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3" r:id="rId1"/>
    <p:sldMasterId id="2147483654" r:id="rId2"/>
  </p:sldMasterIdLst>
  <p:notesMasterIdLst>
    <p:notesMasterId r:id="rId5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Lst>
  <p:sldSz cx="9144000" cy="6858000" type="screen4x3"/>
  <p:notesSz cx="6858000" cy="9077325"/>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DF24E-63E6-45A6-8DBD-B64663B1A1AA}">
  <a:tblStyle styleId="{5C2DF24E-63E6-45A6-8DBD-B64663B1A1AA}"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352" autoAdjust="0"/>
  </p:normalViewPr>
  <p:slideViewPr>
    <p:cSldViewPr snapToGrid="0" snapToObjects="1">
      <p:cViewPr varScale="1">
        <p:scale>
          <a:sx n="46" d="100"/>
          <a:sy n="46" d="100"/>
        </p:scale>
        <p:origin x="-154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notesMaster" Target="notesMasters/notesMaster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4024"/>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4024"/>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685800" y="423862"/>
            <a:ext cx="5486399"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565650"/>
            <a:ext cx="5486399" cy="3859213"/>
          </a:xfrm>
          <a:prstGeom prst="rect">
            <a:avLst/>
          </a:prstGeom>
          <a:noFill/>
          <a:ln>
            <a:noFill/>
          </a:ln>
        </p:spPr>
        <p:txBody>
          <a:bodyPr lIns="91425" tIns="91425" rIns="91425" bIns="91425" anchor="t" anchorCtr="0"/>
          <a:lstStyle>
            <a:lvl1pPr marL="0" marR="0" lvl="0" indent="0" algn="l" rtl="0">
              <a:spcBef>
                <a:spcPts val="360"/>
              </a:spcBef>
              <a:spcAft>
                <a:spcPts val="0"/>
              </a:spcAft>
              <a:buNone/>
              <a:defRPr sz="1200" b="0" i="0" u="none" strike="noStrike" cap="none">
                <a:solidFill>
                  <a:schemeClr val="dk1"/>
                </a:solidFill>
                <a:latin typeface="Gill Sans"/>
                <a:ea typeface="Gill Sans"/>
                <a:cs typeface="Gill Sans"/>
                <a:sym typeface="Gill Sans"/>
              </a:defRPr>
            </a:lvl1pPr>
            <a:lvl2pPr marL="228600" marR="0" lvl="1" indent="-38100" algn="l" rtl="0">
              <a:spcBef>
                <a:spcPts val="360"/>
              </a:spcBef>
              <a:spcAft>
                <a:spcPts val="0"/>
              </a:spcAft>
              <a:buClr>
                <a:schemeClr val="dk1"/>
              </a:buClr>
              <a:buSzPct val="100000"/>
              <a:buFont typeface="Arial"/>
              <a:buChar char="•"/>
              <a:defRPr sz="1200" b="0" i="0" u="none" strike="noStrike" cap="none">
                <a:solidFill>
                  <a:schemeClr val="dk1"/>
                </a:solidFill>
                <a:latin typeface="Gill Sans"/>
                <a:ea typeface="Gill Sans"/>
                <a:cs typeface="Gill Sans"/>
                <a:sym typeface="Gill Sans"/>
              </a:defRPr>
            </a:lvl2pPr>
            <a:lvl3pPr marL="457200" marR="0" lvl="2" indent="-152400" algn="l" rtl="0">
              <a:spcBef>
                <a:spcPts val="360"/>
              </a:spcBef>
              <a:spcAft>
                <a:spcPts val="0"/>
              </a:spcAft>
              <a:buClr>
                <a:schemeClr val="dk1"/>
              </a:buClr>
              <a:buSzPct val="100000"/>
              <a:buFont typeface="Arial"/>
              <a:buChar char="•"/>
              <a:defRPr sz="1200" b="0" i="0" u="none" strike="noStrike" cap="none">
                <a:solidFill>
                  <a:schemeClr val="dk1"/>
                </a:solidFill>
                <a:latin typeface="Gill Sans"/>
                <a:ea typeface="Gill Sans"/>
                <a:cs typeface="Gill Sans"/>
                <a:sym typeface="Gill Sans"/>
              </a:defRPr>
            </a:lvl3pPr>
            <a:lvl4pPr marL="1600200" marR="0" lvl="3" indent="-228600" algn="l" rtl="0">
              <a:spcBef>
                <a:spcPts val="360"/>
              </a:spcBef>
              <a:spcAft>
                <a:spcPts val="0"/>
              </a:spcAft>
              <a:buNone/>
              <a:defRPr sz="1200" b="0" i="0" u="none" strike="noStrike" cap="none">
                <a:solidFill>
                  <a:schemeClr val="dk1"/>
                </a:solidFill>
                <a:latin typeface="Calibri"/>
                <a:ea typeface="Calibri"/>
                <a:cs typeface="Calibri"/>
                <a:sym typeface="Calibri"/>
              </a:defRPr>
            </a:lvl4pPr>
            <a:lvl5pPr marL="2057400" marR="0" lvl="4" indent="-228600" algn="l" rtl="0">
              <a:spcBef>
                <a:spcPts val="360"/>
              </a:spcBef>
              <a:spcAft>
                <a:spcPts val="0"/>
              </a:spcAft>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23300"/>
            <a:ext cx="2971799" cy="452438"/>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b="0" i="0" u="none" strike="noStrike" cap="none">
                <a:solidFill>
                  <a:schemeClr val="dk1"/>
                </a:solidFill>
                <a:latin typeface="Gill Sans"/>
                <a:ea typeface="Gill Sans"/>
                <a:cs typeface="Gill Sans"/>
                <a:sym typeface="Gill Sans"/>
              </a:rPr>
              <a:t>‹#›</a:t>
            </a:fld>
            <a:endParaRPr lang="en-US" sz="1200" b="0" i="0" u="none" strike="noStrike" cap="none">
              <a:solidFill>
                <a:schemeClr val="dk1"/>
              </a:solidFill>
              <a:latin typeface="Gill Sans"/>
              <a:ea typeface="Gill Sans"/>
              <a:cs typeface="Gill Sans"/>
              <a:sym typeface="Gill Sans"/>
            </a:endParaRPr>
          </a:p>
        </p:txBody>
      </p:sp>
    </p:spTree>
    <p:extLst>
      <p:ext uri="{BB962C8B-B14F-4D97-AF65-F5344CB8AC3E}">
        <p14:creationId xmlns:p14="http://schemas.microsoft.com/office/powerpoint/2010/main" val="2482315754"/>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endParaRPr lang="en-US" sz="1600" b="0" i="0" u="none" strike="noStrike" cap="none" dirty="0">
              <a:solidFill>
                <a:schemeClr val="dk1"/>
              </a:solidFill>
              <a:latin typeface="Arial"/>
              <a:ea typeface="Arial"/>
              <a:cs typeface="Arial"/>
              <a:sym typeface="Arial"/>
            </a:endParaRPr>
          </a:p>
        </p:txBody>
      </p:sp>
      <p:sp>
        <p:nvSpPr>
          <p:cNvPr id="61" name="Shape 61"/>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b="0" i="0" u="none" strike="noStrike" cap="none">
                <a:solidFill>
                  <a:schemeClr val="dk1"/>
                </a:solidFill>
                <a:latin typeface="Gill Sans"/>
                <a:ea typeface="Gill Sans"/>
                <a:cs typeface="Gill Sans"/>
                <a:sym typeface="Gill Sans"/>
              </a:rPr>
              <a:t>1</a:t>
            </a:fld>
            <a:endParaRPr lang="en-US" sz="1200" b="0" i="0" u="none" strike="noStrike" cap="none">
              <a:solidFill>
                <a:schemeClr val="dk1"/>
              </a:solidFill>
              <a:latin typeface="Gill Sans"/>
              <a:ea typeface="Gill Sans"/>
              <a:cs typeface="Gill Sans"/>
              <a:sym typeface="Gill Sans"/>
            </a:endParaRPr>
          </a:p>
        </p:txBody>
      </p:sp>
      <p:sp>
        <p:nvSpPr>
          <p:cNvPr id="62" name="Shape 62"/>
          <p:cNvSpPr>
            <a:spLocks noGrp="1" noRot="1" noChangeAspect="1"/>
          </p:cNvSpPr>
          <p:nvPr>
            <p:ph type="sldImg" idx="2"/>
          </p:nvPr>
        </p:nvSpPr>
        <p:spPr>
          <a:xfrm>
            <a:off x="684213" y="423863"/>
            <a:ext cx="5489575" cy="41179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1" name="Shape 181"/>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r>
              <a:rPr lang="en-US" sz="1200" b="0" i="1" u="none" strike="noStrike" cap="none">
                <a:solidFill>
                  <a:schemeClr val="dk1"/>
                </a:solidFill>
                <a:latin typeface="Gill Sans"/>
                <a:ea typeface="Gill Sans"/>
                <a:cs typeface="Gill Sans"/>
                <a:sym typeface="Gill Sans"/>
              </a:rPr>
              <a:t>Now we know what should go in our compost bin, we should also discuss what shouldn’t.</a:t>
            </a:r>
          </a:p>
          <a:p>
            <a:pPr marL="0" marR="0" lvl="0" indent="0" algn="l" rtl="0">
              <a:spcBef>
                <a:spcPts val="36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182" name="Shape 182"/>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10</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2" name="Shape 192"/>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193" name="Shape 193"/>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11</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4" name="Shape 204"/>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1" indent="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Consider put these in your yard waste bin for curb-side pick up. Commercial hot composting is the best way to process these difficult materials.</a:t>
            </a:r>
          </a:p>
          <a:p>
            <a:pPr marL="0" marR="0" lvl="0" indent="0" algn="l" rtl="0">
              <a:spcBef>
                <a:spcPts val="36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205" name="Shape 205"/>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12</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2" name="Shape 212"/>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Gill Sans"/>
                <a:ea typeface="Gill Sans"/>
                <a:cs typeface="Gill Sans"/>
                <a:sym typeface="Gill Sans"/>
              </a:rPr>
              <a:t>Wire Bin</a:t>
            </a:r>
          </a:p>
          <a:p>
            <a:pPr marL="0" marR="0" lvl="0" indent="0" algn="l" rtl="0">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Wood Pallet Bin</a:t>
            </a:r>
          </a:p>
          <a:p>
            <a:pPr marL="0" marR="0" lvl="0" indent="0" algn="l" rtl="0">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Trash Can Bin</a:t>
            </a:r>
          </a:p>
          <a:p>
            <a:pPr marL="0" marR="0" lvl="0" indent="0" algn="l" rtl="0">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Block or Brick Bin</a:t>
            </a:r>
          </a:p>
        </p:txBody>
      </p:sp>
      <p:sp>
        <p:nvSpPr>
          <p:cNvPr id="213" name="Shape 213"/>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13</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6" name="Shape 226"/>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lnSpc>
                <a:spcPct val="100000"/>
              </a:lnSpc>
              <a:spcBef>
                <a:spcPts val="0"/>
              </a:spcBef>
              <a:spcAft>
                <a:spcPts val="0"/>
              </a:spcAft>
              <a:buClr>
                <a:schemeClr val="dk1"/>
              </a:buClr>
              <a:buSzPct val="25000"/>
              <a:buFont typeface="Gill Sans"/>
              <a:buNone/>
            </a:pPr>
            <a:r>
              <a:rPr lang="en-US" sz="1200" b="0" i="0" u="none" strike="noStrike" cap="none">
                <a:solidFill>
                  <a:schemeClr val="dk1"/>
                </a:solidFill>
                <a:latin typeface="Gill Sans"/>
                <a:ea typeface="Gill Sans"/>
                <a:cs typeface="Gill Sans"/>
                <a:sym typeface="Gill Sans"/>
              </a:rPr>
              <a:t>Note: If food scraps are to be added to a </a:t>
            </a:r>
            <a:r>
              <a:rPr lang="en-US" sz="1200" b="0" i="0" u="none" strike="noStrike" cap="none">
                <a:solidFill>
                  <a:schemeClr val="folHlink"/>
                </a:solidFill>
                <a:latin typeface="Gill Sans"/>
                <a:ea typeface="Gill Sans"/>
                <a:cs typeface="Gill Sans"/>
                <a:sym typeface="Gill Sans"/>
              </a:rPr>
              <a:t>cold</a:t>
            </a:r>
            <a:r>
              <a:rPr lang="en-US" sz="1200" b="0" i="0" u="none" strike="noStrike" cap="none">
                <a:solidFill>
                  <a:schemeClr val="dk1"/>
                </a:solidFill>
                <a:latin typeface="Gill Sans"/>
                <a:ea typeface="Gill Sans"/>
                <a:cs typeface="Gill Sans"/>
                <a:sym typeface="Gill Sans"/>
              </a:rPr>
              <a:t> compost pile, use a rodent-proof bin.</a:t>
            </a:r>
          </a:p>
          <a:p>
            <a:pPr marL="0" marR="0" lvl="0" indent="0" algn="l" rtl="0">
              <a:lnSpc>
                <a:spcPct val="100000"/>
              </a:lnSpc>
              <a:spcBef>
                <a:spcPts val="360"/>
              </a:spcBef>
              <a:spcAft>
                <a:spcPts val="0"/>
              </a:spcAft>
              <a:buClr>
                <a:schemeClr val="dk1"/>
              </a:buClr>
              <a:buSzPct val="25000"/>
              <a:buFont typeface="Gill Sans"/>
              <a:buNone/>
            </a:pPr>
            <a:r>
              <a:rPr lang="en-US" sz="1200" b="1" i="0" u="none" strike="noStrike" cap="none">
                <a:solidFill>
                  <a:schemeClr val="dk1"/>
                </a:solidFill>
                <a:latin typeface="Gill Sans"/>
                <a:ea typeface="Gill Sans"/>
                <a:cs typeface="Gill Sans"/>
                <a:sym typeface="Gill Sans"/>
              </a:rPr>
              <a:t>Commercial Bins: </a:t>
            </a:r>
            <a:r>
              <a:rPr lang="en-US" sz="1200" b="0" i="0" u="none" strike="noStrike" cap="none">
                <a:solidFill>
                  <a:schemeClr val="dk1"/>
                </a:solidFill>
                <a:latin typeface="Gill Sans"/>
                <a:ea typeface="Gill Sans"/>
                <a:cs typeface="Gill Sans"/>
                <a:sym typeface="Gill Sans"/>
              </a:rPr>
              <a:t>Can be purchased at most hardware stores or online. </a:t>
            </a:r>
          </a:p>
          <a:p>
            <a:pPr marL="0" marR="0" lvl="0" indent="0" algn="l" rtl="0">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Plastic Stationary Bin</a:t>
            </a:r>
          </a:p>
          <a:p>
            <a:pPr marL="0" marR="0" lvl="0" indent="0" algn="l" rtl="0">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Tumbling or Rotating Bin</a:t>
            </a:r>
          </a:p>
          <a:p>
            <a:pPr marL="0" marR="0" lvl="0" indent="0" algn="l" rtl="0">
              <a:lnSpc>
                <a:spcPct val="100000"/>
              </a:lnSpc>
              <a:spcBef>
                <a:spcPts val="360"/>
              </a:spcBef>
              <a:spcAft>
                <a:spcPts val="0"/>
              </a:spcAft>
              <a:buClr>
                <a:schemeClr val="dk1"/>
              </a:buClr>
              <a:buSzPct val="25000"/>
              <a:buFont typeface="Gill Sans"/>
              <a:buNone/>
            </a:pPr>
            <a:r>
              <a:rPr lang="en-US" sz="1200" b="0" i="0" u="none" strike="noStrike" cap="none">
                <a:solidFill>
                  <a:schemeClr val="dk1"/>
                </a:solidFill>
                <a:latin typeface="Gill Sans"/>
                <a:ea typeface="Gill Sans"/>
                <a:cs typeface="Gill Sans"/>
                <a:sym typeface="Gill Sans"/>
              </a:rPr>
              <a:t>Tumblers allow for mixing without a pitchfork or shovel. </a:t>
            </a:r>
          </a:p>
          <a:p>
            <a:pPr marL="0" marR="0" lvl="0" indent="0" algn="l" rtl="0">
              <a:spcBef>
                <a:spcPts val="360"/>
              </a:spcBef>
              <a:spcAft>
                <a:spcPts val="0"/>
              </a:spcAft>
              <a:buSzPct val="25000"/>
              <a:buNone/>
            </a:pPr>
            <a:endParaRPr sz="1200" b="0" i="0" u="none" strike="noStrike" cap="none">
              <a:solidFill>
                <a:schemeClr val="dk1"/>
              </a:solidFill>
              <a:latin typeface="Gill Sans"/>
              <a:ea typeface="Gill Sans"/>
              <a:cs typeface="Gill Sans"/>
              <a:sym typeface="Gill Sans"/>
            </a:endParaRPr>
          </a:p>
          <a:p>
            <a:pPr marL="0" marR="0" lvl="0" indent="0" algn="l" rtl="0">
              <a:spcBef>
                <a:spcPts val="36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227" name="Shape 227"/>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14</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1" name="Shape 241"/>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242" name="Shape 242"/>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15</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2" name="Shape 272"/>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Gill Sans"/>
                <a:ea typeface="Gill Sans"/>
                <a:cs typeface="Gill Sans"/>
                <a:sym typeface="Gill Sans"/>
              </a:rPr>
              <a:t>Nature provides the bacteria:</a:t>
            </a:r>
          </a:p>
          <a:p>
            <a:pPr marL="0" marR="0" lvl="0" indent="0" algn="l" rtl="0">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Psychrophilic - 0</a:t>
            </a:r>
            <a:r>
              <a:rPr lang="en-US" sz="1200" b="0" i="0" u="none" strike="noStrike" cap="none" baseline="30000">
                <a:solidFill>
                  <a:schemeClr val="dk1"/>
                </a:solidFill>
                <a:latin typeface="Gill Sans"/>
                <a:ea typeface="Gill Sans"/>
                <a:cs typeface="Gill Sans"/>
                <a:sym typeface="Gill Sans"/>
              </a:rPr>
              <a:t>o</a:t>
            </a:r>
            <a:r>
              <a:rPr lang="en-US" sz="1200" b="0" i="0" u="none" strike="noStrike" cap="none">
                <a:solidFill>
                  <a:schemeClr val="dk1"/>
                </a:solidFill>
                <a:latin typeface="Gill Sans"/>
                <a:ea typeface="Gill Sans"/>
                <a:cs typeface="Gill Sans"/>
                <a:sym typeface="Gill Sans"/>
              </a:rPr>
              <a:t>F to 55</a:t>
            </a:r>
            <a:r>
              <a:rPr lang="en-US" sz="1200" b="0" i="0" u="none" strike="noStrike" cap="none" baseline="30000">
                <a:solidFill>
                  <a:schemeClr val="dk1"/>
                </a:solidFill>
                <a:latin typeface="Gill Sans"/>
                <a:ea typeface="Gill Sans"/>
                <a:cs typeface="Gill Sans"/>
                <a:sym typeface="Gill Sans"/>
              </a:rPr>
              <a:t>o</a:t>
            </a:r>
            <a:r>
              <a:rPr lang="en-US" sz="1200" b="0" i="0" u="none" strike="noStrike" cap="none">
                <a:solidFill>
                  <a:schemeClr val="dk1"/>
                </a:solidFill>
                <a:latin typeface="Gill Sans"/>
                <a:ea typeface="Gill Sans"/>
                <a:cs typeface="Gill Sans"/>
                <a:sym typeface="Gill Sans"/>
              </a:rPr>
              <a:t>F - </a:t>
            </a:r>
            <a:r>
              <a:rPr lang="en-US" sz="1050" b="0" i="0" u="none" strike="noStrike" cap="none">
                <a:solidFill>
                  <a:schemeClr val="dk1"/>
                </a:solidFill>
                <a:latin typeface="Gill Sans"/>
                <a:ea typeface="Gill Sans"/>
                <a:cs typeface="Gill Sans"/>
                <a:sym typeface="Gill Sans"/>
              </a:rPr>
              <a:t>low temp</a:t>
            </a:r>
          </a:p>
          <a:p>
            <a:pPr marL="0" marR="0" lvl="0" indent="0" algn="l" rtl="0">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Mesophilic - 70</a:t>
            </a:r>
            <a:r>
              <a:rPr lang="en-US" sz="1200" b="0" i="0" u="none" strike="noStrike" cap="none" baseline="30000">
                <a:solidFill>
                  <a:schemeClr val="dk1"/>
                </a:solidFill>
                <a:latin typeface="Gill Sans"/>
                <a:ea typeface="Gill Sans"/>
                <a:cs typeface="Gill Sans"/>
                <a:sym typeface="Gill Sans"/>
              </a:rPr>
              <a:t>o</a:t>
            </a:r>
            <a:r>
              <a:rPr lang="en-US" sz="1200" b="0" i="0" u="none" strike="noStrike" cap="none">
                <a:solidFill>
                  <a:schemeClr val="dk1"/>
                </a:solidFill>
                <a:latin typeface="Gill Sans"/>
                <a:ea typeface="Gill Sans"/>
                <a:cs typeface="Gill Sans"/>
                <a:sym typeface="Gill Sans"/>
              </a:rPr>
              <a:t>F to 90</a:t>
            </a:r>
            <a:r>
              <a:rPr lang="en-US" sz="1200" b="0" i="0" u="none" strike="noStrike" cap="none" baseline="30000">
                <a:solidFill>
                  <a:schemeClr val="dk1"/>
                </a:solidFill>
                <a:latin typeface="Gill Sans"/>
                <a:ea typeface="Gill Sans"/>
                <a:cs typeface="Gill Sans"/>
                <a:sym typeface="Gill Sans"/>
              </a:rPr>
              <a:t>o</a:t>
            </a:r>
            <a:r>
              <a:rPr lang="en-US" sz="1200" b="0" i="0" u="none" strike="noStrike" cap="none">
                <a:solidFill>
                  <a:schemeClr val="dk1"/>
                </a:solidFill>
                <a:latin typeface="Gill Sans"/>
                <a:ea typeface="Gill Sans"/>
                <a:cs typeface="Gill Sans"/>
                <a:sym typeface="Gill Sans"/>
              </a:rPr>
              <a:t>F - </a:t>
            </a:r>
            <a:r>
              <a:rPr lang="en-US" sz="1050" b="0" i="0" u="none" strike="noStrike" cap="none">
                <a:solidFill>
                  <a:schemeClr val="dk1"/>
                </a:solidFill>
                <a:latin typeface="Gill Sans"/>
                <a:ea typeface="Gill Sans"/>
                <a:cs typeface="Gill Sans"/>
                <a:sym typeface="Gill Sans"/>
              </a:rPr>
              <a:t>middle temp</a:t>
            </a:r>
          </a:p>
          <a:p>
            <a:pPr marL="0" marR="0" lvl="0" indent="0" algn="l" rtl="0">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Thermophilic -104 </a:t>
            </a:r>
            <a:r>
              <a:rPr lang="en-US" sz="1200" b="0" i="0" u="none" strike="noStrike" cap="none" baseline="30000">
                <a:solidFill>
                  <a:schemeClr val="dk1"/>
                </a:solidFill>
                <a:latin typeface="Gill Sans"/>
                <a:ea typeface="Gill Sans"/>
                <a:cs typeface="Gill Sans"/>
                <a:sym typeface="Gill Sans"/>
              </a:rPr>
              <a:t>o</a:t>
            </a:r>
            <a:r>
              <a:rPr lang="en-US" sz="1200" b="0" i="0" u="none" strike="noStrike" cap="none">
                <a:solidFill>
                  <a:schemeClr val="dk1"/>
                </a:solidFill>
                <a:latin typeface="Gill Sans"/>
                <a:ea typeface="Gill Sans"/>
                <a:cs typeface="Gill Sans"/>
                <a:sym typeface="Gill Sans"/>
              </a:rPr>
              <a:t>F to 170</a:t>
            </a:r>
            <a:r>
              <a:rPr lang="en-US" sz="1200" b="0" i="0" u="none" strike="noStrike" cap="none" baseline="30000">
                <a:solidFill>
                  <a:schemeClr val="dk1"/>
                </a:solidFill>
                <a:latin typeface="Gill Sans"/>
                <a:ea typeface="Gill Sans"/>
                <a:cs typeface="Gill Sans"/>
                <a:sym typeface="Gill Sans"/>
              </a:rPr>
              <a:t>o</a:t>
            </a:r>
            <a:r>
              <a:rPr lang="en-US" sz="1200" b="0" i="0" u="none" strike="noStrike" cap="none">
                <a:solidFill>
                  <a:schemeClr val="dk1"/>
                </a:solidFill>
                <a:latin typeface="Gill Sans"/>
                <a:ea typeface="Gill Sans"/>
                <a:cs typeface="Gill Sans"/>
                <a:sym typeface="Gill Sans"/>
              </a:rPr>
              <a:t>F - </a:t>
            </a:r>
            <a:r>
              <a:rPr lang="en-US" sz="1050" b="0" i="0" u="none" strike="noStrike" cap="none">
                <a:solidFill>
                  <a:schemeClr val="dk1"/>
                </a:solidFill>
                <a:latin typeface="Gill Sans"/>
                <a:ea typeface="Gill Sans"/>
                <a:cs typeface="Gill Sans"/>
                <a:sym typeface="Gill Sans"/>
              </a:rPr>
              <a:t>high temp</a:t>
            </a:r>
          </a:p>
          <a:p>
            <a:pPr marL="0" marR="0" lvl="0" indent="0" algn="l" rtl="0">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These are all aerobic bacteria - </a:t>
            </a:r>
            <a:r>
              <a:rPr lang="en-US" sz="1050" b="0" i="0" u="none" strike="noStrike" cap="none">
                <a:solidFill>
                  <a:schemeClr val="dk1"/>
                </a:solidFill>
                <a:latin typeface="Gill Sans"/>
                <a:ea typeface="Gill Sans"/>
                <a:cs typeface="Gill Sans"/>
                <a:sym typeface="Gill Sans"/>
              </a:rPr>
              <a:t>need oxygen</a:t>
            </a:r>
          </a:p>
          <a:p>
            <a:pPr marL="0" marR="0" lvl="0" indent="0" algn="l" rtl="0">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 Anaerobic bacteria - </a:t>
            </a:r>
            <a:r>
              <a:rPr lang="en-US" sz="1050" b="0" i="0" u="none" strike="noStrike" cap="none">
                <a:solidFill>
                  <a:schemeClr val="dk1"/>
                </a:solidFill>
                <a:latin typeface="Gill Sans"/>
                <a:ea typeface="Gill Sans"/>
                <a:cs typeface="Gill Sans"/>
                <a:sym typeface="Gill Sans"/>
              </a:rPr>
              <a:t>absence of oxygen</a:t>
            </a:r>
          </a:p>
          <a:p>
            <a:pPr marL="0" marR="0" lvl="0" indent="0" algn="l" rtl="0">
              <a:spcBef>
                <a:spcPts val="36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273" name="Shape 273"/>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16</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2" name="Shape 282"/>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171450" marR="0" lvl="0" indent="-171450" algn="l" rtl="0">
              <a:spcBef>
                <a:spcPts val="0"/>
              </a:spcBef>
              <a:spcAft>
                <a:spcPts val="0"/>
              </a:spcAft>
              <a:buClr>
                <a:schemeClr val="dk1"/>
              </a:buClr>
              <a:buSzPct val="100000"/>
              <a:buFont typeface="Arial"/>
              <a:buChar char="•"/>
            </a:pPr>
            <a:r>
              <a:rPr lang="en-US" sz="1200" b="0" i="0" u="none" strike="noStrike" cap="none">
                <a:solidFill>
                  <a:schemeClr val="dk1"/>
                </a:solidFill>
                <a:latin typeface="Gill Sans"/>
                <a:ea typeface="Gill Sans"/>
                <a:cs typeface="Gill Sans"/>
                <a:sym typeface="Gill Sans"/>
              </a:rPr>
              <a:t>There are MANY different methods to compost that combine some aspects of hot and cold composting, and give varying results.</a:t>
            </a:r>
          </a:p>
          <a:p>
            <a:pPr marL="171450" marR="0" lvl="0" indent="-171450" algn="l" rtl="0">
              <a:spcBef>
                <a:spcPts val="360"/>
              </a:spcBef>
              <a:spcAft>
                <a:spcPts val="0"/>
              </a:spcAft>
              <a:buClr>
                <a:schemeClr val="dk1"/>
              </a:buClr>
              <a:buSzPct val="100000"/>
              <a:buFont typeface="Arial"/>
              <a:buChar char="•"/>
            </a:pPr>
            <a:r>
              <a:rPr lang="en-US" sz="1200" b="0" i="0" u="none" strike="noStrike" cap="none">
                <a:solidFill>
                  <a:schemeClr val="dk1"/>
                </a:solidFill>
                <a:latin typeface="Gill Sans"/>
                <a:ea typeface="Gill Sans"/>
                <a:cs typeface="Gill Sans"/>
                <a:sym typeface="Gill Sans"/>
              </a:rPr>
              <a:t>Practice and select/develop the composting method that best fits into your lifestyle and gardening needs.</a:t>
            </a:r>
          </a:p>
        </p:txBody>
      </p:sp>
      <p:sp>
        <p:nvSpPr>
          <p:cNvPr id="283" name="Shape 283"/>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17</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2" name="Shape 292"/>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US" sz="1200" b="0" i="0" u="none" strike="noStrike" cap="none">
                <a:solidFill>
                  <a:schemeClr val="dk1"/>
                </a:solidFill>
                <a:latin typeface="Gill Sans"/>
                <a:ea typeface="Gill Sans"/>
                <a:cs typeface="Gill Sans"/>
                <a:sym typeface="Gill Sans"/>
              </a:rPr>
              <a:t>A variety of materials increases the chances of getting very nutritious compost mix for plants.</a:t>
            </a:r>
          </a:p>
          <a:p>
            <a:pPr marL="171450" marR="0" lvl="0" indent="-171450" algn="l" rtl="0">
              <a:lnSpc>
                <a:spcPct val="100000"/>
              </a:lnSpc>
              <a:spcBef>
                <a:spcPts val="360"/>
              </a:spcBef>
              <a:spcAft>
                <a:spcPts val="0"/>
              </a:spcAft>
              <a:buClr>
                <a:schemeClr val="dk1"/>
              </a:buClr>
              <a:buSzPct val="100000"/>
              <a:buFont typeface="Arial"/>
              <a:buChar char="•"/>
            </a:pPr>
            <a:r>
              <a:rPr lang="en-US" sz="1200" b="0" i="0" u="none" strike="noStrike" cap="none">
                <a:solidFill>
                  <a:schemeClr val="dk1"/>
                </a:solidFill>
                <a:latin typeface="Gill Sans"/>
                <a:ea typeface="Gill Sans"/>
                <a:cs typeface="Gill Sans"/>
                <a:sym typeface="Gill Sans"/>
              </a:rPr>
              <a:t>One good source of inoculum is your own good garden soil. </a:t>
            </a:r>
          </a:p>
          <a:p>
            <a:pPr marL="171450" marR="0" lvl="0" indent="-171450" algn="l" rtl="0">
              <a:lnSpc>
                <a:spcPct val="100000"/>
              </a:lnSpc>
              <a:spcBef>
                <a:spcPts val="360"/>
              </a:spcBef>
              <a:spcAft>
                <a:spcPts val="0"/>
              </a:spcAft>
              <a:buClr>
                <a:schemeClr val="dk1"/>
              </a:buClr>
              <a:buSzPct val="100000"/>
              <a:buFont typeface="Arial"/>
              <a:buChar char="•"/>
            </a:pPr>
            <a:r>
              <a:rPr lang="en-US" sz="1200" b="0" i="0" u="none" strike="noStrike" cap="none">
                <a:solidFill>
                  <a:schemeClr val="dk1"/>
                </a:solidFill>
                <a:latin typeface="Gill Sans"/>
                <a:ea typeface="Gill Sans"/>
                <a:cs typeface="Gill Sans"/>
                <a:sym typeface="Gill Sans"/>
              </a:rPr>
              <a:t>Small amounts of soil added to your compost pile will provide all the bacteria and fungi it needs to get fired up.</a:t>
            </a:r>
          </a:p>
          <a:p>
            <a:pPr marL="0" marR="0" lvl="0" indent="0" algn="l" rtl="0">
              <a:lnSpc>
                <a:spcPct val="100000"/>
              </a:lnSpc>
              <a:spcBef>
                <a:spcPts val="360"/>
              </a:spcBef>
              <a:spcAft>
                <a:spcPts val="0"/>
              </a:spcAft>
              <a:buClr>
                <a:schemeClr val="dk1"/>
              </a:buClr>
              <a:buSzPct val="25000"/>
              <a:buFont typeface="Gill Sans"/>
              <a:buNone/>
            </a:pPr>
            <a:endParaRPr sz="1200" b="0" i="0" u="none" strike="noStrike" cap="none">
              <a:solidFill>
                <a:schemeClr val="dk1"/>
              </a:solidFill>
              <a:latin typeface="Gill Sans"/>
              <a:ea typeface="Gill Sans"/>
              <a:cs typeface="Gill Sans"/>
              <a:sym typeface="Gill Sans"/>
            </a:endParaRPr>
          </a:p>
          <a:p>
            <a:pPr marL="0" marR="0" lvl="0" indent="0" algn="l" rtl="0">
              <a:spcBef>
                <a:spcPts val="36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293" name="Shape 293"/>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18</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4" name="Shape 304"/>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114300" marR="0" lvl="1" indent="0" algn="l" rtl="0">
              <a:spcBef>
                <a:spcPts val="0"/>
              </a:spcBef>
              <a:spcAft>
                <a:spcPts val="0"/>
              </a:spcAft>
              <a:buClr>
                <a:srgbClr val="003399"/>
              </a:buClr>
              <a:buSzPct val="25000"/>
              <a:buFont typeface="Arial"/>
              <a:buNone/>
            </a:pPr>
            <a:r>
              <a:rPr lang="en-US" sz="2600" b="0" i="0" u="none" strike="noStrike" cap="none">
                <a:solidFill>
                  <a:srgbClr val="003399"/>
                </a:solidFill>
                <a:latin typeface="Gill Sans"/>
                <a:ea typeface="Gill Sans"/>
                <a:cs typeface="Gill Sans"/>
                <a:sym typeface="Gill Sans"/>
              </a:rPr>
              <a:t>Rodent-proof your compost bin:</a:t>
            </a:r>
          </a:p>
          <a:p>
            <a:pPr marL="457200" marR="0" lvl="2" indent="-228600" algn="l" rtl="0">
              <a:spcBef>
                <a:spcPts val="360"/>
              </a:spcBef>
              <a:spcAft>
                <a:spcPts val="0"/>
              </a:spcAft>
              <a:buClr>
                <a:srgbClr val="003399"/>
              </a:buClr>
              <a:buSzPct val="100000"/>
              <a:buFont typeface="Arial"/>
              <a:buChar char="•"/>
            </a:pPr>
            <a:r>
              <a:rPr lang="en-US" sz="1200" b="0" i="0" u="none" strike="noStrike" cap="none">
                <a:solidFill>
                  <a:srgbClr val="003399"/>
                </a:solidFill>
                <a:latin typeface="Gill Sans"/>
                <a:ea typeface="Gill Sans"/>
                <a:cs typeface="Gill Sans"/>
                <a:sym typeface="Gill Sans"/>
              </a:rPr>
              <a:t>When rodents are entering from under your bin, add hardware cloth</a:t>
            </a:r>
          </a:p>
          <a:p>
            <a:pPr marL="457200" marR="0" lvl="2" indent="-228600" algn="l" rtl="0">
              <a:spcBef>
                <a:spcPts val="360"/>
              </a:spcBef>
              <a:spcAft>
                <a:spcPts val="0"/>
              </a:spcAft>
              <a:buClr>
                <a:srgbClr val="003399"/>
              </a:buClr>
              <a:buSzPct val="100000"/>
              <a:buFont typeface="Arial"/>
              <a:buChar char="•"/>
            </a:pPr>
            <a:r>
              <a:rPr lang="en-US" sz="1200" b="0" i="0" u="none" strike="noStrike" cap="none">
                <a:solidFill>
                  <a:srgbClr val="003399"/>
                </a:solidFill>
                <a:latin typeface="Gill Sans"/>
                <a:ea typeface="Gill Sans"/>
                <a:cs typeface="Gill Sans"/>
                <a:sym typeface="Gill Sans"/>
              </a:rPr>
              <a:t>When rodents are entering your open bin, obtain a lid and secure it with weights (e.g. old concrete blocks)</a:t>
            </a:r>
          </a:p>
          <a:p>
            <a:pPr marL="0" marR="0" lvl="0" indent="0" algn="l" rtl="0">
              <a:spcBef>
                <a:spcPts val="36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305" name="Shape 305"/>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19</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70" name="Shape 70"/>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
        <p:nvSpPr>
          <p:cNvPr id="71" name="Shape 71"/>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2" name="Shape 312"/>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lnSpc>
                <a:spcPct val="80000"/>
              </a:lnSpc>
              <a:spcBef>
                <a:spcPts val="0"/>
              </a:spcBef>
              <a:spcAft>
                <a:spcPts val="0"/>
              </a:spcAft>
              <a:buSzPct val="25000"/>
              <a:buNone/>
            </a:pPr>
            <a:r>
              <a:rPr lang="en-US" sz="839" b="0" i="0" u="none" strike="noStrike" cap="none">
                <a:solidFill>
                  <a:schemeClr val="dk1"/>
                </a:solidFill>
                <a:latin typeface="Gill Sans"/>
                <a:ea typeface="Gill Sans"/>
                <a:cs typeface="Gill Sans"/>
                <a:sym typeface="Gill Sans"/>
              </a:rPr>
              <a:t> </a:t>
            </a:r>
          </a:p>
          <a:p>
            <a:pPr marL="0" marR="0" lvl="0" indent="0" algn="l" rtl="0">
              <a:lnSpc>
                <a:spcPct val="80000"/>
              </a:lnSpc>
              <a:spcBef>
                <a:spcPts val="252"/>
              </a:spcBef>
              <a:spcAft>
                <a:spcPts val="0"/>
              </a:spcAft>
              <a:buSzPct val="25000"/>
              <a:buNone/>
            </a:pPr>
            <a:r>
              <a:rPr lang="en-US" sz="839" b="1" i="0" u="none" strike="noStrike" cap="none">
                <a:solidFill>
                  <a:schemeClr val="dk1"/>
                </a:solidFill>
                <a:latin typeface="Gill Sans"/>
                <a:ea typeface="Gill Sans"/>
                <a:cs typeface="Gill Sans"/>
                <a:sym typeface="Gill Sans"/>
              </a:rPr>
              <a:t>Days 3 – 14: Thermophilic Range</a:t>
            </a:r>
          </a:p>
          <a:p>
            <a:pPr marL="0" marR="0" lvl="0" indent="0" algn="l" rtl="0">
              <a:lnSpc>
                <a:spcPct val="80000"/>
              </a:lnSpc>
              <a:spcBef>
                <a:spcPts val="252"/>
              </a:spcBef>
              <a:spcAft>
                <a:spcPts val="0"/>
              </a:spcAft>
              <a:buClr>
                <a:schemeClr val="dk1"/>
              </a:buClr>
              <a:buSzPct val="25000"/>
              <a:buFont typeface="Gill Sans"/>
              <a:buNone/>
            </a:pPr>
            <a:r>
              <a:rPr lang="en-US" sz="839" b="1" i="0" u="none" strike="noStrike" cap="none">
                <a:solidFill>
                  <a:schemeClr val="dk1"/>
                </a:solidFill>
                <a:latin typeface="Gill Sans"/>
                <a:ea typeface="Gill Sans"/>
                <a:cs typeface="Gill Sans"/>
                <a:sym typeface="Gill Sans"/>
              </a:rPr>
              <a:t>Check temperature</a:t>
            </a:r>
            <a:r>
              <a:rPr lang="en-US" sz="839" b="0" i="0" u="none" strike="noStrike" cap="none">
                <a:solidFill>
                  <a:schemeClr val="dk1"/>
                </a:solidFill>
                <a:latin typeface="Gill Sans"/>
                <a:ea typeface="Gill Sans"/>
                <a:cs typeface="Gill Sans"/>
                <a:sym typeface="Gill Sans"/>
              </a:rPr>
              <a:t> of compost pile in several locations. If it doesn’t heat up, check green/brown mix, moisture level and air exposure.  The ideal temperature is 140</a:t>
            </a:r>
            <a:r>
              <a:rPr lang="en-US" sz="839" b="0" i="0" u="none" strike="noStrike" cap="none" baseline="30000">
                <a:solidFill>
                  <a:schemeClr val="dk1"/>
                </a:solidFill>
                <a:latin typeface="Gill Sans"/>
                <a:ea typeface="Gill Sans"/>
                <a:cs typeface="Gill Sans"/>
                <a:sym typeface="Gill Sans"/>
              </a:rPr>
              <a:t>o</a:t>
            </a:r>
            <a:r>
              <a:rPr lang="en-US" sz="839" b="0" i="0" u="none" strike="noStrike" cap="none">
                <a:solidFill>
                  <a:schemeClr val="dk1"/>
                </a:solidFill>
                <a:latin typeface="Gill Sans"/>
                <a:ea typeface="Gill Sans"/>
                <a:cs typeface="Gill Sans"/>
                <a:sym typeface="Gill Sans"/>
              </a:rPr>
              <a:t>F-150</a:t>
            </a:r>
            <a:r>
              <a:rPr lang="en-US" sz="839" b="0" i="0" u="none" strike="noStrike" cap="none" baseline="30000">
                <a:solidFill>
                  <a:schemeClr val="dk1"/>
                </a:solidFill>
                <a:latin typeface="Gill Sans"/>
                <a:ea typeface="Gill Sans"/>
                <a:cs typeface="Gill Sans"/>
                <a:sym typeface="Gill Sans"/>
              </a:rPr>
              <a:t>o</a:t>
            </a:r>
            <a:r>
              <a:rPr lang="en-US" sz="839" b="0" i="0" u="none" strike="noStrike" cap="none">
                <a:solidFill>
                  <a:schemeClr val="dk1"/>
                </a:solidFill>
                <a:latin typeface="Gill Sans"/>
                <a:ea typeface="Gill Sans"/>
                <a:cs typeface="Gill Sans"/>
                <a:sym typeface="Gill Sans"/>
              </a:rPr>
              <a:t>F uniformly throughout the pile. Avoid temperatures exceeding 160</a:t>
            </a:r>
            <a:r>
              <a:rPr lang="en-US" sz="839" b="0" i="0" u="none" strike="noStrike" cap="none" baseline="30000">
                <a:solidFill>
                  <a:schemeClr val="dk1"/>
                </a:solidFill>
                <a:latin typeface="Gill Sans"/>
                <a:ea typeface="Gill Sans"/>
                <a:cs typeface="Gill Sans"/>
                <a:sym typeface="Gill Sans"/>
              </a:rPr>
              <a:t>o</a:t>
            </a:r>
            <a:r>
              <a:rPr lang="en-US" sz="839" b="0" i="0" u="none" strike="noStrike" cap="none">
                <a:solidFill>
                  <a:schemeClr val="dk1"/>
                </a:solidFill>
                <a:latin typeface="Gill Sans"/>
                <a:ea typeface="Gill Sans"/>
                <a:cs typeface="Gill Sans"/>
                <a:sym typeface="Gill Sans"/>
              </a:rPr>
              <a:t>F (creates ash which is low in nutrients).</a:t>
            </a:r>
          </a:p>
          <a:p>
            <a:pPr marL="0" marR="0" lvl="0" indent="0" algn="l" rtl="0">
              <a:lnSpc>
                <a:spcPct val="80000"/>
              </a:lnSpc>
              <a:spcBef>
                <a:spcPts val="252"/>
              </a:spcBef>
              <a:spcAft>
                <a:spcPts val="0"/>
              </a:spcAft>
              <a:buSzPct val="25000"/>
              <a:buNone/>
            </a:pPr>
            <a:endParaRPr sz="839" b="0" i="0" u="none" strike="noStrike" cap="none">
              <a:solidFill>
                <a:schemeClr val="dk1"/>
              </a:solidFill>
              <a:latin typeface="Gill Sans"/>
              <a:ea typeface="Gill Sans"/>
              <a:cs typeface="Gill Sans"/>
              <a:sym typeface="Gill Sans"/>
            </a:endParaRPr>
          </a:p>
          <a:p>
            <a:pPr marL="0" marR="0" lvl="0" indent="0" algn="l" rtl="0">
              <a:lnSpc>
                <a:spcPct val="80000"/>
              </a:lnSpc>
              <a:spcBef>
                <a:spcPts val="252"/>
              </a:spcBef>
              <a:spcAft>
                <a:spcPts val="0"/>
              </a:spcAft>
              <a:buSzPct val="25000"/>
              <a:buNone/>
            </a:pPr>
            <a:r>
              <a:rPr lang="en-US" sz="839" b="1" i="0" u="none" strike="noStrike" cap="none">
                <a:solidFill>
                  <a:schemeClr val="dk1"/>
                </a:solidFill>
                <a:latin typeface="Gill Sans"/>
                <a:ea typeface="Gill Sans"/>
                <a:cs typeface="Gill Sans"/>
                <a:sym typeface="Gill Sans"/>
              </a:rPr>
              <a:t>Turn</a:t>
            </a:r>
            <a:r>
              <a:rPr lang="en-US" sz="839" b="0" i="0" u="none" strike="noStrike" cap="none">
                <a:solidFill>
                  <a:schemeClr val="dk1"/>
                </a:solidFill>
                <a:latin typeface="Gill Sans"/>
                <a:ea typeface="Gill Sans"/>
                <a:cs typeface="Gill Sans"/>
                <a:sym typeface="Gill Sans"/>
              </a:rPr>
              <a:t> compost pile a minimum of once per week with a spade or fork, ideally every 2-3 days for the first 2 weeks. If turning is not possible, use an aeration tool to allow oxygen and water to enter the pile.</a:t>
            </a:r>
          </a:p>
          <a:p>
            <a:pPr marL="0" marR="0" lvl="0" indent="0" algn="l" rtl="0">
              <a:lnSpc>
                <a:spcPct val="80000"/>
              </a:lnSpc>
              <a:spcBef>
                <a:spcPts val="252"/>
              </a:spcBef>
              <a:spcAft>
                <a:spcPts val="0"/>
              </a:spcAft>
              <a:buSzPct val="25000"/>
              <a:buNone/>
            </a:pPr>
            <a:r>
              <a:rPr lang="en-US" sz="839" b="0" i="0" u="none" strike="noStrike" cap="none">
                <a:solidFill>
                  <a:schemeClr val="dk1"/>
                </a:solidFill>
                <a:latin typeface="Gill Sans"/>
                <a:ea typeface="Gill Sans"/>
                <a:cs typeface="Gill Sans"/>
                <a:sym typeface="Gill Sans"/>
              </a:rPr>
              <a:t>While turning, look for dry spots, add water as needed (normally a pile needs some water at this stage). Make it as wet as a wrung out sponge -- not dripping wet, not dry.  It’s normal for the pile to be steaming.</a:t>
            </a:r>
          </a:p>
          <a:p>
            <a:pPr marL="0" marR="0" lvl="0" indent="0" algn="l" rtl="0">
              <a:lnSpc>
                <a:spcPct val="80000"/>
              </a:lnSpc>
              <a:spcBef>
                <a:spcPts val="252"/>
              </a:spcBef>
              <a:spcAft>
                <a:spcPts val="0"/>
              </a:spcAft>
              <a:buSzPct val="25000"/>
              <a:buNone/>
            </a:pPr>
            <a:r>
              <a:rPr lang="en-US" sz="839" b="0" i="0" u="none" strike="noStrike" cap="none">
                <a:solidFill>
                  <a:schemeClr val="dk1"/>
                </a:solidFill>
                <a:latin typeface="Gill Sans"/>
                <a:ea typeface="Gill Sans"/>
                <a:cs typeface="Gill Sans"/>
                <a:sym typeface="Gill Sans"/>
              </a:rPr>
              <a:t> </a:t>
            </a:r>
          </a:p>
          <a:p>
            <a:pPr marL="0" marR="0" lvl="0" indent="0" algn="l" rtl="0">
              <a:lnSpc>
                <a:spcPct val="80000"/>
              </a:lnSpc>
              <a:spcBef>
                <a:spcPts val="252"/>
              </a:spcBef>
              <a:spcAft>
                <a:spcPts val="0"/>
              </a:spcAft>
              <a:buSzPct val="25000"/>
              <a:buNone/>
            </a:pPr>
            <a:r>
              <a:rPr lang="en-US" sz="839" b="1" i="0" u="none" strike="noStrike" cap="none">
                <a:solidFill>
                  <a:schemeClr val="dk1"/>
                </a:solidFill>
                <a:latin typeface="Gill Sans"/>
                <a:ea typeface="Gill Sans"/>
                <a:cs typeface="Gill Sans"/>
                <a:sym typeface="Gill Sans"/>
              </a:rPr>
              <a:t>Days 15 – 30: Thermophilic - Mesophilic Range</a:t>
            </a:r>
          </a:p>
          <a:p>
            <a:pPr marL="0" marR="0" lvl="0" indent="0" algn="l" rtl="0">
              <a:lnSpc>
                <a:spcPct val="80000"/>
              </a:lnSpc>
              <a:spcBef>
                <a:spcPts val="252"/>
              </a:spcBef>
              <a:spcAft>
                <a:spcPts val="0"/>
              </a:spcAft>
              <a:buSzPct val="25000"/>
              <a:buNone/>
            </a:pPr>
            <a:r>
              <a:rPr lang="en-US" sz="839" b="1" i="0" u="none" strike="noStrike" cap="none">
                <a:solidFill>
                  <a:schemeClr val="dk1"/>
                </a:solidFill>
                <a:latin typeface="Gill Sans"/>
                <a:ea typeface="Gill Sans"/>
                <a:cs typeface="Gill Sans"/>
                <a:sym typeface="Gill Sans"/>
              </a:rPr>
              <a:t>Check temperature</a:t>
            </a:r>
            <a:r>
              <a:rPr lang="en-US" sz="839" b="0" i="0" u="none" strike="noStrike" cap="none">
                <a:solidFill>
                  <a:schemeClr val="dk1"/>
                </a:solidFill>
                <a:latin typeface="Gill Sans"/>
                <a:ea typeface="Gill Sans"/>
                <a:cs typeface="Gill Sans"/>
                <a:sym typeface="Gill Sans"/>
              </a:rPr>
              <a:t> of compost pile in several locations. The ideal temperature is 140</a:t>
            </a:r>
            <a:r>
              <a:rPr lang="en-US" sz="839" b="0" i="0" u="none" strike="noStrike" cap="none" baseline="30000">
                <a:solidFill>
                  <a:schemeClr val="dk1"/>
                </a:solidFill>
                <a:latin typeface="Gill Sans"/>
                <a:ea typeface="Gill Sans"/>
                <a:cs typeface="Gill Sans"/>
                <a:sym typeface="Gill Sans"/>
              </a:rPr>
              <a:t>o</a:t>
            </a:r>
            <a:r>
              <a:rPr lang="en-US" sz="839" b="0" i="0" u="none" strike="noStrike" cap="none">
                <a:solidFill>
                  <a:schemeClr val="dk1"/>
                </a:solidFill>
                <a:latin typeface="Gill Sans"/>
                <a:ea typeface="Gill Sans"/>
                <a:cs typeface="Gill Sans"/>
                <a:sym typeface="Gill Sans"/>
              </a:rPr>
              <a:t>F-150</a:t>
            </a:r>
            <a:r>
              <a:rPr lang="en-US" sz="839" b="0" i="0" u="none" strike="noStrike" cap="none" baseline="30000">
                <a:solidFill>
                  <a:schemeClr val="dk1"/>
                </a:solidFill>
                <a:latin typeface="Gill Sans"/>
                <a:ea typeface="Gill Sans"/>
                <a:cs typeface="Gill Sans"/>
                <a:sym typeface="Gill Sans"/>
              </a:rPr>
              <a:t>o</a:t>
            </a:r>
            <a:r>
              <a:rPr lang="en-US" sz="839" b="0" i="0" u="none" strike="noStrike" cap="none">
                <a:solidFill>
                  <a:schemeClr val="dk1"/>
                </a:solidFill>
                <a:latin typeface="Gill Sans"/>
                <a:ea typeface="Gill Sans"/>
                <a:cs typeface="Gill Sans"/>
                <a:sym typeface="Gill Sans"/>
              </a:rPr>
              <a:t>F at the beginning, then approximately 100</a:t>
            </a:r>
            <a:r>
              <a:rPr lang="en-US" sz="839" b="0" i="0" u="none" strike="noStrike" cap="none" baseline="30000">
                <a:solidFill>
                  <a:schemeClr val="dk1"/>
                </a:solidFill>
                <a:latin typeface="Gill Sans"/>
                <a:ea typeface="Gill Sans"/>
                <a:cs typeface="Gill Sans"/>
                <a:sym typeface="Gill Sans"/>
              </a:rPr>
              <a:t>o</a:t>
            </a:r>
            <a:r>
              <a:rPr lang="en-US" sz="839" b="0" i="0" u="none" strike="noStrike" cap="none">
                <a:solidFill>
                  <a:schemeClr val="dk1"/>
                </a:solidFill>
                <a:latin typeface="Gill Sans"/>
                <a:ea typeface="Gill Sans"/>
                <a:cs typeface="Gill Sans"/>
                <a:sym typeface="Gill Sans"/>
              </a:rPr>
              <a:t>F towards the end of 30 days (uniformly throughout the pile). If it’s not, check moisture and air levels. Avoid temperatures exceeding 160</a:t>
            </a:r>
            <a:r>
              <a:rPr lang="en-US" sz="839" b="0" i="0" u="none" strike="noStrike" cap="none" baseline="30000">
                <a:solidFill>
                  <a:schemeClr val="dk1"/>
                </a:solidFill>
                <a:latin typeface="Gill Sans"/>
                <a:ea typeface="Gill Sans"/>
                <a:cs typeface="Gill Sans"/>
                <a:sym typeface="Gill Sans"/>
              </a:rPr>
              <a:t>o</a:t>
            </a:r>
            <a:r>
              <a:rPr lang="en-US" sz="839" b="0" i="0" u="none" strike="noStrike" cap="none">
                <a:solidFill>
                  <a:schemeClr val="dk1"/>
                </a:solidFill>
                <a:latin typeface="Gill Sans"/>
                <a:ea typeface="Gill Sans"/>
                <a:cs typeface="Gill Sans"/>
                <a:sym typeface="Gill Sans"/>
              </a:rPr>
              <a:t>F. </a:t>
            </a:r>
          </a:p>
          <a:p>
            <a:pPr marL="0" marR="0" lvl="0" indent="0" algn="l" rtl="0">
              <a:lnSpc>
                <a:spcPct val="80000"/>
              </a:lnSpc>
              <a:spcBef>
                <a:spcPts val="252"/>
              </a:spcBef>
              <a:spcAft>
                <a:spcPts val="0"/>
              </a:spcAft>
              <a:buSzPct val="25000"/>
              <a:buNone/>
            </a:pPr>
            <a:r>
              <a:rPr lang="en-US" sz="839" b="1" i="0" u="none" strike="noStrike" cap="none">
                <a:solidFill>
                  <a:schemeClr val="dk1"/>
                </a:solidFill>
                <a:latin typeface="Gill Sans"/>
                <a:ea typeface="Gill Sans"/>
                <a:cs typeface="Gill Sans"/>
                <a:sym typeface="Gill Sans"/>
              </a:rPr>
              <a:t>Turn</a:t>
            </a:r>
            <a:r>
              <a:rPr lang="en-US" sz="839" b="0" i="0" u="none" strike="noStrike" cap="none">
                <a:solidFill>
                  <a:schemeClr val="dk1"/>
                </a:solidFill>
                <a:latin typeface="Gill Sans"/>
                <a:ea typeface="Gill Sans"/>
                <a:cs typeface="Gill Sans"/>
                <a:sym typeface="Gill Sans"/>
              </a:rPr>
              <a:t> compost pile a minimum of once per week. If turning is not possible, use the aeration tool to allow oxygen and water to enter the pile.</a:t>
            </a:r>
          </a:p>
          <a:p>
            <a:pPr marL="0" marR="0" lvl="0" indent="0" algn="l" rtl="0">
              <a:lnSpc>
                <a:spcPct val="80000"/>
              </a:lnSpc>
              <a:spcBef>
                <a:spcPts val="252"/>
              </a:spcBef>
              <a:spcAft>
                <a:spcPts val="0"/>
              </a:spcAft>
              <a:buSzPct val="25000"/>
              <a:buNone/>
            </a:pPr>
            <a:r>
              <a:rPr lang="en-US" sz="839" b="0" i="0" u="none" strike="noStrike" cap="none">
                <a:solidFill>
                  <a:schemeClr val="dk1"/>
                </a:solidFill>
                <a:latin typeface="Gill Sans"/>
                <a:ea typeface="Gill Sans"/>
                <a:cs typeface="Gill Sans"/>
                <a:sym typeface="Gill Sans"/>
              </a:rPr>
              <a:t>While turning, look for dry spots, add water as needed. Make it as wet as a wrung out sponge.</a:t>
            </a:r>
          </a:p>
          <a:p>
            <a:pPr marL="0" marR="0" lvl="0" indent="0" algn="l" rtl="0">
              <a:lnSpc>
                <a:spcPct val="80000"/>
              </a:lnSpc>
              <a:spcBef>
                <a:spcPts val="252"/>
              </a:spcBef>
              <a:spcAft>
                <a:spcPts val="0"/>
              </a:spcAft>
              <a:buSzPct val="25000"/>
              <a:buNone/>
            </a:pPr>
            <a:r>
              <a:rPr lang="en-US" sz="839" b="0" i="0" u="none" strike="noStrike" cap="none">
                <a:solidFill>
                  <a:schemeClr val="dk1"/>
                </a:solidFill>
                <a:latin typeface="Gill Sans"/>
                <a:ea typeface="Gill Sans"/>
                <a:cs typeface="Gill Sans"/>
                <a:sym typeface="Gill Sans"/>
              </a:rPr>
              <a:t>The pile may or may not be steaming (depends on the ambient temperature), but will be still warm/hot to the touch.</a:t>
            </a:r>
          </a:p>
          <a:p>
            <a:pPr marL="0" marR="0" lvl="0" indent="0" algn="l" rtl="0">
              <a:lnSpc>
                <a:spcPct val="80000"/>
              </a:lnSpc>
              <a:spcBef>
                <a:spcPts val="252"/>
              </a:spcBef>
              <a:spcAft>
                <a:spcPts val="0"/>
              </a:spcAft>
              <a:buSzPct val="25000"/>
              <a:buNone/>
            </a:pPr>
            <a:r>
              <a:rPr lang="en-US" sz="839" b="0" i="0" u="none" strike="noStrike" cap="none">
                <a:solidFill>
                  <a:schemeClr val="dk1"/>
                </a:solidFill>
                <a:latin typeface="Gill Sans"/>
                <a:ea typeface="Gill Sans"/>
                <a:cs typeface="Gill Sans"/>
                <a:sym typeface="Gill Sans"/>
              </a:rPr>
              <a:t> </a:t>
            </a:r>
          </a:p>
          <a:p>
            <a:pPr marL="0" marR="0" lvl="0" indent="0" algn="l" rtl="0">
              <a:lnSpc>
                <a:spcPct val="80000"/>
              </a:lnSpc>
              <a:spcBef>
                <a:spcPts val="252"/>
              </a:spcBef>
              <a:spcAft>
                <a:spcPts val="0"/>
              </a:spcAft>
              <a:buSzPct val="25000"/>
              <a:buNone/>
            </a:pPr>
            <a:r>
              <a:rPr lang="en-US" sz="839" b="1" i="0" u="none" strike="noStrike" cap="none">
                <a:solidFill>
                  <a:schemeClr val="dk1"/>
                </a:solidFill>
                <a:latin typeface="Gill Sans"/>
                <a:ea typeface="Gill Sans"/>
                <a:cs typeface="Gill Sans"/>
                <a:sym typeface="Gill Sans"/>
              </a:rPr>
              <a:t>Days 31 – 60: Mesophilic Range</a:t>
            </a:r>
          </a:p>
          <a:p>
            <a:pPr marL="0" marR="0" lvl="0" indent="0" algn="l" rtl="0">
              <a:lnSpc>
                <a:spcPct val="80000"/>
              </a:lnSpc>
              <a:spcBef>
                <a:spcPts val="252"/>
              </a:spcBef>
              <a:spcAft>
                <a:spcPts val="0"/>
              </a:spcAft>
              <a:buSzPct val="25000"/>
              <a:buNone/>
            </a:pPr>
            <a:r>
              <a:rPr lang="en-US" sz="839" b="0" i="0" u="none" strike="noStrike" cap="none">
                <a:solidFill>
                  <a:schemeClr val="dk1"/>
                </a:solidFill>
                <a:latin typeface="Gill Sans"/>
                <a:ea typeface="Gill Sans"/>
                <a:cs typeface="Gill Sans"/>
                <a:sym typeface="Gill Sans"/>
              </a:rPr>
              <a:t>Turn the compost pile every 2 - 3 weeks. If turning is not possible, use an aeration tool to allow oxygen and water to enter the pile. The temperature should be between 70</a:t>
            </a:r>
            <a:r>
              <a:rPr lang="en-US" sz="839" b="0" i="0" u="none" strike="noStrike" cap="none" baseline="30000">
                <a:solidFill>
                  <a:schemeClr val="dk1"/>
                </a:solidFill>
                <a:latin typeface="Gill Sans"/>
                <a:ea typeface="Gill Sans"/>
                <a:cs typeface="Gill Sans"/>
                <a:sym typeface="Gill Sans"/>
              </a:rPr>
              <a:t>o</a:t>
            </a:r>
            <a:r>
              <a:rPr lang="en-US" sz="839" b="0" i="0" u="none" strike="noStrike" cap="none">
                <a:solidFill>
                  <a:schemeClr val="dk1"/>
                </a:solidFill>
                <a:latin typeface="Gill Sans"/>
                <a:ea typeface="Gill Sans"/>
                <a:cs typeface="Gill Sans"/>
                <a:sym typeface="Gill Sans"/>
              </a:rPr>
              <a:t>F – 100</a:t>
            </a:r>
            <a:r>
              <a:rPr lang="en-US" sz="839" b="0" i="0" u="none" strike="noStrike" cap="none" baseline="30000">
                <a:solidFill>
                  <a:schemeClr val="dk1"/>
                </a:solidFill>
                <a:latin typeface="Gill Sans"/>
                <a:ea typeface="Gill Sans"/>
                <a:cs typeface="Gill Sans"/>
                <a:sym typeface="Gill Sans"/>
              </a:rPr>
              <a:t>o</a:t>
            </a:r>
            <a:r>
              <a:rPr lang="en-US" sz="839" b="0" i="0" u="none" strike="noStrike" cap="none">
                <a:solidFill>
                  <a:schemeClr val="dk1"/>
                </a:solidFill>
                <a:latin typeface="Gill Sans"/>
                <a:ea typeface="Gill Sans"/>
                <a:cs typeface="Gill Sans"/>
                <a:sym typeface="Gill Sans"/>
              </a:rPr>
              <a:t>F.</a:t>
            </a:r>
          </a:p>
          <a:p>
            <a:pPr marL="0" marR="0" lvl="0" indent="0" algn="l" rtl="0">
              <a:lnSpc>
                <a:spcPct val="80000"/>
              </a:lnSpc>
              <a:spcBef>
                <a:spcPts val="252"/>
              </a:spcBef>
              <a:spcAft>
                <a:spcPts val="0"/>
              </a:spcAft>
              <a:buSzPct val="25000"/>
              <a:buNone/>
            </a:pPr>
            <a:r>
              <a:rPr lang="en-US" sz="839" b="0" i="0" u="none" strike="noStrike" cap="none">
                <a:solidFill>
                  <a:schemeClr val="dk1"/>
                </a:solidFill>
                <a:latin typeface="Gill Sans"/>
                <a:ea typeface="Gill Sans"/>
                <a:cs typeface="Gill Sans"/>
                <a:sym typeface="Gill Sans"/>
              </a:rPr>
              <a:t>While turning, look for dry spots, add water as needed (normally needs a small amount of water at this stage). </a:t>
            </a:r>
          </a:p>
          <a:p>
            <a:pPr marL="0" marR="0" lvl="0" indent="0" algn="l" rtl="0">
              <a:lnSpc>
                <a:spcPct val="80000"/>
              </a:lnSpc>
              <a:spcBef>
                <a:spcPts val="252"/>
              </a:spcBef>
              <a:spcAft>
                <a:spcPts val="0"/>
              </a:spcAft>
              <a:buSzPct val="25000"/>
              <a:buNone/>
            </a:pPr>
            <a:r>
              <a:rPr lang="en-US" sz="839" b="0" i="0" u="none" strike="noStrike" cap="none">
                <a:solidFill>
                  <a:schemeClr val="dk1"/>
                </a:solidFill>
                <a:latin typeface="Gill Sans"/>
                <a:ea typeface="Gill Sans"/>
                <a:cs typeface="Gill Sans"/>
                <a:sym typeface="Gill Sans"/>
              </a:rPr>
              <a:t>The pile will not be steaming, but still warm to the touch.</a:t>
            </a:r>
          </a:p>
          <a:p>
            <a:pPr marL="0" marR="0" lvl="0" indent="0" algn="l" rtl="0">
              <a:lnSpc>
                <a:spcPct val="80000"/>
              </a:lnSpc>
              <a:spcBef>
                <a:spcPts val="252"/>
              </a:spcBef>
              <a:spcAft>
                <a:spcPts val="0"/>
              </a:spcAft>
              <a:buSzPct val="25000"/>
              <a:buNone/>
            </a:pPr>
            <a:r>
              <a:rPr lang="en-US" sz="839" b="0" i="0" u="none" strike="noStrike" cap="none">
                <a:solidFill>
                  <a:schemeClr val="dk1"/>
                </a:solidFill>
                <a:latin typeface="Gill Sans"/>
                <a:ea typeface="Gill Sans"/>
                <a:cs typeface="Gill Sans"/>
                <a:sym typeface="Gill Sans"/>
              </a:rPr>
              <a:t>Bugs and worms may join in to assist the decomposition process.</a:t>
            </a:r>
          </a:p>
          <a:p>
            <a:pPr marL="0" marR="0" lvl="0" indent="0" algn="l" rtl="0">
              <a:lnSpc>
                <a:spcPct val="80000"/>
              </a:lnSpc>
              <a:spcBef>
                <a:spcPts val="252"/>
              </a:spcBef>
              <a:spcAft>
                <a:spcPts val="0"/>
              </a:spcAft>
              <a:buSzPct val="25000"/>
              <a:buNone/>
            </a:pPr>
            <a:r>
              <a:rPr lang="en-US" sz="839" b="0" i="0" u="none" strike="noStrike" cap="none">
                <a:solidFill>
                  <a:schemeClr val="dk1"/>
                </a:solidFill>
                <a:latin typeface="Gill Sans"/>
                <a:ea typeface="Gill Sans"/>
                <a:cs typeface="Gill Sans"/>
                <a:sym typeface="Gill Sans"/>
              </a:rPr>
              <a:t> </a:t>
            </a:r>
          </a:p>
          <a:p>
            <a:pPr marL="0" marR="0" lvl="0" indent="0" algn="l" rtl="0">
              <a:lnSpc>
                <a:spcPct val="80000"/>
              </a:lnSpc>
              <a:spcBef>
                <a:spcPts val="252"/>
              </a:spcBef>
              <a:spcAft>
                <a:spcPts val="0"/>
              </a:spcAft>
              <a:buSzPct val="25000"/>
              <a:buNone/>
            </a:pPr>
            <a:r>
              <a:rPr lang="en-US" sz="839" b="1" i="0" u="none" strike="noStrike" cap="none">
                <a:solidFill>
                  <a:schemeClr val="dk1"/>
                </a:solidFill>
                <a:latin typeface="Gill Sans"/>
                <a:ea typeface="Gill Sans"/>
                <a:cs typeface="Gill Sans"/>
                <a:sym typeface="Gill Sans"/>
              </a:rPr>
              <a:t>Days 61 – 90 or longer: Completing the Process (Psychrophilic Range)</a:t>
            </a:r>
          </a:p>
          <a:p>
            <a:pPr marL="0" marR="0" lvl="0" indent="0" algn="l" rtl="0">
              <a:lnSpc>
                <a:spcPct val="80000"/>
              </a:lnSpc>
              <a:spcBef>
                <a:spcPts val="252"/>
              </a:spcBef>
              <a:spcAft>
                <a:spcPts val="0"/>
              </a:spcAft>
              <a:buSzPct val="25000"/>
              <a:buNone/>
            </a:pPr>
            <a:r>
              <a:rPr lang="en-US" sz="839" b="0" i="0" u="none" strike="noStrike" cap="none">
                <a:solidFill>
                  <a:schemeClr val="dk1"/>
                </a:solidFill>
                <a:latin typeface="Gill Sans"/>
                <a:ea typeface="Gill Sans"/>
                <a:cs typeface="Gill Sans"/>
                <a:sym typeface="Gill Sans"/>
              </a:rPr>
              <a:t>Let the compost mature. The temperature should be approximately 50</a:t>
            </a:r>
            <a:r>
              <a:rPr lang="en-US" sz="839" b="0" i="0" u="none" strike="noStrike" cap="none" baseline="30000">
                <a:solidFill>
                  <a:schemeClr val="dk1"/>
                </a:solidFill>
                <a:latin typeface="Gill Sans"/>
                <a:ea typeface="Gill Sans"/>
                <a:cs typeface="Gill Sans"/>
                <a:sym typeface="Gill Sans"/>
              </a:rPr>
              <a:t>o</a:t>
            </a:r>
            <a:r>
              <a:rPr lang="en-US" sz="839" b="0" i="0" u="none" strike="noStrike" cap="none">
                <a:solidFill>
                  <a:schemeClr val="dk1"/>
                </a:solidFill>
                <a:latin typeface="Gill Sans"/>
                <a:ea typeface="Gill Sans"/>
                <a:cs typeface="Gill Sans"/>
                <a:sym typeface="Gill Sans"/>
              </a:rPr>
              <a:t>F – 70</a:t>
            </a:r>
            <a:r>
              <a:rPr lang="en-US" sz="839" b="0" i="0" u="none" strike="noStrike" cap="none" baseline="30000">
                <a:solidFill>
                  <a:schemeClr val="dk1"/>
                </a:solidFill>
                <a:latin typeface="Gill Sans"/>
                <a:ea typeface="Gill Sans"/>
                <a:cs typeface="Gill Sans"/>
                <a:sym typeface="Gill Sans"/>
              </a:rPr>
              <a:t>o</a:t>
            </a:r>
            <a:r>
              <a:rPr lang="en-US" sz="839" b="0" i="0" u="none" strike="noStrike" cap="none">
                <a:solidFill>
                  <a:schemeClr val="dk1"/>
                </a:solidFill>
                <a:latin typeface="Gill Sans"/>
                <a:ea typeface="Gill Sans"/>
                <a:cs typeface="Gill Sans"/>
                <a:sym typeface="Gill Sans"/>
              </a:rPr>
              <a:t>F (depends on the ambient temperature). Use an aeration tool to allow oxygen to enter the pile. Add water if needed (normally not needed).</a:t>
            </a:r>
          </a:p>
          <a:p>
            <a:pPr marL="0" marR="0" lvl="0" indent="0" algn="l" rtl="0">
              <a:lnSpc>
                <a:spcPct val="80000"/>
              </a:lnSpc>
              <a:spcBef>
                <a:spcPts val="252"/>
              </a:spcBef>
              <a:spcAft>
                <a:spcPts val="0"/>
              </a:spcAft>
              <a:buSzPct val="25000"/>
              <a:buNone/>
            </a:pPr>
            <a:endParaRPr sz="839" b="0" i="0" u="none" strike="noStrike" cap="none">
              <a:solidFill>
                <a:schemeClr val="dk1"/>
              </a:solidFill>
              <a:latin typeface="Gill Sans"/>
              <a:ea typeface="Gill Sans"/>
              <a:cs typeface="Gill Sans"/>
              <a:sym typeface="Gill Sans"/>
            </a:endParaRPr>
          </a:p>
        </p:txBody>
      </p:sp>
      <p:sp>
        <p:nvSpPr>
          <p:cNvPr id="313" name="Shape 313"/>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20</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2" name="Shape 322"/>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Gill Sans"/>
                <a:ea typeface="Gill Sans"/>
                <a:cs typeface="Gill Sans"/>
                <a:sym typeface="Gill Sans"/>
              </a:rPr>
              <a:t>  </a:t>
            </a:r>
          </a:p>
        </p:txBody>
      </p:sp>
      <p:sp>
        <p:nvSpPr>
          <p:cNvPr id="323" name="Shape 323"/>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21</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2" name="Shape 332"/>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Gill Sans"/>
                <a:ea typeface="Gill Sans"/>
                <a:cs typeface="Gill Sans"/>
                <a:sym typeface="Gill Sans"/>
              </a:rPr>
              <a:t>  </a:t>
            </a:r>
          </a:p>
        </p:txBody>
      </p:sp>
      <p:sp>
        <p:nvSpPr>
          <p:cNvPr id="333" name="Shape 333"/>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22</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0" name="Shape 340"/>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Gill Sans"/>
                <a:ea typeface="Gill Sans"/>
                <a:cs typeface="Gill Sans"/>
                <a:sym typeface="Gill Sans"/>
              </a:rPr>
              <a:t>  </a:t>
            </a:r>
          </a:p>
        </p:txBody>
      </p:sp>
      <p:sp>
        <p:nvSpPr>
          <p:cNvPr id="341" name="Shape 341"/>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23</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8" name="Shape 348"/>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Gill Sans"/>
                <a:ea typeface="Gill Sans"/>
                <a:cs typeface="Gill Sans"/>
                <a:sym typeface="Gill Sans"/>
              </a:rPr>
              <a:t>Remember a Hot Pile needs:</a:t>
            </a:r>
          </a:p>
          <a:p>
            <a:pPr marL="0" marR="0" lvl="0" indent="0" algn="l" rtl="0">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Minimum Volume of a Cubic Yard</a:t>
            </a:r>
          </a:p>
          <a:p>
            <a:pPr marL="0" marR="0" lvl="0" indent="0" algn="l" rtl="0">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Proper Carbon/Nitrogen Ratio of Around 30/1</a:t>
            </a:r>
          </a:p>
          <a:p>
            <a:pPr marL="0" marR="0" lvl="0" indent="0" algn="l" rtl="0">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Chopped Materials</a:t>
            </a:r>
          </a:p>
          <a:p>
            <a:pPr marL="228600" marR="0" lvl="1" indent="-114300" algn="l" rtl="0">
              <a:spcBef>
                <a:spcPts val="360"/>
              </a:spcBef>
              <a:spcAft>
                <a:spcPts val="0"/>
              </a:spcAft>
              <a:buClr>
                <a:schemeClr val="dk1"/>
              </a:buClr>
              <a:buSzPct val="100000"/>
              <a:buFont typeface="Arial"/>
              <a:buChar char="•"/>
            </a:pPr>
            <a:r>
              <a:rPr lang="en-US" sz="1200" b="0" i="0" u="none" strike="noStrike" cap="none">
                <a:solidFill>
                  <a:schemeClr val="dk1"/>
                </a:solidFill>
                <a:latin typeface="Gill Sans"/>
                <a:ea typeface="Gill Sans"/>
                <a:cs typeface="Gill Sans"/>
                <a:sym typeface="Gill Sans"/>
              </a:rPr>
              <a:t>Oh the wonders of coffee grounds, grass clippings and leaves</a:t>
            </a:r>
          </a:p>
          <a:p>
            <a:pPr marL="0" marR="0" lvl="0" indent="0" algn="l" rtl="0">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Wet Like a Wrung Out Sponge.</a:t>
            </a:r>
          </a:p>
          <a:p>
            <a:pPr marL="0" marR="0" lvl="0" indent="0" algn="l" rtl="0">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Proper Turning to Ensure Adequate Oxygen</a:t>
            </a:r>
          </a:p>
          <a:p>
            <a:pPr marL="0" marR="0" lvl="0" indent="0" algn="l" rtl="0">
              <a:spcBef>
                <a:spcPts val="36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349" name="Shape 349"/>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24</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6" name="Shape 356"/>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228600" marR="0" lvl="1" indent="-114300" algn="l" rtl="0">
              <a:spcBef>
                <a:spcPts val="0"/>
              </a:spcBef>
              <a:spcAft>
                <a:spcPts val="0"/>
              </a:spcAft>
              <a:buClr>
                <a:schemeClr val="dk1"/>
              </a:buClr>
              <a:buSzPct val="100000"/>
              <a:buFont typeface="Arial"/>
              <a:buChar char="•"/>
            </a:pPr>
            <a:r>
              <a:rPr lang="en-US" sz="1200" b="0" i="0" u="none" strike="noStrike" cap="none">
                <a:solidFill>
                  <a:schemeClr val="dk1"/>
                </a:solidFill>
                <a:latin typeface="Gill Sans"/>
                <a:ea typeface="Gill Sans"/>
                <a:cs typeface="Gill Sans"/>
                <a:sym typeface="Gill Sans"/>
              </a:rPr>
              <a:t>Some composters prefer a Turning Fork which is similar to a Pitch Fork, but with slightly broader, flat tines.</a:t>
            </a:r>
          </a:p>
          <a:p>
            <a:pPr marL="228600" marR="0" lvl="1" indent="-114300" algn="l" rtl="0">
              <a:lnSpc>
                <a:spcPct val="100000"/>
              </a:lnSpc>
              <a:spcBef>
                <a:spcPts val="360"/>
              </a:spcBef>
              <a:spcAft>
                <a:spcPts val="0"/>
              </a:spcAft>
              <a:buClr>
                <a:schemeClr val="dk1"/>
              </a:buClr>
              <a:buSzPct val="100000"/>
              <a:buFont typeface="Arial"/>
              <a:buChar char="•"/>
            </a:pPr>
            <a:r>
              <a:rPr lang="en-US" sz="1200" b="0" i="0" u="none" strike="noStrike" cap="none">
                <a:solidFill>
                  <a:schemeClr val="dk1"/>
                </a:solidFill>
                <a:latin typeface="Gill Sans"/>
                <a:ea typeface="Gill Sans"/>
                <a:cs typeface="Gill Sans"/>
                <a:sym typeface="Gill Sans"/>
              </a:rPr>
              <a:t>Don’t forget you can use a lawn mower or weed eater to chop materials.</a:t>
            </a:r>
          </a:p>
          <a:p>
            <a:pPr marL="228600" marR="0" lvl="1" indent="-114300" algn="l" rtl="0">
              <a:spcBef>
                <a:spcPts val="360"/>
              </a:spcBef>
              <a:spcAft>
                <a:spcPts val="0"/>
              </a:spcAft>
              <a:buClr>
                <a:schemeClr val="dk1"/>
              </a:buClr>
              <a:buSzPct val="100000"/>
              <a:buFont typeface="Arial"/>
              <a:buNone/>
            </a:pPr>
            <a:endParaRPr sz="1200" b="0" i="0" u="none" strike="noStrike" cap="none">
              <a:solidFill>
                <a:schemeClr val="dk1"/>
              </a:solidFill>
              <a:latin typeface="Gill Sans"/>
              <a:ea typeface="Gill Sans"/>
              <a:cs typeface="Gill Sans"/>
              <a:sym typeface="Gill Sans"/>
            </a:endParaRPr>
          </a:p>
          <a:p>
            <a:pPr marL="0" marR="0" lvl="0" indent="0" algn="l" rtl="0">
              <a:spcBef>
                <a:spcPts val="36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357" name="Shape 357"/>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25</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7" name="Shape 377"/>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Gill Sans"/>
                <a:ea typeface="Gill Sans"/>
                <a:cs typeface="Gill Sans"/>
                <a:sym typeface="Gill Sans"/>
              </a:rPr>
              <a:t>Know when your compost is ready and how to put it in to good use.</a:t>
            </a:r>
          </a:p>
          <a:p>
            <a:pPr marL="0" marR="0" lvl="0" indent="0" algn="l" rtl="0">
              <a:spcBef>
                <a:spcPts val="360"/>
              </a:spcBef>
              <a:spcAft>
                <a:spcPts val="0"/>
              </a:spcAft>
              <a:buSzPct val="25000"/>
              <a:buNone/>
            </a:pPr>
            <a:r>
              <a:rPr lang="en-US" sz="1200" b="1" i="0" u="none" strike="noStrike" cap="none">
                <a:solidFill>
                  <a:schemeClr val="dk1"/>
                </a:solidFill>
                <a:latin typeface="Gill Sans"/>
                <a:ea typeface="Gill Sans"/>
                <a:cs typeface="Gill Sans"/>
                <a:sym typeface="Gill Sans"/>
              </a:rPr>
              <a:t>Is it done yet?</a:t>
            </a:r>
          </a:p>
          <a:p>
            <a:pPr marL="0" marR="0" lvl="0" indent="0" algn="l" rtl="0">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Finished compost should look, feel and smell like dirt. One quick test is to put compost in a plastic ziploc bag and seal it, wait 24hrs, then open the bag if the compost still smells like earth your compost is finished if there is a foul smell, it is </a:t>
            </a:r>
            <a:r>
              <a:rPr lang="en-US" sz="1200" b="0" i="0" u="sng" strike="noStrike" cap="none">
                <a:solidFill>
                  <a:schemeClr val="dk1"/>
                </a:solidFill>
                <a:latin typeface="Gill Sans"/>
                <a:ea typeface="Gill Sans"/>
                <a:cs typeface="Gill Sans"/>
                <a:sym typeface="Gill Sans"/>
              </a:rPr>
              <a:t>not</a:t>
            </a:r>
            <a:r>
              <a:rPr lang="en-US" sz="1200" b="0" i="0" u="none" strike="noStrike" cap="none">
                <a:solidFill>
                  <a:schemeClr val="dk1"/>
                </a:solidFill>
                <a:latin typeface="Gill Sans"/>
                <a:ea typeface="Gill Sans"/>
                <a:cs typeface="Gill Sans"/>
                <a:sym typeface="Gill Sans"/>
              </a:rPr>
              <a:t> finished. </a:t>
            </a:r>
          </a:p>
          <a:p>
            <a:pPr marL="0" marR="0" lvl="0" indent="0" algn="l" rtl="0">
              <a:spcBef>
                <a:spcPts val="36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378" name="Shape 378"/>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26</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7" name="Shape 387"/>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171450" marR="0" lvl="0" indent="-171450" algn="l" rtl="0">
              <a:spcBef>
                <a:spcPts val="0"/>
              </a:spcBef>
              <a:spcAft>
                <a:spcPts val="0"/>
              </a:spcAft>
              <a:buClr>
                <a:schemeClr val="dk1"/>
              </a:buClr>
              <a:buSzPct val="100000"/>
              <a:buFont typeface="Arial"/>
              <a:buChar char="•"/>
            </a:pPr>
            <a:r>
              <a:rPr lang="en-US" sz="1200" b="0" i="0" u="none" strike="noStrike" cap="none">
                <a:solidFill>
                  <a:schemeClr val="dk1"/>
                </a:solidFill>
                <a:latin typeface="Gill Sans"/>
                <a:ea typeface="Gill Sans"/>
                <a:cs typeface="Gill Sans"/>
                <a:sym typeface="Gill Sans"/>
              </a:rPr>
              <a:t>Prepare a new planting bed by working in 5% - 10% compost, by volume</a:t>
            </a:r>
          </a:p>
          <a:p>
            <a:pPr marL="171450" marR="0" lvl="0" indent="-171450" algn="l" rtl="0">
              <a:spcBef>
                <a:spcPts val="360"/>
              </a:spcBef>
              <a:spcAft>
                <a:spcPts val="0"/>
              </a:spcAft>
              <a:buClr>
                <a:schemeClr val="dk1"/>
              </a:buClr>
              <a:buSzPct val="100000"/>
              <a:buFont typeface="Arial"/>
              <a:buChar char="•"/>
            </a:pPr>
            <a:r>
              <a:rPr lang="en-US" sz="1200" b="0" i="0" u="none" strike="noStrike" cap="none">
                <a:solidFill>
                  <a:schemeClr val="dk1"/>
                </a:solidFill>
                <a:latin typeface="Gill Sans"/>
                <a:ea typeface="Gill Sans"/>
                <a:cs typeface="Gill Sans"/>
                <a:sym typeface="Gill Sans"/>
              </a:rPr>
              <a:t>Compost can be added directly as a top soil for lawns, gardens and around trees</a:t>
            </a:r>
          </a:p>
          <a:p>
            <a:pPr marL="171450" marR="0" lvl="0" indent="-171450" algn="l" rtl="0">
              <a:spcBef>
                <a:spcPts val="360"/>
              </a:spcBef>
              <a:spcAft>
                <a:spcPts val="0"/>
              </a:spcAft>
              <a:buClr>
                <a:schemeClr val="dk1"/>
              </a:buClr>
              <a:buSzPct val="100000"/>
              <a:buFont typeface="Arial"/>
              <a:buChar char="•"/>
            </a:pPr>
            <a:r>
              <a:rPr lang="en-US" sz="1200" b="0" i="0" u="none" strike="noStrike" cap="none">
                <a:solidFill>
                  <a:schemeClr val="dk1"/>
                </a:solidFill>
                <a:latin typeface="Gill Sans"/>
                <a:ea typeface="Gill Sans"/>
                <a:cs typeface="Gill Sans"/>
                <a:sym typeface="Gill Sans"/>
              </a:rPr>
              <a:t>Good mulching medium, 3” – 5” deep</a:t>
            </a:r>
          </a:p>
          <a:p>
            <a:pPr marL="171450" marR="0" lvl="0" indent="-171450" algn="l" rtl="0">
              <a:lnSpc>
                <a:spcPct val="100000"/>
              </a:lnSpc>
              <a:spcBef>
                <a:spcPts val="360"/>
              </a:spcBef>
              <a:spcAft>
                <a:spcPts val="0"/>
              </a:spcAft>
              <a:buClr>
                <a:schemeClr val="dk1"/>
              </a:buClr>
              <a:buSzPct val="100000"/>
              <a:buFont typeface="Arial"/>
              <a:buChar char="•"/>
            </a:pPr>
            <a:r>
              <a:rPr lang="en-US" sz="1200" b="0" i="0" u="none" strike="noStrike" cap="none">
                <a:solidFill>
                  <a:schemeClr val="dk1"/>
                </a:solidFill>
                <a:latin typeface="Gill Sans"/>
                <a:ea typeface="Gill Sans"/>
                <a:cs typeface="Gill Sans"/>
                <a:sym typeface="Gill Sans"/>
              </a:rPr>
              <a:t>Add to potted plants: mix compost with soil, about </a:t>
            </a:r>
            <a:r>
              <a:rPr lang="en-US" sz="1200" b="0" i="0" u="none" strike="noStrike" cap="none">
                <a:solidFill>
                  <a:schemeClr val="dk1"/>
                </a:solidFill>
                <a:latin typeface="Merriweather Sans"/>
                <a:ea typeface="Merriweather Sans"/>
                <a:cs typeface="Merriweather Sans"/>
                <a:sym typeface="Merriweather Sans"/>
              </a:rPr>
              <a:t>⅓</a:t>
            </a:r>
            <a:r>
              <a:rPr lang="en-US" sz="1200" b="0" i="0" u="none" strike="noStrike" cap="none">
                <a:solidFill>
                  <a:schemeClr val="dk1"/>
                </a:solidFill>
                <a:latin typeface="Gill Sans"/>
                <a:ea typeface="Gill Sans"/>
                <a:cs typeface="Gill Sans"/>
                <a:sym typeface="Gill Sans"/>
              </a:rPr>
              <a:t> compost to </a:t>
            </a:r>
            <a:r>
              <a:rPr lang="en-US" sz="1200" b="0" i="0" u="none" strike="noStrike" cap="none">
                <a:solidFill>
                  <a:schemeClr val="dk1"/>
                </a:solidFill>
                <a:latin typeface="Merriweather Sans"/>
                <a:ea typeface="Merriweather Sans"/>
                <a:cs typeface="Merriweather Sans"/>
                <a:sym typeface="Merriweather Sans"/>
              </a:rPr>
              <a:t>⅔ </a:t>
            </a:r>
            <a:r>
              <a:rPr lang="en-US" sz="1200" b="0" i="0" u="none" strike="noStrike" cap="none">
                <a:solidFill>
                  <a:schemeClr val="dk1"/>
                </a:solidFill>
                <a:latin typeface="Gill Sans"/>
                <a:ea typeface="Gill Sans"/>
                <a:cs typeface="Gill Sans"/>
                <a:sym typeface="Gill Sans"/>
              </a:rPr>
              <a:t>soil</a:t>
            </a:r>
          </a:p>
          <a:p>
            <a:pPr marL="171450" marR="0" lvl="0" indent="-171450" algn="l" rtl="0">
              <a:lnSpc>
                <a:spcPct val="100000"/>
              </a:lnSpc>
              <a:spcBef>
                <a:spcPts val="6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Liquid extract or compost drench </a:t>
            </a:r>
            <a:r>
              <a:rPr lang="en-US" sz="1200" b="0" i="0" u="none" strike="noStrike" cap="none">
                <a:solidFill>
                  <a:schemeClr val="dk1"/>
                </a:solidFill>
                <a:latin typeface="Gill Sans"/>
                <a:ea typeface="Gill Sans"/>
                <a:cs typeface="Gill Sans"/>
                <a:sym typeface="Gill Sans"/>
              </a:rPr>
              <a:t>– place compost in a permeable bag (e.g. burlap sack, stocking, muslin cloth) and let sit for 2 – 8 hours in a bucket of water</a:t>
            </a:r>
          </a:p>
          <a:p>
            <a:pPr marL="171450" marR="0" lvl="0" indent="-171450" algn="l" rtl="0">
              <a:lnSpc>
                <a:spcPct val="100000"/>
              </a:lnSpc>
              <a:spcBef>
                <a:spcPts val="360"/>
              </a:spcBef>
              <a:spcAft>
                <a:spcPts val="0"/>
              </a:spcAft>
              <a:buClr>
                <a:schemeClr val="dk1"/>
              </a:buClr>
              <a:buSzPct val="100000"/>
              <a:buFont typeface="Arial"/>
              <a:buChar char="•"/>
            </a:pPr>
            <a:r>
              <a:rPr lang="en-US" sz="1200" b="0" i="0" u="none" strike="noStrike" cap="none">
                <a:solidFill>
                  <a:schemeClr val="dk1"/>
                </a:solidFill>
                <a:latin typeface="Gill Sans"/>
                <a:ea typeface="Gill Sans"/>
                <a:cs typeface="Gill Sans"/>
                <a:sym typeface="Gill Sans"/>
              </a:rPr>
              <a:t>Compost tea: requires aeration pump, 5-gallon bucket or larger, optional ingredients, various techniques –another workshop!</a:t>
            </a:r>
          </a:p>
          <a:p>
            <a:pPr marL="0" marR="0" lvl="0" indent="0" algn="l" rtl="0">
              <a:spcBef>
                <a:spcPts val="360"/>
              </a:spcBef>
              <a:spcAft>
                <a:spcPts val="0"/>
              </a:spcAft>
              <a:buClr>
                <a:schemeClr val="dk1"/>
              </a:buClr>
              <a:buSzPct val="25000"/>
              <a:buFont typeface="Gill Sans"/>
              <a:buNone/>
            </a:pPr>
            <a:endParaRPr sz="1200" b="0" i="0" u="none" strike="noStrike" cap="none">
              <a:solidFill>
                <a:schemeClr val="dk1"/>
              </a:solidFill>
              <a:latin typeface="Gill Sans"/>
              <a:ea typeface="Gill Sans"/>
              <a:cs typeface="Gill Sans"/>
              <a:sym typeface="Gill Sans"/>
            </a:endParaRPr>
          </a:p>
          <a:p>
            <a:pPr marL="0" marR="0" lvl="0" indent="0" algn="l" rtl="0">
              <a:spcBef>
                <a:spcPts val="360"/>
              </a:spcBef>
              <a:spcAft>
                <a:spcPts val="0"/>
              </a:spcAft>
              <a:buSzPct val="25000"/>
              <a:buNone/>
            </a:pPr>
            <a:r>
              <a:rPr lang="en-US" sz="1200" b="1" i="0" u="none" strike="noStrike" cap="none">
                <a:solidFill>
                  <a:schemeClr val="dk1"/>
                </a:solidFill>
                <a:latin typeface="Gill Sans"/>
                <a:ea typeface="Gill Sans"/>
                <a:cs typeface="Gill Sans"/>
                <a:sym typeface="Gill Sans"/>
              </a:rPr>
              <a:t>Show finished compost, even show demo test.</a:t>
            </a:r>
          </a:p>
          <a:p>
            <a:pPr marL="0" marR="0" lvl="0" indent="0" algn="l" rtl="0">
              <a:spcBef>
                <a:spcPts val="36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388" name="Shape 388"/>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27</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0" name="Shape 400"/>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401" name="Shape 401"/>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28</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09" name="Shape 409"/>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228600" marR="0" lvl="0" indent="-228600" algn="l" rtl="0">
              <a:lnSpc>
                <a:spcPct val="100000"/>
              </a:lnSpc>
              <a:spcBef>
                <a:spcPts val="0"/>
              </a:spcBef>
              <a:spcAft>
                <a:spcPts val="0"/>
              </a:spcAft>
              <a:buClr>
                <a:schemeClr val="dk1"/>
              </a:buClr>
              <a:buSzPct val="100000"/>
              <a:buFont typeface="Calibri"/>
              <a:buAutoNum type="arabicPeriod"/>
            </a:pPr>
            <a:r>
              <a:rPr lang="en-US" sz="1200" b="0" i="0" u="none" strike="noStrike" cap="none">
                <a:solidFill>
                  <a:schemeClr val="dk1"/>
                </a:solidFill>
                <a:latin typeface="Gill Sans"/>
                <a:ea typeface="Gill Sans"/>
                <a:cs typeface="Gill Sans"/>
                <a:sym typeface="Gill Sans"/>
              </a:rPr>
              <a:t>Grasscycling saves time and money, and helps the environment. Mowing time is reduced since bagging and disposal of clippings is eliminated. </a:t>
            </a:r>
          </a:p>
          <a:p>
            <a:pPr marL="228600" marR="0" lvl="0" indent="-228600" algn="l" rtl="0">
              <a:lnSpc>
                <a:spcPct val="100000"/>
              </a:lnSpc>
              <a:spcBef>
                <a:spcPts val="360"/>
              </a:spcBef>
              <a:spcAft>
                <a:spcPts val="0"/>
              </a:spcAft>
              <a:buClr>
                <a:schemeClr val="dk1"/>
              </a:buClr>
              <a:buSzPct val="100000"/>
              <a:buFont typeface="Calibri"/>
              <a:buAutoNum type="arabicPeriod"/>
            </a:pPr>
            <a:r>
              <a:rPr lang="en-US" sz="1200" b="0" i="0" u="none" strike="noStrike" cap="none">
                <a:solidFill>
                  <a:schemeClr val="dk1"/>
                </a:solidFill>
                <a:latin typeface="Gill Sans"/>
                <a:ea typeface="Gill Sans"/>
                <a:cs typeface="Gill Sans"/>
                <a:sym typeface="Gill Sans"/>
              </a:rPr>
              <a:t>Grass clippings consist of water (75% of weight) and nitrogen, thus adds valuable nutrients and organic matter to the soil and produce healthy, green lawns. </a:t>
            </a:r>
          </a:p>
          <a:p>
            <a:pPr marL="228600" marR="0" lvl="0" indent="-228600" algn="l" rtl="0">
              <a:lnSpc>
                <a:spcPct val="100000"/>
              </a:lnSpc>
              <a:spcBef>
                <a:spcPts val="360"/>
              </a:spcBef>
              <a:spcAft>
                <a:spcPts val="0"/>
              </a:spcAft>
              <a:buClr>
                <a:schemeClr val="dk1"/>
              </a:buClr>
              <a:buSzPct val="100000"/>
              <a:buFont typeface="Calibri"/>
              <a:buAutoNum type="arabicPeriod"/>
            </a:pPr>
            <a:r>
              <a:rPr lang="en-US" sz="1200" b="0" i="0" u="none" strike="noStrike" cap="none">
                <a:solidFill>
                  <a:schemeClr val="dk1"/>
                </a:solidFill>
                <a:latin typeface="Gill Sans"/>
                <a:ea typeface="Gill Sans"/>
                <a:cs typeface="Gill Sans"/>
                <a:sym typeface="Gill Sans"/>
              </a:rPr>
              <a:t>Proper grasscycling does not cause thatch build up, but does promote deeper roots.</a:t>
            </a:r>
          </a:p>
          <a:p>
            <a:pPr marL="228600" marR="0" lvl="0" indent="-228600" algn="l" rtl="0">
              <a:lnSpc>
                <a:spcPct val="100000"/>
              </a:lnSpc>
              <a:spcBef>
                <a:spcPts val="360"/>
              </a:spcBef>
              <a:spcAft>
                <a:spcPts val="0"/>
              </a:spcAft>
              <a:buClr>
                <a:schemeClr val="dk1"/>
              </a:buClr>
              <a:buSzPct val="100000"/>
              <a:buFont typeface="Calibri"/>
              <a:buAutoNum type="arabicPeriod"/>
            </a:pPr>
            <a:r>
              <a:rPr lang="en-US" sz="1200" b="0" i="0" u="none" strike="noStrike" cap="none">
                <a:solidFill>
                  <a:schemeClr val="dk1"/>
                </a:solidFill>
                <a:latin typeface="Gill Sans"/>
                <a:ea typeface="Gill Sans"/>
                <a:cs typeface="Gill Sans"/>
                <a:sym typeface="Gill Sans"/>
              </a:rPr>
              <a:t>Use a mulching mower or mower modified to run without a grass catcher</a:t>
            </a:r>
          </a:p>
          <a:p>
            <a:pPr marL="228600" marR="0" lvl="0" indent="-228600" algn="l" rtl="0">
              <a:lnSpc>
                <a:spcPct val="100000"/>
              </a:lnSpc>
              <a:spcBef>
                <a:spcPts val="360"/>
              </a:spcBef>
              <a:spcAft>
                <a:spcPts val="0"/>
              </a:spcAft>
              <a:buClr>
                <a:schemeClr val="dk1"/>
              </a:buClr>
              <a:buSzPct val="100000"/>
              <a:buFont typeface="Calibri"/>
              <a:buAutoNum type="arabicPeriod"/>
            </a:pPr>
            <a:r>
              <a:rPr lang="en-US" sz="1200" b="0" i="0" u="none" strike="noStrike" cap="none">
                <a:solidFill>
                  <a:schemeClr val="dk1"/>
                </a:solidFill>
                <a:latin typeface="Gill Sans"/>
                <a:ea typeface="Gill Sans"/>
                <a:cs typeface="Gill Sans"/>
                <a:sym typeface="Gill Sans"/>
              </a:rPr>
              <a:t>Reduces the amount of yard trimmings disposed in landfills. Research has shown that lawns generate approximately 300 pounds of grass clippings per 1,000 square feet annually. This amounts to 6 1/2 tons per acre each year. Grass clippings are too valuable to throw away, and grasscycling allows reuse of this green material in our urban landscapes.</a:t>
            </a:r>
          </a:p>
        </p:txBody>
      </p:sp>
      <p:sp>
        <p:nvSpPr>
          <p:cNvPr id="410" name="Shape 410"/>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29</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684212" y="423862"/>
            <a:ext cx="5489700" cy="4118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8" name="Shape 78"/>
          <p:cNvSpPr txBox="1">
            <a:spLocks noGrp="1"/>
          </p:cNvSpPr>
          <p:nvPr>
            <p:ph type="body" idx="1"/>
          </p:nvPr>
        </p:nvSpPr>
        <p:spPr>
          <a:xfrm>
            <a:off x="685800" y="4565650"/>
            <a:ext cx="5486400" cy="3859200"/>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r>
              <a:rPr lang="en-US" sz="1600" b="0" i="0" u="none" strike="noStrike" cap="none">
                <a:solidFill>
                  <a:srgbClr val="000000"/>
                </a:solidFill>
                <a:latin typeface="Merriweather Sans"/>
                <a:ea typeface="Merriweather Sans"/>
                <a:cs typeface="Merriweather Sans"/>
                <a:sym typeface="Merriweather Sans"/>
              </a:rPr>
              <a:t>- </a:t>
            </a:r>
            <a:r>
              <a:rPr lang="en-US" sz="1600" b="0" i="0" u="none" strike="noStrike" cap="none">
                <a:solidFill>
                  <a:srgbClr val="000000"/>
                </a:solidFill>
                <a:latin typeface="Arial"/>
                <a:ea typeface="Arial"/>
                <a:cs typeface="Arial"/>
                <a:sym typeface="Arial"/>
              </a:rPr>
              <a:t>Controlled decay of organic material</a:t>
            </a:r>
            <a:r>
              <a:rPr lang="en-US" sz="1600" b="0" i="0" u="none" strike="noStrike" cap="none">
                <a:solidFill>
                  <a:srgbClr val="000000"/>
                </a:solidFill>
                <a:latin typeface="Merriweather Sans"/>
                <a:ea typeface="Merriweather Sans"/>
                <a:cs typeface="Merriweather Sans"/>
                <a:sym typeface="Merriweather Sans"/>
              </a:rPr>
              <a:t>. </a:t>
            </a:r>
            <a:r>
              <a:rPr lang="en-US" sz="1600" b="0" i="0" u="none" strike="noStrike" cap="none">
                <a:solidFill>
                  <a:srgbClr val="000000"/>
                </a:solidFill>
                <a:latin typeface="Arial"/>
                <a:ea typeface="Arial"/>
                <a:cs typeface="Arial"/>
                <a:sym typeface="Arial"/>
              </a:rPr>
              <a:t>Produces a humus rich material from yard and food waste which would otherwise become part of the waste stream.</a:t>
            </a:r>
          </a:p>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Composting is a controlled natural biological process where bacteria, fungi (microbes), and other organisms decompose organic materials like leaves, grass clippings, and food wastes. </a:t>
            </a:r>
          </a:p>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 Decomposition is what you would call composting in nature. If decomposition or composting didn’t occur our world would be riddled with dead animals and plants. The nutrients cycle back into the system to be used again by other plants and animals.</a:t>
            </a:r>
          </a:p>
          <a:p>
            <a:pPr marL="0" marR="0" lvl="0" indent="0" algn="l" rtl="0">
              <a:spcBef>
                <a:spcPts val="0"/>
              </a:spcBef>
              <a:spcAft>
                <a:spcPts val="0"/>
              </a:spcAft>
              <a:buClr>
                <a:schemeClr val="dk1"/>
              </a:buClr>
              <a:buSzPct val="100000"/>
              <a:buFont typeface="Arial"/>
              <a:buChar char="-"/>
            </a:pPr>
            <a:r>
              <a:rPr lang="en-US" sz="1600" b="0" i="0" u="none" strike="noStrike" cap="none">
                <a:solidFill>
                  <a:schemeClr val="dk1"/>
                </a:solidFill>
                <a:latin typeface="Arial"/>
                <a:ea typeface="Arial"/>
                <a:cs typeface="Arial"/>
                <a:sym typeface="Arial"/>
              </a:rPr>
              <a:t>Another way to look at composting is that it is recycling materials to give growing things what they need. By removing organic material from our home and property by putting it in the garbage, we are exporting nutrients that could be recycled in our lawn or garden. </a:t>
            </a:r>
          </a:p>
          <a:p>
            <a:pPr marL="0" marR="0" lvl="0" indent="0" algn="l" rtl="0">
              <a:spcBef>
                <a:spcPts val="0"/>
              </a:spcBef>
              <a:spcAft>
                <a:spcPts val="0"/>
              </a:spcAft>
              <a:buClr>
                <a:schemeClr val="dk1"/>
              </a:buClr>
              <a:buSzPct val="100000"/>
              <a:buFont typeface="Arial"/>
              <a:buChar char="-"/>
            </a:pPr>
            <a:r>
              <a:rPr lang="en-US" sz="1600" b="0" i="0" u="none" strike="noStrike" cap="none">
                <a:solidFill>
                  <a:schemeClr val="dk1"/>
                </a:solidFill>
                <a:latin typeface="Arial"/>
                <a:ea typeface="Arial"/>
                <a:cs typeface="Arial"/>
                <a:sym typeface="Arial"/>
              </a:rPr>
              <a:t> A house resident may fill bags and bins with  leaves and grass clippings, and leave them on the curb for pick up. Essentially, exporting the resources the plants, trees and grasses in his yard need. The resident then spends money to add fertilizer, soil enhancer and excess water to his lawn, essentially buying back the resources he just threw away.</a:t>
            </a:r>
          </a:p>
        </p:txBody>
      </p:sp>
      <p:sp>
        <p:nvSpPr>
          <p:cNvPr id="79" name="Shape 79"/>
          <p:cNvSpPr txBox="1">
            <a:spLocks noGrp="1"/>
          </p:cNvSpPr>
          <p:nvPr>
            <p:ph type="sldNum" idx="12"/>
          </p:nvPr>
        </p:nvSpPr>
        <p:spPr>
          <a:xfrm>
            <a:off x="1943100" y="8623300"/>
            <a:ext cx="2971800" cy="452400"/>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3</a:t>
            </a:fld>
            <a:endParaRPr lang="en-US" sz="1200">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txBox="1">
            <a:spLocks noGrp="1"/>
          </p:cNvSpPr>
          <p:nvPr>
            <p:ph type="body" idx="1"/>
          </p:nvPr>
        </p:nvSpPr>
        <p:spPr>
          <a:xfrm>
            <a:off x="685800" y="4565650"/>
            <a:ext cx="5486399" cy="3859213"/>
          </a:xfrm>
          <a:prstGeom prst="rect">
            <a:avLst/>
          </a:prstGeom>
          <a:noFill/>
          <a:ln w="9525" cap="flat" cmpd="sng">
            <a:solidFill>
              <a:srgbClr val="000000"/>
            </a:solidFill>
            <a:prstDash val="solid"/>
            <a:miter/>
            <a:headEnd type="none" w="med" len="med"/>
            <a:tailEnd type="none" w="med" len="med"/>
          </a:ln>
        </p:spPr>
        <p:txBody>
          <a:bodyPr lIns="91050" tIns="45525" rIns="91050" bIns="455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420" name="Shape 420"/>
          <p:cNvSpPr txBox="1"/>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30</a:t>
            </a:fld>
            <a:endParaRPr lang="en-US" sz="1200">
              <a:solidFill>
                <a:schemeClr val="dk1"/>
              </a:solidFill>
              <a:latin typeface="Gill Sans"/>
              <a:ea typeface="Gill Sans"/>
              <a:cs typeface="Gill Sans"/>
              <a:sym typeface="Gill Sans"/>
            </a:endParaRPr>
          </a:p>
        </p:txBody>
      </p:sp>
      <p:sp>
        <p:nvSpPr>
          <p:cNvPr id="421" name="Shape 421"/>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22" name="Shape 422"/>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30</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8" name="Shape 428"/>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lnSpc>
                <a:spcPct val="100000"/>
              </a:lnSpc>
              <a:spcBef>
                <a:spcPts val="0"/>
              </a:spcBef>
              <a:spcAft>
                <a:spcPts val="0"/>
              </a:spcAft>
              <a:buClr>
                <a:schemeClr val="dk1"/>
              </a:buClr>
              <a:buSzPct val="25000"/>
              <a:buFont typeface="Gill Sans"/>
              <a:buNone/>
            </a:pPr>
            <a:r>
              <a:rPr lang="en-US" sz="1200" b="0" i="0" u="none" strike="noStrike" cap="none">
                <a:solidFill>
                  <a:schemeClr val="dk1"/>
                </a:solidFill>
                <a:latin typeface="Gill Sans"/>
                <a:ea typeface="Gill Sans"/>
                <a:cs typeface="Gill Sans"/>
                <a:sym typeface="Gill Sans"/>
              </a:rPr>
              <a:t>Worm composting or vermicomposting, takes advantage of the worms natural role as a decomposer. Household waste is transformed into a nutrient rich soil conditioner.</a:t>
            </a:r>
          </a:p>
          <a:p>
            <a:pPr marL="0" marR="0" lvl="0" indent="0" algn="l" rtl="0">
              <a:spcBef>
                <a:spcPts val="36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429" name="Shape 429"/>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31</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42" name="Shape 442"/>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r>
              <a:rPr lang="en-US" sz="1600" b="0" i="0" u="none" strike="noStrike" cap="none">
                <a:solidFill>
                  <a:schemeClr val="dk1"/>
                </a:solidFill>
                <a:latin typeface="Arial"/>
                <a:ea typeface="Arial"/>
                <a:cs typeface="Arial"/>
                <a:sym typeface="Arial"/>
              </a:rPr>
              <a:t>Minimum is 38 degrees F. Maximum is 95 degrees F. Ideal range is 70º-80ºF. Heat tolerance is dependent on moisture level</a:t>
            </a:r>
          </a:p>
        </p:txBody>
      </p:sp>
      <p:sp>
        <p:nvSpPr>
          <p:cNvPr id="443" name="Shape 443"/>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32</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txBox="1">
            <a:spLocks noGrp="1"/>
          </p:cNvSpPr>
          <p:nvPr>
            <p:ph type="body" idx="1"/>
          </p:nvPr>
        </p:nvSpPr>
        <p:spPr>
          <a:xfrm>
            <a:off x="685800" y="4565650"/>
            <a:ext cx="5486399" cy="3859213"/>
          </a:xfrm>
          <a:prstGeom prst="rect">
            <a:avLst/>
          </a:prstGeom>
        </p:spPr>
        <p:txBody>
          <a:bodyPr lIns="91425" tIns="91425" rIns="91425" bIns="91425" anchor="t" anchorCtr="0">
            <a:noAutofit/>
          </a:bodyPr>
          <a:lstStyle/>
          <a:p>
            <a:pPr lvl="0">
              <a:spcBef>
                <a:spcPts val="0"/>
              </a:spcBef>
              <a:buNone/>
            </a:pPr>
            <a:endParaRPr/>
          </a:p>
        </p:txBody>
      </p:sp>
      <p:sp>
        <p:nvSpPr>
          <p:cNvPr id="451" name="Shape 451"/>
          <p:cNvSpPr>
            <a:spLocks noGrp="1" noRot="1" noChangeAspect="1"/>
          </p:cNvSpPr>
          <p:nvPr>
            <p:ph type="sldImg" idx="2"/>
          </p:nvPr>
        </p:nvSpPr>
        <p:spPr>
          <a:xfrm>
            <a:off x="685800" y="423862"/>
            <a:ext cx="5486399" cy="411797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1" name="Shape 461"/>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462" name="Shape 462"/>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34</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0" name="Shape 470"/>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lnSpc>
                <a:spcPct val="100000"/>
              </a:lnSpc>
              <a:spcBef>
                <a:spcPts val="0"/>
              </a:spcBef>
              <a:spcAft>
                <a:spcPts val="0"/>
              </a:spcAft>
              <a:buClr>
                <a:schemeClr val="dk1"/>
              </a:buClr>
              <a:buSzPct val="25000"/>
              <a:buFont typeface="Gill Sans"/>
              <a:buNone/>
            </a:pPr>
            <a:r>
              <a:rPr lang="en-US" sz="1200" b="1" i="0" u="none" strike="noStrike" cap="none">
                <a:solidFill>
                  <a:schemeClr val="dk1"/>
                </a:solidFill>
                <a:latin typeface="Gill Sans"/>
                <a:ea typeface="Gill Sans"/>
                <a:cs typeface="Gill Sans"/>
                <a:sym typeface="Gill Sans"/>
              </a:rPr>
              <a:t>Epigeic</a:t>
            </a:r>
            <a:r>
              <a:rPr lang="en-US" sz="1200" b="0" i="0" u="none" strike="noStrike" cap="none">
                <a:solidFill>
                  <a:schemeClr val="dk1"/>
                </a:solidFill>
                <a:latin typeface="Gill Sans"/>
                <a:ea typeface="Gill Sans"/>
                <a:cs typeface="Gill Sans"/>
                <a:sym typeface="Gill Sans"/>
              </a:rPr>
              <a:t> earthworms live on the surface of the soil in leaf litter. These species tend not to make burrows but live in and feed on the leaf litter. Epigeic earthworms are also often bright red or reddy-brown, but they are not stripy.</a:t>
            </a:r>
          </a:p>
          <a:p>
            <a:pPr marL="0" marR="0" lvl="0" indent="0" algn="l" rtl="0">
              <a:lnSpc>
                <a:spcPct val="100000"/>
              </a:lnSpc>
              <a:spcBef>
                <a:spcPts val="360"/>
              </a:spcBef>
              <a:spcAft>
                <a:spcPts val="0"/>
              </a:spcAft>
              <a:buClr>
                <a:schemeClr val="dk1"/>
              </a:buClr>
              <a:buSzPct val="25000"/>
              <a:buFont typeface="Gill Sans"/>
              <a:buNone/>
            </a:pPr>
            <a:endParaRPr sz="12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360"/>
              </a:spcBef>
              <a:spcAft>
                <a:spcPts val="0"/>
              </a:spcAft>
              <a:buClr>
                <a:schemeClr val="dk1"/>
              </a:buClr>
              <a:buSzPct val="25000"/>
              <a:buFont typeface="Gill Sans"/>
              <a:buNone/>
            </a:pPr>
            <a:r>
              <a:rPr lang="en-US" sz="1200" b="1" i="0" u="none" strike="noStrike" cap="none">
                <a:solidFill>
                  <a:schemeClr val="dk1"/>
                </a:solidFill>
                <a:latin typeface="Gill Sans"/>
                <a:ea typeface="Gill Sans"/>
                <a:cs typeface="Gill Sans"/>
                <a:sym typeface="Gill Sans"/>
              </a:rPr>
              <a:t>Endogeic</a:t>
            </a:r>
            <a:r>
              <a:rPr lang="en-US" sz="1200" b="0" i="0" u="none" strike="noStrike" cap="none">
                <a:solidFill>
                  <a:schemeClr val="dk1"/>
                </a:solidFill>
                <a:latin typeface="Gill Sans"/>
                <a:ea typeface="Gill Sans"/>
                <a:cs typeface="Gill Sans"/>
                <a:sym typeface="Gill Sans"/>
              </a:rPr>
              <a:t> earthworms live in and feed on the soil. They make horizontal burrows through the soil to move around and to feed and they will reuse these burrows to a certain extent. Endogeic earthworms are often pale colours, grey, pale pink, green or blue. Some can burrow very deeply in the soil.</a:t>
            </a:r>
          </a:p>
          <a:p>
            <a:pPr marL="0" marR="0" lvl="0" indent="0" algn="l" rtl="0">
              <a:lnSpc>
                <a:spcPct val="100000"/>
              </a:lnSpc>
              <a:spcBef>
                <a:spcPts val="360"/>
              </a:spcBef>
              <a:spcAft>
                <a:spcPts val="0"/>
              </a:spcAft>
              <a:buClr>
                <a:schemeClr val="dk1"/>
              </a:buClr>
              <a:buSzPct val="25000"/>
              <a:buFont typeface="Gill Sans"/>
              <a:buNone/>
            </a:pPr>
            <a:endParaRPr sz="12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360"/>
              </a:spcBef>
              <a:spcAft>
                <a:spcPts val="0"/>
              </a:spcAft>
              <a:buClr>
                <a:schemeClr val="dk1"/>
              </a:buClr>
              <a:buSzPct val="25000"/>
              <a:buFont typeface="Gill Sans"/>
              <a:buNone/>
            </a:pPr>
            <a:r>
              <a:rPr lang="en-US" sz="1200" b="1" i="0" u="none" strike="noStrike" cap="none">
                <a:solidFill>
                  <a:schemeClr val="dk1"/>
                </a:solidFill>
                <a:latin typeface="Gill Sans"/>
                <a:ea typeface="Gill Sans"/>
                <a:cs typeface="Gill Sans"/>
                <a:sym typeface="Gill Sans"/>
              </a:rPr>
              <a:t>Anecic</a:t>
            </a:r>
            <a:r>
              <a:rPr lang="en-US" sz="1200" b="0" i="0" u="none" strike="noStrike" cap="none">
                <a:solidFill>
                  <a:schemeClr val="dk1"/>
                </a:solidFill>
                <a:latin typeface="Gill Sans"/>
                <a:ea typeface="Gill Sans"/>
                <a:cs typeface="Gill Sans"/>
                <a:sym typeface="Gill Sans"/>
              </a:rPr>
              <a:t> earthworms make permanent vertical burrows in soil. They feed on leaves on the soil surface that they drag into their burrows. They also cast on the surface, and these casts can quite often be seen in grasslands. They also make middens (piles of casts) around the entrance to their burrows. Anecic species are the largest species of earthworms in the UK. They are darkly coloured at the head end (red or brown) and have paler tails.</a:t>
            </a:r>
          </a:p>
        </p:txBody>
      </p:sp>
      <p:sp>
        <p:nvSpPr>
          <p:cNvPr id="471" name="Shape 471"/>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35</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1" name="Shape 481"/>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482" name="Shape 482"/>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36</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2" name="Shape 492"/>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Gill Sans"/>
                <a:ea typeface="Gill Sans"/>
                <a:cs typeface="Gill Sans"/>
                <a:sym typeface="Gill Sans"/>
              </a:rPr>
              <a:t>The anatomy of a worm is quite complex. Fortunately, we don’t need to know all the details to be good caretakers.</a:t>
            </a:r>
          </a:p>
        </p:txBody>
      </p:sp>
      <p:sp>
        <p:nvSpPr>
          <p:cNvPr id="493" name="Shape 493"/>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37</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txBox="1">
            <a:spLocks noGrp="1"/>
          </p:cNvSpPr>
          <p:nvPr>
            <p:ph type="body" idx="1"/>
          </p:nvPr>
        </p:nvSpPr>
        <p:spPr>
          <a:xfrm>
            <a:off x="685800" y="4565650"/>
            <a:ext cx="5486399" cy="3859213"/>
          </a:xfrm>
          <a:prstGeom prst="rect">
            <a:avLst/>
          </a:prstGeom>
        </p:spPr>
        <p:txBody>
          <a:bodyPr lIns="91425" tIns="91425" rIns="91425" bIns="91425" anchor="t" anchorCtr="0">
            <a:noAutofit/>
          </a:bodyPr>
          <a:lstStyle/>
          <a:p>
            <a:pPr lvl="0">
              <a:spcBef>
                <a:spcPts val="0"/>
              </a:spcBef>
              <a:buNone/>
            </a:pPr>
            <a:endParaRPr/>
          </a:p>
        </p:txBody>
      </p:sp>
      <p:sp>
        <p:nvSpPr>
          <p:cNvPr id="501" name="Shape 501"/>
          <p:cNvSpPr>
            <a:spLocks noGrp="1" noRot="1" noChangeAspect="1"/>
          </p:cNvSpPr>
          <p:nvPr>
            <p:ph type="sldImg" idx="2"/>
          </p:nvPr>
        </p:nvSpPr>
        <p:spPr>
          <a:xfrm>
            <a:off x="685800" y="423862"/>
            <a:ext cx="5486399" cy="411797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0" name="Shape 510"/>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511" name="Shape 511"/>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39</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685800" y="4565650"/>
            <a:ext cx="5486399" cy="3859213"/>
          </a:xfrm>
          <a:prstGeom prst="rect">
            <a:avLst/>
          </a:prstGeom>
        </p:spPr>
        <p:txBody>
          <a:bodyPr lIns="91425" tIns="91425" rIns="91425" bIns="91425" anchor="t" anchorCtr="0">
            <a:noAutofit/>
          </a:bodyPr>
          <a:lstStyle/>
          <a:p>
            <a:pPr lvl="0">
              <a:spcBef>
                <a:spcPts val="0"/>
              </a:spcBef>
              <a:buNone/>
            </a:pPr>
            <a:endParaRPr/>
          </a:p>
        </p:txBody>
      </p:sp>
      <p:sp>
        <p:nvSpPr>
          <p:cNvPr id="92" name="Shape 92"/>
          <p:cNvSpPr>
            <a:spLocks noGrp="1" noRot="1" noChangeAspect="1"/>
          </p:cNvSpPr>
          <p:nvPr>
            <p:ph type="sldImg" idx="2"/>
          </p:nvPr>
        </p:nvSpPr>
        <p:spPr>
          <a:xfrm>
            <a:off x="685800" y="423862"/>
            <a:ext cx="5486399" cy="411797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4" name="Shape 524"/>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525" name="Shape 525"/>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40</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9" name="Shape 539"/>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540" name="Shape 540"/>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41</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txBox="1">
            <a:spLocks noGrp="1"/>
          </p:cNvSpPr>
          <p:nvPr>
            <p:ph type="body" idx="1"/>
          </p:nvPr>
        </p:nvSpPr>
        <p:spPr>
          <a:xfrm>
            <a:off x="685800" y="4565650"/>
            <a:ext cx="5486399" cy="3859213"/>
          </a:xfrm>
          <a:prstGeom prst="rect">
            <a:avLst/>
          </a:prstGeom>
        </p:spPr>
        <p:txBody>
          <a:bodyPr lIns="91425" tIns="91425" rIns="91425" bIns="91425" anchor="t" anchorCtr="0">
            <a:noAutofit/>
          </a:bodyPr>
          <a:lstStyle/>
          <a:p>
            <a:pPr lvl="0">
              <a:spcBef>
                <a:spcPts val="0"/>
              </a:spcBef>
              <a:buNone/>
            </a:pPr>
            <a:endParaRPr/>
          </a:p>
        </p:txBody>
      </p:sp>
      <p:sp>
        <p:nvSpPr>
          <p:cNvPr id="552" name="Shape 552"/>
          <p:cNvSpPr>
            <a:spLocks noGrp="1" noRot="1" noChangeAspect="1"/>
          </p:cNvSpPr>
          <p:nvPr>
            <p:ph type="sldImg" idx="2"/>
          </p:nvPr>
        </p:nvSpPr>
        <p:spPr>
          <a:xfrm>
            <a:off x="685800" y="423862"/>
            <a:ext cx="5486399" cy="411797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1" name="Shape 561"/>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562" name="Shape 562"/>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43</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2" name="Shape 572"/>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Gill Sans"/>
                <a:ea typeface="Gill Sans"/>
                <a:cs typeface="Gill Sans"/>
                <a:sym typeface="Gill Sans"/>
              </a:rPr>
              <a:t>Other sources of grit: fine sand, vermiculite, perlite</a:t>
            </a:r>
          </a:p>
          <a:p>
            <a:pPr marL="0" marR="0" lvl="0" indent="0" algn="l" rtl="0">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Also OK:</a:t>
            </a:r>
          </a:p>
          <a:p>
            <a:pPr marL="171450" marR="0" lvl="0" indent="-171450" algn="l" rtl="0">
              <a:spcBef>
                <a:spcPts val="360"/>
              </a:spcBef>
              <a:spcAft>
                <a:spcPts val="0"/>
              </a:spcAft>
              <a:buClr>
                <a:schemeClr val="dk1"/>
              </a:buClr>
              <a:buSzPct val="100000"/>
              <a:buFont typeface="Arial"/>
              <a:buChar char="•"/>
            </a:pPr>
            <a:r>
              <a:rPr lang="en-US" sz="1200" b="0" i="0" u="none" strike="noStrike" cap="none">
                <a:solidFill>
                  <a:schemeClr val="dk1"/>
                </a:solidFill>
                <a:latin typeface="Gill Sans"/>
                <a:ea typeface="Gill Sans"/>
                <a:cs typeface="Gill Sans"/>
                <a:sym typeface="Gill Sans"/>
              </a:rPr>
              <a:t>Corn cobs! Takes longer to break down, but worms love them</a:t>
            </a:r>
          </a:p>
          <a:p>
            <a:pPr marL="171450" marR="0" lvl="0" indent="-171450" algn="l" rtl="0">
              <a:spcBef>
                <a:spcPts val="360"/>
              </a:spcBef>
              <a:spcAft>
                <a:spcPts val="0"/>
              </a:spcAft>
              <a:buClr>
                <a:schemeClr val="dk1"/>
              </a:buClr>
              <a:buSzPct val="100000"/>
              <a:buFont typeface="Arial"/>
              <a:buChar char="•"/>
            </a:pPr>
            <a:r>
              <a:rPr lang="en-US" sz="1200" b="0" i="0" u="none" strike="noStrike" cap="none">
                <a:solidFill>
                  <a:schemeClr val="dk1"/>
                </a:solidFill>
                <a:latin typeface="Gill Sans"/>
                <a:ea typeface="Gill Sans"/>
                <a:cs typeface="Gill Sans"/>
                <a:sym typeface="Gill Sans"/>
              </a:rPr>
              <a:t>SMALL AMOUNTS  of citrus, onion, garlic, ginger &amp; other strongly aromatic or acidic foods. Your regular backyard compost bin is the best place for large amounts of these materials.</a:t>
            </a:r>
          </a:p>
          <a:p>
            <a:pPr marL="171450" marR="0" lvl="0" indent="-171450" algn="l" rtl="0">
              <a:spcBef>
                <a:spcPts val="360"/>
              </a:spcBef>
              <a:spcAft>
                <a:spcPts val="0"/>
              </a:spcAft>
              <a:buClr>
                <a:schemeClr val="dk1"/>
              </a:buClr>
              <a:buSzPct val="100000"/>
              <a:buFont typeface="Arial"/>
              <a:buChar char="•"/>
            </a:pPr>
            <a:r>
              <a:rPr lang="en-US" sz="1200" b="0" i="0" u="none" strike="noStrike" cap="none">
                <a:solidFill>
                  <a:schemeClr val="dk1"/>
                </a:solidFill>
                <a:latin typeface="Gill Sans"/>
                <a:ea typeface="Gill Sans"/>
                <a:cs typeface="Gill Sans"/>
                <a:sym typeface="Gill Sans"/>
              </a:rPr>
              <a:t>AGED manure from herbivores (chicken, rabbit, cow, horse, etc.)</a:t>
            </a:r>
          </a:p>
        </p:txBody>
      </p:sp>
      <p:sp>
        <p:nvSpPr>
          <p:cNvPr id="573" name="Shape 573"/>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44</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3" name="Shape 583"/>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584" name="Shape 584"/>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45</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00" name="Shape 600"/>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285750" marR="0" lvl="1" indent="-285750" algn="l" rtl="0">
              <a:spcBef>
                <a:spcPts val="0"/>
              </a:spcBef>
              <a:spcAft>
                <a:spcPts val="0"/>
              </a:spcAft>
              <a:buClr>
                <a:schemeClr val="dk1"/>
              </a:buClr>
              <a:buSzPct val="125000"/>
              <a:buFont typeface="Arial"/>
              <a:buChar char="•"/>
            </a:pPr>
            <a:r>
              <a:rPr lang="en-US" sz="1600" b="0" i="0" u="none" strike="noStrike" cap="none">
                <a:solidFill>
                  <a:schemeClr val="dk1"/>
                </a:solidFill>
                <a:latin typeface="Arial"/>
                <a:ea typeface="Arial"/>
                <a:cs typeface="Arial"/>
                <a:sym typeface="Arial"/>
              </a:rPr>
              <a:t>The best bedding material is shredded newsprint. </a:t>
            </a:r>
            <a:r>
              <a:rPr lang="en-US" sz="2000" b="0" i="0" u="none" strike="noStrike" cap="none">
                <a:solidFill>
                  <a:schemeClr val="dk1"/>
                </a:solidFill>
                <a:latin typeface="Arial"/>
                <a:ea typeface="Arial"/>
                <a:cs typeface="Arial"/>
                <a:sym typeface="Arial"/>
              </a:rPr>
              <a:t>Most newspapers use vegetable-based ink (soy).</a:t>
            </a:r>
          </a:p>
          <a:p>
            <a:pPr marL="285750" marR="0" lvl="1" indent="-285750" algn="l" rtl="0">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When setting up a new worm bin, if worm food is taking a long time to break down, sprinkle in a handful of soil to inoculate the bin</a:t>
            </a:r>
          </a:p>
          <a:p>
            <a:pPr marL="285750" marR="0" lvl="0" indent="-285750" algn="l" rtl="0">
              <a:spcBef>
                <a:spcPts val="0"/>
              </a:spcBef>
              <a:spcAft>
                <a:spcPts val="0"/>
              </a:spcAft>
              <a:buClr>
                <a:schemeClr val="dk1"/>
              </a:buClr>
              <a:buSzPct val="100000"/>
              <a:buFont typeface="Arial"/>
              <a:buChar char="•"/>
            </a:pPr>
            <a:r>
              <a:rPr lang="en-US" sz="1600" b="0" i="0" u="none" strike="noStrike" cap="none">
                <a:solidFill>
                  <a:schemeClr val="dk1"/>
                </a:solidFill>
                <a:latin typeface="Arial"/>
                <a:ea typeface="Arial"/>
                <a:cs typeface="Arial"/>
                <a:sym typeface="Arial"/>
              </a:rPr>
              <a:t>A layer of cardboard on top &amp; bottom is sometimes helpful if your bin dries out quickly</a:t>
            </a:r>
          </a:p>
          <a:p>
            <a:pPr marL="285750" marR="0" lvl="0" indent="-285750" algn="l" rtl="0">
              <a:spcBef>
                <a:spcPts val="0"/>
              </a:spcBef>
              <a:spcAft>
                <a:spcPts val="0"/>
              </a:spcAft>
              <a:buClr>
                <a:schemeClr val="dk1"/>
              </a:buClr>
              <a:buSzPct val="100000"/>
              <a:buFont typeface="Arial"/>
              <a:buChar char="•"/>
            </a:pPr>
            <a:r>
              <a:rPr lang="en-US" sz="1600" b="0" i="0" u="none" strike="noStrike" cap="none">
                <a:solidFill>
                  <a:schemeClr val="dk1"/>
                </a:solidFill>
                <a:latin typeface="Arial"/>
                <a:ea typeface="Arial"/>
                <a:cs typeface="Arial"/>
                <a:sym typeface="Arial"/>
              </a:rPr>
              <a:t>When using coir, moisten thoroughly by soaking in water before adding to bin</a:t>
            </a:r>
          </a:p>
        </p:txBody>
      </p:sp>
      <p:sp>
        <p:nvSpPr>
          <p:cNvPr id="601" name="Shape 601"/>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46</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9" name="Shape 609"/>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610" name="Shape 610"/>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47</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Shape 620"/>
          <p:cNvSpPr>
            <a:spLocks noGrp="1" noRot="1" noChangeAspect="1"/>
          </p:cNvSpPr>
          <p:nvPr>
            <p:ph type="sldImg" idx="2"/>
          </p:nvPr>
        </p:nvSpPr>
        <p:spPr>
          <a:xfrm>
            <a:off x="684208" y="423862"/>
            <a:ext cx="5489400" cy="41178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1" name="Shape 621"/>
          <p:cNvSpPr txBox="1">
            <a:spLocks noGrp="1"/>
          </p:cNvSpPr>
          <p:nvPr>
            <p:ph type="body" idx="1"/>
          </p:nvPr>
        </p:nvSpPr>
        <p:spPr>
          <a:xfrm>
            <a:off x="685800" y="4565650"/>
            <a:ext cx="5486400" cy="3859500"/>
          </a:xfrm>
          <a:prstGeom prst="rect">
            <a:avLst/>
          </a:prstGeom>
          <a:noFill/>
          <a:ln>
            <a:noFill/>
          </a:ln>
        </p:spPr>
        <p:txBody>
          <a:bodyPr lIns="91050" tIns="45525" rIns="91050" bIns="45525" anchor="t" anchorCtr="0">
            <a:noAutofit/>
          </a:bodyPr>
          <a:lstStyle/>
          <a:p>
            <a:pPr marL="0" marR="0" lvl="0" indent="0" algn="l" rtl="0">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Also OK:</a:t>
            </a:r>
          </a:p>
          <a:p>
            <a:pPr marL="171450" marR="0" lvl="0" indent="-171450" algn="l" rtl="0">
              <a:spcBef>
                <a:spcPts val="360"/>
              </a:spcBef>
              <a:spcAft>
                <a:spcPts val="0"/>
              </a:spcAft>
              <a:buClr>
                <a:schemeClr val="dk1"/>
              </a:buClr>
              <a:buSzPct val="100000"/>
              <a:buFont typeface="Arial"/>
              <a:buChar char="•"/>
            </a:pPr>
            <a:r>
              <a:rPr lang="en-US" sz="1200" b="0" i="0" u="none" strike="noStrike" cap="none">
                <a:solidFill>
                  <a:schemeClr val="dk1"/>
                </a:solidFill>
                <a:latin typeface="Gill Sans"/>
                <a:ea typeface="Gill Sans"/>
                <a:cs typeface="Gill Sans"/>
                <a:sym typeface="Gill Sans"/>
              </a:rPr>
              <a:t>Corn cobs! Takes longer to break down, but worms love them</a:t>
            </a:r>
          </a:p>
          <a:p>
            <a:pPr marL="171450" marR="0" lvl="0" indent="-171450" algn="l" rtl="0">
              <a:spcBef>
                <a:spcPts val="360"/>
              </a:spcBef>
              <a:spcAft>
                <a:spcPts val="0"/>
              </a:spcAft>
              <a:buClr>
                <a:schemeClr val="dk1"/>
              </a:buClr>
              <a:buSzPct val="100000"/>
              <a:buFont typeface="Arial"/>
              <a:buChar char="•"/>
            </a:pPr>
            <a:r>
              <a:rPr lang="en-US" sz="1200" b="0" i="0" u="none" strike="noStrike" cap="none">
                <a:solidFill>
                  <a:schemeClr val="dk1"/>
                </a:solidFill>
                <a:latin typeface="Gill Sans"/>
                <a:ea typeface="Gill Sans"/>
                <a:cs typeface="Gill Sans"/>
                <a:sym typeface="Gill Sans"/>
              </a:rPr>
              <a:t>SMALL AMOUNTS  of citrus, onion, garlic, ginger &amp; other strongly aromatic or acidic foods. Your regular backyard compost bin is the best place for large amounts of these materials.</a:t>
            </a:r>
          </a:p>
          <a:p>
            <a:pPr marL="171450" marR="0" lvl="0" indent="-171450" algn="l" rtl="0">
              <a:spcBef>
                <a:spcPts val="360"/>
              </a:spcBef>
              <a:spcAft>
                <a:spcPts val="0"/>
              </a:spcAft>
              <a:buClr>
                <a:schemeClr val="dk1"/>
              </a:buClr>
              <a:buSzPct val="100000"/>
              <a:buFont typeface="Arial"/>
              <a:buChar char="•"/>
            </a:pPr>
            <a:r>
              <a:rPr lang="en-US" sz="1200" b="0" i="0" u="none" strike="noStrike" cap="none">
                <a:solidFill>
                  <a:schemeClr val="dk1"/>
                </a:solidFill>
                <a:latin typeface="Gill Sans"/>
                <a:ea typeface="Gill Sans"/>
                <a:cs typeface="Gill Sans"/>
                <a:sym typeface="Gill Sans"/>
              </a:rPr>
              <a:t>AGED manure from herbivores (chicken, rabbit, cow, horse, etc.)</a:t>
            </a:r>
          </a:p>
        </p:txBody>
      </p:sp>
      <p:sp>
        <p:nvSpPr>
          <p:cNvPr id="622" name="Shape 622"/>
          <p:cNvSpPr txBox="1">
            <a:spLocks noGrp="1"/>
          </p:cNvSpPr>
          <p:nvPr>
            <p:ph type="sldNum" idx="12"/>
          </p:nvPr>
        </p:nvSpPr>
        <p:spPr>
          <a:xfrm>
            <a:off x="1943100" y="8623300"/>
            <a:ext cx="2971800" cy="452400"/>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48</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5" name="Shape 635"/>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636" name="Shape 636"/>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49</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0" name="Shape 110"/>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lnSpc>
                <a:spcPct val="90000"/>
              </a:lnSpc>
              <a:spcBef>
                <a:spcPts val="0"/>
              </a:spcBef>
              <a:spcAft>
                <a:spcPts val="0"/>
              </a:spcAft>
              <a:buSzPct val="25000"/>
              <a:buNone/>
            </a:pPr>
            <a:r>
              <a:rPr lang="en-US" sz="1200" b="0" i="0" u="none" strike="noStrike" cap="none">
                <a:solidFill>
                  <a:schemeClr val="dk1"/>
                </a:solidFill>
                <a:latin typeface="Gill Sans"/>
                <a:ea typeface="Gill Sans"/>
                <a:cs typeface="Gill Sans"/>
                <a:sym typeface="Gill Sans"/>
              </a:rPr>
              <a:t>So, why should we compost? To get to the answer, look at the alternative, landfill. </a:t>
            </a:r>
          </a:p>
          <a:p>
            <a:pPr marL="0" marR="0" lvl="0" indent="0" algn="l" rtl="0">
              <a:lnSpc>
                <a:spcPct val="90000"/>
              </a:lnSpc>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Have you ever driven by your local landfill?</a:t>
            </a:r>
          </a:p>
          <a:p>
            <a:pPr marL="0" marR="0" lvl="0" indent="0" algn="l" rtl="0">
              <a:lnSpc>
                <a:spcPct val="90000"/>
              </a:lnSpc>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Have you ever been to your local landfill? </a:t>
            </a:r>
          </a:p>
          <a:p>
            <a:pPr marL="0" marR="0" lvl="0" indent="0" algn="l" rtl="0">
              <a:lnSpc>
                <a:spcPct val="90000"/>
              </a:lnSpc>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What was your impression of a landfill?</a:t>
            </a:r>
          </a:p>
          <a:p>
            <a:pPr marL="0" marR="0" lvl="0" indent="0" algn="l" rtl="0">
              <a:lnSpc>
                <a:spcPct val="90000"/>
              </a:lnSpc>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There is a distinction between a landfill and a dump. A dump is how we used to dispose of garbage, find somewhere out of the way and make a big pile. Today we use the term landfill and they are engineered storage facilities for our garbage. There is a misconception that landfills are just giant composters and organic material will just decompose, but almost no decomposition takes place in a landfill.</a:t>
            </a:r>
          </a:p>
          <a:p>
            <a:pPr marL="0" marR="0" lvl="0" indent="0" algn="l" rtl="0">
              <a:lnSpc>
                <a:spcPct val="90000"/>
              </a:lnSpc>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 Makes environmental sense even if your city has a yard waste composting program</a:t>
            </a:r>
          </a:p>
          <a:p>
            <a:pPr marL="0" marR="0" lvl="0" indent="0" algn="l" rtl="0">
              <a:lnSpc>
                <a:spcPct val="90000"/>
              </a:lnSpc>
              <a:spcBef>
                <a:spcPts val="360"/>
              </a:spcBef>
              <a:spcAft>
                <a:spcPts val="0"/>
              </a:spcAft>
              <a:buSzPct val="25000"/>
              <a:buNone/>
            </a:pPr>
            <a:r>
              <a:rPr lang="en-US" sz="1200" b="0" i="0" u="none" strike="noStrike" cap="none">
                <a:solidFill>
                  <a:schemeClr val="dk1"/>
                </a:solidFill>
                <a:latin typeface="Gill Sans"/>
                <a:ea typeface="Gill Sans"/>
                <a:cs typeface="Gill Sans"/>
                <a:sym typeface="Gill Sans"/>
              </a:rPr>
              <a:t>- Commercial composting is useful for businesses that generate a large volume of organic waste (e.g. restaurants and food processing plants) and for homes with no backyard (*try vermicomposting!)</a:t>
            </a:r>
          </a:p>
          <a:p>
            <a:pPr marL="171450" marR="0" lvl="0" indent="-171450" algn="l" rtl="0">
              <a:lnSpc>
                <a:spcPct val="90000"/>
              </a:lnSpc>
              <a:spcBef>
                <a:spcPts val="360"/>
              </a:spcBef>
              <a:spcAft>
                <a:spcPts val="0"/>
              </a:spcAft>
              <a:buClr>
                <a:schemeClr val="dk1"/>
              </a:buClr>
              <a:buSzPct val="100000"/>
              <a:buFont typeface="Gill Sans"/>
              <a:buChar char="-"/>
            </a:pPr>
            <a:r>
              <a:rPr lang="en-US" sz="1200" b="0" i="0" u="none" strike="noStrike" cap="none">
                <a:solidFill>
                  <a:schemeClr val="dk1"/>
                </a:solidFill>
                <a:latin typeface="Gill Sans"/>
                <a:ea typeface="Gill Sans"/>
                <a:cs typeface="Gill Sans"/>
                <a:sym typeface="Gill Sans"/>
              </a:rPr>
              <a:t>Backyard composting reduces landfill pressures (AB939)</a:t>
            </a:r>
          </a:p>
          <a:p>
            <a:pPr marL="171450" marR="0" lvl="1" indent="-171450" algn="l" rtl="0">
              <a:lnSpc>
                <a:spcPct val="90000"/>
              </a:lnSpc>
              <a:spcBef>
                <a:spcPts val="600"/>
              </a:spcBef>
              <a:spcAft>
                <a:spcPts val="0"/>
              </a:spcAft>
              <a:buClr>
                <a:schemeClr val="dk2"/>
              </a:buClr>
              <a:buSzPct val="100000"/>
              <a:buFont typeface="Arial"/>
              <a:buChar char="-"/>
            </a:pPr>
            <a:r>
              <a:rPr lang="en-US" sz="2000" b="0" i="0" u="none" strike="noStrike" cap="none">
                <a:solidFill>
                  <a:schemeClr val="dk2"/>
                </a:solidFill>
                <a:latin typeface="Gill Sans"/>
                <a:ea typeface="Gill Sans"/>
                <a:cs typeface="Gill Sans"/>
                <a:sym typeface="Gill Sans"/>
              </a:rPr>
              <a:t>Captures carbon back into the soil</a:t>
            </a:r>
          </a:p>
          <a:p>
            <a:pPr marL="0" marR="0" lvl="0" indent="0" algn="l" rtl="0">
              <a:lnSpc>
                <a:spcPct val="90000"/>
              </a:lnSpc>
              <a:spcBef>
                <a:spcPts val="36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111" name="Shape 111"/>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5</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Shape 673"/>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74" name="Shape 674"/>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675" name="Shape 675"/>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50</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Shape 696"/>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97" name="Shape 697"/>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698" name="Shape 698"/>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51</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Shape 704"/>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05" name="Shape 705"/>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706" name="Shape 706"/>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52</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Shape 715"/>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16" name="Shape 716"/>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717" name="Shape 717"/>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53</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Shape 725"/>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26" name="Shape 726"/>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lnSpc>
                <a:spcPct val="80000"/>
              </a:lnSpc>
              <a:spcBef>
                <a:spcPts val="0"/>
              </a:spcBef>
              <a:spcAft>
                <a:spcPts val="0"/>
              </a:spcAft>
              <a:buSzPct val="25000"/>
              <a:buNone/>
            </a:pPr>
            <a:endParaRPr sz="1000" b="0" i="0" u="none" strike="noStrike" cap="none">
              <a:solidFill>
                <a:schemeClr val="dk1"/>
              </a:solidFill>
              <a:latin typeface="Arial"/>
              <a:ea typeface="Arial"/>
              <a:cs typeface="Arial"/>
              <a:sym typeface="Arial"/>
            </a:endParaRPr>
          </a:p>
        </p:txBody>
      </p:sp>
      <p:sp>
        <p:nvSpPr>
          <p:cNvPr id="727" name="Shape 727"/>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54</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Shape 734"/>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35" name="Shape 735"/>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736" name="Shape 736"/>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55</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Shape 746"/>
          <p:cNvSpPr txBox="1">
            <a:spLocks noGrp="1"/>
          </p:cNvSpPr>
          <p:nvPr>
            <p:ph type="body" idx="1"/>
          </p:nvPr>
        </p:nvSpPr>
        <p:spPr>
          <a:xfrm>
            <a:off x="685800" y="4565650"/>
            <a:ext cx="5486400" cy="3859500"/>
          </a:xfrm>
          <a:prstGeom prst="rect">
            <a:avLst/>
          </a:prstGeom>
        </p:spPr>
        <p:txBody>
          <a:bodyPr lIns="91425" tIns="91425" rIns="91425" bIns="91425" anchor="t" anchorCtr="0">
            <a:noAutofit/>
          </a:bodyPr>
          <a:lstStyle/>
          <a:p>
            <a:pPr lvl="0" rtl="0">
              <a:spcBef>
                <a:spcPts val="0"/>
              </a:spcBef>
              <a:buNone/>
            </a:pPr>
            <a:endParaRPr/>
          </a:p>
        </p:txBody>
      </p:sp>
      <p:sp>
        <p:nvSpPr>
          <p:cNvPr id="747" name="Shape 747"/>
          <p:cNvSpPr>
            <a:spLocks noGrp="1" noRot="1" noChangeAspect="1"/>
          </p:cNvSpPr>
          <p:nvPr>
            <p:ph type="sldImg" idx="2"/>
          </p:nvPr>
        </p:nvSpPr>
        <p:spPr>
          <a:xfrm>
            <a:off x="685800" y="423862"/>
            <a:ext cx="5486400" cy="41178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123" name="Shape 123"/>
          <p:cNvSpPr txBox="1">
            <a:spLocks noGrp="1"/>
          </p:cNvSpPr>
          <p:nvPr>
            <p:ph type="body" idx="1"/>
          </p:nvPr>
        </p:nvSpPr>
        <p:spPr>
          <a:xfrm>
            <a:off x="0" y="0"/>
            <a:ext cx="0" cy="0"/>
          </a:xfrm>
          <a:prstGeom prst="rect">
            <a:avLst/>
          </a:prstGeom>
          <a:noFill/>
          <a:ln>
            <a:noFill/>
          </a:ln>
        </p:spPr>
        <p:txBody>
          <a:bodyPr lIns="91050" tIns="45525" rIns="91050" bIns="45525" anchor="t" anchorCtr="0">
            <a:noAutofit/>
          </a:bodyPr>
          <a:lstStyle/>
          <a:p>
            <a:pPr marL="0" marR="0" lvl="0" indent="0" algn="l" rtl="0">
              <a:lnSpc>
                <a:spcPct val="80000"/>
              </a:lnSpc>
              <a:spcBef>
                <a:spcPts val="0"/>
              </a:spcBef>
              <a:spcAft>
                <a:spcPts val="0"/>
              </a:spcAft>
              <a:buSzPct val="25000"/>
              <a:buNone/>
            </a:pPr>
            <a:endParaRPr sz="250" b="0" i="0" u="none" strike="noStrike" cap="none">
              <a:solidFill>
                <a:schemeClr val="dk1"/>
              </a:solidFill>
              <a:latin typeface="Gill Sans"/>
              <a:ea typeface="Gill Sans"/>
              <a:cs typeface="Gill Sans"/>
              <a:sym typeface="Gill Sans"/>
            </a:endParaRPr>
          </a:p>
        </p:txBody>
      </p:sp>
      <p:sp>
        <p:nvSpPr>
          <p:cNvPr id="124" name="Shape 124"/>
          <p:cNvSpPr txBox="1"/>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6</a:t>
            </a:fld>
            <a:endParaRPr lang="en-US" sz="1200">
              <a:solidFill>
                <a:schemeClr val="dk1"/>
              </a:solidFill>
              <a:latin typeface="Gill Sans"/>
              <a:ea typeface="Gill Sans"/>
              <a:cs typeface="Gill Sans"/>
              <a:sym typeface="Gill Sans"/>
            </a:endParaRPr>
          </a:p>
        </p:txBody>
      </p:sp>
      <p:sp>
        <p:nvSpPr>
          <p:cNvPr id="125" name="Shape 125"/>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6</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p:nvPr/>
        </p:nvSpPr>
        <p:spPr>
          <a:xfrm>
            <a:off x="3884612" y="8621713"/>
            <a:ext cx="2971799" cy="454024"/>
          </a:xfrm>
          <a:prstGeom prst="rect">
            <a:avLst/>
          </a:prstGeom>
          <a:noFill/>
          <a:ln>
            <a:noFill/>
          </a:ln>
        </p:spPr>
        <p:txBody>
          <a:bodyPr lIns="93175" tIns="46575" rIns="93175" bIns="4657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7</a:t>
            </a:fld>
            <a:endParaRPr lang="en-US" sz="1200">
              <a:solidFill>
                <a:schemeClr val="dk1"/>
              </a:solidFill>
              <a:latin typeface="Arial"/>
              <a:ea typeface="Arial"/>
              <a:cs typeface="Arial"/>
              <a:sym typeface="Arial"/>
            </a:endParaRPr>
          </a:p>
        </p:txBody>
      </p:sp>
      <p:sp>
        <p:nvSpPr>
          <p:cNvPr id="136" name="Shape 136"/>
          <p:cNvSpPr>
            <a:spLocks noGrp="1" noRot="1" noChangeAspect="1"/>
          </p:cNvSpPr>
          <p:nvPr>
            <p:ph type="sldImg" idx="2"/>
          </p:nvPr>
        </p:nvSpPr>
        <p:spPr>
          <a:xfrm>
            <a:off x="1160462" y="681037"/>
            <a:ext cx="4537074" cy="3403599"/>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137" name="Shape 137"/>
          <p:cNvSpPr txBox="1">
            <a:spLocks noGrp="1"/>
          </p:cNvSpPr>
          <p:nvPr>
            <p:ph type="body" idx="1"/>
          </p:nvPr>
        </p:nvSpPr>
        <p:spPr>
          <a:xfrm>
            <a:off x="685800" y="4311650"/>
            <a:ext cx="5486399" cy="4084638"/>
          </a:xfrm>
          <a:prstGeom prst="rect">
            <a:avLst/>
          </a:prstGeom>
          <a:solidFill>
            <a:srgbClr val="FFFFFF"/>
          </a:solidFill>
          <a:ln w="9525" cap="flat" cmpd="sng">
            <a:solidFill>
              <a:srgbClr val="000000"/>
            </a:solidFill>
            <a:prstDash val="solid"/>
            <a:miter/>
            <a:headEnd type="none" w="med" len="med"/>
            <a:tailEnd type="none" w="med" len="med"/>
          </a:ln>
        </p:spPr>
        <p:txBody>
          <a:bodyPr lIns="93175" tIns="46575" rIns="93175" bIns="46575" anchor="t" anchorCtr="0">
            <a:noAutofit/>
          </a:bodyPr>
          <a:lstStyle/>
          <a:p>
            <a:pPr marL="0" marR="0" lvl="0" indent="0" algn="l" rtl="0">
              <a:lnSpc>
                <a:spcPct val="100000"/>
              </a:lnSpc>
              <a:spcBef>
                <a:spcPts val="0"/>
              </a:spcBef>
              <a:spcAft>
                <a:spcPts val="0"/>
              </a:spcAft>
              <a:buClr>
                <a:schemeClr val="dk1"/>
              </a:buClr>
              <a:buSzPct val="25000"/>
              <a:buFont typeface="Gill Sans"/>
              <a:buNone/>
            </a:pPr>
            <a:r>
              <a:rPr lang="en-US" sz="1200" b="1" i="0" u="none" strike="noStrike" cap="none">
                <a:solidFill>
                  <a:schemeClr val="dk1"/>
                </a:solidFill>
                <a:latin typeface="Gill Sans"/>
                <a:ea typeface="Gill Sans"/>
                <a:cs typeface="Gill Sans"/>
                <a:sym typeface="Gill Sans"/>
              </a:rPr>
              <a:t>Browns and greens should be approximately equal in weight (50% carbon-rich, 50% nitrogen-rich)</a:t>
            </a:r>
          </a:p>
          <a:p>
            <a:pPr marL="0" marR="0" lvl="0" indent="0" algn="l" rtl="0">
              <a:spcBef>
                <a:spcPts val="360"/>
              </a:spcBef>
              <a:spcAft>
                <a:spcPts val="0"/>
              </a:spcAft>
              <a:buSzPct val="25000"/>
              <a:buNone/>
            </a:pPr>
            <a:endParaRPr sz="1200" b="0" i="1" u="none" strike="noStrike" cap="none">
              <a:solidFill>
                <a:schemeClr val="dk1"/>
              </a:solidFill>
              <a:latin typeface="Gill Sans"/>
              <a:ea typeface="Gill Sans"/>
              <a:cs typeface="Gill Sans"/>
              <a:sym typeface="Gill Sans"/>
            </a:endParaRPr>
          </a:p>
        </p:txBody>
      </p:sp>
      <p:sp>
        <p:nvSpPr>
          <p:cNvPr id="138" name="Shape 138"/>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7</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0" name="Shape 160"/>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0" marR="0" lvl="0" indent="0" algn="l" rtl="0">
              <a:lnSpc>
                <a:spcPct val="100000"/>
              </a:lnSpc>
              <a:spcBef>
                <a:spcPts val="0"/>
              </a:spcBef>
              <a:spcAft>
                <a:spcPts val="0"/>
              </a:spcAft>
              <a:buClr>
                <a:schemeClr val="dk1"/>
              </a:buClr>
              <a:buSzPct val="25000"/>
              <a:buFont typeface="Gill Sans"/>
              <a:buNone/>
            </a:pPr>
            <a:r>
              <a:rPr lang="en-US" sz="1200" b="0" i="0" u="none" strike="noStrike" cap="none">
                <a:solidFill>
                  <a:schemeClr val="dk1"/>
                </a:solidFill>
                <a:latin typeface="Gill Sans"/>
                <a:ea typeface="Gill Sans"/>
                <a:cs typeface="Gill Sans"/>
                <a:sym typeface="Gill Sans"/>
              </a:rPr>
              <a:t>Leguminous plants: fava beans are especially good in the spring</a:t>
            </a:r>
          </a:p>
          <a:p>
            <a:pPr marL="0" marR="0" lvl="0" indent="0" algn="l" rtl="0">
              <a:spcBef>
                <a:spcPts val="36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161" name="Shape 161"/>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8</a:t>
            </a:fld>
            <a:endParaRPr lang="en-US" sz="1200">
              <a:solidFill>
                <a:schemeClr val="dk1"/>
              </a:solidFill>
              <a:latin typeface="Gill Sans"/>
              <a:ea typeface="Gill Sans"/>
              <a:cs typeface="Gill Sans"/>
              <a:sym typeface="Gill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684212" y="423862"/>
            <a:ext cx="5489574" cy="41179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0" name="Shape 170"/>
          <p:cNvSpPr txBox="1">
            <a:spLocks noGrp="1"/>
          </p:cNvSpPr>
          <p:nvPr>
            <p:ph type="body" idx="1"/>
          </p:nvPr>
        </p:nvSpPr>
        <p:spPr>
          <a:xfrm>
            <a:off x="685800" y="4565650"/>
            <a:ext cx="5486399" cy="3859213"/>
          </a:xfrm>
          <a:prstGeom prst="rect">
            <a:avLst/>
          </a:prstGeom>
          <a:noFill/>
          <a:ln>
            <a:noFill/>
          </a:ln>
        </p:spPr>
        <p:txBody>
          <a:bodyPr lIns="91050" tIns="45525" rIns="91050" bIns="45525" anchor="t" anchorCtr="0">
            <a:noAutofit/>
          </a:bodyPr>
          <a:lstStyle/>
          <a:p>
            <a:pPr marL="171450" marR="0" lvl="0" indent="-171450" algn="l" rtl="0">
              <a:spcBef>
                <a:spcPts val="0"/>
              </a:spcBef>
              <a:spcAft>
                <a:spcPts val="0"/>
              </a:spcAft>
              <a:buClr>
                <a:schemeClr val="dk1"/>
              </a:buClr>
              <a:buSzPct val="100000"/>
              <a:buFont typeface="Gill Sans"/>
              <a:buChar char="-"/>
            </a:pPr>
            <a:r>
              <a:rPr lang="en-US" sz="1200" b="0" i="0" u="none" strike="noStrike" cap="none">
                <a:solidFill>
                  <a:schemeClr val="dk1"/>
                </a:solidFill>
                <a:latin typeface="Gill Sans"/>
                <a:ea typeface="Gill Sans"/>
                <a:cs typeface="Gill Sans"/>
                <a:sym typeface="Gill Sans"/>
              </a:rPr>
              <a:t>. </a:t>
            </a:r>
          </a:p>
          <a:p>
            <a:pPr marL="0" marR="0" lvl="0" indent="0" algn="l" rtl="0">
              <a:spcBef>
                <a:spcPts val="360"/>
              </a:spcBef>
              <a:spcAft>
                <a:spcPts val="0"/>
              </a:spcAft>
              <a:buSzPct val="25000"/>
              <a:buNone/>
            </a:pPr>
            <a:endParaRPr sz="1200" b="0" i="0" u="none" strike="noStrike" cap="none">
              <a:solidFill>
                <a:schemeClr val="dk1"/>
              </a:solidFill>
              <a:latin typeface="Gill Sans"/>
              <a:ea typeface="Gill Sans"/>
              <a:cs typeface="Gill Sans"/>
              <a:sym typeface="Gill Sans"/>
            </a:endParaRPr>
          </a:p>
        </p:txBody>
      </p:sp>
      <p:sp>
        <p:nvSpPr>
          <p:cNvPr id="171" name="Shape 171"/>
          <p:cNvSpPr txBox="1">
            <a:spLocks noGrp="1"/>
          </p:cNvSpPr>
          <p:nvPr>
            <p:ph type="sldNum" idx="12"/>
          </p:nvPr>
        </p:nvSpPr>
        <p:spPr>
          <a:xfrm>
            <a:off x="1943100" y="8623300"/>
            <a:ext cx="2971799" cy="452438"/>
          </a:xfrm>
          <a:prstGeom prst="rect">
            <a:avLst/>
          </a:prstGeom>
          <a:noFill/>
          <a:ln>
            <a:noFill/>
          </a:ln>
        </p:spPr>
        <p:txBody>
          <a:bodyPr lIns="91050" tIns="45525" rIns="91050" bIns="45525" anchor="b" anchorCtr="0">
            <a:noAutofit/>
          </a:bodyPr>
          <a:lstStyle/>
          <a:p>
            <a:pPr marL="0" marR="0" lvl="0" indent="0" algn="ctr" rtl="0">
              <a:spcBef>
                <a:spcPts val="0"/>
              </a:spcBef>
              <a:spcAft>
                <a:spcPts val="0"/>
              </a:spcAft>
              <a:buSzPct val="25000"/>
              <a:buNone/>
            </a:pPr>
            <a:fld id="{00000000-1234-1234-1234-123412341234}" type="slidenum">
              <a:rPr lang="en-US" sz="1200">
                <a:solidFill>
                  <a:schemeClr val="dk1"/>
                </a:solidFill>
                <a:latin typeface="Gill Sans"/>
                <a:ea typeface="Gill Sans"/>
                <a:cs typeface="Gill Sans"/>
                <a:sym typeface="Gill Sans"/>
              </a:rPr>
              <a:t>9</a:t>
            </a:fld>
            <a:endParaRPr lang="en-US" sz="1200">
              <a:solidFill>
                <a:schemeClr val="dk1"/>
              </a:solidFill>
              <a:latin typeface="Gill Sans"/>
              <a:ea typeface="Gill Sans"/>
              <a:cs typeface="Gill Sans"/>
              <a:sym typeface="Gill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p:nvPr/>
        </p:nvSpPr>
        <p:spPr>
          <a:xfrm>
            <a:off x="2411759" y="1124744"/>
            <a:ext cx="6427439" cy="334169"/>
          </a:xfrm>
          <a:prstGeom prst="rect">
            <a:avLst/>
          </a:prstGeom>
          <a:solidFill>
            <a:srgbClr val="B0C136"/>
          </a:solidFill>
          <a:ln>
            <a:noFill/>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7" name="Shape 17"/>
          <p:cNvSpPr/>
          <p:nvPr/>
        </p:nvSpPr>
        <p:spPr>
          <a:xfrm>
            <a:off x="304800" y="5791200"/>
            <a:ext cx="8534399" cy="762000"/>
          </a:xfrm>
          <a:prstGeom prst="rect">
            <a:avLst/>
          </a:prstGeom>
          <a:solidFill>
            <a:srgbClr val="B0C136"/>
          </a:solidFill>
          <a:ln>
            <a:noFill/>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8" name="Shape 18"/>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9" name="Shape 19"/>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pic>
        <p:nvPicPr>
          <p:cNvPr id="20" name="Shape 20"/>
          <p:cNvPicPr preferRelativeResize="0"/>
          <p:nvPr/>
        </p:nvPicPr>
        <p:blipFill rotWithShape="1">
          <a:blip r:embed="rId2">
            <a:alphaModFix/>
          </a:blip>
          <a:srcRect/>
          <a:stretch/>
        </p:blipFill>
        <p:spPr>
          <a:xfrm>
            <a:off x="683568" y="404663"/>
            <a:ext cx="1566415" cy="156641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p:nvPr/>
        </p:nvSpPr>
        <p:spPr>
          <a:xfrm>
            <a:off x="1619671" y="1066800"/>
            <a:ext cx="7143327" cy="57944"/>
          </a:xfrm>
          <a:prstGeom prst="rect">
            <a:avLst/>
          </a:prstGeom>
          <a:solidFill>
            <a:srgbClr val="B0C136"/>
          </a:solidFill>
          <a:ln>
            <a:noFill/>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23" name="Shape 23"/>
          <p:cNvSpPr txBox="1">
            <a:spLocks noGrp="1"/>
          </p:cNvSpPr>
          <p:nvPr>
            <p:ph type="title"/>
          </p:nvPr>
        </p:nvSpPr>
        <p:spPr>
          <a:xfrm>
            <a:off x="1828800" y="0"/>
            <a:ext cx="6934199" cy="10667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dk2"/>
                </a:solidFill>
                <a:latin typeface="Gill Sans"/>
                <a:ea typeface="Gill Sans"/>
                <a:cs typeface="Gill Sans"/>
                <a:sym typeface="Gill Sans"/>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24" name="Shape 24"/>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Gill Sans"/>
              <a:buChar char="•"/>
              <a:defRPr sz="2800" b="0" i="0" u="none" strike="noStrike" cap="none">
                <a:solidFill>
                  <a:schemeClr val="dk1"/>
                </a:solidFill>
                <a:latin typeface="Gill Sans"/>
                <a:ea typeface="Gill Sans"/>
                <a:cs typeface="Gill Sans"/>
                <a:sym typeface="Gill Sans"/>
              </a:defRPr>
            </a:lvl1pPr>
            <a:lvl2pPr marL="742950" marR="0" lvl="1" indent="-133350" algn="l" rtl="0">
              <a:spcBef>
                <a:spcPts val="480"/>
              </a:spcBef>
              <a:spcAft>
                <a:spcPts val="0"/>
              </a:spcAft>
              <a:buClr>
                <a:schemeClr val="dk1"/>
              </a:buClr>
              <a:buSzPct val="100000"/>
              <a:buFont typeface="Gill Sans"/>
              <a:buChar char="–"/>
              <a:defRPr sz="2400" b="0" i="0" u="none" strike="noStrike" cap="none">
                <a:solidFill>
                  <a:schemeClr val="dk1"/>
                </a:solidFill>
                <a:latin typeface="Gill Sans"/>
                <a:ea typeface="Gill Sans"/>
                <a:cs typeface="Gill Sans"/>
                <a:sym typeface="Gill Sans"/>
              </a:defRPr>
            </a:lvl2pPr>
            <a:lvl3pPr marL="1143000" marR="0" lvl="2" indent="-101600" algn="l" rtl="0">
              <a:spcBef>
                <a:spcPts val="400"/>
              </a:spcBef>
              <a:spcAft>
                <a:spcPts val="0"/>
              </a:spcAft>
              <a:buClr>
                <a:schemeClr val="dk1"/>
              </a:buClr>
              <a:buSzPct val="100000"/>
              <a:buFont typeface="Gill Sans"/>
              <a:buChar char="•"/>
              <a:defRPr sz="2000" b="0" i="0" u="none" strike="noStrike" cap="none">
                <a:solidFill>
                  <a:schemeClr val="dk1"/>
                </a:solidFill>
                <a:latin typeface="Gill Sans"/>
                <a:ea typeface="Gill Sans"/>
                <a:cs typeface="Gill Sans"/>
                <a:sym typeface="Gill Sans"/>
              </a:defRPr>
            </a:lvl3pPr>
            <a:lvl4pPr marL="1600200" marR="0" lvl="3" indent="-101600" algn="l" rtl="0">
              <a:spcBef>
                <a:spcPts val="400"/>
              </a:spcBef>
              <a:spcAft>
                <a:spcPts val="0"/>
              </a:spcAft>
              <a:buClr>
                <a:schemeClr val="dk1"/>
              </a:buClr>
              <a:buSzPct val="100000"/>
              <a:buFont typeface="Gill Sans"/>
              <a:buChar char="–"/>
              <a:defRPr sz="2000" b="0" i="0" u="none" strike="noStrike" cap="none">
                <a:solidFill>
                  <a:schemeClr val="dk1"/>
                </a:solidFill>
                <a:latin typeface="Gill Sans"/>
                <a:ea typeface="Gill Sans"/>
                <a:cs typeface="Gill Sans"/>
                <a:sym typeface="Gill Sans"/>
              </a:defRPr>
            </a:lvl4pPr>
            <a:lvl5pPr marL="2057400" marR="0" lvl="4" indent="-101600" algn="l" rtl="0">
              <a:spcBef>
                <a:spcPts val="400"/>
              </a:spcBef>
              <a:spcAft>
                <a:spcPts val="0"/>
              </a:spcAft>
              <a:buClr>
                <a:schemeClr val="dk1"/>
              </a:buClr>
              <a:buSzPct val="100000"/>
              <a:buFont typeface="Gill Sans"/>
              <a:buChar char="»"/>
              <a:defRPr sz="2000" b="0" i="0" u="none" strike="noStrike" cap="none">
                <a:solidFill>
                  <a:schemeClr val="dk1"/>
                </a:solidFill>
                <a:latin typeface="Gill Sans"/>
                <a:ea typeface="Gill Sans"/>
                <a:cs typeface="Gill Sans"/>
                <a:sym typeface="Gill Sans"/>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 name="Shape 2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
        <p:nvSpPr>
          <p:cNvPr id="27" name="Shape 27"/>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pic>
        <p:nvPicPr>
          <p:cNvPr id="28" name="Shape 28"/>
          <p:cNvPicPr preferRelativeResize="0"/>
          <p:nvPr/>
        </p:nvPicPr>
        <p:blipFill rotWithShape="1">
          <a:blip r:embed="rId2">
            <a:alphaModFix/>
          </a:blip>
          <a:srcRect/>
          <a:stretch/>
        </p:blipFill>
        <p:spPr>
          <a:xfrm>
            <a:off x="467543" y="188640"/>
            <a:ext cx="1008112" cy="100811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
        <p:cNvGrpSpPr/>
        <p:nvPr/>
      </p:nvGrpSpPr>
      <p:grpSpPr>
        <a:xfrm>
          <a:off x="0" y="0"/>
          <a:ext cx="0" cy="0"/>
          <a:chOff x="0" y="0"/>
          <a:chExt cx="0" cy="0"/>
        </a:xfrm>
      </p:grpSpPr>
      <p:sp>
        <p:nvSpPr>
          <p:cNvPr id="30" name="Shape 30"/>
          <p:cNvSpPr/>
          <p:nvPr/>
        </p:nvSpPr>
        <p:spPr>
          <a:xfrm>
            <a:off x="1547663" y="1052736"/>
            <a:ext cx="7215336" cy="90263"/>
          </a:xfrm>
          <a:prstGeom prst="rect">
            <a:avLst/>
          </a:prstGeom>
          <a:solidFill>
            <a:srgbClr val="B0C136"/>
          </a:solidFill>
          <a:ln>
            <a:noFill/>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1" name="Shape 31"/>
          <p:cNvSpPr txBox="1">
            <a:spLocks noGrp="1"/>
          </p:cNvSpPr>
          <p:nvPr>
            <p:ph type="title"/>
          </p:nvPr>
        </p:nvSpPr>
        <p:spPr>
          <a:xfrm>
            <a:off x="1828800" y="46038"/>
            <a:ext cx="6934199" cy="94456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dk2"/>
                </a:solidFill>
                <a:latin typeface="Gill Sans"/>
                <a:ea typeface="Gill Sans"/>
                <a:cs typeface="Gill Sans"/>
                <a:sym typeface="Gill Sans"/>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32" name="Shape 32"/>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Gill Sans"/>
              <a:buChar char="•"/>
              <a:defRPr sz="2800" b="0" i="0" u="none" strike="noStrike" cap="none">
                <a:solidFill>
                  <a:schemeClr val="dk1"/>
                </a:solidFill>
                <a:latin typeface="Gill Sans"/>
                <a:ea typeface="Gill Sans"/>
                <a:cs typeface="Gill Sans"/>
                <a:sym typeface="Gill Sans"/>
              </a:defRPr>
            </a:lvl1pPr>
            <a:lvl2pPr marL="742950" marR="0" lvl="1" indent="-133350" algn="l" rtl="0">
              <a:spcBef>
                <a:spcPts val="480"/>
              </a:spcBef>
              <a:spcAft>
                <a:spcPts val="0"/>
              </a:spcAft>
              <a:buClr>
                <a:schemeClr val="dk1"/>
              </a:buClr>
              <a:buSzPct val="100000"/>
              <a:buFont typeface="Gill Sans"/>
              <a:buChar char="–"/>
              <a:defRPr sz="2400" b="0" i="0" u="none" strike="noStrike" cap="none">
                <a:solidFill>
                  <a:schemeClr val="dk1"/>
                </a:solidFill>
                <a:latin typeface="Gill Sans"/>
                <a:ea typeface="Gill Sans"/>
                <a:cs typeface="Gill Sans"/>
                <a:sym typeface="Gill Sans"/>
              </a:defRPr>
            </a:lvl2pPr>
            <a:lvl3pPr marL="1143000" marR="0" lvl="2" indent="-101600" algn="l" rtl="0">
              <a:spcBef>
                <a:spcPts val="400"/>
              </a:spcBef>
              <a:spcAft>
                <a:spcPts val="0"/>
              </a:spcAft>
              <a:buClr>
                <a:schemeClr val="dk1"/>
              </a:buClr>
              <a:buSzPct val="100000"/>
              <a:buFont typeface="Gill Sans"/>
              <a:buChar char="•"/>
              <a:defRPr sz="2000" b="0" i="0" u="none" strike="noStrike" cap="none">
                <a:solidFill>
                  <a:schemeClr val="dk1"/>
                </a:solidFill>
                <a:latin typeface="Gill Sans"/>
                <a:ea typeface="Gill Sans"/>
                <a:cs typeface="Gill Sans"/>
                <a:sym typeface="Gill Sans"/>
              </a:defRPr>
            </a:lvl3pPr>
            <a:lvl4pPr marL="1600200" marR="0" lvl="3" indent="-114300" algn="l" rtl="0">
              <a:spcBef>
                <a:spcPts val="360"/>
              </a:spcBef>
              <a:spcAft>
                <a:spcPts val="0"/>
              </a:spcAft>
              <a:buClr>
                <a:schemeClr val="dk1"/>
              </a:buClr>
              <a:buSzPct val="100000"/>
              <a:buFont typeface="Gill Sans"/>
              <a:buChar char="–"/>
              <a:defRPr sz="1800" b="0" i="0" u="none" strike="noStrike" cap="none">
                <a:solidFill>
                  <a:schemeClr val="dk1"/>
                </a:solidFill>
                <a:latin typeface="Gill Sans"/>
                <a:ea typeface="Gill Sans"/>
                <a:cs typeface="Gill Sans"/>
                <a:sym typeface="Gill Sans"/>
              </a:defRPr>
            </a:lvl4pPr>
            <a:lvl5pPr marL="2057400" marR="0" lvl="4" indent="-114300" algn="l" rtl="0">
              <a:spcBef>
                <a:spcPts val="360"/>
              </a:spcBef>
              <a:spcAft>
                <a:spcPts val="0"/>
              </a:spcAft>
              <a:buClr>
                <a:schemeClr val="dk1"/>
              </a:buClr>
              <a:buSzPct val="100000"/>
              <a:buFont typeface="Gill Sans"/>
              <a:buChar char="»"/>
              <a:defRPr sz="1800" b="0" i="0" u="none" strike="noStrike" cap="none">
                <a:solidFill>
                  <a:schemeClr val="dk1"/>
                </a:solidFill>
                <a:latin typeface="Gill Sans"/>
                <a:ea typeface="Gill Sans"/>
                <a:cs typeface="Gill Sans"/>
                <a:sym typeface="Gill Sans"/>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Gill Sans"/>
              <a:buChar char="•"/>
              <a:defRPr sz="2800" b="0" i="0" u="none" strike="noStrike" cap="none">
                <a:solidFill>
                  <a:schemeClr val="dk1"/>
                </a:solidFill>
                <a:latin typeface="Gill Sans"/>
                <a:ea typeface="Gill Sans"/>
                <a:cs typeface="Gill Sans"/>
                <a:sym typeface="Gill Sans"/>
              </a:defRPr>
            </a:lvl1pPr>
            <a:lvl2pPr marL="742950" marR="0" lvl="1" indent="-133350" algn="l" rtl="0">
              <a:spcBef>
                <a:spcPts val="480"/>
              </a:spcBef>
              <a:spcAft>
                <a:spcPts val="0"/>
              </a:spcAft>
              <a:buClr>
                <a:schemeClr val="dk1"/>
              </a:buClr>
              <a:buSzPct val="100000"/>
              <a:buFont typeface="Gill Sans"/>
              <a:buChar char="–"/>
              <a:defRPr sz="2400" b="0" i="0" u="none" strike="noStrike" cap="none">
                <a:solidFill>
                  <a:schemeClr val="dk1"/>
                </a:solidFill>
                <a:latin typeface="Gill Sans"/>
                <a:ea typeface="Gill Sans"/>
                <a:cs typeface="Gill Sans"/>
                <a:sym typeface="Gill Sans"/>
              </a:defRPr>
            </a:lvl2pPr>
            <a:lvl3pPr marL="1143000" marR="0" lvl="2" indent="-101600" algn="l" rtl="0">
              <a:spcBef>
                <a:spcPts val="400"/>
              </a:spcBef>
              <a:spcAft>
                <a:spcPts val="0"/>
              </a:spcAft>
              <a:buClr>
                <a:schemeClr val="dk1"/>
              </a:buClr>
              <a:buSzPct val="100000"/>
              <a:buFont typeface="Gill Sans"/>
              <a:buChar char="•"/>
              <a:defRPr sz="2000" b="0" i="0" u="none" strike="noStrike" cap="none">
                <a:solidFill>
                  <a:schemeClr val="dk1"/>
                </a:solidFill>
                <a:latin typeface="Gill Sans"/>
                <a:ea typeface="Gill Sans"/>
                <a:cs typeface="Gill Sans"/>
                <a:sym typeface="Gill Sans"/>
              </a:defRPr>
            </a:lvl3pPr>
            <a:lvl4pPr marL="1600200" marR="0" lvl="3" indent="-114300" algn="l" rtl="0">
              <a:spcBef>
                <a:spcPts val="360"/>
              </a:spcBef>
              <a:spcAft>
                <a:spcPts val="0"/>
              </a:spcAft>
              <a:buClr>
                <a:schemeClr val="dk1"/>
              </a:buClr>
              <a:buSzPct val="100000"/>
              <a:buFont typeface="Gill Sans"/>
              <a:buChar char="–"/>
              <a:defRPr sz="1800" b="0" i="0" u="none" strike="noStrike" cap="none">
                <a:solidFill>
                  <a:schemeClr val="dk1"/>
                </a:solidFill>
                <a:latin typeface="Gill Sans"/>
                <a:ea typeface="Gill Sans"/>
                <a:cs typeface="Gill Sans"/>
                <a:sym typeface="Gill Sans"/>
              </a:defRPr>
            </a:lvl4pPr>
            <a:lvl5pPr marL="2057400" marR="0" lvl="4" indent="-114300" algn="l" rtl="0">
              <a:spcBef>
                <a:spcPts val="360"/>
              </a:spcBef>
              <a:spcAft>
                <a:spcPts val="0"/>
              </a:spcAft>
              <a:buClr>
                <a:schemeClr val="dk1"/>
              </a:buClr>
              <a:buSzPct val="100000"/>
              <a:buFont typeface="Gill Sans"/>
              <a:buChar char="»"/>
              <a:defRPr sz="1800" b="0" i="0" u="none" strike="noStrike" cap="none">
                <a:solidFill>
                  <a:schemeClr val="dk1"/>
                </a:solidFill>
                <a:latin typeface="Gill Sans"/>
                <a:ea typeface="Gill Sans"/>
                <a:cs typeface="Gill Sans"/>
                <a:sym typeface="Gill Sans"/>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 name="Shape 34"/>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pic>
        <p:nvPicPr>
          <p:cNvPr id="37" name="Shape 37"/>
          <p:cNvPicPr preferRelativeResize="0"/>
          <p:nvPr/>
        </p:nvPicPr>
        <p:blipFill rotWithShape="1">
          <a:blip r:embed="rId2">
            <a:alphaModFix/>
          </a:blip>
          <a:srcRect/>
          <a:stretch/>
        </p:blipFill>
        <p:spPr>
          <a:xfrm>
            <a:off x="467543" y="188640"/>
            <a:ext cx="1008112" cy="100811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4"/>
        <p:cNvGrpSpPr/>
        <p:nvPr/>
      </p:nvGrpSpPr>
      <p:grpSpPr>
        <a:xfrm>
          <a:off x="0" y="0"/>
          <a:ext cx="0" cy="0"/>
          <a:chOff x="0" y="0"/>
          <a:chExt cx="0" cy="0"/>
        </a:xfrm>
      </p:grpSpPr>
      <p:sp>
        <p:nvSpPr>
          <p:cNvPr id="45" name="Shape 45"/>
          <p:cNvSpPr/>
          <p:nvPr/>
        </p:nvSpPr>
        <p:spPr>
          <a:xfrm>
            <a:off x="2411413" y="1125537"/>
            <a:ext cx="6427799" cy="333300"/>
          </a:xfrm>
          <a:prstGeom prst="rect">
            <a:avLst/>
          </a:prstGeom>
          <a:solidFill>
            <a:srgbClr val="B0C136"/>
          </a:solidFill>
          <a:ln>
            <a:noFill/>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46" name="Shape 46"/>
          <p:cNvSpPr/>
          <p:nvPr/>
        </p:nvSpPr>
        <p:spPr>
          <a:xfrm>
            <a:off x="304800" y="5791200"/>
            <a:ext cx="8534400" cy="762000"/>
          </a:xfrm>
          <a:prstGeom prst="rect">
            <a:avLst/>
          </a:prstGeom>
          <a:solidFill>
            <a:srgbClr val="B0C136"/>
          </a:solidFill>
          <a:ln>
            <a:noFill/>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47" name="Shape 47"/>
          <p:cNvPicPr preferRelativeResize="0"/>
          <p:nvPr/>
        </p:nvPicPr>
        <p:blipFill rotWithShape="1">
          <a:blip r:embed="rId2">
            <a:alphaModFix/>
          </a:blip>
          <a:srcRect/>
          <a:stretch/>
        </p:blipFill>
        <p:spPr>
          <a:xfrm>
            <a:off x="684212" y="404812"/>
            <a:ext cx="1173900" cy="1175100"/>
          </a:xfrm>
          <a:prstGeom prst="rect">
            <a:avLst/>
          </a:prstGeom>
          <a:noFill/>
          <a:ln>
            <a:noFill/>
          </a:ln>
        </p:spPr>
      </p:pic>
      <p:sp>
        <p:nvSpPr>
          <p:cNvPr id="48" name="Shape 48"/>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49" name="Shape 49"/>
          <p:cNvSpPr txBox="1">
            <a:spLocks noGrp="1"/>
          </p:cNvSpPr>
          <p:nvPr>
            <p:ph type="subTitle" idx="1"/>
          </p:nvPr>
        </p:nvSpPr>
        <p:spPr>
          <a:xfrm>
            <a:off x="1371600" y="3886200"/>
            <a:ext cx="6400800" cy="1752900"/>
          </a:xfrm>
          <a:prstGeom prst="rect">
            <a:avLst/>
          </a:prstGeom>
          <a:noFill/>
          <a:ln>
            <a:noFill/>
          </a:ln>
        </p:spPr>
        <p:txBody>
          <a:bodyPr lIns="91425" tIns="91425" rIns="91425" bIns="91425" anchor="t" anchorCtr="0"/>
          <a:lstStyle>
            <a:lvl1pPr marL="0" marR="0" lvl="0" indent="0" algn="ctr" rtl="0">
              <a:spcBef>
                <a:spcPts val="64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0"/>
        <p:cNvGrpSpPr/>
        <p:nvPr/>
      </p:nvGrpSpPr>
      <p:grpSpPr>
        <a:xfrm>
          <a:off x="0" y="0"/>
          <a:ext cx="0" cy="0"/>
          <a:chOff x="0" y="0"/>
          <a:chExt cx="0" cy="0"/>
        </a:xfrm>
      </p:grpSpPr>
      <p:sp>
        <p:nvSpPr>
          <p:cNvPr id="51" name="Shape 51"/>
          <p:cNvSpPr/>
          <p:nvPr/>
        </p:nvSpPr>
        <p:spPr>
          <a:xfrm>
            <a:off x="1547812" y="1052512"/>
            <a:ext cx="7215300" cy="90300"/>
          </a:xfrm>
          <a:prstGeom prst="rect">
            <a:avLst/>
          </a:prstGeom>
          <a:solidFill>
            <a:srgbClr val="B0C136"/>
          </a:solidFill>
          <a:ln>
            <a:noFill/>
          </a:ln>
        </p:spPr>
        <p:txBody>
          <a:bodyPr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52" name="Shape 52"/>
          <p:cNvPicPr preferRelativeResize="0"/>
          <p:nvPr/>
        </p:nvPicPr>
        <p:blipFill rotWithShape="1">
          <a:blip r:embed="rId2">
            <a:alphaModFix/>
          </a:blip>
          <a:srcRect/>
          <a:stretch/>
        </p:blipFill>
        <p:spPr>
          <a:xfrm>
            <a:off x="468312" y="188912"/>
            <a:ext cx="755999" cy="756000"/>
          </a:xfrm>
          <a:prstGeom prst="rect">
            <a:avLst/>
          </a:prstGeom>
          <a:noFill/>
          <a:ln>
            <a:noFill/>
          </a:ln>
        </p:spPr>
      </p:pic>
      <p:sp>
        <p:nvSpPr>
          <p:cNvPr id="53" name="Shape 53"/>
          <p:cNvSpPr txBox="1">
            <a:spLocks noGrp="1"/>
          </p:cNvSpPr>
          <p:nvPr>
            <p:ph type="title"/>
          </p:nvPr>
        </p:nvSpPr>
        <p:spPr>
          <a:xfrm>
            <a:off x="1828800" y="46038"/>
            <a:ext cx="6934200" cy="944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600" b="0" i="0" u="none" strike="noStrike" cap="none">
                <a:solidFill>
                  <a:schemeClr val="dk2"/>
                </a:solidFill>
                <a:latin typeface="Gill Sans"/>
                <a:ea typeface="Gill Sans"/>
                <a:cs typeface="Gill Sans"/>
                <a:sym typeface="Gill Sans"/>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54" name="Shape 54"/>
          <p:cNvSpPr txBox="1">
            <a:spLocks noGrp="1"/>
          </p:cNvSpPr>
          <p:nvPr>
            <p:ph type="body" idx="1"/>
          </p:nvPr>
        </p:nvSpPr>
        <p:spPr>
          <a:xfrm>
            <a:off x="457200" y="1600200"/>
            <a:ext cx="4038600" cy="4526100"/>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Gill Sans"/>
              <a:buChar char="•"/>
              <a:defRPr sz="2800" b="0" i="0" u="none" strike="noStrike" cap="none">
                <a:solidFill>
                  <a:schemeClr val="dk1"/>
                </a:solidFill>
                <a:latin typeface="Gill Sans"/>
                <a:ea typeface="Gill Sans"/>
                <a:cs typeface="Gill Sans"/>
                <a:sym typeface="Gill Sans"/>
              </a:defRPr>
            </a:lvl1pPr>
            <a:lvl2pPr marL="742950" marR="0" lvl="1" indent="-133350" algn="l" rtl="0">
              <a:spcBef>
                <a:spcPts val="480"/>
              </a:spcBef>
              <a:spcAft>
                <a:spcPts val="0"/>
              </a:spcAft>
              <a:buClr>
                <a:schemeClr val="dk1"/>
              </a:buClr>
              <a:buSzPct val="100000"/>
              <a:buFont typeface="Gill Sans"/>
              <a:buChar char="–"/>
              <a:defRPr sz="2400" b="0" i="0" u="none" strike="noStrike" cap="none">
                <a:solidFill>
                  <a:schemeClr val="dk1"/>
                </a:solidFill>
                <a:latin typeface="Gill Sans"/>
                <a:ea typeface="Gill Sans"/>
                <a:cs typeface="Gill Sans"/>
                <a:sym typeface="Gill Sans"/>
              </a:defRPr>
            </a:lvl2pPr>
            <a:lvl3pPr marL="1143000" marR="0" lvl="2" indent="-101600" algn="l" rtl="0">
              <a:spcBef>
                <a:spcPts val="400"/>
              </a:spcBef>
              <a:spcAft>
                <a:spcPts val="0"/>
              </a:spcAft>
              <a:buClr>
                <a:schemeClr val="dk1"/>
              </a:buClr>
              <a:buSzPct val="100000"/>
              <a:buFont typeface="Gill Sans"/>
              <a:buChar char="•"/>
              <a:defRPr sz="2000" b="0" i="0" u="none" strike="noStrike" cap="none">
                <a:solidFill>
                  <a:schemeClr val="dk1"/>
                </a:solidFill>
                <a:latin typeface="Gill Sans"/>
                <a:ea typeface="Gill Sans"/>
                <a:cs typeface="Gill Sans"/>
                <a:sym typeface="Gill Sans"/>
              </a:defRPr>
            </a:lvl3pPr>
            <a:lvl4pPr marL="1600200" marR="0" lvl="3" indent="-114300" algn="l" rtl="0">
              <a:spcBef>
                <a:spcPts val="360"/>
              </a:spcBef>
              <a:spcAft>
                <a:spcPts val="0"/>
              </a:spcAft>
              <a:buClr>
                <a:schemeClr val="dk1"/>
              </a:buClr>
              <a:buSzPct val="100000"/>
              <a:buFont typeface="Gill Sans"/>
              <a:buChar char="–"/>
              <a:defRPr sz="1800" b="0" i="0" u="none" strike="noStrike" cap="none">
                <a:solidFill>
                  <a:schemeClr val="dk1"/>
                </a:solidFill>
                <a:latin typeface="Gill Sans"/>
                <a:ea typeface="Gill Sans"/>
                <a:cs typeface="Gill Sans"/>
                <a:sym typeface="Gill Sans"/>
              </a:defRPr>
            </a:lvl4pPr>
            <a:lvl5pPr marL="2057400" marR="0" lvl="4" indent="-114300" algn="l" rtl="0">
              <a:spcBef>
                <a:spcPts val="360"/>
              </a:spcBef>
              <a:spcAft>
                <a:spcPts val="0"/>
              </a:spcAft>
              <a:buClr>
                <a:schemeClr val="dk1"/>
              </a:buClr>
              <a:buSzPct val="100000"/>
              <a:buFont typeface="Gill Sans"/>
              <a:buChar char="»"/>
              <a:defRPr sz="1800" b="0" i="0" u="none" strike="noStrike" cap="none">
                <a:solidFill>
                  <a:schemeClr val="dk1"/>
                </a:solidFill>
                <a:latin typeface="Gill Sans"/>
                <a:ea typeface="Gill Sans"/>
                <a:cs typeface="Gill Sans"/>
                <a:sym typeface="Gill Sans"/>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body" idx="2"/>
          </p:nvPr>
        </p:nvSpPr>
        <p:spPr>
          <a:xfrm>
            <a:off x="4648200" y="1600200"/>
            <a:ext cx="4038600" cy="4526100"/>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Gill Sans"/>
              <a:buChar char="•"/>
              <a:defRPr sz="2800" b="0" i="0" u="none" strike="noStrike" cap="none">
                <a:solidFill>
                  <a:schemeClr val="dk1"/>
                </a:solidFill>
                <a:latin typeface="Gill Sans"/>
                <a:ea typeface="Gill Sans"/>
                <a:cs typeface="Gill Sans"/>
                <a:sym typeface="Gill Sans"/>
              </a:defRPr>
            </a:lvl1pPr>
            <a:lvl2pPr marL="742950" marR="0" lvl="1" indent="-133350" algn="l" rtl="0">
              <a:spcBef>
                <a:spcPts val="480"/>
              </a:spcBef>
              <a:spcAft>
                <a:spcPts val="0"/>
              </a:spcAft>
              <a:buClr>
                <a:schemeClr val="dk1"/>
              </a:buClr>
              <a:buSzPct val="100000"/>
              <a:buFont typeface="Gill Sans"/>
              <a:buChar char="–"/>
              <a:defRPr sz="2400" b="0" i="0" u="none" strike="noStrike" cap="none">
                <a:solidFill>
                  <a:schemeClr val="dk1"/>
                </a:solidFill>
                <a:latin typeface="Gill Sans"/>
                <a:ea typeface="Gill Sans"/>
                <a:cs typeface="Gill Sans"/>
                <a:sym typeface="Gill Sans"/>
              </a:defRPr>
            </a:lvl2pPr>
            <a:lvl3pPr marL="1143000" marR="0" lvl="2" indent="-101600" algn="l" rtl="0">
              <a:spcBef>
                <a:spcPts val="400"/>
              </a:spcBef>
              <a:spcAft>
                <a:spcPts val="0"/>
              </a:spcAft>
              <a:buClr>
                <a:schemeClr val="dk1"/>
              </a:buClr>
              <a:buSzPct val="100000"/>
              <a:buFont typeface="Gill Sans"/>
              <a:buChar char="•"/>
              <a:defRPr sz="2000" b="0" i="0" u="none" strike="noStrike" cap="none">
                <a:solidFill>
                  <a:schemeClr val="dk1"/>
                </a:solidFill>
                <a:latin typeface="Gill Sans"/>
                <a:ea typeface="Gill Sans"/>
                <a:cs typeface="Gill Sans"/>
                <a:sym typeface="Gill Sans"/>
              </a:defRPr>
            </a:lvl3pPr>
            <a:lvl4pPr marL="1600200" marR="0" lvl="3" indent="-114300" algn="l" rtl="0">
              <a:spcBef>
                <a:spcPts val="360"/>
              </a:spcBef>
              <a:spcAft>
                <a:spcPts val="0"/>
              </a:spcAft>
              <a:buClr>
                <a:schemeClr val="dk1"/>
              </a:buClr>
              <a:buSzPct val="100000"/>
              <a:buFont typeface="Gill Sans"/>
              <a:buChar char="–"/>
              <a:defRPr sz="1800" b="0" i="0" u="none" strike="noStrike" cap="none">
                <a:solidFill>
                  <a:schemeClr val="dk1"/>
                </a:solidFill>
                <a:latin typeface="Gill Sans"/>
                <a:ea typeface="Gill Sans"/>
                <a:cs typeface="Gill Sans"/>
                <a:sym typeface="Gill Sans"/>
              </a:defRPr>
            </a:lvl4pPr>
            <a:lvl5pPr marL="2057400" marR="0" lvl="4" indent="-114300" algn="l" rtl="0">
              <a:spcBef>
                <a:spcPts val="360"/>
              </a:spcBef>
              <a:spcAft>
                <a:spcPts val="0"/>
              </a:spcAft>
              <a:buClr>
                <a:schemeClr val="dk1"/>
              </a:buClr>
              <a:buSzPct val="100000"/>
              <a:buFont typeface="Gill Sans"/>
              <a:buChar char="»"/>
              <a:defRPr sz="1800" b="0" i="0" u="none" strike="noStrike" cap="none">
                <a:solidFill>
                  <a:schemeClr val="dk1"/>
                </a:solidFill>
                <a:latin typeface="Gill Sans"/>
                <a:ea typeface="Gill Sans"/>
                <a:cs typeface="Gill Sans"/>
                <a:sym typeface="Gill Sans"/>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dt" idx="10"/>
          </p:nvPr>
        </p:nvSpPr>
        <p:spPr>
          <a:xfrm>
            <a:off x="457200" y="6245225"/>
            <a:ext cx="2133600" cy="4764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ftr" idx="11"/>
          </p:nvPr>
        </p:nvSpPr>
        <p:spPr>
          <a:xfrm>
            <a:off x="3124200" y="6245225"/>
            <a:ext cx="2895600" cy="4764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6553200" y="6245225"/>
            <a:ext cx="2133600" cy="47640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381999"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274637"/>
            <a:ext cx="8382000" cy="11433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40" name="Shape 40"/>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dt" idx="10"/>
          </p:nvPr>
        </p:nvSpPr>
        <p:spPr>
          <a:xfrm>
            <a:off x="457200" y="6245225"/>
            <a:ext cx="2133600" cy="4764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3124200" y="6245225"/>
            <a:ext cx="2895600" cy="4764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6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6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6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600" b="0" i="0" u="none" strike="noStrike" cap="none">
                <a:solidFill>
                  <a:schemeClr val="dk1"/>
                </a:solidFill>
                <a:latin typeface="Arial"/>
                <a:ea typeface="Arial"/>
                <a:cs typeface="Arial"/>
                <a:sym typeface="Arial"/>
              </a:defRPr>
            </a:lvl5pPr>
            <a:lvl6pPr marL="2286000" marR="0" lvl="5" indent="0" algn="l" rtl="0">
              <a:spcBef>
                <a:spcPts val="0"/>
              </a:spcBef>
              <a:buNone/>
              <a:defRPr sz="1600" b="0" i="0" u="none" strike="noStrike" cap="none">
                <a:solidFill>
                  <a:schemeClr val="dk1"/>
                </a:solidFill>
                <a:latin typeface="Arial"/>
                <a:ea typeface="Arial"/>
                <a:cs typeface="Arial"/>
                <a:sym typeface="Arial"/>
              </a:defRPr>
            </a:lvl6pPr>
            <a:lvl7pPr marL="2743200" marR="0" lvl="6" indent="0" algn="l" rtl="0">
              <a:spcBef>
                <a:spcPts val="0"/>
              </a:spcBef>
              <a:buNone/>
              <a:defRPr sz="1600" b="0" i="0" u="none" strike="noStrike" cap="none">
                <a:solidFill>
                  <a:schemeClr val="dk1"/>
                </a:solidFill>
                <a:latin typeface="Arial"/>
                <a:ea typeface="Arial"/>
                <a:cs typeface="Arial"/>
                <a:sym typeface="Arial"/>
              </a:defRPr>
            </a:lvl7pPr>
            <a:lvl8pPr marL="3200400" marR="0" lvl="7" indent="0" algn="l" rtl="0">
              <a:spcBef>
                <a:spcPts val="0"/>
              </a:spcBef>
              <a:buNone/>
              <a:defRPr sz="1600" b="0" i="0" u="none" strike="noStrike" cap="none">
                <a:solidFill>
                  <a:schemeClr val="dk1"/>
                </a:solidFill>
                <a:latin typeface="Arial"/>
                <a:ea typeface="Arial"/>
                <a:cs typeface="Arial"/>
                <a:sym typeface="Arial"/>
              </a:defRPr>
            </a:lvl8pPr>
            <a:lvl9pPr marL="365760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6553200" y="6245225"/>
            <a:ext cx="2133600" cy="47640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jp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g"/><Relationship Id="rId5" Type="http://schemas.openxmlformats.org/officeDocument/2006/relationships/image" Target="../media/image34.jpg"/><Relationship Id="rId6" Type="http://schemas.openxmlformats.org/officeDocument/2006/relationships/image" Target="../media/image35.jpg"/><Relationship Id="rId7" Type="http://schemas.openxmlformats.org/officeDocument/2006/relationships/image" Target="../media/image36.jpg"/><Relationship Id="rId8" Type="http://schemas.openxmlformats.org/officeDocument/2006/relationships/image" Target="../media/image37.jpg"/><Relationship Id="rId9" Type="http://schemas.openxmlformats.org/officeDocument/2006/relationships/image" Target="../media/image38.png"/><Relationship Id="rId10"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1" Type="http://schemas.openxmlformats.org/officeDocument/2006/relationships/image" Target="../media/image48.png"/><Relationship Id="rId12" Type="http://schemas.openxmlformats.org/officeDocument/2006/relationships/image" Target="../media/image49.jpg"/><Relationship Id="rId13"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hyperlink" Target="http://www.cksinfo.com/clipart/nature/gardening/Pitch-Fork.jpg" TargetMode="External"/><Relationship Id="rId4" Type="http://schemas.openxmlformats.org/officeDocument/2006/relationships/image" Target="../media/image51.jpg"/><Relationship Id="rId5" Type="http://schemas.openxmlformats.org/officeDocument/2006/relationships/image" Target="../media/image52.png"/><Relationship Id="rId6" Type="http://schemas.openxmlformats.org/officeDocument/2006/relationships/image" Target="../media/image53.jp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1" Type="http://schemas.openxmlformats.org/officeDocument/2006/relationships/image" Target="../media/image63.png"/><Relationship Id="rId12"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70.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jpg"/><Relationship Id="rId6" Type="http://schemas.openxmlformats.org/officeDocument/2006/relationships/image" Target="../media/image75.pn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82.jpg"/><Relationship Id="rId4" Type="http://schemas.openxmlformats.org/officeDocument/2006/relationships/image" Target="../media/image83.png"/><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91.jpg"/><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99.png"/></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07.png"/></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hyperlink" Target="http://www.thewormdude.com/" TargetMode="External"/><Relationship Id="rId5" Type="http://schemas.openxmlformats.org/officeDocument/2006/relationships/hyperlink" Target="http://www.sonomavalleyworms.com/index.php" TargetMode="External"/><Relationship Id="rId6" Type="http://schemas.openxmlformats.org/officeDocument/2006/relationships/image" Target="../media/image109.png"/><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5.jpg"/><Relationship Id="rId1" Type="http://schemas.openxmlformats.org/officeDocument/2006/relationships/slideLayout" Target="../slideLayouts/slideLayout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jpg"/><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1" Type="http://schemas.openxmlformats.org/officeDocument/2006/relationships/image" Target="../media/image17.jpg"/><Relationship Id="rId12" Type="http://schemas.openxmlformats.org/officeDocument/2006/relationships/image" Target="../media/image18.jpg"/><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jpg"/><Relationship Id="rId10"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ctrTitle"/>
          </p:nvPr>
        </p:nvSpPr>
        <p:spPr>
          <a:xfrm>
            <a:off x="832050" y="1900077"/>
            <a:ext cx="7772400" cy="1429499"/>
          </a:xfrm>
          <a:prstGeom prst="rect">
            <a:avLst/>
          </a:prstGeom>
          <a:noFill/>
          <a:ln>
            <a:noFill/>
          </a:ln>
        </p:spPr>
        <p:txBody>
          <a:bodyPr lIns="91425" tIns="45700" rIns="91425" bIns="45700" anchor="ctr" anchorCtr="0">
            <a:noAutofit/>
          </a:bodyPr>
          <a:lstStyle/>
          <a:p>
            <a:pPr lvl="0" rtl="0">
              <a:spcBef>
                <a:spcPts val="0"/>
              </a:spcBef>
              <a:buClr>
                <a:schemeClr val="dk1"/>
              </a:buClr>
              <a:buSzPct val="25000"/>
              <a:buFont typeface="Arial"/>
              <a:buNone/>
            </a:pPr>
            <a:r>
              <a:rPr lang="en-US">
                <a:solidFill>
                  <a:schemeClr val="dk1"/>
                </a:solidFill>
                <a:latin typeface="Gill Sans"/>
                <a:ea typeface="Gill Sans"/>
                <a:cs typeface="Gill Sans"/>
                <a:sym typeface="Gill Sans"/>
              </a:rPr>
              <a:t>Compost Basics</a:t>
            </a:r>
          </a:p>
          <a:p>
            <a:pPr marL="0" marR="0" lvl="0" indent="0" algn="ctr" rtl="0">
              <a:spcBef>
                <a:spcPts val="0"/>
              </a:spcBef>
              <a:spcAft>
                <a:spcPts val="0"/>
              </a:spcAft>
              <a:buSzPct val="25000"/>
              <a:buNone/>
            </a:pPr>
            <a:r>
              <a:rPr lang="en-US" sz="3600">
                <a:solidFill>
                  <a:schemeClr val="dk1"/>
                </a:solidFill>
                <a:latin typeface="Gill Sans"/>
                <a:ea typeface="Gill Sans"/>
                <a:cs typeface="Gill Sans"/>
                <a:sym typeface="Gill Sans"/>
              </a:rPr>
              <a:t>Home Composting </a:t>
            </a:r>
            <a:r>
              <a:rPr lang="en-US" sz="3600" b="0" i="0" u="none" strike="noStrike" cap="none">
                <a:solidFill>
                  <a:schemeClr val="dk2"/>
                </a:solidFill>
                <a:latin typeface="Gill Sans"/>
                <a:ea typeface="Gill Sans"/>
                <a:cs typeface="Gill Sans"/>
                <a:sym typeface="Gill Sans"/>
              </a:rPr>
              <a:t>Workshop</a:t>
            </a:r>
          </a:p>
        </p:txBody>
      </p:sp>
      <p:sp>
        <p:nvSpPr>
          <p:cNvPr id="65" name="Shape 65"/>
          <p:cNvSpPr txBox="1"/>
          <p:nvPr/>
        </p:nvSpPr>
        <p:spPr>
          <a:xfrm>
            <a:off x="466325" y="5953325"/>
            <a:ext cx="8274900" cy="4734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dk1"/>
              </a:buClr>
              <a:buSzPct val="25000"/>
              <a:buFont typeface="Arial"/>
              <a:buNone/>
            </a:pPr>
            <a:r>
              <a:rPr lang="en-US" sz="2400" b="0" i="0" u="none" strike="noStrike" cap="none">
                <a:solidFill>
                  <a:schemeClr val="dk1"/>
                </a:solidFill>
                <a:latin typeface="Arial"/>
                <a:ea typeface="Arial"/>
                <a:cs typeface="Arial"/>
                <a:sym typeface="Arial"/>
              </a:rPr>
              <a:t>Santa Clara County - Composting Education Program</a:t>
            </a:r>
          </a:p>
        </p:txBody>
      </p:sp>
      <p:sp>
        <p:nvSpPr>
          <p:cNvPr id="66" name="Shape 66"/>
          <p:cNvSpPr txBox="1"/>
          <p:nvPr/>
        </p:nvSpPr>
        <p:spPr>
          <a:xfrm>
            <a:off x="1136175" y="4021548"/>
            <a:ext cx="3384300" cy="1305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dirty="0">
                <a:solidFill>
                  <a:srgbClr val="000000"/>
                </a:solidFill>
                <a:latin typeface="Arial"/>
                <a:ea typeface="Arial"/>
                <a:cs typeface="Arial"/>
                <a:sym typeface="Arial"/>
              </a:rPr>
              <a:t>Today’s Workshop Leaders:</a:t>
            </a:r>
            <a:br>
              <a:rPr lang="en-US" sz="2000" dirty="0">
                <a:solidFill>
                  <a:srgbClr val="000000"/>
                </a:solidFill>
                <a:latin typeface="Arial"/>
                <a:ea typeface="Arial"/>
                <a:cs typeface="Arial"/>
                <a:sym typeface="Arial"/>
              </a:rPr>
            </a:br>
            <a:r>
              <a:rPr lang="en-US" sz="1800" i="1" dirty="0" smtClean="0">
                <a:solidFill>
                  <a:srgbClr val="000000"/>
                </a:solidFill>
                <a:latin typeface="Arial"/>
                <a:ea typeface="Arial"/>
                <a:cs typeface="Arial"/>
                <a:sym typeface="Arial"/>
              </a:rPr>
              <a:t>Melanie Burgess	</a:t>
            </a:r>
          </a:p>
          <a:p>
            <a:pPr marL="0" marR="0" lvl="0" indent="0" algn="ctr" rtl="0">
              <a:spcBef>
                <a:spcPts val="0"/>
              </a:spcBef>
              <a:spcAft>
                <a:spcPts val="0"/>
              </a:spcAft>
              <a:buSzPct val="25000"/>
              <a:buNone/>
            </a:pPr>
            <a:r>
              <a:rPr lang="en-US" sz="1800" i="1" dirty="0" smtClean="0"/>
              <a:t>Bridget Ballatori</a:t>
            </a:r>
            <a:endParaRPr lang="en-US" sz="1800" i="1" dirty="0"/>
          </a:p>
          <a:p>
            <a:pPr marL="0" marR="0" lvl="0" indent="0" algn="ctr" rtl="0">
              <a:spcBef>
                <a:spcPts val="0"/>
              </a:spcBef>
              <a:spcAft>
                <a:spcPts val="0"/>
              </a:spcAft>
              <a:buSzPct val="25000"/>
              <a:buNone/>
            </a:pPr>
            <a:r>
              <a:rPr lang="en-US" sz="1800" dirty="0">
                <a:solidFill>
                  <a:srgbClr val="000000"/>
                </a:solidFill>
                <a:latin typeface="Arial"/>
                <a:ea typeface="Arial"/>
                <a:cs typeface="Arial"/>
                <a:sym typeface="Arial"/>
              </a:rPr>
              <a:t>Master Composters</a:t>
            </a:r>
          </a:p>
        </p:txBody>
      </p:sp>
      <p:pic>
        <p:nvPicPr>
          <p:cNvPr id="67" name="Shape 67"/>
          <p:cNvPicPr preferRelativeResize="0"/>
          <p:nvPr/>
        </p:nvPicPr>
        <p:blipFill>
          <a:blip r:embed="rId3">
            <a:alphaModFix/>
          </a:blip>
          <a:stretch>
            <a:fillRect/>
          </a:stretch>
        </p:blipFill>
        <p:spPr>
          <a:xfrm>
            <a:off x="5356924" y="3836301"/>
            <a:ext cx="3384299" cy="17114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10</a:t>
            </a:fld>
            <a:endParaRPr lang="en-US" sz="1400">
              <a:solidFill>
                <a:schemeClr val="dk1"/>
              </a:solidFill>
              <a:latin typeface="Arial"/>
              <a:ea typeface="Arial"/>
              <a:cs typeface="Arial"/>
              <a:sym typeface="Arial"/>
            </a:endParaRPr>
          </a:p>
        </p:txBody>
      </p:sp>
      <p:sp>
        <p:nvSpPr>
          <p:cNvPr id="185" name="Shape 185"/>
          <p:cNvSpPr txBox="1">
            <a:spLocks noGrp="1"/>
          </p:cNvSpPr>
          <p:nvPr>
            <p:ph type="title"/>
          </p:nvPr>
        </p:nvSpPr>
        <p:spPr>
          <a:xfrm>
            <a:off x="1828800" y="180181"/>
            <a:ext cx="5767536" cy="9445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Ingredients #3 - #5</a:t>
            </a:r>
          </a:p>
        </p:txBody>
      </p:sp>
      <p:sp>
        <p:nvSpPr>
          <p:cNvPr id="186" name="Shape 186"/>
          <p:cNvSpPr txBox="1"/>
          <p:nvPr/>
        </p:nvSpPr>
        <p:spPr>
          <a:xfrm>
            <a:off x="1187624" y="1412775"/>
            <a:ext cx="7704855" cy="526297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a:solidFill>
                  <a:schemeClr val="dk1"/>
                </a:solidFill>
                <a:latin typeface="Arial"/>
                <a:ea typeface="Arial"/>
                <a:cs typeface="Arial"/>
                <a:sym typeface="Arial"/>
              </a:rPr>
              <a:t>Ingredient #3 Air</a:t>
            </a:r>
          </a:p>
          <a:p>
            <a:pPr marL="171450" marR="0" lvl="0" indent="-171450" algn="l" rtl="0">
              <a:spcBef>
                <a:spcPts val="0"/>
              </a:spcBef>
              <a:spcAft>
                <a:spcPts val="0"/>
              </a:spcAft>
              <a:buClr>
                <a:schemeClr val="dk1"/>
              </a:buClr>
              <a:buSzPct val="100000"/>
              <a:buFont typeface="Arial"/>
              <a:buChar char="-"/>
            </a:pPr>
            <a:r>
              <a:rPr lang="en-US" sz="2000">
                <a:solidFill>
                  <a:schemeClr val="dk1"/>
                </a:solidFill>
                <a:latin typeface="Arial"/>
                <a:ea typeface="Arial"/>
                <a:cs typeface="Arial"/>
                <a:sym typeface="Arial"/>
              </a:rPr>
              <a:t>Air is necessary for microorganisms to thrive and to breakdown the organic materials into compost.</a:t>
            </a:r>
          </a:p>
          <a:p>
            <a:pPr marL="171450" marR="0" lvl="0" indent="-171450" algn="l" rtl="0">
              <a:spcBef>
                <a:spcPts val="0"/>
              </a:spcBef>
              <a:spcAft>
                <a:spcPts val="0"/>
              </a:spcAft>
              <a:buClr>
                <a:schemeClr val="dk1"/>
              </a:buClr>
              <a:buSzPct val="100000"/>
              <a:buFont typeface="Arial"/>
              <a:buChar char="-"/>
            </a:pPr>
            <a:r>
              <a:rPr lang="en-US" sz="2000">
                <a:solidFill>
                  <a:schemeClr val="dk1"/>
                </a:solidFill>
                <a:latin typeface="Arial"/>
                <a:ea typeface="Arial"/>
                <a:cs typeface="Arial"/>
                <a:sym typeface="Arial"/>
              </a:rPr>
              <a:t>A compost pile needs aeration by turning or fluffing.</a:t>
            </a: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b="1">
                <a:solidFill>
                  <a:schemeClr val="dk1"/>
                </a:solidFill>
                <a:latin typeface="Arial"/>
                <a:ea typeface="Arial"/>
                <a:cs typeface="Arial"/>
                <a:sym typeface="Arial"/>
              </a:rPr>
              <a:t>Ingredient #4 Water</a:t>
            </a:r>
          </a:p>
          <a:p>
            <a:pPr marL="171450" marR="0" lvl="0" indent="-171450" algn="l" rtl="0">
              <a:spcBef>
                <a:spcPts val="0"/>
              </a:spcBef>
              <a:spcAft>
                <a:spcPts val="0"/>
              </a:spcAft>
              <a:buClr>
                <a:schemeClr val="dk1"/>
              </a:buClr>
              <a:buSzPct val="100000"/>
              <a:buFont typeface="Arial"/>
              <a:buChar char="-"/>
            </a:pPr>
            <a:r>
              <a:rPr lang="en-US" sz="2000">
                <a:solidFill>
                  <a:schemeClr val="dk1"/>
                </a:solidFill>
                <a:latin typeface="Arial"/>
                <a:ea typeface="Arial"/>
                <a:cs typeface="Arial"/>
                <a:sym typeface="Arial"/>
              </a:rPr>
              <a:t>Moisture allows microorganisms be active and to move around. </a:t>
            </a:r>
          </a:p>
          <a:p>
            <a:pPr marL="171450" marR="0" lvl="0" indent="-171450" algn="l" rtl="0">
              <a:spcBef>
                <a:spcPts val="0"/>
              </a:spcBef>
              <a:spcAft>
                <a:spcPts val="0"/>
              </a:spcAft>
              <a:buClr>
                <a:schemeClr val="dk1"/>
              </a:buClr>
              <a:buSzPct val="100000"/>
              <a:buFont typeface="Arial"/>
              <a:buChar char="-"/>
            </a:pPr>
            <a:r>
              <a:rPr lang="en-US" sz="2000">
                <a:solidFill>
                  <a:schemeClr val="dk1"/>
                </a:solidFill>
                <a:latin typeface="Arial"/>
                <a:ea typeface="Arial"/>
                <a:cs typeface="Arial"/>
                <a:sym typeface="Arial"/>
              </a:rPr>
              <a:t>Moisture is easier to regulate in bins that are contained and have lids.</a:t>
            </a:r>
          </a:p>
          <a:p>
            <a:pPr marL="171450" marR="0" lvl="0" indent="-171450" algn="l" rtl="0">
              <a:spcBef>
                <a:spcPts val="0"/>
              </a:spcBef>
              <a:spcAft>
                <a:spcPts val="0"/>
              </a:spcAft>
              <a:buClr>
                <a:schemeClr val="dk1"/>
              </a:buClr>
              <a:buSzPct val="100000"/>
              <a:buFont typeface="Arial"/>
              <a:buChar char="-"/>
            </a:pPr>
            <a:r>
              <a:rPr lang="en-US" sz="2000">
                <a:solidFill>
                  <a:schemeClr val="dk1"/>
                </a:solidFill>
                <a:latin typeface="Arial"/>
                <a:ea typeface="Arial"/>
                <a:cs typeface="Arial"/>
                <a:sym typeface="Arial"/>
              </a:rPr>
              <a:t>Your pile should be kept as moist as a wrung-out sponge.</a:t>
            </a:r>
          </a:p>
          <a:p>
            <a:pPr marL="171450" marR="0" lvl="0" indent="-171450" algn="l" rtl="0">
              <a:spcBef>
                <a:spcPts val="0"/>
              </a:spcBef>
              <a:spcAft>
                <a:spcPts val="0"/>
              </a:spcAft>
              <a:buClr>
                <a:schemeClr val="dk1"/>
              </a:buClr>
              <a:buFont typeface="Arial"/>
              <a:buNone/>
            </a:pPr>
            <a:endParaRPr sz="2000">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b="1">
                <a:solidFill>
                  <a:schemeClr val="dk1"/>
                </a:solidFill>
                <a:latin typeface="Arial"/>
                <a:ea typeface="Arial"/>
                <a:cs typeface="Arial"/>
                <a:sym typeface="Arial"/>
              </a:rPr>
              <a:t>Ingredient #5 Soil</a:t>
            </a:r>
          </a:p>
          <a:p>
            <a:pPr marL="171450" marR="0" lvl="0" indent="-171450" algn="l" rtl="0">
              <a:spcBef>
                <a:spcPts val="0"/>
              </a:spcBef>
              <a:spcAft>
                <a:spcPts val="0"/>
              </a:spcAft>
              <a:buClr>
                <a:schemeClr val="dk1"/>
              </a:buClr>
              <a:buSzPct val="100000"/>
              <a:buFont typeface="Arial"/>
              <a:buChar char="-"/>
            </a:pPr>
            <a:r>
              <a:rPr lang="en-US" sz="2000">
                <a:solidFill>
                  <a:schemeClr val="dk1"/>
                </a:solidFill>
                <a:latin typeface="Arial"/>
                <a:ea typeface="Arial"/>
                <a:cs typeface="Arial"/>
                <a:sym typeface="Arial"/>
              </a:rPr>
              <a:t>Not always necessary! Soil contains very helpful microorganisms (bacteria and fungi) but most greens and browns have them also. </a:t>
            </a:r>
            <a:br>
              <a:rPr lang="en-US" sz="2000">
                <a:solidFill>
                  <a:schemeClr val="dk1"/>
                </a:solidFill>
                <a:latin typeface="Arial"/>
                <a:ea typeface="Arial"/>
                <a:cs typeface="Arial"/>
                <a:sym typeface="Arial"/>
              </a:rPr>
            </a:br>
            <a:r>
              <a:rPr lang="en-US" sz="2000">
                <a:solidFill>
                  <a:schemeClr val="dk1"/>
                </a:solidFill>
                <a:latin typeface="Arial"/>
                <a:ea typeface="Arial"/>
                <a:cs typeface="Arial"/>
                <a:sym typeface="Arial"/>
              </a:rPr>
              <a:t>If dirt is added, only a small quantity is needed. Too much dirt makes the compost pile heavier to turn.</a:t>
            </a:r>
          </a:p>
          <a:p>
            <a:pPr marL="0" marR="0" lvl="0" indent="0" algn="l" rtl="0">
              <a:spcBef>
                <a:spcPts val="0"/>
              </a:spcBef>
              <a:spcAft>
                <a:spcPts val="0"/>
              </a:spcAft>
              <a:buNone/>
            </a:pPr>
            <a:endParaRPr sz="1600">
              <a:solidFill>
                <a:schemeClr val="dk1"/>
              </a:solidFill>
              <a:latin typeface="Arial"/>
              <a:ea typeface="Arial"/>
              <a:cs typeface="Arial"/>
              <a:sym typeface="Arial"/>
            </a:endParaRPr>
          </a:p>
        </p:txBody>
      </p:sp>
      <p:pic>
        <p:nvPicPr>
          <p:cNvPr id="187" name="Shape 187" descr="large%20water%20drop%20clipart"/>
          <p:cNvPicPr preferRelativeResize="0"/>
          <p:nvPr/>
        </p:nvPicPr>
        <p:blipFill rotWithShape="1">
          <a:blip r:embed="rId3">
            <a:alphaModFix/>
          </a:blip>
          <a:srcRect/>
          <a:stretch/>
        </p:blipFill>
        <p:spPr>
          <a:xfrm>
            <a:off x="414033" y="3284983"/>
            <a:ext cx="629574" cy="792087"/>
          </a:xfrm>
          <a:prstGeom prst="rect">
            <a:avLst/>
          </a:prstGeom>
          <a:noFill/>
          <a:ln>
            <a:noFill/>
          </a:ln>
        </p:spPr>
      </p:pic>
      <p:sp>
        <p:nvSpPr>
          <p:cNvPr id="188" name="Shape 188"/>
          <p:cNvSpPr/>
          <p:nvPr/>
        </p:nvSpPr>
        <p:spPr>
          <a:xfrm rot="5400000">
            <a:off x="215514" y="1736809"/>
            <a:ext cx="954957" cy="701229"/>
          </a:xfrm>
          <a:prstGeom prst="rect">
            <a:avLst/>
          </a:prstGeom>
        </p:spPr>
        <p:txBody>
          <a:bodyPr>
            <a:prstTxWarp prst="textPlain">
              <a:avLst/>
            </a:prstTxWarp>
          </a:bodyPr>
          <a:lstStyle/>
          <a:p>
            <a:pPr lvl="0" algn="ctr"/>
            <a:r>
              <a:rPr b="0" i="0">
                <a:ln w="9525" cap="flat" cmpd="sng">
                  <a:solidFill>
                    <a:srgbClr val="000000"/>
                  </a:solidFill>
                  <a:prstDash val="solid"/>
                  <a:round/>
                  <a:headEnd type="none" w="med" len="med"/>
                  <a:tailEnd type="none" w="med" len="med"/>
                </a:ln>
                <a:solidFill>
                  <a:srgbClr val="C0C0C0">
                    <a:alpha val="83921"/>
                  </a:srgbClr>
                </a:solidFill>
                <a:latin typeface="Gill Sans"/>
              </a:rPr>
              <a:t>Air</a:t>
            </a:r>
          </a:p>
        </p:txBody>
      </p:sp>
      <p:pic>
        <p:nvPicPr>
          <p:cNvPr id="189" name="Shape 189" descr="compost%20worm"/>
          <p:cNvPicPr preferRelativeResize="0"/>
          <p:nvPr/>
        </p:nvPicPr>
        <p:blipFill rotWithShape="1">
          <a:blip r:embed="rId4">
            <a:alphaModFix/>
          </a:blip>
          <a:srcRect/>
          <a:stretch/>
        </p:blipFill>
        <p:spPr>
          <a:xfrm>
            <a:off x="395537" y="5085183"/>
            <a:ext cx="648071" cy="810750"/>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1"/>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457200" y="152400"/>
            <a:ext cx="8305799" cy="838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What to Avoid</a:t>
            </a:r>
          </a:p>
        </p:txBody>
      </p:sp>
      <p:sp>
        <p:nvSpPr>
          <p:cNvPr id="196" name="Shape 196"/>
          <p:cNvSpPr txBox="1">
            <a:spLocks noGrp="1"/>
          </p:cNvSpPr>
          <p:nvPr>
            <p:ph type="body" idx="1"/>
          </p:nvPr>
        </p:nvSpPr>
        <p:spPr>
          <a:xfrm>
            <a:off x="609600" y="1820416"/>
            <a:ext cx="7346700" cy="609000"/>
          </a:xfrm>
          <a:prstGeom prst="rect">
            <a:avLst/>
          </a:prstGeom>
          <a:noFill/>
          <a:ln>
            <a:noFill/>
          </a:ln>
        </p:spPr>
        <p:txBody>
          <a:bodyPr lIns="91425" tIns="45700" rIns="91425" bIns="45700" anchor="t" anchorCtr="0">
            <a:noAutofit/>
          </a:bodyPr>
          <a:lstStyle/>
          <a:p>
            <a:pPr marL="342900" marR="0" lvl="1" indent="-317500" algn="l" rtl="0">
              <a:lnSpc>
                <a:spcPct val="90000"/>
              </a:lnSpc>
              <a:spcBef>
                <a:spcPts val="0"/>
              </a:spcBef>
              <a:spcAft>
                <a:spcPts val="0"/>
              </a:spcAft>
              <a:buClr>
                <a:schemeClr val="dk1"/>
              </a:buClr>
              <a:buSzPct val="100000"/>
              <a:buFont typeface="Arial"/>
              <a:buChar char="•"/>
            </a:pPr>
            <a:r>
              <a:rPr lang="en-US" b="0" i="0" u="none" strike="noStrike" cap="none">
                <a:solidFill>
                  <a:schemeClr val="dk1"/>
                </a:solidFill>
                <a:latin typeface="Arial"/>
                <a:ea typeface="Arial"/>
                <a:cs typeface="Arial"/>
                <a:sym typeface="Arial"/>
              </a:rPr>
              <a:t>No animal products - meats, bones, fish</a:t>
            </a:r>
          </a:p>
        </p:txBody>
      </p:sp>
      <p:sp>
        <p:nvSpPr>
          <p:cNvPr id="197" name="Shape 19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11</a:t>
            </a:fld>
            <a:endParaRPr lang="en-US" sz="1400">
              <a:solidFill>
                <a:schemeClr val="dk1"/>
              </a:solidFill>
              <a:latin typeface="Arial"/>
              <a:ea typeface="Arial"/>
              <a:cs typeface="Arial"/>
              <a:sym typeface="Arial"/>
            </a:endParaRPr>
          </a:p>
        </p:txBody>
      </p:sp>
      <p:sp>
        <p:nvSpPr>
          <p:cNvPr id="198" name="Shape 198"/>
          <p:cNvSpPr txBox="1"/>
          <p:nvPr/>
        </p:nvSpPr>
        <p:spPr>
          <a:xfrm>
            <a:off x="611550" y="4051925"/>
            <a:ext cx="5661300" cy="1872300"/>
          </a:xfrm>
          <a:prstGeom prst="rect">
            <a:avLst/>
          </a:prstGeom>
          <a:noFill/>
          <a:ln>
            <a:noFill/>
          </a:ln>
        </p:spPr>
        <p:txBody>
          <a:bodyPr lIns="91425" tIns="45700" rIns="91425" bIns="45700" anchor="t" anchorCtr="0">
            <a:noAutofit/>
          </a:bodyPr>
          <a:lstStyle/>
          <a:p>
            <a:pPr marL="342900" marR="0" lvl="0" indent="-317500" algn="l" rtl="0">
              <a:lnSpc>
                <a:spcPct val="90000"/>
              </a:lnSpc>
              <a:spcBef>
                <a:spcPts val="0"/>
              </a:spcBef>
              <a:spcAft>
                <a:spcPts val="0"/>
              </a:spcAft>
              <a:buClr>
                <a:schemeClr val="dk1"/>
              </a:buClr>
              <a:buSzPct val="100000"/>
              <a:buFont typeface="Arial"/>
              <a:buChar char="•"/>
            </a:pPr>
            <a:r>
              <a:rPr lang="en-US" sz="2400">
                <a:solidFill>
                  <a:schemeClr val="dk1"/>
                </a:solidFill>
                <a:latin typeface="Arial"/>
                <a:ea typeface="Arial"/>
                <a:cs typeface="Arial"/>
                <a:sym typeface="Arial"/>
              </a:rPr>
              <a:t>No oils or plastics</a:t>
            </a:r>
          </a:p>
          <a:p>
            <a:pPr marL="342900" marR="0" lvl="0" indent="-317500" algn="l" rtl="0">
              <a:lnSpc>
                <a:spcPct val="90000"/>
              </a:lnSpc>
              <a:spcBef>
                <a:spcPts val="560"/>
              </a:spcBef>
              <a:spcAft>
                <a:spcPts val="0"/>
              </a:spcAft>
              <a:buClr>
                <a:schemeClr val="dk1"/>
              </a:buClr>
              <a:buSzPct val="100000"/>
              <a:buFont typeface="Arial"/>
              <a:buChar char="•"/>
            </a:pPr>
            <a:r>
              <a:rPr lang="en-US" sz="2400">
                <a:solidFill>
                  <a:schemeClr val="dk1"/>
                </a:solidFill>
                <a:latin typeface="Arial"/>
                <a:ea typeface="Arial"/>
                <a:cs typeface="Arial"/>
                <a:sym typeface="Arial"/>
              </a:rPr>
              <a:t>No wood ash or charcoal</a:t>
            </a:r>
          </a:p>
          <a:p>
            <a:pPr marL="342900" marR="0" lvl="0" indent="-317500" algn="l" rtl="0">
              <a:lnSpc>
                <a:spcPct val="90000"/>
              </a:lnSpc>
              <a:spcBef>
                <a:spcPts val="560"/>
              </a:spcBef>
              <a:spcAft>
                <a:spcPts val="0"/>
              </a:spcAft>
              <a:buClr>
                <a:schemeClr val="dk1"/>
              </a:buClr>
              <a:buSzPct val="100000"/>
              <a:buFont typeface="Arial"/>
              <a:buChar char="•"/>
            </a:pPr>
            <a:r>
              <a:rPr lang="en-US" sz="2400">
                <a:solidFill>
                  <a:schemeClr val="dk1"/>
                </a:solidFill>
                <a:latin typeface="Arial"/>
                <a:ea typeface="Arial"/>
                <a:cs typeface="Arial"/>
                <a:sym typeface="Arial"/>
              </a:rPr>
              <a:t>No diseased plants</a:t>
            </a:r>
          </a:p>
          <a:p>
            <a:pPr marL="342900" lvl="0" indent="-317500" rtl="0">
              <a:lnSpc>
                <a:spcPct val="90000"/>
              </a:lnSpc>
              <a:spcBef>
                <a:spcPts val="0"/>
              </a:spcBef>
              <a:buClr>
                <a:schemeClr val="dk1"/>
              </a:buClr>
              <a:buSzPct val="100000"/>
              <a:buFont typeface="Arial"/>
              <a:buChar char="•"/>
            </a:pPr>
            <a:r>
              <a:rPr lang="en-US" sz="2400">
                <a:solidFill>
                  <a:schemeClr val="dk1"/>
                </a:solidFill>
              </a:rPr>
              <a:t>No plants treated with herbicides</a:t>
            </a:r>
          </a:p>
        </p:txBody>
      </p:sp>
      <p:sp>
        <p:nvSpPr>
          <p:cNvPr id="199" name="Shape 199"/>
          <p:cNvSpPr txBox="1"/>
          <p:nvPr/>
        </p:nvSpPr>
        <p:spPr>
          <a:xfrm>
            <a:off x="6159875" y="4075625"/>
            <a:ext cx="2320500" cy="1672500"/>
          </a:xfrm>
          <a:prstGeom prst="rect">
            <a:avLst/>
          </a:prstGeom>
          <a:solidFill>
            <a:srgbClr val="E69138"/>
          </a:solidFill>
          <a:ln>
            <a:noFill/>
          </a:ln>
        </p:spPr>
        <p:txBody>
          <a:bodyPr lIns="91425" tIns="45700" rIns="91425" bIns="45700" anchor="t" anchorCtr="0">
            <a:noAutofit/>
          </a:bodyPr>
          <a:lstStyle/>
          <a:p>
            <a:pPr marR="0" lvl="0" algn="l" rtl="0">
              <a:lnSpc>
                <a:spcPct val="90000"/>
              </a:lnSpc>
              <a:spcBef>
                <a:spcPts val="0"/>
              </a:spcBef>
              <a:spcAft>
                <a:spcPts val="0"/>
              </a:spcAft>
              <a:buNone/>
            </a:pPr>
            <a:endParaRPr>
              <a:solidFill>
                <a:srgbClr val="980000"/>
              </a:solidFill>
            </a:endParaRPr>
          </a:p>
          <a:p>
            <a:pPr marR="0" lvl="0" algn="ctr" rtl="0">
              <a:lnSpc>
                <a:spcPct val="90000"/>
              </a:lnSpc>
              <a:spcBef>
                <a:spcPts val="560"/>
              </a:spcBef>
              <a:spcAft>
                <a:spcPts val="0"/>
              </a:spcAft>
              <a:buNone/>
            </a:pPr>
            <a:r>
              <a:rPr lang="en-US" sz="2800">
                <a:solidFill>
                  <a:srgbClr val="980000"/>
                </a:solidFill>
                <a:latin typeface="Arial"/>
                <a:ea typeface="Arial"/>
                <a:cs typeface="Arial"/>
                <a:sym typeface="Arial"/>
              </a:rPr>
              <a:t>No toxic materials</a:t>
            </a:r>
          </a:p>
        </p:txBody>
      </p:sp>
      <p:sp>
        <p:nvSpPr>
          <p:cNvPr id="200" name="Shape 200"/>
          <p:cNvSpPr txBox="1"/>
          <p:nvPr/>
        </p:nvSpPr>
        <p:spPr>
          <a:xfrm>
            <a:off x="609600" y="2319524"/>
            <a:ext cx="7634700" cy="1672500"/>
          </a:xfrm>
          <a:prstGeom prst="rect">
            <a:avLst/>
          </a:prstGeom>
          <a:noFill/>
          <a:ln>
            <a:noFill/>
          </a:ln>
        </p:spPr>
        <p:txBody>
          <a:bodyPr lIns="91425" tIns="45700" rIns="91425" bIns="45700" anchor="t" anchorCtr="0">
            <a:noAutofit/>
          </a:bodyPr>
          <a:lstStyle/>
          <a:p>
            <a:pPr marL="342900" marR="0" lvl="0" indent="-317500" algn="l" rtl="0">
              <a:lnSpc>
                <a:spcPct val="90000"/>
              </a:lnSpc>
              <a:spcBef>
                <a:spcPts val="0"/>
              </a:spcBef>
              <a:spcAft>
                <a:spcPts val="0"/>
              </a:spcAft>
              <a:buClr>
                <a:schemeClr val="dk1"/>
              </a:buClr>
              <a:buSzPct val="100000"/>
              <a:buFont typeface="Arial"/>
              <a:buChar char="•"/>
            </a:pPr>
            <a:r>
              <a:rPr lang="en-US" sz="2400">
                <a:solidFill>
                  <a:schemeClr val="dk1"/>
                </a:solidFill>
                <a:latin typeface="Arial"/>
                <a:ea typeface="Arial"/>
                <a:cs typeface="Arial"/>
                <a:sym typeface="Arial"/>
              </a:rPr>
              <a:t>No dairy products: cheese, milk, yogurt</a:t>
            </a:r>
          </a:p>
          <a:p>
            <a:pPr marL="342900" marR="0" lvl="0" indent="-317500" algn="l" rtl="0">
              <a:lnSpc>
                <a:spcPct val="90000"/>
              </a:lnSpc>
              <a:spcBef>
                <a:spcPts val="560"/>
              </a:spcBef>
              <a:spcAft>
                <a:spcPts val="0"/>
              </a:spcAft>
              <a:buClr>
                <a:schemeClr val="dk1"/>
              </a:buClr>
              <a:buSzPct val="100000"/>
              <a:buFont typeface="Arial"/>
              <a:buChar char="•"/>
            </a:pPr>
            <a:r>
              <a:rPr lang="en-US" sz="2400">
                <a:solidFill>
                  <a:schemeClr val="dk1"/>
                </a:solidFill>
                <a:latin typeface="Arial"/>
                <a:ea typeface="Arial"/>
                <a:cs typeface="Arial"/>
                <a:sym typeface="Arial"/>
              </a:rPr>
              <a:t>Be careful with breads (because of molds)</a:t>
            </a:r>
          </a:p>
          <a:p>
            <a:pPr marL="342900" marR="0" lvl="0" indent="-317500" algn="l" rtl="0">
              <a:lnSpc>
                <a:spcPct val="90000"/>
              </a:lnSpc>
              <a:spcBef>
                <a:spcPts val="560"/>
              </a:spcBef>
              <a:spcAft>
                <a:spcPts val="0"/>
              </a:spcAft>
              <a:buClr>
                <a:schemeClr val="dk1"/>
              </a:buClr>
              <a:buSzPct val="100000"/>
              <a:buFont typeface="Arial"/>
              <a:buChar char="•"/>
            </a:pPr>
            <a:r>
              <a:rPr lang="en-US" sz="2400">
                <a:solidFill>
                  <a:schemeClr val="dk1"/>
                </a:solidFill>
                <a:latin typeface="Arial"/>
                <a:ea typeface="Arial"/>
                <a:cs typeface="Arial"/>
                <a:sym typeface="Arial"/>
              </a:rPr>
              <a:t>No pet wastes or litter from carnivores </a:t>
            </a:r>
            <a:br>
              <a:rPr lang="en-US" sz="2400">
                <a:solidFill>
                  <a:schemeClr val="dk1"/>
                </a:solidFill>
                <a:latin typeface="Arial"/>
                <a:ea typeface="Arial"/>
                <a:cs typeface="Arial"/>
                <a:sym typeface="Arial"/>
              </a:rPr>
            </a:br>
            <a:r>
              <a:rPr lang="en-US" sz="2400">
                <a:solidFill>
                  <a:schemeClr val="dk1"/>
                </a:solidFill>
                <a:latin typeface="Arial"/>
                <a:ea typeface="Arial"/>
                <a:cs typeface="Arial"/>
                <a:sym typeface="Arial"/>
              </a:rPr>
              <a:t>(e.g. cat or dog feces)</a:t>
            </a:r>
          </a:p>
        </p:txBody>
      </p:sp>
      <p:sp>
        <p:nvSpPr>
          <p:cNvPr id="201" name="Shape 201"/>
          <p:cNvSpPr txBox="1"/>
          <p:nvPr/>
        </p:nvSpPr>
        <p:spPr>
          <a:xfrm>
            <a:off x="6567424" y="1864000"/>
            <a:ext cx="1913100" cy="369300"/>
          </a:xfrm>
          <a:prstGeom prst="rect">
            <a:avLst/>
          </a:prstGeom>
          <a:solidFill>
            <a:schemeClr val="accent6"/>
          </a:solidFill>
          <a:ln w="25400" cap="flat" cmpd="sng">
            <a:solidFill>
              <a:srgbClr val="202064"/>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lt1"/>
                </a:solidFill>
                <a:latin typeface="Gill Sans"/>
                <a:ea typeface="Gill Sans"/>
                <a:cs typeface="Gill Sans"/>
                <a:sym typeface="Gill Sans"/>
              </a:rPr>
              <a:t> Egg shells are OK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12</a:t>
            </a:fld>
            <a:endParaRPr lang="en-US" sz="1400">
              <a:solidFill>
                <a:schemeClr val="dk1"/>
              </a:solidFill>
              <a:latin typeface="Arial"/>
              <a:ea typeface="Arial"/>
              <a:cs typeface="Arial"/>
              <a:sym typeface="Arial"/>
            </a:endParaRPr>
          </a:p>
        </p:txBody>
      </p:sp>
      <p:sp>
        <p:nvSpPr>
          <p:cNvPr id="208" name="Shape 208"/>
          <p:cNvSpPr txBox="1"/>
          <p:nvPr/>
        </p:nvSpPr>
        <p:spPr>
          <a:xfrm>
            <a:off x="395525" y="1680600"/>
            <a:ext cx="8556900" cy="42357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US" sz="2800">
                <a:solidFill>
                  <a:schemeClr val="dk1"/>
                </a:solidFill>
                <a:latin typeface="Arial"/>
                <a:ea typeface="Arial"/>
                <a:cs typeface="Arial"/>
                <a:sym typeface="Arial"/>
              </a:rPr>
              <a:t>These items </a:t>
            </a:r>
            <a:r>
              <a:rPr lang="en-US" sz="2800" u="sng">
                <a:solidFill>
                  <a:schemeClr val="dk1"/>
                </a:solidFill>
                <a:latin typeface="Arial"/>
                <a:ea typeface="Arial"/>
                <a:cs typeface="Arial"/>
                <a:sym typeface="Arial"/>
              </a:rPr>
              <a:t>may</a:t>
            </a:r>
            <a:r>
              <a:rPr lang="en-US" sz="2800">
                <a:solidFill>
                  <a:schemeClr val="dk1"/>
                </a:solidFill>
                <a:latin typeface="Arial"/>
                <a:ea typeface="Arial"/>
                <a:cs typeface="Arial"/>
                <a:sym typeface="Arial"/>
              </a:rPr>
              <a:t> spread undesirable plants or </a:t>
            </a:r>
            <a:br>
              <a:rPr lang="en-US" sz="2800">
                <a:solidFill>
                  <a:schemeClr val="dk1"/>
                </a:solidFill>
                <a:latin typeface="Arial"/>
                <a:ea typeface="Arial"/>
                <a:cs typeface="Arial"/>
                <a:sym typeface="Arial"/>
              </a:rPr>
            </a:br>
            <a:r>
              <a:rPr lang="en-US" sz="2800">
                <a:solidFill>
                  <a:schemeClr val="dk1"/>
                </a:solidFill>
                <a:latin typeface="Arial"/>
                <a:ea typeface="Arial"/>
                <a:cs typeface="Arial"/>
                <a:sym typeface="Arial"/>
              </a:rPr>
              <a:t>have negative effects when using your compost:</a:t>
            </a:r>
          </a:p>
          <a:p>
            <a:pPr marL="342900" marR="0" lvl="0" indent="-342900" algn="l" rtl="0">
              <a:spcBef>
                <a:spcPts val="560"/>
              </a:spcBef>
              <a:spcAft>
                <a:spcPts val="0"/>
              </a:spcAft>
              <a:buClr>
                <a:schemeClr val="dk1"/>
              </a:buClr>
              <a:buSzPct val="100000"/>
              <a:buFont typeface="Arial"/>
              <a:buChar char="•"/>
            </a:pPr>
            <a:r>
              <a:rPr lang="en-US" sz="2800">
                <a:solidFill>
                  <a:schemeClr val="dk1"/>
                </a:solidFill>
                <a:latin typeface="Arial"/>
                <a:ea typeface="Arial"/>
                <a:cs typeface="Arial"/>
                <a:sym typeface="Arial"/>
              </a:rPr>
              <a:t>Bermuda grass</a:t>
            </a:r>
          </a:p>
          <a:p>
            <a:pPr marL="342900" marR="0" lvl="0" indent="-342900" algn="l" rtl="0">
              <a:spcBef>
                <a:spcPts val="560"/>
              </a:spcBef>
              <a:spcAft>
                <a:spcPts val="0"/>
              </a:spcAft>
              <a:buClr>
                <a:schemeClr val="dk1"/>
              </a:buClr>
              <a:buSzPct val="100000"/>
              <a:buFont typeface="Arial"/>
              <a:buChar char="•"/>
            </a:pPr>
            <a:r>
              <a:rPr lang="en-US" sz="2800">
                <a:solidFill>
                  <a:schemeClr val="dk1"/>
                </a:solidFill>
                <a:latin typeface="Arial"/>
                <a:ea typeface="Arial"/>
                <a:cs typeface="Arial"/>
                <a:sym typeface="Arial"/>
              </a:rPr>
              <a:t>Bind weed </a:t>
            </a:r>
            <a:r>
              <a:rPr lang="en-US" sz="2400">
                <a:solidFill>
                  <a:schemeClr val="dk1"/>
                </a:solidFill>
                <a:latin typeface="Arial"/>
                <a:ea typeface="Arial"/>
                <a:cs typeface="Arial"/>
                <a:sym typeface="Arial"/>
              </a:rPr>
              <a:t>(wild morning glory)</a:t>
            </a:r>
          </a:p>
          <a:p>
            <a:pPr marL="342900" marR="0" lvl="0" indent="-342900" algn="l" rtl="0">
              <a:spcBef>
                <a:spcPts val="560"/>
              </a:spcBef>
              <a:spcAft>
                <a:spcPts val="0"/>
              </a:spcAft>
              <a:buClr>
                <a:schemeClr val="dk1"/>
              </a:buClr>
              <a:buSzPct val="100000"/>
              <a:buFont typeface="Arial"/>
              <a:buChar char="•"/>
            </a:pPr>
            <a:r>
              <a:rPr lang="en-US" sz="2800">
                <a:solidFill>
                  <a:schemeClr val="dk1"/>
                </a:solidFill>
                <a:latin typeface="Arial"/>
                <a:ea typeface="Arial"/>
                <a:cs typeface="Arial"/>
                <a:sym typeface="Arial"/>
              </a:rPr>
              <a:t>Oleander or any weed with seed heads or persistent roots </a:t>
            </a:r>
            <a:r>
              <a:rPr lang="en-US" sz="2400">
                <a:solidFill>
                  <a:schemeClr val="dk1"/>
                </a:solidFill>
                <a:latin typeface="Arial"/>
                <a:ea typeface="Arial"/>
                <a:cs typeface="Arial"/>
                <a:sym typeface="Arial"/>
              </a:rPr>
              <a:t>(ok if hot composting higher than 140</a:t>
            </a:r>
            <a:r>
              <a:rPr lang="en-US" sz="2400" baseline="30000">
                <a:solidFill>
                  <a:schemeClr val="dk1"/>
                </a:solidFill>
                <a:latin typeface="Arial"/>
                <a:ea typeface="Arial"/>
                <a:cs typeface="Arial"/>
                <a:sym typeface="Arial"/>
              </a:rPr>
              <a:t>o</a:t>
            </a:r>
            <a:r>
              <a:rPr lang="en-US" sz="2400">
                <a:solidFill>
                  <a:schemeClr val="dk1"/>
                </a:solidFill>
                <a:latin typeface="Arial"/>
                <a:ea typeface="Arial"/>
                <a:cs typeface="Arial"/>
                <a:sym typeface="Arial"/>
              </a:rPr>
              <a:t>F) </a:t>
            </a:r>
          </a:p>
          <a:p>
            <a:pPr marL="342900" marR="0" lvl="0" indent="-342900" algn="l" rtl="0">
              <a:spcBef>
                <a:spcPts val="560"/>
              </a:spcBef>
              <a:spcAft>
                <a:spcPts val="0"/>
              </a:spcAft>
              <a:buClr>
                <a:schemeClr val="dk1"/>
              </a:buClr>
              <a:buSzPct val="100000"/>
              <a:buFont typeface="Arial"/>
              <a:buChar char="•"/>
            </a:pPr>
            <a:r>
              <a:rPr lang="en-US" sz="2800">
                <a:solidFill>
                  <a:schemeClr val="dk1"/>
                </a:solidFill>
                <a:latin typeface="Arial"/>
                <a:ea typeface="Arial"/>
                <a:cs typeface="Arial"/>
                <a:sym typeface="Arial"/>
              </a:rPr>
              <a:t>Ivy </a:t>
            </a:r>
            <a:r>
              <a:rPr lang="en-US" sz="2400">
                <a:solidFill>
                  <a:schemeClr val="dk1"/>
                </a:solidFill>
                <a:latin typeface="Arial"/>
                <a:ea typeface="Arial"/>
                <a:cs typeface="Arial"/>
                <a:sym typeface="Arial"/>
              </a:rPr>
              <a:t>(ok if dried and finely chopped)</a:t>
            </a:r>
          </a:p>
          <a:p>
            <a:pPr marL="342900" marR="0" lvl="0" indent="-342900" algn="l" rtl="0">
              <a:spcBef>
                <a:spcPts val="560"/>
              </a:spcBef>
              <a:spcAft>
                <a:spcPts val="0"/>
              </a:spcAft>
              <a:buClr>
                <a:schemeClr val="dk1"/>
              </a:buClr>
              <a:buSzPct val="100000"/>
              <a:buFont typeface="Arial"/>
              <a:buChar char="•"/>
            </a:pPr>
            <a:r>
              <a:rPr lang="en-US" sz="2800">
                <a:solidFill>
                  <a:schemeClr val="dk1"/>
                </a:solidFill>
                <a:latin typeface="Arial"/>
                <a:ea typeface="Arial"/>
                <a:cs typeface="Arial"/>
                <a:sym typeface="Arial"/>
              </a:rPr>
              <a:t>Thorny plants </a:t>
            </a:r>
            <a:r>
              <a:rPr lang="en-US" sz="2400">
                <a:solidFill>
                  <a:schemeClr val="dk1"/>
                </a:solidFill>
                <a:latin typeface="Arial"/>
                <a:ea typeface="Arial"/>
                <a:cs typeface="Arial"/>
                <a:sym typeface="Arial"/>
              </a:rPr>
              <a:t>(ok if finely shredded)</a:t>
            </a:r>
          </a:p>
          <a:p>
            <a:pPr marL="342900" marR="0" lvl="0" indent="-342900" algn="l" rtl="0">
              <a:lnSpc>
                <a:spcPct val="90000"/>
              </a:lnSpc>
              <a:spcBef>
                <a:spcPts val="560"/>
              </a:spcBef>
              <a:spcAft>
                <a:spcPts val="0"/>
              </a:spcAft>
              <a:buClr>
                <a:schemeClr val="dk1"/>
              </a:buClr>
              <a:buFont typeface="Arial"/>
              <a:buNone/>
            </a:pPr>
            <a:endParaRPr sz="2800">
              <a:solidFill>
                <a:schemeClr val="dk1"/>
              </a:solidFill>
              <a:latin typeface="Arial"/>
              <a:ea typeface="Arial"/>
              <a:cs typeface="Arial"/>
              <a:sym typeface="Arial"/>
            </a:endParaRPr>
          </a:p>
        </p:txBody>
      </p:sp>
      <p:sp>
        <p:nvSpPr>
          <p:cNvPr id="209" name="Shape 209"/>
          <p:cNvSpPr txBox="1">
            <a:spLocks noGrp="1"/>
          </p:cNvSpPr>
          <p:nvPr>
            <p:ph type="title"/>
          </p:nvPr>
        </p:nvSpPr>
        <p:spPr>
          <a:xfrm>
            <a:off x="457200" y="152400"/>
            <a:ext cx="8305799" cy="838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Ingredient Tips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1828800" y="180181"/>
            <a:ext cx="6934199" cy="9445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Compost Bins – Build Your Own</a:t>
            </a:r>
          </a:p>
        </p:txBody>
      </p:sp>
      <p:sp>
        <p:nvSpPr>
          <p:cNvPr id="216" name="Shape 216"/>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13</a:t>
            </a:fld>
            <a:endParaRPr lang="en-US" sz="1400">
              <a:solidFill>
                <a:schemeClr val="dk1"/>
              </a:solidFill>
              <a:latin typeface="Arial"/>
              <a:ea typeface="Arial"/>
              <a:cs typeface="Arial"/>
              <a:sym typeface="Arial"/>
            </a:endParaRPr>
          </a:p>
        </p:txBody>
      </p:sp>
      <p:pic>
        <p:nvPicPr>
          <p:cNvPr id="217" name="Shape 217"/>
          <p:cNvPicPr preferRelativeResize="0"/>
          <p:nvPr/>
        </p:nvPicPr>
        <p:blipFill rotWithShape="1">
          <a:blip r:embed="rId3">
            <a:alphaModFix/>
          </a:blip>
          <a:srcRect/>
          <a:stretch/>
        </p:blipFill>
        <p:spPr>
          <a:xfrm>
            <a:off x="3203848" y="1772816"/>
            <a:ext cx="1831703" cy="2376263"/>
          </a:xfrm>
          <a:prstGeom prst="rect">
            <a:avLst/>
          </a:prstGeom>
          <a:noFill/>
          <a:ln>
            <a:noFill/>
          </a:ln>
        </p:spPr>
      </p:pic>
      <p:pic>
        <p:nvPicPr>
          <p:cNvPr id="218" name="Shape 218" descr="poster8c"/>
          <p:cNvPicPr preferRelativeResize="0"/>
          <p:nvPr/>
        </p:nvPicPr>
        <p:blipFill rotWithShape="1">
          <a:blip r:embed="rId4">
            <a:alphaModFix/>
          </a:blip>
          <a:srcRect/>
          <a:stretch/>
        </p:blipFill>
        <p:spPr>
          <a:xfrm>
            <a:off x="1547663" y="4285380"/>
            <a:ext cx="3444934" cy="2239962"/>
          </a:xfrm>
          <a:prstGeom prst="rect">
            <a:avLst/>
          </a:prstGeom>
          <a:noFill/>
          <a:ln>
            <a:noFill/>
          </a:ln>
        </p:spPr>
      </p:pic>
      <p:pic>
        <p:nvPicPr>
          <p:cNvPr id="219" name="Shape 219" descr="poster3"/>
          <p:cNvPicPr preferRelativeResize="0"/>
          <p:nvPr/>
        </p:nvPicPr>
        <p:blipFill rotWithShape="1">
          <a:blip r:embed="rId5">
            <a:alphaModFix/>
          </a:blip>
          <a:srcRect/>
          <a:stretch/>
        </p:blipFill>
        <p:spPr>
          <a:xfrm>
            <a:off x="817614" y="1412775"/>
            <a:ext cx="1883286" cy="1800199"/>
          </a:xfrm>
          <a:prstGeom prst="rect">
            <a:avLst/>
          </a:prstGeom>
          <a:noFill/>
          <a:ln>
            <a:noFill/>
          </a:ln>
        </p:spPr>
      </p:pic>
      <p:pic>
        <p:nvPicPr>
          <p:cNvPr id="220" name="Shape 220" descr="compost_bin_austin"/>
          <p:cNvPicPr preferRelativeResize="0"/>
          <p:nvPr/>
        </p:nvPicPr>
        <p:blipFill rotWithShape="1">
          <a:blip r:embed="rId6">
            <a:alphaModFix/>
          </a:blip>
          <a:srcRect/>
          <a:stretch/>
        </p:blipFill>
        <p:spPr>
          <a:xfrm>
            <a:off x="5868144" y="3501007"/>
            <a:ext cx="3207920" cy="2536378"/>
          </a:xfrm>
          <a:prstGeom prst="rect">
            <a:avLst/>
          </a:prstGeom>
          <a:noFill/>
          <a:ln>
            <a:noFill/>
          </a:ln>
        </p:spPr>
      </p:pic>
      <p:pic>
        <p:nvPicPr>
          <p:cNvPr id="221" name="Shape 221"/>
          <p:cNvPicPr preferRelativeResize="0"/>
          <p:nvPr/>
        </p:nvPicPr>
        <p:blipFill rotWithShape="1">
          <a:blip r:embed="rId7">
            <a:alphaModFix/>
          </a:blip>
          <a:srcRect/>
          <a:stretch/>
        </p:blipFill>
        <p:spPr>
          <a:xfrm>
            <a:off x="5292080" y="1340767"/>
            <a:ext cx="3610369" cy="2205608"/>
          </a:xfrm>
          <a:prstGeom prst="rect">
            <a:avLst/>
          </a:prstGeom>
          <a:noFill/>
          <a:ln>
            <a:noFill/>
          </a:ln>
        </p:spPr>
      </p:pic>
      <p:pic>
        <p:nvPicPr>
          <p:cNvPr id="222" name="Shape 222" descr="O:\archive\Compost\CAP Resources\CAP Clip art\Compost Bins\pallet1a.gif"/>
          <p:cNvPicPr preferRelativeResize="0"/>
          <p:nvPr/>
        </p:nvPicPr>
        <p:blipFill rotWithShape="1">
          <a:blip r:embed="rId8">
            <a:alphaModFix/>
          </a:blip>
          <a:srcRect/>
          <a:stretch/>
        </p:blipFill>
        <p:spPr>
          <a:xfrm>
            <a:off x="4896905" y="4964030"/>
            <a:ext cx="1835334" cy="1705330"/>
          </a:xfrm>
          <a:prstGeom prst="rect">
            <a:avLst/>
          </a:prstGeom>
          <a:noFill/>
          <a:ln>
            <a:noFill/>
          </a:ln>
        </p:spPr>
      </p:pic>
      <p:pic>
        <p:nvPicPr>
          <p:cNvPr id="223" name="Shape 223" descr="O:\archive\Compost\CAP Resources\CAP Clip art\Compost Bins\wireboxa.tif"/>
          <p:cNvPicPr preferRelativeResize="0"/>
          <p:nvPr/>
        </p:nvPicPr>
        <p:blipFill rotWithShape="1">
          <a:blip r:embed="rId9">
            <a:alphaModFix/>
          </a:blip>
          <a:srcRect/>
          <a:stretch/>
        </p:blipFill>
        <p:spPr>
          <a:xfrm>
            <a:off x="251519" y="3212975"/>
            <a:ext cx="2037444" cy="18448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Shape 229"/>
          <p:cNvPicPr preferRelativeResize="0"/>
          <p:nvPr/>
        </p:nvPicPr>
        <p:blipFill rotWithShape="1">
          <a:blip r:embed="rId3">
            <a:alphaModFix/>
          </a:blip>
          <a:srcRect/>
          <a:stretch/>
        </p:blipFill>
        <p:spPr>
          <a:xfrm>
            <a:off x="7092279" y="4365103"/>
            <a:ext cx="2016224" cy="2016224"/>
          </a:xfrm>
          <a:prstGeom prst="rect">
            <a:avLst/>
          </a:prstGeom>
          <a:noFill/>
          <a:ln>
            <a:noFill/>
          </a:ln>
        </p:spPr>
      </p:pic>
      <p:sp>
        <p:nvSpPr>
          <p:cNvPr id="230" name="Shape 230"/>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14</a:t>
            </a:fld>
            <a:endParaRPr lang="en-US" sz="1400">
              <a:solidFill>
                <a:schemeClr val="dk1"/>
              </a:solidFill>
              <a:latin typeface="Arial"/>
              <a:ea typeface="Arial"/>
              <a:cs typeface="Arial"/>
              <a:sym typeface="Arial"/>
            </a:endParaRPr>
          </a:p>
        </p:txBody>
      </p:sp>
      <p:pic>
        <p:nvPicPr>
          <p:cNvPr id="231" name="Shape 231" descr="Marble Bin JJ"/>
          <p:cNvPicPr preferRelativeResize="0"/>
          <p:nvPr/>
        </p:nvPicPr>
        <p:blipFill rotWithShape="1">
          <a:blip r:embed="rId4">
            <a:alphaModFix/>
          </a:blip>
          <a:srcRect/>
          <a:stretch/>
        </p:blipFill>
        <p:spPr>
          <a:xfrm>
            <a:off x="395536" y="4359253"/>
            <a:ext cx="2409954" cy="1806050"/>
          </a:xfrm>
          <a:prstGeom prst="rect">
            <a:avLst/>
          </a:prstGeom>
          <a:noFill/>
          <a:ln>
            <a:noFill/>
          </a:ln>
        </p:spPr>
      </p:pic>
      <p:pic>
        <p:nvPicPr>
          <p:cNvPr id="232" name="Shape 232" descr="Rotating Bin JJ"/>
          <p:cNvPicPr preferRelativeResize="0"/>
          <p:nvPr/>
        </p:nvPicPr>
        <p:blipFill rotWithShape="1">
          <a:blip r:embed="rId5">
            <a:alphaModFix/>
          </a:blip>
          <a:srcRect/>
          <a:stretch/>
        </p:blipFill>
        <p:spPr>
          <a:xfrm>
            <a:off x="2987824" y="3717032"/>
            <a:ext cx="1876520" cy="2504950"/>
          </a:xfrm>
          <a:prstGeom prst="rect">
            <a:avLst/>
          </a:prstGeom>
          <a:noFill/>
          <a:ln>
            <a:noFill/>
          </a:ln>
        </p:spPr>
      </p:pic>
      <p:pic>
        <p:nvPicPr>
          <p:cNvPr id="233" name="Shape 233" descr="home-compost-bin"/>
          <p:cNvPicPr preferRelativeResize="0"/>
          <p:nvPr/>
        </p:nvPicPr>
        <p:blipFill rotWithShape="1">
          <a:blip r:embed="rId6">
            <a:alphaModFix/>
          </a:blip>
          <a:srcRect/>
          <a:stretch/>
        </p:blipFill>
        <p:spPr>
          <a:xfrm>
            <a:off x="2771800" y="1340767"/>
            <a:ext cx="1415161" cy="2232248"/>
          </a:xfrm>
          <a:prstGeom prst="rect">
            <a:avLst/>
          </a:prstGeom>
          <a:noFill/>
          <a:ln>
            <a:noFill/>
          </a:ln>
        </p:spPr>
      </p:pic>
      <p:pic>
        <p:nvPicPr>
          <p:cNvPr id="234" name="Shape 234" descr="compost%20bin%20plastic"/>
          <p:cNvPicPr preferRelativeResize="0"/>
          <p:nvPr/>
        </p:nvPicPr>
        <p:blipFill rotWithShape="1">
          <a:blip r:embed="rId7">
            <a:alphaModFix/>
          </a:blip>
          <a:srcRect/>
          <a:stretch/>
        </p:blipFill>
        <p:spPr>
          <a:xfrm>
            <a:off x="5004048" y="3621448"/>
            <a:ext cx="2160240" cy="2759878"/>
          </a:xfrm>
          <a:prstGeom prst="rect">
            <a:avLst/>
          </a:prstGeom>
          <a:noFill/>
          <a:ln>
            <a:noFill/>
          </a:ln>
        </p:spPr>
      </p:pic>
      <p:pic>
        <p:nvPicPr>
          <p:cNvPr id="235" name="Shape 235" descr="104_0359"/>
          <p:cNvPicPr preferRelativeResize="0"/>
          <p:nvPr/>
        </p:nvPicPr>
        <p:blipFill rotWithShape="1">
          <a:blip r:embed="rId8">
            <a:alphaModFix/>
          </a:blip>
          <a:srcRect/>
          <a:stretch/>
        </p:blipFill>
        <p:spPr>
          <a:xfrm>
            <a:off x="379991" y="1268759"/>
            <a:ext cx="2103775" cy="2808311"/>
          </a:xfrm>
          <a:prstGeom prst="rect">
            <a:avLst/>
          </a:prstGeom>
          <a:noFill/>
          <a:ln>
            <a:noFill/>
          </a:ln>
        </p:spPr>
      </p:pic>
      <p:pic>
        <p:nvPicPr>
          <p:cNvPr id="236" name="Shape 236"/>
          <p:cNvPicPr preferRelativeResize="0"/>
          <p:nvPr/>
        </p:nvPicPr>
        <p:blipFill rotWithShape="1">
          <a:blip r:embed="rId9">
            <a:alphaModFix/>
          </a:blip>
          <a:srcRect/>
          <a:stretch/>
        </p:blipFill>
        <p:spPr>
          <a:xfrm>
            <a:off x="6494539" y="1268759"/>
            <a:ext cx="2319270" cy="3096343"/>
          </a:xfrm>
          <a:prstGeom prst="rect">
            <a:avLst/>
          </a:prstGeom>
          <a:noFill/>
          <a:ln>
            <a:noFill/>
          </a:ln>
        </p:spPr>
      </p:pic>
      <p:sp>
        <p:nvSpPr>
          <p:cNvPr id="237" name="Shape 237"/>
          <p:cNvSpPr txBox="1">
            <a:spLocks noGrp="1"/>
          </p:cNvSpPr>
          <p:nvPr>
            <p:ph type="title"/>
          </p:nvPr>
        </p:nvSpPr>
        <p:spPr>
          <a:xfrm>
            <a:off x="1828800" y="180181"/>
            <a:ext cx="6934199" cy="9445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Compost Bins – Many Designs</a:t>
            </a:r>
          </a:p>
        </p:txBody>
      </p:sp>
      <p:pic>
        <p:nvPicPr>
          <p:cNvPr id="238" name="Shape 238"/>
          <p:cNvPicPr preferRelativeResize="0"/>
          <p:nvPr/>
        </p:nvPicPr>
        <p:blipFill rotWithShape="1">
          <a:blip r:embed="rId10">
            <a:alphaModFix/>
          </a:blip>
          <a:srcRect/>
          <a:stretch/>
        </p:blipFill>
        <p:spPr>
          <a:xfrm>
            <a:off x="4355975" y="1268759"/>
            <a:ext cx="1887062" cy="236232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Shape 244" descr="redworm"/>
          <p:cNvPicPr preferRelativeResize="0"/>
          <p:nvPr/>
        </p:nvPicPr>
        <p:blipFill rotWithShape="1">
          <a:blip r:embed="rId3">
            <a:alphaModFix/>
          </a:blip>
          <a:srcRect/>
          <a:stretch/>
        </p:blipFill>
        <p:spPr>
          <a:xfrm>
            <a:off x="279193" y="4941167"/>
            <a:ext cx="1124453" cy="1278632"/>
          </a:xfrm>
          <a:prstGeom prst="rect">
            <a:avLst/>
          </a:prstGeom>
          <a:noFill/>
          <a:ln>
            <a:noFill/>
          </a:ln>
        </p:spPr>
      </p:pic>
      <p:sp>
        <p:nvSpPr>
          <p:cNvPr id="245" name="Shape 245"/>
          <p:cNvSpPr txBox="1">
            <a:spLocks noGrp="1"/>
          </p:cNvSpPr>
          <p:nvPr>
            <p:ph type="title"/>
          </p:nvPr>
        </p:nvSpPr>
        <p:spPr>
          <a:xfrm>
            <a:off x="1828800" y="46038"/>
            <a:ext cx="6934199" cy="9445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Inside a Compost Bin</a:t>
            </a:r>
          </a:p>
        </p:txBody>
      </p:sp>
      <p:sp>
        <p:nvSpPr>
          <p:cNvPr id="246" name="Shape 246"/>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15</a:t>
            </a:fld>
            <a:endParaRPr lang="en-US" sz="1400">
              <a:solidFill>
                <a:schemeClr val="dk1"/>
              </a:solidFill>
              <a:latin typeface="Arial"/>
              <a:ea typeface="Arial"/>
              <a:cs typeface="Arial"/>
              <a:sym typeface="Arial"/>
            </a:endParaRPr>
          </a:p>
        </p:txBody>
      </p:sp>
      <p:sp>
        <p:nvSpPr>
          <p:cNvPr id="247" name="Shape 247"/>
          <p:cNvSpPr txBox="1"/>
          <p:nvPr/>
        </p:nvSpPr>
        <p:spPr>
          <a:xfrm>
            <a:off x="179511" y="1373866"/>
            <a:ext cx="4608512" cy="830996"/>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US" sz="1600">
                <a:solidFill>
                  <a:schemeClr val="dk1"/>
                </a:solidFill>
                <a:latin typeface="Arial"/>
                <a:ea typeface="Arial"/>
                <a:cs typeface="Arial"/>
                <a:sym typeface="Arial"/>
              </a:rPr>
              <a:t>Good example of mixed greens and browns</a:t>
            </a:r>
          </a:p>
          <a:p>
            <a:pPr marL="0" marR="0" lvl="0" indent="0" algn="r" rtl="0">
              <a:spcBef>
                <a:spcPts val="0"/>
              </a:spcBef>
              <a:spcAft>
                <a:spcPts val="0"/>
              </a:spcAft>
              <a:buSzPct val="25000"/>
              <a:buNone/>
            </a:pPr>
            <a:r>
              <a:rPr lang="en-US" sz="1600">
                <a:solidFill>
                  <a:schemeClr val="dk1"/>
                </a:solidFill>
                <a:latin typeface="Arial"/>
                <a:ea typeface="Arial"/>
                <a:cs typeface="Arial"/>
                <a:sym typeface="Arial"/>
              </a:rPr>
              <a:t>What’s missing? Not enough air? </a:t>
            </a:r>
          </a:p>
          <a:p>
            <a:pPr marL="0" marR="0" lvl="0" indent="0" algn="r" rtl="0">
              <a:spcBef>
                <a:spcPts val="0"/>
              </a:spcBef>
              <a:spcAft>
                <a:spcPts val="0"/>
              </a:spcAft>
              <a:buSzPct val="25000"/>
              <a:buNone/>
            </a:pPr>
            <a:r>
              <a:rPr lang="en-US" sz="1600">
                <a:solidFill>
                  <a:schemeClr val="dk1"/>
                </a:solidFill>
                <a:latin typeface="Arial"/>
                <a:ea typeface="Arial"/>
                <a:cs typeface="Arial"/>
                <a:sym typeface="Arial"/>
              </a:rPr>
              <a:t>Does it look as damp as a wrung-out sponge?</a:t>
            </a:r>
          </a:p>
        </p:txBody>
      </p:sp>
      <p:pic>
        <p:nvPicPr>
          <p:cNvPr id="248" name="Shape 248" descr="mite"/>
          <p:cNvPicPr preferRelativeResize="0"/>
          <p:nvPr/>
        </p:nvPicPr>
        <p:blipFill rotWithShape="1">
          <a:blip r:embed="rId4">
            <a:alphaModFix/>
          </a:blip>
          <a:srcRect/>
          <a:stretch/>
        </p:blipFill>
        <p:spPr>
          <a:xfrm>
            <a:off x="323528" y="4005064"/>
            <a:ext cx="720080" cy="683964"/>
          </a:xfrm>
          <a:prstGeom prst="rect">
            <a:avLst/>
          </a:prstGeom>
          <a:noFill/>
          <a:ln>
            <a:noFill/>
          </a:ln>
        </p:spPr>
      </p:pic>
      <p:sp>
        <p:nvSpPr>
          <p:cNvPr id="249" name="Shape 249"/>
          <p:cNvSpPr/>
          <p:nvPr/>
        </p:nvSpPr>
        <p:spPr>
          <a:xfrm>
            <a:off x="323528" y="4689028"/>
            <a:ext cx="720080"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Comic Sans MS"/>
                <a:ea typeface="Comic Sans MS"/>
                <a:cs typeface="Comic Sans MS"/>
                <a:sym typeface="Comic Sans MS"/>
              </a:rPr>
              <a:t>Mite</a:t>
            </a:r>
          </a:p>
        </p:txBody>
      </p:sp>
      <p:pic>
        <p:nvPicPr>
          <p:cNvPr id="250" name="Shape 250"/>
          <p:cNvPicPr preferRelativeResize="0"/>
          <p:nvPr/>
        </p:nvPicPr>
        <p:blipFill rotWithShape="1">
          <a:blip r:embed="rId5">
            <a:alphaModFix/>
          </a:blip>
          <a:srcRect/>
          <a:stretch/>
        </p:blipFill>
        <p:spPr>
          <a:xfrm>
            <a:off x="5378276" y="1484783"/>
            <a:ext cx="3370188" cy="4493584"/>
          </a:xfrm>
          <a:prstGeom prst="rect">
            <a:avLst/>
          </a:prstGeom>
          <a:noFill/>
          <a:ln>
            <a:noFill/>
          </a:ln>
        </p:spPr>
      </p:pic>
      <p:pic>
        <p:nvPicPr>
          <p:cNvPr id="251" name="Shape 251" descr="nematodes"/>
          <p:cNvPicPr preferRelativeResize="0"/>
          <p:nvPr/>
        </p:nvPicPr>
        <p:blipFill rotWithShape="1">
          <a:blip r:embed="rId6">
            <a:alphaModFix/>
          </a:blip>
          <a:srcRect/>
          <a:stretch/>
        </p:blipFill>
        <p:spPr>
          <a:xfrm>
            <a:off x="3467296" y="3068959"/>
            <a:ext cx="732617" cy="720080"/>
          </a:xfrm>
          <a:prstGeom prst="rect">
            <a:avLst/>
          </a:prstGeom>
          <a:noFill/>
          <a:ln>
            <a:noFill/>
          </a:ln>
        </p:spPr>
      </p:pic>
      <p:pic>
        <p:nvPicPr>
          <p:cNvPr id="252" name="Shape 252" descr="sowbug"/>
          <p:cNvPicPr preferRelativeResize="0"/>
          <p:nvPr/>
        </p:nvPicPr>
        <p:blipFill rotWithShape="1">
          <a:blip r:embed="rId7">
            <a:alphaModFix/>
          </a:blip>
          <a:srcRect/>
          <a:stretch/>
        </p:blipFill>
        <p:spPr>
          <a:xfrm>
            <a:off x="1940551" y="4242573"/>
            <a:ext cx="1047271" cy="504056"/>
          </a:xfrm>
          <a:prstGeom prst="rect">
            <a:avLst/>
          </a:prstGeom>
          <a:noFill/>
          <a:ln>
            <a:noFill/>
          </a:ln>
        </p:spPr>
      </p:pic>
      <p:cxnSp>
        <p:nvCxnSpPr>
          <p:cNvPr id="253" name="Shape 253"/>
          <p:cNvCxnSpPr/>
          <p:nvPr/>
        </p:nvCxnSpPr>
        <p:spPr>
          <a:xfrm>
            <a:off x="4860032" y="1556791"/>
            <a:ext cx="432047" cy="0"/>
          </a:xfrm>
          <a:prstGeom prst="straightConnector1">
            <a:avLst/>
          </a:prstGeom>
          <a:noFill/>
          <a:ln w="57150" cap="flat" cmpd="sng">
            <a:solidFill>
              <a:srgbClr val="262626"/>
            </a:solidFill>
            <a:prstDash val="solid"/>
            <a:round/>
            <a:headEnd type="none" w="med" len="med"/>
            <a:tailEnd type="stealth" w="lg" len="lg"/>
          </a:ln>
          <a:effectLst>
            <a:outerShdw blurRad="39999" dist="20000" dir="5400000" rotWithShape="0">
              <a:srgbClr val="000000">
                <a:alpha val="37647"/>
              </a:srgbClr>
            </a:outerShdw>
          </a:effectLst>
        </p:spPr>
      </p:cxnSp>
      <p:sp>
        <p:nvSpPr>
          <p:cNvPr id="254" name="Shape 254"/>
          <p:cNvSpPr txBox="1"/>
          <p:nvPr/>
        </p:nvSpPr>
        <p:spPr>
          <a:xfrm>
            <a:off x="1619671" y="2348880"/>
            <a:ext cx="2147192"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a:solidFill>
                  <a:srgbClr val="000090"/>
                </a:solidFill>
                <a:latin typeface="Arial"/>
                <a:ea typeface="Arial"/>
                <a:cs typeface="Arial"/>
                <a:sym typeface="Arial"/>
              </a:rPr>
              <a:t>Other Organisms:</a:t>
            </a:r>
          </a:p>
        </p:txBody>
      </p:sp>
      <p:sp>
        <p:nvSpPr>
          <p:cNvPr id="255" name="Shape 255"/>
          <p:cNvSpPr/>
          <p:nvPr/>
        </p:nvSpPr>
        <p:spPr>
          <a:xfrm>
            <a:off x="3179265" y="3789039"/>
            <a:ext cx="1320726"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Comic Sans MS"/>
                <a:ea typeface="Comic Sans MS"/>
                <a:cs typeface="Comic Sans MS"/>
                <a:sym typeface="Comic Sans MS"/>
              </a:rPr>
              <a:t>Nematodes</a:t>
            </a:r>
          </a:p>
        </p:txBody>
      </p:sp>
      <p:pic>
        <p:nvPicPr>
          <p:cNvPr id="256" name="Shape 256" descr="ant"/>
          <p:cNvPicPr preferRelativeResize="0"/>
          <p:nvPr/>
        </p:nvPicPr>
        <p:blipFill rotWithShape="1">
          <a:blip r:embed="rId8">
            <a:alphaModFix/>
          </a:blip>
          <a:srcRect/>
          <a:stretch/>
        </p:blipFill>
        <p:spPr>
          <a:xfrm>
            <a:off x="2123727" y="5610726"/>
            <a:ext cx="871022" cy="731605"/>
          </a:xfrm>
          <a:prstGeom prst="rect">
            <a:avLst/>
          </a:prstGeom>
          <a:noFill/>
          <a:ln>
            <a:noFill/>
          </a:ln>
        </p:spPr>
      </p:pic>
      <p:sp>
        <p:nvSpPr>
          <p:cNvPr id="257" name="Shape 257"/>
          <p:cNvSpPr/>
          <p:nvPr/>
        </p:nvSpPr>
        <p:spPr>
          <a:xfrm>
            <a:off x="3707903" y="4818637"/>
            <a:ext cx="1224135" cy="338554"/>
          </a:xfrm>
          <a:prstGeom prst="rect">
            <a:avLst/>
          </a:prstGeom>
          <a:solidFill>
            <a:schemeClr val="lt1">
              <a:alpha val="0"/>
            </a:schemeClr>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Comic Sans MS"/>
                <a:ea typeface="Comic Sans MS"/>
                <a:cs typeface="Comic Sans MS"/>
                <a:sym typeface="Comic Sans MS"/>
              </a:rPr>
              <a:t>Springtail</a:t>
            </a:r>
          </a:p>
        </p:txBody>
      </p:sp>
      <p:sp>
        <p:nvSpPr>
          <p:cNvPr id="258" name="Shape 258"/>
          <p:cNvSpPr/>
          <p:nvPr/>
        </p:nvSpPr>
        <p:spPr>
          <a:xfrm>
            <a:off x="1934357" y="4818637"/>
            <a:ext cx="981458"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Comic Sans MS"/>
                <a:ea typeface="Comic Sans MS"/>
                <a:cs typeface="Comic Sans MS"/>
                <a:sym typeface="Comic Sans MS"/>
              </a:rPr>
              <a:t>Sow Bug</a:t>
            </a:r>
          </a:p>
        </p:txBody>
      </p:sp>
      <p:sp>
        <p:nvSpPr>
          <p:cNvPr id="259" name="Shape 259"/>
          <p:cNvSpPr/>
          <p:nvPr/>
        </p:nvSpPr>
        <p:spPr>
          <a:xfrm>
            <a:off x="517895" y="6186789"/>
            <a:ext cx="957759"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Comic Sans MS"/>
                <a:ea typeface="Comic Sans MS"/>
                <a:cs typeface="Comic Sans MS"/>
                <a:sym typeface="Comic Sans MS"/>
              </a:rPr>
              <a:t>Worm</a:t>
            </a:r>
          </a:p>
        </p:txBody>
      </p:sp>
      <p:sp>
        <p:nvSpPr>
          <p:cNvPr id="260" name="Shape 260"/>
          <p:cNvSpPr/>
          <p:nvPr/>
        </p:nvSpPr>
        <p:spPr>
          <a:xfrm>
            <a:off x="2339751" y="6186789"/>
            <a:ext cx="633689"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Comic Sans MS"/>
                <a:ea typeface="Comic Sans MS"/>
                <a:cs typeface="Comic Sans MS"/>
                <a:sym typeface="Comic Sans MS"/>
              </a:rPr>
              <a:t>Ant</a:t>
            </a:r>
          </a:p>
        </p:txBody>
      </p:sp>
      <p:pic>
        <p:nvPicPr>
          <p:cNvPr id="261" name="Shape 261" descr="actinomycetes"/>
          <p:cNvPicPr preferRelativeResize="0"/>
          <p:nvPr/>
        </p:nvPicPr>
        <p:blipFill rotWithShape="1">
          <a:blip r:embed="rId9">
            <a:alphaModFix/>
          </a:blip>
          <a:srcRect/>
          <a:stretch/>
        </p:blipFill>
        <p:spPr>
          <a:xfrm>
            <a:off x="323528" y="2708919"/>
            <a:ext cx="1029523" cy="936103"/>
          </a:xfrm>
          <a:prstGeom prst="rect">
            <a:avLst/>
          </a:prstGeom>
          <a:noFill/>
          <a:ln>
            <a:noFill/>
          </a:ln>
        </p:spPr>
      </p:pic>
      <p:sp>
        <p:nvSpPr>
          <p:cNvPr id="262" name="Shape 262"/>
          <p:cNvSpPr txBox="1"/>
          <p:nvPr/>
        </p:nvSpPr>
        <p:spPr>
          <a:xfrm>
            <a:off x="179513" y="3491714"/>
            <a:ext cx="1584175"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Comic Sans MS"/>
                <a:ea typeface="Comic Sans MS"/>
                <a:cs typeface="Comic Sans MS"/>
                <a:sym typeface="Comic Sans MS"/>
              </a:rPr>
              <a:t>Actinomycete</a:t>
            </a:r>
          </a:p>
        </p:txBody>
      </p:sp>
      <p:pic>
        <p:nvPicPr>
          <p:cNvPr id="263" name="Shape 263" descr="fungus"/>
          <p:cNvPicPr preferRelativeResize="0"/>
          <p:nvPr/>
        </p:nvPicPr>
        <p:blipFill rotWithShape="1">
          <a:blip r:embed="rId10">
            <a:alphaModFix/>
          </a:blip>
          <a:srcRect/>
          <a:stretch/>
        </p:blipFill>
        <p:spPr>
          <a:xfrm>
            <a:off x="4471319" y="2713111"/>
            <a:ext cx="748752" cy="859903"/>
          </a:xfrm>
          <a:prstGeom prst="rect">
            <a:avLst/>
          </a:prstGeom>
          <a:noFill/>
          <a:ln>
            <a:noFill/>
          </a:ln>
        </p:spPr>
      </p:pic>
      <p:sp>
        <p:nvSpPr>
          <p:cNvPr id="264" name="Shape 264"/>
          <p:cNvSpPr txBox="1"/>
          <p:nvPr/>
        </p:nvSpPr>
        <p:spPr>
          <a:xfrm>
            <a:off x="4499992" y="3501007"/>
            <a:ext cx="864095"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Comic Sans MS"/>
                <a:ea typeface="Comic Sans MS"/>
                <a:cs typeface="Comic Sans MS"/>
                <a:sym typeface="Comic Sans MS"/>
              </a:rPr>
              <a:t>Fungus</a:t>
            </a:r>
          </a:p>
        </p:txBody>
      </p:sp>
      <p:pic>
        <p:nvPicPr>
          <p:cNvPr id="265" name="Shape 265" descr="Screen shot 2014-07-08 at 8.22.26 PM.png"/>
          <p:cNvPicPr preferRelativeResize="0"/>
          <p:nvPr/>
        </p:nvPicPr>
        <p:blipFill rotWithShape="1">
          <a:blip r:embed="rId11">
            <a:alphaModFix/>
          </a:blip>
          <a:srcRect/>
          <a:stretch/>
        </p:blipFill>
        <p:spPr>
          <a:xfrm>
            <a:off x="4025523" y="5301207"/>
            <a:ext cx="978524" cy="781410"/>
          </a:xfrm>
          <a:prstGeom prst="rect">
            <a:avLst/>
          </a:prstGeom>
          <a:noFill/>
          <a:ln>
            <a:noFill/>
          </a:ln>
        </p:spPr>
      </p:pic>
      <p:sp>
        <p:nvSpPr>
          <p:cNvPr id="266" name="Shape 266"/>
          <p:cNvSpPr/>
          <p:nvPr/>
        </p:nvSpPr>
        <p:spPr>
          <a:xfrm>
            <a:off x="3923928" y="6093296"/>
            <a:ext cx="1584175" cy="584776"/>
          </a:xfrm>
          <a:prstGeom prst="rect">
            <a:avLst/>
          </a:prstGeom>
          <a:solidFill>
            <a:schemeClr val="lt1">
              <a:alpha val="0"/>
            </a:schemeClr>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Comic Sans MS"/>
                <a:ea typeface="Comic Sans MS"/>
                <a:cs typeface="Comic Sans MS"/>
                <a:sym typeface="Comic Sans MS"/>
              </a:rPr>
              <a:t>Green June Beetle larva</a:t>
            </a:r>
          </a:p>
        </p:txBody>
      </p:sp>
      <p:pic>
        <p:nvPicPr>
          <p:cNvPr id="267" name="Shape 267"/>
          <p:cNvPicPr preferRelativeResize="0"/>
          <p:nvPr/>
        </p:nvPicPr>
        <p:blipFill rotWithShape="1">
          <a:blip r:embed="rId12">
            <a:alphaModFix/>
          </a:blip>
          <a:srcRect/>
          <a:stretch/>
        </p:blipFill>
        <p:spPr>
          <a:xfrm>
            <a:off x="1979711" y="2852935"/>
            <a:ext cx="1060121" cy="504056"/>
          </a:xfrm>
          <a:prstGeom prst="rect">
            <a:avLst/>
          </a:prstGeom>
          <a:noFill/>
          <a:ln>
            <a:noFill/>
          </a:ln>
        </p:spPr>
      </p:pic>
      <p:sp>
        <p:nvSpPr>
          <p:cNvPr id="268" name="Shape 268"/>
          <p:cNvSpPr/>
          <p:nvPr/>
        </p:nvSpPr>
        <p:spPr>
          <a:xfrm>
            <a:off x="2051719" y="3356992"/>
            <a:ext cx="1152128"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Comic Sans MS"/>
                <a:ea typeface="Comic Sans MS"/>
                <a:cs typeface="Comic Sans MS"/>
                <a:sym typeface="Comic Sans MS"/>
              </a:rPr>
              <a:t>Bacteria</a:t>
            </a:r>
          </a:p>
        </p:txBody>
      </p:sp>
      <p:pic>
        <p:nvPicPr>
          <p:cNvPr id="269" name="Shape 269" descr="Screen shot 2014-07-08 at 8.32.24 PM.png"/>
          <p:cNvPicPr preferRelativeResize="0"/>
          <p:nvPr/>
        </p:nvPicPr>
        <p:blipFill rotWithShape="1">
          <a:blip r:embed="rId13">
            <a:alphaModFix/>
          </a:blip>
          <a:srcRect/>
          <a:stretch/>
        </p:blipFill>
        <p:spPr>
          <a:xfrm>
            <a:off x="3707903" y="4217546"/>
            <a:ext cx="1054746" cy="601091"/>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10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828800" y="180181"/>
            <a:ext cx="6934199" cy="9445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Two Basic Backyard Pile Types</a:t>
            </a:r>
          </a:p>
        </p:txBody>
      </p:sp>
      <p:sp>
        <p:nvSpPr>
          <p:cNvPr id="276" name="Shape 276"/>
          <p:cNvSpPr txBox="1">
            <a:spLocks noGrp="1"/>
          </p:cNvSpPr>
          <p:nvPr>
            <p:ph type="body" idx="1"/>
          </p:nvPr>
        </p:nvSpPr>
        <p:spPr>
          <a:xfrm>
            <a:off x="323525" y="1515625"/>
            <a:ext cx="4104300" cy="4849500"/>
          </a:xfrm>
          <a:prstGeom prst="rect">
            <a:avLst/>
          </a:prstGeom>
          <a:noFill/>
          <a:ln>
            <a:noFill/>
          </a:ln>
        </p:spPr>
        <p:txBody>
          <a:bodyPr lIns="91425" tIns="45700" rIns="91425" bIns="45700" anchor="t" anchorCtr="0">
            <a:noAutofit/>
          </a:bodyPr>
          <a:lstStyle/>
          <a:p>
            <a:pPr marL="342900" marR="0" lvl="0" indent="-342900" algn="ctr" rtl="0">
              <a:lnSpc>
                <a:spcPct val="80000"/>
              </a:lnSpc>
              <a:spcBef>
                <a:spcPts val="0"/>
              </a:spcBef>
              <a:spcAft>
                <a:spcPts val="0"/>
              </a:spcAft>
              <a:buClr>
                <a:schemeClr val="dk2"/>
              </a:buClr>
              <a:buSzPct val="25000"/>
              <a:buFont typeface="Gill Sans"/>
              <a:buNone/>
            </a:pPr>
            <a:r>
              <a:rPr lang="en-US" sz="2400" b="1" i="0" u="none" strike="noStrike" cap="none">
                <a:solidFill>
                  <a:srgbClr val="980000"/>
                </a:solidFill>
                <a:latin typeface="Gill Sans"/>
                <a:ea typeface="Gill Sans"/>
                <a:cs typeface="Gill Sans"/>
                <a:sym typeface="Gill Sans"/>
              </a:rPr>
              <a:t>Hot Pile</a:t>
            </a:r>
          </a:p>
          <a:p>
            <a:pPr marL="342900" marR="0" lvl="0" indent="-342900" algn="l" rtl="0">
              <a:lnSpc>
                <a:spcPct val="80000"/>
              </a:lnSpc>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Super-active micro</a:t>
            </a:r>
            <a:r>
              <a:rPr lang="en-US" sz="2400"/>
              <a:t>bes</a:t>
            </a:r>
            <a:r>
              <a:rPr lang="en-US" sz="2400" b="0" i="0" u="none" strike="noStrike" cap="none">
                <a:solidFill>
                  <a:schemeClr val="dk1"/>
                </a:solidFill>
                <a:latin typeface="Gill Sans"/>
                <a:ea typeface="Gill Sans"/>
                <a:cs typeface="Gill Sans"/>
                <a:sym typeface="Gill Sans"/>
              </a:rPr>
              <a:t> generate heat in </a:t>
            </a:r>
            <a:r>
              <a:rPr lang="en-US" sz="2400" b="0" i="0" u="sng" strike="noStrike" cap="none">
                <a:solidFill>
                  <a:schemeClr val="dk1"/>
                </a:solidFill>
                <a:latin typeface="Gill Sans"/>
                <a:ea typeface="Gill Sans"/>
                <a:cs typeface="Gill Sans"/>
                <a:sym typeface="Gill Sans"/>
              </a:rPr>
              <a:t>proper</a:t>
            </a:r>
            <a:r>
              <a:rPr lang="en-US" sz="2400" b="0" i="0" u="none" strike="noStrike" cap="none">
                <a:solidFill>
                  <a:schemeClr val="dk1"/>
                </a:solidFill>
                <a:latin typeface="Gill Sans"/>
                <a:ea typeface="Gill Sans"/>
                <a:cs typeface="Gill Sans"/>
                <a:sym typeface="Gill Sans"/>
              </a:rPr>
              <a:t> conditions</a:t>
            </a:r>
          </a:p>
          <a:p>
            <a:pPr marL="342900" marR="0" lvl="0" indent="-342900" algn="l" rtl="0">
              <a:lnSpc>
                <a:spcPct val="80000"/>
              </a:lnSpc>
              <a:spcBef>
                <a:spcPts val="480"/>
              </a:spcBef>
              <a:spcAft>
                <a:spcPts val="0"/>
              </a:spcAft>
              <a:buClr>
                <a:schemeClr val="dk1"/>
              </a:buClr>
              <a:buSzPct val="100000"/>
              <a:buFont typeface="Gill Sans"/>
              <a:buChar char="•"/>
            </a:pPr>
            <a:r>
              <a:rPr lang="en-US" sz="2400"/>
              <a:t>All m</a:t>
            </a:r>
            <a:r>
              <a:rPr lang="en-US" sz="2400" b="0" i="0" u="none" strike="noStrike" cap="none">
                <a:solidFill>
                  <a:schemeClr val="dk1"/>
                </a:solidFill>
                <a:latin typeface="Gill Sans"/>
                <a:ea typeface="Gill Sans"/>
                <a:cs typeface="Gill Sans"/>
                <a:sym typeface="Gill Sans"/>
              </a:rPr>
              <a:t>aterials must be </a:t>
            </a:r>
            <a:r>
              <a:rPr lang="en-US" sz="2400"/>
              <a:t>available at the same time, </a:t>
            </a:r>
            <a:r>
              <a:rPr lang="en-US" sz="2400" b="0" i="0" u="none" strike="noStrike" cap="none">
                <a:solidFill>
                  <a:schemeClr val="dk1"/>
                </a:solidFill>
                <a:latin typeface="Gill Sans"/>
                <a:ea typeface="Gill Sans"/>
                <a:cs typeface="Gill Sans"/>
                <a:sym typeface="Gill Sans"/>
              </a:rPr>
              <a:t>chopped </a:t>
            </a:r>
            <a:r>
              <a:rPr lang="en-US" sz="1800" b="0" i="0" u="none" strike="noStrike" cap="none">
                <a:solidFill>
                  <a:schemeClr val="dk1"/>
                </a:solidFill>
                <a:latin typeface="Gill Sans"/>
                <a:ea typeface="Gill Sans"/>
                <a:cs typeface="Gill Sans"/>
                <a:sym typeface="Gill Sans"/>
              </a:rPr>
              <a:t>(½” - 1½”)</a:t>
            </a:r>
            <a:r>
              <a:rPr lang="en-US" sz="2400" b="0" i="0" u="none" strike="noStrike" cap="none">
                <a:solidFill>
                  <a:schemeClr val="dk1"/>
                </a:solidFill>
                <a:latin typeface="Gill Sans"/>
                <a:ea typeface="Gill Sans"/>
                <a:cs typeface="Gill Sans"/>
                <a:sym typeface="Gill Sans"/>
              </a:rPr>
              <a:t> </a:t>
            </a:r>
            <a:r>
              <a:rPr lang="en-US" sz="2400"/>
              <a:t>&amp;</a:t>
            </a:r>
            <a:r>
              <a:rPr lang="en-US" sz="2400" b="0" i="0" u="none" strike="noStrike" cap="none">
                <a:solidFill>
                  <a:schemeClr val="dk1"/>
                </a:solidFill>
                <a:latin typeface="Gill Sans"/>
                <a:ea typeface="Gill Sans"/>
                <a:cs typeface="Gill Sans"/>
                <a:sym typeface="Gill Sans"/>
              </a:rPr>
              <a:t> mixed </a:t>
            </a:r>
          </a:p>
          <a:p>
            <a:pPr marL="342900" marR="0" lvl="0" indent="-342900" algn="l" rtl="0">
              <a:lnSpc>
                <a:spcPct val="80000"/>
              </a:lnSpc>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Minimum volume: </a:t>
            </a:r>
            <a:r>
              <a:rPr lang="en-US" sz="1800"/>
              <a:t>3</a:t>
            </a:r>
            <a:r>
              <a:rPr lang="en-US" sz="1800">
                <a:latin typeface="Arial"/>
                <a:ea typeface="Arial"/>
                <a:cs typeface="Arial"/>
                <a:sym typeface="Arial"/>
              </a:rPr>
              <a:t>’</a:t>
            </a:r>
            <a:r>
              <a:rPr lang="en-US" sz="1800"/>
              <a:t>x 3</a:t>
            </a:r>
            <a:r>
              <a:rPr lang="en-US" sz="1800">
                <a:latin typeface="Arial"/>
                <a:ea typeface="Arial"/>
                <a:cs typeface="Arial"/>
                <a:sym typeface="Arial"/>
              </a:rPr>
              <a:t>’</a:t>
            </a:r>
            <a:r>
              <a:rPr lang="en-US" sz="1800"/>
              <a:t>x 3</a:t>
            </a:r>
            <a:r>
              <a:rPr lang="en-US" sz="1800">
                <a:latin typeface="Arial"/>
                <a:ea typeface="Arial"/>
                <a:cs typeface="Arial"/>
                <a:sym typeface="Arial"/>
              </a:rPr>
              <a:t>’</a:t>
            </a:r>
            <a:r>
              <a:rPr lang="en-US" sz="2400" b="0" i="0" u="none" strike="noStrike" cap="none">
                <a:solidFill>
                  <a:schemeClr val="dk1"/>
                </a:solidFill>
                <a:latin typeface="Gill Sans"/>
                <a:ea typeface="Gill Sans"/>
                <a:cs typeface="Gill Sans"/>
                <a:sym typeface="Gill Sans"/>
              </a:rPr>
              <a:t/>
            </a:r>
            <a:br>
              <a:rPr lang="en-US" sz="2400" b="0" i="0" u="none" strike="noStrike" cap="none">
                <a:solidFill>
                  <a:schemeClr val="dk1"/>
                </a:solidFill>
                <a:latin typeface="Gill Sans"/>
                <a:ea typeface="Gill Sans"/>
                <a:cs typeface="Gill Sans"/>
                <a:sym typeface="Gill Sans"/>
              </a:rPr>
            </a:br>
            <a:r>
              <a:rPr lang="en-US" sz="1800" b="0" i="0" u="none" strike="noStrike" cap="none">
                <a:solidFill>
                  <a:schemeClr val="dk1"/>
                </a:solidFill>
                <a:latin typeface="Arial"/>
                <a:ea typeface="Arial"/>
                <a:cs typeface="Arial"/>
                <a:sym typeface="Arial"/>
              </a:rPr>
              <a:t>(1 cubic yd. = 27 cubic ft.)</a:t>
            </a:r>
          </a:p>
          <a:p>
            <a:pPr lvl="0" indent="0" rtl="0">
              <a:lnSpc>
                <a:spcPct val="80000"/>
              </a:lnSpc>
              <a:spcBef>
                <a:spcPts val="480"/>
              </a:spcBef>
              <a:buClr>
                <a:schemeClr val="dk1"/>
              </a:buClr>
              <a:buSzPct val="100000"/>
              <a:buFont typeface="Arial"/>
              <a:buChar char="•"/>
            </a:pPr>
            <a:r>
              <a:rPr lang="en-US" sz="2400"/>
              <a:t>Requires frequent turning</a:t>
            </a:r>
          </a:p>
          <a:p>
            <a:pPr marL="342900" marR="0" lvl="0" indent="-342900" algn="l" rtl="0">
              <a:lnSpc>
                <a:spcPct val="80000"/>
              </a:lnSpc>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Finished compost in one </a:t>
            </a:r>
            <a:br>
              <a:rPr lang="en-US" sz="2400" b="0" i="0" u="none" strike="noStrike" cap="none">
                <a:solidFill>
                  <a:schemeClr val="dk1"/>
                </a:solidFill>
                <a:latin typeface="Gill Sans"/>
                <a:ea typeface="Gill Sans"/>
                <a:cs typeface="Gill Sans"/>
                <a:sym typeface="Gill Sans"/>
              </a:rPr>
            </a:br>
            <a:r>
              <a:rPr lang="en-US" sz="2400" b="0" i="0" u="none" strike="noStrike" cap="none">
                <a:solidFill>
                  <a:schemeClr val="dk1"/>
                </a:solidFill>
                <a:latin typeface="Gill Sans"/>
                <a:ea typeface="Gill Sans"/>
                <a:cs typeface="Gill Sans"/>
                <a:sym typeface="Gill Sans"/>
              </a:rPr>
              <a:t>to three months</a:t>
            </a:r>
          </a:p>
        </p:txBody>
      </p:sp>
      <p:sp>
        <p:nvSpPr>
          <p:cNvPr id="277" name="Shape 277"/>
          <p:cNvSpPr txBox="1">
            <a:spLocks noGrp="1"/>
          </p:cNvSpPr>
          <p:nvPr>
            <p:ph type="body" idx="2"/>
          </p:nvPr>
        </p:nvSpPr>
        <p:spPr>
          <a:xfrm>
            <a:off x="4601725" y="1515625"/>
            <a:ext cx="4208400" cy="4890600"/>
          </a:xfrm>
          <a:prstGeom prst="rect">
            <a:avLst/>
          </a:prstGeom>
          <a:noFill/>
          <a:ln>
            <a:noFill/>
          </a:ln>
        </p:spPr>
        <p:txBody>
          <a:bodyPr lIns="91425" tIns="45700" rIns="91425" bIns="45700" anchor="t" anchorCtr="0">
            <a:noAutofit/>
          </a:bodyPr>
          <a:lstStyle/>
          <a:p>
            <a:pPr marL="342900" marR="0" lvl="0" indent="-342900" algn="ctr" rtl="0">
              <a:lnSpc>
                <a:spcPct val="80000"/>
              </a:lnSpc>
              <a:spcBef>
                <a:spcPts val="0"/>
              </a:spcBef>
              <a:spcAft>
                <a:spcPts val="0"/>
              </a:spcAft>
              <a:buClr>
                <a:srgbClr val="0033CC"/>
              </a:buClr>
              <a:buSzPct val="25000"/>
              <a:buFont typeface="Gill Sans"/>
              <a:buNone/>
            </a:pPr>
            <a:r>
              <a:rPr lang="en-US" sz="2400" b="1" i="0" u="none" strike="noStrike" cap="none">
                <a:solidFill>
                  <a:srgbClr val="0033CC"/>
                </a:solidFill>
                <a:latin typeface="Gill Sans"/>
                <a:ea typeface="Gill Sans"/>
                <a:cs typeface="Gill Sans"/>
                <a:sym typeface="Gill Sans"/>
              </a:rPr>
              <a:t>Cold Pile</a:t>
            </a:r>
          </a:p>
          <a:p>
            <a:pPr marL="342900" marR="0" lvl="0" indent="-342900" algn="l" rtl="0">
              <a:lnSpc>
                <a:spcPct val="80000"/>
              </a:lnSpc>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Slow decomposition of materials.  Little heat produced</a:t>
            </a:r>
          </a:p>
          <a:p>
            <a:pPr marL="342900" marR="0" lvl="0" indent="-342900" algn="l" rtl="0">
              <a:lnSpc>
                <a:spcPct val="80000"/>
              </a:lnSpc>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Minimal chopping of materials</a:t>
            </a:r>
          </a:p>
          <a:p>
            <a:pPr marL="342900" marR="0" lvl="0" indent="-342900" algn="l" rtl="0">
              <a:lnSpc>
                <a:spcPct val="80000"/>
              </a:lnSpc>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Minimal concern with proper mixture of materials</a:t>
            </a:r>
          </a:p>
          <a:p>
            <a:pPr marL="342900" marR="0" lvl="0" indent="-342900" algn="l" rtl="0">
              <a:lnSpc>
                <a:spcPct val="80000"/>
              </a:lnSpc>
              <a:spcBef>
                <a:spcPts val="480"/>
              </a:spcBef>
              <a:spcAft>
                <a:spcPts val="0"/>
              </a:spcAft>
              <a:buClr>
                <a:schemeClr val="dk1"/>
              </a:buClr>
              <a:buSzPct val="100000"/>
              <a:buFont typeface="Gill Sans"/>
              <a:buChar char="•"/>
            </a:pPr>
            <a:r>
              <a:rPr lang="en-US" sz="2400"/>
              <a:t>Add materials over time</a:t>
            </a:r>
          </a:p>
          <a:p>
            <a:pPr marL="342900" marR="0" lvl="0" indent="-342900" algn="l" rtl="0">
              <a:lnSpc>
                <a:spcPct val="80000"/>
              </a:lnSpc>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Occasional turning</a:t>
            </a:r>
          </a:p>
          <a:p>
            <a:pPr marL="342900" marR="0" lvl="0" indent="-342900" algn="l" rtl="0">
              <a:lnSpc>
                <a:spcPct val="80000"/>
              </a:lnSpc>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No minimal volume</a:t>
            </a:r>
          </a:p>
          <a:p>
            <a:pPr marL="342900" marR="0" lvl="0" indent="-342900" algn="l" rtl="0">
              <a:lnSpc>
                <a:spcPct val="80000"/>
              </a:lnSpc>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Finished compost in six months to two years</a:t>
            </a:r>
          </a:p>
          <a:p>
            <a:pPr marL="342900" marR="0" lvl="0" indent="-342900" algn="l" rtl="0">
              <a:lnSpc>
                <a:spcPct val="80000"/>
              </a:lnSpc>
              <a:spcBef>
                <a:spcPts val="480"/>
              </a:spcBef>
              <a:spcAft>
                <a:spcPts val="0"/>
              </a:spcAft>
              <a:buClr>
                <a:schemeClr val="dk1"/>
              </a:buClr>
              <a:buSzPct val="100000"/>
              <a:buFont typeface="Gill Sans"/>
              <a:buNone/>
            </a:pPr>
            <a:endParaRPr sz="2400" b="0" i="0" u="none" strike="noStrike" cap="none">
              <a:solidFill>
                <a:schemeClr val="dk1"/>
              </a:solidFill>
              <a:latin typeface="Gill Sans"/>
              <a:ea typeface="Gill Sans"/>
              <a:cs typeface="Gill Sans"/>
              <a:sym typeface="Gill Sans"/>
            </a:endParaRPr>
          </a:p>
        </p:txBody>
      </p:sp>
      <p:cxnSp>
        <p:nvCxnSpPr>
          <p:cNvPr id="278" name="Shape 278"/>
          <p:cNvCxnSpPr/>
          <p:nvPr/>
        </p:nvCxnSpPr>
        <p:spPr>
          <a:xfrm>
            <a:off x="4351783" y="1556791"/>
            <a:ext cx="83400" cy="4736700"/>
          </a:xfrm>
          <a:prstGeom prst="straightConnector1">
            <a:avLst/>
          </a:prstGeom>
          <a:noFill/>
          <a:ln w="76200" cap="flat" cmpd="tri">
            <a:solidFill>
              <a:schemeClr val="dk1"/>
            </a:solidFill>
            <a:prstDash val="solid"/>
            <a:round/>
            <a:headEnd type="none" w="med" len="med"/>
            <a:tailEnd type="none" w="med" len="med"/>
          </a:ln>
        </p:spPr>
      </p:cxnSp>
      <p:sp>
        <p:nvSpPr>
          <p:cNvPr id="279" name="Shape 27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16</a:t>
            </a:fld>
            <a:endParaRPr lang="en-US" sz="1400">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1187624" y="127222"/>
            <a:ext cx="7575375" cy="92551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Tradeoffs</a:t>
            </a:r>
          </a:p>
        </p:txBody>
      </p:sp>
      <p:sp>
        <p:nvSpPr>
          <p:cNvPr id="286" name="Shape 286"/>
          <p:cNvSpPr txBox="1">
            <a:spLocks noGrp="1"/>
          </p:cNvSpPr>
          <p:nvPr>
            <p:ph type="body" idx="1"/>
          </p:nvPr>
        </p:nvSpPr>
        <p:spPr>
          <a:xfrm>
            <a:off x="323528" y="1189855"/>
            <a:ext cx="3960440" cy="5263480"/>
          </a:xfrm>
          <a:prstGeom prst="rect">
            <a:avLst/>
          </a:prstGeom>
          <a:noFill/>
          <a:ln>
            <a:noFill/>
          </a:ln>
        </p:spPr>
        <p:txBody>
          <a:bodyPr lIns="91425" tIns="45700" rIns="91425" bIns="45700" anchor="t" anchorCtr="0">
            <a:noAutofit/>
          </a:bodyPr>
          <a:lstStyle/>
          <a:p>
            <a:pPr marL="342900" marR="0" lvl="0" indent="-342900" algn="ctr" rtl="0">
              <a:lnSpc>
                <a:spcPct val="90000"/>
              </a:lnSpc>
              <a:spcBef>
                <a:spcPts val="0"/>
              </a:spcBef>
              <a:spcAft>
                <a:spcPts val="0"/>
              </a:spcAft>
              <a:buClr>
                <a:schemeClr val="dk2"/>
              </a:buClr>
              <a:buSzPct val="25000"/>
              <a:buFont typeface="Gill Sans"/>
              <a:buNone/>
            </a:pPr>
            <a:r>
              <a:rPr lang="en-US" sz="2400" b="1" i="0" u="none" strike="noStrike" cap="none">
                <a:solidFill>
                  <a:srgbClr val="980000"/>
                </a:solidFill>
                <a:latin typeface="Gill Sans"/>
                <a:ea typeface="Gill Sans"/>
                <a:cs typeface="Gill Sans"/>
                <a:sym typeface="Gill Sans"/>
              </a:rPr>
              <a:t>Hot Pile</a:t>
            </a:r>
          </a:p>
          <a:p>
            <a:pPr marL="342900" marR="0" lvl="0" indent="-342900" algn="l" rtl="0">
              <a:lnSpc>
                <a:spcPct val="90000"/>
              </a:lnSpc>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Temperatures over 140</a:t>
            </a:r>
            <a:r>
              <a:rPr lang="en-US" sz="2400" b="0" i="0" u="none" strike="noStrike" cap="none" baseline="30000">
                <a:solidFill>
                  <a:schemeClr val="dk1"/>
                </a:solidFill>
                <a:latin typeface="Gill Sans"/>
                <a:ea typeface="Gill Sans"/>
                <a:cs typeface="Gill Sans"/>
                <a:sym typeface="Gill Sans"/>
              </a:rPr>
              <a:t>o</a:t>
            </a:r>
            <a:r>
              <a:rPr lang="en-US" sz="2400" b="0" i="0" u="none" strike="noStrike" cap="none">
                <a:solidFill>
                  <a:schemeClr val="dk1"/>
                </a:solidFill>
                <a:latin typeface="Gill Sans"/>
                <a:ea typeface="Gill Sans"/>
                <a:cs typeface="Gill Sans"/>
                <a:sym typeface="Gill Sans"/>
              </a:rPr>
              <a:t> F kill most seeds and plant disease pathogens</a:t>
            </a:r>
          </a:p>
          <a:p>
            <a:pPr marL="342900" marR="0" lvl="0" indent="-342900" algn="l" rtl="0">
              <a:lnSpc>
                <a:spcPct val="90000"/>
              </a:lnSpc>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Compost is made quickly requiring minimal space</a:t>
            </a:r>
          </a:p>
          <a:p>
            <a:pPr marL="342900" marR="0" lvl="0" indent="-342900" algn="l" rtl="0">
              <a:lnSpc>
                <a:spcPct val="90000"/>
              </a:lnSpc>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Little concern with pests due to the heat</a:t>
            </a:r>
          </a:p>
          <a:p>
            <a:pPr marL="342900" marR="0" lvl="0" indent="-342900" algn="l" rtl="0">
              <a:lnSpc>
                <a:spcPct val="90000"/>
              </a:lnSpc>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Requires effort in chopping materials</a:t>
            </a:r>
          </a:p>
          <a:p>
            <a:pPr marL="342900" marR="0" lvl="0" indent="-342900" algn="l" rtl="0">
              <a:lnSpc>
                <a:spcPct val="90000"/>
              </a:lnSpc>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Requires pile to be built over a few days</a:t>
            </a:r>
          </a:p>
          <a:p>
            <a:pPr marL="342900" marR="0" lvl="0" indent="-342900" algn="l" rtl="0">
              <a:lnSpc>
                <a:spcPct val="90000"/>
              </a:lnSpc>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Frequent turning required!</a:t>
            </a:r>
          </a:p>
        </p:txBody>
      </p:sp>
      <p:sp>
        <p:nvSpPr>
          <p:cNvPr id="287" name="Shape 287"/>
          <p:cNvSpPr txBox="1">
            <a:spLocks noGrp="1"/>
          </p:cNvSpPr>
          <p:nvPr>
            <p:ph type="body" idx="2"/>
          </p:nvPr>
        </p:nvSpPr>
        <p:spPr>
          <a:xfrm>
            <a:off x="4976564" y="1184596"/>
            <a:ext cx="3843908" cy="6492874"/>
          </a:xfrm>
          <a:prstGeom prst="rect">
            <a:avLst/>
          </a:prstGeom>
          <a:noFill/>
          <a:ln>
            <a:noFill/>
          </a:ln>
        </p:spPr>
        <p:txBody>
          <a:bodyPr lIns="91425" tIns="45700" rIns="91425" bIns="45700" anchor="t" anchorCtr="0">
            <a:noAutofit/>
          </a:bodyPr>
          <a:lstStyle/>
          <a:p>
            <a:pPr marL="342900" marR="0" lvl="0" indent="-342900" algn="ctr" rtl="0">
              <a:lnSpc>
                <a:spcPct val="90000"/>
              </a:lnSpc>
              <a:spcBef>
                <a:spcPts val="0"/>
              </a:spcBef>
              <a:spcAft>
                <a:spcPts val="0"/>
              </a:spcAft>
              <a:buClr>
                <a:srgbClr val="0033CC"/>
              </a:buClr>
              <a:buSzPct val="25000"/>
              <a:buFont typeface="Gill Sans"/>
              <a:buNone/>
            </a:pPr>
            <a:r>
              <a:rPr lang="en-US" sz="2400" b="1" i="0" u="none" strike="noStrike" cap="none">
                <a:solidFill>
                  <a:srgbClr val="0033CC"/>
                </a:solidFill>
                <a:latin typeface="Gill Sans"/>
                <a:ea typeface="Gill Sans"/>
                <a:cs typeface="Gill Sans"/>
                <a:sym typeface="Gill Sans"/>
              </a:rPr>
              <a:t>Cold Pile</a:t>
            </a:r>
          </a:p>
          <a:p>
            <a:pPr marL="342900" marR="0" lvl="0" indent="-342900" algn="l" rtl="0">
              <a:lnSpc>
                <a:spcPct val="90000"/>
              </a:lnSpc>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Seeds and many plant diseases are not killed</a:t>
            </a:r>
          </a:p>
          <a:p>
            <a:pPr marL="342900" marR="0" lvl="0" indent="-342900" algn="l" rtl="0">
              <a:lnSpc>
                <a:spcPct val="90000"/>
              </a:lnSpc>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Requires more space than a hot pile for an equivalent volume of input material</a:t>
            </a:r>
          </a:p>
          <a:p>
            <a:pPr marL="342900" marR="0" lvl="0" indent="-342900" algn="l" rtl="0">
              <a:lnSpc>
                <a:spcPct val="90000"/>
              </a:lnSpc>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Must use rodent</a:t>
            </a:r>
            <a:r>
              <a:rPr lang="en-US" sz="2400"/>
              <a:t>-resistant</a:t>
            </a:r>
            <a:r>
              <a:rPr lang="en-US" sz="2400" b="0" i="0" u="none" strike="noStrike" cap="none">
                <a:solidFill>
                  <a:schemeClr val="dk1"/>
                </a:solidFill>
                <a:latin typeface="Gill Sans"/>
                <a:ea typeface="Gill Sans"/>
                <a:cs typeface="Gill Sans"/>
                <a:sym typeface="Gill Sans"/>
              </a:rPr>
              <a:t> compost bins if food scraps are added to pile</a:t>
            </a:r>
          </a:p>
          <a:p>
            <a:pPr marL="342900" marR="0" lvl="0" indent="-342900" algn="l" rtl="0">
              <a:lnSpc>
                <a:spcPct val="90000"/>
              </a:lnSpc>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Minimal chopping </a:t>
            </a:r>
          </a:p>
          <a:p>
            <a:pPr marL="342900" marR="0" lvl="0" indent="-342900" algn="l" rtl="0">
              <a:lnSpc>
                <a:spcPct val="90000"/>
              </a:lnSpc>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Piles can be built over months</a:t>
            </a:r>
          </a:p>
          <a:p>
            <a:pPr marL="342900" marR="0" lvl="0" indent="-342900" algn="l" rtl="0">
              <a:lnSpc>
                <a:spcPct val="90000"/>
              </a:lnSpc>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Minimal turning </a:t>
            </a:r>
          </a:p>
          <a:p>
            <a:pPr marL="342900" marR="0" lvl="0" indent="-342900" algn="l" rtl="0">
              <a:lnSpc>
                <a:spcPct val="90000"/>
              </a:lnSpc>
              <a:spcBef>
                <a:spcPts val="480"/>
              </a:spcBef>
              <a:spcAft>
                <a:spcPts val="0"/>
              </a:spcAft>
              <a:buClr>
                <a:schemeClr val="dk1"/>
              </a:buClr>
              <a:buSzPct val="100000"/>
              <a:buFont typeface="Gill Sans"/>
              <a:buNone/>
            </a:pPr>
            <a:endParaRPr sz="2400" b="0" i="0" u="none" strike="noStrike" cap="none">
              <a:solidFill>
                <a:schemeClr val="dk1"/>
              </a:solidFill>
              <a:latin typeface="Gill Sans"/>
              <a:ea typeface="Gill Sans"/>
              <a:cs typeface="Gill Sans"/>
              <a:sym typeface="Gill Sans"/>
            </a:endParaRPr>
          </a:p>
        </p:txBody>
      </p:sp>
      <p:cxnSp>
        <p:nvCxnSpPr>
          <p:cNvPr id="288" name="Shape 288"/>
          <p:cNvCxnSpPr/>
          <p:nvPr/>
        </p:nvCxnSpPr>
        <p:spPr>
          <a:xfrm>
            <a:off x="4644007" y="1359024"/>
            <a:ext cx="0" cy="4734272"/>
          </a:xfrm>
          <a:prstGeom prst="straightConnector1">
            <a:avLst/>
          </a:prstGeom>
          <a:noFill/>
          <a:ln w="76200" cap="flat" cmpd="tri">
            <a:solidFill>
              <a:schemeClr val="dk1"/>
            </a:solidFill>
            <a:prstDash val="solid"/>
            <a:round/>
            <a:headEnd type="none" w="med" len="med"/>
            <a:tailEnd type="none" w="med" len="med"/>
          </a:ln>
        </p:spPr>
      </p:cxnSp>
      <p:sp>
        <p:nvSpPr>
          <p:cNvPr id="289" name="Shape 28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17</a:t>
            </a:fld>
            <a:endParaRPr lang="en-US" sz="140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title"/>
          </p:nvPr>
        </p:nvSpPr>
        <p:spPr>
          <a:xfrm>
            <a:off x="1828800" y="180181"/>
            <a:ext cx="6934199" cy="9445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Building a Cold Compost Pile</a:t>
            </a:r>
          </a:p>
        </p:txBody>
      </p:sp>
      <p:sp>
        <p:nvSpPr>
          <p:cNvPr id="296" name="Shape 296"/>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18</a:t>
            </a:fld>
            <a:endParaRPr lang="en-US" sz="1400">
              <a:solidFill>
                <a:schemeClr val="dk1"/>
              </a:solidFill>
              <a:latin typeface="Arial"/>
              <a:ea typeface="Arial"/>
              <a:cs typeface="Arial"/>
              <a:sym typeface="Arial"/>
            </a:endParaRPr>
          </a:p>
        </p:txBody>
      </p:sp>
      <p:pic>
        <p:nvPicPr>
          <p:cNvPr id="297" name="Shape 297" descr="See full size image">
            <a:hlinkClick r:id="rId3"/>
          </p:cNvPr>
          <p:cNvPicPr preferRelativeResize="0"/>
          <p:nvPr/>
        </p:nvPicPr>
        <p:blipFill rotWithShape="1">
          <a:blip r:embed="rId4">
            <a:alphaModFix/>
          </a:blip>
          <a:srcRect/>
          <a:stretch/>
        </p:blipFill>
        <p:spPr>
          <a:xfrm rot="214796" flipH="1">
            <a:off x="7581113" y="3770346"/>
            <a:ext cx="1182688" cy="1855787"/>
          </a:xfrm>
          <a:prstGeom prst="rect">
            <a:avLst/>
          </a:prstGeom>
          <a:noFill/>
          <a:ln>
            <a:noFill/>
          </a:ln>
        </p:spPr>
      </p:pic>
      <p:sp>
        <p:nvSpPr>
          <p:cNvPr id="298" name="Shape 298"/>
          <p:cNvSpPr txBox="1"/>
          <p:nvPr/>
        </p:nvSpPr>
        <p:spPr>
          <a:xfrm>
            <a:off x="79175" y="6186275"/>
            <a:ext cx="8379000" cy="4617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1">
                <a:solidFill>
                  <a:srgbClr val="0066CC"/>
                </a:solidFill>
                <a:latin typeface="Arial"/>
                <a:ea typeface="Arial"/>
                <a:cs typeface="Arial"/>
                <a:sym typeface="Arial"/>
              </a:rPr>
              <a:t>   </a:t>
            </a:r>
            <a:r>
              <a:rPr lang="en-US" sz="2000" b="1" i="1">
                <a:solidFill>
                  <a:srgbClr val="000090"/>
                </a:solidFill>
                <a:latin typeface="Arial"/>
                <a:ea typeface="Arial"/>
                <a:cs typeface="Arial"/>
                <a:sym typeface="Arial"/>
              </a:rPr>
              <a:t>“The more effort you put in, the more compost you’ll get out”</a:t>
            </a:r>
          </a:p>
        </p:txBody>
      </p:sp>
      <p:pic>
        <p:nvPicPr>
          <p:cNvPr id="299" name="Shape 299" descr="watering_can_2.png Red  Watering can image by LucyRed6"/>
          <p:cNvPicPr preferRelativeResize="0"/>
          <p:nvPr/>
        </p:nvPicPr>
        <p:blipFill rotWithShape="1">
          <a:blip r:embed="rId5">
            <a:alphaModFix/>
          </a:blip>
          <a:srcRect/>
          <a:stretch/>
        </p:blipFill>
        <p:spPr>
          <a:xfrm>
            <a:off x="7236296" y="3501008"/>
            <a:ext cx="1052259" cy="864095"/>
          </a:xfrm>
          <a:prstGeom prst="rect">
            <a:avLst/>
          </a:prstGeom>
          <a:noFill/>
          <a:ln>
            <a:noFill/>
          </a:ln>
        </p:spPr>
      </p:pic>
      <p:pic>
        <p:nvPicPr>
          <p:cNvPr id="300" name="Shape 300" descr="Z:\archive\Compost\CAP Resources\CAP Clip art\Layering diagram\070303_3Dheap03d.jpg"/>
          <p:cNvPicPr preferRelativeResize="0"/>
          <p:nvPr/>
        </p:nvPicPr>
        <p:blipFill rotWithShape="1">
          <a:blip r:embed="rId6">
            <a:alphaModFix/>
          </a:blip>
          <a:srcRect/>
          <a:stretch/>
        </p:blipFill>
        <p:spPr>
          <a:xfrm>
            <a:off x="6948264" y="1427187"/>
            <a:ext cx="1950892" cy="1785789"/>
          </a:xfrm>
          <a:prstGeom prst="rect">
            <a:avLst/>
          </a:prstGeom>
          <a:noFill/>
          <a:ln>
            <a:noFill/>
          </a:ln>
        </p:spPr>
      </p:pic>
      <p:sp>
        <p:nvSpPr>
          <p:cNvPr id="301" name="Shape 301"/>
          <p:cNvSpPr txBox="1"/>
          <p:nvPr/>
        </p:nvSpPr>
        <p:spPr>
          <a:xfrm>
            <a:off x="332184" y="1210816"/>
            <a:ext cx="6544072" cy="5098503"/>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Gill Sans"/>
              <a:buChar char="•"/>
            </a:pPr>
            <a:r>
              <a:rPr lang="en-US" sz="2400">
                <a:solidFill>
                  <a:schemeClr val="dk1"/>
                </a:solidFill>
                <a:latin typeface="Gill Sans"/>
                <a:ea typeface="Gill Sans"/>
                <a:cs typeface="Gill Sans"/>
                <a:sym typeface="Gill Sans"/>
              </a:rPr>
              <a:t>Materials can be added as they become available</a:t>
            </a:r>
          </a:p>
          <a:p>
            <a:pPr marL="742950" marR="0" lvl="1" indent="-285750" algn="l" rtl="0">
              <a:lnSpc>
                <a:spcPct val="90000"/>
              </a:lnSpc>
              <a:spcBef>
                <a:spcPts val="400"/>
              </a:spcBef>
              <a:spcAft>
                <a:spcPts val="0"/>
              </a:spcAft>
              <a:buClr>
                <a:schemeClr val="dk1"/>
              </a:buClr>
              <a:buSzPct val="100000"/>
              <a:buFont typeface="Gill Sans"/>
              <a:buChar char="–"/>
            </a:pPr>
            <a:r>
              <a:rPr lang="en-US" sz="2000" b="0" i="0" u="none" strike="noStrike" cap="none">
                <a:solidFill>
                  <a:schemeClr val="dk1"/>
                </a:solidFill>
                <a:latin typeface="Gill Sans"/>
                <a:ea typeface="Gill Sans"/>
                <a:cs typeface="Gill Sans"/>
                <a:sym typeface="Gill Sans"/>
              </a:rPr>
              <a:t>Little or no chopping required</a:t>
            </a:r>
          </a:p>
          <a:p>
            <a:pPr marL="742950" marR="0" lvl="1" indent="-285750" algn="l" rtl="0">
              <a:lnSpc>
                <a:spcPct val="90000"/>
              </a:lnSpc>
              <a:spcBef>
                <a:spcPts val="400"/>
              </a:spcBef>
              <a:spcAft>
                <a:spcPts val="0"/>
              </a:spcAft>
              <a:buClr>
                <a:schemeClr val="dk1"/>
              </a:buClr>
              <a:buSzPct val="100000"/>
              <a:buFont typeface="Gill Sans"/>
              <a:buChar char="–"/>
            </a:pPr>
            <a:r>
              <a:rPr lang="en-US" sz="2000" b="0" i="0" u="none" strike="noStrike" cap="none">
                <a:solidFill>
                  <a:schemeClr val="dk1"/>
                </a:solidFill>
                <a:latin typeface="Gill Sans"/>
                <a:ea typeface="Gill Sans"/>
                <a:cs typeface="Gill Sans"/>
                <a:sym typeface="Gill Sans"/>
              </a:rPr>
              <a:t>Stir new material into pile, mixing greens and browns</a:t>
            </a:r>
          </a:p>
          <a:p>
            <a:pPr marL="742950" marR="0" lvl="1" indent="-285750" algn="l" rtl="0">
              <a:lnSpc>
                <a:spcPct val="90000"/>
              </a:lnSpc>
              <a:spcBef>
                <a:spcPts val="400"/>
              </a:spcBef>
              <a:spcAft>
                <a:spcPts val="0"/>
              </a:spcAft>
              <a:buClr>
                <a:schemeClr val="dk1"/>
              </a:buClr>
              <a:buSzPct val="100000"/>
              <a:buFont typeface="Gill Sans"/>
              <a:buChar char="–"/>
            </a:pPr>
            <a:r>
              <a:rPr lang="en-US" sz="2000" b="0" i="0" u="none" strike="noStrike" cap="none">
                <a:solidFill>
                  <a:schemeClr val="dk1"/>
                </a:solidFill>
                <a:latin typeface="Gill Sans"/>
                <a:ea typeface="Gill Sans"/>
                <a:cs typeface="Gill Sans"/>
                <a:sym typeface="Gill Sans"/>
              </a:rPr>
              <a:t>Add water as needed, keep it damp, not wet</a:t>
            </a:r>
          </a:p>
          <a:p>
            <a:pPr marL="742950" marR="0" lvl="1" indent="-285750" algn="l" rtl="0">
              <a:lnSpc>
                <a:spcPct val="90000"/>
              </a:lnSpc>
              <a:spcBef>
                <a:spcPts val="400"/>
              </a:spcBef>
              <a:spcAft>
                <a:spcPts val="0"/>
              </a:spcAft>
              <a:buClr>
                <a:schemeClr val="dk1"/>
              </a:buClr>
              <a:buSzPct val="100000"/>
              <a:buFont typeface="Gill Sans"/>
              <a:buChar char="–"/>
            </a:pPr>
            <a:r>
              <a:rPr lang="en-US" sz="2000" b="0" i="0" u="none" strike="noStrike" cap="none">
                <a:solidFill>
                  <a:schemeClr val="dk1"/>
                </a:solidFill>
                <a:latin typeface="Gill Sans"/>
                <a:ea typeface="Gill Sans"/>
                <a:cs typeface="Gill Sans"/>
                <a:sym typeface="Gill Sans"/>
              </a:rPr>
              <a:t>Mix food scraps with dry browns, add mixture to center of pile and cover with non-food ingredients</a:t>
            </a:r>
          </a:p>
          <a:p>
            <a:pPr marL="742950" marR="0" lvl="1" indent="-285750" algn="l" rtl="0">
              <a:lnSpc>
                <a:spcPct val="90000"/>
              </a:lnSpc>
              <a:spcBef>
                <a:spcPts val="400"/>
              </a:spcBef>
              <a:spcAft>
                <a:spcPts val="0"/>
              </a:spcAft>
              <a:buClr>
                <a:schemeClr val="dk1"/>
              </a:buClr>
              <a:buSzPct val="100000"/>
              <a:buFont typeface="Gill Sans"/>
              <a:buChar char="–"/>
            </a:pPr>
            <a:r>
              <a:rPr lang="en-US" sz="2000" b="0" i="0" u="none" strike="noStrike" cap="none">
                <a:solidFill>
                  <a:schemeClr val="dk1"/>
                </a:solidFill>
                <a:latin typeface="Gill Sans"/>
                <a:ea typeface="Gill Sans"/>
                <a:cs typeface="Gill Sans"/>
                <a:sym typeface="Gill Sans"/>
              </a:rPr>
              <a:t>Use a rodent-proof compost bin if adding food scraps to the compost pile</a:t>
            </a:r>
          </a:p>
          <a:p>
            <a:pPr marL="342900" marR="0" lvl="0" indent="-342900" algn="l" rtl="0">
              <a:lnSpc>
                <a:spcPct val="90000"/>
              </a:lnSpc>
              <a:spcBef>
                <a:spcPts val="480"/>
              </a:spcBef>
              <a:spcAft>
                <a:spcPts val="0"/>
              </a:spcAft>
              <a:buClr>
                <a:schemeClr val="dk1"/>
              </a:buClr>
              <a:buSzPct val="100000"/>
              <a:buFont typeface="Gill Sans"/>
              <a:buChar char="•"/>
            </a:pPr>
            <a:r>
              <a:rPr lang="en-US" sz="2400">
                <a:solidFill>
                  <a:schemeClr val="dk1"/>
                </a:solidFill>
                <a:latin typeface="Gill Sans"/>
                <a:ea typeface="Gill Sans"/>
                <a:cs typeface="Gill Sans"/>
                <a:sym typeface="Gill Sans"/>
              </a:rPr>
              <a:t>Turn once per month, or when pile smells, or has zones that are too wet/too dry</a:t>
            </a:r>
          </a:p>
          <a:p>
            <a:pPr marL="342900" marR="0" lvl="0" indent="-342900" algn="l" rtl="0">
              <a:lnSpc>
                <a:spcPct val="90000"/>
              </a:lnSpc>
              <a:spcBef>
                <a:spcPts val="480"/>
              </a:spcBef>
              <a:spcAft>
                <a:spcPts val="0"/>
              </a:spcAft>
              <a:buClr>
                <a:schemeClr val="dk1"/>
              </a:buClr>
              <a:buSzPct val="100000"/>
              <a:buFont typeface="Gill Sans"/>
              <a:buChar char="•"/>
            </a:pPr>
            <a:r>
              <a:rPr lang="en-US" sz="2400">
                <a:solidFill>
                  <a:schemeClr val="dk1"/>
                </a:solidFill>
                <a:latin typeface="Gill Sans"/>
                <a:ea typeface="Gill Sans"/>
                <a:cs typeface="Gill Sans"/>
                <a:sym typeface="Gill Sans"/>
              </a:rPr>
              <a:t>Perhaps add a little soil to the pile</a:t>
            </a:r>
          </a:p>
          <a:p>
            <a:pPr marL="342900" marR="0" lvl="0" indent="-342900" algn="l" rtl="0">
              <a:lnSpc>
                <a:spcPct val="90000"/>
              </a:lnSpc>
              <a:spcBef>
                <a:spcPts val="480"/>
              </a:spcBef>
              <a:spcAft>
                <a:spcPts val="0"/>
              </a:spcAft>
              <a:buClr>
                <a:schemeClr val="dk1"/>
              </a:buClr>
              <a:buSzPct val="100000"/>
              <a:buFont typeface="Gill Sans"/>
              <a:buChar char="•"/>
            </a:pPr>
            <a:r>
              <a:rPr lang="en-US" sz="2400">
                <a:solidFill>
                  <a:schemeClr val="dk1"/>
                </a:solidFill>
                <a:latin typeface="Gill Sans"/>
                <a:ea typeface="Gill Sans"/>
                <a:cs typeface="Gill Sans"/>
                <a:sym typeface="Gill Sans"/>
              </a:rPr>
              <a:t>Produces compost in six months to two years</a:t>
            </a:r>
          </a:p>
          <a:p>
            <a:pPr marL="342900" marR="0" lvl="0" indent="-342900" algn="l" rtl="0">
              <a:lnSpc>
                <a:spcPct val="90000"/>
              </a:lnSpc>
              <a:spcBef>
                <a:spcPts val="480"/>
              </a:spcBef>
              <a:spcAft>
                <a:spcPts val="0"/>
              </a:spcAft>
              <a:buClr>
                <a:schemeClr val="dk1"/>
              </a:buClr>
              <a:buSzPct val="100000"/>
              <a:buFont typeface="Gill Sans"/>
              <a:buChar char="•"/>
            </a:pPr>
            <a:r>
              <a:rPr lang="en-US" sz="2400">
                <a:solidFill>
                  <a:schemeClr val="dk1"/>
                </a:solidFill>
                <a:latin typeface="Gill Sans"/>
                <a:ea typeface="Gill Sans"/>
                <a:cs typeface="Gill Sans"/>
                <a:sym typeface="Gill Sans"/>
              </a:rPr>
              <a:t>Harvest compost from the bottom of the pile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1828800" y="116631"/>
            <a:ext cx="6934199" cy="9445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Troubleshooting</a:t>
            </a:r>
          </a:p>
        </p:txBody>
      </p:sp>
      <p:graphicFrame>
        <p:nvGraphicFramePr>
          <p:cNvPr id="308" name="Shape 308"/>
          <p:cNvGraphicFramePr/>
          <p:nvPr/>
        </p:nvGraphicFramePr>
        <p:xfrm>
          <a:off x="323528" y="1490220"/>
          <a:ext cx="8460425" cy="4882120"/>
        </p:xfrm>
        <a:graphic>
          <a:graphicData uri="http://schemas.openxmlformats.org/drawingml/2006/table">
            <a:tbl>
              <a:tblPr>
                <a:noFill/>
                <a:tableStyleId>{5C2DF24E-63E6-45A6-8DBD-B64663B1A1AA}</a:tableStyleId>
              </a:tblPr>
              <a:tblGrid>
                <a:gridCol w="2592300"/>
                <a:gridCol w="2808300"/>
                <a:gridCol w="3059825"/>
              </a:tblGrid>
              <a:tr h="417650">
                <a:tc>
                  <a:txBody>
                    <a:bodyPr/>
                    <a:lstStyle/>
                    <a:p>
                      <a:pPr marL="0" marR="0" lvl="0" indent="0" algn="ctr" rtl="0">
                        <a:lnSpc>
                          <a:spcPct val="100000"/>
                        </a:lnSpc>
                        <a:spcBef>
                          <a:spcPts val="0"/>
                        </a:spcBef>
                        <a:spcAft>
                          <a:spcPts val="0"/>
                        </a:spcAft>
                        <a:buClr>
                          <a:schemeClr val="folHlink"/>
                        </a:buClr>
                        <a:buSzPct val="25000"/>
                        <a:buFont typeface="Arial"/>
                        <a:buNone/>
                      </a:pPr>
                      <a:r>
                        <a:rPr lang="en-US" sz="2200" b="1" i="0" u="none" strike="noStrike" cap="none">
                          <a:solidFill>
                            <a:schemeClr val="folHlink"/>
                          </a:solidFill>
                          <a:latin typeface="Arial"/>
                          <a:ea typeface="Arial"/>
                          <a:cs typeface="Arial"/>
                          <a:sym typeface="Arial"/>
                        </a:rPr>
                        <a:t>Symptom</a:t>
                      </a:r>
                    </a:p>
                  </a:txBody>
                  <a:tcPr marL="91450" marR="91450" marT="45725" marB="45725">
                    <a:lnL w="9525" cap="flat" cmpd="sng">
                      <a:solidFill>
                        <a:srgbClr val="000000">
                          <a:alpha val="0"/>
                        </a:srgbClr>
                      </a:solidFill>
                      <a:prstDash val="solid"/>
                      <a:round/>
                      <a:headEnd type="none" w="med" len="med"/>
                      <a:tailEnd type="none" w="med" len="med"/>
                    </a:lnL>
                    <a:lnR w="12700" cap="flat" cmpd="sng">
                      <a:solidFill>
                        <a:srgbClr val="00000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folHlink"/>
                        </a:buClr>
                        <a:buSzPct val="25000"/>
                        <a:buFont typeface="Arial"/>
                        <a:buNone/>
                      </a:pPr>
                      <a:r>
                        <a:rPr lang="en-US" sz="2200" b="1" i="0" u="none" strike="noStrike" cap="none">
                          <a:solidFill>
                            <a:schemeClr val="folHlink"/>
                          </a:solidFill>
                          <a:latin typeface="Arial"/>
                          <a:ea typeface="Arial"/>
                          <a:cs typeface="Arial"/>
                          <a:sym typeface="Arial"/>
                        </a:rPr>
                        <a:t>Problem</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folHlink"/>
                        </a:buClr>
                        <a:buSzPct val="25000"/>
                        <a:buFont typeface="Arial"/>
                        <a:buNone/>
                      </a:pPr>
                      <a:r>
                        <a:rPr lang="en-US" sz="2200" b="1" i="0" u="none" strike="noStrike" cap="none">
                          <a:solidFill>
                            <a:schemeClr val="folHlink"/>
                          </a:solidFill>
                          <a:latin typeface="Arial"/>
                          <a:ea typeface="Arial"/>
                          <a:cs typeface="Arial"/>
                          <a:sym typeface="Arial"/>
                        </a:rPr>
                        <a:t>Solution</a:t>
                      </a:r>
                    </a:p>
                  </a:txBody>
                  <a:tcPr marL="91450" marR="91450" marT="45725" marB="45725">
                    <a:lnL w="12700" cap="flat" cmpd="sng">
                      <a:solidFill>
                        <a:srgbClr val="000000"/>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76425">
                <a:tc rowSpan="2">
                  <a:txBody>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a:solidFill>
                            <a:schemeClr val="dk1"/>
                          </a:solidFill>
                          <a:latin typeface="Arial"/>
                          <a:ea typeface="Arial"/>
                          <a:cs typeface="Arial"/>
                          <a:sym typeface="Arial"/>
                        </a:rPr>
                        <a:t>Smells like eggs</a:t>
                      </a:r>
                    </a:p>
                  </a:txBody>
                  <a:tcPr marL="91450" marR="91450" marT="45725" marB="45725" anchor="ctr">
                    <a:lnL w="9525" cap="flat" cmpd="sng">
                      <a:solidFill>
                        <a:srgbClr val="000000">
                          <a:alpha val="0"/>
                        </a:srgbClr>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Too much moisture</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Add dry ingredients</a:t>
                      </a:r>
                    </a:p>
                  </a:txBody>
                  <a:tcPr marL="91450" marR="91450" marT="45725" marB="45725">
                    <a:lnL w="12700" cap="flat" cmpd="sng">
                      <a:solidFill>
                        <a:srgbClr val="000000"/>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80225">
                <a:tc v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Too compact not enough air</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Mix more often, turn or aerate</a:t>
                      </a:r>
                    </a:p>
                  </a:txBody>
                  <a:tcPr marL="91450" marR="91450" marT="45725" marB="45725">
                    <a:lnL w="12700" cap="flat" cmpd="sng">
                      <a:solidFill>
                        <a:srgbClr val="000000"/>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566825">
                <a:tc>
                  <a:txBody>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a:solidFill>
                            <a:schemeClr val="dk1"/>
                          </a:solidFill>
                          <a:latin typeface="Arial"/>
                          <a:ea typeface="Arial"/>
                          <a:cs typeface="Arial"/>
                          <a:sym typeface="Arial"/>
                        </a:rPr>
                        <a:t>Smells like ammonia</a:t>
                      </a:r>
                    </a:p>
                  </a:txBody>
                  <a:tcPr marL="91450" marR="91450" marT="45725" marB="45725" anchor="ctr">
                    <a:lnL w="9525" cap="flat" cmpd="sng">
                      <a:solidFill>
                        <a:srgbClr val="000000">
                          <a:alpha val="0"/>
                        </a:srgbClr>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Too much nitrogen (green)</a:t>
                      </a:r>
                    </a:p>
                  </a:txBody>
                  <a:tcPr marL="91450" marR="9145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Add more browns (carbon) and mix, turn or aerate</a:t>
                      </a:r>
                    </a:p>
                  </a:txBody>
                  <a:tcPr marL="91450" marR="91450" marT="45725" marB="45725">
                    <a:lnL w="12700" cap="flat" cmpd="sng">
                      <a:solidFill>
                        <a:srgbClr val="000000"/>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805475">
                <a:tc>
                  <a:txBody>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a:solidFill>
                            <a:schemeClr val="dk1"/>
                          </a:solidFill>
                          <a:latin typeface="Arial"/>
                          <a:ea typeface="Arial"/>
                          <a:cs typeface="Arial"/>
                          <a:sym typeface="Arial"/>
                        </a:rPr>
                        <a:t>Process is slow</a:t>
                      </a:r>
                    </a:p>
                  </a:txBody>
                  <a:tcPr marL="91450" marR="91450" marT="45725" marB="45725" anchor="ctr">
                    <a:lnL w="9525" cap="flat" cmpd="sng">
                      <a:solidFill>
                        <a:srgbClr val="000000">
                          <a:alpha val="0"/>
                        </a:srgbClr>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Not enough surface area</a:t>
                      </a:r>
                    </a:p>
                  </a:txBody>
                  <a:tcPr marL="91450" marR="9145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Shred or break organics into smaller pieces</a:t>
                      </a:r>
                    </a:p>
                  </a:txBody>
                  <a:tcPr marL="91450" marR="91450" marT="45725" marB="45725" anchor="ctr">
                    <a:lnL w="12700" cap="flat" cmpd="sng">
                      <a:solidFill>
                        <a:srgbClr val="000000"/>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546725">
                <a:tc rowSpan="2">
                  <a:txBody>
                    <a:bodyPr/>
                    <a:lstStyle/>
                    <a:p>
                      <a:pPr marL="0" marR="0" lvl="0" indent="0" algn="ctr" rtl="0">
                        <a:lnSpc>
                          <a:spcPct val="100000"/>
                        </a:lnSpc>
                        <a:spcBef>
                          <a:spcPts val="0"/>
                        </a:spcBef>
                        <a:spcAft>
                          <a:spcPts val="0"/>
                        </a:spcAft>
                        <a:buClr>
                          <a:schemeClr val="dk1"/>
                        </a:buClr>
                        <a:buSzPct val="25000"/>
                        <a:buFont typeface="Arial"/>
                        <a:buNone/>
                      </a:pPr>
                      <a:endParaRPr sz="800" b="1" i="0" u="none" strike="noStrike" cap="none">
                        <a:solidFill>
                          <a:schemeClr val="dk1"/>
                        </a:solidFill>
                        <a:latin typeface="Arial"/>
                        <a:ea typeface="Arial"/>
                        <a:cs typeface="Arial"/>
                        <a:sym typeface="Arial"/>
                      </a:endParaRPr>
                    </a:p>
                    <a:p>
                      <a:pPr marL="0" marR="0" lvl="0" indent="0" algn="ctr" rtl="0">
                        <a:lnSpc>
                          <a:spcPct val="100000"/>
                        </a:lnSpc>
                        <a:spcBef>
                          <a:spcPts val="320"/>
                        </a:spcBef>
                        <a:spcAft>
                          <a:spcPts val="0"/>
                        </a:spcAft>
                        <a:buClr>
                          <a:schemeClr val="dk1"/>
                        </a:buClr>
                        <a:buSzPct val="25000"/>
                        <a:buFont typeface="Arial"/>
                        <a:buNone/>
                      </a:pPr>
                      <a:r>
                        <a:rPr lang="en-US" sz="1600" b="1" i="0" u="none" strike="noStrike" cap="none">
                          <a:solidFill>
                            <a:schemeClr val="dk1"/>
                          </a:solidFill>
                          <a:latin typeface="Arial"/>
                          <a:ea typeface="Arial"/>
                          <a:cs typeface="Arial"/>
                          <a:sym typeface="Arial"/>
                        </a:rPr>
                        <a:t>Large critters are interested in my </a:t>
                      </a:r>
                      <a:br>
                        <a:rPr lang="en-US" sz="1600" b="1" i="0" u="none" strike="noStrike" cap="none">
                          <a:solidFill>
                            <a:schemeClr val="dk1"/>
                          </a:solidFill>
                          <a:latin typeface="Arial"/>
                          <a:ea typeface="Arial"/>
                          <a:cs typeface="Arial"/>
                          <a:sym typeface="Arial"/>
                        </a:rPr>
                      </a:br>
                      <a:r>
                        <a:rPr lang="en-US" sz="1600" b="1" i="0" u="none" strike="noStrike" cap="none">
                          <a:solidFill>
                            <a:schemeClr val="dk1"/>
                          </a:solidFill>
                          <a:latin typeface="Arial"/>
                          <a:ea typeface="Arial"/>
                          <a:cs typeface="Arial"/>
                          <a:sym typeface="Arial"/>
                        </a:rPr>
                        <a:t>compost pile</a:t>
                      </a:r>
                    </a:p>
                    <a:p>
                      <a:pPr marL="0" marR="0" lvl="0" indent="0" algn="ctr" rtl="0">
                        <a:lnSpc>
                          <a:spcPct val="100000"/>
                        </a:lnSpc>
                        <a:spcBef>
                          <a:spcPts val="320"/>
                        </a:spcBef>
                        <a:spcAft>
                          <a:spcPts val="0"/>
                        </a:spcAft>
                        <a:buClr>
                          <a:schemeClr val="dk1"/>
                        </a:buClr>
                        <a:buSzPct val="25000"/>
                        <a:buFont typeface="Arial"/>
                        <a:buNone/>
                      </a:pPr>
                      <a:r>
                        <a:rPr lang="en-US" sz="1600" b="1" i="0" u="none" strike="noStrike" cap="none">
                          <a:solidFill>
                            <a:schemeClr val="dk1"/>
                          </a:solidFill>
                          <a:latin typeface="Arial"/>
                          <a:ea typeface="Arial"/>
                          <a:cs typeface="Arial"/>
                          <a:sym typeface="Arial"/>
                        </a:rPr>
                        <a:t> </a:t>
                      </a:r>
                    </a:p>
                  </a:txBody>
                  <a:tcPr marL="91450" marR="91450" marT="45725" marB="45725" anchor="b">
                    <a:lnL w="9525" cap="flat" cmpd="sng">
                      <a:solidFill>
                        <a:srgbClr val="000000">
                          <a:alpha val="0"/>
                        </a:srgbClr>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Wrong material has</a:t>
                      </a:r>
                      <a:br>
                        <a:rPr lang="en-US" sz="1600" b="0" i="0" u="none" strike="noStrike" cap="none">
                          <a:solidFill>
                            <a:schemeClr val="dk1"/>
                          </a:solidFill>
                          <a:latin typeface="Arial"/>
                          <a:ea typeface="Arial"/>
                          <a:cs typeface="Arial"/>
                          <a:sym typeface="Arial"/>
                        </a:rPr>
                      </a:br>
                      <a:r>
                        <a:rPr lang="en-US" sz="1600" b="0" i="0" u="none" strike="noStrike" cap="none">
                          <a:solidFill>
                            <a:schemeClr val="dk1"/>
                          </a:solidFill>
                          <a:latin typeface="Arial"/>
                          <a:ea typeface="Arial"/>
                          <a:cs typeface="Arial"/>
                          <a:sym typeface="Arial"/>
                        </a:rPr>
                        <a:t> been added</a:t>
                      </a:r>
                    </a:p>
                  </a:txBody>
                  <a:tcPr marL="91450" marR="9145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Don’t add any grains, meat or bones</a:t>
                      </a:r>
                    </a:p>
                  </a:txBody>
                  <a:tcPr marL="91450" marR="91450" marT="45725" marB="45725">
                    <a:lnL w="12700" cap="flat" cmpd="sng">
                      <a:solidFill>
                        <a:srgbClr val="000000"/>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566825">
                <a:tc v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Vegetable scraps</a:t>
                      </a:r>
                      <a:br>
                        <a:rPr lang="en-US" sz="1600" b="0" i="0" u="none" strike="noStrike" cap="none">
                          <a:solidFill>
                            <a:schemeClr val="dk1"/>
                          </a:solidFill>
                          <a:latin typeface="Arial"/>
                          <a:ea typeface="Arial"/>
                          <a:cs typeface="Arial"/>
                          <a:sym typeface="Arial"/>
                        </a:rPr>
                      </a:br>
                      <a:r>
                        <a:rPr lang="en-US" sz="1600" b="0" i="0" u="none" strike="noStrike" cap="none">
                          <a:solidFill>
                            <a:schemeClr val="dk1"/>
                          </a:solidFill>
                          <a:latin typeface="Arial"/>
                          <a:ea typeface="Arial"/>
                          <a:cs typeface="Arial"/>
                          <a:sym typeface="Arial"/>
                        </a:rPr>
                        <a:t>are exposed</a:t>
                      </a:r>
                    </a:p>
                  </a:txBody>
                  <a:tcPr marL="91450" marR="9145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Make sure food is covered with soil or 6” of material</a:t>
                      </a:r>
                    </a:p>
                  </a:txBody>
                  <a:tcPr marL="91450" marR="91450" marT="45725" marB="45725">
                    <a:lnL w="12700" cap="flat" cmpd="sng">
                      <a:solidFill>
                        <a:srgbClr val="000000"/>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1044125">
                <a:tc>
                  <a:txBody>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a:solidFill>
                            <a:schemeClr val="dk1"/>
                          </a:solidFill>
                          <a:latin typeface="Arial"/>
                          <a:ea typeface="Arial"/>
                          <a:cs typeface="Arial"/>
                          <a:sym typeface="Arial"/>
                        </a:rPr>
                        <a:t>Winter is coming – process has slowed</a:t>
                      </a:r>
                    </a:p>
                  </a:txBody>
                  <a:tcPr marL="91450" marR="91450" marT="45725" marB="45725" anchor="ctr">
                    <a:lnL w="9525" cap="flat" cmpd="sng">
                      <a:solidFill>
                        <a:srgbClr val="000000">
                          <a:alpha val="0"/>
                        </a:srgbClr>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This is normal for</a:t>
                      </a:r>
                      <a:br>
                        <a:rPr lang="en-US" sz="1600" b="0" i="0" u="none" strike="noStrike" cap="none">
                          <a:solidFill>
                            <a:schemeClr val="dk1"/>
                          </a:solidFill>
                          <a:latin typeface="Arial"/>
                          <a:ea typeface="Arial"/>
                          <a:cs typeface="Arial"/>
                          <a:sym typeface="Arial"/>
                        </a:rPr>
                      </a:br>
                      <a:r>
                        <a:rPr lang="en-US" sz="1600" b="0" i="0" u="none" strike="noStrike" cap="none">
                          <a:solidFill>
                            <a:schemeClr val="dk1"/>
                          </a:solidFill>
                          <a:latin typeface="Arial"/>
                          <a:ea typeface="Arial"/>
                          <a:cs typeface="Arial"/>
                          <a:sym typeface="Arial"/>
                        </a:rPr>
                        <a:t>cooler temperatures</a:t>
                      </a:r>
                    </a:p>
                  </a:txBody>
                  <a:tcPr marL="91450" marR="91450"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Arial"/>
                          <a:ea typeface="Arial"/>
                          <a:cs typeface="Arial"/>
                          <a:sym typeface="Arial"/>
                        </a:rPr>
                        <a:t>Continue adding to your compost bin. Process will speed up again in the spring.</a:t>
                      </a:r>
                    </a:p>
                  </a:txBody>
                  <a:tcPr marL="91450" marR="91450" marT="45725" marB="45725">
                    <a:lnL w="12700" cap="flat" cmpd="sng">
                      <a:solidFill>
                        <a:srgbClr val="000000"/>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12700" cap="flat" cmpd="sng">
                      <a:solidFill>
                        <a:srgbClr val="000000"/>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bl>
          </a:graphicData>
        </a:graphic>
      </p:graphicFrame>
      <p:sp>
        <p:nvSpPr>
          <p:cNvPr id="309" name="Shape 30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19</a:t>
            </a:fld>
            <a:endParaRPr lang="en-US" sz="1400">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1828800" y="116631"/>
            <a:ext cx="6271591" cy="10667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Objectives</a:t>
            </a:r>
          </a:p>
        </p:txBody>
      </p:sp>
      <p:sp>
        <p:nvSpPr>
          <p:cNvPr id="74" name="Shape 74"/>
          <p:cNvSpPr txBox="1">
            <a:spLocks noGrp="1"/>
          </p:cNvSpPr>
          <p:nvPr>
            <p:ph type="body" idx="1"/>
          </p:nvPr>
        </p:nvSpPr>
        <p:spPr>
          <a:xfrm>
            <a:off x="304800" y="1447800"/>
            <a:ext cx="8610599" cy="48006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Gill Sans"/>
              <a:buChar char="•"/>
            </a:pPr>
            <a:r>
              <a:rPr lang="en-US" sz="2800" b="0" i="0" u="none" strike="noStrike" cap="none">
                <a:solidFill>
                  <a:schemeClr val="dk1"/>
                </a:solidFill>
                <a:latin typeface="Gill Sans"/>
                <a:ea typeface="Gill Sans"/>
                <a:cs typeface="Gill Sans"/>
                <a:sym typeface="Gill Sans"/>
              </a:rPr>
              <a:t>Learn the basic processes for:</a:t>
            </a:r>
          </a:p>
          <a:p>
            <a:pPr marL="742950" marR="0" lvl="1" indent="-285750" algn="l" rtl="0">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Backyard Composting</a:t>
            </a:r>
          </a:p>
          <a:p>
            <a:pPr marL="742950" marR="0" lvl="1" indent="-285750" algn="l" rtl="0">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Grasscycling</a:t>
            </a:r>
          </a:p>
          <a:p>
            <a:pPr marL="742950" marR="0" lvl="1" indent="-285750" algn="l" rtl="0">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Vermicomposting</a:t>
            </a:r>
          </a:p>
          <a:p>
            <a:pPr marL="342900" marR="0" lvl="0" indent="-342900" algn="l" rtl="0">
              <a:spcBef>
                <a:spcPts val="560"/>
              </a:spcBef>
              <a:spcAft>
                <a:spcPts val="0"/>
              </a:spcAft>
              <a:buClr>
                <a:schemeClr val="dk1"/>
              </a:buClr>
              <a:buSzPct val="100000"/>
              <a:buFont typeface="Gill Sans"/>
              <a:buChar char="•"/>
            </a:pPr>
            <a:r>
              <a:rPr lang="en-US" sz="2800" b="0" i="0" u="none" strike="noStrike" cap="none">
                <a:solidFill>
                  <a:schemeClr val="dk1"/>
                </a:solidFill>
                <a:latin typeface="Gill Sans"/>
                <a:ea typeface="Gill Sans"/>
                <a:cs typeface="Gill Sans"/>
                <a:sym typeface="Gill Sans"/>
              </a:rPr>
              <a:t>Enable you to:</a:t>
            </a:r>
          </a:p>
          <a:p>
            <a:pPr marL="742950" marR="0" lvl="1" indent="-285750" algn="l" rtl="0">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Decide which composting method(s) is/are appropriate for you &amp; your home</a:t>
            </a:r>
          </a:p>
          <a:p>
            <a:pPr marL="742950" marR="0" lvl="1" indent="-285750" algn="l" rtl="0">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Create a plan to start composting or expand/improve </a:t>
            </a:r>
            <a:br>
              <a:rPr lang="en-US" sz="2400" b="0" i="0" u="none" strike="noStrike" cap="none">
                <a:solidFill>
                  <a:schemeClr val="dk1"/>
                </a:solidFill>
                <a:latin typeface="Gill Sans"/>
                <a:ea typeface="Gill Sans"/>
                <a:cs typeface="Gill Sans"/>
                <a:sym typeface="Gill Sans"/>
              </a:rPr>
            </a:br>
            <a:r>
              <a:rPr lang="en-US" sz="2400" b="0" i="0" u="none" strike="noStrike" cap="none">
                <a:solidFill>
                  <a:schemeClr val="dk1"/>
                </a:solidFill>
                <a:latin typeface="Gill Sans"/>
                <a:ea typeface="Gill Sans"/>
                <a:cs typeface="Gill Sans"/>
                <a:sym typeface="Gill Sans"/>
              </a:rPr>
              <a:t>your current composting system</a:t>
            </a:r>
          </a:p>
          <a:p>
            <a:pPr marL="742950" marR="0" lvl="1" indent="-285750" algn="l" rtl="0">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Find additional composting resources</a:t>
            </a:r>
          </a:p>
        </p:txBody>
      </p:sp>
      <p:sp>
        <p:nvSpPr>
          <p:cNvPr id="75" name="Shape 75"/>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b="0" i="0" u="none" strike="noStrike" cap="none">
                <a:solidFill>
                  <a:schemeClr val="dk1"/>
                </a:solidFill>
                <a:latin typeface="Arial"/>
                <a:ea typeface="Arial"/>
                <a:cs typeface="Arial"/>
                <a:sym typeface="Arial"/>
              </a:rPr>
              <a:t>2</a:t>
            </a:fld>
            <a:endParaRPr lang="en-US" sz="1400" b="0" i="0" u="none" strike="noStrike" cap="none">
              <a:solidFill>
                <a:schemeClr val="dk1"/>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1886272" y="180181"/>
            <a:ext cx="6934199" cy="9445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Building a Hot Composting Pile</a:t>
            </a:r>
          </a:p>
        </p:txBody>
      </p:sp>
      <p:sp>
        <p:nvSpPr>
          <p:cNvPr id="316" name="Shape 316"/>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20</a:t>
            </a:fld>
            <a:endParaRPr lang="en-US" sz="1400">
              <a:solidFill>
                <a:schemeClr val="dk1"/>
              </a:solidFill>
              <a:latin typeface="Arial"/>
              <a:ea typeface="Arial"/>
              <a:cs typeface="Arial"/>
              <a:sym typeface="Arial"/>
            </a:endParaRPr>
          </a:p>
        </p:txBody>
      </p:sp>
      <p:sp>
        <p:nvSpPr>
          <p:cNvPr id="317" name="Shape 317"/>
          <p:cNvSpPr txBox="1"/>
          <p:nvPr/>
        </p:nvSpPr>
        <p:spPr>
          <a:xfrm>
            <a:off x="4355976" y="1551562"/>
            <a:ext cx="4032448" cy="18774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a:solidFill>
                  <a:srgbClr val="0000FF"/>
                </a:solidFill>
                <a:latin typeface="Arial"/>
                <a:ea typeface="Arial"/>
                <a:cs typeface="Arial"/>
                <a:sym typeface="Arial"/>
              </a:rPr>
              <a:t>Preparation:</a:t>
            </a:r>
          </a:p>
          <a:p>
            <a:pPr marL="0" marR="0" lvl="0" indent="0" algn="l" rtl="0">
              <a:spcBef>
                <a:spcPts val="0"/>
              </a:spcBef>
              <a:spcAft>
                <a:spcPts val="0"/>
              </a:spcAft>
              <a:buSzPct val="25000"/>
              <a:buNone/>
            </a:pPr>
            <a:r>
              <a:rPr lang="en-US" sz="2000" b="1">
                <a:solidFill>
                  <a:schemeClr val="dk1"/>
                </a:solidFill>
                <a:latin typeface="Arial"/>
                <a:ea typeface="Arial"/>
                <a:cs typeface="Arial"/>
                <a:sym typeface="Arial"/>
              </a:rPr>
              <a:t>Accumulate</a:t>
            </a:r>
            <a:r>
              <a:rPr lang="en-US" sz="2000">
                <a:solidFill>
                  <a:schemeClr val="dk1"/>
                </a:solidFill>
                <a:latin typeface="Arial"/>
                <a:ea typeface="Arial"/>
                <a:cs typeface="Arial"/>
                <a:sym typeface="Arial"/>
              </a:rPr>
              <a:t> enough organic material to fill the compost bin </a:t>
            </a:r>
            <a:br>
              <a:rPr lang="en-US" sz="2000">
                <a:solidFill>
                  <a:schemeClr val="dk1"/>
                </a:solidFill>
                <a:latin typeface="Arial"/>
                <a:ea typeface="Arial"/>
                <a:cs typeface="Arial"/>
                <a:sym typeface="Arial"/>
              </a:rPr>
            </a:br>
            <a:r>
              <a:rPr lang="en-US" sz="2000">
                <a:solidFill>
                  <a:schemeClr val="dk1"/>
                </a:solidFill>
                <a:latin typeface="Arial"/>
                <a:ea typeface="Arial"/>
                <a:cs typeface="Arial"/>
                <a:sym typeface="Arial"/>
              </a:rPr>
              <a:t>with shredded/chopped pieces (50% greens, 50% browns)</a:t>
            </a:r>
          </a:p>
          <a:p>
            <a:pPr marL="0" marR="0" lvl="0" indent="0" algn="l" rtl="0">
              <a:spcBef>
                <a:spcPts val="0"/>
              </a:spcBef>
              <a:spcAft>
                <a:spcPts val="0"/>
              </a:spcAft>
              <a:buNone/>
            </a:pPr>
            <a:endParaRPr sz="1600">
              <a:solidFill>
                <a:schemeClr val="dk1"/>
              </a:solidFill>
              <a:latin typeface="Arial"/>
              <a:ea typeface="Arial"/>
              <a:cs typeface="Arial"/>
              <a:sym typeface="Arial"/>
            </a:endParaRPr>
          </a:p>
        </p:txBody>
      </p:sp>
      <p:sp>
        <p:nvSpPr>
          <p:cNvPr id="318" name="Shape 318"/>
          <p:cNvSpPr txBox="1"/>
          <p:nvPr/>
        </p:nvSpPr>
        <p:spPr>
          <a:xfrm>
            <a:off x="467543" y="3663021"/>
            <a:ext cx="8352928" cy="255454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Gill Sans"/>
                <a:ea typeface="Gill Sans"/>
                <a:cs typeface="Gill Sans"/>
                <a:sym typeface="Gill Sans"/>
              </a:rPr>
              <a:t> </a:t>
            </a:r>
            <a:r>
              <a:rPr lang="en-US" sz="2000" b="1">
                <a:solidFill>
                  <a:schemeClr val="dk1"/>
                </a:solidFill>
                <a:latin typeface="Gill Sans"/>
                <a:ea typeface="Gill Sans"/>
                <a:cs typeface="Gill Sans"/>
                <a:sym typeface="Gill Sans"/>
              </a:rPr>
              <a:t>Day 1: Build the Compost Pile</a:t>
            </a:r>
          </a:p>
          <a:p>
            <a:pPr marL="342900" marR="0" lvl="0" indent="-342900" algn="l" rtl="0">
              <a:spcBef>
                <a:spcPts val="0"/>
              </a:spcBef>
              <a:spcAft>
                <a:spcPts val="0"/>
              </a:spcAft>
              <a:buClr>
                <a:schemeClr val="dk1"/>
              </a:buClr>
              <a:buSzPct val="100000"/>
              <a:buFont typeface="Arial"/>
              <a:buChar char="•"/>
            </a:pPr>
            <a:r>
              <a:rPr lang="en-US" sz="2000">
                <a:solidFill>
                  <a:schemeClr val="dk1"/>
                </a:solidFill>
                <a:latin typeface="Gill Sans"/>
                <a:ea typeface="Gill Sans"/>
                <a:cs typeface="Gill Sans"/>
                <a:sym typeface="Gill Sans"/>
              </a:rPr>
              <a:t>Chop or shred the organic material into pieces 1” – 3”, or smaller.</a:t>
            </a:r>
          </a:p>
          <a:p>
            <a:pPr marL="342900" marR="0" lvl="0" indent="-342900" algn="l" rtl="0">
              <a:spcBef>
                <a:spcPts val="0"/>
              </a:spcBef>
              <a:spcAft>
                <a:spcPts val="0"/>
              </a:spcAft>
              <a:buClr>
                <a:schemeClr val="dk1"/>
              </a:buClr>
              <a:buSzPct val="100000"/>
              <a:buFont typeface="Arial"/>
              <a:buChar char="•"/>
            </a:pPr>
            <a:r>
              <a:rPr lang="en-US" sz="2000">
                <a:solidFill>
                  <a:schemeClr val="dk1"/>
                </a:solidFill>
                <a:latin typeface="Gill Sans"/>
                <a:ea typeface="Gill Sans"/>
                <a:cs typeface="Gill Sans"/>
                <a:sym typeface="Gill Sans"/>
              </a:rPr>
              <a:t>Layer 50% greens &amp; 50% browns, 3” deep layers.</a:t>
            </a:r>
          </a:p>
          <a:p>
            <a:pPr marL="342900" marR="0" lvl="0" indent="-342900" algn="l" rtl="0">
              <a:spcBef>
                <a:spcPts val="0"/>
              </a:spcBef>
              <a:spcAft>
                <a:spcPts val="0"/>
              </a:spcAft>
              <a:buClr>
                <a:schemeClr val="dk1"/>
              </a:buClr>
              <a:buSzPct val="100000"/>
              <a:buFont typeface="Arial"/>
              <a:buChar char="•"/>
            </a:pPr>
            <a:r>
              <a:rPr lang="en-US" sz="2000">
                <a:solidFill>
                  <a:schemeClr val="dk1"/>
                </a:solidFill>
                <a:latin typeface="Gill Sans"/>
                <a:ea typeface="Gill Sans"/>
                <a:cs typeface="Gill Sans"/>
                <a:sym typeface="Gill Sans"/>
              </a:rPr>
              <a:t>Add water as pile grows. Make it “as wet as a wrung out sponge” -- not dripping wet, not dry.</a:t>
            </a:r>
          </a:p>
          <a:p>
            <a:pPr marL="342900" marR="0" lvl="0" indent="-342900" algn="l" rtl="0">
              <a:spcBef>
                <a:spcPts val="0"/>
              </a:spcBef>
              <a:spcAft>
                <a:spcPts val="0"/>
              </a:spcAft>
              <a:buClr>
                <a:schemeClr val="dk1"/>
              </a:buClr>
              <a:buSzPct val="100000"/>
              <a:buFont typeface="Arial"/>
              <a:buChar char="•"/>
            </a:pPr>
            <a:r>
              <a:rPr lang="en-US" sz="2000">
                <a:solidFill>
                  <a:schemeClr val="dk1"/>
                </a:solidFill>
                <a:latin typeface="Gill Sans"/>
                <a:ea typeface="Gill Sans"/>
                <a:cs typeface="Gill Sans"/>
                <a:sym typeface="Gill Sans"/>
              </a:rPr>
              <a:t>Leave air pockets to provide oxygen.</a:t>
            </a:r>
          </a:p>
          <a:p>
            <a:pPr marL="342900" marR="0" lvl="0" indent="-342900" algn="l" rtl="0">
              <a:spcBef>
                <a:spcPts val="0"/>
              </a:spcBef>
              <a:spcAft>
                <a:spcPts val="0"/>
              </a:spcAft>
              <a:buClr>
                <a:schemeClr val="dk1"/>
              </a:buClr>
              <a:buSzPct val="100000"/>
              <a:buFont typeface="Arial"/>
              <a:buChar char="•"/>
            </a:pPr>
            <a:r>
              <a:rPr lang="en-US" sz="2000">
                <a:solidFill>
                  <a:schemeClr val="dk1"/>
                </a:solidFill>
                <a:latin typeface="Gill Sans"/>
                <a:ea typeface="Gill Sans"/>
                <a:cs typeface="Gill Sans"/>
                <a:sym typeface="Gill Sans"/>
              </a:rPr>
              <a:t>Completely fill the bin. Hot composting needs a minimum size of 1 cubic yard (3’ x 3’ x 3’ = 27 cubic feet).</a:t>
            </a:r>
          </a:p>
        </p:txBody>
      </p:sp>
      <p:sp>
        <p:nvSpPr>
          <p:cNvPr id="319" name="Shape 319"/>
          <p:cNvSpPr txBox="1"/>
          <p:nvPr/>
        </p:nvSpPr>
        <p:spPr>
          <a:xfrm>
            <a:off x="395536" y="1490008"/>
            <a:ext cx="3528391" cy="19389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Gill Sans"/>
                <a:ea typeface="Gill Sans"/>
                <a:cs typeface="Gill Sans"/>
                <a:sym typeface="Gill Sans"/>
              </a:rPr>
              <a:t>Reminder:  </a:t>
            </a:r>
            <a:r>
              <a:rPr lang="en-US" sz="2000" b="1">
                <a:solidFill>
                  <a:schemeClr val="dk1"/>
                </a:solidFill>
                <a:latin typeface="Gill Sans"/>
                <a:ea typeface="Gill Sans"/>
                <a:cs typeface="Gill Sans"/>
                <a:sym typeface="Gill Sans"/>
              </a:rPr>
              <a:t>Hot Composting</a:t>
            </a:r>
          </a:p>
          <a:p>
            <a:pPr marL="0" marR="0" lvl="0" indent="0" algn="l" rtl="0">
              <a:spcBef>
                <a:spcPts val="0"/>
              </a:spcBef>
              <a:spcAft>
                <a:spcPts val="0"/>
              </a:spcAft>
              <a:buSzPct val="25000"/>
              <a:buNone/>
            </a:pPr>
            <a:r>
              <a:rPr lang="en-US" sz="2000">
                <a:solidFill>
                  <a:schemeClr val="dk1"/>
                </a:solidFill>
                <a:latin typeface="Gill Sans"/>
                <a:ea typeface="Gill Sans"/>
                <a:cs typeface="Gill Sans"/>
                <a:sym typeface="Gill Sans"/>
              </a:rPr>
              <a:t>A monitored compost pile that is turned frequently, reaches high temperatures and is ready for harvest in shorter time than cold composting.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1886272" y="180181"/>
            <a:ext cx="6934199" cy="9445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Maintaining a Hot Composting Pile</a:t>
            </a:r>
          </a:p>
        </p:txBody>
      </p:sp>
      <p:sp>
        <p:nvSpPr>
          <p:cNvPr id="326" name="Shape 326"/>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21</a:t>
            </a:fld>
            <a:endParaRPr lang="en-US" sz="1400">
              <a:solidFill>
                <a:schemeClr val="dk1"/>
              </a:solidFill>
              <a:latin typeface="Arial"/>
              <a:ea typeface="Arial"/>
              <a:cs typeface="Arial"/>
              <a:sym typeface="Arial"/>
            </a:endParaRPr>
          </a:p>
        </p:txBody>
      </p:sp>
      <p:pic>
        <p:nvPicPr>
          <p:cNvPr id="327" name="Shape 327"/>
          <p:cNvPicPr preferRelativeResize="0"/>
          <p:nvPr/>
        </p:nvPicPr>
        <p:blipFill rotWithShape="1">
          <a:blip r:embed="rId3">
            <a:alphaModFix/>
          </a:blip>
          <a:srcRect/>
          <a:stretch/>
        </p:blipFill>
        <p:spPr>
          <a:xfrm>
            <a:off x="3779912" y="1628800"/>
            <a:ext cx="4941272" cy="3168351"/>
          </a:xfrm>
          <a:prstGeom prst="rect">
            <a:avLst/>
          </a:prstGeom>
          <a:noFill/>
          <a:ln>
            <a:noFill/>
          </a:ln>
        </p:spPr>
      </p:pic>
      <p:sp>
        <p:nvSpPr>
          <p:cNvPr id="328" name="Shape 328"/>
          <p:cNvSpPr txBox="1"/>
          <p:nvPr/>
        </p:nvSpPr>
        <p:spPr>
          <a:xfrm>
            <a:off x="323528" y="4894128"/>
            <a:ext cx="7920880" cy="1477328"/>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000" b="1">
                <a:solidFill>
                  <a:schemeClr val="dk1"/>
                </a:solidFill>
                <a:latin typeface="Arial"/>
                <a:ea typeface="Arial"/>
                <a:cs typeface="Arial"/>
                <a:sym typeface="Arial"/>
              </a:rPr>
              <a:t>Days 31 – 60: Monitor &amp; Turn Occasionally</a:t>
            </a:r>
            <a:br>
              <a:rPr lang="en-US" sz="2000" b="1">
                <a:solidFill>
                  <a:schemeClr val="dk1"/>
                </a:solidFill>
                <a:latin typeface="Arial"/>
                <a:ea typeface="Arial"/>
                <a:cs typeface="Arial"/>
                <a:sym typeface="Arial"/>
              </a:rPr>
            </a:br>
            <a:r>
              <a:rPr lang="en-US" sz="2000">
                <a:solidFill>
                  <a:schemeClr val="dk1"/>
                </a:solidFill>
                <a:latin typeface="Arial"/>
                <a:ea typeface="Arial"/>
                <a:cs typeface="Arial"/>
                <a:sym typeface="Arial"/>
              </a:rPr>
              <a:t>Mesophilic Range, 70</a:t>
            </a:r>
            <a:r>
              <a:rPr lang="en-US" sz="2000" baseline="30000">
                <a:solidFill>
                  <a:schemeClr val="dk1"/>
                </a:solidFill>
                <a:latin typeface="Arial"/>
                <a:ea typeface="Arial"/>
                <a:cs typeface="Arial"/>
                <a:sym typeface="Arial"/>
              </a:rPr>
              <a:t>o</a:t>
            </a:r>
            <a:r>
              <a:rPr lang="en-US" sz="2000">
                <a:solidFill>
                  <a:schemeClr val="dk1"/>
                </a:solidFill>
                <a:latin typeface="Arial"/>
                <a:ea typeface="Arial"/>
                <a:cs typeface="Arial"/>
                <a:sym typeface="Arial"/>
              </a:rPr>
              <a:t>F – 90</a:t>
            </a:r>
            <a:r>
              <a:rPr lang="en-US" sz="2000" baseline="30000">
                <a:solidFill>
                  <a:schemeClr val="dk1"/>
                </a:solidFill>
                <a:latin typeface="Arial"/>
                <a:ea typeface="Arial"/>
                <a:cs typeface="Arial"/>
                <a:sym typeface="Arial"/>
              </a:rPr>
              <a:t>o</a:t>
            </a:r>
            <a:r>
              <a:rPr lang="en-US" sz="2000">
                <a:solidFill>
                  <a:schemeClr val="dk1"/>
                </a:solidFill>
                <a:latin typeface="Arial"/>
                <a:ea typeface="Arial"/>
                <a:cs typeface="Arial"/>
                <a:sym typeface="Arial"/>
              </a:rPr>
              <a:t>F ideal </a:t>
            </a:r>
          </a:p>
          <a:p>
            <a:pPr marL="342900" marR="0" lvl="0" indent="-342900" algn="l" rtl="0">
              <a:spcBef>
                <a:spcPts val="0"/>
              </a:spcBef>
              <a:spcAft>
                <a:spcPts val="0"/>
              </a:spcAft>
              <a:buClr>
                <a:schemeClr val="dk1"/>
              </a:buClr>
              <a:buFont typeface="Arial"/>
              <a:buNone/>
            </a:pPr>
            <a:endParaRPr sz="1000" b="1">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ct val="100000"/>
              <a:buFont typeface="Arial"/>
              <a:buChar char="•"/>
            </a:pPr>
            <a:r>
              <a:rPr lang="en-US" sz="2000" b="1">
                <a:solidFill>
                  <a:schemeClr val="dk1"/>
                </a:solidFill>
                <a:latin typeface="Arial"/>
                <a:ea typeface="Arial"/>
                <a:cs typeface="Arial"/>
                <a:sym typeface="Arial"/>
              </a:rPr>
              <a:t>Days 61 – 90 or longer: Complete the Process </a:t>
            </a:r>
            <a:br>
              <a:rPr lang="en-US" sz="2000" b="1">
                <a:solidFill>
                  <a:schemeClr val="dk1"/>
                </a:solidFill>
                <a:latin typeface="Arial"/>
                <a:ea typeface="Arial"/>
                <a:cs typeface="Arial"/>
                <a:sym typeface="Arial"/>
              </a:rPr>
            </a:br>
            <a:r>
              <a:rPr lang="en-US" sz="2000">
                <a:solidFill>
                  <a:schemeClr val="dk1"/>
                </a:solidFill>
                <a:latin typeface="Arial"/>
                <a:ea typeface="Arial"/>
                <a:cs typeface="Arial"/>
                <a:sym typeface="Arial"/>
              </a:rPr>
              <a:t>Psychrophilic Range</a:t>
            </a:r>
            <a:r>
              <a:rPr lang="en-US" sz="2000" b="1">
                <a:solidFill>
                  <a:schemeClr val="dk1"/>
                </a:solidFill>
                <a:latin typeface="Arial"/>
                <a:ea typeface="Arial"/>
                <a:cs typeface="Arial"/>
                <a:sym typeface="Arial"/>
              </a:rPr>
              <a:t>, </a:t>
            </a:r>
            <a:r>
              <a:rPr lang="en-US" sz="2000">
                <a:solidFill>
                  <a:schemeClr val="dk1"/>
                </a:solidFill>
                <a:latin typeface="Arial"/>
                <a:ea typeface="Arial"/>
                <a:cs typeface="Arial"/>
                <a:sym typeface="Arial"/>
              </a:rPr>
              <a:t>50</a:t>
            </a:r>
            <a:r>
              <a:rPr lang="en-US" sz="2000" baseline="30000">
                <a:solidFill>
                  <a:schemeClr val="dk1"/>
                </a:solidFill>
                <a:latin typeface="Arial"/>
                <a:ea typeface="Arial"/>
                <a:cs typeface="Arial"/>
                <a:sym typeface="Arial"/>
              </a:rPr>
              <a:t>o</a:t>
            </a:r>
            <a:r>
              <a:rPr lang="en-US" sz="2000">
                <a:solidFill>
                  <a:schemeClr val="dk1"/>
                </a:solidFill>
                <a:latin typeface="Arial"/>
                <a:ea typeface="Arial"/>
                <a:cs typeface="Arial"/>
                <a:sym typeface="Arial"/>
              </a:rPr>
              <a:t>F – 70</a:t>
            </a:r>
            <a:r>
              <a:rPr lang="en-US" sz="2000" baseline="30000">
                <a:solidFill>
                  <a:schemeClr val="dk1"/>
                </a:solidFill>
                <a:latin typeface="Arial"/>
                <a:ea typeface="Arial"/>
                <a:cs typeface="Arial"/>
                <a:sym typeface="Arial"/>
              </a:rPr>
              <a:t>o</a:t>
            </a:r>
            <a:r>
              <a:rPr lang="en-US" sz="2000">
                <a:solidFill>
                  <a:schemeClr val="dk1"/>
                </a:solidFill>
                <a:latin typeface="Arial"/>
                <a:ea typeface="Arial"/>
                <a:cs typeface="Arial"/>
                <a:sym typeface="Arial"/>
              </a:rPr>
              <a:t>F ideal </a:t>
            </a:r>
          </a:p>
        </p:txBody>
      </p:sp>
      <p:sp>
        <p:nvSpPr>
          <p:cNvPr id="329" name="Shape 329"/>
          <p:cNvSpPr txBox="1"/>
          <p:nvPr/>
        </p:nvSpPr>
        <p:spPr>
          <a:xfrm>
            <a:off x="395536" y="1667702"/>
            <a:ext cx="3384375" cy="301620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000" b="1">
                <a:solidFill>
                  <a:schemeClr val="dk1"/>
                </a:solidFill>
                <a:latin typeface="Arial"/>
                <a:ea typeface="Arial"/>
                <a:cs typeface="Arial"/>
                <a:sym typeface="Arial"/>
              </a:rPr>
              <a:t>Days 3 – 14: </a:t>
            </a:r>
            <a:br>
              <a:rPr lang="en-US" sz="2000" b="1">
                <a:solidFill>
                  <a:schemeClr val="dk1"/>
                </a:solidFill>
                <a:latin typeface="Arial"/>
                <a:ea typeface="Arial"/>
                <a:cs typeface="Arial"/>
                <a:sym typeface="Arial"/>
              </a:rPr>
            </a:br>
            <a:r>
              <a:rPr lang="en-US" sz="2000" b="1">
                <a:solidFill>
                  <a:schemeClr val="dk1"/>
                </a:solidFill>
                <a:latin typeface="Arial"/>
                <a:ea typeface="Arial"/>
                <a:cs typeface="Arial"/>
                <a:sym typeface="Arial"/>
              </a:rPr>
              <a:t>Monitor &amp; Turn Often</a:t>
            </a:r>
            <a:br>
              <a:rPr lang="en-US" sz="2000" b="1">
                <a:solidFill>
                  <a:schemeClr val="dk1"/>
                </a:solidFill>
                <a:latin typeface="Arial"/>
                <a:ea typeface="Arial"/>
                <a:cs typeface="Arial"/>
                <a:sym typeface="Arial"/>
              </a:rPr>
            </a:br>
            <a:r>
              <a:rPr lang="en-US" sz="2000">
                <a:solidFill>
                  <a:schemeClr val="dk1"/>
                </a:solidFill>
                <a:latin typeface="Arial"/>
                <a:ea typeface="Arial"/>
                <a:cs typeface="Arial"/>
                <a:sym typeface="Arial"/>
              </a:rPr>
              <a:t>Thermophilic Range, 140</a:t>
            </a:r>
            <a:r>
              <a:rPr lang="en-US" sz="2000" baseline="30000">
                <a:solidFill>
                  <a:schemeClr val="dk1"/>
                </a:solidFill>
                <a:latin typeface="Arial"/>
                <a:ea typeface="Arial"/>
                <a:cs typeface="Arial"/>
                <a:sym typeface="Arial"/>
              </a:rPr>
              <a:t>o</a:t>
            </a:r>
            <a:r>
              <a:rPr lang="en-US" sz="2000">
                <a:solidFill>
                  <a:schemeClr val="dk1"/>
                </a:solidFill>
                <a:latin typeface="Arial"/>
                <a:ea typeface="Arial"/>
                <a:cs typeface="Arial"/>
                <a:sym typeface="Arial"/>
              </a:rPr>
              <a:t>F-150</a:t>
            </a:r>
            <a:r>
              <a:rPr lang="en-US" sz="2000" baseline="30000">
                <a:solidFill>
                  <a:schemeClr val="dk1"/>
                </a:solidFill>
                <a:latin typeface="Arial"/>
                <a:ea typeface="Arial"/>
                <a:cs typeface="Arial"/>
                <a:sym typeface="Arial"/>
              </a:rPr>
              <a:t>o</a:t>
            </a:r>
            <a:r>
              <a:rPr lang="en-US" sz="2000">
                <a:solidFill>
                  <a:schemeClr val="dk1"/>
                </a:solidFill>
                <a:latin typeface="Arial"/>
                <a:ea typeface="Arial"/>
                <a:cs typeface="Arial"/>
                <a:sym typeface="Arial"/>
              </a:rPr>
              <a:t>F ideal </a:t>
            </a:r>
          </a:p>
          <a:p>
            <a:pPr marL="342900" marR="0" lvl="0" indent="-342900" algn="l" rtl="0">
              <a:spcBef>
                <a:spcPts val="0"/>
              </a:spcBef>
              <a:spcAft>
                <a:spcPts val="0"/>
              </a:spcAft>
              <a:buClr>
                <a:schemeClr val="dk1"/>
              </a:buClr>
              <a:buFont typeface="Arial"/>
              <a:buNone/>
            </a:pPr>
            <a:endParaRPr sz="100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ct val="100000"/>
              <a:buFont typeface="Arial"/>
              <a:buChar char="•"/>
            </a:pPr>
            <a:r>
              <a:rPr lang="en-US" sz="2000" b="1">
                <a:solidFill>
                  <a:schemeClr val="dk1"/>
                </a:solidFill>
                <a:latin typeface="Arial"/>
                <a:ea typeface="Arial"/>
                <a:cs typeface="Arial"/>
                <a:sym typeface="Arial"/>
              </a:rPr>
              <a:t>Days 15 – 30: </a:t>
            </a:r>
            <a:br>
              <a:rPr lang="en-US" sz="2000" b="1">
                <a:solidFill>
                  <a:schemeClr val="dk1"/>
                </a:solidFill>
                <a:latin typeface="Arial"/>
                <a:ea typeface="Arial"/>
                <a:cs typeface="Arial"/>
                <a:sym typeface="Arial"/>
              </a:rPr>
            </a:br>
            <a:r>
              <a:rPr lang="en-US" sz="2000" b="1">
                <a:solidFill>
                  <a:schemeClr val="dk1"/>
                </a:solidFill>
                <a:latin typeface="Arial"/>
                <a:ea typeface="Arial"/>
                <a:cs typeface="Arial"/>
                <a:sym typeface="Arial"/>
              </a:rPr>
              <a:t>Monitor &amp; Turn</a:t>
            </a:r>
            <a:br>
              <a:rPr lang="en-US" sz="2000" b="1">
                <a:solidFill>
                  <a:schemeClr val="dk1"/>
                </a:solidFill>
                <a:latin typeface="Arial"/>
                <a:ea typeface="Arial"/>
                <a:cs typeface="Arial"/>
                <a:sym typeface="Arial"/>
              </a:rPr>
            </a:br>
            <a:r>
              <a:rPr lang="en-US" sz="2000">
                <a:solidFill>
                  <a:schemeClr val="dk1"/>
                </a:solidFill>
                <a:latin typeface="Arial"/>
                <a:ea typeface="Arial"/>
                <a:cs typeface="Arial"/>
                <a:sym typeface="Arial"/>
              </a:rPr>
              <a:t>Thermophilic - Mesophilic Range</a:t>
            </a:r>
            <a:br>
              <a:rPr lang="en-US" sz="2000">
                <a:solidFill>
                  <a:schemeClr val="dk1"/>
                </a:solidFill>
                <a:latin typeface="Arial"/>
                <a:ea typeface="Arial"/>
                <a:cs typeface="Arial"/>
                <a:sym typeface="Arial"/>
              </a:rPr>
            </a:br>
            <a:r>
              <a:rPr lang="en-US" sz="2000">
                <a:solidFill>
                  <a:schemeClr val="dk1"/>
                </a:solidFill>
                <a:latin typeface="Arial"/>
                <a:ea typeface="Arial"/>
                <a:cs typeface="Arial"/>
                <a:sym typeface="Arial"/>
              </a:rPr>
              <a:t>100</a:t>
            </a:r>
            <a:r>
              <a:rPr lang="en-US" sz="2000" baseline="30000">
                <a:solidFill>
                  <a:schemeClr val="dk1"/>
                </a:solidFill>
                <a:latin typeface="Arial"/>
                <a:ea typeface="Arial"/>
                <a:cs typeface="Arial"/>
                <a:sym typeface="Arial"/>
              </a:rPr>
              <a:t>o</a:t>
            </a:r>
            <a:r>
              <a:rPr lang="en-US" sz="2000">
                <a:solidFill>
                  <a:schemeClr val="dk1"/>
                </a:solidFill>
                <a:latin typeface="Arial"/>
                <a:ea typeface="Arial"/>
                <a:cs typeface="Arial"/>
                <a:sym typeface="Arial"/>
              </a:rPr>
              <a:t>F-140</a:t>
            </a:r>
            <a:r>
              <a:rPr lang="en-US" sz="2000" baseline="30000">
                <a:solidFill>
                  <a:schemeClr val="dk1"/>
                </a:solidFill>
                <a:latin typeface="Arial"/>
                <a:ea typeface="Arial"/>
                <a:cs typeface="Arial"/>
                <a:sym typeface="Arial"/>
              </a:rPr>
              <a:t>o</a:t>
            </a:r>
            <a:r>
              <a:rPr lang="en-US" sz="2000">
                <a:solidFill>
                  <a:schemeClr val="dk1"/>
                </a:solidFill>
                <a:latin typeface="Arial"/>
                <a:ea typeface="Arial"/>
                <a:cs typeface="Arial"/>
                <a:sym typeface="Arial"/>
              </a:rPr>
              <a:t>F ideal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1886272" y="180181"/>
            <a:ext cx="6934199" cy="9445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Maintaining a Hot Composting Pile</a:t>
            </a:r>
          </a:p>
        </p:txBody>
      </p:sp>
      <p:sp>
        <p:nvSpPr>
          <p:cNvPr id="336" name="Shape 336"/>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22</a:t>
            </a:fld>
            <a:endParaRPr lang="en-US" sz="1400">
              <a:solidFill>
                <a:schemeClr val="dk1"/>
              </a:solidFill>
              <a:latin typeface="Arial"/>
              <a:ea typeface="Arial"/>
              <a:cs typeface="Arial"/>
              <a:sym typeface="Arial"/>
            </a:endParaRPr>
          </a:p>
        </p:txBody>
      </p:sp>
      <p:sp>
        <p:nvSpPr>
          <p:cNvPr id="337" name="Shape 337"/>
          <p:cNvSpPr txBox="1"/>
          <p:nvPr/>
        </p:nvSpPr>
        <p:spPr>
          <a:xfrm>
            <a:off x="395536" y="1158938"/>
            <a:ext cx="8352928" cy="54384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a:solidFill>
                  <a:schemeClr val="dk1"/>
                </a:solidFill>
                <a:latin typeface="Gill Sans"/>
                <a:ea typeface="Gill Sans"/>
                <a:cs typeface="Gill Sans"/>
                <a:sym typeface="Gill Sans"/>
              </a:rPr>
              <a:t>Days 3 – 14: Thermophilic Range</a:t>
            </a:r>
          </a:p>
          <a:p>
            <a:pPr marL="0" marR="0" lvl="0" indent="0" algn="l" rtl="0">
              <a:spcBef>
                <a:spcPts val="540"/>
              </a:spcBef>
              <a:spcAft>
                <a:spcPts val="0"/>
              </a:spcAft>
              <a:buSzPct val="25000"/>
              <a:buNone/>
            </a:pPr>
            <a:r>
              <a:rPr lang="en-US" sz="1800" b="1">
                <a:solidFill>
                  <a:schemeClr val="dk1"/>
                </a:solidFill>
                <a:latin typeface="Gill Sans"/>
                <a:ea typeface="Gill Sans"/>
                <a:cs typeface="Gill Sans"/>
                <a:sym typeface="Gill Sans"/>
              </a:rPr>
              <a:t>Check temperature</a:t>
            </a:r>
            <a:r>
              <a:rPr lang="en-US" sz="1800">
                <a:solidFill>
                  <a:schemeClr val="dk1"/>
                </a:solidFill>
                <a:latin typeface="Gill Sans"/>
                <a:ea typeface="Gill Sans"/>
                <a:cs typeface="Gill Sans"/>
                <a:sym typeface="Gill Sans"/>
              </a:rPr>
              <a:t> in several locations. If it doesn’t heat up, check green/brown mix, moisture level and air exposure.  The ideal temperature is 140</a:t>
            </a:r>
            <a:r>
              <a:rPr lang="en-US" sz="1800" baseline="30000">
                <a:solidFill>
                  <a:schemeClr val="dk1"/>
                </a:solidFill>
                <a:latin typeface="Arial"/>
                <a:ea typeface="Arial"/>
                <a:cs typeface="Arial"/>
                <a:sym typeface="Arial"/>
              </a:rPr>
              <a:t>o</a:t>
            </a:r>
            <a:r>
              <a:rPr lang="en-US" sz="1800">
                <a:solidFill>
                  <a:schemeClr val="dk1"/>
                </a:solidFill>
                <a:latin typeface="Arial"/>
                <a:ea typeface="Arial"/>
                <a:cs typeface="Arial"/>
                <a:sym typeface="Arial"/>
              </a:rPr>
              <a:t>F</a:t>
            </a:r>
            <a:r>
              <a:rPr lang="en-US" sz="1800">
                <a:solidFill>
                  <a:schemeClr val="dk1"/>
                </a:solidFill>
                <a:latin typeface="Gill Sans"/>
                <a:ea typeface="Gill Sans"/>
                <a:cs typeface="Gill Sans"/>
                <a:sym typeface="Gill Sans"/>
              </a:rPr>
              <a:t>-150</a:t>
            </a:r>
            <a:r>
              <a:rPr lang="en-US" sz="1800" baseline="30000">
                <a:solidFill>
                  <a:schemeClr val="dk1"/>
                </a:solidFill>
                <a:latin typeface="Arial"/>
                <a:ea typeface="Arial"/>
                <a:cs typeface="Arial"/>
                <a:sym typeface="Arial"/>
              </a:rPr>
              <a:t>o</a:t>
            </a:r>
            <a:r>
              <a:rPr lang="en-US" sz="1800">
                <a:solidFill>
                  <a:schemeClr val="dk1"/>
                </a:solidFill>
                <a:latin typeface="Arial"/>
                <a:ea typeface="Arial"/>
                <a:cs typeface="Arial"/>
                <a:sym typeface="Arial"/>
              </a:rPr>
              <a:t>F</a:t>
            </a:r>
            <a:r>
              <a:rPr lang="en-US" sz="1800">
                <a:solidFill>
                  <a:schemeClr val="dk1"/>
                </a:solidFill>
                <a:latin typeface="Gill Sans"/>
                <a:ea typeface="Gill Sans"/>
                <a:cs typeface="Gill Sans"/>
                <a:sym typeface="Gill Sans"/>
              </a:rPr>
              <a:t> uniformly throughout the pile.  Avoid temperatures exceeding 160</a:t>
            </a:r>
            <a:r>
              <a:rPr lang="en-US" sz="1800" baseline="30000">
                <a:solidFill>
                  <a:schemeClr val="dk1"/>
                </a:solidFill>
                <a:latin typeface="Arial"/>
                <a:ea typeface="Arial"/>
                <a:cs typeface="Arial"/>
                <a:sym typeface="Arial"/>
              </a:rPr>
              <a:t>o</a:t>
            </a:r>
            <a:r>
              <a:rPr lang="en-US" sz="1800">
                <a:solidFill>
                  <a:schemeClr val="dk1"/>
                </a:solidFill>
                <a:latin typeface="Gill Sans"/>
                <a:ea typeface="Gill Sans"/>
                <a:cs typeface="Gill Sans"/>
                <a:sym typeface="Gill Sans"/>
              </a:rPr>
              <a:t>F (creates ash which is low in nutrients).</a:t>
            </a:r>
          </a:p>
          <a:p>
            <a:pPr marL="0" marR="0" lvl="0" indent="0" algn="l" rtl="0">
              <a:spcBef>
                <a:spcPts val="0"/>
              </a:spcBef>
              <a:spcAft>
                <a:spcPts val="0"/>
              </a:spcAft>
              <a:buSzPct val="25000"/>
              <a:buNone/>
            </a:pPr>
            <a:r>
              <a:rPr lang="en-US" sz="1800" b="1">
                <a:solidFill>
                  <a:schemeClr val="dk1"/>
                </a:solidFill>
                <a:latin typeface="Gill Sans"/>
                <a:ea typeface="Gill Sans"/>
                <a:cs typeface="Gill Sans"/>
                <a:sym typeface="Gill Sans"/>
              </a:rPr>
              <a:t>Turn</a:t>
            </a:r>
            <a:r>
              <a:rPr lang="en-US" sz="1800">
                <a:solidFill>
                  <a:schemeClr val="dk1"/>
                </a:solidFill>
                <a:latin typeface="Gill Sans"/>
                <a:ea typeface="Gill Sans"/>
                <a:cs typeface="Gill Sans"/>
                <a:sym typeface="Gill Sans"/>
              </a:rPr>
              <a:t> compost pile a minimum of once per week with a spade or fork, ideally every 2-3 days for the first 2 weeks. If turning is not possible, use an aeration tool to allow oxygen and water to enter the pile. It’s normal for the pile to be steaming.</a:t>
            </a:r>
          </a:p>
          <a:p>
            <a:pPr marL="0" marR="0" lvl="0" indent="0" algn="l" rtl="0">
              <a:spcBef>
                <a:spcPts val="0"/>
              </a:spcBef>
              <a:spcAft>
                <a:spcPts val="0"/>
              </a:spcAft>
              <a:buSzPct val="25000"/>
              <a:buNone/>
            </a:pPr>
            <a:r>
              <a:rPr lang="en-US" sz="1800">
                <a:solidFill>
                  <a:schemeClr val="dk1"/>
                </a:solidFill>
                <a:latin typeface="Gill Sans"/>
                <a:ea typeface="Gill Sans"/>
                <a:cs typeface="Gill Sans"/>
                <a:sym typeface="Gill Sans"/>
              </a:rPr>
              <a:t>While turning, look for dry spots, add water as needed (normally a pile needs some water at this stage). Make it as wet as a wrung out sponge -- not dripping wet, not dry. </a:t>
            </a:r>
          </a:p>
          <a:p>
            <a:pPr marL="0" marR="0" lvl="0" indent="0" algn="l" rtl="0">
              <a:spcBef>
                <a:spcPts val="0"/>
              </a:spcBef>
              <a:spcAft>
                <a:spcPts val="0"/>
              </a:spcAft>
              <a:buSzPct val="25000"/>
              <a:buNone/>
            </a:pPr>
            <a:r>
              <a:rPr lang="en-US" sz="1800">
                <a:solidFill>
                  <a:schemeClr val="dk1"/>
                </a:solidFill>
                <a:latin typeface="Gill Sans"/>
                <a:ea typeface="Gill Sans"/>
                <a:cs typeface="Gill Sans"/>
                <a:sym typeface="Gill Sans"/>
              </a:rPr>
              <a:t> </a:t>
            </a:r>
          </a:p>
          <a:p>
            <a:pPr marL="0" marR="0" lvl="0" indent="0" algn="l" rtl="0">
              <a:spcBef>
                <a:spcPts val="0"/>
              </a:spcBef>
              <a:spcAft>
                <a:spcPts val="0"/>
              </a:spcAft>
              <a:buSzPct val="25000"/>
              <a:buNone/>
            </a:pPr>
            <a:r>
              <a:rPr lang="en-US" sz="1800" b="1">
                <a:solidFill>
                  <a:schemeClr val="dk1"/>
                </a:solidFill>
                <a:latin typeface="Gill Sans"/>
                <a:ea typeface="Gill Sans"/>
                <a:cs typeface="Gill Sans"/>
                <a:sym typeface="Gill Sans"/>
              </a:rPr>
              <a:t>Days 15 – 30: Thermophilic - Mesophilic Range</a:t>
            </a:r>
          </a:p>
          <a:p>
            <a:pPr marL="0" marR="0" lvl="0" indent="0" algn="l" rtl="0">
              <a:spcBef>
                <a:spcPts val="0"/>
              </a:spcBef>
              <a:spcAft>
                <a:spcPts val="0"/>
              </a:spcAft>
              <a:buSzPct val="25000"/>
              <a:buNone/>
            </a:pPr>
            <a:r>
              <a:rPr lang="en-US" sz="1800" b="1">
                <a:solidFill>
                  <a:schemeClr val="dk1"/>
                </a:solidFill>
                <a:latin typeface="Gill Sans"/>
                <a:ea typeface="Gill Sans"/>
                <a:cs typeface="Gill Sans"/>
                <a:sym typeface="Gill Sans"/>
              </a:rPr>
              <a:t>Check temperature</a:t>
            </a:r>
            <a:r>
              <a:rPr lang="en-US" sz="1800">
                <a:solidFill>
                  <a:schemeClr val="dk1"/>
                </a:solidFill>
                <a:latin typeface="Gill Sans"/>
                <a:ea typeface="Gill Sans"/>
                <a:cs typeface="Gill Sans"/>
                <a:sym typeface="Gill Sans"/>
              </a:rPr>
              <a:t> of compost pile in several locations. The ideal temperature is 140</a:t>
            </a:r>
            <a:r>
              <a:rPr lang="en-US" sz="1800" baseline="30000">
                <a:solidFill>
                  <a:schemeClr val="dk1"/>
                </a:solidFill>
                <a:latin typeface="Arial"/>
                <a:ea typeface="Arial"/>
                <a:cs typeface="Arial"/>
                <a:sym typeface="Arial"/>
              </a:rPr>
              <a:t>o</a:t>
            </a:r>
            <a:r>
              <a:rPr lang="en-US" sz="1800">
                <a:solidFill>
                  <a:schemeClr val="dk1"/>
                </a:solidFill>
                <a:latin typeface="Gill Sans"/>
                <a:ea typeface="Gill Sans"/>
                <a:cs typeface="Gill Sans"/>
                <a:sym typeface="Gill Sans"/>
              </a:rPr>
              <a:t>F-150</a:t>
            </a:r>
            <a:r>
              <a:rPr lang="en-US" sz="1800" baseline="30000">
                <a:solidFill>
                  <a:schemeClr val="dk1"/>
                </a:solidFill>
                <a:latin typeface="Arial"/>
                <a:ea typeface="Arial"/>
                <a:cs typeface="Arial"/>
                <a:sym typeface="Arial"/>
              </a:rPr>
              <a:t>o</a:t>
            </a:r>
            <a:r>
              <a:rPr lang="en-US" sz="1800">
                <a:solidFill>
                  <a:schemeClr val="dk1"/>
                </a:solidFill>
                <a:latin typeface="Gill Sans"/>
                <a:ea typeface="Gill Sans"/>
                <a:cs typeface="Gill Sans"/>
                <a:sym typeface="Gill Sans"/>
              </a:rPr>
              <a:t>F at the beginning, then approximately 100</a:t>
            </a:r>
            <a:r>
              <a:rPr lang="en-US" sz="1800" baseline="30000">
                <a:solidFill>
                  <a:schemeClr val="dk1"/>
                </a:solidFill>
                <a:latin typeface="Arial"/>
                <a:ea typeface="Arial"/>
                <a:cs typeface="Arial"/>
                <a:sym typeface="Arial"/>
              </a:rPr>
              <a:t>o</a:t>
            </a:r>
            <a:r>
              <a:rPr lang="en-US" sz="1800">
                <a:solidFill>
                  <a:schemeClr val="dk1"/>
                </a:solidFill>
                <a:latin typeface="Gill Sans"/>
                <a:ea typeface="Gill Sans"/>
                <a:cs typeface="Gill Sans"/>
                <a:sym typeface="Gill Sans"/>
              </a:rPr>
              <a:t>F towards the end of 30 days (uniformly throughout the pile). If it’s not, check moisture and air levels. </a:t>
            </a:r>
          </a:p>
          <a:p>
            <a:pPr marL="0" marR="0" lvl="0" indent="0" algn="l" rtl="0">
              <a:spcBef>
                <a:spcPts val="0"/>
              </a:spcBef>
              <a:spcAft>
                <a:spcPts val="0"/>
              </a:spcAft>
              <a:buSzPct val="25000"/>
              <a:buNone/>
            </a:pPr>
            <a:r>
              <a:rPr lang="en-US" sz="1800" b="1">
                <a:solidFill>
                  <a:schemeClr val="dk1"/>
                </a:solidFill>
                <a:latin typeface="Gill Sans"/>
                <a:ea typeface="Gill Sans"/>
                <a:cs typeface="Gill Sans"/>
                <a:sym typeface="Gill Sans"/>
              </a:rPr>
              <a:t>Turn</a:t>
            </a:r>
            <a:r>
              <a:rPr lang="en-US" sz="1800">
                <a:solidFill>
                  <a:schemeClr val="dk1"/>
                </a:solidFill>
                <a:latin typeface="Gill Sans"/>
                <a:ea typeface="Gill Sans"/>
                <a:cs typeface="Gill Sans"/>
                <a:sym typeface="Gill Sans"/>
              </a:rPr>
              <a:t> compost pile a minimum of once per week. If turning is not possible, use the aeration tool to allow oxygen and water to enter the pile.</a:t>
            </a:r>
          </a:p>
          <a:p>
            <a:pPr marL="0" marR="0" lvl="0" indent="0" algn="l" rtl="0">
              <a:spcBef>
                <a:spcPts val="0"/>
              </a:spcBef>
              <a:spcAft>
                <a:spcPts val="0"/>
              </a:spcAft>
              <a:buSzPct val="25000"/>
              <a:buNone/>
            </a:pPr>
            <a:r>
              <a:rPr lang="en-US" sz="1800">
                <a:solidFill>
                  <a:schemeClr val="dk1"/>
                </a:solidFill>
                <a:latin typeface="Gill Sans"/>
                <a:ea typeface="Gill Sans"/>
                <a:cs typeface="Gill Sans"/>
                <a:sym typeface="Gill Sans"/>
              </a:rPr>
              <a:t>While turning, look for dry spots, add water as needed. Make it as wet as </a:t>
            </a:r>
            <a:br>
              <a:rPr lang="en-US" sz="1800">
                <a:solidFill>
                  <a:schemeClr val="dk1"/>
                </a:solidFill>
                <a:latin typeface="Gill Sans"/>
                <a:ea typeface="Gill Sans"/>
                <a:cs typeface="Gill Sans"/>
                <a:sym typeface="Gill Sans"/>
              </a:rPr>
            </a:br>
            <a:r>
              <a:rPr lang="en-US" sz="1800">
                <a:solidFill>
                  <a:schemeClr val="dk1"/>
                </a:solidFill>
                <a:latin typeface="Gill Sans"/>
                <a:ea typeface="Gill Sans"/>
                <a:cs typeface="Gill Sans"/>
                <a:sym typeface="Gill Sans"/>
              </a:rPr>
              <a:t>a wrung out sponge.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1886272" y="180181"/>
            <a:ext cx="6934199" cy="9445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Maintaining a Hot Composting Pile</a:t>
            </a:r>
          </a:p>
        </p:txBody>
      </p:sp>
      <p:sp>
        <p:nvSpPr>
          <p:cNvPr id="344" name="Shape 34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23</a:t>
            </a:fld>
            <a:endParaRPr lang="en-US" sz="1400">
              <a:solidFill>
                <a:schemeClr val="dk1"/>
              </a:solidFill>
              <a:latin typeface="Arial"/>
              <a:ea typeface="Arial"/>
              <a:cs typeface="Arial"/>
              <a:sym typeface="Arial"/>
            </a:endParaRPr>
          </a:p>
        </p:txBody>
      </p:sp>
      <p:sp>
        <p:nvSpPr>
          <p:cNvPr id="345" name="Shape 345"/>
          <p:cNvSpPr txBox="1"/>
          <p:nvPr/>
        </p:nvSpPr>
        <p:spPr>
          <a:xfrm>
            <a:off x="395536" y="1528909"/>
            <a:ext cx="8352928" cy="492442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a:solidFill>
                  <a:schemeClr val="dk1"/>
                </a:solidFill>
                <a:latin typeface="Gill Sans"/>
                <a:ea typeface="Gill Sans"/>
                <a:cs typeface="Gill Sans"/>
                <a:sym typeface="Gill Sans"/>
              </a:rPr>
              <a:t>Days 31 – 60: Mesophilic Range</a:t>
            </a:r>
          </a:p>
          <a:p>
            <a:pPr marL="0" marR="0" lvl="0" indent="0" algn="l" rtl="0">
              <a:spcBef>
                <a:spcPts val="0"/>
              </a:spcBef>
              <a:spcAft>
                <a:spcPts val="0"/>
              </a:spcAft>
              <a:buSzPct val="25000"/>
              <a:buNone/>
            </a:pPr>
            <a:r>
              <a:rPr lang="en-US" sz="1800">
                <a:solidFill>
                  <a:schemeClr val="dk1"/>
                </a:solidFill>
                <a:latin typeface="Gill Sans"/>
                <a:ea typeface="Gill Sans"/>
                <a:cs typeface="Gill Sans"/>
                <a:sym typeface="Gill Sans"/>
              </a:rPr>
              <a:t>Turn the compost pile every 2 - 3 weeks. If turning is not possible, use an aeration tool to allow oxygen and water to enter the pile. The temperature should be between 70</a:t>
            </a:r>
            <a:r>
              <a:rPr lang="en-US" sz="1800" baseline="30000">
                <a:solidFill>
                  <a:schemeClr val="dk1"/>
                </a:solidFill>
                <a:latin typeface="Arial"/>
                <a:ea typeface="Arial"/>
                <a:cs typeface="Arial"/>
                <a:sym typeface="Arial"/>
              </a:rPr>
              <a:t>o</a:t>
            </a:r>
            <a:r>
              <a:rPr lang="en-US" sz="1800">
                <a:solidFill>
                  <a:schemeClr val="dk1"/>
                </a:solidFill>
                <a:latin typeface="Gill Sans"/>
                <a:ea typeface="Gill Sans"/>
                <a:cs typeface="Gill Sans"/>
                <a:sym typeface="Gill Sans"/>
              </a:rPr>
              <a:t>F – 100</a:t>
            </a:r>
            <a:r>
              <a:rPr lang="en-US" sz="1800" baseline="30000">
                <a:solidFill>
                  <a:schemeClr val="dk1"/>
                </a:solidFill>
                <a:latin typeface="Arial"/>
                <a:ea typeface="Arial"/>
                <a:cs typeface="Arial"/>
                <a:sym typeface="Arial"/>
              </a:rPr>
              <a:t>o</a:t>
            </a:r>
            <a:r>
              <a:rPr lang="en-US" sz="1800">
                <a:solidFill>
                  <a:schemeClr val="dk1"/>
                </a:solidFill>
                <a:latin typeface="Gill Sans"/>
                <a:ea typeface="Gill Sans"/>
                <a:cs typeface="Gill Sans"/>
                <a:sym typeface="Gill Sans"/>
              </a:rPr>
              <a:t>F.</a:t>
            </a:r>
          </a:p>
          <a:p>
            <a:pPr marL="0" marR="0" lvl="0" indent="0" algn="l" rtl="0">
              <a:spcBef>
                <a:spcPts val="0"/>
              </a:spcBef>
              <a:spcAft>
                <a:spcPts val="0"/>
              </a:spcAft>
              <a:buSzPct val="25000"/>
              <a:buNone/>
            </a:pPr>
            <a:r>
              <a:rPr lang="en-US" sz="1800">
                <a:solidFill>
                  <a:schemeClr val="dk1"/>
                </a:solidFill>
                <a:latin typeface="Gill Sans"/>
                <a:ea typeface="Gill Sans"/>
                <a:cs typeface="Gill Sans"/>
                <a:sym typeface="Gill Sans"/>
              </a:rPr>
              <a:t>While turning, look for dry spots, add water as needed (normally needs a small amount of water at this stage). </a:t>
            </a:r>
          </a:p>
          <a:p>
            <a:pPr marL="0" marR="0" lvl="0" indent="0" algn="l" rtl="0">
              <a:spcBef>
                <a:spcPts val="0"/>
              </a:spcBef>
              <a:spcAft>
                <a:spcPts val="0"/>
              </a:spcAft>
              <a:buSzPct val="25000"/>
              <a:buNone/>
            </a:pPr>
            <a:r>
              <a:rPr lang="en-US" sz="1800">
                <a:solidFill>
                  <a:schemeClr val="dk1"/>
                </a:solidFill>
                <a:latin typeface="Gill Sans"/>
                <a:ea typeface="Gill Sans"/>
                <a:cs typeface="Gill Sans"/>
                <a:sym typeface="Gill Sans"/>
              </a:rPr>
              <a:t>The pile will not be steaming, but still warm to the touch.</a:t>
            </a:r>
          </a:p>
          <a:p>
            <a:pPr marL="0" marR="0" lvl="0" indent="0" algn="l" rtl="0">
              <a:spcBef>
                <a:spcPts val="0"/>
              </a:spcBef>
              <a:spcAft>
                <a:spcPts val="0"/>
              </a:spcAft>
              <a:buSzPct val="25000"/>
              <a:buNone/>
            </a:pPr>
            <a:r>
              <a:rPr lang="en-US" sz="1800">
                <a:solidFill>
                  <a:schemeClr val="dk1"/>
                </a:solidFill>
                <a:latin typeface="Gill Sans"/>
                <a:ea typeface="Gill Sans"/>
                <a:cs typeface="Gill Sans"/>
                <a:sym typeface="Gill Sans"/>
              </a:rPr>
              <a:t>Bugs and worms may join in to assist the decomposition process.</a:t>
            </a:r>
          </a:p>
          <a:p>
            <a:pPr marL="0" marR="0" lvl="0" indent="0" algn="l" rtl="0">
              <a:spcBef>
                <a:spcPts val="0"/>
              </a:spcBef>
              <a:spcAft>
                <a:spcPts val="0"/>
              </a:spcAft>
              <a:buSzPct val="25000"/>
              <a:buNone/>
            </a:pPr>
            <a:r>
              <a:rPr lang="en-US" sz="1800">
                <a:solidFill>
                  <a:schemeClr val="dk1"/>
                </a:solidFill>
                <a:latin typeface="Gill Sans"/>
                <a:ea typeface="Gill Sans"/>
                <a:cs typeface="Gill Sans"/>
                <a:sym typeface="Gill Sans"/>
              </a:rPr>
              <a:t> </a:t>
            </a:r>
          </a:p>
          <a:p>
            <a:pPr marL="0" marR="0" lvl="0" indent="0" algn="l" rtl="0">
              <a:spcBef>
                <a:spcPts val="0"/>
              </a:spcBef>
              <a:spcAft>
                <a:spcPts val="0"/>
              </a:spcAft>
              <a:buSzPct val="25000"/>
              <a:buNone/>
            </a:pPr>
            <a:r>
              <a:rPr lang="en-US" sz="1800" b="1">
                <a:solidFill>
                  <a:schemeClr val="dk1"/>
                </a:solidFill>
                <a:latin typeface="Gill Sans"/>
                <a:ea typeface="Gill Sans"/>
                <a:cs typeface="Gill Sans"/>
                <a:sym typeface="Gill Sans"/>
              </a:rPr>
              <a:t>Days 61 – 90 or longer: Completing the Process (Psychrophilic Range)</a:t>
            </a:r>
          </a:p>
          <a:p>
            <a:pPr marL="0" marR="0" lvl="0" indent="0" algn="l" rtl="0">
              <a:spcBef>
                <a:spcPts val="0"/>
              </a:spcBef>
              <a:spcAft>
                <a:spcPts val="0"/>
              </a:spcAft>
              <a:buSzPct val="25000"/>
              <a:buNone/>
            </a:pPr>
            <a:r>
              <a:rPr lang="en-US" sz="1800">
                <a:solidFill>
                  <a:schemeClr val="dk1"/>
                </a:solidFill>
                <a:latin typeface="Gill Sans"/>
                <a:ea typeface="Gill Sans"/>
                <a:cs typeface="Gill Sans"/>
                <a:sym typeface="Gill Sans"/>
              </a:rPr>
              <a:t>Let the compost mature. The temperature should be approximately 50</a:t>
            </a:r>
            <a:r>
              <a:rPr lang="en-US" sz="1800" baseline="30000">
                <a:solidFill>
                  <a:schemeClr val="dk1"/>
                </a:solidFill>
                <a:latin typeface="Arial"/>
                <a:ea typeface="Arial"/>
                <a:cs typeface="Arial"/>
                <a:sym typeface="Arial"/>
              </a:rPr>
              <a:t>o</a:t>
            </a:r>
            <a:r>
              <a:rPr lang="en-US" sz="1800">
                <a:solidFill>
                  <a:schemeClr val="dk1"/>
                </a:solidFill>
                <a:latin typeface="Gill Sans"/>
                <a:ea typeface="Gill Sans"/>
                <a:cs typeface="Gill Sans"/>
                <a:sym typeface="Gill Sans"/>
              </a:rPr>
              <a:t>F – 70</a:t>
            </a:r>
            <a:r>
              <a:rPr lang="en-US" sz="1800" baseline="30000">
                <a:solidFill>
                  <a:schemeClr val="dk1"/>
                </a:solidFill>
                <a:latin typeface="Arial"/>
                <a:ea typeface="Arial"/>
                <a:cs typeface="Arial"/>
                <a:sym typeface="Arial"/>
              </a:rPr>
              <a:t>o</a:t>
            </a:r>
            <a:r>
              <a:rPr lang="en-US" sz="1800">
                <a:solidFill>
                  <a:schemeClr val="dk1"/>
                </a:solidFill>
                <a:latin typeface="Gill Sans"/>
                <a:ea typeface="Gill Sans"/>
                <a:cs typeface="Gill Sans"/>
                <a:sym typeface="Gill Sans"/>
              </a:rPr>
              <a:t>F (depends on the ambient temperature). Use an aeration tool to allow oxygen to enter the pile. Add water if needed (normally not needed).</a:t>
            </a: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a:solidFill>
                  <a:srgbClr val="0000FF"/>
                </a:solidFill>
                <a:latin typeface="Arial"/>
                <a:ea typeface="Arial"/>
                <a:cs typeface="Arial"/>
                <a:sym typeface="Arial"/>
              </a:rPr>
              <a:t>Adapt the “recipe”to fit your backyard, materials on hand, time available and how the composting process is progressing. It’s like cooking or baking, each time you do it -- you can get a different result.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title"/>
          </p:nvPr>
        </p:nvSpPr>
        <p:spPr>
          <a:xfrm>
            <a:off x="1691680" y="129952"/>
            <a:ext cx="7207695" cy="10667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Troubleshooting a Hot Compost Pile</a:t>
            </a:r>
          </a:p>
        </p:txBody>
      </p:sp>
      <p:sp>
        <p:nvSpPr>
          <p:cNvPr id="352" name="Shape 352"/>
          <p:cNvSpPr txBox="1">
            <a:spLocks noGrp="1"/>
          </p:cNvSpPr>
          <p:nvPr>
            <p:ph type="body" idx="1"/>
          </p:nvPr>
        </p:nvSpPr>
        <p:spPr>
          <a:xfrm>
            <a:off x="611560" y="1268759"/>
            <a:ext cx="7696199" cy="5472607"/>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rgbClr val="0000FF"/>
              </a:buClr>
              <a:buSzPct val="25000"/>
              <a:buFont typeface="Arial"/>
              <a:buNone/>
            </a:pPr>
            <a:r>
              <a:rPr lang="en-US" sz="2800" b="1" i="0" u="none" strike="noStrike" cap="none">
                <a:solidFill>
                  <a:srgbClr val="0000FF"/>
                </a:solidFill>
                <a:latin typeface="Arial"/>
                <a:ea typeface="Arial"/>
                <a:cs typeface="Arial"/>
                <a:sym typeface="Arial"/>
              </a:rPr>
              <a:t>Why Won’t My Pile Get Hot?</a:t>
            </a:r>
          </a:p>
          <a:p>
            <a:pPr marL="342900" marR="0" lvl="0" indent="-342900" algn="l" rtl="0">
              <a:lnSpc>
                <a:spcPct val="8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Not enough volume</a:t>
            </a:r>
          </a:p>
          <a:p>
            <a:pPr marL="742950" marR="0" lvl="1" indent="-285750" algn="l" rtl="0">
              <a:lnSpc>
                <a:spcPct val="8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A small yard/garden generates about 1 - 3 cubic ft. of material per week (varies by season). </a:t>
            </a:r>
            <a:br>
              <a:rPr lang="en-US" sz="2000" b="0" i="0" u="none" strike="noStrike" cap="none">
                <a:solidFill>
                  <a:schemeClr val="dk1"/>
                </a:solidFill>
                <a:latin typeface="Arial"/>
                <a:ea typeface="Arial"/>
                <a:cs typeface="Arial"/>
                <a:sym typeface="Arial"/>
              </a:rPr>
            </a:br>
            <a:r>
              <a:rPr lang="en-US" sz="2000" b="0" i="0" u="none" strike="noStrike" cap="none">
                <a:solidFill>
                  <a:schemeClr val="dk1"/>
                </a:solidFill>
                <a:latin typeface="Arial"/>
                <a:ea typeface="Arial"/>
                <a:cs typeface="Arial"/>
                <a:sym typeface="Arial"/>
              </a:rPr>
              <a:t>27 cubic ft. is needed to initiate a hot compost pile.</a:t>
            </a:r>
          </a:p>
          <a:p>
            <a:pPr marL="342900" marR="0" lvl="0" indent="-342900" algn="l" rtl="0">
              <a:lnSpc>
                <a:spcPct val="8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Materials not chopped fine enough</a:t>
            </a:r>
          </a:p>
          <a:p>
            <a:pPr marL="742950" marR="0" lvl="1" indent="-285750" algn="l" rtl="0">
              <a:lnSpc>
                <a:spcPct val="8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Ideal size for raw materials is 0.5” – 1.5”</a:t>
            </a:r>
          </a:p>
          <a:p>
            <a:pPr marL="342900" marR="0" lvl="0" indent="-342900" algn="l" rtl="0">
              <a:lnSpc>
                <a:spcPct val="8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Improper C:N ratio </a:t>
            </a:r>
            <a:r>
              <a:rPr lang="en-US" sz="2000" b="0" i="0" u="none" strike="noStrike" cap="none">
                <a:solidFill>
                  <a:schemeClr val="dk1"/>
                </a:solidFill>
                <a:latin typeface="Arial"/>
                <a:ea typeface="Arial"/>
                <a:cs typeface="Arial"/>
                <a:sym typeface="Arial"/>
              </a:rPr>
              <a:t>(25-30:1 is ideal)</a:t>
            </a:r>
          </a:p>
          <a:p>
            <a:pPr marL="742950" marR="0" lvl="1" indent="-285750" algn="l" rtl="0">
              <a:lnSpc>
                <a:spcPct val="8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 If there’s too much nitrogen, the pile quickly “burns out”, cools, and becomes soggy.</a:t>
            </a:r>
          </a:p>
          <a:p>
            <a:pPr marL="742950" marR="0" lvl="1" indent="-285750" algn="l" rtl="0">
              <a:lnSpc>
                <a:spcPct val="8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If too little nitrogen, the pile never heats up.</a:t>
            </a:r>
          </a:p>
          <a:p>
            <a:pPr marL="342900" marR="0" lvl="0" indent="-342900" algn="l" rtl="0">
              <a:lnSpc>
                <a:spcPct val="8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Not enough water</a:t>
            </a:r>
          </a:p>
          <a:p>
            <a:pPr marL="742950" marR="0" lvl="1" indent="-285750" algn="l" rtl="0">
              <a:lnSpc>
                <a:spcPct val="8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A dry pile decays very slowly, if at all.</a:t>
            </a:r>
          </a:p>
          <a:p>
            <a:pPr marL="342900" marR="0" lvl="0" indent="-342900" algn="l" rtl="0">
              <a:lnSpc>
                <a:spcPct val="8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Not enough oxygen</a:t>
            </a:r>
          </a:p>
          <a:p>
            <a:pPr marL="742950" marR="0" lvl="1" indent="-285750" algn="l" rtl="0">
              <a:lnSpc>
                <a:spcPct val="8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All the oxygen inside the pile has been used up by the rapid decomposition process. Turn the pile to aerate it.</a:t>
            </a:r>
          </a:p>
          <a:p>
            <a:pPr marL="742950" marR="0" lvl="1" indent="-285750" algn="l" rtl="0">
              <a:lnSpc>
                <a:spcPct val="80000"/>
              </a:lnSpc>
              <a:spcBef>
                <a:spcPts val="480"/>
              </a:spcBef>
              <a:spcAft>
                <a:spcPts val="0"/>
              </a:spcAft>
              <a:buClr>
                <a:schemeClr val="dk1"/>
              </a:buClr>
              <a:buSzPct val="100000"/>
              <a:buFont typeface="Gill Sans"/>
              <a:buNone/>
            </a:pPr>
            <a:endParaRPr sz="2400" b="0" i="0" u="none" strike="noStrike" cap="none">
              <a:solidFill>
                <a:schemeClr val="dk1"/>
              </a:solidFill>
              <a:latin typeface="Arial"/>
              <a:ea typeface="Arial"/>
              <a:cs typeface="Arial"/>
              <a:sym typeface="Arial"/>
            </a:endParaRPr>
          </a:p>
        </p:txBody>
      </p:sp>
      <p:sp>
        <p:nvSpPr>
          <p:cNvPr id="353" name="Shape 35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24</a:t>
            </a:fld>
            <a:endParaRPr lang="en-US" sz="1400">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828800" y="46038"/>
            <a:ext cx="6415607" cy="9445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Composting Tools</a:t>
            </a:r>
          </a:p>
        </p:txBody>
      </p:sp>
      <p:sp>
        <p:nvSpPr>
          <p:cNvPr id="360" name="Shape 360"/>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25</a:t>
            </a:fld>
            <a:endParaRPr lang="en-US" sz="1400">
              <a:solidFill>
                <a:schemeClr val="dk1"/>
              </a:solidFill>
              <a:latin typeface="Arial"/>
              <a:ea typeface="Arial"/>
              <a:cs typeface="Arial"/>
              <a:sym typeface="Arial"/>
            </a:endParaRPr>
          </a:p>
        </p:txBody>
      </p:sp>
      <p:pic>
        <p:nvPicPr>
          <p:cNvPr id="361" name="Shape 361"/>
          <p:cNvPicPr preferRelativeResize="0"/>
          <p:nvPr/>
        </p:nvPicPr>
        <p:blipFill rotWithShape="1">
          <a:blip r:embed="rId3">
            <a:alphaModFix/>
          </a:blip>
          <a:srcRect/>
          <a:stretch/>
        </p:blipFill>
        <p:spPr>
          <a:xfrm>
            <a:off x="2483767" y="4005064"/>
            <a:ext cx="2520279" cy="2592287"/>
          </a:xfrm>
          <a:prstGeom prst="rect">
            <a:avLst/>
          </a:prstGeom>
          <a:noFill/>
          <a:ln>
            <a:noFill/>
          </a:ln>
        </p:spPr>
      </p:pic>
      <p:pic>
        <p:nvPicPr>
          <p:cNvPr id="362" name="Shape 362"/>
          <p:cNvPicPr preferRelativeResize="0"/>
          <p:nvPr/>
        </p:nvPicPr>
        <p:blipFill rotWithShape="1">
          <a:blip r:embed="rId4">
            <a:alphaModFix/>
          </a:blip>
          <a:srcRect/>
          <a:stretch/>
        </p:blipFill>
        <p:spPr>
          <a:xfrm>
            <a:off x="1704111" y="5313639"/>
            <a:ext cx="995679" cy="995679"/>
          </a:xfrm>
          <a:prstGeom prst="rect">
            <a:avLst/>
          </a:prstGeom>
          <a:noFill/>
          <a:ln>
            <a:noFill/>
          </a:ln>
        </p:spPr>
      </p:pic>
      <p:pic>
        <p:nvPicPr>
          <p:cNvPr id="363" name="Shape 363"/>
          <p:cNvPicPr preferRelativeResize="0"/>
          <p:nvPr/>
        </p:nvPicPr>
        <p:blipFill rotWithShape="1">
          <a:blip r:embed="rId5">
            <a:alphaModFix/>
          </a:blip>
          <a:srcRect/>
          <a:stretch/>
        </p:blipFill>
        <p:spPr>
          <a:xfrm>
            <a:off x="323528" y="4449544"/>
            <a:ext cx="1148079" cy="1696720"/>
          </a:xfrm>
          <a:prstGeom prst="rect">
            <a:avLst/>
          </a:prstGeom>
          <a:noFill/>
          <a:ln>
            <a:noFill/>
          </a:ln>
        </p:spPr>
      </p:pic>
      <p:sp>
        <p:nvSpPr>
          <p:cNvPr id="364" name="Shape 364"/>
          <p:cNvSpPr txBox="1"/>
          <p:nvPr/>
        </p:nvSpPr>
        <p:spPr>
          <a:xfrm>
            <a:off x="1259632" y="4509119"/>
            <a:ext cx="2160240" cy="72008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rgbClr val="222222"/>
                </a:solidFill>
                <a:latin typeface="Arial"/>
                <a:ea typeface="Arial"/>
                <a:cs typeface="Arial"/>
                <a:sym typeface="Arial"/>
              </a:rPr>
              <a:t>Shears, Pruners, Chipper/shredder</a:t>
            </a:r>
          </a:p>
          <a:p>
            <a:pPr marL="0" marR="0" lvl="0" indent="0" algn="l" rtl="0">
              <a:spcBef>
                <a:spcPts val="0"/>
              </a:spcBef>
              <a:spcAft>
                <a:spcPts val="0"/>
              </a:spcAft>
              <a:buSzPct val="25000"/>
              <a:buNone/>
            </a:pPr>
            <a:r>
              <a:rPr lang="en-US" sz="1200">
                <a:solidFill>
                  <a:schemeClr val="dk1"/>
                </a:solidFill>
                <a:latin typeface="Cambria"/>
                <a:ea typeface="Cambria"/>
                <a:cs typeface="Cambria"/>
                <a:sym typeface="Cambria"/>
              </a:rPr>
              <a:t> </a:t>
            </a:r>
          </a:p>
        </p:txBody>
      </p:sp>
      <p:pic>
        <p:nvPicPr>
          <p:cNvPr id="365" name="Shape 365"/>
          <p:cNvPicPr preferRelativeResize="0"/>
          <p:nvPr/>
        </p:nvPicPr>
        <p:blipFill rotWithShape="1">
          <a:blip r:embed="rId6">
            <a:alphaModFix/>
          </a:blip>
          <a:srcRect/>
          <a:stretch/>
        </p:blipFill>
        <p:spPr>
          <a:xfrm>
            <a:off x="1159621" y="1313944"/>
            <a:ext cx="2088232" cy="2763128"/>
          </a:xfrm>
          <a:prstGeom prst="rect">
            <a:avLst/>
          </a:prstGeom>
          <a:noFill/>
          <a:ln>
            <a:noFill/>
          </a:ln>
        </p:spPr>
      </p:pic>
      <p:pic>
        <p:nvPicPr>
          <p:cNvPr id="366" name="Shape 366"/>
          <p:cNvPicPr preferRelativeResize="0"/>
          <p:nvPr/>
        </p:nvPicPr>
        <p:blipFill rotWithShape="1">
          <a:blip r:embed="rId7">
            <a:alphaModFix/>
          </a:blip>
          <a:srcRect/>
          <a:stretch/>
        </p:blipFill>
        <p:spPr>
          <a:xfrm>
            <a:off x="4499992" y="3356992"/>
            <a:ext cx="2304256" cy="2664295"/>
          </a:xfrm>
          <a:prstGeom prst="rect">
            <a:avLst/>
          </a:prstGeom>
          <a:noFill/>
          <a:ln>
            <a:noFill/>
          </a:ln>
        </p:spPr>
      </p:pic>
      <p:pic>
        <p:nvPicPr>
          <p:cNvPr id="367" name="Shape 367"/>
          <p:cNvPicPr preferRelativeResize="0"/>
          <p:nvPr/>
        </p:nvPicPr>
        <p:blipFill rotWithShape="1">
          <a:blip r:embed="rId8">
            <a:alphaModFix/>
          </a:blip>
          <a:srcRect/>
          <a:stretch/>
        </p:blipFill>
        <p:spPr>
          <a:xfrm>
            <a:off x="5868144" y="4797151"/>
            <a:ext cx="1945640" cy="1828800"/>
          </a:xfrm>
          <a:prstGeom prst="rect">
            <a:avLst/>
          </a:prstGeom>
          <a:noFill/>
          <a:ln>
            <a:noFill/>
          </a:ln>
        </p:spPr>
      </p:pic>
      <p:pic>
        <p:nvPicPr>
          <p:cNvPr id="368" name="Shape 368"/>
          <p:cNvPicPr preferRelativeResize="0"/>
          <p:nvPr/>
        </p:nvPicPr>
        <p:blipFill rotWithShape="1">
          <a:blip r:embed="rId9">
            <a:alphaModFix/>
          </a:blip>
          <a:srcRect/>
          <a:stretch/>
        </p:blipFill>
        <p:spPr>
          <a:xfrm>
            <a:off x="395536" y="1313944"/>
            <a:ext cx="836093" cy="2736303"/>
          </a:xfrm>
          <a:prstGeom prst="rect">
            <a:avLst/>
          </a:prstGeom>
          <a:noFill/>
          <a:ln>
            <a:noFill/>
          </a:ln>
        </p:spPr>
      </p:pic>
      <p:sp>
        <p:nvSpPr>
          <p:cNvPr id="369" name="Shape 369"/>
          <p:cNvSpPr txBox="1"/>
          <p:nvPr/>
        </p:nvSpPr>
        <p:spPr>
          <a:xfrm>
            <a:off x="3347864" y="1916832"/>
            <a:ext cx="1080120" cy="115212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rgbClr val="222222"/>
                </a:solidFill>
                <a:latin typeface="Arial"/>
                <a:ea typeface="Arial"/>
                <a:cs typeface="Arial"/>
                <a:sym typeface="Arial"/>
              </a:rPr>
              <a:t>Pitch Fork, Shovel, Spade</a:t>
            </a:r>
          </a:p>
          <a:p>
            <a:pPr marL="0" marR="0" lvl="0" indent="0" algn="r" rtl="0">
              <a:spcBef>
                <a:spcPts val="0"/>
              </a:spcBef>
              <a:spcAft>
                <a:spcPts val="0"/>
              </a:spcAft>
              <a:buSzPct val="25000"/>
              <a:buNone/>
            </a:pPr>
            <a:r>
              <a:rPr lang="en-US" sz="1200">
                <a:solidFill>
                  <a:schemeClr val="dk1"/>
                </a:solidFill>
                <a:latin typeface="Cambria"/>
                <a:ea typeface="Cambria"/>
                <a:cs typeface="Cambria"/>
                <a:sym typeface="Cambria"/>
              </a:rPr>
              <a:t> </a:t>
            </a:r>
          </a:p>
        </p:txBody>
      </p:sp>
      <p:sp>
        <p:nvSpPr>
          <p:cNvPr id="370" name="Shape 370"/>
          <p:cNvSpPr txBox="1"/>
          <p:nvPr/>
        </p:nvSpPr>
        <p:spPr>
          <a:xfrm>
            <a:off x="6012160" y="3933055"/>
            <a:ext cx="1296143" cy="72008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rgbClr val="222222"/>
                </a:solidFill>
                <a:latin typeface="Arial"/>
                <a:ea typeface="Arial"/>
                <a:cs typeface="Arial"/>
                <a:sym typeface="Arial"/>
              </a:rPr>
              <a:t>Compost Aerator</a:t>
            </a:r>
          </a:p>
          <a:p>
            <a:pPr marL="0" marR="0" lvl="0" indent="0" algn="l" rtl="0">
              <a:spcBef>
                <a:spcPts val="0"/>
              </a:spcBef>
              <a:spcAft>
                <a:spcPts val="0"/>
              </a:spcAft>
              <a:buSzPct val="25000"/>
              <a:buNone/>
            </a:pPr>
            <a:r>
              <a:rPr lang="en-US" sz="1200">
                <a:solidFill>
                  <a:schemeClr val="dk1"/>
                </a:solidFill>
                <a:latin typeface="Cambria"/>
                <a:ea typeface="Cambria"/>
                <a:cs typeface="Cambria"/>
                <a:sym typeface="Cambria"/>
              </a:rPr>
              <a:t> </a:t>
            </a:r>
          </a:p>
        </p:txBody>
      </p:sp>
      <p:sp>
        <p:nvSpPr>
          <p:cNvPr id="371" name="Shape 371"/>
          <p:cNvSpPr txBox="1"/>
          <p:nvPr/>
        </p:nvSpPr>
        <p:spPr>
          <a:xfrm>
            <a:off x="6372200" y="2564903"/>
            <a:ext cx="1656183" cy="72008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a:solidFill>
                  <a:srgbClr val="222222"/>
                </a:solidFill>
                <a:latin typeface="Arial"/>
                <a:ea typeface="Arial"/>
                <a:cs typeface="Arial"/>
                <a:sym typeface="Arial"/>
              </a:rPr>
              <a:t>Compost Thermometer</a:t>
            </a:r>
          </a:p>
          <a:p>
            <a:pPr marL="0" marR="0" lvl="0" indent="0" algn="r" rtl="0">
              <a:spcBef>
                <a:spcPts val="0"/>
              </a:spcBef>
              <a:spcAft>
                <a:spcPts val="0"/>
              </a:spcAft>
              <a:buSzPct val="25000"/>
              <a:buNone/>
            </a:pPr>
            <a:r>
              <a:rPr lang="en-US" sz="1200">
                <a:solidFill>
                  <a:schemeClr val="dk1"/>
                </a:solidFill>
                <a:latin typeface="Cambria"/>
                <a:ea typeface="Cambria"/>
                <a:cs typeface="Cambria"/>
                <a:sym typeface="Cambria"/>
              </a:rPr>
              <a:t> </a:t>
            </a:r>
          </a:p>
        </p:txBody>
      </p:sp>
      <p:pic>
        <p:nvPicPr>
          <p:cNvPr id="372" name="Shape 372"/>
          <p:cNvPicPr preferRelativeResize="0"/>
          <p:nvPr/>
        </p:nvPicPr>
        <p:blipFill rotWithShape="1">
          <a:blip r:embed="rId10">
            <a:alphaModFix/>
          </a:blip>
          <a:srcRect/>
          <a:stretch/>
        </p:blipFill>
        <p:spPr>
          <a:xfrm>
            <a:off x="6588224" y="1412775"/>
            <a:ext cx="1247791" cy="1152128"/>
          </a:xfrm>
          <a:prstGeom prst="rect">
            <a:avLst/>
          </a:prstGeom>
          <a:noFill/>
          <a:ln>
            <a:noFill/>
          </a:ln>
        </p:spPr>
      </p:pic>
      <p:pic>
        <p:nvPicPr>
          <p:cNvPr id="373" name="Shape 373" descr="Screen shot 2014-07-08 at 5.30.59 PM.png"/>
          <p:cNvPicPr preferRelativeResize="0"/>
          <p:nvPr/>
        </p:nvPicPr>
        <p:blipFill rotWithShape="1">
          <a:blip r:embed="rId11">
            <a:alphaModFix/>
          </a:blip>
          <a:srcRect/>
          <a:stretch/>
        </p:blipFill>
        <p:spPr>
          <a:xfrm>
            <a:off x="8028384" y="1412775"/>
            <a:ext cx="648071" cy="4187544"/>
          </a:xfrm>
          <a:prstGeom prst="rect">
            <a:avLst/>
          </a:prstGeom>
          <a:noFill/>
          <a:ln>
            <a:noFill/>
          </a:ln>
        </p:spPr>
      </p:pic>
      <p:pic>
        <p:nvPicPr>
          <p:cNvPr id="374" name="Shape 374"/>
          <p:cNvPicPr preferRelativeResize="0"/>
          <p:nvPr/>
        </p:nvPicPr>
        <p:blipFill rotWithShape="1">
          <a:blip r:embed="rId12">
            <a:alphaModFix/>
          </a:blip>
          <a:srcRect/>
          <a:stretch/>
        </p:blipFill>
        <p:spPr>
          <a:xfrm>
            <a:off x="4572000" y="1412775"/>
            <a:ext cx="1494408" cy="149440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345504" y="214536"/>
            <a:ext cx="8763000" cy="838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Harvesting Compost</a:t>
            </a:r>
          </a:p>
        </p:txBody>
      </p:sp>
      <p:sp>
        <p:nvSpPr>
          <p:cNvPr id="381" name="Shape 381"/>
          <p:cNvSpPr txBox="1">
            <a:spLocks noGrp="1"/>
          </p:cNvSpPr>
          <p:nvPr>
            <p:ph type="body" idx="1"/>
          </p:nvPr>
        </p:nvSpPr>
        <p:spPr>
          <a:xfrm>
            <a:off x="251519" y="1340767"/>
            <a:ext cx="6336703" cy="5068415"/>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Gill Sans"/>
              <a:buChar char="•"/>
            </a:pPr>
            <a:r>
              <a:rPr lang="en-US" sz="2800" b="0" i="0" u="none" strike="noStrike" cap="none">
                <a:solidFill>
                  <a:schemeClr val="dk1"/>
                </a:solidFill>
                <a:latin typeface="Gill Sans"/>
                <a:ea typeface="Gill Sans"/>
                <a:cs typeface="Gill Sans"/>
                <a:sym typeface="Gill Sans"/>
              </a:rPr>
              <a:t>The pile is ready to harvest when:</a:t>
            </a:r>
          </a:p>
          <a:p>
            <a:pPr marL="742950" marR="0" lvl="1" indent="-285750" algn="l" rtl="0">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Material has turned to a dark brown </a:t>
            </a:r>
            <a:br>
              <a:rPr lang="en-US" sz="2400" b="0" i="0" u="none" strike="noStrike" cap="none">
                <a:solidFill>
                  <a:schemeClr val="dk1"/>
                </a:solidFill>
                <a:latin typeface="Gill Sans"/>
                <a:ea typeface="Gill Sans"/>
                <a:cs typeface="Gill Sans"/>
                <a:sym typeface="Gill Sans"/>
              </a:rPr>
            </a:br>
            <a:r>
              <a:rPr lang="en-US" sz="2400" b="0" i="0" u="none" strike="noStrike" cap="none">
                <a:solidFill>
                  <a:schemeClr val="dk1"/>
                </a:solidFill>
                <a:latin typeface="Gill Sans"/>
                <a:ea typeface="Gill Sans"/>
                <a:cs typeface="Gill Sans"/>
                <a:sym typeface="Gill Sans"/>
              </a:rPr>
              <a:t>and </a:t>
            </a:r>
            <a:r>
              <a:rPr lang="en-US" sz="2400" b="0" i="1" u="none" strike="noStrike" cap="none">
                <a:solidFill>
                  <a:srgbClr val="000090"/>
                </a:solidFill>
                <a:latin typeface="Gill Sans"/>
                <a:ea typeface="Gill Sans"/>
                <a:cs typeface="Gill Sans"/>
                <a:sym typeface="Gill Sans"/>
              </a:rPr>
              <a:t>original</a:t>
            </a:r>
            <a:r>
              <a:rPr lang="en-US" sz="2400" b="0" i="0" u="none" strike="noStrike" cap="none">
                <a:solidFill>
                  <a:srgbClr val="000090"/>
                </a:solidFill>
                <a:latin typeface="Gill Sans"/>
                <a:ea typeface="Gill Sans"/>
                <a:cs typeface="Gill Sans"/>
                <a:sym typeface="Gill Sans"/>
              </a:rPr>
              <a:t> </a:t>
            </a:r>
            <a:r>
              <a:rPr lang="en-US" sz="2400" b="0" i="0" u="none" strike="noStrike" cap="none">
                <a:solidFill>
                  <a:schemeClr val="dk1"/>
                </a:solidFill>
                <a:latin typeface="Gill Sans"/>
                <a:ea typeface="Gill Sans"/>
                <a:cs typeface="Gill Sans"/>
                <a:sym typeface="Gill Sans"/>
              </a:rPr>
              <a:t>materials are </a:t>
            </a:r>
            <a:r>
              <a:rPr lang="en-US" sz="2400" b="0" i="1" u="none" strike="noStrike" cap="none">
                <a:solidFill>
                  <a:srgbClr val="000090"/>
                </a:solidFill>
                <a:latin typeface="Gill Sans"/>
                <a:ea typeface="Gill Sans"/>
                <a:cs typeface="Gill Sans"/>
                <a:sym typeface="Gill Sans"/>
              </a:rPr>
              <a:t>no longer </a:t>
            </a:r>
            <a:r>
              <a:rPr lang="en-US" sz="2400" b="0" i="0" u="none" strike="noStrike" cap="none">
                <a:solidFill>
                  <a:schemeClr val="dk1"/>
                </a:solidFill>
                <a:latin typeface="Gill Sans"/>
                <a:ea typeface="Gill Sans"/>
                <a:cs typeface="Gill Sans"/>
                <a:sym typeface="Gill Sans"/>
              </a:rPr>
              <a:t>identifiable</a:t>
            </a:r>
          </a:p>
          <a:p>
            <a:pPr marL="742950" marR="0" lvl="1" indent="-285750" algn="l" rtl="0">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The smell is mild and earthy </a:t>
            </a:r>
          </a:p>
          <a:p>
            <a:pPr marL="742950" marR="0" lvl="1" indent="-285750" algn="l" rtl="0">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Little or no heat is being produced in </a:t>
            </a:r>
            <a:br>
              <a:rPr lang="en-US" sz="2400" b="0" i="0" u="none" strike="noStrike" cap="none">
                <a:solidFill>
                  <a:schemeClr val="dk1"/>
                </a:solidFill>
                <a:latin typeface="Gill Sans"/>
                <a:ea typeface="Gill Sans"/>
                <a:cs typeface="Gill Sans"/>
                <a:sym typeface="Gill Sans"/>
              </a:rPr>
            </a:br>
            <a:r>
              <a:rPr lang="en-US" sz="2400" b="0" i="0" u="none" strike="noStrike" cap="none">
                <a:solidFill>
                  <a:schemeClr val="dk1"/>
                </a:solidFill>
                <a:latin typeface="Gill Sans"/>
                <a:ea typeface="Gill Sans"/>
                <a:cs typeface="Gill Sans"/>
                <a:sym typeface="Gill Sans"/>
              </a:rPr>
              <a:t>a h</a:t>
            </a:r>
            <a:r>
              <a:rPr lang="en-US" sz="2400" b="0" i="0" u="none" strike="noStrike" cap="none">
                <a:solidFill>
                  <a:schemeClr val="dk2"/>
                </a:solidFill>
                <a:latin typeface="Gill Sans"/>
                <a:ea typeface="Gill Sans"/>
                <a:cs typeface="Gill Sans"/>
                <a:sym typeface="Gill Sans"/>
              </a:rPr>
              <a:t>ot</a:t>
            </a:r>
            <a:r>
              <a:rPr lang="en-US" sz="2400" b="0" i="0" u="none" strike="noStrike" cap="none">
                <a:solidFill>
                  <a:schemeClr val="dk1"/>
                </a:solidFill>
                <a:latin typeface="Gill Sans"/>
                <a:ea typeface="Gill Sans"/>
                <a:cs typeface="Gill Sans"/>
                <a:sym typeface="Gill Sans"/>
              </a:rPr>
              <a:t> pile</a:t>
            </a:r>
          </a:p>
          <a:p>
            <a:pPr marL="342900" marR="0" lvl="0" indent="-342900" algn="l" rtl="0">
              <a:spcBef>
                <a:spcPts val="560"/>
              </a:spcBef>
              <a:spcAft>
                <a:spcPts val="0"/>
              </a:spcAft>
              <a:buClr>
                <a:schemeClr val="dk1"/>
              </a:buClr>
              <a:buSzPct val="100000"/>
              <a:buFont typeface="Gill Sans"/>
              <a:buChar char="•"/>
            </a:pPr>
            <a:r>
              <a:rPr lang="en-US" sz="2800" b="0" i="0" u="none" strike="noStrike" cap="none">
                <a:solidFill>
                  <a:schemeClr val="dk1"/>
                </a:solidFill>
                <a:latin typeface="Gill Sans"/>
                <a:ea typeface="Gill Sans"/>
                <a:cs typeface="Gill Sans"/>
                <a:sym typeface="Gill Sans"/>
              </a:rPr>
              <a:t>Screening can be used to remove large pieces that are not fully decomposed</a:t>
            </a:r>
          </a:p>
          <a:p>
            <a:pPr marL="742950" marR="0" lvl="1" indent="-285750" algn="l" rtl="0">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Mainly needed for </a:t>
            </a:r>
            <a:r>
              <a:rPr lang="en-US" sz="2400" b="0" i="0" u="none" strike="noStrike" cap="none">
                <a:solidFill>
                  <a:srgbClr val="0033CC"/>
                </a:solidFill>
                <a:latin typeface="Gill Sans"/>
                <a:ea typeface="Gill Sans"/>
                <a:cs typeface="Gill Sans"/>
                <a:sym typeface="Gill Sans"/>
              </a:rPr>
              <a:t>cold</a:t>
            </a:r>
            <a:r>
              <a:rPr lang="en-US" sz="2400" b="0" i="0" u="none" strike="noStrike" cap="none">
                <a:solidFill>
                  <a:schemeClr val="dk1"/>
                </a:solidFill>
                <a:latin typeface="Gill Sans"/>
                <a:ea typeface="Gill Sans"/>
                <a:cs typeface="Gill Sans"/>
                <a:sym typeface="Gill Sans"/>
              </a:rPr>
              <a:t> piles</a:t>
            </a:r>
          </a:p>
          <a:p>
            <a:pPr marL="742950" marR="0" lvl="1" indent="-285750" algn="l" rtl="0">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It’s easy to build your own screen</a:t>
            </a:r>
          </a:p>
        </p:txBody>
      </p:sp>
      <p:pic>
        <p:nvPicPr>
          <p:cNvPr id="382" name="Shape 382"/>
          <p:cNvPicPr preferRelativeResize="0"/>
          <p:nvPr/>
        </p:nvPicPr>
        <p:blipFill rotWithShape="1">
          <a:blip r:embed="rId3">
            <a:alphaModFix/>
          </a:blip>
          <a:srcRect/>
          <a:stretch/>
        </p:blipFill>
        <p:spPr>
          <a:xfrm>
            <a:off x="6516216" y="3284983"/>
            <a:ext cx="2343150" cy="3124199"/>
          </a:xfrm>
          <a:prstGeom prst="rect">
            <a:avLst/>
          </a:prstGeom>
          <a:noFill/>
          <a:ln>
            <a:noFill/>
          </a:ln>
        </p:spPr>
      </p:pic>
      <p:pic>
        <p:nvPicPr>
          <p:cNvPr id="383" name="Shape 383"/>
          <p:cNvPicPr preferRelativeResize="0"/>
          <p:nvPr/>
        </p:nvPicPr>
        <p:blipFill rotWithShape="1">
          <a:blip r:embed="rId4">
            <a:alphaModFix/>
          </a:blip>
          <a:srcRect/>
          <a:stretch/>
        </p:blipFill>
        <p:spPr>
          <a:xfrm>
            <a:off x="6516216" y="1340767"/>
            <a:ext cx="2346042" cy="1728191"/>
          </a:xfrm>
          <a:prstGeom prst="rect">
            <a:avLst/>
          </a:prstGeom>
          <a:noFill/>
          <a:ln>
            <a:noFill/>
          </a:ln>
        </p:spPr>
      </p:pic>
      <p:sp>
        <p:nvSpPr>
          <p:cNvPr id="384" name="Shape 38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26</a:t>
            </a:fld>
            <a:endParaRPr lang="en-US" sz="1400">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Shape 390"/>
          <p:cNvSpPr txBox="1">
            <a:spLocks noGrp="1"/>
          </p:cNvSpPr>
          <p:nvPr>
            <p:ph type="title"/>
          </p:nvPr>
        </p:nvSpPr>
        <p:spPr>
          <a:xfrm>
            <a:off x="1763688" y="214536"/>
            <a:ext cx="6408712" cy="838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Using Compost</a:t>
            </a:r>
          </a:p>
        </p:txBody>
      </p:sp>
      <p:sp>
        <p:nvSpPr>
          <p:cNvPr id="391" name="Shape 391"/>
          <p:cNvSpPr txBox="1">
            <a:spLocks noGrp="1"/>
          </p:cNvSpPr>
          <p:nvPr>
            <p:ph type="body" idx="1"/>
          </p:nvPr>
        </p:nvSpPr>
        <p:spPr>
          <a:xfrm>
            <a:off x="251519" y="1268759"/>
            <a:ext cx="3674368" cy="437767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Typical Applications:</a:t>
            </a:r>
          </a:p>
          <a:p>
            <a:pPr marL="742950" marR="0" lvl="1" indent="-285750" algn="l" rtl="0">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Incorporate in soil prior to planting</a:t>
            </a:r>
          </a:p>
          <a:p>
            <a:pPr marL="742950" marR="0" lvl="1" indent="-285750" algn="l" rtl="0">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Amend potting mixes</a:t>
            </a:r>
          </a:p>
          <a:p>
            <a:pPr marL="742950" marR="0" lvl="1" indent="-285750" algn="l" rtl="0">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Mulch or “top dress” planted areas</a:t>
            </a:r>
          </a:p>
          <a:p>
            <a:pPr marL="742950" marR="0" lvl="1" indent="-285750" algn="l" rtl="0">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Liquid extract or compost drench</a:t>
            </a:r>
          </a:p>
          <a:p>
            <a:pPr marL="742950" marR="0" lvl="1" indent="-285750" algn="l" rtl="0">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Compost tea: Aerated liquid extract abundant in active bacteria and fungi</a:t>
            </a:r>
          </a:p>
          <a:p>
            <a:pPr marL="742950" marR="0" lvl="1" indent="-285750" algn="l" rtl="0">
              <a:spcBef>
                <a:spcPts val="480"/>
              </a:spcBef>
              <a:spcAft>
                <a:spcPts val="0"/>
              </a:spcAft>
              <a:buClr>
                <a:schemeClr val="dk1"/>
              </a:buClr>
              <a:buSzPct val="100000"/>
              <a:buFont typeface="Gill Sans"/>
              <a:buNone/>
            </a:pPr>
            <a:endParaRPr sz="2400" b="0" i="0" u="none" strike="noStrike" cap="none">
              <a:solidFill>
                <a:schemeClr val="dk1"/>
              </a:solidFill>
              <a:latin typeface="Gill Sans"/>
              <a:ea typeface="Gill Sans"/>
              <a:cs typeface="Gill Sans"/>
              <a:sym typeface="Gill Sans"/>
            </a:endParaRPr>
          </a:p>
        </p:txBody>
      </p:sp>
      <p:sp>
        <p:nvSpPr>
          <p:cNvPr id="392" name="Shape 392"/>
          <p:cNvSpPr txBox="1"/>
          <p:nvPr/>
        </p:nvSpPr>
        <p:spPr>
          <a:xfrm>
            <a:off x="4427983" y="1268759"/>
            <a:ext cx="4392488" cy="4729336"/>
          </a:xfrm>
          <a:prstGeom prst="rect">
            <a:avLst/>
          </a:prstGeom>
          <a:noFill/>
          <a:ln>
            <a:noFill/>
          </a:ln>
        </p:spPr>
        <p:txBody>
          <a:bodyPr lIns="91425" tIns="45700" rIns="91425" bIns="45700" anchor="t" anchorCtr="0">
            <a:noAutofit/>
          </a:bodyPr>
          <a:lstStyle/>
          <a:p>
            <a:pPr marL="342900" marR="0" lvl="1" indent="-342900" algn="l" rtl="0">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Well-made compost is a </a:t>
            </a:r>
            <a:br>
              <a:rPr lang="en-US" sz="2400" b="0" i="0" u="none" strike="noStrike" cap="none">
                <a:solidFill>
                  <a:schemeClr val="dk1"/>
                </a:solidFill>
                <a:latin typeface="Arial"/>
                <a:ea typeface="Arial"/>
                <a:cs typeface="Arial"/>
                <a:sym typeface="Arial"/>
              </a:rPr>
            </a:br>
            <a:r>
              <a:rPr lang="en-US" sz="2400" b="0" i="0" u="none" strike="noStrike" cap="none">
                <a:solidFill>
                  <a:schemeClr val="dk1"/>
                </a:solidFill>
                <a:latin typeface="Arial"/>
                <a:ea typeface="Arial"/>
                <a:cs typeface="Arial"/>
                <a:sym typeface="Arial"/>
              </a:rPr>
              <a:t>nutrient-rich soil conditioner</a:t>
            </a:r>
          </a:p>
          <a:p>
            <a:pPr marL="342900" marR="0" lvl="0" indent="-342900" algn="l" rtl="0">
              <a:spcBef>
                <a:spcPts val="480"/>
              </a:spcBef>
              <a:spcAft>
                <a:spcPts val="0"/>
              </a:spcAft>
              <a:buClr>
                <a:schemeClr val="dk1"/>
              </a:buClr>
              <a:buSzPct val="100000"/>
              <a:buFont typeface="Arial"/>
              <a:buChar char="•"/>
            </a:pPr>
            <a:r>
              <a:rPr lang="en-US" sz="2400">
                <a:solidFill>
                  <a:schemeClr val="dk1"/>
                </a:solidFill>
                <a:latin typeface="Arial"/>
                <a:ea typeface="Arial"/>
                <a:cs typeface="Arial"/>
                <a:sym typeface="Arial"/>
              </a:rPr>
              <a:t>Benefits:</a:t>
            </a:r>
          </a:p>
          <a:p>
            <a:pPr marL="742950" marR="0" lvl="1" indent="-285750" algn="l" rtl="0">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Improves soil structure by adding </a:t>
            </a:r>
            <a:r>
              <a:rPr lang="en-US" sz="2000" b="1" i="0" u="none" strike="noStrike" cap="none">
                <a:solidFill>
                  <a:schemeClr val="dk1"/>
                </a:solidFill>
                <a:latin typeface="Arial"/>
                <a:ea typeface="Arial"/>
                <a:cs typeface="Arial"/>
                <a:sym typeface="Arial"/>
              </a:rPr>
              <a:t>humus</a:t>
            </a:r>
            <a:r>
              <a:rPr lang="en-US" sz="2000" b="0" i="0" u="none" strike="noStrike" cap="none">
                <a:solidFill>
                  <a:schemeClr val="dk1"/>
                </a:solidFill>
                <a:latin typeface="Arial"/>
                <a:ea typeface="Arial"/>
                <a:cs typeface="Arial"/>
                <a:sym typeface="Arial"/>
              </a:rPr>
              <a:t> and </a:t>
            </a:r>
            <a:r>
              <a:rPr lang="en-US" sz="2000" b="1" i="0" u="none" strike="noStrike" cap="none">
                <a:solidFill>
                  <a:schemeClr val="dk1"/>
                </a:solidFill>
                <a:latin typeface="Arial"/>
                <a:ea typeface="Arial"/>
                <a:cs typeface="Arial"/>
                <a:sym typeface="Arial"/>
              </a:rPr>
              <a:t>micro organisms</a:t>
            </a:r>
          </a:p>
          <a:p>
            <a:pPr marL="742950" marR="0" lvl="1" indent="-285750" algn="l" rtl="0">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Restores top soil</a:t>
            </a:r>
          </a:p>
          <a:p>
            <a:pPr marL="742950" marR="0" lvl="1" indent="-285750" algn="l" rtl="0">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Inoculates soil with a wide variety of bacteria and fungi that feed the plants</a:t>
            </a:r>
          </a:p>
          <a:p>
            <a:pPr marL="742950" marR="0" lvl="1" indent="-285750" algn="l" rtl="0">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Holds moisture</a:t>
            </a:r>
          </a:p>
          <a:p>
            <a:pPr marL="742950" marR="0" lvl="1" indent="-285750" algn="l" rtl="0">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Saves money</a:t>
            </a:r>
          </a:p>
          <a:p>
            <a:pPr marL="742950" marR="0" lvl="1" indent="-285750" algn="l" rtl="0">
              <a:spcBef>
                <a:spcPts val="480"/>
              </a:spcBef>
              <a:spcAft>
                <a:spcPts val="0"/>
              </a:spcAft>
              <a:buClr>
                <a:schemeClr val="dk1"/>
              </a:buClr>
              <a:buFont typeface="Gill Sans"/>
              <a:buNone/>
            </a:pPr>
            <a:endParaRPr sz="2400" b="0" i="0" u="none" strike="noStrike" cap="none">
              <a:solidFill>
                <a:schemeClr val="dk1"/>
              </a:solidFill>
              <a:latin typeface="Gill Sans"/>
              <a:ea typeface="Gill Sans"/>
              <a:cs typeface="Gill Sans"/>
              <a:sym typeface="Gill Sans"/>
            </a:endParaRPr>
          </a:p>
        </p:txBody>
      </p:sp>
      <p:pic>
        <p:nvPicPr>
          <p:cNvPr id="393" name="Shape 393" descr="Screen shot 2014-07-08 at 7.10.33 PM.png"/>
          <p:cNvPicPr preferRelativeResize="0"/>
          <p:nvPr/>
        </p:nvPicPr>
        <p:blipFill rotWithShape="1">
          <a:blip r:embed="rId3">
            <a:alphaModFix/>
          </a:blip>
          <a:srcRect/>
          <a:stretch/>
        </p:blipFill>
        <p:spPr>
          <a:xfrm>
            <a:off x="6444207" y="5645521"/>
            <a:ext cx="1980704" cy="879821"/>
          </a:xfrm>
          <a:prstGeom prst="rect">
            <a:avLst/>
          </a:prstGeom>
          <a:noFill/>
          <a:ln>
            <a:noFill/>
          </a:ln>
        </p:spPr>
      </p:pic>
      <p:pic>
        <p:nvPicPr>
          <p:cNvPr id="394" name="Shape 394" descr="Screen shot 2014-07-08 at 7.10.33 PM.png"/>
          <p:cNvPicPr preferRelativeResize="0"/>
          <p:nvPr/>
        </p:nvPicPr>
        <p:blipFill rotWithShape="1">
          <a:blip r:embed="rId3">
            <a:alphaModFix/>
          </a:blip>
          <a:srcRect/>
          <a:stretch/>
        </p:blipFill>
        <p:spPr>
          <a:xfrm>
            <a:off x="4572000" y="5645521"/>
            <a:ext cx="1980704" cy="879821"/>
          </a:xfrm>
          <a:prstGeom prst="rect">
            <a:avLst/>
          </a:prstGeom>
          <a:noFill/>
          <a:ln>
            <a:noFill/>
          </a:ln>
        </p:spPr>
      </p:pic>
      <p:pic>
        <p:nvPicPr>
          <p:cNvPr id="395" name="Shape 395" descr="Screen shot 2014-07-08 at 7.10.33 PM.png"/>
          <p:cNvPicPr preferRelativeResize="0"/>
          <p:nvPr/>
        </p:nvPicPr>
        <p:blipFill rotWithShape="1">
          <a:blip r:embed="rId3">
            <a:alphaModFix/>
          </a:blip>
          <a:srcRect/>
          <a:stretch/>
        </p:blipFill>
        <p:spPr>
          <a:xfrm>
            <a:off x="2591296" y="5661248"/>
            <a:ext cx="1980704" cy="879821"/>
          </a:xfrm>
          <a:prstGeom prst="rect">
            <a:avLst/>
          </a:prstGeom>
          <a:noFill/>
          <a:ln>
            <a:noFill/>
          </a:ln>
        </p:spPr>
      </p:pic>
      <p:pic>
        <p:nvPicPr>
          <p:cNvPr id="396" name="Shape 396" descr="Screen shot 2014-07-08 at 7.10.33 PM.png"/>
          <p:cNvPicPr preferRelativeResize="0"/>
          <p:nvPr/>
        </p:nvPicPr>
        <p:blipFill rotWithShape="1">
          <a:blip r:embed="rId3">
            <a:alphaModFix/>
          </a:blip>
          <a:srcRect/>
          <a:stretch/>
        </p:blipFill>
        <p:spPr>
          <a:xfrm>
            <a:off x="719087" y="5661248"/>
            <a:ext cx="1980704" cy="879821"/>
          </a:xfrm>
          <a:prstGeom prst="rect">
            <a:avLst/>
          </a:prstGeom>
          <a:noFill/>
          <a:ln>
            <a:noFill/>
          </a:ln>
        </p:spPr>
      </p:pic>
      <p:sp>
        <p:nvSpPr>
          <p:cNvPr id="397" name="Shape 39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27</a:t>
            </a:fld>
            <a:endParaRPr lang="en-US" sz="1400">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title"/>
          </p:nvPr>
        </p:nvSpPr>
        <p:spPr>
          <a:xfrm>
            <a:off x="1828800" y="180181"/>
            <a:ext cx="6775648" cy="9445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Healthy Soil is Alive</a:t>
            </a:r>
          </a:p>
        </p:txBody>
      </p:sp>
      <p:sp>
        <p:nvSpPr>
          <p:cNvPr id="404" name="Shape 40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28</a:t>
            </a:fld>
            <a:endParaRPr lang="en-US" sz="1400">
              <a:solidFill>
                <a:schemeClr val="dk1"/>
              </a:solidFill>
              <a:latin typeface="Arial"/>
              <a:ea typeface="Arial"/>
              <a:cs typeface="Arial"/>
              <a:sym typeface="Arial"/>
            </a:endParaRPr>
          </a:p>
        </p:txBody>
      </p:sp>
      <p:pic>
        <p:nvPicPr>
          <p:cNvPr id="405" name="Shape 405" descr="Screen shot 2014-07-08 at 5.51.35 PM.png"/>
          <p:cNvPicPr preferRelativeResize="0"/>
          <p:nvPr/>
        </p:nvPicPr>
        <p:blipFill rotWithShape="1">
          <a:blip r:embed="rId3">
            <a:alphaModFix/>
          </a:blip>
          <a:srcRect/>
          <a:stretch/>
        </p:blipFill>
        <p:spPr>
          <a:xfrm>
            <a:off x="827583" y="1412775"/>
            <a:ext cx="6973912" cy="4118535"/>
          </a:xfrm>
          <a:prstGeom prst="rect">
            <a:avLst/>
          </a:prstGeom>
          <a:noFill/>
          <a:ln>
            <a:noFill/>
          </a:ln>
        </p:spPr>
      </p:pic>
      <p:pic>
        <p:nvPicPr>
          <p:cNvPr id="406" name="Shape 406" descr="Screen shot 2014-07-08 at 5.52.54 PM.png"/>
          <p:cNvPicPr preferRelativeResize="0"/>
          <p:nvPr/>
        </p:nvPicPr>
        <p:blipFill rotWithShape="1">
          <a:blip r:embed="rId4">
            <a:alphaModFix/>
          </a:blip>
          <a:srcRect/>
          <a:stretch/>
        </p:blipFill>
        <p:spPr>
          <a:xfrm>
            <a:off x="5436096" y="5517232"/>
            <a:ext cx="3312367" cy="65591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Shape 412"/>
          <p:cNvSpPr txBox="1">
            <a:spLocks noGrp="1"/>
          </p:cNvSpPr>
          <p:nvPr>
            <p:ph type="title"/>
          </p:nvPr>
        </p:nvSpPr>
        <p:spPr>
          <a:xfrm>
            <a:off x="1600200" y="152400"/>
            <a:ext cx="6572200" cy="838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Grasscycling</a:t>
            </a:r>
          </a:p>
        </p:txBody>
      </p:sp>
      <p:sp>
        <p:nvSpPr>
          <p:cNvPr id="413" name="Shape 413"/>
          <p:cNvSpPr txBox="1">
            <a:spLocks noGrp="1"/>
          </p:cNvSpPr>
          <p:nvPr>
            <p:ph type="body" idx="1"/>
          </p:nvPr>
        </p:nvSpPr>
        <p:spPr>
          <a:xfrm>
            <a:off x="323528" y="1295400"/>
            <a:ext cx="5400599" cy="206159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Recycle grass easily by leaving clippings on lawn when mowing</a:t>
            </a:r>
          </a:p>
          <a:p>
            <a:pPr marL="342900" marR="0" lvl="0" indent="-342900" algn="l" rtl="0">
              <a:spcBef>
                <a:spcPts val="480"/>
              </a:spcBef>
              <a:spcAft>
                <a:spcPts val="0"/>
              </a:spcAft>
              <a:buClr>
                <a:schemeClr val="dk1"/>
              </a:buClr>
              <a:buSzPct val="100000"/>
              <a:buFont typeface="Gill Sans"/>
              <a:buChar char="•"/>
            </a:pPr>
            <a:r>
              <a:rPr lang="en-US" sz="2400" b="0" i="0" u="none" strike="noStrike" cap="none">
                <a:solidFill>
                  <a:schemeClr val="dk1"/>
                </a:solidFill>
                <a:latin typeface="Gill Sans"/>
                <a:ea typeface="Gill Sans"/>
                <a:cs typeface="Gill Sans"/>
                <a:sym typeface="Gill Sans"/>
              </a:rPr>
              <a:t>Grass clippings decompose quickly (within 2 weeks), returning valuable nutrients back to the soil</a:t>
            </a:r>
          </a:p>
        </p:txBody>
      </p:sp>
      <p:pic>
        <p:nvPicPr>
          <p:cNvPr id="414" name="Shape 414" descr="Graphic+-+Man+Grasscycling"/>
          <p:cNvPicPr preferRelativeResize="0"/>
          <p:nvPr/>
        </p:nvPicPr>
        <p:blipFill rotWithShape="1">
          <a:blip r:embed="rId3">
            <a:alphaModFix/>
          </a:blip>
          <a:srcRect/>
          <a:stretch/>
        </p:blipFill>
        <p:spPr>
          <a:xfrm>
            <a:off x="5817501" y="1340767"/>
            <a:ext cx="3002971" cy="2160240"/>
          </a:xfrm>
          <a:prstGeom prst="rect">
            <a:avLst/>
          </a:prstGeom>
          <a:noFill/>
          <a:ln>
            <a:noFill/>
          </a:ln>
        </p:spPr>
      </p:pic>
      <p:sp>
        <p:nvSpPr>
          <p:cNvPr id="415" name="Shape 415"/>
          <p:cNvSpPr txBox="1"/>
          <p:nvPr/>
        </p:nvSpPr>
        <p:spPr>
          <a:xfrm>
            <a:off x="323528" y="3356992"/>
            <a:ext cx="8352928" cy="288032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000">
                <a:solidFill>
                  <a:schemeClr val="dk1"/>
                </a:solidFill>
                <a:latin typeface="Arial"/>
                <a:ea typeface="Arial"/>
                <a:cs typeface="Arial"/>
                <a:sym typeface="Arial"/>
              </a:rPr>
              <a:t>Optimal grasscycle techniques include:</a:t>
            </a:r>
          </a:p>
          <a:p>
            <a:pPr marL="742950" marR="0" lvl="1" indent="-285750" algn="l" rtl="0">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Cutting no more than 1/3 the length of the grass </a:t>
            </a:r>
          </a:p>
          <a:p>
            <a:pPr marL="742950" marR="0" lvl="1" indent="-285750" algn="l" rtl="0">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Cutting when grass is dry to the touch </a:t>
            </a:r>
          </a:p>
          <a:p>
            <a:pPr marL="742950" marR="0" lvl="1" indent="-285750" algn="l" rtl="0">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Cutting when grass height is between 3 and 4 inches </a:t>
            </a:r>
          </a:p>
          <a:p>
            <a:pPr marL="742950" marR="0" lvl="1" indent="-285750" algn="l" rtl="0">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Ensure the the mower blade is sharp </a:t>
            </a:r>
          </a:p>
          <a:p>
            <a:pPr marL="342900" marR="0" lvl="0" indent="-342900" algn="l" rtl="0">
              <a:spcBef>
                <a:spcPts val="400"/>
              </a:spcBef>
              <a:spcAft>
                <a:spcPts val="0"/>
              </a:spcAft>
              <a:buClr>
                <a:schemeClr val="dk1"/>
              </a:buClr>
              <a:buSzPct val="100000"/>
              <a:buFont typeface="Arial"/>
              <a:buChar char="•"/>
            </a:pPr>
            <a:r>
              <a:rPr lang="en-US" sz="2000">
                <a:solidFill>
                  <a:schemeClr val="dk1"/>
                </a:solidFill>
                <a:latin typeface="Arial"/>
                <a:ea typeface="Arial"/>
                <a:cs typeface="Arial"/>
                <a:sym typeface="Arial"/>
              </a:rPr>
              <a:t>Reduces fertilizer and water requirements, minimizes chemical runoff entering storm drains and polluting creeks, rivers, and lakes</a:t>
            </a:r>
          </a:p>
          <a:p>
            <a:pPr marL="342900" marR="0" lvl="0" indent="-342900" algn="l" rtl="0">
              <a:spcBef>
                <a:spcPts val="400"/>
              </a:spcBef>
              <a:spcAft>
                <a:spcPts val="0"/>
              </a:spcAft>
              <a:buClr>
                <a:schemeClr val="dk1"/>
              </a:buClr>
              <a:buSzPct val="100000"/>
              <a:buFont typeface="Arial"/>
              <a:buChar char="•"/>
            </a:pPr>
            <a:r>
              <a:rPr lang="en-US" sz="2000" b="1">
                <a:solidFill>
                  <a:schemeClr val="dk1"/>
                </a:solidFill>
                <a:latin typeface="Arial"/>
                <a:ea typeface="Arial"/>
                <a:cs typeface="Arial"/>
                <a:sym typeface="Arial"/>
              </a:rPr>
              <a:t>MAKES SENSE!</a:t>
            </a:r>
          </a:p>
        </p:txBody>
      </p:sp>
      <p:sp>
        <p:nvSpPr>
          <p:cNvPr id="416" name="Shape 416"/>
          <p:cNvSpPr txBox="1"/>
          <p:nvPr/>
        </p:nvSpPr>
        <p:spPr>
          <a:xfrm>
            <a:off x="4191000" y="-38100"/>
            <a:ext cx="184666"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p:txBody>
      </p:sp>
      <p:sp>
        <p:nvSpPr>
          <p:cNvPr id="417" name="Shape 41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29</a:t>
            </a:fld>
            <a:endParaRPr lang="en-US" sz="140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1752600" y="46038"/>
            <a:ext cx="6934200" cy="9447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What is Composting?</a:t>
            </a:r>
          </a:p>
        </p:txBody>
      </p:sp>
      <p:sp>
        <p:nvSpPr>
          <p:cNvPr id="82" name="Shape 82"/>
          <p:cNvSpPr txBox="1">
            <a:spLocks noGrp="1"/>
          </p:cNvSpPr>
          <p:nvPr>
            <p:ph type="body" idx="2"/>
          </p:nvPr>
        </p:nvSpPr>
        <p:spPr>
          <a:xfrm>
            <a:off x="1676400" y="4876800"/>
            <a:ext cx="6400800" cy="457200"/>
          </a:xfrm>
          <a:prstGeom prst="rect">
            <a:avLst/>
          </a:prstGeom>
          <a:noFill/>
          <a:ln>
            <a:noFill/>
          </a:ln>
        </p:spPr>
        <p:txBody>
          <a:bodyPr lIns="91425" tIns="45700" rIns="91425" bIns="45700" anchor="t" anchorCtr="0">
            <a:noAutofit/>
          </a:bodyPr>
          <a:lstStyle/>
          <a:p>
            <a:pPr marL="742950" marR="0" lvl="1" indent="-285750" algn="l" rtl="0">
              <a:spcBef>
                <a:spcPts val="0"/>
              </a:spcBef>
              <a:spcAft>
                <a:spcPts val="0"/>
              </a:spcAft>
              <a:buClr>
                <a:schemeClr val="dk1"/>
              </a:buClr>
              <a:buSzPct val="25000"/>
              <a:buFont typeface="Gill Sans"/>
              <a:buNone/>
            </a:pPr>
            <a:r>
              <a:rPr lang="en-US" sz="2400" b="0" i="0" u="none" strike="noStrike" cap="none">
                <a:solidFill>
                  <a:schemeClr val="dk1"/>
                </a:solidFill>
                <a:latin typeface="Gill Sans"/>
                <a:ea typeface="Gill Sans"/>
                <a:cs typeface="Gill Sans"/>
                <a:sym typeface="Gill Sans"/>
              </a:rPr>
              <a:t>Composting: Recycling Organic Materials</a:t>
            </a:r>
          </a:p>
          <a:p>
            <a:pPr marL="742950" marR="0" lvl="1" indent="-285750" algn="l" rtl="0">
              <a:spcBef>
                <a:spcPts val="480"/>
              </a:spcBef>
              <a:spcAft>
                <a:spcPts val="0"/>
              </a:spcAft>
              <a:buClr>
                <a:schemeClr val="dk1"/>
              </a:buClr>
              <a:buSzPct val="100000"/>
              <a:buFont typeface="Gill Sans"/>
              <a:buNone/>
            </a:pPr>
            <a:endParaRPr sz="2400" b="0" i="0" u="none" strike="noStrike" cap="none">
              <a:solidFill>
                <a:schemeClr val="dk1"/>
              </a:solidFill>
              <a:latin typeface="Gill Sans"/>
              <a:ea typeface="Gill Sans"/>
              <a:cs typeface="Gill Sans"/>
              <a:sym typeface="Gill Sans"/>
            </a:endParaRPr>
          </a:p>
        </p:txBody>
      </p:sp>
      <p:sp>
        <p:nvSpPr>
          <p:cNvPr id="83" name="Shape 83"/>
          <p:cNvSpPr txBox="1">
            <a:spLocks noGrp="1"/>
          </p:cNvSpPr>
          <p:nvPr>
            <p:ph type="sldNum" idx="12"/>
          </p:nvPr>
        </p:nvSpPr>
        <p:spPr>
          <a:xfrm>
            <a:off x="6553200" y="6172200"/>
            <a:ext cx="2133600" cy="47610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b="0" i="0" u="none" strike="noStrike" cap="none">
                <a:solidFill>
                  <a:schemeClr val="dk1"/>
                </a:solidFill>
                <a:latin typeface="Arial"/>
                <a:ea typeface="Arial"/>
                <a:cs typeface="Arial"/>
                <a:sym typeface="Arial"/>
              </a:rPr>
              <a:t>3</a:t>
            </a:fld>
            <a:endParaRPr lang="en-US" sz="1400" b="0" i="0" u="none" strike="noStrike" cap="none">
              <a:solidFill>
                <a:schemeClr val="dk1"/>
              </a:solidFill>
              <a:latin typeface="Arial"/>
              <a:ea typeface="Arial"/>
              <a:cs typeface="Arial"/>
              <a:sym typeface="Arial"/>
            </a:endParaRPr>
          </a:p>
        </p:txBody>
      </p:sp>
      <p:sp>
        <p:nvSpPr>
          <p:cNvPr id="84" name="Shape 84"/>
          <p:cNvSpPr/>
          <p:nvPr/>
        </p:nvSpPr>
        <p:spPr>
          <a:xfrm>
            <a:off x="3429000" y="2479675"/>
            <a:ext cx="4857900" cy="1005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a:solidFill>
                  <a:schemeClr val="lt1"/>
                </a:solidFill>
                <a:latin typeface="Arial Black"/>
                <a:ea typeface="Arial Black"/>
                <a:cs typeface="Arial Black"/>
                <a:sym typeface="Arial Black"/>
              </a:rPr>
              <a:t>Composting</a:t>
            </a:r>
          </a:p>
          <a:p>
            <a:pPr marL="0" marR="0" lvl="0" indent="0" algn="l" rtl="0">
              <a:spcBef>
                <a:spcPts val="1200"/>
              </a:spcBef>
              <a:spcAft>
                <a:spcPts val="0"/>
              </a:spcAft>
              <a:buSzPct val="25000"/>
              <a:buNone/>
            </a:pPr>
            <a:r>
              <a:rPr lang="en-US" sz="2400" b="1" i="0" u="none" strike="noStrike" cap="none">
                <a:solidFill>
                  <a:schemeClr val="lt1"/>
                </a:solidFill>
                <a:latin typeface="Arial Black"/>
                <a:ea typeface="Arial Black"/>
                <a:cs typeface="Arial Black"/>
                <a:sym typeface="Arial Black"/>
              </a:rPr>
              <a:t>Recycling organic materials</a:t>
            </a:r>
          </a:p>
        </p:txBody>
      </p:sp>
      <p:pic>
        <p:nvPicPr>
          <p:cNvPr id="85" name="Shape 85"/>
          <p:cNvPicPr preferRelativeResize="0"/>
          <p:nvPr/>
        </p:nvPicPr>
        <p:blipFill rotWithShape="1">
          <a:blip r:embed="rId3">
            <a:alphaModFix/>
          </a:blip>
          <a:srcRect/>
          <a:stretch/>
        </p:blipFill>
        <p:spPr>
          <a:xfrm>
            <a:off x="6461125" y="1371600"/>
            <a:ext cx="2301900" cy="3352800"/>
          </a:xfrm>
          <a:prstGeom prst="rect">
            <a:avLst/>
          </a:prstGeom>
          <a:noFill/>
          <a:ln>
            <a:noFill/>
          </a:ln>
        </p:spPr>
      </p:pic>
      <p:pic>
        <p:nvPicPr>
          <p:cNvPr id="86" name="Shape 86"/>
          <p:cNvPicPr preferRelativeResize="0"/>
          <p:nvPr/>
        </p:nvPicPr>
        <p:blipFill rotWithShape="1">
          <a:blip r:embed="rId4">
            <a:alphaModFix/>
          </a:blip>
          <a:srcRect/>
          <a:stretch/>
        </p:blipFill>
        <p:spPr>
          <a:xfrm>
            <a:off x="431800" y="1371600"/>
            <a:ext cx="4368900" cy="3276600"/>
          </a:xfrm>
          <a:prstGeom prst="rect">
            <a:avLst/>
          </a:prstGeom>
          <a:noFill/>
          <a:ln>
            <a:noFill/>
          </a:ln>
        </p:spPr>
      </p:pic>
      <p:pic>
        <p:nvPicPr>
          <p:cNvPr id="87" name="Shape 87"/>
          <p:cNvPicPr preferRelativeResize="0"/>
          <p:nvPr/>
        </p:nvPicPr>
        <p:blipFill rotWithShape="1">
          <a:blip r:embed="rId5">
            <a:alphaModFix/>
          </a:blip>
          <a:srcRect/>
          <a:stretch/>
        </p:blipFill>
        <p:spPr>
          <a:xfrm>
            <a:off x="5029200" y="2197100"/>
            <a:ext cx="1201800" cy="1231800"/>
          </a:xfrm>
          <a:prstGeom prst="rect">
            <a:avLst/>
          </a:prstGeom>
          <a:noFill/>
          <a:ln>
            <a:noFill/>
          </a:ln>
        </p:spPr>
      </p:pic>
      <p:sp>
        <p:nvSpPr>
          <p:cNvPr id="88" name="Shape 88"/>
          <p:cNvSpPr/>
          <p:nvPr/>
        </p:nvSpPr>
        <p:spPr>
          <a:xfrm>
            <a:off x="1371600" y="5943600"/>
            <a:ext cx="6269400" cy="6387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rPr>
              <a:t>Large Scale Composting: Commercial composting facilities, Farms</a:t>
            </a:r>
          </a:p>
          <a:p>
            <a:pPr marL="0" marR="0" lvl="0" indent="0" algn="l" rtl="0">
              <a:spcBef>
                <a:spcPts val="0"/>
              </a:spcBef>
              <a:spcAft>
                <a:spcPts val="0"/>
              </a:spcAft>
              <a:buSzPct val="25000"/>
              <a:buNone/>
            </a:pPr>
            <a:r>
              <a:rPr lang="en-US" sz="1600">
                <a:solidFill>
                  <a:schemeClr val="dk1"/>
                </a:solidFill>
              </a:rPr>
              <a:t>Small Scale Composting: Homes, Schools, Offices</a:t>
            </a:r>
          </a:p>
        </p:txBody>
      </p:sp>
      <p:sp>
        <p:nvSpPr>
          <p:cNvPr id="89" name="Shape 89"/>
          <p:cNvSpPr txBox="1"/>
          <p:nvPr/>
        </p:nvSpPr>
        <p:spPr>
          <a:xfrm>
            <a:off x="781000" y="5365800"/>
            <a:ext cx="7518300" cy="369300"/>
          </a:xfrm>
          <a:prstGeom prst="rect">
            <a:avLst/>
          </a:prstGeom>
          <a:solidFill>
            <a:schemeClr val="accent6"/>
          </a:solidFill>
          <a:ln w="25400" cap="flat" cmpd="sng">
            <a:solidFill>
              <a:srgbClr val="202064"/>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lt1"/>
                </a:solidFill>
                <a:latin typeface="Gill Sans"/>
                <a:ea typeface="Gill Sans"/>
                <a:cs typeface="Gill Sans"/>
                <a:sym typeface="Gill Sans"/>
              </a:rPr>
              <a:t>  The bio-oxidative degradation of organic wastes under controlled conditions</a:t>
            </a:r>
          </a:p>
          <a:p>
            <a:pPr marL="0" marR="0" lvl="0" indent="0" algn="l" rtl="0">
              <a:spcBef>
                <a:spcPts val="0"/>
              </a:spcBef>
              <a:spcAft>
                <a:spcPts val="0"/>
              </a:spcAft>
              <a:buNone/>
            </a:pPr>
            <a:endParaRPr sz="1800">
              <a:solidFill>
                <a:schemeClr val="lt1"/>
              </a:solidFill>
              <a:latin typeface="Gill Sans"/>
              <a:ea typeface="Gill Sans"/>
              <a:cs typeface="Gill Sans"/>
              <a:sym typeface="Gill Sans"/>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ctrTitle"/>
          </p:nvPr>
        </p:nvSpPr>
        <p:spPr>
          <a:xfrm>
            <a:off x="914400" y="2555999"/>
            <a:ext cx="7772400" cy="29103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Gill Sans"/>
                <a:ea typeface="Gill Sans"/>
                <a:cs typeface="Gill Sans"/>
                <a:sym typeface="Gill Sans"/>
              </a:rPr>
              <a:t>Vermicomposting</a:t>
            </a:r>
            <a:br>
              <a:rPr lang="en-US" sz="4400" b="0" i="0" u="none" strike="noStrike" cap="none">
                <a:solidFill>
                  <a:schemeClr val="dk2"/>
                </a:solidFill>
                <a:latin typeface="Gill Sans"/>
                <a:ea typeface="Gill Sans"/>
                <a:cs typeface="Gill Sans"/>
                <a:sym typeface="Gill Sans"/>
              </a:rPr>
            </a:br>
            <a:r>
              <a:rPr lang="en-US" sz="4400" b="0" i="0" u="none" strike="noStrike" cap="none">
                <a:solidFill>
                  <a:schemeClr val="dk2"/>
                </a:solidFill>
                <a:latin typeface="Gill Sans"/>
                <a:ea typeface="Gill Sans"/>
                <a:cs typeface="Gill Sans"/>
                <a:sym typeface="Gill Sans"/>
              </a:rPr>
              <a:t>a.k.a</a:t>
            </a:r>
            <a:br>
              <a:rPr lang="en-US" sz="4400" b="0" i="0" u="none" strike="noStrike" cap="none">
                <a:solidFill>
                  <a:schemeClr val="dk2"/>
                </a:solidFill>
                <a:latin typeface="Gill Sans"/>
                <a:ea typeface="Gill Sans"/>
                <a:cs typeface="Gill Sans"/>
                <a:sym typeface="Gill Sans"/>
              </a:rPr>
            </a:br>
            <a:r>
              <a:rPr lang="en-US" sz="4400" b="0" i="0" u="none" strike="noStrike" cap="none">
                <a:solidFill>
                  <a:schemeClr val="dk2"/>
                </a:solidFill>
                <a:latin typeface="Gill Sans"/>
                <a:ea typeface="Gill Sans"/>
                <a:cs typeface="Gill Sans"/>
                <a:sym typeface="Gill Sans"/>
              </a:rPr>
              <a:t>Worm Composting</a:t>
            </a:r>
          </a:p>
        </p:txBody>
      </p:sp>
      <p:pic>
        <p:nvPicPr>
          <p:cNvPr id="425" name="Shape 425"/>
          <p:cNvPicPr preferRelativeResize="0"/>
          <p:nvPr/>
        </p:nvPicPr>
        <p:blipFill rotWithShape="1">
          <a:blip r:embed="rId3">
            <a:alphaModFix/>
          </a:blip>
          <a:srcRect/>
          <a:stretch/>
        </p:blipFill>
        <p:spPr>
          <a:xfrm>
            <a:off x="3972975" y="1862286"/>
            <a:ext cx="1526100" cy="810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Shape 431"/>
          <p:cNvSpPr txBox="1">
            <a:spLocks noGrp="1"/>
          </p:cNvSpPr>
          <p:nvPr>
            <p:ph type="title"/>
          </p:nvPr>
        </p:nvSpPr>
        <p:spPr>
          <a:xfrm>
            <a:off x="990600" y="228600"/>
            <a:ext cx="7772400" cy="838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Vermicomposting</a:t>
            </a:r>
          </a:p>
        </p:txBody>
      </p:sp>
      <p:sp>
        <p:nvSpPr>
          <p:cNvPr id="432" name="Shape 432"/>
          <p:cNvSpPr txBox="1"/>
          <p:nvPr/>
        </p:nvSpPr>
        <p:spPr>
          <a:xfrm>
            <a:off x="467543" y="1524000"/>
            <a:ext cx="4968551" cy="181588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a:solidFill>
                  <a:schemeClr val="dk1"/>
                </a:solidFill>
                <a:latin typeface="Arial"/>
                <a:ea typeface="Arial"/>
                <a:cs typeface="Arial"/>
                <a:sym typeface="Arial"/>
              </a:rPr>
              <a:t>Cultivating worms to eat our food and paper waste and produce the best fertilizer for our plants</a:t>
            </a:r>
          </a:p>
        </p:txBody>
      </p:sp>
      <p:sp>
        <p:nvSpPr>
          <p:cNvPr id="433" name="Shape 433"/>
          <p:cNvSpPr txBox="1"/>
          <p:nvPr/>
        </p:nvSpPr>
        <p:spPr>
          <a:xfrm>
            <a:off x="898525" y="5375275"/>
            <a:ext cx="184149"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Comic Sans MS"/>
              <a:ea typeface="Comic Sans MS"/>
              <a:cs typeface="Comic Sans MS"/>
              <a:sym typeface="Comic Sans MS"/>
            </a:endParaRPr>
          </a:p>
        </p:txBody>
      </p:sp>
      <p:pic>
        <p:nvPicPr>
          <p:cNvPr id="434" name="Shape 434"/>
          <p:cNvPicPr preferRelativeResize="0"/>
          <p:nvPr/>
        </p:nvPicPr>
        <p:blipFill rotWithShape="1">
          <a:blip r:embed="rId3">
            <a:alphaModFix/>
          </a:blip>
          <a:srcRect/>
          <a:stretch/>
        </p:blipFill>
        <p:spPr>
          <a:xfrm>
            <a:off x="457200" y="3516312"/>
            <a:ext cx="3733800" cy="2808286"/>
          </a:xfrm>
          <a:prstGeom prst="rect">
            <a:avLst/>
          </a:prstGeom>
          <a:noFill/>
          <a:ln>
            <a:noFill/>
          </a:ln>
        </p:spPr>
      </p:pic>
      <p:pic>
        <p:nvPicPr>
          <p:cNvPr id="435" name="Shape 435"/>
          <p:cNvPicPr preferRelativeResize="0"/>
          <p:nvPr/>
        </p:nvPicPr>
        <p:blipFill rotWithShape="1">
          <a:blip r:embed="rId4">
            <a:alphaModFix/>
          </a:blip>
          <a:srcRect/>
          <a:stretch/>
        </p:blipFill>
        <p:spPr>
          <a:xfrm>
            <a:off x="5796137" y="5085183"/>
            <a:ext cx="720080" cy="915143"/>
          </a:xfrm>
          <a:prstGeom prst="rect">
            <a:avLst/>
          </a:prstGeom>
          <a:noFill/>
          <a:ln>
            <a:noFill/>
          </a:ln>
        </p:spPr>
      </p:pic>
      <p:pic>
        <p:nvPicPr>
          <p:cNvPr id="436" name="Shape 436" descr="Worm_small"/>
          <p:cNvPicPr preferRelativeResize="0"/>
          <p:nvPr/>
        </p:nvPicPr>
        <p:blipFill rotWithShape="1">
          <a:blip r:embed="rId5">
            <a:alphaModFix/>
          </a:blip>
          <a:srcRect/>
          <a:stretch/>
        </p:blipFill>
        <p:spPr>
          <a:xfrm>
            <a:off x="6400800" y="5119835"/>
            <a:ext cx="2286000" cy="1333499"/>
          </a:xfrm>
          <a:prstGeom prst="rect">
            <a:avLst/>
          </a:prstGeom>
          <a:noFill/>
          <a:ln>
            <a:noFill/>
          </a:ln>
        </p:spPr>
      </p:pic>
      <p:sp>
        <p:nvSpPr>
          <p:cNvPr id="437" name="Shape 437"/>
          <p:cNvSpPr txBox="1"/>
          <p:nvPr/>
        </p:nvSpPr>
        <p:spPr>
          <a:xfrm>
            <a:off x="4724400" y="4942035"/>
            <a:ext cx="1371599" cy="132343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Comic Sans MS"/>
                <a:ea typeface="Comic Sans MS"/>
                <a:cs typeface="Comic Sans MS"/>
                <a:sym typeface="Comic Sans MS"/>
              </a:rPr>
              <a:t>You’re right! Worms don’t actually have eyes</a:t>
            </a:r>
          </a:p>
        </p:txBody>
      </p:sp>
      <p:pic>
        <p:nvPicPr>
          <p:cNvPr id="438" name="Shape 438"/>
          <p:cNvPicPr preferRelativeResize="0"/>
          <p:nvPr/>
        </p:nvPicPr>
        <p:blipFill rotWithShape="1">
          <a:blip r:embed="rId6">
            <a:alphaModFix/>
          </a:blip>
          <a:srcRect/>
          <a:stretch/>
        </p:blipFill>
        <p:spPr>
          <a:xfrm>
            <a:off x="5285432" y="1556791"/>
            <a:ext cx="3580450" cy="3179440"/>
          </a:xfrm>
          <a:prstGeom prst="rect">
            <a:avLst/>
          </a:prstGeom>
          <a:noFill/>
          <a:ln>
            <a:noFill/>
          </a:ln>
        </p:spPr>
      </p:pic>
      <p:sp>
        <p:nvSpPr>
          <p:cNvPr id="439" name="Shape 43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31</a:t>
            </a:fld>
            <a:endParaRPr lang="en-US" sz="1400">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txBox="1">
            <a:spLocks noGrp="1"/>
          </p:cNvSpPr>
          <p:nvPr>
            <p:ph type="title"/>
          </p:nvPr>
        </p:nvSpPr>
        <p:spPr>
          <a:xfrm>
            <a:off x="1600200" y="152400"/>
            <a:ext cx="7010400" cy="838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Vermicomposting</a:t>
            </a:r>
          </a:p>
        </p:txBody>
      </p:sp>
      <p:sp>
        <p:nvSpPr>
          <p:cNvPr id="446" name="Shape 446"/>
          <p:cNvSpPr txBox="1">
            <a:spLocks noGrp="1"/>
          </p:cNvSpPr>
          <p:nvPr>
            <p:ph type="body" idx="1"/>
          </p:nvPr>
        </p:nvSpPr>
        <p:spPr>
          <a:xfrm>
            <a:off x="838200" y="1295400"/>
            <a:ext cx="7696199" cy="49530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Arial"/>
              <a:buChar char="•"/>
            </a:pPr>
            <a:r>
              <a:rPr lang="en-US" sz="3200" b="0" i="0" u="none" strike="noStrike" cap="none">
                <a:solidFill>
                  <a:schemeClr val="dk1"/>
                </a:solidFill>
                <a:latin typeface="Arial"/>
                <a:ea typeface="Arial"/>
                <a:cs typeface="Arial"/>
                <a:sym typeface="Arial"/>
              </a:rPr>
              <a:t>Worm composting is neat, easy, and odorless – when properly maintained</a:t>
            </a:r>
          </a:p>
          <a:p>
            <a:pPr marL="342900" marR="0" lvl="0" indent="-342900" algn="l" rtl="0">
              <a:lnSpc>
                <a:spcPct val="90000"/>
              </a:lnSpc>
              <a:spcBef>
                <a:spcPts val="640"/>
              </a:spcBef>
              <a:spcAft>
                <a:spcPts val="0"/>
              </a:spcAft>
              <a:buClr>
                <a:schemeClr val="dk1"/>
              </a:buClr>
              <a:buSzPct val="100000"/>
              <a:buFont typeface="Arial"/>
              <a:buChar char="•"/>
            </a:pPr>
            <a:r>
              <a:rPr lang="en-US" sz="3200" b="0" i="0" u="none" strike="noStrike" cap="none">
                <a:solidFill>
                  <a:schemeClr val="dk1"/>
                </a:solidFill>
                <a:latin typeface="Arial"/>
                <a:ea typeface="Arial"/>
                <a:cs typeface="Arial"/>
                <a:sym typeface="Arial"/>
              </a:rPr>
              <a:t>A great way to turn hard-to-dispose food waste and some paper waste into fertilizer</a:t>
            </a:r>
          </a:p>
          <a:p>
            <a:pPr marL="342900" marR="0" lvl="0" indent="-342900" algn="l" rtl="0">
              <a:lnSpc>
                <a:spcPct val="90000"/>
              </a:lnSpc>
              <a:spcBef>
                <a:spcPts val="640"/>
              </a:spcBef>
              <a:spcAft>
                <a:spcPts val="0"/>
              </a:spcAft>
              <a:buClr>
                <a:schemeClr val="dk1"/>
              </a:buClr>
              <a:buSzPct val="100000"/>
              <a:buFont typeface="Arial"/>
              <a:buChar char="•"/>
            </a:pPr>
            <a:r>
              <a:rPr lang="en-US" sz="3200" b="0" i="0" u="none" strike="noStrike" cap="none">
                <a:solidFill>
                  <a:schemeClr val="dk1"/>
                </a:solidFill>
                <a:latin typeface="Arial"/>
                <a:ea typeface="Arial"/>
                <a:cs typeface="Arial"/>
                <a:sym typeface="Arial"/>
              </a:rPr>
              <a:t>Can be done indoors, in garage, on the patio or porch, or in any moderate temperature place (50ºF - 90ºF)</a:t>
            </a:r>
          </a:p>
          <a:p>
            <a:pPr marL="342900" marR="0" lvl="0" indent="-342900" algn="l" rtl="0">
              <a:lnSpc>
                <a:spcPct val="90000"/>
              </a:lnSpc>
              <a:spcBef>
                <a:spcPts val="560"/>
              </a:spcBef>
              <a:spcAft>
                <a:spcPts val="0"/>
              </a:spcAft>
              <a:buClr>
                <a:schemeClr val="dk1"/>
              </a:buClr>
              <a:buSzPct val="100000"/>
              <a:buFont typeface="Arial"/>
              <a:buChar char="•"/>
            </a:pPr>
            <a:r>
              <a:rPr lang="en-US" sz="2800" b="1" i="0" u="none" strike="noStrike" cap="none">
                <a:solidFill>
                  <a:schemeClr val="dk1"/>
                </a:solidFill>
                <a:latin typeface="Arial"/>
                <a:ea typeface="Arial"/>
                <a:cs typeface="Arial"/>
                <a:sym typeface="Arial"/>
              </a:rPr>
              <a:t>Compost year round</a:t>
            </a:r>
          </a:p>
          <a:p>
            <a:pPr marL="342900" marR="0" lvl="0" indent="-342900" algn="l" rtl="0">
              <a:lnSpc>
                <a:spcPct val="90000"/>
              </a:lnSpc>
              <a:spcBef>
                <a:spcPts val="560"/>
              </a:spcBef>
              <a:spcAft>
                <a:spcPts val="0"/>
              </a:spcAft>
              <a:buClr>
                <a:schemeClr val="dk1"/>
              </a:buClr>
              <a:buSzPct val="100000"/>
              <a:buFont typeface="Arial"/>
              <a:buChar char="•"/>
            </a:pPr>
            <a:r>
              <a:rPr lang="en-US" sz="2800" b="1" i="0" u="none" strike="noStrike" cap="none">
                <a:solidFill>
                  <a:schemeClr val="dk1"/>
                </a:solidFill>
                <a:latin typeface="Arial"/>
                <a:ea typeface="Arial"/>
                <a:cs typeface="Arial"/>
                <a:sym typeface="Arial"/>
              </a:rPr>
              <a:t>Limited space is ok</a:t>
            </a:r>
          </a:p>
        </p:txBody>
      </p:sp>
      <p:pic>
        <p:nvPicPr>
          <p:cNvPr id="447" name="Shape 447"/>
          <p:cNvPicPr preferRelativeResize="0"/>
          <p:nvPr/>
        </p:nvPicPr>
        <p:blipFill rotWithShape="1">
          <a:blip r:embed="rId3">
            <a:alphaModFix/>
          </a:blip>
          <a:srcRect/>
          <a:stretch/>
        </p:blipFill>
        <p:spPr>
          <a:xfrm>
            <a:off x="6239675" y="5461749"/>
            <a:ext cx="1602600" cy="1134300"/>
          </a:xfrm>
          <a:prstGeom prst="rect">
            <a:avLst/>
          </a:prstGeom>
          <a:noFill/>
          <a:ln>
            <a:noFill/>
          </a:ln>
        </p:spPr>
      </p:pic>
      <p:sp>
        <p:nvSpPr>
          <p:cNvPr id="448" name="Shape 448"/>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32</a:t>
            </a:fld>
            <a:endParaRPr lang="en-US" sz="1400">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title"/>
          </p:nvPr>
        </p:nvSpPr>
        <p:spPr>
          <a:xfrm>
            <a:off x="1143000" y="228600"/>
            <a:ext cx="7619999" cy="838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Vermicomposting</a:t>
            </a:r>
          </a:p>
        </p:txBody>
      </p:sp>
      <p:sp>
        <p:nvSpPr>
          <p:cNvPr id="454" name="Shape 454"/>
          <p:cNvSpPr txBox="1">
            <a:spLocks noGrp="1"/>
          </p:cNvSpPr>
          <p:nvPr>
            <p:ph type="body" idx="1"/>
          </p:nvPr>
        </p:nvSpPr>
        <p:spPr>
          <a:xfrm>
            <a:off x="685800" y="1600200"/>
            <a:ext cx="4966200" cy="44364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And…</a:t>
            </a:r>
            <a:br>
              <a:rPr lang="en-US" sz="2400" b="0" i="0" u="none" strike="noStrike" cap="none">
                <a:solidFill>
                  <a:schemeClr val="dk1"/>
                </a:solidFill>
                <a:latin typeface="Arial"/>
                <a:ea typeface="Arial"/>
                <a:cs typeface="Arial"/>
                <a:sym typeface="Arial"/>
              </a:rPr>
            </a:br>
            <a:r>
              <a:rPr lang="en-US" sz="2400" b="0" i="0" u="none" strike="noStrike" cap="none">
                <a:solidFill>
                  <a:schemeClr val="dk1"/>
                </a:solidFill>
                <a:latin typeface="Arial"/>
                <a:ea typeface="Arial"/>
                <a:cs typeface="Arial"/>
                <a:sym typeface="Arial"/>
              </a:rPr>
              <a:t>the finished product, worm castings, is a nitrogen rich fertilizer which can be used on plants both indoors and outdoors</a:t>
            </a:r>
          </a:p>
          <a:p>
            <a:pPr marL="342900" marR="0" lvl="0" indent="-34290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Reduces or eliminates the need for purchased fertilizer</a:t>
            </a:r>
          </a:p>
          <a:p>
            <a:pPr marL="342900" marR="0" lvl="0" indent="-34290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Is of great interest to children and adults alike, the well-behaved and silent creatures become pets.</a:t>
            </a:r>
          </a:p>
        </p:txBody>
      </p:sp>
      <p:pic>
        <p:nvPicPr>
          <p:cNvPr id="455" name="Shape 455"/>
          <p:cNvPicPr preferRelativeResize="0"/>
          <p:nvPr/>
        </p:nvPicPr>
        <p:blipFill rotWithShape="1">
          <a:blip r:embed="rId3">
            <a:alphaModFix/>
          </a:blip>
          <a:srcRect/>
          <a:stretch/>
        </p:blipFill>
        <p:spPr>
          <a:xfrm>
            <a:off x="6117049" y="3573024"/>
            <a:ext cx="2517600" cy="2672100"/>
          </a:xfrm>
          <a:prstGeom prst="rect">
            <a:avLst/>
          </a:prstGeom>
          <a:noFill/>
          <a:ln>
            <a:noFill/>
          </a:ln>
        </p:spPr>
      </p:pic>
      <p:pic>
        <p:nvPicPr>
          <p:cNvPr id="456" name="Shape 456"/>
          <p:cNvPicPr preferRelativeResize="0"/>
          <p:nvPr/>
        </p:nvPicPr>
        <p:blipFill rotWithShape="1">
          <a:blip r:embed="rId4">
            <a:alphaModFix/>
          </a:blip>
          <a:srcRect/>
          <a:stretch/>
        </p:blipFill>
        <p:spPr>
          <a:xfrm>
            <a:off x="6516216" y="1200944"/>
            <a:ext cx="1879500" cy="1879500"/>
          </a:xfrm>
          <a:prstGeom prst="rect">
            <a:avLst/>
          </a:prstGeom>
          <a:noFill/>
          <a:ln>
            <a:noFill/>
          </a:ln>
        </p:spPr>
      </p:pic>
      <p:sp>
        <p:nvSpPr>
          <p:cNvPr id="457" name="Shape 457"/>
          <p:cNvSpPr txBox="1"/>
          <p:nvPr/>
        </p:nvSpPr>
        <p:spPr>
          <a:xfrm>
            <a:off x="6291807" y="3149351"/>
            <a:ext cx="2252700" cy="338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Arial"/>
                <a:ea typeface="Arial"/>
                <a:cs typeface="Arial"/>
                <a:sym typeface="Arial"/>
              </a:rPr>
              <a:t>Gardener’s Black Gold</a:t>
            </a:r>
          </a:p>
        </p:txBody>
      </p:sp>
      <p:sp>
        <p:nvSpPr>
          <p:cNvPr id="458" name="Shape 458"/>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33</a:t>
            </a:fld>
            <a:endParaRPr lang="en-US" sz="1400">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1295400" y="76200"/>
            <a:ext cx="75438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0" i="0" u="none" strike="noStrike" cap="none">
                <a:solidFill>
                  <a:schemeClr val="dk2"/>
                </a:solidFill>
                <a:latin typeface="Arial"/>
                <a:ea typeface="Arial"/>
                <a:cs typeface="Arial"/>
                <a:sym typeface="Arial"/>
              </a:rPr>
              <a:t>Worms for Composting</a:t>
            </a:r>
          </a:p>
        </p:txBody>
      </p:sp>
      <p:sp>
        <p:nvSpPr>
          <p:cNvPr id="465" name="Shape 465"/>
          <p:cNvSpPr txBox="1">
            <a:spLocks noGrp="1"/>
          </p:cNvSpPr>
          <p:nvPr>
            <p:ph type="body" idx="1"/>
          </p:nvPr>
        </p:nvSpPr>
        <p:spPr>
          <a:xfrm>
            <a:off x="395536" y="1371600"/>
            <a:ext cx="8136903" cy="5105399"/>
          </a:xfrm>
          <a:prstGeom prst="rect">
            <a:avLst/>
          </a:prstGeom>
          <a:noFill/>
          <a:ln>
            <a:noFill/>
          </a:ln>
        </p:spPr>
        <p:txBody>
          <a:bodyPr lIns="91425" tIns="45700" rIns="91425" bIns="45700" anchor="t" anchorCtr="0">
            <a:noAutofit/>
          </a:bodyPr>
          <a:lstStyle/>
          <a:p>
            <a:pPr marL="609600" marR="0" lvl="0" indent="-609600" algn="l" rtl="0">
              <a:lnSpc>
                <a:spcPct val="8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Thousands of  worm species live in the soil, we find some</a:t>
            </a:r>
            <a:r>
              <a:rPr lang="en-US" sz="2400">
                <a:latin typeface="Arial"/>
                <a:ea typeface="Arial"/>
                <a:cs typeface="Arial"/>
                <a:sym typeface="Arial"/>
              </a:rPr>
              <a:t> in our gardens</a:t>
            </a:r>
            <a:r>
              <a:rPr lang="en-US" sz="2400" b="0" i="0" u="none" strike="noStrike" cap="none">
                <a:solidFill>
                  <a:schemeClr val="dk1"/>
                </a:solidFill>
                <a:latin typeface="Arial"/>
                <a:ea typeface="Arial"/>
                <a:cs typeface="Arial"/>
                <a:sym typeface="Arial"/>
              </a:rPr>
              <a:t> and compost piles</a:t>
            </a:r>
          </a:p>
          <a:p>
            <a:pPr marL="609600" marR="0" lvl="0" indent="-609600" algn="l" rtl="0">
              <a:lnSpc>
                <a:spcPct val="80000"/>
              </a:lnSpc>
              <a:spcBef>
                <a:spcPts val="1000"/>
              </a:spcBef>
              <a:spcAft>
                <a:spcPts val="0"/>
              </a:spcAft>
              <a:buClr>
                <a:schemeClr val="dk1"/>
              </a:buClr>
              <a:buSzPct val="100000"/>
              <a:buFont typeface="Arial"/>
              <a:buChar char="•"/>
            </a:pPr>
            <a:r>
              <a:rPr lang="en-US" sz="2400">
                <a:latin typeface="Arial"/>
                <a:ea typeface="Arial"/>
                <a:cs typeface="Arial"/>
                <a:sym typeface="Arial"/>
              </a:rPr>
              <a:t>O</a:t>
            </a:r>
            <a:r>
              <a:rPr lang="en-US" sz="2400" b="0" i="0" u="none" strike="noStrike" cap="none">
                <a:solidFill>
                  <a:schemeClr val="dk1"/>
                </a:solidFill>
                <a:latin typeface="Arial"/>
                <a:ea typeface="Arial"/>
                <a:cs typeface="Arial"/>
                <a:sym typeface="Arial"/>
              </a:rPr>
              <a:t>nly a </a:t>
            </a:r>
            <a:r>
              <a:rPr lang="en-US" sz="2400">
                <a:latin typeface="Arial"/>
                <a:ea typeface="Arial"/>
                <a:cs typeface="Arial"/>
                <a:sym typeface="Arial"/>
              </a:rPr>
              <a:t>few</a:t>
            </a:r>
            <a:r>
              <a:rPr lang="en-US" sz="2400" b="0" i="0" u="none" strike="noStrike" cap="none">
                <a:solidFill>
                  <a:schemeClr val="dk1"/>
                </a:solidFill>
                <a:latin typeface="Arial"/>
                <a:ea typeface="Arial"/>
                <a:cs typeface="Arial"/>
                <a:sym typeface="Arial"/>
              </a:rPr>
              <a:t> species are feasible for vermicomposting:</a:t>
            </a:r>
          </a:p>
          <a:p>
            <a:pPr marL="990600" marR="0" lvl="1" indent="-533400" algn="l" rtl="0">
              <a:lnSpc>
                <a:spcPct val="80000"/>
              </a:lnSpc>
              <a:spcBef>
                <a:spcPts val="400"/>
              </a:spcBef>
              <a:spcAft>
                <a:spcPts val="0"/>
              </a:spcAft>
              <a:buClr>
                <a:schemeClr val="dk1"/>
              </a:buClr>
              <a:buSzPct val="100000"/>
              <a:buFont typeface="Arial"/>
              <a:buAutoNum type="arabicParenR"/>
            </a:pPr>
            <a:r>
              <a:rPr lang="en-US" sz="2000" b="0" i="0" u="none" strike="noStrike" cap="none">
                <a:solidFill>
                  <a:schemeClr val="dk1"/>
                </a:solidFill>
                <a:latin typeface="Arial"/>
                <a:ea typeface="Arial"/>
                <a:cs typeface="Arial"/>
                <a:sym typeface="Arial"/>
              </a:rPr>
              <a:t>Red Wiggler (Eisenia fetida), aka brandling worm, tiger worm</a:t>
            </a:r>
          </a:p>
          <a:p>
            <a:pPr marL="990600" marR="0" lvl="1" indent="-533400" algn="l" rtl="0">
              <a:lnSpc>
                <a:spcPct val="80000"/>
              </a:lnSpc>
              <a:spcBef>
                <a:spcPts val="400"/>
              </a:spcBef>
              <a:spcAft>
                <a:spcPts val="0"/>
              </a:spcAft>
              <a:buClr>
                <a:schemeClr val="dk1"/>
              </a:buClr>
              <a:buSzPct val="100000"/>
              <a:buFont typeface="Arial"/>
              <a:buAutoNum type="arabicParenR"/>
            </a:pPr>
            <a:r>
              <a:rPr lang="en-US" sz="2000" b="0" i="0" u="none" strike="noStrike" cap="none">
                <a:solidFill>
                  <a:schemeClr val="dk1"/>
                </a:solidFill>
                <a:latin typeface="Arial"/>
                <a:ea typeface="Arial"/>
                <a:cs typeface="Arial"/>
                <a:sym typeface="Arial"/>
              </a:rPr>
              <a:t>Red Tiger (Eisenia andrei), often confused with red wiggler</a:t>
            </a:r>
          </a:p>
          <a:p>
            <a:pPr marL="990600" marR="0" lvl="1" indent="-533400" algn="l" rtl="0">
              <a:lnSpc>
                <a:spcPct val="80000"/>
              </a:lnSpc>
              <a:spcBef>
                <a:spcPts val="400"/>
              </a:spcBef>
              <a:spcAft>
                <a:spcPts val="0"/>
              </a:spcAft>
              <a:buClr>
                <a:schemeClr val="dk1"/>
              </a:buClr>
              <a:buSzPct val="100000"/>
              <a:buFont typeface="Arial"/>
              <a:buAutoNum type="arabicParenR"/>
            </a:pPr>
            <a:r>
              <a:rPr lang="en-US" sz="2000" b="0" i="0" u="none" strike="noStrike" cap="none">
                <a:solidFill>
                  <a:schemeClr val="dk1"/>
                </a:solidFill>
                <a:latin typeface="Arial"/>
                <a:ea typeface="Arial"/>
                <a:cs typeface="Arial"/>
                <a:sym typeface="Arial"/>
              </a:rPr>
              <a:t>Blue Worm (Perionyx excavatus) for tropical climate</a:t>
            </a:r>
          </a:p>
          <a:p>
            <a:pPr marL="990600" marR="0" lvl="1" indent="-533400" algn="l" rtl="0">
              <a:lnSpc>
                <a:spcPct val="80000"/>
              </a:lnSpc>
              <a:spcBef>
                <a:spcPts val="400"/>
              </a:spcBef>
              <a:spcAft>
                <a:spcPts val="0"/>
              </a:spcAft>
              <a:buClr>
                <a:schemeClr val="dk1"/>
              </a:buClr>
              <a:buSzPct val="100000"/>
              <a:buFont typeface="Arial"/>
              <a:buAutoNum type="arabicParenR"/>
            </a:pPr>
            <a:r>
              <a:rPr lang="en-US" sz="2000" b="0" i="0" u="none" strike="noStrike" cap="none">
                <a:solidFill>
                  <a:schemeClr val="dk1"/>
                </a:solidFill>
                <a:latin typeface="Arial"/>
                <a:ea typeface="Arial"/>
                <a:cs typeface="Arial"/>
                <a:sym typeface="Arial"/>
              </a:rPr>
              <a:t>Red Worm or Red Earthworm (Lumbricus rubellus)</a:t>
            </a:r>
          </a:p>
          <a:p>
            <a:pPr marL="990600" marR="0" lvl="1" indent="-533400" algn="l" rtl="0">
              <a:lnSpc>
                <a:spcPct val="80000"/>
              </a:lnSpc>
              <a:spcBef>
                <a:spcPts val="400"/>
              </a:spcBef>
              <a:spcAft>
                <a:spcPts val="0"/>
              </a:spcAft>
              <a:buClr>
                <a:schemeClr val="dk1"/>
              </a:buClr>
              <a:buSzPct val="100000"/>
              <a:buFont typeface="Arial"/>
              <a:buAutoNum type="arabicParenR"/>
            </a:pPr>
            <a:r>
              <a:rPr lang="en-US" sz="2000" b="0" i="0" u="none" strike="noStrike" cap="none">
                <a:solidFill>
                  <a:schemeClr val="dk1"/>
                </a:solidFill>
                <a:latin typeface="Arial"/>
                <a:ea typeface="Arial"/>
                <a:cs typeface="Arial"/>
                <a:sym typeface="Arial"/>
              </a:rPr>
              <a:t>African Nightcrawler (Eudrilus engeniae)</a:t>
            </a:r>
          </a:p>
          <a:p>
            <a:pPr marL="990600" marR="0" lvl="1" indent="-533400" algn="l" rtl="0">
              <a:lnSpc>
                <a:spcPct val="80000"/>
              </a:lnSpc>
              <a:spcBef>
                <a:spcPts val="400"/>
              </a:spcBef>
              <a:spcAft>
                <a:spcPts val="0"/>
              </a:spcAft>
              <a:buClr>
                <a:schemeClr val="dk1"/>
              </a:buClr>
              <a:buSzPct val="100000"/>
              <a:buFont typeface="Arial"/>
              <a:buAutoNum type="arabicParenR"/>
            </a:pPr>
            <a:r>
              <a:rPr lang="en-US" sz="2000" b="0" i="0" u="none" strike="noStrike" cap="none">
                <a:solidFill>
                  <a:schemeClr val="dk1"/>
                </a:solidFill>
                <a:latin typeface="Arial"/>
                <a:ea typeface="Arial"/>
                <a:cs typeface="Arial"/>
                <a:sym typeface="Arial"/>
              </a:rPr>
              <a:t>European Nightcrawler (Eisenia hortensis)</a:t>
            </a:r>
          </a:p>
          <a:p>
            <a:pPr marL="609600" lvl="0" indent="-609600" rtl="0">
              <a:lnSpc>
                <a:spcPct val="80000"/>
              </a:lnSpc>
              <a:spcBef>
                <a:spcPts val="1000"/>
              </a:spcBef>
              <a:buClr>
                <a:schemeClr val="dk1"/>
              </a:buClr>
              <a:buSzPct val="100000"/>
              <a:buFont typeface="Arial"/>
              <a:buChar char="•"/>
            </a:pPr>
            <a:r>
              <a:rPr lang="en-US" sz="2400">
                <a:latin typeface="Arial"/>
                <a:ea typeface="Arial"/>
                <a:cs typeface="Arial"/>
                <a:sym typeface="Arial"/>
              </a:rPr>
              <a:t>Best compost worm for our area is the</a:t>
            </a:r>
            <a:br>
              <a:rPr lang="en-US" sz="2400">
                <a:latin typeface="Arial"/>
                <a:ea typeface="Arial"/>
                <a:cs typeface="Arial"/>
                <a:sym typeface="Arial"/>
              </a:rPr>
            </a:br>
            <a:r>
              <a:rPr lang="en-US" sz="2400">
                <a:latin typeface="Arial"/>
                <a:ea typeface="Arial"/>
                <a:cs typeface="Arial"/>
                <a:sym typeface="Arial"/>
              </a:rPr>
              <a:t>Red Wiggler</a:t>
            </a:r>
          </a:p>
        </p:txBody>
      </p:sp>
      <p:pic>
        <p:nvPicPr>
          <p:cNvPr id="466" name="Shape 466"/>
          <p:cNvPicPr preferRelativeResize="0"/>
          <p:nvPr/>
        </p:nvPicPr>
        <p:blipFill rotWithShape="1">
          <a:blip r:embed="rId3">
            <a:alphaModFix/>
          </a:blip>
          <a:srcRect/>
          <a:stretch/>
        </p:blipFill>
        <p:spPr>
          <a:xfrm>
            <a:off x="6796088" y="4762500"/>
            <a:ext cx="1905000" cy="1220700"/>
          </a:xfrm>
          <a:prstGeom prst="rect">
            <a:avLst/>
          </a:prstGeom>
          <a:noFill/>
          <a:ln>
            <a:noFill/>
          </a:ln>
        </p:spPr>
      </p:pic>
      <p:sp>
        <p:nvSpPr>
          <p:cNvPr id="467" name="Shape 46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34</a:t>
            </a:fld>
            <a:endParaRPr lang="en-US" sz="1400">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Shape 473"/>
          <p:cNvSpPr txBox="1">
            <a:spLocks noGrp="1"/>
          </p:cNvSpPr>
          <p:nvPr>
            <p:ph type="title"/>
          </p:nvPr>
        </p:nvSpPr>
        <p:spPr>
          <a:xfrm>
            <a:off x="1143000" y="76200"/>
            <a:ext cx="7696199"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0" i="0" u="none" strike="noStrike" cap="none">
                <a:solidFill>
                  <a:schemeClr val="dk2"/>
                </a:solidFill>
                <a:latin typeface="Arial"/>
                <a:ea typeface="Arial"/>
                <a:cs typeface="Arial"/>
                <a:sym typeface="Arial"/>
              </a:rPr>
              <a:t>Species of Worms</a:t>
            </a:r>
          </a:p>
        </p:txBody>
      </p:sp>
      <p:pic>
        <p:nvPicPr>
          <p:cNvPr id="474" name="Shape 474"/>
          <p:cNvPicPr preferRelativeResize="0"/>
          <p:nvPr/>
        </p:nvPicPr>
        <p:blipFill rotWithShape="1">
          <a:blip r:embed="rId3">
            <a:alphaModFix/>
          </a:blip>
          <a:srcRect/>
          <a:stretch/>
        </p:blipFill>
        <p:spPr>
          <a:xfrm>
            <a:off x="4419600" y="1257300"/>
            <a:ext cx="3390900" cy="2400300"/>
          </a:xfrm>
          <a:prstGeom prst="rect">
            <a:avLst/>
          </a:prstGeom>
          <a:noFill/>
          <a:ln>
            <a:noFill/>
          </a:ln>
        </p:spPr>
      </p:pic>
      <p:sp>
        <p:nvSpPr>
          <p:cNvPr id="475" name="Shape 475"/>
          <p:cNvSpPr txBox="1"/>
          <p:nvPr/>
        </p:nvSpPr>
        <p:spPr>
          <a:xfrm>
            <a:off x="755575" y="1556791"/>
            <a:ext cx="2743199" cy="96949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900">
                <a:solidFill>
                  <a:schemeClr val="dk1"/>
                </a:solidFill>
                <a:latin typeface="Comic Sans MS"/>
                <a:ea typeface="Comic Sans MS"/>
                <a:cs typeface="Comic Sans MS"/>
                <a:sym typeface="Comic Sans MS"/>
              </a:rPr>
              <a:t>There are more than 4400 different types of worms!</a:t>
            </a:r>
          </a:p>
        </p:txBody>
      </p:sp>
      <p:pic>
        <p:nvPicPr>
          <p:cNvPr id="476" name="Shape 476" descr="Screen shot 2014-07-08 at 9.16.04 PM.png"/>
          <p:cNvPicPr preferRelativeResize="0"/>
          <p:nvPr/>
        </p:nvPicPr>
        <p:blipFill rotWithShape="1">
          <a:blip r:embed="rId4">
            <a:alphaModFix/>
          </a:blip>
          <a:srcRect/>
          <a:stretch/>
        </p:blipFill>
        <p:spPr>
          <a:xfrm>
            <a:off x="323528" y="2627953"/>
            <a:ext cx="3240359" cy="3643466"/>
          </a:xfrm>
          <a:prstGeom prst="rect">
            <a:avLst/>
          </a:prstGeom>
          <a:noFill/>
          <a:ln>
            <a:noFill/>
          </a:ln>
        </p:spPr>
      </p:pic>
      <p:pic>
        <p:nvPicPr>
          <p:cNvPr id="477" name="Shape 477" descr="Screen shot 2014-07-08 at 9.16.21 PM.png"/>
          <p:cNvPicPr preferRelativeResize="0"/>
          <p:nvPr/>
        </p:nvPicPr>
        <p:blipFill rotWithShape="1">
          <a:blip r:embed="rId5">
            <a:alphaModFix/>
          </a:blip>
          <a:srcRect/>
          <a:stretch/>
        </p:blipFill>
        <p:spPr>
          <a:xfrm>
            <a:off x="3635896" y="3717032"/>
            <a:ext cx="5105399" cy="2514599"/>
          </a:xfrm>
          <a:prstGeom prst="rect">
            <a:avLst/>
          </a:prstGeom>
          <a:noFill/>
          <a:ln>
            <a:noFill/>
          </a:ln>
        </p:spPr>
      </p:pic>
      <p:sp>
        <p:nvSpPr>
          <p:cNvPr id="478" name="Shape 478"/>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35</a:t>
            </a:fld>
            <a:endParaRPr lang="en-US" sz="1400">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1692275" y="188913"/>
            <a:ext cx="6842124" cy="993774"/>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Arial"/>
                <a:ea typeface="Arial"/>
                <a:cs typeface="Arial"/>
                <a:sym typeface="Arial"/>
              </a:rPr>
              <a:t>Common Mis-Identification</a:t>
            </a:r>
          </a:p>
        </p:txBody>
      </p:sp>
      <p:sp>
        <p:nvSpPr>
          <p:cNvPr id="485" name="Shape 485"/>
          <p:cNvSpPr txBox="1">
            <a:spLocks noGrp="1"/>
          </p:cNvSpPr>
          <p:nvPr>
            <p:ph type="body" idx="1"/>
          </p:nvPr>
        </p:nvSpPr>
        <p:spPr>
          <a:xfrm>
            <a:off x="723900" y="4394200"/>
            <a:ext cx="7951787" cy="220345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Arial"/>
              <a:buChar char="•"/>
            </a:pPr>
            <a:r>
              <a:rPr lang="en-US" sz="3200" b="0" i="0" u="none" strike="noStrike" cap="none">
                <a:solidFill>
                  <a:schemeClr val="dk1"/>
                </a:solidFill>
                <a:latin typeface="Arial"/>
                <a:ea typeface="Arial"/>
                <a:cs typeface="Arial"/>
                <a:sym typeface="Arial"/>
              </a:rPr>
              <a:t>They are White Worms (Enchytraeids)</a:t>
            </a:r>
          </a:p>
          <a:p>
            <a:pPr marL="742950" marR="0" lvl="1" indent="-260350" algn="l" rtl="0">
              <a:lnSpc>
                <a:spcPct val="90000"/>
              </a:lnSpc>
              <a:spcBef>
                <a:spcPts val="560"/>
              </a:spcBef>
              <a:spcAft>
                <a:spcPts val="0"/>
              </a:spcAft>
              <a:buClr>
                <a:schemeClr val="dk1"/>
              </a:buClr>
              <a:buSzPct val="100000"/>
              <a:buFont typeface="Arial"/>
              <a:buChar char="–"/>
            </a:pPr>
            <a:r>
              <a:rPr lang="en-US" b="0" i="0" u="none" strike="noStrike" cap="none">
                <a:solidFill>
                  <a:schemeClr val="dk1"/>
                </a:solidFill>
                <a:latin typeface="Arial"/>
                <a:ea typeface="Arial"/>
                <a:cs typeface="Arial"/>
                <a:sym typeface="Arial"/>
              </a:rPr>
              <a:t>a.k.a. Pot Worms</a:t>
            </a:r>
          </a:p>
          <a:p>
            <a:pPr marL="742950" marR="0" lvl="1" indent="-260350" algn="l" rtl="0">
              <a:lnSpc>
                <a:spcPct val="90000"/>
              </a:lnSpc>
              <a:spcBef>
                <a:spcPts val="560"/>
              </a:spcBef>
              <a:spcAft>
                <a:spcPts val="0"/>
              </a:spcAft>
              <a:buClr>
                <a:schemeClr val="dk1"/>
              </a:buClr>
              <a:buSzPct val="100000"/>
              <a:buFont typeface="Arial"/>
              <a:buChar char="–"/>
            </a:pPr>
            <a:r>
              <a:rPr lang="en-US" b="0" i="0" u="none" strike="noStrike" cap="none">
                <a:solidFill>
                  <a:schemeClr val="dk1"/>
                </a:solidFill>
                <a:latin typeface="Arial"/>
                <a:ea typeface="Arial"/>
                <a:cs typeface="Arial"/>
                <a:sym typeface="Arial"/>
              </a:rPr>
              <a:t>A very distant relative of the red wriggler</a:t>
            </a:r>
          </a:p>
          <a:p>
            <a:pPr marL="742950" marR="0" lvl="1" indent="-260350" algn="l" rtl="0">
              <a:lnSpc>
                <a:spcPct val="90000"/>
              </a:lnSpc>
              <a:spcBef>
                <a:spcPts val="560"/>
              </a:spcBef>
              <a:spcAft>
                <a:spcPts val="0"/>
              </a:spcAft>
              <a:buClr>
                <a:schemeClr val="dk1"/>
              </a:buClr>
              <a:buSzPct val="100000"/>
              <a:buFont typeface="Arial"/>
              <a:buChar char="–"/>
            </a:pPr>
            <a:r>
              <a:rPr lang="en-US" b="0" i="0" u="none" strike="noStrike" cap="none">
                <a:solidFill>
                  <a:schemeClr val="dk1"/>
                </a:solidFill>
                <a:latin typeface="Arial"/>
                <a:ea typeface="Arial"/>
                <a:cs typeface="Arial"/>
                <a:sym typeface="Arial"/>
              </a:rPr>
              <a:t>Large numbers indicate that the bin is acidic</a:t>
            </a:r>
          </a:p>
        </p:txBody>
      </p:sp>
      <p:pic>
        <p:nvPicPr>
          <p:cNvPr id="486" name="Shape 486" descr=" Photo (c): Mustapha Boucelham."/>
          <p:cNvPicPr preferRelativeResize="0"/>
          <p:nvPr/>
        </p:nvPicPr>
        <p:blipFill rotWithShape="1">
          <a:blip r:embed="rId3">
            <a:alphaModFix/>
          </a:blip>
          <a:srcRect/>
          <a:stretch/>
        </p:blipFill>
        <p:spPr>
          <a:xfrm>
            <a:off x="4856162" y="1916113"/>
            <a:ext cx="3200399" cy="2305050"/>
          </a:xfrm>
          <a:prstGeom prst="rect">
            <a:avLst/>
          </a:prstGeom>
          <a:noFill/>
          <a:ln>
            <a:noFill/>
          </a:ln>
        </p:spPr>
      </p:pic>
      <p:sp>
        <p:nvSpPr>
          <p:cNvPr id="487" name="Shape 487"/>
          <p:cNvSpPr txBox="1">
            <a:spLocks noGrp="1"/>
          </p:cNvSpPr>
          <p:nvPr>
            <p:ph type="title"/>
          </p:nvPr>
        </p:nvSpPr>
        <p:spPr>
          <a:xfrm>
            <a:off x="323850" y="995362"/>
            <a:ext cx="8496299" cy="993774"/>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a:solidFill>
                  <a:schemeClr val="dk2"/>
                </a:solidFill>
                <a:latin typeface="Arial"/>
                <a:ea typeface="Arial"/>
                <a:cs typeface="Arial"/>
                <a:sym typeface="Arial"/>
              </a:rPr>
              <a:t>These guys are </a:t>
            </a:r>
            <a:r>
              <a:rPr lang="en-US" sz="3200" b="1" i="0" u="none" strike="noStrike" cap="none">
                <a:solidFill>
                  <a:schemeClr val="dk2"/>
                </a:solidFill>
                <a:latin typeface="Arial"/>
                <a:ea typeface="Arial"/>
                <a:cs typeface="Arial"/>
                <a:sym typeface="Arial"/>
              </a:rPr>
              <a:t>not</a:t>
            </a:r>
            <a:r>
              <a:rPr lang="en-US" sz="3200" b="0" i="0" u="none" strike="noStrike" cap="none">
                <a:solidFill>
                  <a:schemeClr val="dk2"/>
                </a:solidFill>
                <a:latin typeface="Arial"/>
                <a:ea typeface="Arial"/>
                <a:cs typeface="Arial"/>
                <a:sym typeface="Arial"/>
              </a:rPr>
              <a:t> baby compost worms</a:t>
            </a:r>
          </a:p>
        </p:txBody>
      </p:sp>
      <p:pic>
        <p:nvPicPr>
          <p:cNvPr id="488" name="Shape 488"/>
          <p:cNvPicPr preferRelativeResize="0"/>
          <p:nvPr/>
        </p:nvPicPr>
        <p:blipFill rotWithShape="1">
          <a:blip r:embed="rId4">
            <a:alphaModFix/>
          </a:blip>
          <a:srcRect/>
          <a:stretch/>
        </p:blipFill>
        <p:spPr>
          <a:xfrm>
            <a:off x="971550" y="1901825"/>
            <a:ext cx="3095625" cy="2319337"/>
          </a:xfrm>
          <a:prstGeom prst="rect">
            <a:avLst/>
          </a:prstGeom>
          <a:noFill/>
          <a:ln>
            <a:noFill/>
          </a:ln>
        </p:spPr>
      </p:pic>
      <p:sp>
        <p:nvSpPr>
          <p:cNvPr id="489" name="Shape 48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36</a:t>
            </a:fld>
            <a:endParaRPr lang="en-US" sz="1400">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txBox="1">
            <a:spLocks noGrp="1"/>
          </p:cNvSpPr>
          <p:nvPr>
            <p:ph type="title"/>
          </p:nvPr>
        </p:nvSpPr>
        <p:spPr>
          <a:xfrm>
            <a:off x="1828800" y="304800"/>
            <a:ext cx="7239000" cy="838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0" i="0" u="none" strike="noStrike" cap="none">
                <a:solidFill>
                  <a:schemeClr val="dk2"/>
                </a:solidFill>
                <a:latin typeface="Arial"/>
                <a:ea typeface="Arial"/>
                <a:cs typeface="Arial"/>
                <a:sym typeface="Arial"/>
              </a:rPr>
              <a:t>What are the parts of a Worm?</a:t>
            </a:r>
          </a:p>
        </p:txBody>
      </p:sp>
      <p:sp>
        <p:nvSpPr>
          <p:cNvPr id="496" name="Shape 496"/>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37</a:t>
            </a:fld>
            <a:endParaRPr lang="en-US" sz="1400">
              <a:solidFill>
                <a:schemeClr val="dk1"/>
              </a:solidFill>
              <a:latin typeface="Arial"/>
              <a:ea typeface="Arial"/>
              <a:cs typeface="Arial"/>
              <a:sym typeface="Arial"/>
            </a:endParaRPr>
          </a:p>
        </p:txBody>
      </p:sp>
      <p:pic>
        <p:nvPicPr>
          <p:cNvPr id="497" name="Shape 497"/>
          <p:cNvPicPr preferRelativeResize="0"/>
          <p:nvPr/>
        </p:nvPicPr>
        <p:blipFill rotWithShape="1">
          <a:blip r:embed="rId3">
            <a:alphaModFix/>
          </a:blip>
          <a:srcRect/>
          <a:stretch/>
        </p:blipFill>
        <p:spPr>
          <a:xfrm>
            <a:off x="685800" y="1772816"/>
            <a:ext cx="7772400" cy="3022599"/>
          </a:xfrm>
          <a:prstGeom prst="rect">
            <a:avLst/>
          </a:prstGeom>
          <a:noFill/>
          <a:ln>
            <a:noFill/>
          </a:ln>
        </p:spPr>
      </p:pic>
      <p:sp>
        <p:nvSpPr>
          <p:cNvPr id="498" name="Shape 498"/>
          <p:cNvSpPr txBox="1"/>
          <p:nvPr/>
        </p:nvSpPr>
        <p:spPr>
          <a:xfrm>
            <a:off x="1259632" y="5229200"/>
            <a:ext cx="6970378" cy="400109"/>
          </a:xfrm>
          <a:prstGeom prst="rect">
            <a:avLst/>
          </a:prstGeom>
          <a:gradFill>
            <a:gsLst>
              <a:gs pos="0">
                <a:srgbClr val="19197B"/>
              </a:gs>
              <a:gs pos="80000">
                <a:srgbClr val="2222A2"/>
              </a:gs>
              <a:gs pos="100000">
                <a:srgbClr val="1F1FA5"/>
              </a:gs>
            </a:gsLst>
            <a:lin ang="16200000" scaled="0"/>
          </a:gradFill>
          <a:ln w="9525" cap="flat" cmpd="sng">
            <a:solidFill>
              <a:srgbClr val="2E2E97"/>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lt1"/>
                </a:solidFill>
                <a:latin typeface="Arial"/>
                <a:ea typeface="Arial"/>
                <a:cs typeface="Arial"/>
                <a:sym typeface="Arial"/>
              </a:rPr>
              <a:t>Did you know a worm has a crop, a gizzard, and 5 “hearts”?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Shape 503"/>
          <p:cNvSpPr txBox="1">
            <a:spLocks noGrp="1"/>
          </p:cNvSpPr>
          <p:nvPr>
            <p:ph type="title"/>
          </p:nvPr>
        </p:nvSpPr>
        <p:spPr>
          <a:xfrm>
            <a:off x="971600" y="116631"/>
            <a:ext cx="7867599"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A Worm’s Life Cycle</a:t>
            </a:r>
          </a:p>
        </p:txBody>
      </p:sp>
      <p:pic>
        <p:nvPicPr>
          <p:cNvPr id="504" name="Shape 504"/>
          <p:cNvPicPr preferRelativeResize="0"/>
          <p:nvPr/>
        </p:nvPicPr>
        <p:blipFill rotWithShape="1">
          <a:blip r:embed="rId3">
            <a:alphaModFix/>
          </a:blip>
          <a:srcRect/>
          <a:stretch/>
        </p:blipFill>
        <p:spPr>
          <a:xfrm>
            <a:off x="6161855" y="1700808"/>
            <a:ext cx="2514599" cy="1700212"/>
          </a:xfrm>
          <a:prstGeom prst="rect">
            <a:avLst/>
          </a:prstGeom>
          <a:noFill/>
          <a:ln>
            <a:noFill/>
          </a:ln>
        </p:spPr>
      </p:pic>
      <p:pic>
        <p:nvPicPr>
          <p:cNvPr id="505" name="Shape 505"/>
          <p:cNvPicPr preferRelativeResize="0"/>
          <p:nvPr/>
        </p:nvPicPr>
        <p:blipFill rotWithShape="1">
          <a:blip r:embed="rId4">
            <a:alphaModFix/>
          </a:blip>
          <a:srcRect/>
          <a:stretch/>
        </p:blipFill>
        <p:spPr>
          <a:xfrm>
            <a:off x="467543" y="1628800"/>
            <a:ext cx="5349928" cy="4248472"/>
          </a:xfrm>
          <a:prstGeom prst="rect">
            <a:avLst/>
          </a:prstGeom>
          <a:noFill/>
          <a:ln>
            <a:noFill/>
          </a:ln>
        </p:spPr>
      </p:pic>
      <p:sp>
        <p:nvSpPr>
          <p:cNvPr id="506" name="Shape 506"/>
          <p:cNvSpPr txBox="1"/>
          <p:nvPr/>
        </p:nvSpPr>
        <p:spPr>
          <a:xfrm>
            <a:off x="6732239" y="3573016"/>
            <a:ext cx="1492214"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Arial"/>
                <a:ea typeface="Arial"/>
                <a:cs typeface="Arial"/>
                <a:sym typeface="Arial"/>
              </a:rPr>
              <a:t>Worm Cocoon</a:t>
            </a:r>
          </a:p>
        </p:txBody>
      </p:sp>
      <p:sp>
        <p:nvSpPr>
          <p:cNvPr id="507" name="Shape 50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38</a:t>
            </a:fld>
            <a:endParaRPr lang="en-US" sz="1400">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838200" y="228600"/>
            <a:ext cx="7924799" cy="838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Selecting a Worm Bin</a:t>
            </a:r>
          </a:p>
        </p:txBody>
      </p:sp>
      <p:pic>
        <p:nvPicPr>
          <p:cNvPr id="514" name="Shape 514"/>
          <p:cNvPicPr preferRelativeResize="0"/>
          <p:nvPr/>
        </p:nvPicPr>
        <p:blipFill rotWithShape="1">
          <a:blip r:embed="rId3">
            <a:alphaModFix/>
          </a:blip>
          <a:srcRect/>
          <a:stretch/>
        </p:blipFill>
        <p:spPr>
          <a:xfrm>
            <a:off x="2699791" y="4367212"/>
            <a:ext cx="2971799" cy="2166936"/>
          </a:xfrm>
          <a:prstGeom prst="rect">
            <a:avLst/>
          </a:prstGeom>
          <a:noFill/>
          <a:ln>
            <a:noFill/>
          </a:ln>
        </p:spPr>
      </p:pic>
      <p:sp>
        <p:nvSpPr>
          <p:cNvPr id="515" name="Shape 515"/>
          <p:cNvSpPr txBox="1"/>
          <p:nvPr/>
        </p:nvSpPr>
        <p:spPr>
          <a:xfrm>
            <a:off x="6140151" y="4725144"/>
            <a:ext cx="1600199" cy="17398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Comic Sans MS"/>
                <a:ea typeface="Comic Sans MS"/>
                <a:cs typeface="Comic Sans MS"/>
                <a:sym typeface="Comic Sans MS"/>
              </a:rPr>
              <a:t>Don’t use chemically</a:t>
            </a:r>
          </a:p>
          <a:p>
            <a:pPr marL="0" marR="0" lvl="0" indent="0" algn="l" rtl="0">
              <a:spcBef>
                <a:spcPts val="0"/>
              </a:spcBef>
              <a:spcAft>
                <a:spcPts val="0"/>
              </a:spcAft>
              <a:buSzPct val="25000"/>
              <a:buNone/>
            </a:pPr>
            <a:r>
              <a:rPr lang="en-US" sz="1800">
                <a:solidFill>
                  <a:schemeClr val="dk1"/>
                </a:solidFill>
                <a:latin typeface="Comic Sans MS"/>
                <a:ea typeface="Comic Sans MS"/>
                <a:cs typeface="Comic Sans MS"/>
                <a:sym typeface="Comic Sans MS"/>
              </a:rPr>
              <a:t>treated </a:t>
            </a:r>
            <a:br>
              <a:rPr lang="en-US" sz="1800">
                <a:solidFill>
                  <a:schemeClr val="dk1"/>
                </a:solidFill>
                <a:latin typeface="Comic Sans MS"/>
                <a:ea typeface="Comic Sans MS"/>
                <a:cs typeface="Comic Sans MS"/>
                <a:sym typeface="Comic Sans MS"/>
              </a:rPr>
            </a:br>
            <a:r>
              <a:rPr lang="en-US" sz="1800">
                <a:solidFill>
                  <a:schemeClr val="dk1"/>
                </a:solidFill>
                <a:latin typeface="Comic Sans MS"/>
                <a:ea typeface="Comic Sans MS"/>
                <a:cs typeface="Comic Sans MS"/>
                <a:sym typeface="Comic Sans MS"/>
              </a:rPr>
              <a:t>or highly aromatic wood</a:t>
            </a:r>
          </a:p>
        </p:txBody>
      </p:sp>
      <p:sp>
        <p:nvSpPr>
          <p:cNvPr id="516" name="Shape 516"/>
          <p:cNvSpPr txBox="1"/>
          <p:nvPr/>
        </p:nvSpPr>
        <p:spPr>
          <a:xfrm>
            <a:off x="2051719" y="1295400"/>
            <a:ext cx="5353000" cy="461664"/>
          </a:xfrm>
          <a:prstGeom prst="rect">
            <a:avLst/>
          </a:prstGeom>
          <a:gradFill>
            <a:gsLst>
              <a:gs pos="0">
                <a:srgbClr val="19197B"/>
              </a:gs>
              <a:gs pos="80000">
                <a:srgbClr val="2222A2"/>
              </a:gs>
              <a:gs pos="100000">
                <a:srgbClr val="1F1FA5"/>
              </a:gs>
            </a:gsLst>
            <a:lin ang="16200000" scaled="0"/>
          </a:gradFill>
          <a:ln w="9525" cap="flat" cmpd="sng">
            <a:solidFill>
              <a:srgbClr val="2E2E97"/>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t" anchorCtr="0">
            <a:noAutofit/>
          </a:bodyPr>
          <a:lstStyle/>
          <a:p>
            <a:pPr marL="0" marR="0" lvl="0" indent="0" algn="ctr" rtl="0">
              <a:spcBef>
                <a:spcPts val="0"/>
              </a:spcBef>
              <a:spcAft>
                <a:spcPts val="0"/>
              </a:spcAft>
              <a:buSzPct val="25000"/>
              <a:buNone/>
            </a:pPr>
            <a:r>
              <a:rPr lang="en-US" sz="2400" b="1">
                <a:solidFill>
                  <a:schemeClr val="lt1"/>
                </a:solidFill>
                <a:latin typeface="Arial"/>
                <a:ea typeface="Arial"/>
                <a:cs typeface="Arial"/>
                <a:sym typeface="Arial"/>
              </a:rPr>
              <a:t>Build Your Own Bin – box style</a:t>
            </a:r>
          </a:p>
        </p:txBody>
      </p:sp>
      <p:pic>
        <p:nvPicPr>
          <p:cNvPr id="517" name="Shape 517"/>
          <p:cNvPicPr preferRelativeResize="0"/>
          <p:nvPr/>
        </p:nvPicPr>
        <p:blipFill rotWithShape="1">
          <a:blip r:embed="rId4">
            <a:alphaModFix/>
          </a:blip>
          <a:srcRect/>
          <a:stretch/>
        </p:blipFill>
        <p:spPr>
          <a:xfrm>
            <a:off x="304800" y="2057400"/>
            <a:ext cx="2341562" cy="3124199"/>
          </a:xfrm>
          <a:prstGeom prst="rect">
            <a:avLst/>
          </a:prstGeom>
          <a:noFill/>
          <a:ln>
            <a:noFill/>
          </a:ln>
        </p:spPr>
      </p:pic>
      <p:pic>
        <p:nvPicPr>
          <p:cNvPr id="518" name="Shape 518"/>
          <p:cNvPicPr preferRelativeResize="0"/>
          <p:nvPr/>
        </p:nvPicPr>
        <p:blipFill rotWithShape="1">
          <a:blip r:embed="rId5">
            <a:alphaModFix/>
          </a:blip>
          <a:srcRect/>
          <a:stretch/>
        </p:blipFill>
        <p:spPr>
          <a:xfrm>
            <a:off x="2895600" y="2133600"/>
            <a:ext cx="2895600" cy="1989138"/>
          </a:xfrm>
          <a:prstGeom prst="rect">
            <a:avLst/>
          </a:prstGeom>
          <a:noFill/>
          <a:ln>
            <a:noFill/>
          </a:ln>
        </p:spPr>
      </p:pic>
      <p:pic>
        <p:nvPicPr>
          <p:cNvPr id="519" name="Shape 519"/>
          <p:cNvPicPr preferRelativeResize="0"/>
          <p:nvPr/>
        </p:nvPicPr>
        <p:blipFill rotWithShape="1">
          <a:blip r:embed="rId6">
            <a:alphaModFix/>
          </a:blip>
          <a:srcRect/>
          <a:stretch/>
        </p:blipFill>
        <p:spPr>
          <a:xfrm>
            <a:off x="7453064" y="5221287"/>
            <a:ext cx="1295400" cy="1169986"/>
          </a:xfrm>
          <a:prstGeom prst="rect">
            <a:avLst/>
          </a:prstGeom>
          <a:noFill/>
          <a:ln>
            <a:noFill/>
          </a:ln>
        </p:spPr>
      </p:pic>
      <p:pic>
        <p:nvPicPr>
          <p:cNvPr id="520" name="Shape 520" descr="county worm bin"/>
          <p:cNvPicPr preferRelativeResize="0"/>
          <p:nvPr/>
        </p:nvPicPr>
        <p:blipFill rotWithShape="1">
          <a:blip r:embed="rId7">
            <a:alphaModFix/>
          </a:blip>
          <a:srcRect/>
          <a:stretch/>
        </p:blipFill>
        <p:spPr>
          <a:xfrm>
            <a:off x="6096000" y="2133600"/>
            <a:ext cx="2668588" cy="2001838"/>
          </a:xfrm>
          <a:prstGeom prst="rect">
            <a:avLst/>
          </a:prstGeom>
          <a:noFill/>
          <a:ln>
            <a:noFill/>
          </a:ln>
        </p:spPr>
      </p:pic>
      <p:sp>
        <p:nvSpPr>
          <p:cNvPr id="521" name="Shape 52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39</a:t>
            </a:fld>
            <a:endParaRPr lang="en-US" sz="140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p:nvPr/>
        </p:nvSpPr>
        <p:spPr>
          <a:xfrm>
            <a:off x="1066800" y="1371600"/>
            <a:ext cx="1904999" cy="838199"/>
          </a:xfrm>
          <a:prstGeom prst="ellipse">
            <a:avLst/>
          </a:prstGeom>
          <a:solidFill>
            <a:schemeClr val="folHlink">
              <a:alpha val="67843"/>
            </a:schemeClr>
          </a:solidFill>
          <a:ln>
            <a:noFill/>
          </a:ln>
        </p:spPr>
        <p:txBody>
          <a:bodyPr lIns="91425" tIns="45700" rIns="91425" bIns="45700" anchor="ctr" anchorCtr="0">
            <a:noAutofit/>
          </a:bodyPr>
          <a:lstStyle/>
          <a:p>
            <a:pPr marL="0" marR="0" lvl="0" indent="0" algn="ctr" rtl="0">
              <a:spcBef>
                <a:spcPts val="0"/>
              </a:spcBef>
              <a:spcAft>
                <a:spcPts val="0"/>
              </a:spcAft>
              <a:buNone/>
            </a:pPr>
            <a:endParaRPr sz="1600" baseline="30000">
              <a:solidFill>
                <a:schemeClr val="dk1"/>
              </a:solidFill>
              <a:latin typeface="Arial"/>
              <a:ea typeface="Arial"/>
              <a:cs typeface="Arial"/>
              <a:sym typeface="Arial"/>
            </a:endParaRPr>
          </a:p>
        </p:txBody>
      </p:sp>
      <p:sp>
        <p:nvSpPr>
          <p:cNvPr id="95" name="Shape 95"/>
          <p:cNvSpPr/>
          <p:nvPr/>
        </p:nvSpPr>
        <p:spPr>
          <a:xfrm>
            <a:off x="5334000" y="4800600"/>
            <a:ext cx="2209799" cy="990599"/>
          </a:xfrm>
          <a:prstGeom prst="ellipse">
            <a:avLst/>
          </a:prstGeom>
          <a:solidFill>
            <a:schemeClr val="folHlink">
              <a:alpha val="67843"/>
            </a:schemeClr>
          </a:solidFill>
          <a:ln>
            <a:noFill/>
          </a:ln>
        </p:spPr>
        <p:txBody>
          <a:bodyPr lIns="91425" tIns="45700" rIns="91425" bIns="45700" anchor="ctr" anchorCtr="0">
            <a:noAutofit/>
          </a:bodyPr>
          <a:lstStyle/>
          <a:p>
            <a:pPr marL="0" marR="0" lvl="0" indent="0" algn="ctr" rtl="0">
              <a:spcBef>
                <a:spcPts val="0"/>
              </a:spcBef>
              <a:spcAft>
                <a:spcPts val="0"/>
              </a:spcAft>
              <a:buNone/>
            </a:pPr>
            <a:endParaRPr sz="1600" baseline="30000">
              <a:solidFill>
                <a:schemeClr val="dk1"/>
              </a:solidFill>
              <a:latin typeface="Arial"/>
              <a:ea typeface="Arial"/>
              <a:cs typeface="Arial"/>
              <a:sym typeface="Arial"/>
            </a:endParaRPr>
          </a:p>
        </p:txBody>
      </p:sp>
      <p:sp>
        <p:nvSpPr>
          <p:cNvPr id="96" name="Shape 96"/>
          <p:cNvSpPr txBox="1">
            <a:spLocks noGrp="1"/>
          </p:cNvSpPr>
          <p:nvPr>
            <p:ph type="title"/>
          </p:nvPr>
        </p:nvSpPr>
        <p:spPr>
          <a:xfrm>
            <a:off x="685800" y="1371600"/>
            <a:ext cx="8077199" cy="9144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a:solidFill>
                  <a:schemeClr val="dk2"/>
                </a:solidFill>
                <a:latin typeface="Arial"/>
                <a:ea typeface="Arial"/>
                <a:cs typeface="Arial"/>
                <a:sym typeface="Arial"/>
              </a:rPr>
              <a:t>One step in ongoing backyard process</a:t>
            </a:r>
          </a:p>
        </p:txBody>
      </p:sp>
      <p:sp>
        <p:nvSpPr>
          <p:cNvPr id="97" name="Shape 97"/>
          <p:cNvSpPr txBox="1"/>
          <p:nvPr/>
        </p:nvSpPr>
        <p:spPr>
          <a:xfrm>
            <a:off x="1676400" y="2743200"/>
            <a:ext cx="1931988" cy="7016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chemeClr val="dk1"/>
                </a:solidFill>
                <a:latin typeface="Comic Sans MS"/>
                <a:ea typeface="Comic Sans MS"/>
                <a:cs typeface="Comic Sans MS"/>
                <a:sym typeface="Comic Sans MS"/>
              </a:rPr>
              <a:t>Plant growth</a:t>
            </a:r>
          </a:p>
          <a:p>
            <a:pPr marL="0" marR="0" lvl="0" indent="0" algn="ctr" rtl="0">
              <a:spcBef>
                <a:spcPts val="0"/>
              </a:spcBef>
              <a:spcAft>
                <a:spcPts val="0"/>
              </a:spcAft>
              <a:buSzPct val="25000"/>
              <a:buNone/>
            </a:pPr>
            <a:r>
              <a:rPr lang="en-US" sz="2000">
                <a:solidFill>
                  <a:schemeClr val="dk1"/>
                </a:solidFill>
                <a:latin typeface="Comic Sans MS"/>
                <a:ea typeface="Comic Sans MS"/>
                <a:cs typeface="Comic Sans MS"/>
                <a:sym typeface="Comic Sans MS"/>
              </a:rPr>
              <a:t>and production</a:t>
            </a:r>
          </a:p>
        </p:txBody>
      </p:sp>
      <p:sp>
        <p:nvSpPr>
          <p:cNvPr id="98" name="Shape 98"/>
          <p:cNvSpPr txBox="1"/>
          <p:nvPr/>
        </p:nvSpPr>
        <p:spPr>
          <a:xfrm>
            <a:off x="5562600" y="2895600"/>
            <a:ext cx="1530350" cy="7016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chemeClr val="dk1"/>
                </a:solidFill>
                <a:latin typeface="Comic Sans MS"/>
                <a:ea typeface="Comic Sans MS"/>
                <a:cs typeface="Comic Sans MS"/>
                <a:sym typeface="Comic Sans MS"/>
              </a:rPr>
              <a:t>Pruning and</a:t>
            </a:r>
          </a:p>
          <a:p>
            <a:pPr marL="0" marR="0" lvl="0" indent="0" algn="ctr" rtl="0">
              <a:spcBef>
                <a:spcPts val="0"/>
              </a:spcBef>
              <a:spcAft>
                <a:spcPts val="0"/>
              </a:spcAft>
              <a:buSzPct val="25000"/>
              <a:buNone/>
            </a:pPr>
            <a:r>
              <a:rPr lang="en-US" sz="2000">
                <a:solidFill>
                  <a:schemeClr val="dk1"/>
                </a:solidFill>
                <a:latin typeface="Comic Sans MS"/>
                <a:ea typeface="Comic Sans MS"/>
                <a:cs typeface="Comic Sans MS"/>
                <a:sym typeface="Comic Sans MS"/>
              </a:rPr>
              <a:t>harvesting</a:t>
            </a:r>
          </a:p>
        </p:txBody>
      </p:sp>
      <p:sp>
        <p:nvSpPr>
          <p:cNvPr id="99" name="Shape 99"/>
          <p:cNvSpPr txBox="1"/>
          <p:nvPr/>
        </p:nvSpPr>
        <p:spPr>
          <a:xfrm>
            <a:off x="5656262" y="4953000"/>
            <a:ext cx="1519236" cy="7016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chemeClr val="dk1"/>
                </a:solidFill>
                <a:latin typeface="Comic Sans MS"/>
                <a:ea typeface="Comic Sans MS"/>
                <a:cs typeface="Comic Sans MS"/>
                <a:sym typeface="Comic Sans MS"/>
              </a:rPr>
              <a:t>Composting</a:t>
            </a:r>
          </a:p>
          <a:p>
            <a:pPr marL="0" marR="0" lvl="0" indent="0" algn="ctr" rtl="0">
              <a:spcBef>
                <a:spcPts val="0"/>
              </a:spcBef>
              <a:spcAft>
                <a:spcPts val="0"/>
              </a:spcAft>
              <a:buSzPct val="25000"/>
              <a:buNone/>
            </a:pPr>
            <a:r>
              <a:rPr lang="en-US" sz="2000">
                <a:solidFill>
                  <a:schemeClr val="dk1"/>
                </a:solidFill>
                <a:latin typeface="Comic Sans MS"/>
                <a:ea typeface="Comic Sans MS"/>
                <a:cs typeface="Comic Sans MS"/>
                <a:sym typeface="Comic Sans MS"/>
              </a:rPr>
              <a:t>waste</a:t>
            </a:r>
          </a:p>
        </p:txBody>
      </p:sp>
      <p:sp>
        <p:nvSpPr>
          <p:cNvPr id="100" name="Shape 100"/>
          <p:cNvSpPr txBox="1"/>
          <p:nvPr/>
        </p:nvSpPr>
        <p:spPr>
          <a:xfrm>
            <a:off x="1434653" y="4937125"/>
            <a:ext cx="3281363" cy="7016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chemeClr val="dk1"/>
                </a:solidFill>
                <a:latin typeface="Comic Sans MS"/>
                <a:ea typeface="Comic Sans MS"/>
                <a:cs typeface="Comic Sans MS"/>
                <a:sym typeface="Comic Sans MS"/>
              </a:rPr>
              <a:t>Incorporate compost into </a:t>
            </a:r>
          </a:p>
          <a:p>
            <a:pPr marL="0" marR="0" lvl="0" indent="0" algn="ctr" rtl="0">
              <a:spcBef>
                <a:spcPts val="0"/>
              </a:spcBef>
              <a:spcAft>
                <a:spcPts val="0"/>
              </a:spcAft>
              <a:buSzPct val="25000"/>
              <a:buNone/>
            </a:pPr>
            <a:r>
              <a:rPr lang="en-US" sz="2000">
                <a:solidFill>
                  <a:schemeClr val="dk1"/>
                </a:solidFill>
                <a:latin typeface="Comic Sans MS"/>
                <a:ea typeface="Comic Sans MS"/>
                <a:cs typeface="Comic Sans MS"/>
                <a:sym typeface="Comic Sans MS"/>
              </a:rPr>
              <a:t>soil as amendment</a:t>
            </a:r>
          </a:p>
        </p:txBody>
      </p:sp>
      <p:sp>
        <p:nvSpPr>
          <p:cNvPr id="101" name="Shape 101"/>
          <p:cNvSpPr/>
          <p:nvPr/>
        </p:nvSpPr>
        <p:spPr>
          <a:xfrm rot="-10585172" flipH="1">
            <a:off x="3730625" y="2446337"/>
            <a:ext cx="1981200" cy="533400"/>
          </a:xfrm>
          <a:prstGeom prst="curvedUpArrow">
            <a:avLst>
              <a:gd name="adj1" fmla="val 74286"/>
              <a:gd name="adj2" fmla="val 148571"/>
              <a:gd name="adj3" fmla="val 33333"/>
            </a:avLst>
          </a:prstGeom>
          <a:solidFill>
            <a:schemeClr val="accent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p:txBody>
      </p:sp>
      <p:sp>
        <p:nvSpPr>
          <p:cNvPr id="102" name="Shape 102"/>
          <p:cNvSpPr/>
          <p:nvPr/>
        </p:nvSpPr>
        <p:spPr>
          <a:xfrm rot="-5352841" flipH="1">
            <a:off x="6019799" y="3962399"/>
            <a:ext cx="1219199" cy="457200"/>
          </a:xfrm>
          <a:prstGeom prst="curvedUpArrow">
            <a:avLst>
              <a:gd name="adj1" fmla="val 53333"/>
              <a:gd name="adj2" fmla="val 106667"/>
              <a:gd name="adj3" fmla="val 33333"/>
            </a:avLst>
          </a:prstGeom>
          <a:solidFill>
            <a:schemeClr val="accent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p:txBody>
      </p:sp>
      <p:sp>
        <p:nvSpPr>
          <p:cNvPr id="103" name="Shape 103"/>
          <p:cNvSpPr/>
          <p:nvPr/>
        </p:nvSpPr>
        <p:spPr>
          <a:xfrm rot="95647" flipH="1">
            <a:off x="3584581" y="5791199"/>
            <a:ext cx="2133599" cy="457200"/>
          </a:xfrm>
          <a:prstGeom prst="curvedUpArrow">
            <a:avLst>
              <a:gd name="adj1" fmla="val 93333"/>
              <a:gd name="adj2" fmla="val 186667"/>
              <a:gd name="adj3" fmla="val 33333"/>
            </a:avLst>
          </a:prstGeom>
          <a:solidFill>
            <a:schemeClr val="accent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p:txBody>
      </p:sp>
      <p:sp>
        <p:nvSpPr>
          <p:cNvPr id="104" name="Shape 104"/>
          <p:cNvSpPr/>
          <p:nvPr/>
        </p:nvSpPr>
        <p:spPr>
          <a:xfrm rot="5383451" flipH="1">
            <a:off x="2590800" y="3810000"/>
            <a:ext cx="1219199" cy="457199"/>
          </a:xfrm>
          <a:prstGeom prst="curvedUpArrow">
            <a:avLst>
              <a:gd name="adj1" fmla="val 53333"/>
              <a:gd name="adj2" fmla="val 106667"/>
              <a:gd name="adj3" fmla="val 33333"/>
            </a:avLst>
          </a:prstGeom>
          <a:solidFill>
            <a:schemeClr val="accent1"/>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p:txBody>
      </p:sp>
      <p:sp>
        <p:nvSpPr>
          <p:cNvPr id="105" name="Shape 105"/>
          <p:cNvSpPr txBox="1"/>
          <p:nvPr/>
        </p:nvSpPr>
        <p:spPr>
          <a:xfrm>
            <a:off x="4267200" y="3657600"/>
            <a:ext cx="1303338" cy="82232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b="1">
                <a:solidFill>
                  <a:schemeClr val="dk2"/>
                </a:solidFill>
                <a:latin typeface="Comic Sans MS"/>
                <a:ea typeface="Comic Sans MS"/>
                <a:cs typeface="Comic Sans MS"/>
                <a:sym typeface="Comic Sans MS"/>
              </a:rPr>
              <a:t>Natural</a:t>
            </a:r>
          </a:p>
          <a:p>
            <a:pPr marL="0" marR="0" lvl="0" indent="0" algn="ctr" rtl="0">
              <a:spcBef>
                <a:spcPts val="0"/>
              </a:spcBef>
              <a:spcAft>
                <a:spcPts val="0"/>
              </a:spcAft>
              <a:buSzPct val="25000"/>
              <a:buNone/>
            </a:pPr>
            <a:r>
              <a:rPr lang="en-US" sz="2400" b="1">
                <a:solidFill>
                  <a:schemeClr val="dk2"/>
                </a:solidFill>
                <a:latin typeface="Comic Sans MS"/>
                <a:ea typeface="Comic Sans MS"/>
                <a:cs typeface="Comic Sans MS"/>
                <a:sym typeface="Comic Sans MS"/>
              </a:rPr>
              <a:t>Cycle</a:t>
            </a:r>
          </a:p>
        </p:txBody>
      </p:sp>
      <p:sp>
        <p:nvSpPr>
          <p:cNvPr id="106" name="Shape 106"/>
          <p:cNvSpPr/>
          <p:nvPr/>
        </p:nvSpPr>
        <p:spPr>
          <a:xfrm>
            <a:off x="1828800" y="152400"/>
            <a:ext cx="6934199" cy="94456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a:solidFill>
                  <a:schemeClr val="dk2"/>
                </a:solidFill>
                <a:latin typeface="Gill Sans"/>
                <a:ea typeface="Gill Sans"/>
                <a:cs typeface="Gill Sans"/>
                <a:sym typeface="Gill Sans"/>
              </a:rPr>
              <a:t>What is Backyard Composting?</a:t>
            </a:r>
          </a:p>
        </p:txBody>
      </p:sp>
      <p:sp>
        <p:nvSpPr>
          <p:cNvPr id="107" name="Shape 10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4</a:t>
            </a:fld>
            <a:endParaRPr lang="en-US" sz="1400">
              <a:solidFill>
                <a:schemeClr val="dk1"/>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Shape 527"/>
          <p:cNvPicPr preferRelativeResize="0">
            <a:picLocks noGrp="1"/>
          </p:cNvPicPr>
          <p:nvPr>
            <p:ph type="body" idx="1"/>
          </p:nvPr>
        </p:nvPicPr>
        <p:blipFill rotWithShape="1">
          <a:blip r:embed="rId3">
            <a:alphaModFix/>
          </a:blip>
          <a:srcRect/>
          <a:stretch/>
        </p:blipFill>
        <p:spPr>
          <a:xfrm>
            <a:off x="457200" y="3962400"/>
            <a:ext cx="2135188" cy="2392363"/>
          </a:xfrm>
          <a:prstGeom prst="rect">
            <a:avLst/>
          </a:prstGeom>
          <a:noFill/>
          <a:ln>
            <a:noFill/>
          </a:ln>
        </p:spPr>
      </p:pic>
      <p:pic>
        <p:nvPicPr>
          <p:cNvPr id="528" name="Shape 528"/>
          <p:cNvPicPr preferRelativeResize="0">
            <a:picLocks noGrp="1"/>
          </p:cNvPicPr>
          <p:nvPr>
            <p:ph type="body" idx="2"/>
          </p:nvPr>
        </p:nvPicPr>
        <p:blipFill rotWithShape="1">
          <a:blip r:embed="rId4">
            <a:alphaModFix/>
          </a:blip>
          <a:srcRect/>
          <a:stretch/>
        </p:blipFill>
        <p:spPr>
          <a:xfrm>
            <a:off x="395287" y="1412775"/>
            <a:ext cx="2184399" cy="2447925"/>
          </a:xfrm>
          <a:prstGeom prst="rect">
            <a:avLst/>
          </a:prstGeom>
          <a:noFill/>
          <a:ln>
            <a:noFill/>
          </a:ln>
        </p:spPr>
      </p:pic>
      <p:sp>
        <p:nvSpPr>
          <p:cNvPr id="529" name="Shape 52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40</a:t>
            </a:fld>
            <a:endParaRPr lang="en-US" sz="1400">
              <a:solidFill>
                <a:schemeClr val="dk1"/>
              </a:solidFill>
              <a:latin typeface="Arial"/>
              <a:ea typeface="Arial"/>
              <a:cs typeface="Arial"/>
              <a:sym typeface="Arial"/>
            </a:endParaRPr>
          </a:p>
        </p:txBody>
      </p:sp>
      <p:pic>
        <p:nvPicPr>
          <p:cNvPr id="530" name="Shape 530"/>
          <p:cNvPicPr preferRelativeResize="0"/>
          <p:nvPr/>
        </p:nvPicPr>
        <p:blipFill rotWithShape="1">
          <a:blip r:embed="rId5">
            <a:alphaModFix/>
          </a:blip>
          <a:srcRect/>
          <a:stretch/>
        </p:blipFill>
        <p:spPr>
          <a:xfrm>
            <a:off x="3581400" y="1524000"/>
            <a:ext cx="2592387" cy="2306638"/>
          </a:xfrm>
          <a:prstGeom prst="rect">
            <a:avLst/>
          </a:prstGeom>
          <a:noFill/>
          <a:ln>
            <a:noFill/>
          </a:ln>
        </p:spPr>
      </p:pic>
      <p:sp>
        <p:nvSpPr>
          <p:cNvPr id="531" name="Shape 531"/>
          <p:cNvSpPr txBox="1"/>
          <p:nvPr/>
        </p:nvSpPr>
        <p:spPr>
          <a:xfrm>
            <a:off x="3798600" y="5304400"/>
            <a:ext cx="4278600" cy="11694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a:solidFill>
                  <a:schemeClr val="dk1"/>
                </a:solidFill>
                <a:latin typeface="Comic Sans MS"/>
                <a:ea typeface="Comic Sans MS"/>
                <a:cs typeface="Comic Sans MS"/>
                <a:sym typeface="Comic Sans MS"/>
              </a:rPr>
              <a:t>For Santa Clara County Residents: </a:t>
            </a:r>
            <a:br>
              <a:rPr lang="en-US" sz="1800">
                <a:solidFill>
                  <a:schemeClr val="dk1"/>
                </a:solidFill>
                <a:latin typeface="Comic Sans MS"/>
                <a:ea typeface="Comic Sans MS"/>
                <a:cs typeface="Comic Sans MS"/>
                <a:sym typeface="Comic Sans MS"/>
              </a:rPr>
            </a:br>
            <a:r>
              <a:rPr lang="en-US" sz="1800">
                <a:solidFill>
                  <a:schemeClr val="dk1"/>
                </a:solidFill>
                <a:latin typeface="Comic Sans MS"/>
                <a:ea typeface="Comic Sans MS"/>
                <a:cs typeface="Comic Sans MS"/>
                <a:sym typeface="Comic Sans MS"/>
              </a:rPr>
              <a:t>Special pricing on Wriggly Wranch worm compost bin </a:t>
            </a:r>
          </a:p>
        </p:txBody>
      </p:sp>
      <p:sp>
        <p:nvSpPr>
          <p:cNvPr id="532" name="Shape 532"/>
          <p:cNvSpPr txBox="1"/>
          <p:nvPr/>
        </p:nvSpPr>
        <p:spPr>
          <a:xfrm>
            <a:off x="838200" y="214312"/>
            <a:ext cx="7924799" cy="838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a:solidFill>
                  <a:schemeClr val="dk2"/>
                </a:solidFill>
                <a:latin typeface="Arial"/>
                <a:ea typeface="Arial"/>
                <a:cs typeface="Arial"/>
                <a:sym typeface="Arial"/>
              </a:rPr>
              <a:t>Selecting a Worm Bin</a:t>
            </a:r>
          </a:p>
        </p:txBody>
      </p:sp>
      <p:sp>
        <p:nvSpPr>
          <p:cNvPr id="533" name="Shape 533"/>
          <p:cNvSpPr txBox="1"/>
          <p:nvPr/>
        </p:nvSpPr>
        <p:spPr>
          <a:xfrm>
            <a:off x="3962400" y="4037310"/>
            <a:ext cx="4114800" cy="831850"/>
          </a:xfrm>
          <a:prstGeom prst="rect">
            <a:avLst/>
          </a:prstGeom>
          <a:gradFill>
            <a:gsLst>
              <a:gs pos="0">
                <a:srgbClr val="19197B"/>
              </a:gs>
              <a:gs pos="80000">
                <a:srgbClr val="2222A2"/>
              </a:gs>
              <a:gs pos="100000">
                <a:srgbClr val="1F1FA5"/>
              </a:gs>
            </a:gsLst>
            <a:lin ang="16200000" scaled="0"/>
          </a:gradFill>
          <a:ln w="9525" cap="flat" cmpd="sng">
            <a:solidFill>
              <a:srgbClr val="2E2E97"/>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t" anchorCtr="0">
            <a:noAutofit/>
          </a:bodyPr>
          <a:lstStyle/>
          <a:p>
            <a:pPr marL="0" marR="0" lvl="0" indent="0" algn="ctr" rtl="0">
              <a:spcBef>
                <a:spcPts val="0"/>
              </a:spcBef>
              <a:spcAft>
                <a:spcPts val="0"/>
              </a:spcAft>
              <a:buSzPct val="25000"/>
              <a:buNone/>
            </a:pPr>
            <a:r>
              <a:rPr lang="en-US" sz="2400" b="1">
                <a:solidFill>
                  <a:srgbClr val="FFFFFF"/>
                </a:solidFill>
                <a:latin typeface="Arial"/>
                <a:ea typeface="Arial"/>
                <a:cs typeface="Arial"/>
                <a:sym typeface="Arial"/>
              </a:rPr>
              <a:t>Worm bins are available in many designs and styles!</a:t>
            </a:r>
          </a:p>
        </p:txBody>
      </p:sp>
      <p:pic>
        <p:nvPicPr>
          <p:cNvPr id="534" name="Shape 534"/>
          <p:cNvPicPr preferRelativeResize="0"/>
          <p:nvPr/>
        </p:nvPicPr>
        <p:blipFill rotWithShape="1">
          <a:blip r:embed="rId6">
            <a:alphaModFix/>
          </a:blip>
          <a:srcRect/>
          <a:stretch/>
        </p:blipFill>
        <p:spPr>
          <a:xfrm>
            <a:off x="6400800" y="1371600"/>
            <a:ext cx="2438399" cy="2438399"/>
          </a:xfrm>
          <a:prstGeom prst="rect">
            <a:avLst/>
          </a:prstGeom>
          <a:noFill/>
          <a:ln>
            <a:noFill/>
          </a:ln>
        </p:spPr>
      </p:pic>
      <p:sp>
        <p:nvSpPr>
          <p:cNvPr id="535" name="Shape 535"/>
          <p:cNvSpPr txBox="1"/>
          <p:nvPr/>
        </p:nvSpPr>
        <p:spPr>
          <a:xfrm>
            <a:off x="2703983" y="2789311"/>
            <a:ext cx="991200" cy="5847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600">
                <a:solidFill>
                  <a:schemeClr val="dk1"/>
                </a:solidFill>
                <a:latin typeface="Arial"/>
                <a:ea typeface="Arial"/>
                <a:cs typeface="Arial"/>
                <a:sym typeface="Arial"/>
              </a:rPr>
              <a:t>Stacking trays</a:t>
            </a:r>
          </a:p>
        </p:txBody>
      </p:sp>
      <p:sp>
        <p:nvSpPr>
          <p:cNvPr id="536" name="Shape 536"/>
          <p:cNvSpPr txBox="1"/>
          <p:nvPr/>
        </p:nvSpPr>
        <p:spPr>
          <a:xfrm>
            <a:off x="2655350" y="4572000"/>
            <a:ext cx="926100" cy="831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600">
                <a:solidFill>
                  <a:schemeClr val="dk1"/>
                </a:solidFill>
                <a:latin typeface="Arial"/>
                <a:ea typeface="Arial"/>
                <a:cs typeface="Arial"/>
                <a:sym typeface="Arial"/>
              </a:rPr>
              <a:t>Flow-</a:t>
            </a:r>
            <a:br>
              <a:rPr lang="en-US" sz="1600">
                <a:solidFill>
                  <a:schemeClr val="dk1"/>
                </a:solidFill>
                <a:latin typeface="Arial"/>
                <a:ea typeface="Arial"/>
                <a:cs typeface="Arial"/>
                <a:sym typeface="Arial"/>
              </a:rPr>
            </a:br>
            <a:r>
              <a:rPr lang="en-US" sz="1600">
                <a:solidFill>
                  <a:schemeClr val="dk1"/>
                </a:solidFill>
                <a:latin typeface="Arial"/>
                <a:ea typeface="Arial"/>
                <a:cs typeface="Arial"/>
                <a:sym typeface="Arial"/>
              </a:rPr>
              <a:t>through bag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Shape 542"/>
          <p:cNvSpPr txBox="1"/>
          <p:nvPr/>
        </p:nvSpPr>
        <p:spPr>
          <a:xfrm>
            <a:off x="838200" y="214312"/>
            <a:ext cx="7924799" cy="838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a:solidFill>
                  <a:schemeClr val="dk2"/>
                </a:solidFill>
                <a:latin typeface="Arial"/>
                <a:ea typeface="Arial"/>
                <a:cs typeface="Arial"/>
                <a:sym typeface="Arial"/>
              </a:rPr>
              <a:t>Making a Worm Bin</a:t>
            </a:r>
          </a:p>
        </p:txBody>
      </p:sp>
      <p:pic>
        <p:nvPicPr>
          <p:cNvPr id="543" name="Shape 543"/>
          <p:cNvPicPr preferRelativeResize="0"/>
          <p:nvPr/>
        </p:nvPicPr>
        <p:blipFill rotWithShape="1">
          <a:blip r:embed="rId3">
            <a:alphaModFix/>
          </a:blip>
          <a:srcRect/>
          <a:stretch/>
        </p:blipFill>
        <p:spPr>
          <a:xfrm>
            <a:off x="381000" y="3440112"/>
            <a:ext cx="3886200" cy="3036887"/>
          </a:xfrm>
          <a:prstGeom prst="rect">
            <a:avLst/>
          </a:prstGeom>
          <a:noFill/>
          <a:ln>
            <a:noFill/>
          </a:ln>
        </p:spPr>
      </p:pic>
      <p:pic>
        <p:nvPicPr>
          <p:cNvPr id="544" name="Shape 544"/>
          <p:cNvPicPr preferRelativeResize="0"/>
          <p:nvPr/>
        </p:nvPicPr>
        <p:blipFill rotWithShape="1">
          <a:blip r:embed="rId4">
            <a:alphaModFix/>
          </a:blip>
          <a:srcRect l="6865"/>
          <a:stretch/>
        </p:blipFill>
        <p:spPr>
          <a:xfrm>
            <a:off x="4648200" y="3543300"/>
            <a:ext cx="4133849" cy="2933700"/>
          </a:xfrm>
          <a:prstGeom prst="rect">
            <a:avLst/>
          </a:prstGeom>
          <a:noFill/>
          <a:ln>
            <a:noFill/>
          </a:ln>
        </p:spPr>
      </p:pic>
      <p:pic>
        <p:nvPicPr>
          <p:cNvPr id="545" name="Shape 545"/>
          <p:cNvPicPr preferRelativeResize="0"/>
          <p:nvPr/>
        </p:nvPicPr>
        <p:blipFill rotWithShape="1">
          <a:blip r:embed="rId5">
            <a:alphaModFix/>
          </a:blip>
          <a:srcRect/>
          <a:stretch/>
        </p:blipFill>
        <p:spPr>
          <a:xfrm>
            <a:off x="3200400" y="1225550"/>
            <a:ext cx="2666999" cy="2051050"/>
          </a:xfrm>
          <a:prstGeom prst="rect">
            <a:avLst/>
          </a:prstGeom>
          <a:noFill/>
          <a:ln>
            <a:noFill/>
          </a:ln>
        </p:spPr>
      </p:pic>
      <p:sp>
        <p:nvSpPr>
          <p:cNvPr id="546" name="Shape 546"/>
          <p:cNvSpPr/>
          <p:nvPr/>
        </p:nvSpPr>
        <p:spPr>
          <a:xfrm>
            <a:off x="381000" y="5861050"/>
            <a:ext cx="1539874" cy="584200"/>
          </a:xfrm>
          <a:prstGeom prst="wedgeRectCallout">
            <a:avLst>
              <a:gd name="adj1" fmla="val 132782"/>
              <a:gd name="adj2" fmla="val -56792"/>
            </a:avLst>
          </a:prstGeom>
          <a:no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a:solidFill>
                  <a:srgbClr val="000099"/>
                </a:solidFill>
                <a:latin typeface="Comic Sans MS"/>
                <a:ea typeface="Comic Sans MS"/>
                <a:cs typeface="Comic Sans MS"/>
                <a:sym typeface="Comic Sans MS"/>
              </a:rPr>
              <a:t>Old fence </a:t>
            </a:r>
          </a:p>
          <a:p>
            <a:pPr marL="0" marR="0" lvl="0" indent="0" algn="ctr" rtl="0">
              <a:spcBef>
                <a:spcPts val="0"/>
              </a:spcBef>
              <a:spcAft>
                <a:spcPts val="0"/>
              </a:spcAft>
              <a:buSzPct val="25000"/>
              <a:buNone/>
            </a:pPr>
            <a:r>
              <a:rPr lang="en-US" sz="2000" b="1">
                <a:solidFill>
                  <a:srgbClr val="000099"/>
                </a:solidFill>
                <a:latin typeface="Comic Sans MS"/>
                <a:ea typeface="Comic Sans MS"/>
                <a:cs typeface="Comic Sans MS"/>
                <a:sym typeface="Comic Sans MS"/>
              </a:rPr>
              <a:t>wood</a:t>
            </a:r>
          </a:p>
        </p:txBody>
      </p:sp>
      <p:sp>
        <p:nvSpPr>
          <p:cNvPr id="547" name="Shape 547"/>
          <p:cNvSpPr/>
          <p:nvPr/>
        </p:nvSpPr>
        <p:spPr>
          <a:xfrm>
            <a:off x="5638800" y="5105400"/>
            <a:ext cx="1828800" cy="609599"/>
          </a:xfrm>
          <a:prstGeom prst="wedgeRectCallout">
            <a:avLst>
              <a:gd name="adj1" fmla="val -74481"/>
              <a:gd name="adj2" fmla="val 1824"/>
            </a:avLst>
          </a:prstGeom>
          <a:no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a:solidFill>
                  <a:srgbClr val="000099"/>
                </a:solidFill>
                <a:latin typeface="Comic Sans MS"/>
                <a:ea typeface="Comic Sans MS"/>
                <a:cs typeface="Comic Sans MS"/>
                <a:sym typeface="Comic Sans MS"/>
              </a:rPr>
              <a:t>Old 2x4 </a:t>
            </a:r>
          </a:p>
          <a:p>
            <a:pPr marL="0" marR="0" lvl="0" indent="0" algn="ctr" rtl="0">
              <a:spcBef>
                <a:spcPts val="0"/>
              </a:spcBef>
              <a:spcAft>
                <a:spcPts val="0"/>
              </a:spcAft>
              <a:buSzPct val="25000"/>
              <a:buNone/>
            </a:pPr>
            <a:r>
              <a:rPr lang="en-US" sz="2000" b="1">
                <a:solidFill>
                  <a:srgbClr val="000099"/>
                </a:solidFill>
                <a:latin typeface="Comic Sans MS"/>
                <a:ea typeface="Comic Sans MS"/>
                <a:cs typeface="Comic Sans MS"/>
                <a:sym typeface="Comic Sans MS"/>
              </a:rPr>
              <a:t>from anything</a:t>
            </a:r>
          </a:p>
        </p:txBody>
      </p:sp>
      <p:sp>
        <p:nvSpPr>
          <p:cNvPr id="548" name="Shape 548"/>
          <p:cNvSpPr/>
          <p:nvPr/>
        </p:nvSpPr>
        <p:spPr>
          <a:xfrm>
            <a:off x="6172200" y="2057400"/>
            <a:ext cx="2438399" cy="1143000"/>
          </a:xfrm>
          <a:prstGeom prst="wedgeRectCallout">
            <a:avLst>
              <a:gd name="adj1" fmla="val -22722"/>
              <a:gd name="adj2" fmla="val 105000"/>
            </a:avLst>
          </a:prstGeom>
          <a:no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a:solidFill>
                  <a:srgbClr val="000099"/>
                </a:solidFill>
                <a:latin typeface="Comic Sans MS"/>
                <a:ea typeface="Comic Sans MS"/>
                <a:cs typeface="Comic Sans MS"/>
                <a:sym typeface="Comic Sans MS"/>
              </a:rPr>
              <a:t>Many 1/4” holes</a:t>
            </a:r>
            <a:br>
              <a:rPr lang="en-US" sz="2000" b="1">
                <a:solidFill>
                  <a:srgbClr val="000099"/>
                </a:solidFill>
                <a:latin typeface="Comic Sans MS"/>
                <a:ea typeface="Comic Sans MS"/>
                <a:cs typeface="Comic Sans MS"/>
                <a:sym typeface="Comic Sans MS"/>
              </a:rPr>
            </a:br>
            <a:r>
              <a:rPr lang="en-US" sz="2000" b="1">
                <a:solidFill>
                  <a:srgbClr val="000099"/>
                </a:solidFill>
                <a:latin typeface="Comic Sans MS"/>
                <a:ea typeface="Comic Sans MS"/>
                <a:cs typeface="Comic Sans MS"/>
                <a:sym typeface="Comic Sans MS"/>
              </a:rPr>
              <a:t>for drainage and</a:t>
            </a:r>
            <a:br>
              <a:rPr lang="en-US" sz="2000" b="1">
                <a:solidFill>
                  <a:srgbClr val="000099"/>
                </a:solidFill>
                <a:latin typeface="Comic Sans MS"/>
                <a:ea typeface="Comic Sans MS"/>
                <a:cs typeface="Comic Sans MS"/>
                <a:sym typeface="Comic Sans MS"/>
              </a:rPr>
            </a:br>
            <a:r>
              <a:rPr lang="en-US" sz="2000" b="1">
                <a:solidFill>
                  <a:srgbClr val="000099"/>
                </a:solidFill>
                <a:latin typeface="Comic Sans MS"/>
                <a:ea typeface="Comic Sans MS"/>
                <a:cs typeface="Comic Sans MS"/>
                <a:sym typeface="Comic Sans MS"/>
              </a:rPr>
              <a:t>air circulation</a:t>
            </a:r>
          </a:p>
        </p:txBody>
      </p:sp>
      <p:sp>
        <p:nvSpPr>
          <p:cNvPr id="549" name="Shape 54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41</a:t>
            </a:fld>
            <a:endParaRPr lang="en-US" sz="1400">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Shape 554"/>
          <p:cNvSpPr txBox="1">
            <a:spLocks noGrp="1"/>
          </p:cNvSpPr>
          <p:nvPr>
            <p:ph type="title"/>
          </p:nvPr>
        </p:nvSpPr>
        <p:spPr>
          <a:xfrm>
            <a:off x="1403648" y="228600"/>
            <a:ext cx="7359352" cy="838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Any Size Bin Can Work</a:t>
            </a:r>
          </a:p>
        </p:txBody>
      </p:sp>
      <p:sp>
        <p:nvSpPr>
          <p:cNvPr id="555" name="Shape 555"/>
          <p:cNvSpPr txBox="1">
            <a:spLocks noGrp="1"/>
          </p:cNvSpPr>
          <p:nvPr>
            <p:ph type="body" idx="1"/>
          </p:nvPr>
        </p:nvSpPr>
        <p:spPr>
          <a:xfrm>
            <a:off x="467550" y="1412775"/>
            <a:ext cx="5199600" cy="20883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Arial"/>
              <a:buChar char="•"/>
            </a:pPr>
            <a:r>
              <a:rPr lang="en-US" sz="2800" b="0" i="0" u="none" strike="noStrike" cap="none">
                <a:solidFill>
                  <a:schemeClr val="dk1"/>
                </a:solidFill>
                <a:latin typeface="Arial"/>
                <a:ea typeface="Arial"/>
                <a:cs typeface="Arial"/>
                <a:sym typeface="Arial"/>
              </a:rPr>
              <a:t>A rule of thumb is two square feet of surface area per person or one square foot per pound of waste per week</a:t>
            </a:r>
          </a:p>
        </p:txBody>
      </p:sp>
      <p:pic>
        <p:nvPicPr>
          <p:cNvPr id="556" name="Shape 556"/>
          <p:cNvPicPr preferRelativeResize="0"/>
          <p:nvPr/>
        </p:nvPicPr>
        <p:blipFill rotWithShape="1">
          <a:blip r:embed="rId3">
            <a:alphaModFix/>
          </a:blip>
          <a:srcRect/>
          <a:stretch/>
        </p:blipFill>
        <p:spPr>
          <a:xfrm>
            <a:off x="5736749" y="1340775"/>
            <a:ext cx="2937899" cy="2016300"/>
          </a:xfrm>
          <a:prstGeom prst="rect">
            <a:avLst/>
          </a:prstGeom>
          <a:noFill/>
          <a:ln>
            <a:noFill/>
          </a:ln>
        </p:spPr>
      </p:pic>
      <p:sp>
        <p:nvSpPr>
          <p:cNvPr id="557" name="Shape 557"/>
          <p:cNvSpPr txBox="1"/>
          <p:nvPr/>
        </p:nvSpPr>
        <p:spPr>
          <a:xfrm>
            <a:off x="467550" y="3422850"/>
            <a:ext cx="8352900" cy="27519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Arial"/>
              <a:buChar char="•"/>
            </a:pPr>
            <a:r>
              <a:rPr lang="en-US" sz="2800">
                <a:solidFill>
                  <a:schemeClr val="dk1"/>
                </a:solidFill>
                <a:latin typeface="Arial"/>
                <a:ea typeface="Arial"/>
                <a:cs typeface="Arial"/>
                <a:sym typeface="Arial"/>
              </a:rPr>
              <a:t>Start with a pound of worms (purchased or donated by a friend)</a:t>
            </a:r>
          </a:p>
          <a:p>
            <a:pPr marL="342900" marR="0" lvl="0" indent="-342900" algn="l" rtl="0">
              <a:lnSpc>
                <a:spcPct val="90000"/>
              </a:lnSpc>
              <a:spcBef>
                <a:spcPts val="560"/>
              </a:spcBef>
              <a:spcAft>
                <a:spcPts val="1000"/>
              </a:spcAft>
              <a:buClr>
                <a:schemeClr val="dk1"/>
              </a:buClr>
              <a:buSzPct val="100000"/>
              <a:buFont typeface="Arial"/>
              <a:buChar char="•"/>
            </a:pPr>
            <a:r>
              <a:rPr lang="en-US" sz="2800">
                <a:solidFill>
                  <a:schemeClr val="dk1"/>
                </a:solidFill>
                <a:latin typeface="Arial"/>
                <a:ea typeface="Arial"/>
                <a:cs typeface="Arial"/>
                <a:sym typeface="Arial"/>
              </a:rPr>
              <a:t>Worms will reproduce to fill the box but will not overpopulate</a:t>
            </a:r>
          </a:p>
          <a:p>
            <a:pPr marL="742950" marR="0" lvl="1" indent="-28575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hermaphrodites (both male and female organs)</a:t>
            </a:r>
          </a:p>
          <a:p>
            <a:pPr marL="742950" marR="0" lvl="1" indent="-28575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reproduce at two months of age</a:t>
            </a:r>
          </a:p>
        </p:txBody>
      </p:sp>
      <p:sp>
        <p:nvSpPr>
          <p:cNvPr id="558" name="Shape 558"/>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42</a:t>
            </a:fld>
            <a:endParaRPr lang="en-US" sz="1400">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Shape 564"/>
          <p:cNvSpPr txBox="1">
            <a:spLocks noGrp="1"/>
          </p:cNvSpPr>
          <p:nvPr>
            <p:ph type="title"/>
          </p:nvPr>
        </p:nvSpPr>
        <p:spPr>
          <a:xfrm>
            <a:off x="762000" y="228600"/>
            <a:ext cx="8153399" cy="838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Locating the Worm Bin</a:t>
            </a:r>
          </a:p>
        </p:txBody>
      </p:sp>
      <p:sp>
        <p:nvSpPr>
          <p:cNvPr id="565" name="Shape 565"/>
          <p:cNvSpPr txBox="1">
            <a:spLocks noGrp="1"/>
          </p:cNvSpPr>
          <p:nvPr>
            <p:ph type="body" idx="1"/>
          </p:nvPr>
        </p:nvSpPr>
        <p:spPr>
          <a:xfrm>
            <a:off x="2847975" y="4114800"/>
            <a:ext cx="5904000" cy="22839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In the shade during summer, </a:t>
            </a:r>
            <a:r>
              <a:rPr lang="en-US" sz="2400" b="0" i="0" u="sng" strike="noStrike" cap="none">
                <a:solidFill>
                  <a:schemeClr val="dk1"/>
                </a:solidFill>
                <a:latin typeface="Arial"/>
                <a:ea typeface="Arial"/>
                <a:cs typeface="Arial"/>
                <a:sym typeface="Arial"/>
              </a:rPr>
              <a:t>especially</a:t>
            </a:r>
            <a:r>
              <a:rPr lang="en-US" sz="2400" b="0" i="0" u="none" strike="noStrike" cap="none">
                <a:solidFill>
                  <a:schemeClr val="dk1"/>
                </a:solidFill>
                <a:latin typeface="Arial"/>
                <a:ea typeface="Arial"/>
                <a:cs typeface="Arial"/>
                <a:sym typeface="Arial"/>
              </a:rPr>
              <a:t> if a plastic bin is being used</a:t>
            </a:r>
          </a:p>
          <a:p>
            <a:pPr marL="342900" marR="0" lvl="0" indent="-34290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Good locations include: under a shade tree or in covered patio, garage or laundry room, or under the kitchen sink</a:t>
            </a:r>
          </a:p>
          <a:p>
            <a:pPr marL="0" marR="0" lvl="0" indent="-152400" algn="l" rtl="0">
              <a:lnSpc>
                <a:spcPct val="90000"/>
              </a:lnSpc>
              <a:spcBef>
                <a:spcPts val="480"/>
              </a:spcBef>
              <a:spcAft>
                <a:spcPts val="0"/>
              </a:spcAft>
              <a:buClr>
                <a:schemeClr val="dk1"/>
              </a:buClr>
              <a:buSzPct val="100000"/>
              <a:buFont typeface="Arial"/>
              <a:buNone/>
            </a:pPr>
            <a:endParaRPr sz="2400" b="0" i="0" u="none" strike="noStrike" cap="none">
              <a:solidFill>
                <a:schemeClr val="dk1"/>
              </a:solidFill>
              <a:latin typeface="Arial"/>
              <a:ea typeface="Arial"/>
              <a:cs typeface="Arial"/>
              <a:sym typeface="Arial"/>
            </a:endParaRPr>
          </a:p>
        </p:txBody>
      </p:sp>
      <p:pic>
        <p:nvPicPr>
          <p:cNvPr id="566" name="Shape 566"/>
          <p:cNvPicPr preferRelativeResize="0"/>
          <p:nvPr/>
        </p:nvPicPr>
        <p:blipFill rotWithShape="1">
          <a:blip r:embed="rId3">
            <a:alphaModFix/>
          </a:blip>
          <a:srcRect/>
          <a:stretch/>
        </p:blipFill>
        <p:spPr>
          <a:xfrm>
            <a:off x="6080074" y="1295400"/>
            <a:ext cx="2519400" cy="2749500"/>
          </a:xfrm>
          <a:prstGeom prst="rect">
            <a:avLst/>
          </a:prstGeom>
          <a:noFill/>
          <a:ln>
            <a:noFill/>
          </a:ln>
        </p:spPr>
      </p:pic>
      <p:sp>
        <p:nvSpPr>
          <p:cNvPr id="567" name="Shape 567"/>
          <p:cNvSpPr/>
          <p:nvPr/>
        </p:nvSpPr>
        <p:spPr>
          <a:xfrm>
            <a:off x="533400" y="1524000"/>
            <a:ext cx="4800600" cy="1600199"/>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Arial"/>
              <a:buChar char="•"/>
            </a:pPr>
            <a:r>
              <a:rPr lang="en-US" sz="2600">
                <a:solidFill>
                  <a:schemeClr val="dk1"/>
                </a:solidFill>
                <a:latin typeface="Arial"/>
                <a:ea typeface="Arial"/>
                <a:cs typeface="Arial"/>
                <a:sym typeface="Arial"/>
              </a:rPr>
              <a:t>Ideal temperature is between 55</a:t>
            </a:r>
            <a:r>
              <a:rPr lang="en-US" sz="2600" baseline="30000">
                <a:solidFill>
                  <a:schemeClr val="dk1"/>
                </a:solidFill>
                <a:latin typeface="Arial"/>
                <a:ea typeface="Arial"/>
                <a:cs typeface="Arial"/>
                <a:sym typeface="Arial"/>
              </a:rPr>
              <a:t>o</a:t>
            </a:r>
            <a:r>
              <a:rPr lang="en-US" sz="2600">
                <a:solidFill>
                  <a:schemeClr val="dk1"/>
                </a:solidFill>
                <a:latin typeface="Arial"/>
                <a:ea typeface="Arial"/>
                <a:cs typeface="Arial"/>
                <a:sym typeface="Arial"/>
              </a:rPr>
              <a:t>F and 77</a:t>
            </a:r>
            <a:r>
              <a:rPr lang="en-US" sz="2600" baseline="30000">
                <a:solidFill>
                  <a:schemeClr val="dk1"/>
                </a:solidFill>
                <a:latin typeface="Arial"/>
                <a:ea typeface="Arial"/>
                <a:cs typeface="Arial"/>
                <a:sym typeface="Arial"/>
              </a:rPr>
              <a:t>o</a:t>
            </a:r>
            <a:r>
              <a:rPr lang="en-US" sz="2600">
                <a:solidFill>
                  <a:schemeClr val="dk1"/>
                </a:solidFill>
                <a:latin typeface="Arial"/>
                <a:ea typeface="Arial"/>
                <a:cs typeface="Arial"/>
                <a:sym typeface="Arial"/>
              </a:rPr>
              <a:t>F</a:t>
            </a:r>
          </a:p>
          <a:p>
            <a:pPr marL="342900" marR="0" lvl="0" indent="-342900" algn="l" rtl="0">
              <a:lnSpc>
                <a:spcPct val="90000"/>
              </a:lnSpc>
              <a:spcBef>
                <a:spcPts val="520"/>
              </a:spcBef>
              <a:spcAft>
                <a:spcPts val="0"/>
              </a:spcAft>
              <a:buClr>
                <a:schemeClr val="dk1"/>
              </a:buClr>
              <a:buSzPct val="100000"/>
              <a:buFont typeface="Arial"/>
              <a:buChar char="•"/>
            </a:pPr>
            <a:r>
              <a:rPr lang="en-US" sz="2600">
                <a:solidFill>
                  <a:schemeClr val="dk1"/>
                </a:solidFill>
                <a:latin typeface="Arial"/>
                <a:ea typeface="Arial"/>
                <a:cs typeface="Arial"/>
                <a:sym typeface="Arial"/>
              </a:rPr>
              <a:t>Plenty of air circulation</a:t>
            </a:r>
            <a:br>
              <a:rPr lang="en-US" sz="2600">
                <a:solidFill>
                  <a:schemeClr val="dk1"/>
                </a:solidFill>
                <a:latin typeface="Arial"/>
                <a:ea typeface="Arial"/>
                <a:cs typeface="Arial"/>
                <a:sym typeface="Arial"/>
              </a:rPr>
            </a:br>
            <a:endParaRPr lang="en-US" sz="2600">
              <a:solidFill>
                <a:schemeClr val="dk1"/>
              </a:solidFill>
              <a:latin typeface="Arial"/>
              <a:ea typeface="Arial"/>
              <a:cs typeface="Arial"/>
              <a:sym typeface="Arial"/>
            </a:endParaRPr>
          </a:p>
        </p:txBody>
      </p:sp>
      <p:pic>
        <p:nvPicPr>
          <p:cNvPr id="568" name="Shape 568"/>
          <p:cNvPicPr preferRelativeResize="0"/>
          <p:nvPr/>
        </p:nvPicPr>
        <p:blipFill rotWithShape="1">
          <a:blip r:embed="rId4">
            <a:alphaModFix/>
          </a:blip>
          <a:srcRect/>
          <a:stretch/>
        </p:blipFill>
        <p:spPr>
          <a:xfrm>
            <a:off x="468312" y="3500437"/>
            <a:ext cx="2157411" cy="2881312"/>
          </a:xfrm>
          <a:prstGeom prst="rect">
            <a:avLst/>
          </a:prstGeom>
          <a:noFill/>
          <a:ln>
            <a:noFill/>
          </a:ln>
        </p:spPr>
      </p:pic>
      <p:sp>
        <p:nvSpPr>
          <p:cNvPr id="569" name="Shape 56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43</a:t>
            </a:fld>
            <a:endParaRPr lang="en-US" sz="1400">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Shape 575"/>
          <p:cNvPicPr preferRelativeResize="0"/>
          <p:nvPr/>
        </p:nvPicPr>
        <p:blipFill rotWithShape="1">
          <a:blip r:embed="rId3">
            <a:alphaModFix/>
          </a:blip>
          <a:srcRect/>
          <a:stretch/>
        </p:blipFill>
        <p:spPr>
          <a:xfrm>
            <a:off x="5123300" y="4979225"/>
            <a:ext cx="1990200" cy="1386600"/>
          </a:xfrm>
          <a:prstGeom prst="rect">
            <a:avLst/>
          </a:prstGeom>
          <a:noFill/>
          <a:ln>
            <a:noFill/>
          </a:ln>
        </p:spPr>
      </p:pic>
      <p:sp>
        <p:nvSpPr>
          <p:cNvPr id="576" name="Shape 576"/>
          <p:cNvSpPr txBox="1">
            <a:spLocks noGrp="1"/>
          </p:cNvSpPr>
          <p:nvPr>
            <p:ph type="title"/>
          </p:nvPr>
        </p:nvSpPr>
        <p:spPr>
          <a:xfrm>
            <a:off x="1066800" y="76200"/>
            <a:ext cx="70104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Worm Food</a:t>
            </a:r>
          </a:p>
        </p:txBody>
      </p:sp>
      <p:sp>
        <p:nvSpPr>
          <p:cNvPr id="577" name="Shape 577"/>
          <p:cNvSpPr txBox="1">
            <a:spLocks noGrp="1"/>
          </p:cNvSpPr>
          <p:nvPr>
            <p:ph type="body" idx="1"/>
          </p:nvPr>
        </p:nvSpPr>
        <p:spPr>
          <a:xfrm>
            <a:off x="685800" y="1532383"/>
            <a:ext cx="5791200" cy="4992959"/>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Vegetable and fruit scraps</a:t>
            </a:r>
            <a:br>
              <a:rPr lang="en-US" sz="2400" b="0" i="0" u="none" strike="noStrike" cap="none">
                <a:solidFill>
                  <a:schemeClr val="dk1"/>
                </a:solidFill>
                <a:latin typeface="Arial"/>
                <a:ea typeface="Arial"/>
                <a:cs typeface="Arial"/>
                <a:sym typeface="Arial"/>
              </a:rPr>
            </a:br>
            <a:r>
              <a:rPr lang="en-US" sz="2400" b="0" i="0" u="none" strike="noStrike" cap="none">
                <a:solidFill>
                  <a:schemeClr val="dk1"/>
                </a:solidFill>
                <a:latin typeface="Arial"/>
                <a:ea typeface="Arial"/>
                <a:cs typeface="Arial"/>
                <a:sym typeface="Arial"/>
              </a:rPr>
              <a:t>e.g., banana peel, apple core, lettuce, potato peel, carrot tops, etc.</a:t>
            </a:r>
          </a:p>
          <a:p>
            <a:pPr marL="342900" marR="0" lvl="0" indent="-342900" algn="l" rtl="0">
              <a:lnSpc>
                <a:spcPct val="90000"/>
              </a:lnSpc>
              <a:spcBef>
                <a:spcPts val="480"/>
              </a:spcBef>
              <a:spcAft>
                <a:spcPts val="0"/>
              </a:spcAft>
              <a:buClr>
                <a:schemeClr val="dk1"/>
              </a:buClr>
              <a:buSzPct val="25000"/>
              <a:buFont typeface="Arial"/>
              <a:buNone/>
            </a:pPr>
            <a:r>
              <a:rPr lang="en-US" sz="2400" b="1" i="1" u="none" strike="noStrike" cap="none">
                <a:solidFill>
                  <a:schemeClr val="dk1"/>
                </a:solidFill>
                <a:latin typeface="Arial"/>
                <a:ea typeface="Arial"/>
                <a:cs typeface="Arial"/>
                <a:sym typeface="Arial"/>
              </a:rPr>
              <a:t>    Cut into small pieces, bruise/pierce hard skins</a:t>
            </a:r>
          </a:p>
          <a:p>
            <a:pPr marL="342900" marR="0" lvl="0" indent="-34290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Pasta, cooked beans</a:t>
            </a:r>
          </a:p>
          <a:p>
            <a:pPr marL="342900" marR="0" lvl="0" indent="-34290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Coffee grounds, including paper filters</a:t>
            </a:r>
          </a:p>
          <a:p>
            <a:pPr marL="342900" marR="0" lvl="0" indent="-34290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Tea leaves, tea bags</a:t>
            </a:r>
          </a:p>
          <a:p>
            <a:pPr marL="342900" marR="0" lvl="0" indent="-34290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Paper towels, napkins (food soiled)</a:t>
            </a:r>
          </a:p>
          <a:p>
            <a:pPr marL="342900" marR="0" lvl="0" indent="-34290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Egg cartons (paper)</a:t>
            </a:r>
          </a:p>
          <a:p>
            <a:pPr marL="342900" marR="0" lvl="0" indent="-34290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Egg shells (crushed)</a:t>
            </a:r>
            <a:r>
              <a:rPr lang="en-US" sz="2400">
                <a:latin typeface="Arial"/>
                <a:ea typeface="Arial"/>
                <a:cs typeface="Arial"/>
                <a:sym typeface="Arial"/>
              </a:rPr>
              <a:t> </a:t>
            </a:r>
            <a:r>
              <a:rPr lang="en-US" sz="2400" b="0" i="0" u="none" strike="noStrike" cap="none">
                <a:solidFill>
                  <a:schemeClr val="dk1"/>
                </a:solidFill>
                <a:latin typeface="Arial"/>
                <a:ea typeface="Arial"/>
                <a:cs typeface="Arial"/>
                <a:sym typeface="Arial"/>
              </a:rPr>
              <a:t>worms </a:t>
            </a:r>
            <a:br>
              <a:rPr lang="en-US" sz="2400" b="0" i="0" u="none" strike="noStrike" cap="none">
                <a:solidFill>
                  <a:schemeClr val="dk1"/>
                </a:solidFill>
                <a:latin typeface="Arial"/>
                <a:ea typeface="Arial"/>
                <a:cs typeface="Arial"/>
                <a:sym typeface="Arial"/>
              </a:rPr>
            </a:br>
            <a:r>
              <a:rPr lang="en-US" sz="2400" b="0" i="0" u="none" strike="noStrike" cap="none">
                <a:solidFill>
                  <a:schemeClr val="dk1"/>
                </a:solidFill>
                <a:latin typeface="Arial"/>
                <a:ea typeface="Arial"/>
                <a:cs typeface="Arial"/>
                <a:sym typeface="Arial"/>
              </a:rPr>
              <a:t>need a small amount of grit!</a:t>
            </a:r>
          </a:p>
          <a:p>
            <a:pPr marL="342900" marR="0" lvl="0" indent="-342900" algn="l" rtl="0">
              <a:lnSpc>
                <a:spcPct val="90000"/>
              </a:lnSpc>
              <a:spcBef>
                <a:spcPts val="480"/>
              </a:spcBef>
              <a:spcAft>
                <a:spcPts val="0"/>
              </a:spcAft>
              <a:buClr>
                <a:schemeClr val="dk1"/>
              </a:buClr>
              <a:buSzPct val="100000"/>
              <a:buFont typeface="Arial"/>
              <a:buNone/>
            </a:pPr>
            <a:endParaRPr sz="2400" b="0" i="0" u="none" strike="noStrike" cap="none">
              <a:solidFill>
                <a:schemeClr val="dk1"/>
              </a:solidFill>
              <a:latin typeface="Arial"/>
              <a:ea typeface="Arial"/>
              <a:cs typeface="Arial"/>
              <a:sym typeface="Arial"/>
            </a:endParaRPr>
          </a:p>
        </p:txBody>
      </p:sp>
      <p:pic>
        <p:nvPicPr>
          <p:cNvPr id="578" name="Shape 578" descr="j0112680"/>
          <p:cNvPicPr preferRelativeResize="0"/>
          <p:nvPr/>
        </p:nvPicPr>
        <p:blipFill rotWithShape="1">
          <a:blip r:embed="rId4">
            <a:alphaModFix/>
          </a:blip>
          <a:srcRect/>
          <a:stretch/>
        </p:blipFill>
        <p:spPr>
          <a:xfrm>
            <a:off x="7073900" y="4078287"/>
            <a:ext cx="1746250" cy="2158999"/>
          </a:xfrm>
          <a:prstGeom prst="rect">
            <a:avLst/>
          </a:prstGeom>
          <a:noFill/>
          <a:ln>
            <a:noFill/>
          </a:ln>
        </p:spPr>
      </p:pic>
      <p:pic>
        <p:nvPicPr>
          <p:cNvPr id="579" name="Shape 579"/>
          <p:cNvPicPr preferRelativeResize="0"/>
          <p:nvPr/>
        </p:nvPicPr>
        <p:blipFill rotWithShape="1">
          <a:blip r:embed="rId5">
            <a:alphaModFix/>
          </a:blip>
          <a:srcRect/>
          <a:stretch/>
        </p:blipFill>
        <p:spPr>
          <a:xfrm>
            <a:off x="6407150" y="1222375"/>
            <a:ext cx="2505075" cy="2854324"/>
          </a:xfrm>
          <a:prstGeom prst="rect">
            <a:avLst/>
          </a:prstGeom>
          <a:noFill/>
          <a:ln>
            <a:noFill/>
          </a:ln>
        </p:spPr>
      </p:pic>
      <p:sp>
        <p:nvSpPr>
          <p:cNvPr id="580" name="Shape 580"/>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44</a:t>
            </a:fld>
            <a:endParaRPr lang="en-US" sz="1400">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Shape 586"/>
          <p:cNvSpPr txBox="1">
            <a:spLocks noGrp="1"/>
          </p:cNvSpPr>
          <p:nvPr>
            <p:ph type="title"/>
          </p:nvPr>
        </p:nvSpPr>
        <p:spPr>
          <a:xfrm>
            <a:off x="457200" y="152400"/>
            <a:ext cx="8305799" cy="838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What to Avoid</a:t>
            </a:r>
          </a:p>
        </p:txBody>
      </p:sp>
      <p:sp>
        <p:nvSpPr>
          <p:cNvPr id="587" name="Shape 587"/>
          <p:cNvSpPr txBox="1">
            <a:spLocks noGrp="1"/>
          </p:cNvSpPr>
          <p:nvPr>
            <p:ph type="body" idx="1"/>
          </p:nvPr>
        </p:nvSpPr>
        <p:spPr>
          <a:xfrm>
            <a:off x="899591" y="1371600"/>
            <a:ext cx="8136900" cy="5145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Animal products </a:t>
            </a:r>
            <a:r>
              <a:rPr lang="en-US" sz="2000" b="0" i="0" u="none" strike="noStrike" cap="none">
                <a:solidFill>
                  <a:schemeClr val="dk1"/>
                </a:solidFill>
                <a:latin typeface="Arial"/>
                <a:ea typeface="Arial"/>
                <a:cs typeface="Arial"/>
                <a:sym typeface="Arial"/>
              </a:rPr>
              <a:t>- meats, bones, fish, etc.</a:t>
            </a:r>
          </a:p>
          <a:p>
            <a:pPr marL="0" marR="0" lvl="0" indent="0" algn="l" rtl="0">
              <a:lnSpc>
                <a:spcPct val="90000"/>
              </a:lnSpc>
              <a:spcBef>
                <a:spcPts val="56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Dairy products </a:t>
            </a:r>
            <a:r>
              <a:rPr lang="en-US" sz="2000" b="0" i="0" u="none" strike="noStrike" cap="none">
                <a:solidFill>
                  <a:schemeClr val="dk1"/>
                </a:solidFill>
                <a:latin typeface="Arial"/>
                <a:ea typeface="Arial"/>
                <a:cs typeface="Arial"/>
                <a:sym typeface="Arial"/>
              </a:rPr>
              <a:t>- cheese, milk, yogurt, etc.</a:t>
            </a:r>
          </a:p>
          <a:p>
            <a:pPr marL="0" lvl="0" indent="0" rtl="0">
              <a:lnSpc>
                <a:spcPct val="90000"/>
              </a:lnSpc>
              <a:spcBef>
                <a:spcPts val="0"/>
              </a:spcBef>
              <a:buClr>
                <a:schemeClr val="dk1"/>
              </a:buClr>
              <a:buSzPct val="25000"/>
              <a:buFont typeface="Arial"/>
              <a:buNone/>
            </a:pPr>
            <a:r>
              <a:rPr lang="en-US">
                <a:latin typeface="Arial"/>
                <a:ea typeface="Arial"/>
                <a:cs typeface="Arial"/>
                <a:sym typeface="Arial"/>
              </a:rPr>
              <a:t>Pet wastes </a:t>
            </a:r>
            <a:r>
              <a:rPr lang="en-US" sz="2000">
                <a:latin typeface="Arial"/>
                <a:ea typeface="Arial"/>
                <a:cs typeface="Arial"/>
                <a:sym typeface="Arial"/>
              </a:rPr>
              <a:t>(from carnivores)</a:t>
            </a:r>
          </a:p>
          <a:p>
            <a:pPr marL="0" lvl="0" indent="0" rtl="0">
              <a:lnSpc>
                <a:spcPct val="90000"/>
              </a:lnSpc>
              <a:spcBef>
                <a:spcPts val="0"/>
              </a:spcBef>
              <a:buClr>
                <a:schemeClr val="dk1"/>
              </a:buClr>
              <a:buSzPct val="25000"/>
              <a:buFont typeface="Arial"/>
              <a:buNone/>
            </a:pPr>
            <a:r>
              <a:rPr lang="en-US">
                <a:latin typeface="Arial"/>
                <a:ea typeface="Arial"/>
                <a:cs typeface="Arial"/>
                <a:sym typeface="Arial"/>
              </a:rPr>
              <a:t>Oils or plastics </a:t>
            </a:r>
            <a:r>
              <a:rPr lang="en-US" sz="2000">
                <a:latin typeface="Arial"/>
                <a:ea typeface="Arial"/>
                <a:cs typeface="Arial"/>
                <a:sym typeface="Arial"/>
              </a:rPr>
              <a:t>(petroleum products)</a:t>
            </a:r>
          </a:p>
          <a:p>
            <a:pPr marL="0" marR="0" lvl="0" indent="0" algn="l" rtl="0">
              <a:lnSpc>
                <a:spcPct val="90000"/>
              </a:lnSpc>
              <a:spcBef>
                <a:spcPts val="56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Be careful with breads </a:t>
            </a:r>
            <a:r>
              <a:rPr lang="en-US" sz="2000" b="0" i="0" u="none" strike="noStrike" cap="none">
                <a:solidFill>
                  <a:schemeClr val="dk1"/>
                </a:solidFill>
                <a:latin typeface="Arial"/>
                <a:ea typeface="Arial"/>
                <a:cs typeface="Arial"/>
                <a:sym typeface="Arial"/>
              </a:rPr>
              <a:t>(for folks with mold allergies)</a:t>
            </a:r>
          </a:p>
          <a:p>
            <a:pPr marL="0" marR="0" lvl="0" indent="0" algn="l" rtl="0">
              <a:lnSpc>
                <a:spcPct val="90000"/>
              </a:lnSpc>
              <a:spcBef>
                <a:spcPts val="56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Avoid seeds and nuts with hard hulls &amp; shells </a:t>
            </a:r>
            <a:r>
              <a:rPr lang="en-US" sz="2000" b="0" i="0" u="none" strike="noStrike" cap="none">
                <a:solidFill>
                  <a:schemeClr val="dk1"/>
                </a:solidFill>
                <a:latin typeface="Arial"/>
                <a:ea typeface="Arial"/>
                <a:cs typeface="Arial"/>
                <a:sym typeface="Arial"/>
              </a:rPr>
              <a:t>– they break down slowly and may sprout later when conditions are right</a:t>
            </a:r>
          </a:p>
          <a:p>
            <a:pPr marL="0" marR="0" lvl="0" indent="0" algn="l" rtl="0">
              <a:lnSpc>
                <a:spcPct val="90000"/>
              </a:lnSpc>
              <a:spcBef>
                <a:spcPts val="56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Avoid large amount of acidic or pungent produce </a:t>
            </a:r>
            <a:br>
              <a:rPr lang="en-US" sz="2800" b="0" i="0" u="none" strike="noStrike" cap="none">
                <a:solidFill>
                  <a:schemeClr val="dk1"/>
                </a:solidFill>
                <a:latin typeface="Arial"/>
                <a:ea typeface="Arial"/>
                <a:cs typeface="Arial"/>
                <a:sym typeface="Arial"/>
              </a:rPr>
            </a:br>
            <a:r>
              <a:rPr lang="en-US" sz="2000" b="0" i="0" u="none" strike="noStrike" cap="none">
                <a:solidFill>
                  <a:schemeClr val="dk1"/>
                </a:solidFill>
                <a:latin typeface="Arial"/>
                <a:ea typeface="Arial"/>
                <a:cs typeface="Arial"/>
                <a:sym typeface="Arial"/>
              </a:rPr>
              <a:t>– lemon, lime, orange, ginger, onion, garlic, etc.</a:t>
            </a:r>
          </a:p>
          <a:p>
            <a:pPr marL="0" marR="0" lvl="0" indent="0" algn="l" rtl="0">
              <a:lnSpc>
                <a:spcPct val="90000"/>
              </a:lnSpc>
              <a:spcBef>
                <a:spcPts val="56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Yard clippings </a:t>
            </a:r>
            <a:r>
              <a:rPr lang="en-US" sz="2000" b="0" i="0" u="none" strike="noStrike" cap="none">
                <a:solidFill>
                  <a:schemeClr val="dk1"/>
                </a:solidFill>
                <a:latin typeface="Arial"/>
                <a:ea typeface="Arial"/>
                <a:cs typeface="Arial"/>
                <a:sym typeface="Arial"/>
              </a:rPr>
              <a:t>- may include herbicides, pesticides; branches &amp; woody stems break down slowly, soft ‘edible’ leaves ok</a:t>
            </a:r>
          </a:p>
          <a:p>
            <a:pPr marL="0" marR="0" lvl="0" indent="0" algn="l" rtl="0">
              <a:lnSpc>
                <a:spcPct val="90000"/>
              </a:lnSpc>
              <a:spcBef>
                <a:spcPts val="56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Soil </a:t>
            </a:r>
            <a:r>
              <a:rPr lang="en-US" sz="2000" b="0" i="0" u="none" strike="noStrike" cap="none">
                <a:solidFill>
                  <a:schemeClr val="dk1"/>
                </a:solidFill>
                <a:latin typeface="Arial"/>
                <a:ea typeface="Arial"/>
                <a:cs typeface="Arial"/>
                <a:sym typeface="Arial"/>
              </a:rPr>
              <a:t>(small amount ok)</a:t>
            </a:r>
          </a:p>
          <a:p>
            <a:pPr marL="342900" marR="0" lvl="0" indent="-342900" algn="l" rtl="0">
              <a:lnSpc>
                <a:spcPct val="90000"/>
              </a:lnSpc>
              <a:spcBef>
                <a:spcPts val="560"/>
              </a:spcBef>
              <a:spcAft>
                <a:spcPts val="0"/>
              </a:spcAft>
              <a:buClr>
                <a:schemeClr val="dk1"/>
              </a:buClr>
              <a:buSzPct val="100000"/>
              <a:buFont typeface="Arial"/>
              <a:buNone/>
            </a:pPr>
            <a:endParaRPr sz="2800" b="0" i="0" u="none" strike="noStrike" cap="none">
              <a:solidFill>
                <a:schemeClr val="dk1"/>
              </a:solidFill>
              <a:latin typeface="Arial"/>
              <a:ea typeface="Arial"/>
              <a:cs typeface="Arial"/>
              <a:sym typeface="Arial"/>
            </a:endParaRPr>
          </a:p>
        </p:txBody>
      </p:sp>
      <p:pic>
        <p:nvPicPr>
          <p:cNvPr id="588" name="Shape 588"/>
          <p:cNvPicPr preferRelativeResize="0"/>
          <p:nvPr/>
        </p:nvPicPr>
        <p:blipFill rotWithShape="1">
          <a:blip r:embed="rId3">
            <a:alphaModFix/>
          </a:blip>
          <a:srcRect/>
          <a:stretch/>
        </p:blipFill>
        <p:spPr>
          <a:xfrm>
            <a:off x="467543" y="1476400"/>
            <a:ext cx="288000" cy="288000"/>
          </a:xfrm>
          <a:prstGeom prst="rect">
            <a:avLst/>
          </a:prstGeom>
          <a:noFill/>
          <a:ln>
            <a:noFill/>
          </a:ln>
        </p:spPr>
      </p:pic>
      <p:pic>
        <p:nvPicPr>
          <p:cNvPr id="589" name="Shape 589"/>
          <p:cNvPicPr preferRelativeResize="0"/>
          <p:nvPr/>
        </p:nvPicPr>
        <p:blipFill rotWithShape="1">
          <a:blip r:embed="rId4">
            <a:alphaModFix/>
          </a:blip>
          <a:srcRect/>
          <a:stretch/>
        </p:blipFill>
        <p:spPr>
          <a:xfrm>
            <a:off x="467543" y="5540896"/>
            <a:ext cx="360000" cy="360000"/>
          </a:xfrm>
          <a:prstGeom prst="rect">
            <a:avLst/>
          </a:prstGeom>
          <a:noFill/>
          <a:ln>
            <a:noFill/>
          </a:ln>
        </p:spPr>
      </p:pic>
      <p:pic>
        <p:nvPicPr>
          <p:cNvPr id="590" name="Shape 590"/>
          <p:cNvPicPr preferRelativeResize="0"/>
          <p:nvPr/>
        </p:nvPicPr>
        <p:blipFill rotWithShape="1">
          <a:blip r:embed="rId3">
            <a:alphaModFix/>
          </a:blip>
          <a:srcRect/>
          <a:stretch/>
        </p:blipFill>
        <p:spPr>
          <a:xfrm>
            <a:off x="467543" y="1984648"/>
            <a:ext cx="288000" cy="288000"/>
          </a:xfrm>
          <a:prstGeom prst="rect">
            <a:avLst/>
          </a:prstGeom>
          <a:noFill/>
          <a:ln>
            <a:noFill/>
          </a:ln>
        </p:spPr>
      </p:pic>
      <p:pic>
        <p:nvPicPr>
          <p:cNvPr id="591" name="Shape 591"/>
          <p:cNvPicPr preferRelativeResize="0"/>
          <p:nvPr/>
        </p:nvPicPr>
        <p:blipFill rotWithShape="1">
          <a:blip r:embed="rId4">
            <a:alphaModFix/>
          </a:blip>
          <a:srcRect/>
          <a:stretch/>
        </p:blipFill>
        <p:spPr>
          <a:xfrm>
            <a:off x="467543" y="4749551"/>
            <a:ext cx="360000" cy="360000"/>
          </a:xfrm>
          <a:prstGeom prst="rect">
            <a:avLst/>
          </a:prstGeom>
          <a:noFill/>
          <a:ln>
            <a:noFill/>
          </a:ln>
        </p:spPr>
      </p:pic>
      <p:pic>
        <p:nvPicPr>
          <p:cNvPr id="592" name="Shape 592"/>
          <p:cNvPicPr preferRelativeResize="0"/>
          <p:nvPr/>
        </p:nvPicPr>
        <p:blipFill rotWithShape="1">
          <a:blip r:embed="rId4">
            <a:alphaModFix/>
          </a:blip>
          <a:srcRect/>
          <a:stretch/>
        </p:blipFill>
        <p:spPr>
          <a:xfrm>
            <a:off x="467543" y="3488432"/>
            <a:ext cx="360000" cy="360000"/>
          </a:xfrm>
          <a:prstGeom prst="rect">
            <a:avLst/>
          </a:prstGeom>
          <a:noFill/>
          <a:ln>
            <a:noFill/>
          </a:ln>
        </p:spPr>
      </p:pic>
      <p:pic>
        <p:nvPicPr>
          <p:cNvPr id="593" name="Shape 593"/>
          <p:cNvPicPr preferRelativeResize="0"/>
          <p:nvPr/>
        </p:nvPicPr>
        <p:blipFill rotWithShape="1">
          <a:blip r:embed="rId4">
            <a:alphaModFix/>
          </a:blip>
          <a:srcRect/>
          <a:stretch/>
        </p:blipFill>
        <p:spPr>
          <a:xfrm>
            <a:off x="467543" y="6317703"/>
            <a:ext cx="360000" cy="360000"/>
          </a:xfrm>
          <a:prstGeom prst="rect">
            <a:avLst/>
          </a:prstGeom>
          <a:noFill/>
          <a:ln>
            <a:noFill/>
          </a:ln>
        </p:spPr>
      </p:pic>
      <p:pic>
        <p:nvPicPr>
          <p:cNvPr id="594" name="Shape 594"/>
          <p:cNvPicPr preferRelativeResize="0"/>
          <p:nvPr/>
        </p:nvPicPr>
        <p:blipFill rotWithShape="1">
          <a:blip r:embed="rId3">
            <a:alphaModFix/>
          </a:blip>
          <a:srcRect/>
          <a:stretch/>
        </p:blipFill>
        <p:spPr>
          <a:xfrm>
            <a:off x="467543" y="2943200"/>
            <a:ext cx="288000" cy="288000"/>
          </a:xfrm>
          <a:prstGeom prst="rect">
            <a:avLst/>
          </a:prstGeom>
          <a:noFill/>
          <a:ln>
            <a:noFill/>
          </a:ln>
        </p:spPr>
      </p:pic>
      <p:pic>
        <p:nvPicPr>
          <p:cNvPr id="595" name="Shape 595"/>
          <p:cNvPicPr preferRelativeResize="0"/>
          <p:nvPr/>
        </p:nvPicPr>
        <p:blipFill rotWithShape="1">
          <a:blip r:embed="rId3">
            <a:alphaModFix/>
          </a:blip>
          <a:srcRect/>
          <a:stretch/>
        </p:blipFill>
        <p:spPr>
          <a:xfrm>
            <a:off x="467543" y="2460848"/>
            <a:ext cx="288000" cy="288000"/>
          </a:xfrm>
          <a:prstGeom prst="rect">
            <a:avLst/>
          </a:prstGeom>
          <a:noFill/>
          <a:ln>
            <a:noFill/>
          </a:ln>
        </p:spPr>
      </p:pic>
      <p:pic>
        <p:nvPicPr>
          <p:cNvPr id="596" name="Shape 596"/>
          <p:cNvPicPr preferRelativeResize="0"/>
          <p:nvPr/>
        </p:nvPicPr>
        <p:blipFill rotWithShape="1">
          <a:blip r:embed="rId4">
            <a:alphaModFix/>
          </a:blip>
          <a:srcRect/>
          <a:stretch/>
        </p:blipFill>
        <p:spPr>
          <a:xfrm>
            <a:off x="467543" y="3903712"/>
            <a:ext cx="360000" cy="360000"/>
          </a:xfrm>
          <a:prstGeom prst="rect">
            <a:avLst/>
          </a:prstGeom>
          <a:noFill/>
          <a:ln>
            <a:noFill/>
          </a:ln>
        </p:spPr>
      </p:pic>
      <p:sp>
        <p:nvSpPr>
          <p:cNvPr id="597" name="Shape 597"/>
          <p:cNvSpPr txBox="1">
            <a:spLocks noGrp="1"/>
          </p:cNvSpPr>
          <p:nvPr>
            <p:ph type="sldNum" idx="12"/>
          </p:nvPr>
        </p:nvSpPr>
        <p:spPr>
          <a:xfrm>
            <a:off x="6553200" y="6092825"/>
            <a:ext cx="2133600" cy="47610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45</a:t>
            </a:fld>
            <a:endParaRPr lang="en-US" sz="1400">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Shape 603"/>
          <p:cNvSpPr txBox="1">
            <a:spLocks noGrp="1"/>
          </p:cNvSpPr>
          <p:nvPr>
            <p:ph type="title"/>
          </p:nvPr>
        </p:nvSpPr>
        <p:spPr>
          <a:xfrm>
            <a:off x="533400" y="304800"/>
            <a:ext cx="8229600" cy="838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Bedding Material</a:t>
            </a:r>
          </a:p>
        </p:txBody>
      </p:sp>
      <p:sp>
        <p:nvSpPr>
          <p:cNvPr id="604" name="Shape 604"/>
          <p:cNvSpPr txBox="1">
            <a:spLocks noGrp="1"/>
          </p:cNvSpPr>
          <p:nvPr>
            <p:ph type="body" idx="1"/>
          </p:nvPr>
        </p:nvSpPr>
        <p:spPr>
          <a:xfrm>
            <a:off x="381000" y="1246187"/>
            <a:ext cx="8458200" cy="54189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rgbClr val="008000"/>
              </a:buClr>
              <a:buSzPct val="100000"/>
              <a:buFont typeface="Arial"/>
              <a:buChar char="•"/>
            </a:pPr>
            <a:r>
              <a:rPr lang="en-US" sz="2400" b="0" i="0" u="none" strike="noStrike" cap="none">
                <a:solidFill>
                  <a:srgbClr val="008000"/>
                </a:solidFill>
                <a:latin typeface="Arial"/>
                <a:ea typeface="Arial"/>
                <a:cs typeface="Arial"/>
                <a:sym typeface="Arial"/>
              </a:rPr>
              <a:t>Shredded newsprint</a:t>
            </a:r>
          </a:p>
          <a:p>
            <a:pPr marL="742950" marR="0" lvl="1" indent="-285750" algn="l" rtl="0">
              <a:lnSpc>
                <a:spcPct val="9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Hand-shred or use paper shredder</a:t>
            </a:r>
          </a:p>
          <a:p>
            <a:pPr marL="742950" marR="0" lvl="1" indent="-285750" algn="l" rtl="0">
              <a:lnSpc>
                <a:spcPct val="9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“Spaghetti” shredder works best, cross-cut </a:t>
            </a:r>
            <a:br>
              <a:rPr lang="en-US" sz="2000" b="0" i="0" u="none" strike="noStrike" cap="none">
                <a:solidFill>
                  <a:schemeClr val="dk1"/>
                </a:solidFill>
                <a:latin typeface="Arial"/>
                <a:ea typeface="Arial"/>
                <a:cs typeface="Arial"/>
                <a:sym typeface="Arial"/>
              </a:rPr>
            </a:br>
            <a:r>
              <a:rPr lang="en-US" sz="2000" b="0" i="0" u="none" strike="noStrike" cap="none">
                <a:solidFill>
                  <a:schemeClr val="dk1"/>
                </a:solidFill>
                <a:latin typeface="Arial"/>
                <a:ea typeface="Arial"/>
                <a:cs typeface="Arial"/>
                <a:sym typeface="Arial"/>
              </a:rPr>
              <a:t>shredded paper tends to clump when moist</a:t>
            </a:r>
          </a:p>
          <a:p>
            <a:pPr marL="742950" marR="0" lvl="1" indent="-285750" algn="l" rtl="0">
              <a:lnSpc>
                <a:spcPct val="9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Avoid glossy inserts</a:t>
            </a:r>
          </a:p>
          <a:p>
            <a:pPr marL="342900" marR="0" lvl="0" indent="-342900" algn="l" rtl="0">
              <a:lnSpc>
                <a:spcPct val="90000"/>
              </a:lnSpc>
              <a:spcBef>
                <a:spcPts val="480"/>
              </a:spcBef>
              <a:spcAft>
                <a:spcPts val="0"/>
              </a:spcAft>
              <a:buClr>
                <a:srgbClr val="008000"/>
              </a:buClr>
              <a:buSzPct val="100000"/>
              <a:buFont typeface="Arial"/>
              <a:buChar char="•"/>
            </a:pPr>
            <a:r>
              <a:rPr lang="en-US" sz="2400" b="0" i="0" u="none" strike="noStrike" cap="none">
                <a:solidFill>
                  <a:srgbClr val="008000"/>
                </a:solidFill>
                <a:latin typeface="Arial"/>
                <a:ea typeface="Arial"/>
                <a:cs typeface="Arial"/>
                <a:sym typeface="Arial"/>
              </a:rPr>
              <a:t>Shredded cardboard</a:t>
            </a:r>
          </a:p>
          <a:p>
            <a:pPr lvl="1" indent="457200" rtl="0">
              <a:lnSpc>
                <a:spcPct val="90000"/>
              </a:lnSpc>
              <a:spcBef>
                <a:spcPts val="400"/>
              </a:spcBef>
              <a:buClr>
                <a:schemeClr val="dk1"/>
              </a:buClr>
              <a:buSzPct val="100000"/>
              <a:buFont typeface="Arial"/>
              <a:buChar char="–"/>
            </a:pPr>
            <a:r>
              <a:rPr lang="en-US" sz="2000">
                <a:latin typeface="Arial"/>
                <a:ea typeface="Arial"/>
                <a:cs typeface="Arial"/>
                <a:sym typeface="Arial"/>
              </a:rPr>
              <a:t>Pizza boxes, cores from paper towel &amp; toilet paper rolls</a:t>
            </a:r>
          </a:p>
          <a:p>
            <a:pPr marL="742950" marR="0" lvl="1" indent="-285750" algn="l" rtl="0">
              <a:lnSpc>
                <a:spcPct val="90000"/>
              </a:lnSpc>
              <a:spcBef>
                <a:spcPts val="480"/>
              </a:spcBef>
              <a:spcAft>
                <a:spcPts val="0"/>
              </a:spcAft>
              <a:buClr>
                <a:schemeClr val="dk1"/>
              </a:buClr>
              <a:buSzPct val="120000"/>
              <a:buFont typeface="Arial"/>
              <a:buChar char="–"/>
            </a:pPr>
            <a:r>
              <a:rPr lang="en-US" sz="2000">
                <a:latin typeface="Arial"/>
                <a:ea typeface="Arial"/>
                <a:cs typeface="Arial"/>
                <a:sym typeface="Arial"/>
              </a:rPr>
              <a:t>Cardboard is a valuable recyclable material, best in recycle bin</a:t>
            </a:r>
            <a:r>
              <a:rPr lang="en-US" sz="2400" b="0" i="0" u="none" strike="noStrike" cap="none">
                <a:solidFill>
                  <a:schemeClr val="dk1"/>
                </a:solidFill>
                <a:latin typeface="Arial"/>
                <a:ea typeface="Arial"/>
                <a:cs typeface="Arial"/>
                <a:sym typeface="Arial"/>
              </a:rPr>
              <a:t> </a:t>
            </a:r>
          </a:p>
          <a:p>
            <a:pPr marL="342900" marR="0" lvl="0" indent="-342900" algn="l" rtl="0">
              <a:lnSpc>
                <a:spcPct val="90000"/>
              </a:lnSpc>
              <a:spcBef>
                <a:spcPts val="480"/>
              </a:spcBef>
              <a:spcAft>
                <a:spcPts val="0"/>
              </a:spcAft>
              <a:buClr>
                <a:srgbClr val="008000"/>
              </a:buClr>
              <a:buSzPct val="100000"/>
              <a:buFont typeface="Arial"/>
              <a:buChar char="•"/>
            </a:pPr>
            <a:r>
              <a:rPr lang="en-US" sz="2400" b="0" i="0" u="none" strike="noStrike" cap="none">
                <a:solidFill>
                  <a:srgbClr val="008000"/>
                </a:solidFill>
                <a:latin typeface="Arial"/>
                <a:ea typeface="Arial"/>
                <a:cs typeface="Arial"/>
                <a:sym typeface="Arial"/>
              </a:rPr>
              <a:t>Shredded office and junk mail paper</a:t>
            </a:r>
          </a:p>
          <a:p>
            <a:pPr marL="742950" marR="0" lvl="1" indent="-285750" algn="l" rtl="0">
              <a:lnSpc>
                <a:spcPct val="9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Use sparingly, mix with shredded newsprint</a:t>
            </a:r>
          </a:p>
          <a:p>
            <a:pPr marL="742950" marR="0" lvl="1" indent="-285750" algn="l" rtl="0">
              <a:lnSpc>
                <a:spcPct val="9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Can dry out faster than newsprint, or clump together</a:t>
            </a:r>
          </a:p>
          <a:p>
            <a:pPr marL="742950" marR="0" lvl="1" indent="-285750" algn="l" rtl="0">
              <a:lnSpc>
                <a:spcPct val="9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Some inks are petroleum-based, best avoided</a:t>
            </a:r>
          </a:p>
          <a:p>
            <a:pPr marL="342900" marR="0" lvl="0" indent="-342900" algn="l" rtl="0">
              <a:lnSpc>
                <a:spcPct val="90000"/>
              </a:lnSpc>
              <a:spcBef>
                <a:spcPts val="480"/>
              </a:spcBef>
              <a:spcAft>
                <a:spcPts val="0"/>
              </a:spcAft>
              <a:buClr>
                <a:srgbClr val="008000"/>
              </a:buClr>
              <a:buSzPct val="100000"/>
              <a:buFont typeface="Arial"/>
              <a:buChar char="•"/>
            </a:pPr>
            <a:r>
              <a:rPr lang="en-US" sz="2400" b="0" i="0" u="none" strike="noStrike" cap="none">
                <a:solidFill>
                  <a:srgbClr val="008000"/>
                </a:solidFill>
                <a:latin typeface="Arial"/>
                <a:ea typeface="Arial"/>
                <a:cs typeface="Arial"/>
                <a:sym typeface="Arial"/>
              </a:rPr>
              <a:t>Dried, partially-decomposed leaves</a:t>
            </a:r>
          </a:p>
          <a:p>
            <a:pPr marL="742950" marR="0" lvl="1" indent="-285750" algn="l" rtl="0">
              <a:lnSpc>
                <a:spcPct val="9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Avoid leaves that decompose slowly</a:t>
            </a:r>
          </a:p>
          <a:p>
            <a:pPr marL="342900" marR="0" lvl="0" indent="-342900" algn="l" rtl="0">
              <a:lnSpc>
                <a:spcPct val="90000"/>
              </a:lnSpc>
              <a:spcBef>
                <a:spcPts val="560"/>
              </a:spcBef>
              <a:spcAft>
                <a:spcPts val="0"/>
              </a:spcAft>
              <a:buClr>
                <a:schemeClr val="dk1"/>
              </a:buClr>
              <a:buSzPct val="25000"/>
              <a:buFont typeface="Arial"/>
              <a:buNone/>
            </a:pPr>
            <a:endParaRPr sz="2800" b="0" i="0" u="none" strike="noStrike" cap="none">
              <a:solidFill>
                <a:schemeClr val="dk1"/>
              </a:solidFill>
              <a:latin typeface="Arial"/>
              <a:ea typeface="Arial"/>
              <a:cs typeface="Arial"/>
              <a:sym typeface="Arial"/>
            </a:endParaRPr>
          </a:p>
        </p:txBody>
      </p:sp>
      <p:pic>
        <p:nvPicPr>
          <p:cNvPr id="605" name="Shape 605"/>
          <p:cNvPicPr preferRelativeResize="0"/>
          <p:nvPr/>
        </p:nvPicPr>
        <p:blipFill rotWithShape="1">
          <a:blip r:embed="rId3">
            <a:alphaModFix/>
          </a:blip>
          <a:srcRect/>
          <a:stretch/>
        </p:blipFill>
        <p:spPr>
          <a:xfrm>
            <a:off x="6307832" y="1420813"/>
            <a:ext cx="2440500" cy="1731300"/>
          </a:xfrm>
          <a:prstGeom prst="rect">
            <a:avLst/>
          </a:prstGeom>
          <a:noFill/>
          <a:ln>
            <a:noFill/>
          </a:ln>
        </p:spPr>
      </p:pic>
      <p:sp>
        <p:nvSpPr>
          <p:cNvPr id="606" name="Shape 606"/>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46</a:t>
            </a:fld>
            <a:endParaRPr lang="en-US" sz="1400">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612" name="Shape 612"/>
          <p:cNvPicPr preferRelativeResize="0"/>
          <p:nvPr/>
        </p:nvPicPr>
        <p:blipFill rotWithShape="1">
          <a:blip r:embed="rId3">
            <a:alphaModFix/>
          </a:blip>
          <a:srcRect/>
          <a:stretch/>
        </p:blipFill>
        <p:spPr>
          <a:xfrm>
            <a:off x="5999583" y="4442814"/>
            <a:ext cx="2520299" cy="1880400"/>
          </a:xfrm>
          <a:prstGeom prst="rect">
            <a:avLst/>
          </a:prstGeom>
          <a:noFill/>
          <a:ln>
            <a:noFill/>
          </a:ln>
        </p:spPr>
      </p:pic>
      <p:sp>
        <p:nvSpPr>
          <p:cNvPr id="613" name="Shape 613"/>
          <p:cNvSpPr txBox="1">
            <a:spLocks noGrp="1"/>
          </p:cNvSpPr>
          <p:nvPr>
            <p:ph type="title"/>
          </p:nvPr>
        </p:nvSpPr>
        <p:spPr>
          <a:xfrm>
            <a:off x="457200" y="116631"/>
            <a:ext cx="8381999"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Source of Worms</a:t>
            </a:r>
          </a:p>
        </p:txBody>
      </p:sp>
      <p:sp>
        <p:nvSpPr>
          <p:cNvPr id="614" name="Shape 614"/>
          <p:cNvSpPr txBox="1">
            <a:spLocks noGrp="1"/>
          </p:cNvSpPr>
          <p:nvPr>
            <p:ph type="body" idx="1"/>
          </p:nvPr>
        </p:nvSpPr>
        <p:spPr>
          <a:xfrm>
            <a:off x="467543" y="1484783"/>
            <a:ext cx="6872436" cy="36003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r>
              <a:rPr lang="en-US" sz="2400" b="0" i="0" u="none" strike="noStrike" cap="none">
                <a:solidFill>
                  <a:schemeClr val="dk1"/>
                </a:solidFill>
                <a:latin typeface="Arial"/>
                <a:ea typeface="Arial"/>
                <a:cs typeface="Arial"/>
                <a:sym typeface="Arial"/>
              </a:rPr>
              <a:t>The Worm Dude (San Jose)</a:t>
            </a:r>
          </a:p>
          <a:p>
            <a:pPr marL="342900" marR="0" lvl="0" indent="-342900" algn="l" rtl="0">
              <a:spcBef>
                <a:spcPts val="480"/>
              </a:spcBef>
              <a:spcAft>
                <a:spcPts val="0"/>
              </a:spcAft>
              <a:buClr>
                <a:schemeClr val="dk1"/>
              </a:buClr>
              <a:buSzPct val="25000"/>
              <a:buFont typeface="Arial"/>
              <a:buNone/>
            </a:pPr>
            <a:r>
              <a:rPr lang="en-US" sz="2400" b="0" i="0" u="none" strike="noStrike" cap="none">
                <a:solidFill>
                  <a:schemeClr val="dk1"/>
                </a:solidFill>
                <a:latin typeface="Arial"/>
                <a:ea typeface="Arial"/>
                <a:cs typeface="Arial"/>
                <a:sym typeface="Arial"/>
              </a:rPr>
              <a:t>Jerry Gach – (408) 227-5267</a:t>
            </a:r>
          </a:p>
          <a:p>
            <a:pPr marL="342900" marR="0" lvl="0" indent="-342900" algn="l" rtl="0">
              <a:spcBef>
                <a:spcPts val="480"/>
              </a:spcBef>
              <a:spcAft>
                <a:spcPts val="0"/>
              </a:spcAft>
              <a:buClr>
                <a:schemeClr val="dk1"/>
              </a:buClr>
              <a:buSzPct val="25000"/>
              <a:buFont typeface="Arial"/>
              <a:buNone/>
            </a:pPr>
            <a:r>
              <a:rPr lang="en-US" sz="2400" b="0" i="0" u="sng" strike="noStrike" cap="none">
                <a:solidFill>
                  <a:schemeClr val="hlink"/>
                </a:solidFill>
                <a:latin typeface="Arial"/>
                <a:ea typeface="Arial"/>
                <a:cs typeface="Arial"/>
                <a:sym typeface="Arial"/>
                <a:hlinkClick r:id="rId4"/>
              </a:rPr>
              <a:t>http://www.thewormdude.com/</a:t>
            </a:r>
          </a:p>
          <a:p>
            <a:pPr marL="342900" marR="0" lvl="0" indent="-342900" algn="l" rtl="0">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One pound minimum order</a:t>
            </a:r>
          </a:p>
          <a:p>
            <a:pPr marL="0" marR="0" lvl="0" indent="0" algn="l" rtl="0">
              <a:spcBef>
                <a:spcPts val="16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342900" marR="0" lvl="0" indent="-342900" algn="l" rtl="0">
              <a:spcBef>
                <a:spcPts val="480"/>
              </a:spcBef>
              <a:spcAft>
                <a:spcPts val="0"/>
              </a:spcAft>
              <a:buClr>
                <a:schemeClr val="dk1"/>
              </a:buClr>
              <a:buSzPct val="25000"/>
              <a:buFont typeface="Arial"/>
              <a:buNone/>
            </a:pPr>
            <a:r>
              <a:rPr lang="en-US" sz="2400" b="0" i="0" u="none" strike="noStrike" cap="none">
                <a:solidFill>
                  <a:schemeClr val="dk1"/>
                </a:solidFill>
                <a:latin typeface="Arial"/>
                <a:ea typeface="Arial"/>
                <a:cs typeface="Arial"/>
                <a:sym typeface="Arial"/>
              </a:rPr>
              <a:t>Sonoma Valley Worm Farm</a:t>
            </a:r>
          </a:p>
          <a:p>
            <a:pPr marL="342900" marR="0" lvl="0" indent="-342900" algn="l" rtl="0">
              <a:spcBef>
                <a:spcPts val="480"/>
              </a:spcBef>
              <a:spcAft>
                <a:spcPts val="0"/>
              </a:spcAft>
              <a:buClr>
                <a:schemeClr val="dk1"/>
              </a:buClr>
              <a:buSzPct val="25000"/>
              <a:buFont typeface="Arial"/>
              <a:buNone/>
            </a:pPr>
            <a:r>
              <a:rPr lang="en-US" sz="2400">
                <a:latin typeface="Arial"/>
                <a:ea typeface="Arial"/>
                <a:cs typeface="Arial"/>
                <a:sym typeface="Arial"/>
              </a:rPr>
              <a:t>(</a:t>
            </a:r>
            <a:r>
              <a:rPr lang="en-US" sz="2400" b="0" i="0" u="none" strike="noStrike" cap="none">
                <a:solidFill>
                  <a:schemeClr val="dk1"/>
                </a:solidFill>
                <a:latin typeface="Arial"/>
                <a:ea typeface="Arial"/>
                <a:cs typeface="Arial"/>
                <a:sym typeface="Arial"/>
              </a:rPr>
              <a:t>800</a:t>
            </a:r>
            <a:r>
              <a:rPr lang="en-US" sz="2400">
                <a:latin typeface="Arial"/>
                <a:ea typeface="Arial"/>
                <a:cs typeface="Arial"/>
                <a:sym typeface="Arial"/>
              </a:rPr>
              <a:t>) </a:t>
            </a:r>
            <a:r>
              <a:rPr lang="en-US" sz="2400" b="0" i="0" u="none" strike="noStrike" cap="none">
                <a:solidFill>
                  <a:schemeClr val="dk1"/>
                </a:solidFill>
                <a:latin typeface="Arial"/>
                <a:ea typeface="Arial"/>
                <a:cs typeface="Arial"/>
                <a:sym typeface="Arial"/>
              </a:rPr>
              <a:t>447-6996</a:t>
            </a:r>
          </a:p>
          <a:p>
            <a:pPr marL="342900" marR="0" lvl="0" indent="-342900" algn="l" rtl="0">
              <a:spcBef>
                <a:spcPts val="480"/>
              </a:spcBef>
              <a:spcAft>
                <a:spcPts val="0"/>
              </a:spcAft>
              <a:buClr>
                <a:schemeClr val="dk1"/>
              </a:buClr>
              <a:buSzPct val="25000"/>
              <a:buFont typeface="Arial"/>
              <a:buNone/>
            </a:pPr>
            <a:r>
              <a:rPr lang="en-US" sz="2400" b="0" i="0" u="sng" strike="noStrike" cap="none">
                <a:solidFill>
                  <a:schemeClr val="hlink"/>
                </a:solidFill>
                <a:latin typeface="Arial"/>
                <a:ea typeface="Arial"/>
                <a:cs typeface="Arial"/>
                <a:sym typeface="Arial"/>
                <a:hlinkClick r:id="rId5"/>
              </a:rPr>
              <a:t>http://www.sonomavalleyworms.com/index.php</a:t>
            </a:r>
          </a:p>
          <a:p>
            <a:pPr marL="342900" marR="0" lvl="0" indent="-342900" algn="l" rtl="0">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Two pounds minimum order</a:t>
            </a:r>
          </a:p>
        </p:txBody>
      </p:sp>
      <p:pic>
        <p:nvPicPr>
          <p:cNvPr id="615" name="Shape 615"/>
          <p:cNvPicPr preferRelativeResize="0"/>
          <p:nvPr/>
        </p:nvPicPr>
        <p:blipFill rotWithShape="1">
          <a:blip r:embed="rId6">
            <a:alphaModFix/>
          </a:blip>
          <a:srcRect/>
          <a:stretch/>
        </p:blipFill>
        <p:spPr>
          <a:xfrm>
            <a:off x="6228183" y="1582796"/>
            <a:ext cx="2408999" cy="1927200"/>
          </a:xfrm>
          <a:prstGeom prst="rect">
            <a:avLst/>
          </a:prstGeom>
          <a:noFill/>
          <a:ln>
            <a:noFill/>
          </a:ln>
        </p:spPr>
      </p:pic>
      <p:sp>
        <p:nvSpPr>
          <p:cNvPr id="616" name="Shape 616"/>
          <p:cNvSpPr txBox="1"/>
          <p:nvPr/>
        </p:nvSpPr>
        <p:spPr>
          <a:xfrm>
            <a:off x="6156176" y="3632119"/>
            <a:ext cx="2592299" cy="5847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600">
                <a:solidFill>
                  <a:schemeClr val="dk1"/>
                </a:solidFill>
                <a:latin typeface="Arial"/>
                <a:ea typeface="Arial"/>
                <a:cs typeface="Arial"/>
                <a:sym typeface="Arial"/>
              </a:rPr>
              <a:t>Worms are safe to ship in mild temperatures</a:t>
            </a:r>
          </a:p>
        </p:txBody>
      </p:sp>
      <p:sp>
        <p:nvSpPr>
          <p:cNvPr id="617" name="Shape 617"/>
          <p:cNvSpPr txBox="1"/>
          <p:nvPr/>
        </p:nvSpPr>
        <p:spPr>
          <a:xfrm>
            <a:off x="323528" y="5153000"/>
            <a:ext cx="5400600" cy="13233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a:solidFill>
                  <a:srgbClr val="0000FF"/>
                </a:solidFill>
                <a:latin typeface="Arial"/>
                <a:ea typeface="Arial"/>
                <a:cs typeface="Arial"/>
                <a:sym typeface="Arial"/>
              </a:rPr>
              <a:t>Tips for starting a new worm bin: </a:t>
            </a:r>
          </a:p>
          <a:p>
            <a:pPr marL="285750" marR="0" lvl="0" indent="-285750" algn="l" rtl="0">
              <a:spcBef>
                <a:spcPts val="0"/>
              </a:spcBef>
              <a:spcAft>
                <a:spcPts val="0"/>
              </a:spcAft>
              <a:buClr>
                <a:schemeClr val="dk1"/>
              </a:buClr>
              <a:buSzPct val="100000"/>
              <a:buFont typeface="Arial"/>
              <a:buChar char="•"/>
            </a:pPr>
            <a:r>
              <a:rPr lang="en-US" sz="1600">
                <a:solidFill>
                  <a:schemeClr val="dk1"/>
                </a:solidFill>
                <a:latin typeface="Arial"/>
                <a:ea typeface="Arial"/>
                <a:cs typeface="Arial"/>
                <a:sym typeface="Arial"/>
              </a:rPr>
              <a:t>Set up the bin, add food &amp; bedding</a:t>
            </a:r>
          </a:p>
          <a:p>
            <a:pPr marL="285750" marR="0" lvl="0" indent="-285750" algn="l" rtl="0">
              <a:spcBef>
                <a:spcPts val="0"/>
              </a:spcBef>
              <a:spcAft>
                <a:spcPts val="0"/>
              </a:spcAft>
              <a:buClr>
                <a:schemeClr val="dk1"/>
              </a:buClr>
              <a:buSzPct val="100000"/>
              <a:buFont typeface="Arial"/>
              <a:buChar char="•"/>
            </a:pPr>
            <a:r>
              <a:rPr lang="en-US" sz="1600">
                <a:solidFill>
                  <a:schemeClr val="dk1"/>
                </a:solidFill>
                <a:latin typeface="Arial"/>
                <a:ea typeface="Arial"/>
                <a:cs typeface="Arial"/>
                <a:sym typeface="Arial"/>
              </a:rPr>
              <a:t>Wait 1 – 2 weeks before adding worms</a:t>
            </a:r>
          </a:p>
          <a:p>
            <a:pPr marL="285750" marR="0" lvl="0" indent="-285750" algn="l" rtl="0">
              <a:spcBef>
                <a:spcPts val="0"/>
              </a:spcBef>
              <a:spcAft>
                <a:spcPts val="0"/>
              </a:spcAft>
              <a:buClr>
                <a:schemeClr val="dk1"/>
              </a:buClr>
              <a:buSzPct val="100000"/>
              <a:buFont typeface="Arial"/>
              <a:buChar char="•"/>
            </a:pPr>
            <a:r>
              <a:rPr lang="en-US" sz="1600">
                <a:solidFill>
                  <a:schemeClr val="dk1"/>
                </a:solidFill>
                <a:latin typeface="Arial"/>
                <a:ea typeface="Arial"/>
                <a:cs typeface="Arial"/>
                <a:sym typeface="Arial"/>
              </a:rPr>
              <a:t>Give worms a few days to recover from transportation and adjust to new environment</a:t>
            </a:r>
          </a:p>
        </p:txBody>
      </p:sp>
      <p:sp>
        <p:nvSpPr>
          <p:cNvPr id="618" name="Shape 618"/>
          <p:cNvSpPr txBox="1">
            <a:spLocks noGrp="1"/>
          </p:cNvSpPr>
          <p:nvPr>
            <p:ph type="sldNum" idx="12"/>
          </p:nvPr>
        </p:nvSpPr>
        <p:spPr>
          <a:xfrm>
            <a:off x="6553200" y="6397625"/>
            <a:ext cx="2133600" cy="47610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47</a:t>
            </a:fld>
            <a:endParaRPr lang="en-US" sz="1400">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pic>
        <p:nvPicPr>
          <p:cNvPr id="624" name="Shape 624"/>
          <p:cNvPicPr preferRelativeResize="0"/>
          <p:nvPr/>
        </p:nvPicPr>
        <p:blipFill rotWithShape="1">
          <a:blip r:embed="rId3">
            <a:alphaModFix/>
          </a:blip>
          <a:srcRect/>
          <a:stretch/>
        </p:blipFill>
        <p:spPr>
          <a:xfrm>
            <a:off x="4688632" y="1844823"/>
            <a:ext cx="1833900" cy="1277700"/>
          </a:xfrm>
          <a:prstGeom prst="rect">
            <a:avLst/>
          </a:prstGeom>
          <a:noFill/>
          <a:ln>
            <a:noFill/>
          </a:ln>
        </p:spPr>
      </p:pic>
      <p:sp>
        <p:nvSpPr>
          <p:cNvPr id="625" name="Shape 625"/>
          <p:cNvSpPr txBox="1">
            <a:spLocks noGrp="1"/>
          </p:cNvSpPr>
          <p:nvPr>
            <p:ph type="title"/>
          </p:nvPr>
        </p:nvSpPr>
        <p:spPr>
          <a:xfrm>
            <a:off x="1447800" y="76200"/>
            <a:ext cx="7010400" cy="11433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Putting It All Together</a:t>
            </a:r>
          </a:p>
        </p:txBody>
      </p:sp>
      <p:sp>
        <p:nvSpPr>
          <p:cNvPr id="626" name="Shape 626"/>
          <p:cNvSpPr txBox="1">
            <a:spLocks noGrp="1"/>
          </p:cNvSpPr>
          <p:nvPr>
            <p:ph type="body" idx="1"/>
          </p:nvPr>
        </p:nvSpPr>
        <p:spPr>
          <a:xfrm>
            <a:off x="1090475" y="3640825"/>
            <a:ext cx="7081500" cy="642000"/>
          </a:xfrm>
          <a:prstGeom prst="rect">
            <a:avLst/>
          </a:prstGeom>
          <a:solidFill>
            <a:srgbClr val="93C47D"/>
          </a:solidFill>
          <a:ln>
            <a:noFill/>
          </a:ln>
        </p:spPr>
        <p:txBody>
          <a:bodyPr lIns="91425" tIns="45700" rIns="91425" bIns="45700" anchor="t" anchorCtr="0">
            <a:noAutofit/>
          </a:bodyPr>
          <a:lstStyle/>
          <a:p>
            <a:pPr marL="0" marR="0" lvl="0" indent="0" algn="l" rtl="0">
              <a:lnSpc>
                <a:spcPct val="90000"/>
              </a:lnSpc>
              <a:spcBef>
                <a:spcPts val="1000"/>
              </a:spcBef>
              <a:spcAft>
                <a:spcPts val="0"/>
              </a:spcAft>
              <a:buClr>
                <a:schemeClr val="dk1"/>
              </a:buClr>
              <a:buSzPct val="25000"/>
              <a:buFont typeface="Arial"/>
              <a:buNone/>
            </a:pPr>
            <a:r>
              <a:rPr lang="en-US" sz="2400" b="1">
                <a:latin typeface="Arial"/>
                <a:ea typeface="Arial"/>
                <a:cs typeface="Arial"/>
                <a:sym typeface="Arial"/>
              </a:rPr>
              <a:t> </a:t>
            </a:r>
            <a:r>
              <a:rPr lang="en-US" sz="2400" b="1" i="0" u="none" strike="noStrike" cap="none">
                <a:solidFill>
                  <a:schemeClr val="dk1"/>
                </a:solidFill>
                <a:latin typeface="Arial"/>
                <a:ea typeface="Arial"/>
                <a:cs typeface="Arial"/>
                <a:sym typeface="Arial"/>
              </a:rPr>
              <a:t>Bedding  +  Moisture  +  Air  +  Food  +  Worms</a:t>
            </a:r>
          </a:p>
        </p:txBody>
      </p:sp>
      <p:sp>
        <p:nvSpPr>
          <p:cNvPr id="627" name="Shape 627"/>
          <p:cNvSpPr txBox="1">
            <a:spLocks noGrp="1"/>
          </p:cNvSpPr>
          <p:nvPr>
            <p:ph type="sldNum" idx="12"/>
          </p:nvPr>
        </p:nvSpPr>
        <p:spPr>
          <a:xfrm>
            <a:off x="6553200" y="6245225"/>
            <a:ext cx="2133600" cy="47640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48</a:t>
            </a:fld>
            <a:endParaRPr lang="en-US" sz="1400">
              <a:solidFill>
                <a:schemeClr val="dk1"/>
              </a:solidFill>
              <a:latin typeface="Arial"/>
              <a:ea typeface="Arial"/>
              <a:cs typeface="Arial"/>
              <a:sym typeface="Arial"/>
            </a:endParaRPr>
          </a:p>
        </p:txBody>
      </p:sp>
      <p:pic>
        <p:nvPicPr>
          <p:cNvPr id="628" name="Shape 628"/>
          <p:cNvPicPr preferRelativeResize="0"/>
          <p:nvPr/>
        </p:nvPicPr>
        <p:blipFill rotWithShape="1">
          <a:blip r:embed="rId4">
            <a:alphaModFix/>
          </a:blip>
          <a:srcRect/>
          <a:stretch/>
        </p:blipFill>
        <p:spPr>
          <a:xfrm>
            <a:off x="557063" y="1793646"/>
            <a:ext cx="2112600" cy="1498800"/>
          </a:xfrm>
          <a:prstGeom prst="rect">
            <a:avLst/>
          </a:prstGeom>
          <a:noFill/>
          <a:ln>
            <a:noFill/>
          </a:ln>
        </p:spPr>
      </p:pic>
      <p:pic>
        <p:nvPicPr>
          <p:cNvPr id="629" name="Shape 629"/>
          <p:cNvPicPr preferRelativeResize="0"/>
          <p:nvPr/>
        </p:nvPicPr>
        <p:blipFill rotWithShape="1">
          <a:blip r:embed="rId5">
            <a:alphaModFix/>
          </a:blip>
          <a:srcRect/>
          <a:stretch/>
        </p:blipFill>
        <p:spPr>
          <a:xfrm>
            <a:off x="6712852" y="1844081"/>
            <a:ext cx="1815300" cy="1354500"/>
          </a:xfrm>
          <a:prstGeom prst="rect">
            <a:avLst/>
          </a:prstGeom>
          <a:noFill/>
          <a:ln>
            <a:noFill/>
          </a:ln>
        </p:spPr>
      </p:pic>
      <p:sp>
        <p:nvSpPr>
          <p:cNvPr id="630" name="Shape 630"/>
          <p:cNvSpPr txBox="1"/>
          <p:nvPr/>
        </p:nvSpPr>
        <p:spPr>
          <a:xfrm>
            <a:off x="769975" y="4589500"/>
            <a:ext cx="7772700" cy="19809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400">
                <a:solidFill>
                  <a:schemeClr val="dk1"/>
                </a:solidFill>
              </a:rPr>
              <a:t>Q: How much water? </a:t>
            </a:r>
          </a:p>
          <a:p>
            <a:pPr marL="0" marR="0" lvl="0" indent="0" algn="l" rtl="0">
              <a:lnSpc>
                <a:spcPct val="90000"/>
              </a:lnSpc>
              <a:spcBef>
                <a:spcPts val="0"/>
              </a:spcBef>
              <a:spcAft>
                <a:spcPts val="0"/>
              </a:spcAft>
              <a:buClr>
                <a:schemeClr val="dk1"/>
              </a:buClr>
              <a:buSzPct val="25000"/>
              <a:buFont typeface="Arial"/>
              <a:buNone/>
            </a:pPr>
            <a:r>
              <a:rPr lang="en-US" sz="2400">
                <a:solidFill>
                  <a:schemeClr val="dk1"/>
                </a:solidFill>
              </a:rPr>
              <a:t>A: As damp as a wrung-out sponge (moist, not dripping)</a:t>
            </a:r>
          </a:p>
          <a:p>
            <a:pPr marL="0" marR="0" lvl="0" indent="0" algn="l" rtl="0">
              <a:lnSpc>
                <a:spcPct val="90000"/>
              </a:lnSpc>
              <a:spcBef>
                <a:spcPts val="0"/>
              </a:spcBef>
              <a:spcAft>
                <a:spcPts val="0"/>
              </a:spcAft>
              <a:buClr>
                <a:schemeClr val="dk1"/>
              </a:buClr>
              <a:buFont typeface="Arial"/>
              <a:buNone/>
            </a:pPr>
            <a:endParaRPr sz="2400">
              <a:solidFill>
                <a:schemeClr val="dk1"/>
              </a:solidFill>
            </a:endParaRPr>
          </a:p>
          <a:p>
            <a:pPr marL="0" marR="0" lvl="0" indent="0" algn="l" rtl="0">
              <a:lnSpc>
                <a:spcPct val="90000"/>
              </a:lnSpc>
              <a:spcBef>
                <a:spcPts val="0"/>
              </a:spcBef>
              <a:spcAft>
                <a:spcPts val="0"/>
              </a:spcAft>
              <a:buClr>
                <a:schemeClr val="dk1"/>
              </a:buClr>
              <a:buSzPct val="25000"/>
              <a:buFont typeface="Arial"/>
              <a:buNone/>
            </a:pPr>
            <a:r>
              <a:rPr lang="en-US" sz="2400">
                <a:solidFill>
                  <a:schemeClr val="dk1"/>
                </a:solidFill>
                <a:latin typeface="Arial"/>
                <a:ea typeface="Arial"/>
                <a:cs typeface="Arial"/>
                <a:sym typeface="Arial"/>
              </a:rPr>
              <a:t>And a small amount of grit</a:t>
            </a:r>
            <a:r>
              <a:rPr lang="en-US" sz="2400">
                <a:solidFill>
                  <a:schemeClr val="dk1"/>
                </a:solidFill>
              </a:rPr>
              <a:t> </a:t>
            </a:r>
            <a:r>
              <a:rPr lang="en-US" sz="1800">
                <a:solidFill>
                  <a:schemeClr val="dk1"/>
                </a:solidFill>
                <a:latin typeface="Arial"/>
                <a:ea typeface="Arial"/>
                <a:cs typeface="Arial"/>
                <a:sym typeface="Arial"/>
              </a:rPr>
              <a:t>e.g., crushed egg shells,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coffee grounds, fine sand, vermiculite, perlite, etc.</a:t>
            </a:r>
          </a:p>
        </p:txBody>
      </p:sp>
      <p:pic>
        <p:nvPicPr>
          <p:cNvPr id="631" name="Shape 631" descr="large%20water%20drop%20clipart"/>
          <p:cNvPicPr preferRelativeResize="0"/>
          <p:nvPr/>
        </p:nvPicPr>
        <p:blipFill rotWithShape="1">
          <a:blip r:embed="rId6">
            <a:alphaModFix/>
          </a:blip>
          <a:srcRect/>
          <a:stretch/>
        </p:blipFill>
        <p:spPr>
          <a:xfrm>
            <a:off x="3428372" y="1692425"/>
            <a:ext cx="580200" cy="729900"/>
          </a:xfrm>
          <a:prstGeom prst="rect">
            <a:avLst/>
          </a:prstGeom>
          <a:noFill/>
          <a:ln>
            <a:noFill/>
          </a:ln>
        </p:spPr>
      </p:pic>
      <p:sp>
        <p:nvSpPr>
          <p:cNvPr id="632" name="Shape 632"/>
          <p:cNvSpPr/>
          <p:nvPr/>
        </p:nvSpPr>
        <p:spPr>
          <a:xfrm>
            <a:off x="3223674" y="2729147"/>
            <a:ext cx="962325" cy="576000"/>
          </a:xfrm>
          <a:prstGeom prst="rect">
            <a:avLst/>
          </a:prstGeom>
        </p:spPr>
        <p:txBody>
          <a:bodyPr>
            <a:prstTxWarp prst="textPlain">
              <a:avLst/>
            </a:prstTxWarp>
          </a:bodyPr>
          <a:lstStyle/>
          <a:p>
            <a:pPr lvl="0" algn="ctr"/>
            <a:r>
              <a:rPr b="0" i="0">
                <a:ln w="9525" cap="flat" cmpd="sng">
                  <a:solidFill>
                    <a:srgbClr val="000000"/>
                  </a:solidFill>
                  <a:prstDash val="solid"/>
                  <a:round/>
                  <a:headEnd type="none" w="med" len="med"/>
                  <a:tailEnd type="none" w="med" len="med"/>
                </a:ln>
                <a:solidFill>
                  <a:srgbClr val="C0C0C0">
                    <a:alpha val="83920"/>
                  </a:srgbClr>
                </a:solidFill>
                <a:latin typeface="Impact"/>
              </a:rPr>
              <a:t>Air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Shape 638"/>
          <p:cNvSpPr txBox="1">
            <a:spLocks noGrp="1"/>
          </p:cNvSpPr>
          <p:nvPr>
            <p:ph type="title"/>
          </p:nvPr>
        </p:nvSpPr>
        <p:spPr>
          <a:xfrm>
            <a:off x="1258887" y="125413"/>
            <a:ext cx="7580311"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Inside a Worm Bin</a:t>
            </a:r>
          </a:p>
        </p:txBody>
      </p:sp>
      <p:sp>
        <p:nvSpPr>
          <p:cNvPr id="639" name="Shape 639"/>
          <p:cNvSpPr txBox="1"/>
          <p:nvPr/>
        </p:nvSpPr>
        <p:spPr>
          <a:xfrm>
            <a:off x="3124200" y="1295400"/>
            <a:ext cx="2971799" cy="466725"/>
          </a:xfrm>
          <a:prstGeom prst="rect">
            <a:avLst/>
          </a:prstGeom>
          <a:gradFill>
            <a:gsLst>
              <a:gs pos="0">
                <a:srgbClr val="19197B"/>
              </a:gs>
              <a:gs pos="80000">
                <a:srgbClr val="2222A2"/>
              </a:gs>
              <a:gs pos="100000">
                <a:srgbClr val="1F1FA5"/>
              </a:gs>
            </a:gsLst>
            <a:lin ang="16200000" scaled="0"/>
          </a:gradFill>
          <a:ln w="9525" cap="flat" cmpd="sng">
            <a:solidFill>
              <a:srgbClr val="2E2E97"/>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FFFFFF"/>
                </a:solidFill>
                <a:latin typeface="Arial"/>
                <a:ea typeface="Arial"/>
                <a:cs typeface="Arial"/>
                <a:sym typeface="Arial"/>
              </a:rPr>
              <a:t>Example: Worm Box </a:t>
            </a:r>
          </a:p>
        </p:txBody>
      </p:sp>
      <p:grpSp>
        <p:nvGrpSpPr>
          <p:cNvPr id="640" name="Shape 640"/>
          <p:cNvGrpSpPr/>
          <p:nvPr/>
        </p:nvGrpSpPr>
        <p:grpSpPr>
          <a:xfrm>
            <a:off x="1274762" y="3733800"/>
            <a:ext cx="5029199" cy="457199"/>
            <a:chOff x="802" y="2160"/>
            <a:chExt cx="3167" cy="357"/>
          </a:xfrm>
        </p:grpSpPr>
        <p:pic>
          <p:nvPicPr>
            <p:cNvPr id="641" name="Shape 641"/>
            <p:cNvPicPr preferRelativeResize="0"/>
            <p:nvPr/>
          </p:nvPicPr>
          <p:blipFill rotWithShape="1">
            <a:blip r:embed="rId3">
              <a:alphaModFix/>
            </a:blip>
            <a:srcRect/>
            <a:stretch/>
          </p:blipFill>
          <p:spPr>
            <a:xfrm>
              <a:off x="802" y="2160"/>
              <a:ext cx="719" cy="357"/>
            </a:xfrm>
            <a:prstGeom prst="rect">
              <a:avLst/>
            </a:prstGeom>
            <a:noFill/>
            <a:ln>
              <a:noFill/>
            </a:ln>
          </p:spPr>
        </p:pic>
        <p:pic>
          <p:nvPicPr>
            <p:cNvPr id="642" name="Shape 642"/>
            <p:cNvPicPr preferRelativeResize="0"/>
            <p:nvPr/>
          </p:nvPicPr>
          <p:blipFill rotWithShape="1">
            <a:blip r:embed="rId3">
              <a:alphaModFix/>
            </a:blip>
            <a:srcRect/>
            <a:stretch/>
          </p:blipFill>
          <p:spPr>
            <a:xfrm>
              <a:off x="1667" y="2160"/>
              <a:ext cx="719" cy="357"/>
            </a:xfrm>
            <a:prstGeom prst="rect">
              <a:avLst/>
            </a:prstGeom>
            <a:noFill/>
            <a:ln>
              <a:noFill/>
            </a:ln>
          </p:spPr>
        </p:pic>
        <p:pic>
          <p:nvPicPr>
            <p:cNvPr id="643" name="Shape 643"/>
            <p:cNvPicPr preferRelativeResize="0"/>
            <p:nvPr/>
          </p:nvPicPr>
          <p:blipFill rotWithShape="1">
            <a:blip r:embed="rId3">
              <a:alphaModFix/>
            </a:blip>
            <a:srcRect/>
            <a:stretch/>
          </p:blipFill>
          <p:spPr>
            <a:xfrm>
              <a:off x="2482" y="2160"/>
              <a:ext cx="719" cy="357"/>
            </a:xfrm>
            <a:prstGeom prst="rect">
              <a:avLst/>
            </a:prstGeom>
            <a:noFill/>
            <a:ln>
              <a:noFill/>
            </a:ln>
          </p:spPr>
        </p:pic>
        <p:pic>
          <p:nvPicPr>
            <p:cNvPr id="644" name="Shape 644"/>
            <p:cNvPicPr preferRelativeResize="0"/>
            <p:nvPr/>
          </p:nvPicPr>
          <p:blipFill rotWithShape="1">
            <a:blip r:embed="rId3">
              <a:alphaModFix/>
            </a:blip>
            <a:srcRect/>
            <a:stretch/>
          </p:blipFill>
          <p:spPr>
            <a:xfrm>
              <a:off x="3250" y="2160"/>
              <a:ext cx="719" cy="357"/>
            </a:xfrm>
            <a:prstGeom prst="rect">
              <a:avLst/>
            </a:prstGeom>
            <a:noFill/>
            <a:ln>
              <a:noFill/>
            </a:ln>
          </p:spPr>
        </p:pic>
      </p:grpSp>
      <p:sp>
        <p:nvSpPr>
          <p:cNvPr id="645" name="Shape 645" descr="Wave"/>
          <p:cNvSpPr/>
          <p:nvPr/>
        </p:nvSpPr>
        <p:spPr>
          <a:xfrm>
            <a:off x="1274762" y="2362200"/>
            <a:ext cx="5105399" cy="12954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p:txBody>
      </p:sp>
      <p:sp>
        <p:nvSpPr>
          <p:cNvPr id="646" name="Shape 646"/>
          <p:cNvSpPr/>
          <p:nvPr/>
        </p:nvSpPr>
        <p:spPr>
          <a:xfrm>
            <a:off x="6532562" y="2286000"/>
            <a:ext cx="381000" cy="1371599"/>
          </a:xfrm>
          <a:prstGeom prst="rightBrace">
            <a:avLst>
              <a:gd name="adj1" fmla="val 30000"/>
              <a:gd name="adj2" fmla="val 50000"/>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p:txBody>
      </p:sp>
      <p:sp>
        <p:nvSpPr>
          <p:cNvPr id="647" name="Shape 647"/>
          <p:cNvSpPr txBox="1"/>
          <p:nvPr/>
        </p:nvSpPr>
        <p:spPr>
          <a:xfrm>
            <a:off x="7162800" y="2438400"/>
            <a:ext cx="1447800"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Comic Sans MS"/>
                <a:ea typeface="Comic Sans MS"/>
                <a:cs typeface="Comic Sans MS"/>
                <a:sym typeface="Comic Sans MS"/>
              </a:rPr>
              <a:t>four inches  or more</a:t>
            </a:r>
          </a:p>
        </p:txBody>
      </p:sp>
      <p:sp>
        <p:nvSpPr>
          <p:cNvPr id="648" name="Shape 648"/>
          <p:cNvSpPr/>
          <p:nvPr/>
        </p:nvSpPr>
        <p:spPr>
          <a:xfrm>
            <a:off x="6608763" y="4267200"/>
            <a:ext cx="381000" cy="1143000"/>
          </a:xfrm>
          <a:prstGeom prst="rightBrace">
            <a:avLst>
              <a:gd name="adj1" fmla="val 25000"/>
              <a:gd name="adj2" fmla="val 50000"/>
            </a:avLst>
          </a:pr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p:txBody>
      </p:sp>
      <p:sp>
        <p:nvSpPr>
          <p:cNvPr id="649" name="Shape 649"/>
          <p:cNvSpPr txBox="1"/>
          <p:nvPr/>
        </p:nvSpPr>
        <p:spPr>
          <a:xfrm>
            <a:off x="7218363" y="4464050"/>
            <a:ext cx="1468437"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Comic Sans MS"/>
                <a:ea typeface="Comic Sans MS"/>
                <a:cs typeface="Comic Sans MS"/>
                <a:sym typeface="Comic Sans MS"/>
              </a:rPr>
              <a:t>four inches or more</a:t>
            </a:r>
          </a:p>
        </p:txBody>
      </p:sp>
      <p:cxnSp>
        <p:nvCxnSpPr>
          <p:cNvPr id="650" name="Shape 650"/>
          <p:cNvCxnSpPr/>
          <p:nvPr/>
        </p:nvCxnSpPr>
        <p:spPr>
          <a:xfrm>
            <a:off x="512762" y="2438400"/>
            <a:ext cx="609599" cy="0"/>
          </a:xfrm>
          <a:prstGeom prst="straightConnector1">
            <a:avLst/>
          </a:prstGeom>
          <a:noFill/>
          <a:ln w="12700" cap="flat" cmpd="sng">
            <a:solidFill>
              <a:schemeClr val="dk1"/>
            </a:solidFill>
            <a:prstDash val="solid"/>
            <a:round/>
            <a:headEnd type="none" w="med" len="med"/>
            <a:tailEnd type="none" w="med" len="med"/>
          </a:ln>
        </p:spPr>
      </p:cxnSp>
      <p:cxnSp>
        <p:nvCxnSpPr>
          <p:cNvPr id="651" name="Shape 651"/>
          <p:cNvCxnSpPr/>
          <p:nvPr/>
        </p:nvCxnSpPr>
        <p:spPr>
          <a:xfrm>
            <a:off x="512762" y="5368925"/>
            <a:ext cx="609599" cy="0"/>
          </a:xfrm>
          <a:prstGeom prst="straightConnector1">
            <a:avLst/>
          </a:prstGeom>
          <a:noFill/>
          <a:ln w="12700" cap="flat" cmpd="sng">
            <a:solidFill>
              <a:schemeClr val="dk1"/>
            </a:solidFill>
            <a:prstDash val="solid"/>
            <a:round/>
            <a:headEnd type="none" w="med" len="med"/>
            <a:tailEnd type="none" w="med" len="med"/>
          </a:ln>
        </p:spPr>
      </p:cxnSp>
      <p:sp>
        <p:nvSpPr>
          <p:cNvPr id="652" name="Shape 652"/>
          <p:cNvSpPr txBox="1"/>
          <p:nvPr/>
        </p:nvSpPr>
        <p:spPr>
          <a:xfrm>
            <a:off x="457200" y="3778250"/>
            <a:ext cx="709612"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Comic Sans MS"/>
                <a:ea typeface="Comic Sans MS"/>
                <a:cs typeface="Comic Sans MS"/>
                <a:sym typeface="Comic Sans MS"/>
              </a:rPr>
              <a:t>8” to</a:t>
            </a:r>
          </a:p>
          <a:p>
            <a:pPr marL="0" marR="0" lvl="0" indent="0" algn="l" rtl="0">
              <a:spcBef>
                <a:spcPts val="0"/>
              </a:spcBef>
              <a:spcAft>
                <a:spcPts val="0"/>
              </a:spcAft>
              <a:buSzPct val="25000"/>
              <a:buNone/>
            </a:pPr>
            <a:r>
              <a:rPr lang="en-US" sz="1800">
                <a:solidFill>
                  <a:schemeClr val="dk1"/>
                </a:solidFill>
                <a:latin typeface="Comic Sans MS"/>
                <a:ea typeface="Comic Sans MS"/>
                <a:cs typeface="Comic Sans MS"/>
                <a:sym typeface="Comic Sans MS"/>
              </a:rPr>
              <a:t>16”</a:t>
            </a:r>
          </a:p>
        </p:txBody>
      </p:sp>
      <p:cxnSp>
        <p:nvCxnSpPr>
          <p:cNvPr id="653" name="Shape 653"/>
          <p:cNvCxnSpPr/>
          <p:nvPr/>
        </p:nvCxnSpPr>
        <p:spPr>
          <a:xfrm rot="10800000" flipH="1">
            <a:off x="741362" y="2514600"/>
            <a:ext cx="20636" cy="1066799"/>
          </a:xfrm>
          <a:prstGeom prst="straightConnector1">
            <a:avLst/>
          </a:prstGeom>
          <a:noFill/>
          <a:ln w="38100" cap="flat" cmpd="dbl">
            <a:solidFill>
              <a:schemeClr val="dk1"/>
            </a:solidFill>
            <a:prstDash val="solid"/>
            <a:round/>
            <a:headEnd type="none" w="med" len="med"/>
            <a:tailEnd type="triangle" w="med" len="med"/>
          </a:ln>
        </p:spPr>
      </p:cxnSp>
      <p:cxnSp>
        <p:nvCxnSpPr>
          <p:cNvPr id="654" name="Shape 654"/>
          <p:cNvCxnSpPr/>
          <p:nvPr/>
        </p:nvCxnSpPr>
        <p:spPr>
          <a:xfrm>
            <a:off x="741362" y="4648200"/>
            <a:ext cx="0" cy="609599"/>
          </a:xfrm>
          <a:prstGeom prst="straightConnector1">
            <a:avLst/>
          </a:prstGeom>
          <a:noFill/>
          <a:ln w="38100" cap="flat" cmpd="dbl">
            <a:solidFill>
              <a:schemeClr val="dk1"/>
            </a:solidFill>
            <a:prstDash val="solid"/>
            <a:round/>
            <a:headEnd type="none" w="med" len="med"/>
            <a:tailEnd type="triangle" w="med" len="med"/>
          </a:ln>
        </p:spPr>
      </p:cxnSp>
      <p:sp>
        <p:nvSpPr>
          <p:cNvPr id="655" name="Shape 655"/>
          <p:cNvSpPr/>
          <p:nvPr/>
        </p:nvSpPr>
        <p:spPr>
          <a:xfrm>
            <a:off x="1295400" y="2133600"/>
            <a:ext cx="5105399" cy="228600"/>
          </a:xfrm>
          <a:prstGeom prst="rect">
            <a:avLst/>
          </a:prstGeom>
          <a:solidFill>
            <a:srgbClr val="000000"/>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p:txBody>
      </p:sp>
      <p:sp>
        <p:nvSpPr>
          <p:cNvPr id="656" name="Shape 656"/>
          <p:cNvSpPr txBox="1"/>
          <p:nvPr/>
        </p:nvSpPr>
        <p:spPr>
          <a:xfrm>
            <a:off x="6994525" y="1905000"/>
            <a:ext cx="1184275"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Comic Sans MS"/>
                <a:ea typeface="Comic Sans MS"/>
                <a:cs typeface="Comic Sans MS"/>
                <a:sym typeface="Comic Sans MS"/>
              </a:rPr>
              <a:t>Bin Cover</a:t>
            </a:r>
          </a:p>
        </p:txBody>
      </p:sp>
      <p:cxnSp>
        <p:nvCxnSpPr>
          <p:cNvPr id="657" name="Shape 657"/>
          <p:cNvCxnSpPr/>
          <p:nvPr/>
        </p:nvCxnSpPr>
        <p:spPr>
          <a:xfrm flipH="1">
            <a:off x="6476999" y="2133600"/>
            <a:ext cx="381000" cy="76199"/>
          </a:xfrm>
          <a:prstGeom prst="straightConnector1">
            <a:avLst/>
          </a:prstGeom>
          <a:noFill/>
          <a:ln w="12700" cap="flat" cmpd="sng">
            <a:solidFill>
              <a:schemeClr val="dk1"/>
            </a:solidFill>
            <a:prstDash val="solid"/>
            <a:round/>
            <a:headEnd type="none" w="med" len="med"/>
            <a:tailEnd type="triangle" w="med" len="med"/>
          </a:ln>
        </p:spPr>
      </p:cxnSp>
      <p:sp>
        <p:nvSpPr>
          <p:cNvPr id="658" name="Shape 658"/>
          <p:cNvSpPr/>
          <p:nvPr/>
        </p:nvSpPr>
        <p:spPr>
          <a:xfrm>
            <a:off x="5257800" y="5638800"/>
            <a:ext cx="609599" cy="304799"/>
          </a:xfrm>
          <a:prstGeom prst="rect">
            <a:avLst/>
          </a:prstGeom>
          <a:solidFill>
            <a:srgbClr val="000000"/>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p:txBody>
      </p:sp>
      <p:sp>
        <p:nvSpPr>
          <p:cNvPr id="659" name="Shape 659"/>
          <p:cNvSpPr/>
          <p:nvPr/>
        </p:nvSpPr>
        <p:spPr>
          <a:xfrm>
            <a:off x="1676400" y="5638800"/>
            <a:ext cx="609599" cy="304799"/>
          </a:xfrm>
          <a:prstGeom prst="rect">
            <a:avLst/>
          </a:prstGeom>
          <a:solidFill>
            <a:srgbClr val="000000"/>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p:txBody>
      </p:sp>
      <p:sp>
        <p:nvSpPr>
          <p:cNvPr id="660" name="Shape 660"/>
          <p:cNvSpPr txBox="1"/>
          <p:nvPr/>
        </p:nvSpPr>
        <p:spPr>
          <a:xfrm>
            <a:off x="6705600" y="5638800"/>
            <a:ext cx="1662113"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Comic Sans MS"/>
                <a:ea typeface="Comic Sans MS"/>
                <a:cs typeface="Comic Sans MS"/>
                <a:sym typeface="Comic Sans MS"/>
              </a:rPr>
              <a:t>air circulation</a:t>
            </a:r>
          </a:p>
        </p:txBody>
      </p:sp>
      <p:sp>
        <p:nvSpPr>
          <p:cNvPr id="661" name="Shape 661"/>
          <p:cNvSpPr/>
          <p:nvPr/>
        </p:nvSpPr>
        <p:spPr>
          <a:xfrm>
            <a:off x="3962400" y="5867400"/>
            <a:ext cx="2819400" cy="381000"/>
          </a:xfrm>
          <a:custGeom>
            <a:avLst/>
            <a:gdLst/>
            <a:ahLst/>
            <a:cxnLst/>
            <a:rect l="0" t="0" r="0" b="0"/>
            <a:pathLst>
              <a:path w="120000" h="120000" extrusionOk="0">
                <a:moveTo>
                  <a:pt x="0" y="0"/>
                </a:moveTo>
                <a:cubicBezTo>
                  <a:pt x="19189" y="60000"/>
                  <a:pt x="38378" y="120000"/>
                  <a:pt x="58378" y="120000"/>
                </a:cubicBezTo>
                <a:cubicBezTo>
                  <a:pt x="78378" y="120000"/>
                  <a:pt x="99189" y="60000"/>
                  <a:pt x="120000" y="0"/>
                </a:cubicBezTo>
              </a:path>
            </a:pathLst>
          </a:custGeom>
          <a:noFill/>
          <a:ln w="127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p:txBody>
      </p:sp>
      <p:sp>
        <p:nvSpPr>
          <p:cNvPr id="662" name="Shape 662"/>
          <p:cNvSpPr/>
          <p:nvPr/>
        </p:nvSpPr>
        <p:spPr>
          <a:xfrm>
            <a:off x="1547663" y="2564903"/>
            <a:ext cx="4608512" cy="838200"/>
          </a:xfrm>
          <a:prstGeom prst="rect">
            <a:avLst/>
          </a:prstGeom>
        </p:spPr>
        <p:txBody>
          <a:bodyPr>
            <a:prstTxWarp prst="textPlain">
              <a:avLst/>
            </a:prstTxWarp>
          </a:bodyPr>
          <a:lstStyle/>
          <a:p>
            <a:pPr lvl="0" algn="ctr"/>
            <a:r>
              <a:rPr b="1" i="0">
                <a:ln w="12700" cap="flat" cmpd="sng">
                  <a:solidFill>
                    <a:schemeClr val="dk2"/>
                  </a:solidFill>
                  <a:prstDash val="solid"/>
                  <a:round/>
                  <a:headEnd type="none" w="med" len="med"/>
                  <a:tailEnd type="none" w="med" len="med"/>
                </a:ln>
                <a:solidFill>
                  <a:srgbClr val="9B9B9B"/>
                </a:solidFill>
                <a:latin typeface="Arial"/>
              </a:rPr>
              <a:t>Dry Bedding Material</a:t>
            </a:r>
          </a:p>
        </p:txBody>
      </p:sp>
      <p:sp>
        <p:nvSpPr>
          <p:cNvPr id="663" name="Shape 663"/>
          <p:cNvSpPr/>
          <p:nvPr/>
        </p:nvSpPr>
        <p:spPr>
          <a:xfrm>
            <a:off x="1295400" y="3670300"/>
            <a:ext cx="5105399" cy="76199"/>
          </a:xfrm>
          <a:prstGeom prst="rect">
            <a:avLst/>
          </a:prstGeom>
          <a:solidFill>
            <a:srgbClr val="996633"/>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p:txBody>
      </p:sp>
      <p:sp>
        <p:nvSpPr>
          <p:cNvPr id="664" name="Shape 664"/>
          <p:cNvSpPr txBox="1"/>
          <p:nvPr/>
        </p:nvSpPr>
        <p:spPr>
          <a:xfrm>
            <a:off x="7146925" y="3200400"/>
            <a:ext cx="1989138"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rgbClr val="996633"/>
                </a:solidFill>
                <a:latin typeface="Comic Sans MS"/>
                <a:ea typeface="Comic Sans MS"/>
                <a:cs typeface="Comic Sans MS"/>
                <a:sym typeface="Comic Sans MS"/>
              </a:rPr>
              <a:t>Moist layer of</a:t>
            </a:r>
          </a:p>
          <a:p>
            <a:pPr marL="0" marR="0" lvl="0" indent="0" algn="l" rtl="0">
              <a:spcBef>
                <a:spcPts val="0"/>
              </a:spcBef>
              <a:spcAft>
                <a:spcPts val="0"/>
              </a:spcAft>
              <a:buSzPct val="25000"/>
              <a:buNone/>
            </a:pPr>
            <a:r>
              <a:rPr lang="en-US" sz="1800">
                <a:solidFill>
                  <a:srgbClr val="996633"/>
                </a:solidFill>
                <a:latin typeface="Comic Sans MS"/>
                <a:ea typeface="Comic Sans MS"/>
                <a:cs typeface="Comic Sans MS"/>
                <a:sym typeface="Comic Sans MS"/>
              </a:rPr>
              <a:t>Paper/cardboard</a:t>
            </a:r>
          </a:p>
        </p:txBody>
      </p:sp>
      <p:cxnSp>
        <p:nvCxnSpPr>
          <p:cNvPr id="665" name="Shape 665"/>
          <p:cNvCxnSpPr/>
          <p:nvPr/>
        </p:nvCxnSpPr>
        <p:spPr>
          <a:xfrm rot="-107856" flipH="1">
            <a:off x="6475413" y="3657600"/>
            <a:ext cx="685800" cy="76199"/>
          </a:xfrm>
          <a:prstGeom prst="straightConnector1">
            <a:avLst/>
          </a:prstGeom>
          <a:noFill/>
          <a:ln w="12700" cap="flat" cmpd="sng">
            <a:solidFill>
              <a:srgbClr val="996633"/>
            </a:solidFill>
            <a:prstDash val="solid"/>
            <a:round/>
            <a:headEnd type="none" w="med" len="med"/>
            <a:tailEnd type="triangle" w="med" len="med"/>
          </a:ln>
        </p:spPr>
      </p:cxnSp>
      <p:cxnSp>
        <p:nvCxnSpPr>
          <p:cNvPr id="666" name="Shape 666"/>
          <p:cNvCxnSpPr/>
          <p:nvPr/>
        </p:nvCxnSpPr>
        <p:spPr>
          <a:xfrm>
            <a:off x="6477000" y="3962400"/>
            <a:ext cx="685799" cy="76199"/>
          </a:xfrm>
          <a:prstGeom prst="straightConnector1">
            <a:avLst/>
          </a:prstGeom>
          <a:noFill/>
          <a:ln w="12700" cap="flat" cmpd="sng">
            <a:solidFill>
              <a:schemeClr val="dk2"/>
            </a:solidFill>
            <a:prstDash val="solid"/>
            <a:round/>
            <a:headEnd type="triangle" w="lg" len="lg"/>
            <a:tailEnd type="none" w="med" len="med"/>
          </a:ln>
        </p:spPr>
      </p:cxnSp>
      <p:sp>
        <p:nvSpPr>
          <p:cNvPr id="667" name="Shape 667"/>
          <p:cNvSpPr txBox="1"/>
          <p:nvPr/>
        </p:nvSpPr>
        <p:spPr>
          <a:xfrm>
            <a:off x="7239000" y="3886200"/>
            <a:ext cx="1300163"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2"/>
                </a:solidFill>
                <a:latin typeface="Comic Sans MS"/>
                <a:ea typeface="Comic Sans MS"/>
                <a:cs typeface="Comic Sans MS"/>
                <a:sym typeface="Comic Sans MS"/>
              </a:rPr>
              <a:t>Food layer</a:t>
            </a:r>
          </a:p>
        </p:txBody>
      </p:sp>
      <p:sp>
        <p:nvSpPr>
          <p:cNvPr id="668" name="Shape 668" descr="Wave"/>
          <p:cNvSpPr/>
          <p:nvPr/>
        </p:nvSpPr>
        <p:spPr>
          <a:xfrm>
            <a:off x="1295400" y="4267200"/>
            <a:ext cx="5105399" cy="1295400"/>
          </a:xfrm>
          <a:prstGeom prst="rect">
            <a:avLst/>
          </a:prstGeom>
          <a:solidFill>
            <a:srgbClr val="FFFFFF"/>
          </a:solidFill>
          <a:ln>
            <a:noFill/>
          </a:ln>
        </p:spPr>
        <p:txBody>
          <a:bodyPr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p:txBody>
      </p:sp>
      <p:sp>
        <p:nvSpPr>
          <p:cNvPr id="669" name="Shape 669"/>
          <p:cNvSpPr/>
          <p:nvPr/>
        </p:nvSpPr>
        <p:spPr>
          <a:xfrm>
            <a:off x="1295400" y="5410200"/>
            <a:ext cx="5105399" cy="228600"/>
          </a:xfrm>
          <a:prstGeom prst="rect">
            <a:avLst/>
          </a:prstGeom>
          <a:solidFill>
            <a:srgbClr val="000000"/>
          </a:solidFill>
          <a:ln w="12700"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p:txBody>
      </p:sp>
      <p:sp>
        <p:nvSpPr>
          <p:cNvPr id="670" name="Shape 670"/>
          <p:cNvSpPr/>
          <p:nvPr/>
        </p:nvSpPr>
        <p:spPr>
          <a:xfrm>
            <a:off x="1371600" y="4495800"/>
            <a:ext cx="4800599" cy="838200"/>
          </a:xfrm>
          <a:prstGeom prst="rect">
            <a:avLst/>
          </a:prstGeom>
        </p:spPr>
        <p:txBody>
          <a:bodyPr>
            <a:prstTxWarp prst="textPlain">
              <a:avLst/>
            </a:prstTxWarp>
          </a:bodyPr>
          <a:lstStyle/>
          <a:p>
            <a:pPr lvl="0" algn="ctr"/>
            <a:r>
              <a:rPr b="1" i="0">
                <a:ln w="12700" cap="flat" cmpd="sng">
                  <a:solidFill>
                    <a:schemeClr val="dk2"/>
                  </a:solidFill>
                  <a:prstDash val="solid"/>
                  <a:round/>
                  <a:headEnd type="none" w="med" len="med"/>
                  <a:tailEnd type="none" w="med" len="med"/>
                </a:ln>
                <a:solidFill>
                  <a:srgbClr val="9B9B9B"/>
                </a:solidFill>
                <a:latin typeface="Arial"/>
              </a:rPr>
              <a:t>Damp Bedding Material</a:t>
            </a:r>
          </a:p>
        </p:txBody>
      </p:sp>
      <p:sp>
        <p:nvSpPr>
          <p:cNvPr id="671" name="Shape 67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49</a:t>
            </a:fld>
            <a:endParaRPr lang="en-US" sz="1400">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1828800" y="46038"/>
            <a:ext cx="6934199" cy="9445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Why Backyard Composting?</a:t>
            </a:r>
          </a:p>
        </p:txBody>
      </p:sp>
      <p:pic>
        <p:nvPicPr>
          <p:cNvPr id="114" name="Shape 114" descr="landfill"/>
          <p:cNvPicPr preferRelativeResize="0"/>
          <p:nvPr/>
        </p:nvPicPr>
        <p:blipFill rotWithShape="1">
          <a:blip r:embed="rId3">
            <a:alphaModFix/>
          </a:blip>
          <a:srcRect/>
          <a:stretch/>
        </p:blipFill>
        <p:spPr>
          <a:xfrm>
            <a:off x="4303675" y="1422400"/>
            <a:ext cx="4300773" cy="2870696"/>
          </a:xfrm>
          <a:prstGeom prst="rect">
            <a:avLst/>
          </a:prstGeom>
          <a:noFill/>
          <a:ln>
            <a:noFill/>
          </a:ln>
        </p:spPr>
      </p:pic>
      <p:pic>
        <p:nvPicPr>
          <p:cNvPr id="115" name="Shape 115"/>
          <p:cNvPicPr preferRelativeResize="0"/>
          <p:nvPr/>
        </p:nvPicPr>
        <p:blipFill rotWithShape="1">
          <a:blip r:embed="rId4">
            <a:alphaModFix/>
          </a:blip>
          <a:srcRect/>
          <a:stretch/>
        </p:blipFill>
        <p:spPr>
          <a:xfrm>
            <a:off x="467543" y="4621205"/>
            <a:ext cx="2376263" cy="1779592"/>
          </a:xfrm>
          <a:prstGeom prst="rect">
            <a:avLst/>
          </a:prstGeom>
          <a:noFill/>
          <a:ln>
            <a:noFill/>
          </a:ln>
        </p:spPr>
      </p:pic>
      <p:sp>
        <p:nvSpPr>
          <p:cNvPr id="116" name="Shape 116"/>
          <p:cNvSpPr/>
          <p:nvPr/>
        </p:nvSpPr>
        <p:spPr>
          <a:xfrm>
            <a:off x="381000" y="1340767"/>
            <a:ext cx="3686944" cy="3048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SzPct val="25000"/>
              <a:buNone/>
            </a:pPr>
            <a:r>
              <a:rPr lang="en-US" sz="2600" b="1">
                <a:solidFill>
                  <a:srgbClr val="000090"/>
                </a:solidFill>
                <a:latin typeface="Gill Sans"/>
                <a:ea typeface="Gill Sans"/>
                <a:cs typeface="Gill Sans"/>
                <a:sym typeface="Gill Sans"/>
              </a:rPr>
              <a:t>Let’s Minimize</a:t>
            </a:r>
            <a:r>
              <a:rPr lang="en-US" sz="2600">
                <a:solidFill>
                  <a:schemeClr val="dk1"/>
                </a:solidFill>
                <a:latin typeface="Gill Sans"/>
                <a:ea typeface="Gill Sans"/>
                <a:cs typeface="Gill Sans"/>
                <a:sym typeface="Gill Sans"/>
              </a:rPr>
              <a:t>: </a:t>
            </a:r>
          </a:p>
          <a:p>
            <a:pPr marL="0" marR="0" lvl="0" indent="0" algn="l" rtl="0">
              <a:lnSpc>
                <a:spcPct val="90000"/>
              </a:lnSpc>
              <a:spcBef>
                <a:spcPts val="480"/>
              </a:spcBef>
              <a:spcAft>
                <a:spcPts val="0"/>
              </a:spcAft>
              <a:buClr>
                <a:schemeClr val="dk1"/>
              </a:buClr>
              <a:buSzPct val="100000"/>
              <a:buFont typeface="Noto Sans Symbols"/>
              <a:buChar char="▪"/>
            </a:pPr>
            <a:r>
              <a:rPr lang="en-US" sz="2400">
                <a:solidFill>
                  <a:schemeClr val="dk1"/>
                </a:solidFill>
                <a:latin typeface="Gill Sans"/>
                <a:ea typeface="Gill Sans"/>
                <a:cs typeface="Gill Sans"/>
                <a:sym typeface="Gill Sans"/>
              </a:rPr>
              <a:t> Landfills -- they lock </a:t>
            </a:r>
            <a:br>
              <a:rPr lang="en-US" sz="2400">
                <a:solidFill>
                  <a:schemeClr val="dk1"/>
                </a:solidFill>
                <a:latin typeface="Gill Sans"/>
                <a:ea typeface="Gill Sans"/>
                <a:cs typeface="Gill Sans"/>
                <a:sym typeface="Gill Sans"/>
              </a:rPr>
            </a:br>
            <a:r>
              <a:rPr lang="en-US" sz="2400">
                <a:solidFill>
                  <a:schemeClr val="dk1"/>
                </a:solidFill>
                <a:latin typeface="Gill Sans"/>
                <a:ea typeface="Gill Sans"/>
                <a:cs typeface="Gill Sans"/>
                <a:sym typeface="Gill Sans"/>
              </a:rPr>
              <a:t>away valuable materials </a:t>
            </a:r>
            <a:br>
              <a:rPr lang="en-US" sz="2400">
                <a:solidFill>
                  <a:schemeClr val="dk1"/>
                </a:solidFill>
                <a:latin typeface="Gill Sans"/>
                <a:ea typeface="Gill Sans"/>
                <a:cs typeface="Gill Sans"/>
                <a:sym typeface="Gill Sans"/>
              </a:rPr>
            </a:br>
            <a:r>
              <a:rPr lang="en-US" sz="2400">
                <a:solidFill>
                  <a:schemeClr val="dk1"/>
                </a:solidFill>
                <a:latin typeface="Gill Sans"/>
                <a:ea typeface="Gill Sans"/>
                <a:cs typeface="Gill Sans"/>
                <a:sym typeface="Gill Sans"/>
              </a:rPr>
              <a:t>in un-usable forms</a:t>
            </a:r>
          </a:p>
          <a:p>
            <a:pPr marL="0" marR="0" lvl="0" indent="0" algn="l" rtl="0">
              <a:lnSpc>
                <a:spcPct val="90000"/>
              </a:lnSpc>
              <a:spcBef>
                <a:spcPts val="480"/>
              </a:spcBef>
              <a:spcAft>
                <a:spcPts val="0"/>
              </a:spcAft>
              <a:buClr>
                <a:schemeClr val="dk1"/>
              </a:buClr>
              <a:buSzPct val="100000"/>
              <a:buFont typeface="Noto Sans Symbols"/>
              <a:buChar char="▪"/>
            </a:pPr>
            <a:r>
              <a:rPr lang="en-US" sz="2400">
                <a:solidFill>
                  <a:schemeClr val="dk1"/>
                </a:solidFill>
                <a:latin typeface="Gill Sans"/>
                <a:ea typeface="Gill Sans"/>
                <a:cs typeface="Gill Sans"/>
                <a:sym typeface="Gill Sans"/>
              </a:rPr>
              <a:t> Transportation and handling costs</a:t>
            </a:r>
          </a:p>
          <a:p>
            <a:pPr marL="0" marR="0" lvl="0" indent="0" algn="l" rtl="0">
              <a:lnSpc>
                <a:spcPct val="90000"/>
              </a:lnSpc>
              <a:spcBef>
                <a:spcPts val="480"/>
              </a:spcBef>
              <a:spcAft>
                <a:spcPts val="0"/>
              </a:spcAft>
              <a:buClr>
                <a:schemeClr val="dk1"/>
              </a:buClr>
              <a:buSzPct val="100000"/>
              <a:buFont typeface="Noto Sans Symbols"/>
              <a:buChar char="▪"/>
            </a:pPr>
            <a:r>
              <a:rPr lang="en-US" sz="2400">
                <a:solidFill>
                  <a:schemeClr val="dk1"/>
                </a:solidFill>
                <a:latin typeface="Gill Sans"/>
                <a:ea typeface="Gill Sans"/>
                <a:cs typeface="Gill Sans"/>
                <a:sym typeface="Gill Sans"/>
              </a:rPr>
              <a:t> Using fossil fuels and increasing CO</a:t>
            </a:r>
            <a:r>
              <a:rPr lang="en-US" sz="2400" baseline="-25000">
                <a:solidFill>
                  <a:schemeClr val="dk1"/>
                </a:solidFill>
                <a:latin typeface="Gill Sans"/>
                <a:ea typeface="Gill Sans"/>
                <a:cs typeface="Gill Sans"/>
                <a:sym typeface="Gill Sans"/>
              </a:rPr>
              <a:t>2</a:t>
            </a:r>
            <a:r>
              <a:rPr lang="en-US" sz="2400">
                <a:solidFill>
                  <a:schemeClr val="dk1"/>
                </a:solidFill>
                <a:latin typeface="Gill Sans"/>
                <a:ea typeface="Gill Sans"/>
                <a:cs typeface="Gill Sans"/>
                <a:sym typeface="Gill Sans"/>
              </a:rPr>
              <a:t> emissions </a:t>
            </a:r>
          </a:p>
          <a:p>
            <a:pPr marL="0" marR="0" lvl="0" indent="0" algn="l" rtl="0">
              <a:lnSpc>
                <a:spcPct val="90000"/>
              </a:lnSpc>
              <a:spcBef>
                <a:spcPts val="440"/>
              </a:spcBef>
              <a:spcAft>
                <a:spcPts val="0"/>
              </a:spcAft>
              <a:buClr>
                <a:schemeClr val="dk1"/>
              </a:buClr>
              <a:buFont typeface="Noto Sans Symbols"/>
              <a:buNone/>
            </a:pPr>
            <a:endParaRPr sz="2200">
              <a:solidFill>
                <a:schemeClr val="dk1"/>
              </a:solidFill>
              <a:latin typeface="Gill Sans"/>
              <a:ea typeface="Gill Sans"/>
              <a:cs typeface="Gill Sans"/>
              <a:sym typeface="Gill Sans"/>
            </a:endParaRPr>
          </a:p>
        </p:txBody>
      </p:sp>
      <p:sp>
        <p:nvSpPr>
          <p:cNvPr id="117" name="Shape 117"/>
          <p:cNvSpPr txBox="1"/>
          <p:nvPr/>
        </p:nvSpPr>
        <p:spPr>
          <a:xfrm>
            <a:off x="3635896" y="4941167"/>
            <a:ext cx="5328591" cy="156966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a:solidFill>
                  <a:srgbClr val="000090"/>
                </a:solidFill>
                <a:latin typeface="Arial"/>
                <a:ea typeface="Arial"/>
                <a:cs typeface="Arial"/>
                <a:sym typeface="Arial"/>
              </a:rPr>
              <a:t>Commercial Composting</a:t>
            </a:r>
            <a:br>
              <a:rPr lang="en-US" sz="1600" b="1">
                <a:solidFill>
                  <a:srgbClr val="000090"/>
                </a:solidFill>
                <a:latin typeface="Arial"/>
                <a:ea typeface="Arial"/>
                <a:cs typeface="Arial"/>
                <a:sym typeface="Arial"/>
              </a:rPr>
            </a:br>
            <a:r>
              <a:rPr lang="en-US" sz="1600">
                <a:solidFill>
                  <a:schemeClr val="dk1"/>
                </a:solidFill>
                <a:latin typeface="Arial"/>
                <a:ea typeface="Arial"/>
                <a:cs typeface="Arial"/>
                <a:sym typeface="Arial"/>
              </a:rPr>
              <a:t>is appropriate when on-site composting is not possible (e.g. restaurants). </a:t>
            </a:r>
            <a:br>
              <a:rPr lang="en-US" sz="1600">
                <a:solidFill>
                  <a:schemeClr val="dk1"/>
                </a:solidFill>
                <a:latin typeface="Arial"/>
                <a:ea typeface="Arial"/>
                <a:cs typeface="Arial"/>
                <a:sym typeface="Arial"/>
              </a:rPr>
            </a:br>
            <a:r>
              <a:rPr lang="en-US" sz="1600">
                <a:solidFill>
                  <a:schemeClr val="dk1"/>
                </a:solidFill>
                <a:latin typeface="Arial"/>
                <a:ea typeface="Arial"/>
                <a:cs typeface="Arial"/>
                <a:sym typeface="Arial"/>
              </a:rPr>
              <a:t>Home gardens are perfect for small-scale composting and avoids transportation and processing costs and pollution.</a:t>
            </a:r>
          </a:p>
        </p:txBody>
      </p:sp>
      <p:sp>
        <p:nvSpPr>
          <p:cNvPr id="118" name="Shape 118"/>
          <p:cNvSpPr txBox="1"/>
          <p:nvPr/>
        </p:nvSpPr>
        <p:spPr>
          <a:xfrm>
            <a:off x="7830400" y="4365103"/>
            <a:ext cx="846055"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Gill Sans"/>
                <a:ea typeface="Gill Sans"/>
                <a:cs typeface="Gill Sans"/>
                <a:sym typeface="Gill Sans"/>
              </a:rPr>
              <a:t>Landfill</a:t>
            </a:r>
          </a:p>
        </p:txBody>
      </p:sp>
      <p:cxnSp>
        <p:nvCxnSpPr>
          <p:cNvPr id="119" name="Shape 119"/>
          <p:cNvCxnSpPr/>
          <p:nvPr/>
        </p:nvCxnSpPr>
        <p:spPr>
          <a:xfrm rot="10800000">
            <a:off x="3059831" y="5157192"/>
            <a:ext cx="504056" cy="0"/>
          </a:xfrm>
          <a:prstGeom prst="straightConnector1">
            <a:avLst/>
          </a:prstGeom>
          <a:noFill/>
          <a:ln w="57150" cap="flat" cmpd="sng">
            <a:solidFill>
              <a:srgbClr val="262672"/>
            </a:solidFill>
            <a:prstDash val="solid"/>
            <a:round/>
            <a:headEnd type="none" w="med" len="med"/>
            <a:tailEnd type="stealth" w="lg" len="lg"/>
          </a:ln>
          <a:effectLst>
            <a:outerShdw blurRad="39999" dist="20000" dir="5400000" rotWithShape="0">
              <a:srgbClr val="000000">
                <a:alpha val="37647"/>
              </a:srgbClr>
            </a:outerShdw>
          </a:effectLst>
        </p:spPr>
      </p:cxnSp>
      <p:sp>
        <p:nvSpPr>
          <p:cNvPr id="120" name="Shape 120"/>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5</a:t>
            </a:fld>
            <a:endParaRPr lang="en-US" sz="1400">
              <a:solidFill>
                <a:schemeClr val="dk1"/>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10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Shape 677"/>
          <p:cNvSpPr txBox="1">
            <a:spLocks noGrp="1"/>
          </p:cNvSpPr>
          <p:nvPr>
            <p:ph type="title"/>
          </p:nvPr>
        </p:nvSpPr>
        <p:spPr>
          <a:xfrm>
            <a:off x="1258887" y="125413"/>
            <a:ext cx="7580311"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Inside a Worm Bin</a:t>
            </a:r>
          </a:p>
        </p:txBody>
      </p:sp>
      <p:pic>
        <p:nvPicPr>
          <p:cNvPr id="678" name="Shape 678" descr="P8030080"/>
          <p:cNvPicPr preferRelativeResize="0"/>
          <p:nvPr/>
        </p:nvPicPr>
        <p:blipFill rotWithShape="1">
          <a:blip r:embed="rId3">
            <a:alphaModFix/>
          </a:blip>
          <a:srcRect/>
          <a:stretch/>
        </p:blipFill>
        <p:spPr>
          <a:xfrm>
            <a:off x="5795962" y="2492375"/>
            <a:ext cx="2952750" cy="2214563"/>
          </a:xfrm>
          <a:prstGeom prst="rect">
            <a:avLst/>
          </a:prstGeom>
          <a:noFill/>
          <a:ln>
            <a:noFill/>
          </a:ln>
        </p:spPr>
      </p:pic>
      <p:pic>
        <p:nvPicPr>
          <p:cNvPr id="679" name="Shape 679" descr="Screen shot 2014-07-08 at 9.48.50 AM.png"/>
          <p:cNvPicPr preferRelativeResize="0"/>
          <p:nvPr/>
        </p:nvPicPr>
        <p:blipFill rotWithShape="1">
          <a:blip r:embed="rId4">
            <a:alphaModFix/>
          </a:blip>
          <a:srcRect/>
          <a:stretch/>
        </p:blipFill>
        <p:spPr>
          <a:xfrm>
            <a:off x="323850" y="1268412"/>
            <a:ext cx="2143125" cy="5149849"/>
          </a:xfrm>
          <a:prstGeom prst="rect">
            <a:avLst/>
          </a:prstGeom>
          <a:noFill/>
          <a:ln>
            <a:noFill/>
          </a:ln>
        </p:spPr>
      </p:pic>
      <p:sp>
        <p:nvSpPr>
          <p:cNvPr id="680" name="Shape 680"/>
          <p:cNvSpPr txBox="1"/>
          <p:nvPr/>
        </p:nvSpPr>
        <p:spPr>
          <a:xfrm>
            <a:off x="3059113" y="4140200"/>
            <a:ext cx="172085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Arial"/>
                <a:ea typeface="Arial"/>
                <a:cs typeface="Arial"/>
                <a:sym typeface="Arial"/>
              </a:rPr>
              <a:t>Ready to harvest</a:t>
            </a:r>
          </a:p>
        </p:txBody>
      </p:sp>
      <p:sp>
        <p:nvSpPr>
          <p:cNvPr id="681" name="Shape 681"/>
          <p:cNvSpPr txBox="1"/>
          <p:nvPr/>
        </p:nvSpPr>
        <p:spPr>
          <a:xfrm>
            <a:off x="3001963" y="3284537"/>
            <a:ext cx="212724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Arial"/>
                <a:ea typeface="Arial"/>
                <a:cs typeface="Arial"/>
                <a:sym typeface="Arial"/>
              </a:rPr>
              <a:t>Partially decomposed</a:t>
            </a:r>
          </a:p>
        </p:txBody>
      </p:sp>
      <p:sp>
        <p:nvSpPr>
          <p:cNvPr id="682" name="Shape 682"/>
          <p:cNvSpPr txBox="1"/>
          <p:nvPr/>
        </p:nvSpPr>
        <p:spPr>
          <a:xfrm>
            <a:off x="2987675" y="2492375"/>
            <a:ext cx="2498724" cy="5810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Arial"/>
                <a:ea typeface="Arial"/>
                <a:cs typeface="Arial"/>
                <a:sym typeface="Arial"/>
              </a:rPr>
              <a:t>“Fresh” fruit &amp; veggie scraps, bedding material</a:t>
            </a:r>
          </a:p>
        </p:txBody>
      </p:sp>
      <p:sp>
        <p:nvSpPr>
          <p:cNvPr id="683" name="Shape 683"/>
          <p:cNvSpPr txBox="1"/>
          <p:nvPr/>
        </p:nvSpPr>
        <p:spPr>
          <a:xfrm>
            <a:off x="2987675" y="1938338"/>
            <a:ext cx="3052762"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Arial"/>
                <a:ea typeface="Arial"/>
                <a:cs typeface="Arial"/>
                <a:sym typeface="Arial"/>
              </a:rPr>
              <a:t>Cardboard layer and/or bedding</a:t>
            </a:r>
          </a:p>
        </p:txBody>
      </p:sp>
      <p:sp>
        <p:nvSpPr>
          <p:cNvPr id="684" name="Shape 684"/>
          <p:cNvSpPr txBox="1"/>
          <p:nvPr/>
        </p:nvSpPr>
        <p:spPr>
          <a:xfrm>
            <a:off x="2997200" y="1484312"/>
            <a:ext cx="1042987"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Arial"/>
                <a:ea typeface="Arial"/>
                <a:cs typeface="Arial"/>
                <a:sym typeface="Arial"/>
              </a:rPr>
              <a:t>Plastic lid</a:t>
            </a:r>
          </a:p>
        </p:txBody>
      </p:sp>
      <p:sp>
        <p:nvSpPr>
          <p:cNvPr id="685" name="Shape 685"/>
          <p:cNvSpPr txBox="1"/>
          <p:nvPr/>
        </p:nvSpPr>
        <p:spPr>
          <a:xfrm>
            <a:off x="5076825" y="1341437"/>
            <a:ext cx="3682999" cy="466725"/>
          </a:xfrm>
          <a:prstGeom prst="rect">
            <a:avLst/>
          </a:prstGeom>
          <a:gradFill>
            <a:gsLst>
              <a:gs pos="0">
                <a:srgbClr val="19197B"/>
              </a:gs>
              <a:gs pos="80000">
                <a:srgbClr val="2222A2"/>
              </a:gs>
              <a:gs pos="100000">
                <a:srgbClr val="1F1FA5"/>
              </a:gs>
            </a:gsLst>
            <a:lin ang="16200000" scaled="0"/>
          </a:gradFill>
          <a:ln w="9525" cap="flat" cmpd="sng">
            <a:solidFill>
              <a:srgbClr val="2E2E97"/>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rgbClr val="FFFFFF"/>
                </a:solidFill>
                <a:latin typeface="Arial"/>
                <a:ea typeface="Arial"/>
                <a:cs typeface="Arial"/>
                <a:sym typeface="Arial"/>
              </a:rPr>
              <a:t>Example: Stacking Trays</a:t>
            </a:r>
          </a:p>
        </p:txBody>
      </p:sp>
      <p:cxnSp>
        <p:nvCxnSpPr>
          <p:cNvPr id="686" name="Shape 686"/>
          <p:cNvCxnSpPr/>
          <p:nvPr/>
        </p:nvCxnSpPr>
        <p:spPr>
          <a:xfrm rot="10800000">
            <a:off x="2484438" y="4292600"/>
            <a:ext cx="503236" cy="0"/>
          </a:xfrm>
          <a:prstGeom prst="straightConnector1">
            <a:avLst/>
          </a:prstGeom>
          <a:noFill/>
          <a:ln w="57150" cap="flat" cmpd="sng">
            <a:solidFill>
              <a:srgbClr val="262626"/>
            </a:solidFill>
            <a:prstDash val="solid"/>
            <a:round/>
            <a:headEnd type="none" w="med" len="med"/>
            <a:tailEnd type="stealth" w="lg" len="lg"/>
          </a:ln>
          <a:effectLst>
            <a:outerShdw blurRad="39999" dist="20000" dir="5400000" rotWithShape="0">
              <a:srgbClr val="000000">
                <a:alpha val="37647"/>
              </a:srgbClr>
            </a:outerShdw>
          </a:effectLst>
        </p:spPr>
      </p:cxnSp>
      <p:cxnSp>
        <p:nvCxnSpPr>
          <p:cNvPr id="687" name="Shape 687"/>
          <p:cNvCxnSpPr/>
          <p:nvPr/>
        </p:nvCxnSpPr>
        <p:spPr>
          <a:xfrm rot="10800000">
            <a:off x="2484438" y="3429000"/>
            <a:ext cx="503236" cy="0"/>
          </a:xfrm>
          <a:prstGeom prst="straightConnector1">
            <a:avLst/>
          </a:prstGeom>
          <a:noFill/>
          <a:ln w="57150" cap="flat" cmpd="sng">
            <a:solidFill>
              <a:srgbClr val="262626"/>
            </a:solidFill>
            <a:prstDash val="solid"/>
            <a:round/>
            <a:headEnd type="none" w="med" len="med"/>
            <a:tailEnd type="stealth" w="lg" len="lg"/>
          </a:ln>
          <a:effectLst>
            <a:outerShdw blurRad="39999" dist="20000" dir="5400000" rotWithShape="0">
              <a:srgbClr val="000000">
                <a:alpha val="37647"/>
              </a:srgbClr>
            </a:outerShdw>
          </a:effectLst>
        </p:spPr>
      </p:cxnSp>
      <p:cxnSp>
        <p:nvCxnSpPr>
          <p:cNvPr id="688" name="Shape 688"/>
          <p:cNvCxnSpPr/>
          <p:nvPr/>
        </p:nvCxnSpPr>
        <p:spPr>
          <a:xfrm rot="10800000">
            <a:off x="2484438" y="2636838"/>
            <a:ext cx="503236" cy="0"/>
          </a:xfrm>
          <a:prstGeom prst="straightConnector1">
            <a:avLst/>
          </a:prstGeom>
          <a:noFill/>
          <a:ln w="57150" cap="flat" cmpd="sng">
            <a:solidFill>
              <a:srgbClr val="262626"/>
            </a:solidFill>
            <a:prstDash val="solid"/>
            <a:round/>
            <a:headEnd type="none" w="med" len="med"/>
            <a:tailEnd type="stealth" w="lg" len="lg"/>
          </a:ln>
          <a:effectLst>
            <a:outerShdw blurRad="39999" dist="20000" dir="5400000" rotWithShape="0">
              <a:srgbClr val="000000">
                <a:alpha val="37647"/>
              </a:srgbClr>
            </a:outerShdw>
          </a:effectLst>
        </p:spPr>
      </p:cxnSp>
      <p:cxnSp>
        <p:nvCxnSpPr>
          <p:cNvPr id="689" name="Shape 689"/>
          <p:cNvCxnSpPr/>
          <p:nvPr/>
        </p:nvCxnSpPr>
        <p:spPr>
          <a:xfrm rot="10800000">
            <a:off x="2484438" y="2133600"/>
            <a:ext cx="503236" cy="0"/>
          </a:xfrm>
          <a:prstGeom prst="straightConnector1">
            <a:avLst/>
          </a:prstGeom>
          <a:noFill/>
          <a:ln w="57150" cap="flat" cmpd="sng">
            <a:solidFill>
              <a:srgbClr val="262626"/>
            </a:solidFill>
            <a:prstDash val="solid"/>
            <a:round/>
            <a:headEnd type="none" w="med" len="med"/>
            <a:tailEnd type="stealth" w="lg" len="lg"/>
          </a:ln>
          <a:effectLst>
            <a:outerShdw blurRad="39999" dist="20000" dir="5400000" rotWithShape="0">
              <a:srgbClr val="000000">
                <a:alpha val="37647"/>
              </a:srgbClr>
            </a:outerShdw>
          </a:effectLst>
        </p:spPr>
      </p:cxnSp>
      <p:cxnSp>
        <p:nvCxnSpPr>
          <p:cNvPr id="690" name="Shape 690"/>
          <p:cNvCxnSpPr/>
          <p:nvPr/>
        </p:nvCxnSpPr>
        <p:spPr>
          <a:xfrm rot="10800000">
            <a:off x="2484438" y="1700213"/>
            <a:ext cx="503236" cy="0"/>
          </a:xfrm>
          <a:prstGeom prst="straightConnector1">
            <a:avLst/>
          </a:prstGeom>
          <a:noFill/>
          <a:ln w="57150" cap="flat" cmpd="sng">
            <a:solidFill>
              <a:srgbClr val="262626"/>
            </a:solidFill>
            <a:prstDash val="solid"/>
            <a:round/>
            <a:headEnd type="none" w="med" len="med"/>
            <a:tailEnd type="stealth" w="lg" len="lg"/>
          </a:ln>
          <a:effectLst>
            <a:outerShdw blurRad="39999" dist="20000" dir="5400000" rotWithShape="0">
              <a:srgbClr val="000000">
                <a:alpha val="37647"/>
              </a:srgbClr>
            </a:outerShdw>
          </a:effectLst>
        </p:spPr>
      </p:cxnSp>
      <p:cxnSp>
        <p:nvCxnSpPr>
          <p:cNvPr id="691" name="Shape 691"/>
          <p:cNvCxnSpPr/>
          <p:nvPr/>
        </p:nvCxnSpPr>
        <p:spPr>
          <a:xfrm rot="10800000">
            <a:off x="2411413" y="5229225"/>
            <a:ext cx="504824" cy="0"/>
          </a:xfrm>
          <a:prstGeom prst="straightConnector1">
            <a:avLst/>
          </a:prstGeom>
          <a:noFill/>
          <a:ln w="57150" cap="flat" cmpd="sng">
            <a:solidFill>
              <a:srgbClr val="262626"/>
            </a:solidFill>
            <a:prstDash val="solid"/>
            <a:round/>
            <a:headEnd type="none" w="med" len="med"/>
            <a:tailEnd type="stealth" w="lg" len="lg"/>
          </a:ln>
          <a:effectLst>
            <a:outerShdw blurRad="39999" dist="20000" dir="5400000" rotWithShape="0">
              <a:srgbClr val="000000">
                <a:alpha val="37647"/>
              </a:srgbClr>
            </a:outerShdw>
          </a:effectLst>
        </p:spPr>
      </p:cxnSp>
      <p:sp>
        <p:nvSpPr>
          <p:cNvPr id="692" name="Shape 692"/>
          <p:cNvSpPr txBox="1"/>
          <p:nvPr/>
        </p:nvSpPr>
        <p:spPr>
          <a:xfrm>
            <a:off x="2916238" y="5013325"/>
            <a:ext cx="2519361" cy="5810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Arial"/>
                <a:ea typeface="Arial"/>
                <a:cs typeface="Arial"/>
                <a:sym typeface="Arial"/>
              </a:rPr>
              <a:t>Base: Collector tray with spigot for liquid (leachate)</a:t>
            </a:r>
          </a:p>
        </p:txBody>
      </p:sp>
      <p:cxnSp>
        <p:nvCxnSpPr>
          <p:cNvPr id="693" name="Shape 693"/>
          <p:cNvCxnSpPr/>
          <p:nvPr/>
        </p:nvCxnSpPr>
        <p:spPr>
          <a:xfrm>
            <a:off x="5156200" y="3500437"/>
            <a:ext cx="568324" cy="0"/>
          </a:xfrm>
          <a:prstGeom prst="straightConnector1">
            <a:avLst/>
          </a:prstGeom>
          <a:noFill/>
          <a:ln w="57150" cap="flat" cmpd="sng">
            <a:solidFill>
              <a:srgbClr val="262626"/>
            </a:solidFill>
            <a:prstDash val="solid"/>
            <a:round/>
            <a:headEnd type="none" w="med" len="med"/>
            <a:tailEnd type="stealth" w="lg" len="lg"/>
          </a:ln>
          <a:effectLst>
            <a:outerShdw blurRad="39999" dist="20000" dir="5400000" rotWithShape="0">
              <a:srgbClr val="000000">
                <a:alpha val="37647"/>
              </a:srgbClr>
            </a:outerShdw>
          </a:effectLst>
        </p:spPr>
      </p:cxnSp>
      <p:sp>
        <p:nvSpPr>
          <p:cNvPr id="694" name="Shape 69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50</a:t>
            </a:fld>
            <a:endParaRPr lang="en-US" sz="1400">
              <a:solidFill>
                <a:schemeClr val="dk1"/>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6"/>
                                        </p:tgtEl>
                                        <p:attrNameLst>
                                          <p:attrName>style.visibility</p:attrName>
                                        </p:attrNameLst>
                                      </p:cBhvr>
                                      <p:to>
                                        <p:strVal val="visible"/>
                                      </p:to>
                                    </p:set>
                                    <p:animEffect transition="in" filter="fade">
                                      <p:cBhvr>
                                        <p:cTn id="7" dur="1000"/>
                                        <p:tgtEl>
                                          <p:spTgt spid="686"/>
                                        </p:tgtEl>
                                      </p:cBhvr>
                                    </p:animEffect>
                                  </p:childTnLst>
                                </p:cTn>
                              </p:par>
                              <p:par>
                                <p:cTn id="8" presetID="10" presetClass="entr" presetSubtype="0" fill="hold" nodeType="withEffect">
                                  <p:stCondLst>
                                    <p:cond delay="0"/>
                                  </p:stCondLst>
                                  <p:childTnLst>
                                    <p:set>
                                      <p:cBhvr>
                                        <p:cTn id="9" dur="1" fill="hold">
                                          <p:stCondLst>
                                            <p:cond delay="0"/>
                                          </p:stCondLst>
                                        </p:cTn>
                                        <p:tgtEl>
                                          <p:spTgt spid="687"/>
                                        </p:tgtEl>
                                        <p:attrNameLst>
                                          <p:attrName>style.visibility</p:attrName>
                                        </p:attrNameLst>
                                      </p:cBhvr>
                                      <p:to>
                                        <p:strVal val="visible"/>
                                      </p:to>
                                    </p:set>
                                    <p:animEffect transition="in" filter="fade">
                                      <p:cBhvr>
                                        <p:cTn id="10" dur="1000"/>
                                        <p:tgtEl>
                                          <p:spTgt spid="687"/>
                                        </p:tgtEl>
                                      </p:cBhvr>
                                    </p:animEffect>
                                  </p:childTnLst>
                                </p:cTn>
                              </p:par>
                              <p:par>
                                <p:cTn id="11" presetID="10" presetClass="entr" presetSubtype="0" fill="hold" nodeType="withEffect">
                                  <p:stCondLst>
                                    <p:cond delay="0"/>
                                  </p:stCondLst>
                                  <p:childTnLst>
                                    <p:set>
                                      <p:cBhvr>
                                        <p:cTn id="12" dur="1" fill="hold">
                                          <p:stCondLst>
                                            <p:cond delay="0"/>
                                          </p:stCondLst>
                                        </p:cTn>
                                        <p:tgtEl>
                                          <p:spTgt spid="688"/>
                                        </p:tgtEl>
                                        <p:attrNameLst>
                                          <p:attrName>style.visibility</p:attrName>
                                        </p:attrNameLst>
                                      </p:cBhvr>
                                      <p:to>
                                        <p:strVal val="visible"/>
                                      </p:to>
                                    </p:set>
                                    <p:animEffect transition="in" filter="fade">
                                      <p:cBhvr>
                                        <p:cTn id="13" dur="1000"/>
                                        <p:tgtEl>
                                          <p:spTgt spid="688"/>
                                        </p:tgtEl>
                                      </p:cBhvr>
                                    </p:animEffect>
                                  </p:childTnLst>
                                </p:cTn>
                              </p:par>
                              <p:par>
                                <p:cTn id="14" presetID="10" presetClass="entr" presetSubtype="0" fill="hold" nodeType="withEffect">
                                  <p:stCondLst>
                                    <p:cond delay="0"/>
                                  </p:stCondLst>
                                  <p:childTnLst>
                                    <p:set>
                                      <p:cBhvr>
                                        <p:cTn id="15" dur="1" fill="hold">
                                          <p:stCondLst>
                                            <p:cond delay="0"/>
                                          </p:stCondLst>
                                        </p:cTn>
                                        <p:tgtEl>
                                          <p:spTgt spid="689"/>
                                        </p:tgtEl>
                                        <p:attrNameLst>
                                          <p:attrName>style.visibility</p:attrName>
                                        </p:attrNameLst>
                                      </p:cBhvr>
                                      <p:to>
                                        <p:strVal val="visible"/>
                                      </p:to>
                                    </p:set>
                                    <p:animEffect transition="in" filter="fade">
                                      <p:cBhvr>
                                        <p:cTn id="16" dur="1000"/>
                                        <p:tgtEl>
                                          <p:spTgt spid="689"/>
                                        </p:tgtEl>
                                      </p:cBhvr>
                                    </p:animEffect>
                                  </p:childTnLst>
                                </p:cTn>
                              </p:par>
                              <p:par>
                                <p:cTn id="17" presetID="10" presetClass="entr" presetSubtype="0" fill="hold" nodeType="withEffect">
                                  <p:stCondLst>
                                    <p:cond delay="0"/>
                                  </p:stCondLst>
                                  <p:childTnLst>
                                    <p:set>
                                      <p:cBhvr>
                                        <p:cTn id="18" dur="1" fill="hold">
                                          <p:stCondLst>
                                            <p:cond delay="0"/>
                                          </p:stCondLst>
                                        </p:cTn>
                                        <p:tgtEl>
                                          <p:spTgt spid="690"/>
                                        </p:tgtEl>
                                        <p:attrNameLst>
                                          <p:attrName>style.visibility</p:attrName>
                                        </p:attrNameLst>
                                      </p:cBhvr>
                                      <p:to>
                                        <p:strVal val="visible"/>
                                      </p:to>
                                    </p:set>
                                    <p:animEffect transition="in" filter="fade">
                                      <p:cBhvr>
                                        <p:cTn id="19" dur="1000"/>
                                        <p:tgtEl>
                                          <p:spTgt spid="690"/>
                                        </p:tgtEl>
                                      </p:cBhvr>
                                    </p:animEffect>
                                  </p:childTnLst>
                                </p:cTn>
                              </p:par>
                              <p:par>
                                <p:cTn id="20" presetID="10" presetClass="entr" presetSubtype="0" fill="hold" nodeType="withEffect">
                                  <p:stCondLst>
                                    <p:cond delay="0"/>
                                  </p:stCondLst>
                                  <p:childTnLst>
                                    <p:set>
                                      <p:cBhvr>
                                        <p:cTn id="21" dur="1" fill="hold">
                                          <p:stCondLst>
                                            <p:cond delay="0"/>
                                          </p:stCondLst>
                                        </p:cTn>
                                        <p:tgtEl>
                                          <p:spTgt spid="691"/>
                                        </p:tgtEl>
                                        <p:attrNameLst>
                                          <p:attrName>style.visibility</p:attrName>
                                        </p:attrNameLst>
                                      </p:cBhvr>
                                      <p:to>
                                        <p:strVal val="visible"/>
                                      </p:to>
                                    </p:set>
                                    <p:animEffect transition="in" filter="fade">
                                      <p:cBhvr>
                                        <p:cTn id="22" dur="1000"/>
                                        <p:tgtEl>
                                          <p:spTgt spid="691"/>
                                        </p:tgtEl>
                                      </p:cBhvr>
                                    </p:animEffect>
                                  </p:childTnLst>
                                </p:cTn>
                              </p:par>
                              <p:par>
                                <p:cTn id="23" presetID="10" presetClass="entr" presetSubtype="0" fill="hold" nodeType="withEffect">
                                  <p:stCondLst>
                                    <p:cond delay="0"/>
                                  </p:stCondLst>
                                  <p:childTnLst>
                                    <p:set>
                                      <p:cBhvr>
                                        <p:cTn id="24" dur="1" fill="hold">
                                          <p:stCondLst>
                                            <p:cond delay="0"/>
                                          </p:stCondLst>
                                        </p:cTn>
                                        <p:tgtEl>
                                          <p:spTgt spid="693"/>
                                        </p:tgtEl>
                                        <p:attrNameLst>
                                          <p:attrName>style.visibility</p:attrName>
                                        </p:attrNameLst>
                                      </p:cBhvr>
                                      <p:to>
                                        <p:strVal val="visible"/>
                                      </p:to>
                                    </p:set>
                                    <p:animEffect transition="in" filter="fade">
                                      <p:cBhvr>
                                        <p:cTn id="25" dur="1000"/>
                                        <p:tgtEl>
                                          <p:spTgt spid="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Shape 700"/>
          <p:cNvSpPr txBox="1">
            <a:spLocks noGrp="1"/>
          </p:cNvSpPr>
          <p:nvPr>
            <p:ph type="title"/>
          </p:nvPr>
        </p:nvSpPr>
        <p:spPr>
          <a:xfrm>
            <a:off x="1042987" y="44450"/>
            <a:ext cx="7796211"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Maintaining Your Worm Bin</a:t>
            </a:r>
          </a:p>
        </p:txBody>
      </p:sp>
      <p:sp>
        <p:nvSpPr>
          <p:cNvPr id="701" name="Shape 701"/>
          <p:cNvSpPr txBox="1">
            <a:spLocks noGrp="1"/>
          </p:cNvSpPr>
          <p:nvPr>
            <p:ph type="body" idx="1"/>
          </p:nvPr>
        </p:nvSpPr>
        <p:spPr>
          <a:xfrm>
            <a:off x="323850" y="1328750"/>
            <a:ext cx="8496600" cy="53928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rgbClr val="0000FF"/>
              </a:buClr>
              <a:buSzPct val="100000"/>
              <a:buFont typeface="Arial"/>
              <a:buChar char="•"/>
            </a:pPr>
            <a:r>
              <a:rPr lang="en-US" sz="2400" b="0" i="0" u="none" strike="noStrike" cap="none">
                <a:solidFill>
                  <a:srgbClr val="0000FF"/>
                </a:solidFill>
                <a:latin typeface="Arial"/>
                <a:ea typeface="Arial"/>
                <a:cs typeface="Arial"/>
                <a:sym typeface="Arial"/>
              </a:rPr>
              <a:t>Check weekly </a:t>
            </a:r>
            <a:r>
              <a:rPr lang="en-US" sz="2000" b="0" i="0" u="none" strike="noStrike" cap="none">
                <a:solidFill>
                  <a:schemeClr val="dk1"/>
                </a:solidFill>
                <a:latin typeface="Arial"/>
                <a:ea typeface="Arial"/>
                <a:cs typeface="Arial"/>
                <a:sym typeface="Arial"/>
              </a:rPr>
              <a:t>(more often if temperatures are very low or very high)</a:t>
            </a:r>
          </a:p>
          <a:p>
            <a:pPr marL="342900" marR="0" lvl="0" indent="-34290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Move to a different location if needed</a:t>
            </a:r>
          </a:p>
          <a:p>
            <a:pPr marL="342900" marR="0" lvl="0" indent="-34290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Add food if previous batch is being eaten (disappearing)</a:t>
            </a:r>
          </a:p>
          <a:p>
            <a:pPr marL="342900" marR="0" lvl="0" indent="-34290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Don’t over-feed! Remove food if there’s too much (smelly)</a:t>
            </a:r>
          </a:p>
          <a:p>
            <a:pPr marL="342900" marR="0" lvl="0" indent="-34290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If bedding is dry -- add water (spray bottle)</a:t>
            </a:r>
          </a:p>
          <a:p>
            <a:pPr marL="342900" marR="0" lvl="0" indent="-34290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If bin is too moist -- add dry bedding &amp; mix in to absorb</a:t>
            </a:r>
          </a:p>
          <a:p>
            <a:pPr marL="342900" marR="0" lvl="0" indent="-34290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Add moist bedding if bedding layer is thin</a:t>
            </a:r>
          </a:p>
          <a:p>
            <a:pPr marL="342900" marR="0" lvl="0" indent="-34290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Sprinkle a small amount of grit every month or so</a:t>
            </a:r>
          </a:p>
          <a:p>
            <a:pPr marL="342900" marR="0" lvl="0" indent="-342900" algn="l" rtl="0">
              <a:lnSpc>
                <a:spcPct val="90000"/>
              </a:lnSpc>
              <a:spcBef>
                <a:spcPts val="480"/>
              </a:spcBef>
              <a:spcAft>
                <a:spcPts val="0"/>
              </a:spcAft>
              <a:buClr>
                <a:srgbClr val="0000FF"/>
              </a:buClr>
              <a:buSzPct val="100000"/>
              <a:buFont typeface="Arial"/>
              <a:buChar char="•"/>
            </a:pPr>
            <a:r>
              <a:rPr lang="en-US" sz="2400" b="0" i="0" u="none" strike="noStrike" cap="none">
                <a:solidFill>
                  <a:srgbClr val="0000FF"/>
                </a:solidFill>
                <a:latin typeface="Arial"/>
                <a:ea typeface="Arial"/>
                <a:cs typeface="Arial"/>
                <a:sym typeface="Arial"/>
              </a:rPr>
              <a:t>Preparing for vacation</a:t>
            </a:r>
          </a:p>
          <a:p>
            <a:pPr marL="742950" marR="0" lvl="1" indent="-285750" algn="l" rtl="0">
              <a:lnSpc>
                <a:spcPct val="90000"/>
              </a:lnSpc>
              <a:spcBef>
                <a:spcPts val="36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Add extra food and moist bedding in thin layers (minimizes anerobic decomposition) and top with a thick layer of bedding </a:t>
            </a:r>
          </a:p>
          <a:p>
            <a:pPr marL="742950" marR="0" lvl="1" indent="-285750" algn="l" rtl="0">
              <a:lnSpc>
                <a:spcPct val="90000"/>
              </a:lnSpc>
              <a:spcBef>
                <a:spcPts val="36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Creative long-lasting food can be: whole apple or potato with </a:t>
            </a:r>
            <a:br>
              <a:rPr lang="en-US" sz="1800" b="0" i="0" u="none" strike="noStrike" cap="none">
                <a:solidFill>
                  <a:schemeClr val="dk1"/>
                </a:solidFill>
                <a:latin typeface="Arial"/>
                <a:ea typeface="Arial"/>
                <a:cs typeface="Arial"/>
                <a:sym typeface="Arial"/>
              </a:rPr>
            </a:br>
            <a:r>
              <a:rPr lang="en-US" sz="1800" b="0" i="0" u="none" strike="noStrike" cap="none">
                <a:solidFill>
                  <a:schemeClr val="dk1"/>
                </a:solidFill>
                <a:latin typeface="Arial"/>
                <a:ea typeface="Arial"/>
                <a:cs typeface="Arial"/>
                <a:sym typeface="Arial"/>
              </a:rPr>
              <a:t>a small hole in skin, sprinkling of flour, cereal, raisins, etc.</a:t>
            </a:r>
          </a:p>
          <a:p>
            <a:pPr marL="742950" marR="0" lvl="1" indent="-285750" algn="l" rtl="0">
              <a:lnSpc>
                <a:spcPct val="90000"/>
              </a:lnSpc>
              <a:spcBef>
                <a:spcPts val="36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Add extra moisture in summer time</a:t>
            </a:r>
          </a:p>
          <a:p>
            <a:pPr marL="742950" marR="0" lvl="1" indent="-285750" algn="l" rtl="0">
              <a:lnSpc>
                <a:spcPct val="90000"/>
              </a:lnSpc>
              <a:spcBef>
                <a:spcPts val="360"/>
              </a:spcBef>
              <a:spcAft>
                <a:spcPts val="0"/>
              </a:spcAft>
              <a:buClr>
                <a:schemeClr val="dk1"/>
              </a:buClr>
              <a:buSzPct val="100000"/>
              <a:buFont typeface="Arial"/>
              <a:buNone/>
            </a:pPr>
            <a:endParaRPr sz="1800" b="0" i="0" u="none" strike="noStrike" cap="none">
              <a:solidFill>
                <a:schemeClr val="dk1"/>
              </a:solidFill>
              <a:latin typeface="Arial"/>
              <a:ea typeface="Arial"/>
              <a:cs typeface="Arial"/>
              <a:sym typeface="Arial"/>
            </a:endParaRPr>
          </a:p>
        </p:txBody>
      </p:sp>
      <p:sp>
        <p:nvSpPr>
          <p:cNvPr id="702" name="Shape 702"/>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51</a:t>
            </a:fld>
            <a:endParaRPr lang="en-US" sz="1400">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Shape 708"/>
          <p:cNvSpPr txBox="1">
            <a:spLocks noGrp="1"/>
          </p:cNvSpPr>
          <p:nvPr>
            <p:ph type="title"/>
          </p:nvPr>
        </p:nvSpPr>
        <p:spPr>
          <a:xfrm>
            <a:off x="1042987" y="44450"/>
            <a:ext cx="7796211"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Harvesting Castings</a:t>
            </a:r>
          </a:p>
        </p:txBody>
      </p:sp>
      <p:sp>
        <p:nvSpPr>
          <p:cNvPr id="709" name="Shape 709"/>
          <p:cNvSpPr txBox="1">
            <a:spLocks noGrp="1"/>
          </p:cNvSpPr>
          <p:nvPr>
            <p:ph type="body" idx="1"/>
          </p:nvPr>
        </p:nvSpPr>
        <p:spPr>
          <a:xfrm>
            <a:off x="323850" y="2204864"/>
            <a:ext cx="5952563" cy="4464496"/>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400" b="0" i="0" u="none" strike="noStrike" cap="none">
                <a:solidFill>
                  <a:schemeClr val="dk1"/>
                </a:solidFill>
                <a:latin typeface="Arial"/>
                <a:ea typeface="Arial"/>
                <a:cs typeface="Arial"/>
                <a:sym typeface="Arial"/>
              </a:rPr>
              <a:t>There are many ways to harvest</a:t>
            </a:r>
          </a:p>
          <a:p>
            <a:pPr marL="342900" marR="0" lvl="0" indent="-342900" algn="l" rtl="0">
              <a:lnSpc>
                <a:spcPct val="9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Worm box:</a:t>
            </a:r>
          </a:p>
          <a:p>
            <a:pPr marL="742950" marR="0" lvl="1" indent="-285750" algn="l" rtl="0">
              <a:lnSpc>
                <a:spcPct val="90000"/>
              </a:lnSpc>
              <a:spcBef>
                <a:spcPts val="36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vertical harvest: take lower layers</a:t>
            </a:r>
          </a:p>
          <a:p>
            <a:pPr marL="742950" marR="0" lvl="1" indent="-285750" algn="l" rtl="0">
              <a:lnSpc>
                <a:spcPct val="90000"/>
              </a:lnSpc>
              <a:spcBef>
                <a:spcPts val="36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horizontal harvest: move finished materials </a:t>
            </a:r>
            <a:br>
              <a:rPr lang="en-US" sz="1800" b="0" i="0" u="none" strike="noStrike" cap="none">
                <a:solidFill>
                  <a:schemeClr val="dk1"/>
                </a:solidFill>
                <a:latin typeface="Arial"/>
                <a:ea typeface="Arial"/>
                <a:cs typeface="Arial"/>
                <a:sym typeface="Arial"/>
              </a:rPr>
            </a:br>
            <a:r>
              <a:rPr lang="en-US" sz="1800" b="0" i="0" u="none" strike="noStrike" cap="none">
                <a:solidFill>
                  <a:schemeClr val="dk1"/>
                </a:solidFill>
                <a:latin typeface="Arial"/>
                <a:ea typeface="Arial"/>
                <a:cs typeface="Arial"/>
                <a:sym typeface="Arial"/>
              </a:rPr>
              <a:t>to one side and feed on the other side</a:t>
            </a:r>
          </a:p>
          <a:p>
            <a:pPr marL="742950" marR="0" lvl="1" indent="-285750" algn="l" rtl="0">
              <a:lnSpc>
                <a:spcPct val="90000"/>
              </a:lnSpc>
              <a:spcBef>
                <a:spcPts val="36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dump and sort: spread out and pick out worms</a:t>
            </a:r>
          </a:p>
          <a:p>
            <a:pPr marL="742950" marR="0" lvl="1" indent="-285750" algn="l" rtl="0">
              <a:lnSpc>
                <a:spcPct val="90000"/>
              </a:lnSpc>
              <a:spcBef>
                <a:spcPts val="36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Keep the worms to go back into the worm bin</a:t>
            </a:r>
          </a:p>
          <a:p>
            <a:pPr marL="342900" marR="0" lvl="0" indent="-342900" algn="l" rtl="0">
              <a:lnSpc>
                <a:spcPct val="9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Stacking trays:</a:t>
            </a:r>
          </a:p>
          <a:p>
            <a:pPr marL="742950" marR="0" lvl="1" indent="-285750" algn="l" rtl="0">
              <a:lnSpc>
                <a:spcPct val="90000"/>
              </a:lnSpc>
              <a:spcBef>
                <a:spcPts val="36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Harvest the “oldest” tray, normally the bottom one</a:t>
            </a:r>
          </a:p>
          <a:p>
            <a:pPr marL="742950" marR="0" lvl="1" indent="-285750" algn="l" rtl="0">
              <a:lnSpc>
                <a:spcPct val="90000"/>
              </a:lnSpc>
              <a:spcBef>
                <a:spcPts val="36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If worms are still there, put the tray on top or the stack and leave the cover off. As moisture evaporates, worms head down to the tray below</a:t>
            </a:r>
          </a:p>
          <a:p>
            <a:pPr marL="342900" marR="0" lvl="0" indent="-342900" algn="l" rtl="0">
              <a:lnSpc>
                <a:spcPct val="90000"/>
              </a:lnSpc>
              <a:spcBef>
                <a:spcPts val="280"/>
              </a:spcBef>
              <a:spcAft>
                <a:spcPts val="0"/>
              </a:spcAft>
              <a:buClr>
                <a:schemeClr val="dk1"/>
              </a:buClr>
              <a:buSzPct val="100000"/>
              <a:buFont typeface="Arial"/>
              <a:buNone/>
            </a:pPr>
            <a:endParaRPr sz="1400" b="0" i="0" u="none" strike="noStrike" cap="none">
              <a:solidFill>
                <a:schemeClr val="dk1"/>
              </a:solidFill>
              <a:latin typeface="Arial"/>
              <a:ea typeface="Arial"/>
              <a:cs typeface="Arial"/>
              <a:sym typeface="Arial"/>
            </a:endParaRPr>
          </a:p>
          <a:p>
            <a:pPr marL="342900" marR="0" lvl="0" indent="-342900" algn="l" rtl="0">
              <a:lnSpc>
                <a:spcPct val="9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Use the castings to fertilize your plants!</a:t>
            </a:r>
          </a:p>
        </p:txBody>
      </p:sp>
      <p:pic>
        <p:nvPicPr>
          <p:cNvPr id="710" name="Shape 710"/>
          <p:cNvPicPr preferRelativeResize="0"/>
          <p:nvPr/>
        </p:nvPicPr>
        <p:blipFill rotWithShape="1">
          <a:blip r:embed="rId3">
            <a:alphaModFix/>
          </a:blip>
          <a:srcRect/>
          <a:stretch/>
        </p:blipFill>
        <p:spPr>
          <a:xfrm>
            <a:off x="6276414" y="4275732"/>
            <a:ext cx="2522379" cy="1889572"/>
          </a:xfrm>
          <a:prstGeom prst="rect">
            <a:avLst/>
          </a:prstGeom>
          <a:noFill/>
          <a:ln>
            <a:noFill/>
          </a:ln>
        </p:spPr>
      </p:pic>
      <p:pic>
        <p:nvPicPr>
          <p:cNvPr id="711" name="Shape 711" descr="Screen shot 2014-07-08 at 9.37.47 PM.png"/>
          <p:cNvPicPr preferRelativeResize="0"/>
          <p:nvPr/>
        </p:nvPicPr>
        <p:blipFill rotWithShape="1">
          <a:blip r:embed="rId4">
            <a:alphaModFix/>
          </a:blip>
          <a:srcRect/>
          <a:stretch/>
        </p:blipFill>
        <p:spPr>
          <a:xfrm>
            <a:off x="6300192" y="2117791"/>
            <a:ext cx="2469157" cy="1815265"/>
          </a:xfrm>
          <a:prstGeom prst="rect">
            <a:avLst/>
          </a:prstGeom>
          <a:noFill/>
          <a:ln>
            <a:noFill/>
          </a:ln>
        </p:spPr>
      </p:pic>
      <p:sp>
        <p:nvSpPr>
          <p:cNvPr id="712" name="Shape 712"/>
          <p:cNvSpPr txBox="1"/>
          <p:nvPr/>
        </p:nvSpPr>
        <p:spPr>
          <a:xfrm>
            <a:off x="323850" y="1284754"/>
            <a:ext cx="8515349" cy="84810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400">
                <a:solidFill>
                  <a:schemeClr val="dk1"/>
                </a:solidFill>
                <a:latin typeface="Arial"/>
                <a:ea typeface="Arial"/>
                <a:cs typeface="Arial"/>
                <a:sym typeface="Arial"/>
              </a:rPr>
              <a:t>Castings are toxic to worms and should be harvested when </a:t>
            </a:r>
            <a:r>
              <a:rPr lang="en-US" sz="2400" u="sng">
                <a:solidFill>
                  <a:schemeClr val="dk1"/>
                </a:solidFill>
                <a:latin typeface="Arial"/>
                <a:ea typeface="Arial"/>
                <a:cs typeface="Arial"/>
                <a:sym typeface="Arial"/>
              </a:rPr>
              <a:t>most</a:t>
            </a:r>
            <a:r>
              <a:rPr lang="en-US" sz="2400">
                <a:solidFill>
                  <a:schemeClr val="dk1"/>
                </a:solidFill>
                <a:latin typeface="Arial"/>
                <a:ea typeface="Arial"/>
                <a:cs typeface="Arial"/>
                <a:sym typeface="Arial"/>
              </a:rPr>
              <a:t> of the bedding materials have become dark castings</a:t>
            </a:r>
          </a:p>
        </p:txBody>
      </p:sp>
      <p:sp>
        <p:nvSpPr>
          <p:cNvPr id="713" name="Shape 71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52</a:t>
            </a:fld>
            <a:endParaRPr lang="en-US" sz="1400">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Shape 719"/>
          <p:cNvSpPr txBox="1">
            <a:spLocks noGrp="1"/>
          </p:cNvSpPr>
          <p:nvPr>
            <p:ph type="title"/>
          </p:nvPr>
        </p:nvSpPr>
        <p:spPr>
          <a:xfrm>
            <a:off x="1403350" y="214312"/>
            <a:ext cx="7359649" cy="838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Using Worm Compost</a:t>
            </a:r>
          </a:p>
        </p:txBody>
      </p:sp>
      <p:sp>
        <p:nvSpPr>
          <p:cNvPr id="720" name="Shape 720"/>
          <p:cNvSpPr txBox="1">
            <a:spLocks noGrp="1"/>
          </p:cNvSpPr>
          <p:nvPr>
            <p:ph type="body" idx="1"/>
          </p:nvPr>
        </p:nvSpPr>
        <p:spPr>
          <a:xfrm>
            <a:off x="250823" y="1412875"/>
            <a:ext cx="5833342" cy="5040313"/>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Slow Release Nitrogen-Rich Fertilizer</a:t>
            </a:r>
          </a:p>
          <a:p>
            <a:pPr marL="742950" marR="0" lvl="1" indent="-285750" algn="l" rtl="0">
              <a:lnSpc>
                <a:spcPct val="9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Use it instead of fish emulsion on bedding plants in greenhouse</a:t>
            </a:r>
          </a:p>
          <a:p>
            <a:pPr marL="742950" marR="0" lvl="1" indent="-285750" algn="l" rtl="0">
              <a:lnSpc>
                <a:spcPct val="9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Spread around potted plants</a:t>
            </a:r>
          </a:p>
          <a:p>
            <a:pPr marL="742950" marR="0" lvl="1" indent="-285750" algn="l" rtl="0">
              <a:lnSpc>
                <a:spcPct val="9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Spread around vegetables or </a:t>
            </a:r>
            <a:br>
              <a:rPr lang="en-US" sz="2000" b="0" i="0" u="none" strike="noStrike" cap="none">
                <a:solidFill>
                  <a:schemeClr val="dk1"/>
                </a:solidFill>
                <a:latin typeface="Arial"/>
                <a:ea typeface="Arial"/>
                <a:cs typeface="Arial"/>
                <a:sym typeface="Arial"/>
              </a:rPr>
            </a:br>
            <a:r>
              <a:rPr lang="en-US" sz="2000" b="0" i="0" u="none" strike="noStrike" cap="none">
                <a:solidFill>
                  <a:schemeClr val="dk1"/>
                </a:solidFill>
                <a:latin typeface="Arial"/>
                <a:ea typeface="Arial"/>
                <a:cs typeface="Arial"/>
                <a:sym typeface="Arial"/>
              </a:rPr>
              <a:t>flowering plants in the garden</a:t>
            </a:r>
          </a:p>
          <a:p>
            <a:pPr marL="742950" marR="0" lvl="1" indent="-285750" algn="l" rtl="0">
              <a:lnSpc>
                <a:spcPct val="9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Can be sifted onto lawns</a:t>
            </a:r>
          </a:p>
          <a:p>
            <a:pPr marL="742950" marR="0" lvl="1" indent="-285750" algn="l" rtl="0">
              <a:lnSpc>
                <a:spcPct val="9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Incorporate into soil around shrubs </a:t>
            </a:r>
            <a:br>
              <a:rPr lang="en-US" sz="2000" b="0" i="0" u="none" strike="noStrike" cap="none">
                <a:solidFill>
                  <a:schemeClr val="dk1"/>
                </a:solidFill>
                <a:latin typeface="Arial"/>
                <a:ea typeface="Arial"/>
                <a:cs typeface="Arial"/>
                <a:sym typeface="Arial"/>
              </a:rPr>
            </a:br>
            <a:r>
              <a:rPr lang="en-US" sz="2000" b="0" i="0" u="none" strike="noStrike" cap="none">
                <a:solidFill>
                  <a:schemeClr val="dk1"/>
                </a:solidFill>
                <a:latin typeface="Arial"/>
                <a:ea typeface="Arial"/>
                <a:cs typeface="Arial"/>
                <a:sym typeface="Arial"/>
              </a:rPr>
              <a:t>and trees</a:t>
            </a:r>
          </a:p>
          <a:p>
            <a:pPr marL="342900" marR="0" lvl="0" indent="-34290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Can be incorporated into a planting </a:t>
            </a:r>
            <a:br>
              <a:rPr lang="en-US" sz="2400" b="0" i="0" u="none" strike="noStrike" cap="none">
                <a:solidFill>
                  <a:schemeClr val="dk1"/>
                </a:solidFill>
                <a:latin typeface="Arial"/>
                <a:ea typeface="Arial"/>
                <a:cs typeface="Arial"/>
                <a:sym typeface="Arial"/>
              </a:rPr>
            </a:br>
            <a:r>
              <a:rPr lang="en-US" sz="2400" b="0" i="0" u="none" strike="noStrike" cap="none">
                <a:solidFill>
                  <a:schemeClr val="dk1"/>
                </a:solidFill>
                <a:latin typeface="Arial"/>
                <a:ea typeface="Arial"/>
                <a:cs typeface="Arial"/>
                <a:sym typeface="Arial"/>
              </a:rPr>
              <a:t>soil mix</a:t>
            </a:r>
          </a:p>
          <a:p>
            <a:pPr marL="342900" marR="0" lvl="0" indent="-342900" algn="l" rtl="0">
              <a:lnSpc>
                <a:spcPct val="90000"/>
              </a:lnSpc>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Preferred ingredient for brewing compost tea</a:t>
            </a:r>
          </a:p>
        </p:txBody>
      </p:sp>
      <p:pic>
        <p:nvPicPr>
          <p:cNvPr id="721" name="Shape 721"/>
          <p:cNvPicPr preferRelativeResize="0"/>
          <p:nvPr/>
        </p:nvPicPr>
        <p:blipFill rotWithShape="1">
          <a:blip r:embed="rId3">
            <a:alphaModFix/>
          </a:blip>
          <a:srcRect/>
          <a:stretch/>
        </p:blipFill>
        <p:spPr>
          <a:xfrm>
            <a:off x="5867400" y="4005262"/>
            <a:ext cx="2881312" cy="2160586"/>
          </a:xfrm>
          <a:prstGeom prst="rect">
            <a:avLst/>
          </a:prstGeom>
          <a:noFill/>
          <a:ln>
            <a:noFill/>
          </a:ln>
        </p:spPr>
      </p:pic>
      <p:pic>
        <p:nvPicPr>
          <p:cNvPr id="722" name="Shape 722"/>
          <p:cNvPicPr preferRelativeResize="0"/>
          <p:nvPr/>
        </p:nvPicPr>
        <p:blipFill rotWithShape="1">
          <a:blip r:embed="rId4">
            <a:alphaModFix/>
          </a:blip>
          <a:srcRect/>
          <a:stretch/>
        </p:blipFill>
        <p:spPr>
          <a:xfrm>
            <a:off x="6156325" y="1296987"/>
            <a:ext cx="1976437" cy="2636836"/>
          </a:xfrm>
          <a:prstGeom prst="rect">
            <a:avLst/>
          </a:prstGeom>
          <a:noFill/>
          <a:ln>
            <a:noFill/>
          </a:ln>
        </p:spPr>
      </p:pic>
      <p:sp>
        <p:nvSpPr>
          <p:cNvPr id="723" name="Shape 72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53</a:t>
            </a:fld>
            <a:endParaRPr lang="en-US" sz="1400">
              <a:solidFill>
                <a:schemeClr val="dk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Shape 729"/>
          <p:cNvSpPr txBox="1">
            <a:spLocks noGrp="1"/>
          </p:cNvSpPr>
          <p:nvPr>
            <p:ph type="title"/>
          </p:nvPr>
        </p:nvSpPr>
        <p:spPr>
          <a:xfrm>
            <a:off x="1828800" y="46038"/>
            <a:ext cx="6934199" cy="9445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Troubleshooting a Worm Bin</a:t>
            </a:r>
          </a:p>
        </p:txBody>
      </p:sp>
      <p:sp>
        <p:nvSpPr>
          <p:cNvPr id="730" name="Shape 730"/>
          <p:cNvSpPr txBox="1">
            <a:spLocks noGrp="1"/>
          </p:cNvSpPr>
          <p:nvPr>
            <p:ph type="body" idx="1"/>
          </p:nvPr>
        </p:nvSpPr>
        <p:spPr>
          <a:xfrm>
            <a:off x="323850" y="1600200"/>
            <a:ext cx="3960118" cy="45259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90"/>
              </a:buClr>
              <a:buSzPct val="25000"/>
              <a:buFont typeface="Gill Sans"/>
              <a:buNone/>
            </a:pPr>
            <a:r>
              <a:rPr lang="en-US" sz="2000" b="1" i="0" u="none" strike="noStrike" cap="none">
                <a:solidFill>
                  <a:srgbClr val="000090"/>
                </a:solidFill>
                <a:latin typeface="Gill Sans"/>
                <a:ea typeface="Gill Sans"/>
                <a:cs typeface="Gill Sans"/>
                <a:sym typeface="Gill Sans"/>
              </a:rPr>
              <a:t>Fruit Flies in Worm Bin</a:t>
            </a:r>
          </a:p>
          <a:p>
            <a:pPr marL="342900" marR="0" lvl="1" indent="-342900" algn="l" rtl="0">
              <a:spcBef>
                <a:spcPts val="360"/>
              </a:spcBef>
              <a:spcAft>
                <a:spcPts val="0"/>
              </a:spcAft>
              <a:buClr>
                <a:schemeClr val="dk2"/>
              </a:buClr>
              <a:buSzPct val="100000"/>
              <a:buFont typeface="Arial"/>
              <a:buChar char="•"/>
            </a:pPr>
            <a:r>
              <a:rPr lang="en-US" sz="1800" b="0" i="0" u="none" strike="noStrike" cap="none">
                <a:solidFill>
                  <a:schemeClr val="dk2"/>
                </a:solidFill>
                <a:latin typeface="Arial"/>
                <a:ea typeface="Arial"/>
                <a:cs typeface="Arial"/>
                <a:sym typeface="Arial"/>
              </a:rPr>
              <a:t>Food scraps not adequately covered</a:t>
            </a:r>
          </a:p>
          <a:p>
            <a:pPr marL="342900" marR="0" lvl="2" indent="-342900" algn="l" rtl="0">
              <a:spcBef>
                <a:spcPts val="360"/>
              </a:spcBef>
              <a:spcAft>
                <a:spcPts val="0"/>
              </a:spcAft>
              <a:buClr>
                <a:srgbClr val="003399"/>
              </a:buClr>
              <a:buSzPct val="100000"/>
              <a:buFont typeface="Noto Sans Symbols"/>
              <a:buChar char="❑"/>
            </a:pPr>
            <a:r>
              <a:rPr lang="en-US" sz="1800" b="0" i="0" u="none" strike="noStrike" cap="none">
                <a:solidFill>
                  <a:srgbClr val="003399"/>
                </a:solidFill>
                <a:latin typeface="Gill Sans"/>
                <a:ea typeface="Gill Sans"/>
                <a:cs typeface="Gill Sans"/>
                <a:sym typeface="Gill Sans"/>
              </a:rPr>
              <a:t>Add four or more inches of dry or slightly moist shredded paper over food scrap layer</a:t>
            </a:r>
          </a:p>
          <a:p>
            <a:pPr marL="342900" marR="0" lvl="2" indent="-342900" algn="l" rtl="0">
              <a:spcBef>
                <a:spcPts val="360"/>
              </a:spcBef>
              <a:spcAft>
                <a:spcPts val="0"/>
              </a:spcAft>
              <a:buClr>
                <a:srgbClr val="003399"/>
              </a:buClr>
              <a:buSzPct val="100000"/>
              <a:buFont typeface="Noto Sans Symbols"/>
              <a:buChar char="❑"/>
            </a:pPr>
            <a:r>
              <a:rPr lang="en-US" sz="1800" b="0" i="0" u="none" strike="noStrike" cap="none">
                <a:solidFill>
                  <a:srgbClr val="003399"/>
                </a:solidFill>
                <a:latin typeface="Gill Sans"/>
                <a:ea typeface="Gill Sans"/>
                <a:cs typeface="Gill Sans"/>
                <a:sym typeface="Gill Sans"/>
              </a:rPr>
              <a:t>Set a bowl of vinegar in the </a:t>
            </a:r>
            <a:br>
              <a:rPr lang="en-US" sz="1800" b="0" i="0" u="none" strike="noStrike" cap="none">
                <a:solidFill>
                  <a:srgbClr val="003399"/>
                </a:solidFill>
                <a:latin typeface="Gill Sans"/>
                <a:ea typeface="Gill Sans"/>
                <a:cs typeface="Gill Sans"/>
                <a:sym typeface="Gill Sans"/>
              </a:rPr>
            </a:br>
            <a:r>
              <a:rPr lang="en-US" sz="1800" b="0" i="0" u="none" strike="noStrike" cap="none">
                <a:solidFill>
                  <a:srgbClr val="003399"/>
                </a:solidFill>
                <a:latin typeface="Gill Sans"/>
                <a:ea typeface="Gill Sans"/>
                <a:cs typeface="Gill Sans"/>
                <a:sym typeface="Gill Sans"/>
              </a:rPr>
              <a:t>bin on top of the shredded paper</a:t>
            </a:r>
          </a:p>
          <a:p>
            <a:pPr marL="342900" marR="0" lvl="1" indent="-342900" algn="l" rtl="0">
              <a:spcBef>
                <a:spcPts val="360"/>
              </a:spcBef>
              <a:spcAft>
                <a:spcPts val="0"/>
              </a:spcAft>
              <a:buClr>
                <a:schemeClr val="dk2"/>
              </a:buClr>
              <a:buSzPct val="100000"/>
              <a:buFont typeface="Arial"/>
              <a:buChar char="•"/>
            </a:pPr>
            <a:r>
              <a:rPr lang="en-US" sz="1800" b="0" i="0" u="none" strike="noStrike" cap="none">
                <a:solidFill>
                  <a:schemeClr val="dk2"/>
                </a:solidFill>
                <a:latin typeface="Arial"/>
                <a:ea typeface="Arial"/>
                <a:cs typeface="Arial"/>
                <a:sym typeface="Arial"/>
              </a:rPr>
              <a:t>Fruit flies already present in food scraps before adding to bin</a:t>
            </a:r>
          </a:p>
          <a:p>
            <a:pPr marL="342900" marR="0" lvl="2" indent="-342900" algn="l" rtl="0">
              <a:spcBef>
                <a:spcPts val="360"/>
              </a:spcBef>
              <a:spcAft>
                <a:spcPts val="0"/>
              </a:spcAft>
              <a:buClr>
                <a:srgbClr val="003399"/>
              </a:buClr>
              <a:buSzPct val="100000"/>
              <a:buFont typeface="Noto Sans Symbols"/>
              <a:buChar char="❑"/>
            </a:pPr>
            <a:r>
              <a:rPr lang="en-US" sz="1800" b="0" i="0" u="none" strike="noStrike" cap="none">
                <a:solidFill>
                  <a:srgbClr val="003399"/>
                </a:solidFill>
                <a:latin typeface="Gill Sans"/>
                <a:ea typeface="Gill Sans"/>
                <a:cs typeface="Gill Sans"/>
                <a:sym typeface="Gill Sans"/>
              </a:rPr>
              <a:t>Store food scraps in covered container or freezer before adding to the worm bin</a:t>
            </a:r>
          </a:p>
          <a:p>
            <a:pPr marL="0" marR="0" lvl="0" indent="0" algn="l" rtl="0">
              <a:spcBef>
                <a:spcPts val="560"/>
              </a:spcBef>
              <a:spcAft>
                <a:spcPts val="0"/>
              </a:spcAft>
              <a:buClr>
                <a:schemeClr val="dk1"/>
              </a:buClr>
              <a:buSzPct val="25000"/>
              <a:buFont typeface="Gill Sans"/>
              <a:buNone/>
            </a:pPr>
            <a:endParaRPr sz="2800" b="0" i="0" u="none" strike="noStrike" cap="none">
              <a:solidFill>
                <a:schemeClr val="dk1"/>
              </a:solidFill>
              <a:latin typeface="Gill Sans"/>
              <a:ea typeface="Gill Sans"/>
              <a:cs typeface="Gill Sans"/>
              <a:sym typeface="Gill Sans"/>
            </a:endParaRPr>
          </a:p>
        </p:txBody>
      </p:sp>
      <p:sp>
        <p:nvSpPr>
          <p:cNvPr id="731" name="Shape 731"/>
          <p:cNvSpPr txBox="1">
            <a:spLocks noGrp="1"/>
          </p:cNvSpPr>
          <p:nvPr>
            <p:ph type="body" idx="2"/>
          </p:nvPr>
        </p:nvSpPr>
        <p:spPr>
          <a:xfrm>
            <a:off x="4499992" y="1600200"/>
            <a:ext cx="4572000" cy="45259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90"/>
              </a:buClr>
              <a:buSzPct val="25000"/>
              <a:buFont typeface="Gill Sans"/>
              <a:buNone/>
            </a:pPr>
            <a:r>
              <a:rPr lang="en-US" sz="2000" b="1" i="0" u="none" strike="noStrike" cap="none">
                <a:solidFill>
                  <a:srgbClr val="000090"/>
                </a:solidFill>
                <a:latin typeface="Gill Sans"/>
                <a:ea typeface="Gill Sans"/>
                <a:cs typeface="Gill Sans"/>
                <a:sym typeface="Gill Sans"/>
              </a:rPr>
              <a:t>Worms Die</a:t>
            </a:r>
          </a:p>
          <a:p>
            <a:pPr marL="342900" marR="0" lvl="1" indent="-342900" algn="l" rtl="0">
              <a:spcBef>
                <a:spcPts val="360"/>
              </a:spcBef>
              <a:spcAft>
                <a:spcPts val="0"/>
              </a:spcAft>
              <a:buClr>
                <a:schemeClr val="dk2"/>
              </a:buClr>
              <a:buSzPct val="100000"/>
              <a:buFont typeface="Arial"/>
              <a:buChar char="•"/>
            </a:pPr>
            <a:r>
              <a:rPr lang="en-US" sz="1800" b="0" i="0" u="none" strike="noStrike" cap="none">
                <a:solidFill>
                  <a:schemeClr val="dk2"/>
                </a:solidFill>
                <a:latin typeface="Arial"/>
                <a:ea typeface="Arial"/>
                <a:cs typeface="Arial"/>
                <a:sym typeface="Arial"/>
              </a:rPr>
              <a:t>Worm box overheated </a:t>
            </a:r>
            <a:r>
              <a:rPr lang="en-US" sz="1600" b="0" i="0" u="none" strike="noStrike" cap="none">
                <a:solidFill>
                  <a:schemeClr val="dk2"/>
                </a:solidFill>
                <a:latin typeface="Arial"/>
                <a:ea typeface="Arial"/>
                <a:cs typeface="Arial"/>
                <a:sym typeface="Arial"/>
              </a:rPr>
              <a:t>(more than 100°F) </a:t>
            </a:r>
            <a:r>
              <a:rPr lang="en-US" sz="1800" b="0" i="0" u="none" strike="noStrike" cap="none">
                <a:solidFill>
                  <a:schemeClr val="dk2"/>
                </a:solidFill>
                <a:latin typeface="Arial"/>
                <a:ea typeface="Arial"/>
                <a:cs typeface="Arial"/>
                <a:sym typeface="Arial"/>
              </a:rPr>
              <a:t>common with plastic bins</a:t>
            </a:r>
          </a:p>
          <a:p>
            <a:pPr marL="342900" marR="0" lvl="2" indent="-342900" algn="l" rtl="0">
              <a:spcBef>
                <a:spcPts val="360"/>
              </a:spcBef>
              <a:spcAft>
                <a:spcPts val="0"/>
              </a:spcAft>
              <a:buClr>
                <a:srgbClr val="003399"/>
              </a:buClr>
              <a:buSzPct val="100000"/>
              <a:buFont typeface="Noto Sans Symbols"/>
              <a:buChar char="❑"/>
            </a:pPr>
            <a:r>
              <a:rPr lang="en-US" sz="1800" b="0" i="0" u="none" strike="noStrike" cap="none">
                <a:solidFill>
                  <a:srgbClr val="003399"/>
                </a:solidFill>
                <a:latin typeface="Gill Sans"/>
                <a:ea typeface="Gill Sans"/>
                <a:cs typeface="Gill Sans"/>
                <a:sym typeface="Gill Sans"/>
              </a:rPr>
              <a:t>Keep worm bin in shady area</a:t>
            </a:r>
          </a:p>
          <a:p>
            <a:pPr marL="342900" marR="0" lvl="2" indent="-342900" algn="l" rtl="0">
              <a:spcBef>
                <a:spcPts val="360"/>
              </a:spcBef>
              <a:spcAft>
                <a:spcPts val="0"/>
              </a:spcAft>
              <a:buClr>
                <a:srgbClr val="003399"/>
              </a:buClr>
              <a:buSzPct val="100000"/>
              <a:buFont typeface="Noto Sans Symbols"/>
              <a:buChar char="❑"/>
            </a:pPr>
            <a:r>
              <a:rPr lang="en-US" sz="1800" b="0" i="0" u="none" strike="noStrike" cap="none">
                <a:solidFill>
                  <a:srgbClr val="003399"/>
                </a:solidFill>
                <a:latin typeface="Gill Sans"/>
                <a:ea typeface="Gill Sans"/>
                <a:cs typeface="Gill Sans"/>
                <a:sym typeface="Gill Sans"/>
              </a:rPr>
              <a:t>Add a few ice cubes for quick cooling</a:t>
            </a:r>
          </a:p>
          <a:p>
            <a:pPr marL="342900" marR="0" lvl="2" indent="-342900" algn="l" rtl="0">
              <a:spcBef>
                <a:spcPts val="360"/>
              </a:spcBef>
              <a:spcAft>
                <a:spcPts val="0"/>
              </a:spcAft>
              <a:buClr>
                <a:srgbClr val="003399"/>
              </a:buClr>
              <a:buSzPct val="100000"/>
              <a:buFont typeface="Noto Sans Symbols"/>
              <a:buChar char="❑"/>
            </a:pPr>
            <a:r>
              <a:rPr lang="en-US" sz="1800" b="0" i="0" u="none" strike="noStrike" cap="none">
                <a:solidFill>
                  <a:srgbClr val="003399"/>
                </a:solidFill>
                <a:latin typeface="Gill Sans"/>
                <a:ea typeface="Gill Sans"/>
                <a:cs typeface="Gill Sans"/>
                <a:sym typeface="Gill Sans"/>
              </a:rPr>
              <a:t>Consider using a wood worm bin if adequate shade can’t be found</a:t>
            </a:r>
          </a:p>
          <a:p>
            <a:pPr marL="342900" marR="0" lvl="1" indent="-342900" algn="l" rtl="0">
              <a:spcBef>
                <a:spcPts val="360"/>
              </a:spcBef>
              <a:spcAft>
                <a:spcPts val="0"/>
              </a:spcAft>
              <a:buClr>
                <a:schemeClr val="dk2"/>
              </a:buClr>
              <a:buSzPct val="100000"/>
              <a:buFont typeface="Arial"/>
              <a:buChar char="•"/>
            </a:pPr>
            <a:r>
              <a:rPr lang="en-US" sz="1800" b="0" i="0" u="none" strike="noStrike" cap="none">
                <a:solidFill>
                  <a:schemeClr val="dk2"/>
                </a:solidFill>
                <a:latin typeface="Arial"/>
                <a:ea typeface="Arial"/>
                <a:cs typeface="Arial"/>
                <a:sym typeface="Arial"/>
              </a:rPr>
              <a:t>Bedding material has dried out</a:t>
            </a:r>
          </a:p>
          <a:p>
            <a:pPr marL="342900" marR="0" lvl="1" indent="-342900" algn="l" rtl="0">
              <a:spcBef>
                <a:spcPts val="360"/>
              </a:spcBef>
              <a:spcAft>
                <a:spcPts val="0"/>
              </a:spcAft>
              <a:buClr>
                <a:srgbClr val="003399"/>
              </a:buClr>
              <a:buSzPct val="100000"/>
              <a:buFont typeface="Noto Sans Symbols"/>
              <a:buChar char="•"/>
            </a:pPr>
            <a:r>
              <a:rPr lang="en-US" sz="1800" b="0" i="0" u="none" strike="noStrike" cap="none">
                <a:solidFill>
                  <a:srgbClr val="003399"/>
                </a:solidFill>
                <a:latin typeface="Gill Sans"/>
                <a:ea typeface="Gill Sans"/>
                <a:cs typeface="Gill Sans"/>
                <a:sym typeface="Gill Sans"/>
              </a:rPr>
              <a:t>Check moisture when feeding, add extra water on hot, dry days </a:t>
            </a:r>
          </a:p>
          <a:p>
            <a:pPr marL="342900" marR="0" lvl="1" indent="-342900" algn="l" rtl="0">
              <a:spcBef>
                <a:spcPts val="360"/>
              </a:spcBef>
              <a:spcAft>
                <a:spcPts val="0"/>
              </a:spcAft>
              <a:buClr>
                <a:schemeClr val="dk2"/>
              </a:buClr>
              <a:buSzPct val="100000"/>
              <a:buFont typeface="Arial"/>
              <a:buChar char="•"/>
            </a:pPr>
            <a:r>
              <a:rPr lang="en-US" sz="1800" b="0" i="0" u="none" strike="noStrike" cap="none">
                <a:solidFill>
                  <a:schemeClr val="dk2"/>
                </a:solidFill>
                <a:latin typeface="Arial"/>
                <a:ea typeface="Arial"/>
                <a:cs typeface="Arial"/>
                <a:sym typeface="Arial"/>
              </a:rPr>
              <a:t>No food scraps have been added for long period of time (weeks/months)</a:t>
            </a:r>
          </a:p>
          <a:p>
            <a:pPr marL="342900" marR="0" lvl="2" indent="-342900" algn="l" rtl="0">
              <a:spcBef>
                <a:spcPts val="360"/>
              </a:spcBef>
              <a:spcAft>
                <a:spcPts val="0"/>
              </a:spcAft>
              <a:buClr>
                <a:srgbClr val="003399"/>
              </a:buClr>
              <a:buSzPct val="100000"/>
              <a:buFont typeface="Noto Sans Symbols"/>
              <a:buChar char="❑"/>
            </a:pPr>
            <a:r>
              <a:rPr lang="en-US" sz="1800" b="0" i="0" u="none" strike="noStrike" cap="none">
                <a:solidFill>
                  <a:srgbClr val="003399"/>
                </a:solidFill>
                <a:latin typeface="Gill Sans"/>
                <a:ea typeface="Gill Sans"/>
                <a:cs typeface="Gill Sans"/>
                <a:sym typeface="Gill Sans"/>
              </a:rPr>
              <a:t>Don’t be mean to your pets, feed them </a:t>
            </a:r>
            <a:br>
              <a:rPr lang="en-US" sz="1800" b="0" i="0" u="none" strike="noStrike" cap="none">
                <a:solidFill>
                  <a:srgbClr val="003399"/>
                </a:solidFill>
                <a:latin typeface="Gill Sans"/>
                <a:ea typeface="Gill Sans"/>
                <a:cs typeface="Gill Sans"/>
                <a:sym typeface="Gill Sans"/>
              </a:rPr>
            </a:br>
            <a:r>
              <a:rPr lang="en-US" sz="1800" b="0" i="0" u="none" strike="noStrike" cap="none">
                <a:solidFill>
                  <a:srgbClr val="003399"/>
                </a:solidFill>
                <a:latin typeface="Gill Sans"/>
                <a:ea typeface="Gill Sans"/>
                <a:cs typeface="Gill Sans"/>
                <a:sym typeface="Gill Sans"/>
              </a:rPr>
              <a:t>as required!</a:t>
            </a:r>
          </a:p>
          <a:p>
            <a:pPr marL="342900" marR="0" lvl="2" indent="-342900" algn="l" rtl="0">
              <a:spcBef>
                <a:spcPts val="440"/>
              </a:spcBef>
              <a:spcAft>
                <a:spcPts val="0"/>
              </a:spcAft>
              <a:buClr>
                <a:schemeClr val="dk1"/>
              </a:buClr>
              <a:buSzPct val="25000"/>
              <a:buFont typeface="Gill Sans"/>
              <a:buNone/>
            </a:pPr>
            <a:endParaRPr sz="2200" b="0" i="0" u="none" strike="noStrike" cap="none">
              <a:solidFill>
                <a:srgbClr val="003399"/>
              </a:solidFill>
              <a:latin typeface="Gill Sans"/>
              <a:ea typeface="Gill Sans"/>
              <a:cs typeface="Gill Sans"/>
              <a:sym typeface="Gill Sans"/>
            </a:endParaRPr>
          </a:p>
        </p:txBody>
      </p:sp>
      <p:sp>
        <p:nvSpPr>
          <p:cNvPr id="732" name="Shape 732"/>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54</a:t>
            </a:fld>
            <a:endParaRPr lang="en-US" sz="1400">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Shape 738"/>
          <p:cNvSpPr/>
          <p:nvPr/>
        </p:nvSpPr>
        <p:spPr>
          <a:xfrm>
            <a:off x="407150" y="2493800"/>
            <a:ext cx="7360200" cy="7905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latin typeface="Arial"/>
                <a:ea typeface="Arial"/>
                <a:cs typeface="Arial"/>
                <a:sym typeface="Arial"/>
              </a:rPr>
              <a:t>The ROTLINE: (408) 918-4640</a:t>
            </a:r>
          </a:p>
          <a:p>
            <a:pPr marL="0" marR="0" lvl="0" indent="0" algn="l" rtl="0">
              <a:spcBef>
                <a:spcPts val="0"/>
              </a:spcBef>
              <a:spcAft>
                <a:spcPts val="0"/>
              </a:spcAft>
              <a:buSzPct val="25000"/>
              <a:buNone/>
            </a:pPr>
            <a:r>
              <a:rPr lang="en-US" sz="2000"/>
              <a:t>http://cesantaclara.ucanr.edu/Home_Composting_Education/</a:t>
            </a: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None/>
            </a:pPr>
            <a:endParaRPr sz="1600">
              <a:solidFill>
                <a:schemeClr val="dk1"/>
              </a:solidFill>
              <a:latin typeface="Arial"/>
              <a:ea typeface="Arial"/>
              <a:cs typeface="Arial"/>
              <a:sym typeface="Arial"/>
            </a:endParaRPr>
          </a:p>
        </p:txBody>
      </p:sp>
      <p:sp>
        <p:nvSpPr>
          <p:cNvPr id="739" name="Shape 739"/>
          <p:cNvSpPr/>
          <p:nvPr/>
        </p:nvSpPr>
        <p:spPr>
          <a:xfrm>
            <a:off x="1828800" y="198438"/>
            <a:ext cx="6934199" cy="9445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a:solidFill>
                  <a:schemeClr val="dk2"/>
                </a:solidFill>
                <a:latin typeface="Gill Sans"/>
                <a:ea typeface="Gill Sans"/>
                <a:cs typeface="Gill Sans"/>
                <a:sym typeface="Gill Sans"/>
              </a:rPr>
              <a:t>Where Do I Get Help?</a:t>
            </a:r>
          </a:p>
        </p:txBody>
      </p:sp>
      <p:pic>
        <p:nvPicPr>
          <p:cNvPr id="740" name="Shape 740"/>
          <p:cNvPicPr preferRelativeResize="0"/>
          <p:nvPr/>
        </p:nvPicPr>
        <p:blipFill rotWithShape="1">
          <a:blip r:embed="rId3">
            <a:alphaModFix/>
          </a:blip>
          <a:srcRect/>
          <a:stretch/>
        </p:blipFill>
        <p:spPr>
          <a:xfrm>
            <a:off x="4791175" y="1536549"/>
            <a:ext cx="2421600" cy="1225200"/>
          </a:xfrm>
          <a:prstGeom prst="rect">
            <a:avLst/>
          </a:prstGeom>
          <a:noFill/>
          <a:ln>
            <a:noFill/>
          </a:ln>
        </p:spPr>
      </p:pic>
      <p:sp>
        <p:nvSpPr>
          <p:cNvPr id="741" name="Shape 74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55</a:t>
            </a:fld>
            <a:endParaRPr lang="en-US" sz="1400">
              <a:solidFill>
                <a:schemeClr val="dk1"/>
              </a:solidFill>
              <a:latin typeface="Arial"/>
              <a:ea typeface="Arial"/>
              <a:cs typeface="Arial"/>
              <a:sym typeface="Arial"/>
            </a:endParaRPr>
          </a:p>
        </p:txBody>
      </p:sp>
      <p:sp>
        <p:nvSpPr>
          <p:cNvPr id="742" name="Shape 742"/>
          <p:cNvSpPr txBox="1"/>
          <p:nvPr/>
        </p:nvSpPr>
        <p:spPr>
          <a:xfrm>
            <a:off x="6837475" y="4096650"/>
            <a:ext cx="1786200" cy="1397400"/>
          </a:xfrm>
          <a:prstGeom prst="rect">
            <a:avLst/>
          </a:prstGeom>
          <a:gradFill>
            <a:gsLst>
              <a:gs pos="0">
                <a:srgbClr val="19197B"/>
              </a:gs>
              <a:gs pos="80000">
                <a:srgbClr val="2222A2"/>
              </a:gs>
              <a:gs pos="100000">
                <a:srgbClr val="1F1FA5"/>
              </a:gs>
            </a:gsLst>
            <a:lin ang="16200038" scaled="0"/>
          </a:gradFill>
          <a:ln w="9525" cap="flat" cmpd="sng">
            <a:solidFill>
              <a:srgbClr val="2E2E97"/>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marL="0" marR="0" lvl="0" indent="0" algn="ctr" rtl="0">
              <a:spcBef>
                <a:spcPts val="0"/>
              </a:spcBef>
              <a:spcAft>
                <a:spcPts val="0"/>
              </a:spcAft>
              <a:buSzPct val="25000"/>
              <a:buNone/>
            </a:pPr>
            <a:r>
              <a:rPr lang="en-US" sz="2000">
                <a:solidFill>
                  <a:schemeClr val="lt1"/>
                </a:solidFill>
                <a:latin typeface="Arial"/>
                <a:ea typeface="Arial"/>
                <a:cs typeface="Arial"/>
                <a:sym typeface="Arial"/>
              </a:rPr>
              <a:t>Lots of Information Available!</a:t>
            </a:r>
          </a:p>
        </p:txBody>
      </p:sp>
      <p:pic>
        <p:nvPicPr>
          <p:cNvPr id="743" name="Shape 743" descr="Screen Shot 2017-03-22 at 2.54.04 PM.png"/>
          <p:cNvPicPr preferRelativeResize="0"/>
          <p:nvPr/>
        </p:nvPicPr>
        <p:blipFill>
          <a:blip r:embed="rId4">
            <a:alphaModFix/>
          </a:blip>
          <a:stretch>
            <a:fillRect/>
          </a:stretch>
        </p:blipFill>
        <p:spPr>
          <a:xfrm>
            <a:off x="543975" y="1537400"/>
            <a:ext cx="3800475" cy="790575"/>
          </a:xfrm>
          <a:prstGeom prst="rect">
            <a:avLst/>
          </a:prstGeom>
          <a:noFill/>
          <a:ln>
            <a:noFill/>
          </a:ln>
        </p:spPr>
      </p:pic>
      <p:sp>
        <p:nvSpPr>
          <p:cNvPr id="744" name="Shape 744"/>
          <p:cNvSpPr txBox="1"/>
          <p:nvPr/>
        </p:nvSpPr>
        <p:spPr>
          <a:xfrm>
            <a:off x="386350" y="3478750"/>
            <a:ext cx="7929600" cy="3051900"/>
          </a:xfrm>
          <a:prstGeom prst="rect">
            <a:avLst/>
          </a:prstGeom>
          <a:noFill/>
          <a:ln>
            <a:noFill/>
          </a:ln>
        </p:spPr>
        <p:txBody>
          <a:bodyPr lIns="91425" tIns="45700" rIns="91425" bIns="45700" anchor="t" anchorCtr="0">
            <a:noAutofit/>
          </a:bodyPr>
          <a:lstStyle/>
          <a:p>
            <a:pPr marL="285750" marR="0" lvl="0" indent="-285750" algn="l" rtl="0">
              <a:spcBef>
                <a:spcPts val="0"/>
              </a:spcBef>
              <a:spcAft>
                <a:spcPts val="0"/>
              </a:spcAft>
              <a:buClr>
                <a:schemeClr val="dk1"/>
              </a:buClr>
              <a:buSzPct val="100000"/>
              <a:buFont typeface="Arial"/>
              <a:buChar char="•"/>
            </a:pPr>
            <a:r>
              <a:rPr lang="en-US" sz="1600" b="1">
                <a:solidFill>
                  <a:schemeClr val="dk1"/>
                </a:solidFill>
                <a:latin typeface="Arial"/>
                <a:ea typeface="Arial"/>
                <a:cs typeface="Arial"/>
                <a:sym typeface="Arial"/>
              </a:rPr>
              <a:t>United States </a:t>
            </a:r>
            <a:r>
              <a:rPr lang="en-US" sz="1600">
                <a:solidFill>
                  <a:schemeClr val="dk1"/>
                </a:solidFill>
                <a:latin typeface="Arial"/>
                <a:ea typeface="Arial"/>
                <a:cs typeface="Arial"/>
                <a:sym typeface="Arial"/>
              </a:rPr>
              <a:t>Environmental Protection Agency (EPA), Composting At Home</a:t>
            </a:r>
            <a:br>
              <a:rPr lang="en-US" sz="1600">
                <a:solidFill>
                  <a:schemeClr val="dk1"/>
                </a:solidFill>
                <a:latin typeface="Arial"/>
                <a:ea typeface="Arial"/>
                <a:cs typeface="Arial"/>
                <a:sym typeface="Arial"/>
              </a:rPr>
            </a:br>
            <a:r>
              <a:rPr lang="en-US" sz="1600">
                <a:solidFill>
                  <a:srgbClr val="0000FF"/>
                </a:solidFill>
                <a:latin typeface="Arial"/>
                <a:ea typeface="Arial"/>
                <a:cs typeface="Arial"/>
                <a:sym typeface="Arial"/>
              </a:rPr>
              <a:t>http://www2.epa.gov/recycle/composting-home</a:t>
            </a:r>
          </a:p>
          <a:p>
            <a:pPr marL="285750" marR="0" lvl="0" indent="-285750" algn="l" rtl="0">
              <a:spcBef>
                <a:spcPts val="0"/>
              </a:spcBef>
              <a:spcAft>
                <a:spcPts val="0"/>
              </a:spcAft>
              <a:buClr>
                <a:schemeClr val="dk1"/>
              </a:buClr>
              <a:buFont typeface="Arial"/>
              <a:buNone/>
            </a:pPr>
            <a:endParaRPr sz="1800">
              <a:solidFill>
                <a:schemeClr val="dk1"/>
              </a:solidFill>
              <a:latin typeface="Arial"/>
              <a:ea typeface="Arial"/>
              <a:cs typeface="Arial"/>
              <a:sym typeface="Arial"/>
            </a:endParaRPr>
          </a:p>
          <a:p>
            <a:pPr marL="285750" marR="0" lvl="0" indent="-285750" algn="l" rtl="0">
              <a:spcBef>
                <a:spcPts val="500"/>
              </a:spcBef>
              <a:spcAft>
                <a:spcPts val="0"/>
              </a:spcAft>
              <a:buClr>
                <a:schemeClr val="dk1"/>
              </a:buClr>
              <a:buSzPct val="100000"/>
              <a:buFont typeface="Arial"/>
              <a:buChar char="•"/>
            </a:pPr>
            <a:r>
              <a:rPr lang="en-US" sz="1600" b="1">
                <a:solidFill>
                  <a:schemeClr val="dk1"/>
                </a:solidFill>
                <a:latin typeface="Arial"/>
                <a:ea typeface="Arial"/>
                <a:cs typeface="Arial"/>
                <a:sym typeface="Arial"/>
              </a:rPr>
              <a:t>California</a:t>
            </a:r>
            <a:r>
              <a:rPr lang="en-US" sz="1600">
                <a:solidFill>
                  <a:schemeClr val="dk1"/>
                </a:solidFill>
                <a:latin typeface="Arial"/>
                <a:ea typeface="Arial"/>
                <a:cs typeface="Arial"/>
                <a:sym typeface="Arial"/>
              </a:rPr>
              <a:t>, CalRecycle, Backyard Composting</a:t>
            </a:r>
            <a:br>
              <a:rPr lang="en-US" sz="1600">
                <a:solidFill>
                  <a:schemeClr val="dk1"/>
                </a:solidFill>
                <a:latin typeface="Arial"/>
                <a:ea typeface="Arial"/>
                <a:cs typeface="Arial"/>
                <a:sym typeface="Arial"/>
              </a:rPr>
            </a:br>
            <a:r>
              <a:rPr lang="en-US" sz="1600">
                <a:solidFill>
                  <a:srgbClr val="0000FF"/>
                </a:solidFill>
                <a:latin typeface="Arial"/>
                <a:ea typeface="Arial"/>
                <a:cs typeface="Arial"/>
                <a:sym typeface="Arial"/>
              </a:rPr>
              <a:t>http://www.calrecycle.ca.gov/organics/homecompost/</a:t>
            </a:r>
          </a:p>
          <a:p>
            <a:pPr marL="0" marR="0" lvl="0" indent="0" algn="l" rtl="0">
              <a:spcBef>
                <a:spcPts val="0"/>
              </a:spcBef>
              <a:spcAft>
                <a:spcPts val="0"/>
              </a:spcAft>
              <a:buNone/>
            </a:pPr>
            <a:endParaRPr sz="1600">
              <a:solidFill>
                <a:schemeClr val="dk1"/>
              </a:solidFill>
              <a:latin typeface="Arial"/>
              <a:ea typeface="Arial"/>
              <a:cs typeface="Arial"/>
              <a:sym typeface="Arial"/>
            </a:endParaRPr>
          </a:p>
          <a:p>
            <a:pPr marL="285750" marR="0" lvl="0" indent="-285750" algn="l" rtl="0">
              <a:spcBef>
                <a:spcPts val="500"/>
              </a:spcBef>
              <a:spcAft>
                <a:spcPts val="0"/>
              </a:spcAft>
              <a:buClr>
                <a:schemeClr val="dk1"/>
              </a:buClr>
              <a:buSzPct val="100000"/>
              <a:buFont typeface="Arial"/>
              <a:buChar char="•"/>
            </a:pPr>
            <a:r>
              <a:rPr lang="en-US" sz="1600" b="1">
                <a:solidFill>
                  <a:schemeClr val="dk1"/>
                </a:solidFill>
                <a:latin typeface="Arial"/>
                <a:ea typeface="Arial"/>
                <a:cs typeface="Arial"/>
                <a:sym typeface="Arial"/>
              </a:rPr>
              <a:t>Bay Area Eco-Gardens  </a:t>
            </a:r>
            <a:r>
              <a:rPr lang="en-US" sz="1600">
                <a:solidFill>
                  <a:srgbClr val="0000FF"/>
                </a:solidFill>
                <a:latin typeface="Arial"/>
                <a:ea typeface="Arial"/>
                <a:cs typeface="Arial"/>
                <a:sym typeface="Arial"/>
              </a:rPr>
              <a:t>http://bayareaecogardens.org/</a:t>
            </a:r>
          </a:p>
          <a:p>
            <a:pPr marL="285750" marR="0" lvl="0" indent="-285750" algn="l" rtl="0">
              <a:spcBef>
                <a:spcPts val="0"/>
              </a:spcBef>
              <a:spcAft>
                <a:spcPts val="0"/>
              </a:spcAft>
              <a:buClr>
                <a:schemeClr val="dk1"/>
              </a:buClr>
              <a:buFont typeface="Arial"/>
              <a:buNone/>
            </a:pPr>
            <a:endParaRPr sz="1600">
              <a:solidFill>
                <a:schemeClr val="dk1"/>
              </a:solidFill>
              <a:latin typeface="Arial"/>
              <a:ea typeface="Arial"/>
              <a:cs typeface="Arial"/>
              <a:sym typeface="Arial"/>
            </a:endParaRPr>
          </a:p>
          <a:p>
            <a:pPr marL="285750" marR="0" lvl="0" indent="-285750" algn="l" rtl="0">
              <a:spcBef>
                <a:spcPts val="500"/>
              </a:spcBef>
              <a:spcAft>
                <a:spcPts val="0"/>
              </a:spcAft>
              <a:buClr>
                <a:schemeClr val="dk1"/>
              </a:buClr>
              <a:buSzPct val="100000"/>
              <a:buFont typeface="Arial"/>
              <a:buChar char="•"/>
            </a:pPr>
            <a:r>
              <a:rPr lang="en-US" sz="1600" b="1">
                <a:solidFill>
                  <a:schemeClr val="dk1"/>
                </a:solidFill>
                <a:latin typeface="Arial"/>
                <a:ea typeface="Arial"/>
                <a:cs typeface="Arial"/>
                <a:sym typeface="Arial"/>
              </a:rPr>
              <a:t>Libraries </a:t>
            </a:r>
            <a:br>
              <a:rPr lang="en-US" sz="1600" b="1">
                <a:solidFill>
                  <a:schemeClr val="dk1"/>
                </a:solidFill>
                <a:latin typeface="Arial"/>
                <a:ea typeface="Arial"/>
                <a:cs typeface="Arial"/>
                <a:sym typeface="Arial"/>
              </a:rPr>
            </a:br>
            <a:r>
              <a:rPr lang="en-US" sz="1600">
                <a:solidFill>
                  <a:schemeClr val="dk1"/>
                </a:solidFill>
                <a:latin typeface="Arial"/>
                <a:ea typeface="Arial"/>
                <a:cs typeface="Arial"/>
                <a:sym typeface="Arial"/>
              </a:rPr>
              <a:t>Santa Clara County Library District (</a:t>
            </a:r>
            <a:r>
              <a:rPr lang="en-US" sz="1600">
                <a:solidFill>
                  <a:srgbClr val="0000FF"/>
                </a:solidFill>
                <a:latin typeface="Arial"/>
                <a:ea typeface="Arial"/>
                <a:cs typeface="Arial"/>
                <a:sym typeface="Arial"/>
              </a:rPr>
              <a:t>sccl.org</a:t>
            </a:r>
            <a:r>
              <a:rPr lang="en-US" sz="1600">
                <a:solidFill>
                  <a:schemeClr val="dk1"/>
                </a:solidFill>
                <a:latin typeface="Arial"/>
                <a:ea typeface="Arial"/>
                <a:cs typeface="Arial"/>
                <a:sym typeface="Arial"/>
              </a:rPr>
              <a:t>) or your city's library</a:t>
            </a:r>
            <a:br>
              <a:rPr lang="en-US" sz="1600">
                <a:solidFill>
                  <a:schemeClr val="dk1"/>
                </a:solidFill>
                <a:latin typeface="Arial"/>
                <a:ea typeface="Arial"/>
                <a:cs typeface="Arial"/>
                <a:sym typeface="Arial"/>
              </a:rPr>
            </a:br>
            <a:r>
              <a:rPr lang="en-US" sz="1600">
                <a:solidFill>
                  <a:schemeClr val="dk1"/>
                </a:solidFill>
                <a:latin typeface="Arial"/>
                <a:ea typeface="Arial"/>
                <a:cs typeface="Arial"/>
                <a:sym typeface="Arial"/>
              </a:rPr>
              <a:t>Search for "home composting" to find related books, magazines and videos</a:t>
            </a:r>
          </a:p>
          <a:p>
            <a:pPr marL="285750" marR="0" lvl="0" indent="-285750" algn="l" rtl="0">
              <a:spcBef>
                <a:spcPts val="500"/>
              </a:spcBef>
              <a:spcAft>
                <a:spcPts val="0"/>
              </a:spcAft>
              <a:buClr>
                <a:schemeClr val="dk1"/>
              </a:buClr>
              <a:buFont typeface="Arial"/>
              <a:buNone/>
            </a:pPr>
            <a:endParaRPr sz="1600">
              <a:solidFill>
                <a:schemeClr val="dk1"/>
              </a:solidFill>
              <a:latin typeface="Arial"/>
              <a:ea typeface="Arial"/>
              <a:cs typeface="Arial"/>
              <a:sym typeface="Arial"/>
            </a:endParaRPr>
          </a:p>
          <a:p>
            <a:pPr marL="0" marR="0" lvl="0" indent="0" algn="l" rtl="0">
              <a:spcBef>
                <a:spcPts val="0"/>
              </a:spcBef>
              <a:spcAft>
                <a:spcPts val="0"/>
              </a:spcAft>
              <a:buNone/>
            </a:pPr>
            <a:endParaRPr sz="1600">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Shape 749"/>
          <p:cNvSpPr/>
          <p:nvPr/>
        </p:nvSpPr>
        <p:spPr>
          <a:xfrm>
            <a:off x="1752600" y="198438"/>
            <a:ext cx="6934200" cy="9444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endParaRPr sz="3600">
              <a:solidFill>
                <a:schemeClr val="dk2"/>
              </a:solidFill>
              <a:latin typeface="Gill Sans"/>
              <a:ea typeface="Gill Sans"/>
              <a:cs typeface="Gill Sans"/>
              <a:sym typeface="Gill Sans"/>
            </a:endParaRPr>
          </a:p>
        </p:txBody>
      </p:sp>
      <p:sp>
        <p:nvSpPr>
          <p:cNvPr id="750" name="Shape 750"/>
          <p:cNvSpPr txBox="1"/>
          <p:nvPr/>
        </p:nvSpPr>
        <p:spPr>
          <a:xfrm>
            <a:off x="3962400" y="2980266"/>
            <a:ext cx="184800" cy="338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p:txBody>
      </p:sp>
      <p:sp>
        <p:nvSpPr>
          <p:cNvPr id="751" name="Shape 751"/>
          <p:cNvSpPr/>
          <p:nvPr/>
        </p:nvSpPr>
        <p:spPr>
          <a:xfrm>
            <a:off x="2411759" y="1772816"/>
            <a:ext cx="4752600" cy="33123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800">
                <a:solidFill>
                  <a:schemeClr val="dk2"/>
                </a:solidFill>
                <a:latin typeface="Gill Sans"/>
                <a:ea typeface="Gill Sans"/>
                <a:cs typeface="Gill Sans"/>
                <a:sym typeface="Gill Sans"/>
              </a:rPr>
              <a:t>Hands-On Demonstration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1828800" y="198438"/>
            <a:ext cx="6934199" cy="9445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a:t>Home</a:t>
            </a:r>
            <a:r>
              <a:rPr lang="en-US" sz="3600" b="0" i="0" u="none" strike="noStrike" cap="none">
                <a:solidFill>
                  <a:schemeClr val="dk2"/>
                </a:solidFill>
                <a:latin typeface="Gill Sans"/>
                <a:ea typeface="Gill Sans"/>
                <a:cs typeface="Gill Sans"/>
                <a:sym typeface="Gill Sans"/>
              </a:rPr>
              <a:t> Composting Advantages</a:t>
            </a:r>
          </a:p>
        </p:txBody>
      </p:sp>
      <p:sp>
        <p:nvSpPr>
          <p:cNvPr id="128" name="Shape 128"/>
          <p:cNvSpPr txBox="1"/>
          <p:nvPr/>
        </p:nvSpPr>
        <p:spPr>
          <a:xfrm>
            <a:off x="457200" y="6245225"/>
            <a:ext cx="2133599" cy="4762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a:solidFill>
                  <a:schemeClr val="dk1"/>
                </a:solidFill>
                <a:latin typeface="Arial"/>
                <a:ea typeface="Arial"/>
                <a:cs typeface="Arial"/>
                <a:sym typeface="Arial"/>
              </a:rPr>
              <a:t>4/14/16</a:t>
            </a:r>
          </a:p>
        </p:txBody>
      </p:sp>
      <p:sp>
        <p:nvSpPr>
          <p:cNvPr id="129" name="Shape 129"/>
          <p:cNvSpPr txBox="1"/>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6</a:t>
            </a:fld>
            <a:endParaRPr lang="en-US" sz="1400">
              <a:solidFill>
                <a:schemeClr val="dk1"/>
              </a:solidFill>
              <a:latin typeface="Arial"/>
              <a:ea typeface="Arial"/>
              <a:cs typeface="Arial"/>
              <a:sym typeface="Arial"/>
            </a:endParaRPr>
          </a:p>
        </p:txBody>
      </p:sp>
      <p:sp>
        <p:nvSpPr>
          <p:cNvPr id="130" name="Shape 130"/>
          <p:cNvSpPr/>
          <p:nvPr/>
        </p:nvSpPr>
        <p:spPr>
          <a:xfrm>
            <a:off x="381000" y="2590800"/>
            <a:ext cx="4341600" cy="3797700"/>
          </a:xfrm>
          <a:prstGeom prst="rect">
            <a:avLst/>
          </a:prstGeom>
          <a:noFill/>
          <a:ln>
            <a:noFill/>
          </a:ln>
        </p:spPr>
        <p:txBody>
          <a:bodyPr lIns="91425" tIns="45700" rIns="91425" bIns="45700" anchor="t" anchorCtr="0">
            <a:noAutofit/>
          </a:bodyPr>
          <a:lstStyle/>
          <a:p>
            <a:pPr marL="0" marR="0" lvl="0" indent="0" algn="l" rtl="0">
              <a:lnSpc>
                <a:spcPct val="90000"/>
              </a:lnSpc>
              <a:spcBef>
                <a:spcPts val="520"/>
              </a:spcBef>
              <a:spcAft>
                <a:spcPts val="0"/>
              </a:spcAft>
              <a:buClr>
                <a:schemeClr val="dk1"/>
              </a:buClr>
              <a:buSzPct val="100000"/>
              <a:buFont typeface="Noto Sans Symbols"/>
              <a:buChar char="▪"/>
            </a:pPr>
            <a:r>
              <a:rPr lang="en-US" sz="2600">
                <a:solidFill>
                  <a:schemeClr val="dk1"/>
                </a:solidFill>
                <a:latin typeface="Gill Sans"/>
                <a:ea typeface="Gill Sans"/>
                <a:cs typeface="Gill Sans"/>
                <a:sym typeface="Gill Sans"/>
              </a:rPr>
              <a:t> Grow healthy plants</a:t>
            </a:r>
          </a:p>
          <a:p>
            <a:pPr marL="0" marR="0" lvl="0" indent="0" algn="l" rtl="0">
              <a:lnSpc>
                <a:spcPct val="90000"/>
              </a:lnSpc>
              <a:spcBef>
                <a:spcPts val="520"/>
              </a:spcBef>
              <a:spcAft>
                <a:spcPts val="0"/>
              </a:spcAft>
              <a:buClr>
                <a:schemeClr val="dk1"/>
              </a:buClr>
              <a:buSzPct val="100000"/>
              <a:buFont typeface="Noto Sans Symbols"/>
              <a:buChar char="▪"/>
            </a:pPr>
            <a:r>
              <a:rPr lang="en-US" sz="2600">
                <a:solidFill>
                  <a:schemeClr val="dk1"/>
                </a:solidFill>
                <a:latin typeface="Gill Sans"/>
                <a:ea typeface="Gill Sans"/>
                <a:cs typeface="Gill Sans"/>
                <a:sym typeface="Gill Sans"/>
              </a:rPr>
              <a:t> Good exercise</a:t>
            </a:r>
          </a:p>
          <a:p>
            <a:pPr lvl="0" indent="0" rtl="0">
              <a:lnSpc>
                <a:spcPct val="90000"/>
              </a:lnSpc>
              <a:spcBef>
                <a:spcPts val="520"/>
              </a:spcBef>
              <a:buClr>
                <a:schemeClr val="dk1"/>
              </a:buClr>
              <a:buSzPct val="100000"/>
              <a:buFont typeface="Gill Sans"/>
              <a:buChar char="▪"/>
            </a:pPr>
            <a:r>
              <a:rPr lang="en-US" sz="2600">
                <a:solidFill>
                  <a:schemeClr val="dk1"/>
                </a:solidFill>
                <a:latin typeface="Gill Sans"/>
                <a:ea typeface="Gill Sans"/>
                <a:cs typeface="Gill Sans"/>
                <a:sym typeface="Gill Sans"/>
              </a:rPr>
              <a:t> Fun and rewarding</a:t>
            </a:r>
          </a:p>
          <a:p>
            <a:pPr marL="0" marR="0" lvl="0" indent="0" algn="l" rtl="0">
              <a:lnSpc>
                <a:spcPct val="90000"/>
              </a:lnSpc>
              <a:spcBef>
                <a:spcPts val="520"/>
              </a:spcBef>
              <a:spcAft>
                <a:spcPts val="0"/>
              </a:spcAft>
              <a:buClr>
                <a:schemeClr val="dk1"/>
              </a:buClr>
              <a:buSzPct val="100000"/>
              <a:buFont typeface="Noto Sans Symbols"/>
              <a:buChar char="▪"/>
            </a:pPr>
            <a:r>
              <a:rPr lang="en-US" sz="2600">
                <a:solidFill>
                  <a:schemeClr val="dk1"/>
                </a:solidFill>
                <a:latin typeface="Gill Sans"/>
                <a:ea typeface="Gill Sans"/>
                <a:cs typeface="Gill Sans"/>
                <a:sym typeface="Gill Sans"/>
              </a:rPr>
              <a:t> Get in touch with nature</a:t>
            </a:r>
          </a:p>
          <a:p>
            <a:pPr marL="0" marR="0" lvl="0" indent="0" algn="l" rtl="0">
              <a:lnSpc>
                <a:spcPct val="90000"/>
              </a:lnSpc>
              <a:spcBef>
                <a:spcPts val="520"/>
              </a:spcBef>
              <a:spcAft>
                <a:spcPts val="0"/>
              </a:spcAft>
              <a:buClr>
                <a:schemeClr val="dk1"/>
              </a:buClr>
              <a:buSzPct val="100000"/>
              <a:buFont typeface="Noto Sans Symbols"/>
              <a:buChar char="▪"/>
            </a:pPr>
            <a:r>
              <a:rPr lang="en-US" sz="2600">
                <a:solidFill>
                  <a:schemeClr val="dk1"/>
                </a:solidFill>
                <a:latin typeface="Gill Sans"/>
                <a:ea typeface="Gill Sans"/>
                <a:cs typeface="Gill Sans"/>
                <a:sym typeface="Gill Sans"/>
              </a:rPr>
              <a:t> Reduces carbon emissions</a:t>
            </a:r>
          </a:p>
          <a:p>
            <a:pPr marL="0" marR="0" lvl="0" indent="0" algn="l" rtl="0">
              <a:lnSpc>
                <a:spcPct val="90000"/>
              </a:lnSpc>
              <a:spcBef>
                <a:spcPts val="520"/>
              </a:spcBef>
              <a:spcAft>
                <a:spcPts val="0"/>
              </a:spcAft>
              <a:buClr>
                <a:schemeClr val="dk1"/>
              </a:buClr>
              <a:buSzPct val="100000"/>
              <a:buFont typeface="Noto Sans Symbols"/>
              <a:buChar char="▪"/>
            </a:pPr>
            <a:r>
              <a:rPr lang="en-US" sz="2600">
                <a:solidFill>
                  <a:schemeClr val="dk1"/>
                </a:solidFill>
                <a:latin typeface="Gill Sans"/>
                <a:ea typeface="Gill Sans"/>
                <a:cs typeface="Gill Sans"/>
                <a:sym typeface="Gill Sans"/>
              </a:rPr>
              <a:t> Promotes a more </a:t>
            </a:r>
            <a:br>
              <a:rPr lang="en-US" sz="2600">
                <a:solidFill>
                  <a:schemeClr val="dk1"/>
                </a:solidFill>
                <a:latin typeface="Gill Sans"/>
                <a:ea typeface="Gill Sans"/>
                <a:cs typeface="Gill Sans"/>
                <a:sym typeface="Gill Sans"/>
              </a:rPr>
            </a:br>
            <a:r>
              <a:rPr lang="en-US" sz="2600">
                <a:solidFill>
                  <a:schemeClr val="dk1"/>
                </a:solidFill>
                <a:latin typeface="Gill Sans"/>
                <a:ea typeface="Gill Sans"/>
                <a:cs typeface="Gill Sans"/>
                <a:sym typeface="Gill Sans"/>
              </a:rPr>
              <a:t>      sustainable lifestyle</a:t>
            </a:r>
          </a:p>
        </p:txBody>
      </p:sp>
      <p:pic>
        <p:nvPicPr>
          <p:cNvPr id="131" name="Shape 131"/>
          <p:cNvPicPr preferRelativeResize="0"/>
          <p:nvPr/>
        </p:nvPicPr>
        <p:blipFill rotWithShape="1">
          <a:blip r:embed="rId3">
            <a:alphaModFix/>
          </a:blip>
          <a:srcRect/>
          <a:stretch/>
        </p:blipFill>
        <p:spPr>
          <a:xfrm>
            <a:off x="4820875" y="2955150"/>
            <a:ext cx="3942000" cy="2629500"/>
          </a:xfrm>
          <a:prstGeom prst="rect">
            <a:avLst/>
          </a:prstGeom>
          <a:noFill/>
          <a:ln>
            <a:noFill/>
          </a:ln>
        </p:spPr>
      </p:pic>
      <p:sp>
        <p:nvSpPr>
          <p:cNvPr id="132" name="Shape 132"/>
          <p:cNvSpPr/>
          <p:nvPr/>
        </p:nvSpPr>
        <p:spPr>
          <a:xfrm>
            <a:off x="381000" y="1143000"/>
            <a:ext cx="8305800" cy="1447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None/>
            </a:pPr>
            <a:endParaRPr sz="2600">
              <a:solidFill>
                <a:schemeClr val="dk1"/>
              </a:solidFill>
              <a:latin typeface="Gill Sans"/>
              <a:ea typeface="Gill Sans"/>
              <a:cs typeface="Gill Sans"/>
              <a:sym typeface="Gill Sans"/>
            </a:endParaRPr>
          </a:p>
          <a:p>
            <a:pPr marL="0" marR="0" lvl="0" indent="0" algn="l" rtl="0">
              <a:lnSpc>
                <a:spcPct val="90000"/>
              </a:lnSpc>
              <a:spcBef>
                <a:spcPts val="520"/>
              </a:spcBef>
              <a:spcAft>
                <a:spcPts val="0"/>
              </a:spcAft>
              <a:buClr>
                <a:schemeClr val="dk1"/>
              </a:buClr>
              <a:buSzPct val="100000"/>
              <a:buFont typeface="Noto Sans Symbols"/>
              <a:buChar char="▪"/>
            </a:pPr>
            <a:r>
              <a:rPr lang="en-US" sz="2600">
                <a:solidFill>
                  <a:schemeClr val="dk1"/>
                </a:solidFill>
                <a:latin typeface="Gill Sans"/>
                <a:ea typeface="Gill Sans"/>
                <a:cs typeface="Gill Sans"/>
                <a:sym typeface="Gill Sans"/>
              </a:rPr>
              <a:t> Reuse valuable nutrients to feed your plants &amp; trees</a:t>
            </a:r>
          </a:p>
          <a:p>
            <a:pPr marL="0" marR="0" lvl="0" indent="0" algn="l" rtl="0">
              <a:lnSpc>
                <a:spcPct val="90000"/>
              </a:lnSpc>
              <a:spcBef>
                <a:spcPts val="520"/>
              </a:spcBef>
              <a:spcAft>
                <a:spcPts val="0"/>
              </a:spcAft>
              <a:buClr>
                <a:schemeClr val="dk1"/>
              </a:buClr>
              <a:buSzPct val="100000"/>
              <a:buFont typeface="Noto Sans Symbols"/>
              <a:buChar char="▪"/>
            </a:pPr>
            <a:r>
              <a:rPr lang="en-US" sz="2600">
                <a:solidFill>
                  <a:schemeClr val="dk1"/>
                </a:solidFill>
                <a:latin typeface="Gill Sans"/>
                <a:ea typeface="Gill Sans"/>
                <a:cs typeface="Gill Sans"/>
                <a:sym typeface="Gill Sans"/>
              </a:rPr>
              <a:t> Use less water in your garden</a:t>
            </a:r>
          </a:p>
        </p:txBody>
      </p:sp>
      <p:sp>
        <p:nvSpPr>
          <p:cNvPr id="133" name="Shape 13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6</a:t>
            </a:fld>
            <a:endParaRPr lang="en-US" sz="1400">
              <a:solidFill>
                <a:schemeClr val="dk1"/>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Shape 140" descr="compost%20worm"/>
          <p:cNvPicPr preferRelativeResize="0"/>
          <p:nvPr/>
        </p:nvPicPr>
        <p:blipFill rotWithShape="1">
          <a:blip r:embed="rId3">
            <a:alphaModFix/>
          </a:blip>
          <a:srcRect/>
          <a:stretch/>
        </p:blipFill>
        <p:spPr>
          <a:xfrm>
            <a:off x="4343400" y="4970462"/>
            <a:ext cx="777875" cy="973136"/>
          </a:xfrm>
          <a:prstGeom prst="rect">
            <a:avLst/>
          </a:prstGeom>
          <a:noFill/>
          <a:ln>
            <a:noFill/>
          </a:ln>
        </p:spPr>
      </p:pic>
      <p:pic>
        <p:nvPicPr>
          <p:cNvPr id="141" name="Shape 141" descr="biorbGrassRing_Lrg"/>
          <p:cNvPicPr preferRelativeResize="0"/>
          <p:nvPr/>
        </p:nvPicPr>
        <p:blipFill rotWithShape="1">
          <a:blip r:embed="rId4">
            <a:alphaModFix/>
          </a:blip>
          <a:srcRect/>
          <a:stretch/>
        </p:blipFill>
        <p:spPr>
          <a:xfrm>
            <a:off x="381000" y="4602162"/>
            <a:ext cx="2133599" cy="1570036"/>
          </a:xfrm>
          <a:prstGeom prst="rect">
            <a:avLst/>
          </a:prstGeom>
          <a:noFill/>
          <a:ln>
            <a:noFill/>
          </a:ln>
        </p:spPr>
      </p:pic>
      <p:pic>
        <p:nvPicPr>
          <p:cNvPr id="142" name="Shape 142" descr="BD05117_"/>
          <p:cNvPicPr preferRelativeResize="0"/>
          <p:nvPr/>
        </p:nvPicPr>
        <p:blipFill rotWithShape="1">
          <a:blip r:embed="rId5">
            <a:alphaModFix/>
          </a:blip>
          <a:srcRect l="49328" b="-2888"/>
          <a:stretch/>
        </p:blipFill>
        <p:spPr>
          <a:xfrm>
            <a:off x="2438400" y="4800600"/>
            <a:ext cx="736599" cy="1371599"/>
          </a:xfrm>
          <a:prstGeom prst="rect">
            <a:avLst/>
          </a:prstGeom>
          <a:noFill/>
          <a:ln>
            <a:noFill/>
          </a:ln>
        </p:spPr>
      </p:pic>
      <p:sp>
        <p:nvSpPr>
          <p:cNvPr id="143" name="Shape 143"/>
          <p:cNvSpPr txBox="1"/>
          <p:nvPr/>
        </p:nvSpPr>
        <p:spPr>
          <a:xfrm>
            <a:off x="152400" y="1325562"/>
            <a:ext cx="2971799" cy="57943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b="1">
                <a:solidFill>
                  <a:schemeClr val="hlink"/>
                </a:solidFill>
                <a:latin typeface="Arial"/>
                <a:ea typeface="Arial"/>
                <a:cs typeface="Arial"/>
                <a:sym typeface="Arial"/>
              </a:rPr>
              <a:t>Greens</a:t>
            </a:r>
          </a:p>
        </p:txBody>
      </p:sp>
      <p:pic>
        <p:nvPicPr>
          <p:cNvPr id="144" name="Shape 144" descr="FD01038_"/>
          <p:cNvPicPr preferRelativeResize="0"/>
          <p:nvPr/>
        </p:nvPicPr>
        <p:blipFill rotWithShape="1">
          <a:blip r:embed="rId6">
            <a:alphaModFix/>
          </a:blip>
          <a:srcRect/>
          <a:stretch/>
        </p:blipFill>
        <p:spPr>
          <a:xfrm>
            <a:off x="374650" y="1909763"/>
            <a:ext cx="2673350" cy="1214437"/>
          </a:xfrm>
          <a:prstGeom prst="rect">
            <a:avLst/>
          </a:prstGeom>
          <a:noFill/>
          <a:ln>
            <a:noFill/>
          </a:ln>
        </p:spPr>
      </p:pic>
      <p:pic>
        <p:nvPicPr>
          <p:cNvPr id="145" name="Shape 145" descr="NA01574_"/>
          <p:cNvPicPr preferRelativeResize="0">
            <a:picLocks noGrp="1"/>
          </p:cNvPicPr>
          <p:nvPr>
            <p:ph type="body" idx="1"/>
          </p:nvPr>
        </p:nvPicPr>
        <p:blipFill rotWithShape="1">
          <a:blip r:embed="rId7">
            <a:alphaModFix/>
          </a:blip>
          <a:srcRect/>
          <a:stretch/>
        </p:blipFill>
        <p:spPr>
          <a:xfrm>
            <a:off x="467543" y="3119438"/>
            <a:ext cx="1565274" cy="1452562"/>
          </a:xfrm>
          <a:prstGeom prst="rect">
            <a:avLst/>
          </a:prstGeom>
          <a:noFill/>
          <a:ln>
            <a:noFill/>
          </a:ln>
        </p:spPr>
      </p:pic>
      <p:pic>
        <p:nvPicPr>
          <p:cNvPr id="146" name="Shape 146" descr="FD00123_"/>
          <p:cNvPicPr preferRelativeResize="0"/>
          <p:nvPr/>
        </p:nvPicPr>
        <p:blipFill rotWithShape="1">
          <a:blip r:embed="rId8">
            <a:alphaModFix/>
          </a:blip>
          <a:srcRect/>
          <a:stretch/>
        </p:blipFill>
        <p:spPr>
          <a:xfrm>
            <a:off x="1939157" y="3048000"/>
            <a:ext cx="1281111" cy="1535112"/>
          </a:xfrm>
          <a:prstGeom prst="rect">
            <a:avLst/>
          </a:prstGeom>
          <a:noFill/>
          <a:ln>
            <a:noFill/>
          </a:ln>
        </p:spPr>
      </p:pic>
      <p:sp>
        <p:nvSpPr>
          <p:cNvPr id="147" name="Shape 147"/>
          <p:cNvSpPr txBox="1"/>
          <p:nvPr/>
        </p:nvSpPr>
        <p:spPr>
          <a:xfrm>
            <a:off x="6858000" y="1323975"/>
            <a:ext cx="1752600" cy="5794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1">
                <a:solidFill>
                  <a:srgbClr val="CC9900"/>
                </a:solidFill>
                <a:latin typeface="Arial"/>
                <a:ea typeface="Arial"/>
                <a:cs typeface="Arial"/>
                <a:sym typeface="Arial"/>
              </a:rPr>
              <a:t>Browns</a:t>
            </a:r>
          </a:p>
        </p:txBody>
      </p:sp>
      <p:pic>
        <p:nvPicPr>
          <p:cNvPr id="148" name="Shape 148" descr="large%20water%20drop%20clipart"/>
          <p:cNvPicPr preferRelativeResize="0"/>
          <p:nvPr/>
        </p:nvPicPr>
        <p:blipFill rotWithShape="1">
          <a:blip r:embed="rId9">
            <a:alphaModFix/>
          </a:blip>
          <a:srcRect/>
          <a:stretch/>
        </p:blipFill>
        <p:spPr>
          <a:xfrm>
            <a:off x="4449762" y="1974850"/>
            <a:ext cx="731837" cy="920749"/>
          </a:xfrm>
          <a:prstGeom prst="rect">
            <a:avLst/>
          </a:prstGeom>
          <a:noFill/>
          <a:ln>
            <a:noFill/>
          </a:ln>
        </p:spPr>
      </p:pic>
      <p:sp>
        <p:nvSpPr>
          <p:cNvPr id="149" name="Shape 149"/>
          <p:cNvSpPr txBox="1"/>
          <p:nvPr/>
        </p:nvSpPr>
        <p:spPr>
          <a:xfrm>
            <a:off x="3733800" y="1400175"/>
            <a:ext cx="2057400" cy="579438"/>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b="1">
                <a:solidFill>
                  <a:srgbClr val="6699FF"/>
                </a:solidFill>
                <a:latin typeface="Arial"/>
                <a:ea typeface="Arial"/>
                <a:cs typeface="Arial"/>
                <a:sym typeface="Arial"/>
              </a:rPr>
              <a:t>Water</a:t>
            </a:r>
          </a:p>
        </p:txBody>
      </p:sp>
      <p:sp>
        <p:nvSpPr>
          <p:cNvPr id="150" name="Shape 150"/>
          <p:cNvSpPr txBox="1"/>
          <p:nvPr/>
        </p:nvSpPr>
        <p:spPr>
          <a:xfrm>
            <a:off x="3810000" y="3535362"/>
            <a:ext cx="1904999" cy="5794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3200" b="1">
              <a:solidFill>
                <a:schemeClr val="lt1"/>
              </a:solidFill>
              <a:latin typeface="Arial"/>
              <a:ea typeface="Arial"/>
              <a:cs typeface="Arial"/>
              <a:sym typeface="Arial"/>
            </a:endParaRPr>
          </a:p>
        </p:txBody>
      </p:sp>
      <p:sp>
        <p:nvSpPr>
          <p:cNvPr id="151" name="Shape 151"/>
          <p:cNvSpPr txBox="1"/>
          <p:nvPr/>
        </p:nvSpPr>
        <p:spPr>
          <a:xfrm>
            <a:off x="4343400" y="5881687"/>
            <a:ext cx="990599" cy="5191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a:solidFill>
                  <a:srgbClr val="804000"/>
                </a:solidFill>
                <a:latin typeface="Arial"/>
                <a:ea typeface="Arial"/>
                <a:cs typeface="Arial"/>
                <a:sym typeface="Arial"/>
              </a:rPr>
              <a:t>Soil</a:t>
            </a:r>
          </a:p>
        </p:txBody>
      </p:sp>
      <p:sp>
        <p:nvSpPr>
          <p:cNvPr id="152" name="Shape 152"/>
          <p:cNvSpPr/>
          <p:nvPr/>
        </p:nvSpPr>
        <p:spPr>
          <a:xfrm>
            <a:off x="4008287" y="3381375"/>
            <a:ext cx="1639637" cy="973125"/>
          </a:xfrm>
          <a:prstGeom prst="rect">
            <a:avLst/>
          </a:prstGeom>
        </p:spPr>
        <p:txBody>
          <a:bodyPr>
            <a:prstTxWarp prst="textPlain">
              <a:avLst/>
            </a:prstTxWarp>
          </a:bodyPr>
          <a:lstStyle/>
          <a:p>
            <a:pPr lvl="0" algn="ctr"/>
            <a:r>
              <a:rPr b="0" i="0">
                <a:ln w="9525" cap="flat" cmpd="sng">
                  <a:solidFill>
                    <a:srgbClr val="000000"/>
                  </a:solidFill>
                  <a:prstDash val="solid"/>
                  <a:round/>
                  <a:headEnd type="none" w="med" len="med"/>
                  <a:tailEnd type="none" w="med" len="med"/>
                </a:ln>
                <a:solidFill>
                  <a:srgbClr val="C0C0C0">
                    <a:alpha val="83921"/>
                  </a:srgbClr>
                </a:solidFill>
                <a:latin typeface="Impact"/>
              </a:rPr>
              <a:t>Air</a:t>
            </a:r>
          </a:p>
        </p:txBody>
      </p:sp>
      <p:pic>
        <p:nvPicPr>
          <p:cNvPr id="153" name="Shape 153"/>
          <p:cNvPicPr preferRelativeResize="0"/>
          <p:nvPr/>
        </p:nvPicPr>
        <p:blipFill rotWithShape="1">
          <a:blip r:embed="rId10">
            <a:alphaModFix/>
          </a:blip>
          <a:srcRect/>
          <a:stretch/>
        </p:blipFill>
        <p:spPr>
          <a:xfrm>
            <a:off x="6627813" y="1965919"/>
            <a:ext cx="2122487" cy="2158999"/>
          </a:xfrm>
          <a:prstGeom prst="rect">
            <a:avLst/>
          </a:prstGeom>
          <a:noFill/>
          <a:ln>
            <a:noFill/>
          </a:ln>
        </p:spPr>
      </p:pic>
      <p:pic>
        <p:nvPicPr>
          <p:cNvPr id="154" name="Shape 154" descr="americanMulch"/>
          <p:cNvPicPr preferRelativeResize="0"/>
          <p:nvPr/>
        </p:nvPicPr>
        <p:blipFill rotWithShape="1">
          <a:blip r:embed="rId11">
            <a:alphaModFix/>
          </a:blip>
          <a:srcRect/>
          <a:stretch/>
        </p:blipFill>
        <p:spPr>
          <a:xfrm>
            <a:off x="6850063" y="4099519"/>
            <a:ext cx="2293937" cy="1528762"/>
          </a:xfrm>
          <a:prstGeom prst="rect">
            <a:avLst/>
          </a:prstGeom>
          <a:noFill/>
          <a:ln>
            <a:noFill/>
          </a:ln>
        </p:spPr>
      </p:pic>
      <p:pic>
        <p:nvPicPr>
          <p:cNvPr id="155" name="Shape 155" descr="9-3-4-x-4-1-2-unbleached-natural-coffee-filter-12-cup-1000-cs"/>
          <p:cNvPicPr preferRelativeResize="0"/>
          <p:nvPr/>
        </p:nvPicPr>
        <p:blipFill rotWithShape="1">
          <a:blip r:embed="rId12">
            <a:alphaModFix/>
          </a:blip>
          <a:srcRect/>
          <a:stretch/>
        </p:blipFill>
        <p:spPr>
          <a:xfrm>
            <a:off x="6400800" y="5431432"/>
            <a:ext cx="914400" cy="877887"/>
          </a:xfrm>
          <a:prstGeom prst="rect">
            <a:avLst/>
          </a:prstGeom>
          <a:noFill/>
          <a:ln>
            <a:noFill/>
          </a:ln>
        </p:spPr>
      </p:pic>
      <p:sp>
        <p:nvSpPr>
          <p:cNvPr id="156" name="Shape 156"/>
          <p:cNvSpPr txBox="1">
            <a:spLocks noGrp="1"/>
          </p:cNvSpPr>
          <p:nvPr>
            <p:ph type="title"/>
          </p:nvPr>
        </p:nvSpPr>
        <p:spPr>
          <a:xfrm>
            <a:off x="1828800" y="180181"/>
            <a:ext cx="6934199" cy="9445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Compost Pile Ingredients</a:t>
            </a:r>
          </a:p>
        </p:txBody>
      </p:sp>
      <p:sp>
        <p:nvSpPr>
          <p:cNvPr id="157" name="Shape 15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7</a:t>
            </a:fld>
            <a:endParaRPr lang="en-US" sz="1400">
              <a:solidFill>
                <a:schemeClr val="dk1"/>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1"/>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8</a:t>
            </a:fld>
            <a:endParaRPr lang="en-US" sz="1400">
              <a:solidFill>
                <a:schemeClr val="dk1"/>
              </a:solidFill>
              <a:latin typeface="Arial"/>
              <a:ea typeface="Arial"/>
              <a:cs typeface="Arial"/>
              <a:sym typeface="Arial"/>
            </a:endParaRPr>
          </a:p>
        </p:txBody>
      </p:sp>
      <p:sp>
        <p:nvSpPr>
          <p:cNvPr id="164" name="Shape 164"/>
          <p:cNvSpPr txBox="1">
            <a:spLocks noGrp="1"/>
          </p:cNvSpPr>
          <p:nvPr>
            <p:ph type="title"/>
          </p:nvPr>
        </p:nvSpPr>
        <p:spPr>
          <a:xfrm>
            <a:off x="1828800" y="180181"/>
            <a:ext cx="5767536" cy="9445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Ingredient #1: Greens </a:t>
            </a:r>
            <a:r>
              <a:rPr lang="en-US" sz="3000" b="0" i="0" u="none" strike="noStrike" cap="none">
                <a:solidFill>
                  <a:schemeClr val="dk2"/>
                </a:solidFill>
                <a:latin typeface="Gill Sans"/>
                <a:ea typeface="Gill Sans"/>
                <a:cs typeface="Gill Sans"/>
                <a:sym typeface="Gill Sans"/>
              </a:rPr>
              <a:t>(~50%)</a:t>
            </a:r>
          </a:p>
        </p:txBody>
      </p:sp>
      <p:sp>
        <p:nvSpPr>
          <p:cNvPr id="165" name="Shape 165"/>
          <p:cNvSpPr txBox="1"/>
          <p:nvPr/>
        </p:nvSpPr>
        <p:spPr>
          <a:xfrm>
            <a:off x="323528" y="1484783"/>
            <a:ext cx="5184575" cy="495520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a:solidFill>
                  <a:schemeClr val="dk1"/>
                </a:solidFill>
                <a:latin typeface="Arial"/>
                <a:ea typeface="Arial"/>
                <a:cs typeface="Arial"/>
                <a:sym typeface="Arial"/>
              </a:rPr>
              <a:t>Nitrogen-rich organic material</a:t>
            </a:r>
          </a:p>
          <a:p>
            <a:pPr marL="342900" marR="0" lvl="0" indent="-342900" algn="l" rtl="0">
              <a:spcBef>
                <a:spcPts val="0"/>
              </a:spcBef>
              <a:spcAft>
                <a:spcPts val="0"/>
              </a:spcAft>
              <a:buClr>
                <a:schemeClr val="dk1"/>
              </a:buClr>
              <a:buSzPct val="100000"/>
              <a:buFont typeface="Arial"/>
              <a:buChar char="•"/>
            </a:pPr>
            <a:r>
              <a:rPr lang="en-US" sz="2000">
                <a:solidFill>
                  <a:schemeClr val="dk1"/>
                </a:solidFill>
                <a:latin typeface="Arial"/>
                <a:ea typeface="Arial"/>
                <a:cs typeface="Arial"/>
                <a:sym typeface="Arial"/>
              </a:rPr>
              <a:t>The majority of our kitchen waste</a:t>
            </a:r>
          </a:p>
          <a:p>
            <a:pPr marL="342900" marR="0" lvl="0" indent="-342900" algn="l" rtl="0">
              <a:spcBef>
                <a:spcPts val="0"/>
              </a:spcBef>
              <a:spcAft>
                <a:spcPts val="0"/>
              </a:spcAft>
              <a:buClr>
                <a:schemeClr val="dk1"/>
              </a:buClr>
              <a:buSzPct val="100000"/>
              <a:buFont typeface="Arial"/>
              <a:buChar char="•"/>
            </a:pPr>
            <a:r>
              <a:rPr lang="en-US" sz="2000">
                <a:solidFill>
                  <a:schemeClr val="dk1"/>
                </a:solidFill>
                <a:latin typeface="Arial"/>
                <a:ea typeface="Arial"/>
                <a:cs typeface="Arial"/>
                <a:sym typeface="Arial"/>
              </a:rPr>
              <a:t>Green yard waste</a:t>
            </a:r>
          </a:p>
          <a:p>
            <a:pPr marL="342900" marR="0" lvl="0" indent="-342900" algn="l" rtl="0">
              <a:spcBef>
                <a:spcPts val="0"/>
              </a:spcBef>
              <a:spcAft>
                <a:spcPts val="0"/>
              </a:spcAft>
              <a:buClr>
                <a:schemeClr val="dk1"/>
              </a:buClr>
              <a:buSzPct val="100000"/>
              <a:buFont typeface="Arial"/>
              <a:buChar char="•"/>
            </a:pPr>
            <a:r>
              <a:rPr lang="en-US" sz="2000">
                <a:solidFill>
                  <a:schemeClr val="dk1"/>
                </a:solidFill>
                <a:latin typeface="Arial"/>
                <a:ea typeface="Arial"/>
                <a:cs typeface="Arial"/>
                <a:sym typeface="Arial"/>
              </a:rPr>
              <a:t>Nitrogen is food for fungi and bacteria</a:t>
            </a: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Examples:</a:t>
            </a:r>
          </a:p>
          <a:p>
            <a:pPr marL="342900" marR="0" lvl="0" indent="-342900" algn="l" rtl="0">
              <a:spcBef>
                <a:spcPts val="600"/>
              </a:spcBef>
              <a:spcAft>
                <a:spcPts val="0"/>
              </a:spcAft>
              <a:buClr>
                <a:schemeClr val="dk1"/>
              </a:buClr>
              <a:buSzPct val="100000"/>
              <a:buFont typeface="Arial"/>
              <a:buChar char="•"/>
            </a:pPr>
            <a:r>
              <a:rPr lang="en-US" sz="2000">
                <a:solidFill>
                  <a:schemeClr val="dk1"/>
                </a:solidFill>
                <a:latin typeface="Arial"/>
                <a:ea typeface="Arial"/>
                <a:cs typeface="Arial"/>
                <a:sym typeface="Arial"/>
              </a:rPr>
              <a:t>Disease-free green leaves and stems, grass clippings, weeds (before they go to seed), vegetable/fruit peels and scraps, coffee grounds, tea bags, flowers, fleshy roots, leguminous plants </a:t>
            </a:r>
          </a:p>
          <a:p>
            <a:pPr marL="342900" marR="0" lvl="0" indent="-342900" algn="l" rtl="0">
              <a:spcBef>
                <a:spcPts val="600"/>
              </a:spcBef>
              <a:spcAft>
                <a:spcPts val="0"/>
              </a:spcAft>
              <a:buClr>
                <a:schemeClr val="dk1"/>
              </a:buClr>
              <a:buSzPct val="100000"/>
              <a:buFont typeface="Arial"/>
              <a:buChar char="•"/>
            </a:pPr>
            <a:r>
              <a:rPr lang="en-US" sz="2000">
                <a:solidFill>
                  <a:schemeClr val="dk1"/>
                </a:solidFill>
                <a:latin typeface="Arial"/>
                <a:ea typeface="Arial"/>
                <a:cs typeface="Arial"/>
                <a:sym typeface="Arial"/>
              </a:rPr>
              <a:t>Herbivore manures: cow, poultry/bird, rabbit, horse droppings and cage cleanings (none from meat-eating animals)</a:t>
            </a:r>
          </a:p>
        </p:txBody>
      </p:sp>
      <p:pic>
        <p:nvPicPr>
          <p:cNvPr id="166" name="Shape 166"/>
          <p:cNvPicPr preferRelativeResize="0"/>
          <p:nvPr/>
        </p:nvPicPr>
        <p:blipFill rotWithShape="1">
          <a:blip r:embed="rId3">
            <a:alphaModFix/>
          </a:blip>
          <a:srcRect/>
          <a:stretch/>
        </p:blipFill>
        <p:spPr>
          <a:xfrm>
            <a:off x="5811298" y="1412775"/>
            <a:ext cx="2905961" cy="2304256"/>
          </a:xfrm>
          <a:prstGeom prst="rect">
            <a:avLst/>
          </a:prstGeom>
          <a:noFill/>
          <a:ln>
            <a:noFill/>
          </a:ln>
        </p:spPr>
      </p:pic>
      <p:pic>
        <p:nvPicPr>
          <p:cNvPr id="167" name="Shape 167"/>
          <p:cNvPicPr preferRelativeResize="0"/>
          <p:nvPr/>
        </p:nvPicPr>
        <p:blipFill rotWithShape="1">
          <a:blip r:embed="rId4">
            <a:alphaModFix/>
          </a:blip>
          <a:srcRect/>
          <a:stretch/>
        </p:blipFill>
        <p:spPr>
          <a:xfrm>
            <a:off x="5530717" y="4005064"/>
            <a:ext cx="3173112" cy="2232248"/>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9</a:t>
            </a:fld>
            <a:endParaRPr lang="en-US" sz="1400">
              <a:solidFill>
                <a:schemeClr val="dk1"/>
              </a:solidFill>
              <a:latin typeface="Arial"/>
              <a:ea typeface="Arial"/>
              <a:cs typeface="Arial"/>
              <a:sym typeface="Arial"/>
            </a:endParaRPr>
          </a:p>
        </p:txBody>
      </p:sp>
      <p:sp>
        <p:nvSpPr>
          <p:cNvPr id="174" name="Shape 174"/>
          <p:cNvSpPr txBox="1">
            <a:spLocks noGrp="1"/>
          </p:cNvSpPr>
          <p:nvPr>
            <p:ph type="title"/>
          </p:nvPr>
        </p:nvSpPr>
        <p:spPr>
          <a:xfrm>
            <a:off x="1828800" y="180181"/>
            <a:ext cx="5767536" cy="9445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0" i="0" u="none" strike="noStrike" cap="none">
                <a:solidFill>
                  <a:schemeClr val="dk2"/>
                </a:solidFill>
                <a:latin typeface="Gill Sans"/>
                <a:ea typeface="Gill Sans"/>
                <a:cs typeface="Gill Sans"/>
                <a:sym typeface="Gill Sans"/>
              </a:rPr>
              <a:t>Ingredient #2: Browns </a:t>
            </a:r>
            <a:r>
              <a:rPr lang="en-US" sz="3000">
                <a:solidFill>
                  <a:schemeClr val="dk1"/>
                </a:solidFill>
              </a:rPr>
              <a:t>(~50%)</a:t>
            </a:r>
          </a:p>
        </p:txBody>
      </p:sp>
      <p:sp>
        <p:nvSpPr>
          <p:cNvPr id="175" name="Shape 175"/>
          <p:cNvSpPr txBox="1"/>
          <p:nvPr/>
        </p:nvSpPr>
        <p:spPr>
          <a:xfrm>
            <a:off x="323528" y="1340767"/>
            <a:ext cx="4752527" cy="526297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a:solidFill>
                  <a:schemeClr val="dk1"/>
                </a:solidFill>
                <a:latin typeface="Arial"/>
                <a:ea typeface="Arial"/>
                <a:cs typeface="Arial"/>
                <a:sym typeface="Arial"/>
              </a:rPr>
              <a:t>Carbon-rich organic material</a:t>
            </a:r>
          </a:p>
          <a:p>
            <a:pPr marL="342900" marR="0" lvl="0" indent="-342900" algn="l" rtl="0">
              <a:spcBef>
                <a:spcPts val="0"/>
              </a:spcBef>
              <a:spcAft>
                <a:spcPts val="0"/>
              </a:spcAft>
              <a:buClr>
                <a:schemeClr val="dk1"/>
              </a:buClr>
              <a:buSzPct val="100000"/>
              <a:buFont typeface="Arial"/>
              <a:buChar char="•"/>
            </a:pPr>
            <a:r>
              <a:rPr lang="en-US" sz="2000">
                <a:solidFill>
                  <a:schemeClr val="dk1"/>
                </a:solidFill>
                <a:latin typeface="Arial"/>
                <a:ea typeface="Arial"/>
                <a:cs typeface="Arial"/>
                <a:sym typeface="Arial"/>
              </a:rPr>
              <a:t>Dry, dead yard waste</a:t>
            </a:r>
          </a:p>
          <a:p>
            <a:pPr marL="342900" marR="0" lvl="0" indent="-342900" algn="l" rtl="0">
              <a:spcBef>
                <a:spcPts val="0"/>
              </a:spcBef>
              <a:spcAft>
                <a:spcPts val="0"/>
              </a:spcAft>
              <a:buClr>
                <a:schemeClr val="dk1"/>
              </a:buClr>
              <a:buSzPct val="100000"/>
              <a:buFont typeface="Arial"/>
              <a:buChar char="•"/>
            </a:pPr>
            <a:r>
              <a:rPr lang="en-US" sz="2000">
                <a:solidFill>
                  <a:schemeClr val="dk1"/>
                </a:solidFill>
                <a:latin typeface="Arial"/>
                <a:ea typeface="Arial"/>
                <a:cs typeface="Arial"/>
                <a:sym typeface="Arial"/>
              </a:rPr>
              <a:t>Brown, woody plant material</a:t>
            </a:r>
          </a:p>
          <a:p>
            <a:pPr marL="342900" marR="0" lvl="0" indent="-342900" algn="l" rtl="0">
              <a:spcBef>
                <a:spcPts val="0"/>
              </a:spcBef>
              <a:spcAft>
                <a:spcPts val="0"/>
              </a:spcAft>
              <a:buClr>
                <a:schemeClr val="dk1"/>
              </a:buClr>
              <a:buSzPct val="100000"/>
              <a:buFont typeface="Arial"/>
              <a:buChar char="•"/>
            </a:pPr>
            <a:r>
              <a:rPr lang="en-US" sz="2000">
                <a:solidFill>
                  <a:schemeClr val="dk1"/>
                </a:solidFill>
                <a:latin typeface="Arial"/>
                <a:ea typeface="Arial"/>
                <a:cs typeface="Arial"/>
                <a:sym typeface="Arial"/>
              </a:rPr>
              <a:t>Carbon is food for fungi and bacteria</a:t>
            </a:r>
          </a:p>
          <a:p>
            <a:pPr marL="0" marR="0" lvl="0" indent="0" algn="l" rtl="0">
              <a:spcBef>
                <a:spcPts val="0"/>
              </a:spcBef>
              <a:spcAft>
                <a:spcPts val="0"/>
              </a:spcAft>
              <a:buNone/>
            </a:pPr>
            <a:endParaRPr sz="1100">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Examples:</a:t>
            </a:r>
          </a:p>
          <a:p>
            <a:pPr marL="342900" marR="0" lvl="0" indent="-342900" algn="l" rtl="0">
              <a:spcBef>
                <a:spcPts val="600"/>
              </a:spcBef>
              <a:spcAft>
                <a:spcPts val="0"/>
              </a:spcAft>
              <a:buClr>
                <a:schemeClr val="dk1"/>
              </a:buClr>
              <a:buSzPct val="100000"/>
              <a:buFont typeface="Arial"/>
              <a:buChar char="•"/>
            </a:pPr>
            <a:r>
              <a:rPr lang="en-US" sz="2000">
                <a:solidFill>
                  <a:schemeClr val="dk1"/>
                </a:solidFill>
                <a:latin typeface="Arial"/>
                <a:ea typeface="Arial"/>
                <a:cs typeface="Arial"/>
                <a:sym typeface="Arial"/>
              </a:rPr>
              <a:t>Dried leaves, evergreen needles, straw, coir (coconut husk), shredded woody stems/stalks/branches, dried tree/shrub prunings (a few stalks and thin branches provide good air pockets)</a:t>
            </a:r>
          </a:p>
          <a:p>
            <a:pPr marL="342900" marR="0" lvl="0" indent="-342900" algn="l" rtl="0">
              <a:spcBef>
                <a:spcPts val="600"/>
              </a:spcBef>
              <a:spcAft>
                <a:spcPts val="0"/>
              </a:spcAft>
              <a:buClr>
                <a:schemeClr val="dk1"/>
              </a:buClr>
              <a:buSzPct val="100000"/>
              <a:buFont typeface="Arial"/>
              <a:buChar char="•"/>
            </a:pPr>
            <a:r>
              <a:rPr lang="en-US" sz="2000">
                <a:solidFill>
                  <a:schemeClr val="dk1"/>
                </a:solidFill>
                <a:latin typeface="Arial"/>
                <a:ea typeface="Arial"/>
                <a:cs typeface="Arial"/>
                <a:sym typeface="Arial"/>
              </a:rPr>
              <a:t>Also, dryer and vacuum lint, wood chips, sawdust (from untreated wood) and shredded paper/cardboard — use sparingly</a:t>
            </a:r>
          </a:p>
        </p:txBody>
      </p:sp>
      <p:pic>
        <p:nvPicPr>
          <p:cNvPr id="176" name="Shape 176"/>
          <p:cNvPicPr preferRelativeResize="0"/>
          <p:nvPr/>
        </p:nvPicPr>
        <p:blipFill rotWithShape="1">
          <a:blip r:embed="rId3">
            <a:alphaModFix/>
          </a:blip>
          <a:srcRect/>
          <a:stretch/>
        </p:blipFill>
        <p:spPr>
          <a:xfrm>
            <a:off x="5335878" y="1268758"/>
            <a:ext cx="3412584" cy="2556145"/>
          </a:xfrm>
          <a:prstGeom prst="rect">
            <a:avLst/>
          </a:prstGeom>
          <a:noFill/>
          <a:ln>
            <a:noFill/>
          </a:ln>
        </p:spPr>
      </p:pic>
      <p:sp>
        <p:nvSpPr>
          <p:cNvPr id="177" name="Shape 177"/>
          <p:cNvSpPr txBox="1"/>
          <p:nvPr/>
        </p:nvSpPr>
        <p:spPr>
          <a:xfrm>
            <a:off x="7164300" y="3974601"/>
            <a:ext cx="1584300" cy="2308500"/>
          </a:xfrm>
          <a:prstGeom prst="rect">
            <a:avLst/>
          </a:prstGeom>
          <a:solidFill>
            <a:srgbClr val="8AC6CC"/>
          </a:solidFill>
          <a:ln w="9525" cap="flat" cmpd="sng">
            <a:solidFill>
              <a:srgbClr val="B5DADD"/>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t" anchorCtr="0">
            <a:noAutofit/>
          </a:bodyPr>
          <a:lstStyle/>
          <a:p>
            <a:pPr marL="0" marR="0" lvl="0" indent="0" algn="ctr" rtl="0">
              <a:spcBef>
                <a:spcPts val="0"/>
              </a:spcBef>
              <a:spcAft>
                <a:spcPts val="0"/>
              </a:spcAft>
              <a:buNone/>
            </a:pPr>
            <a:endParaRPr sz="1600">
              <a:solidFill>
                <a:schemeClr val="dk1"/>
              </a:solidFill>
              <a:latin typeface="Gill Sans"/>
              <a:ea typeface="Gill Sans"/>
              <a:cs typeface="Gill Sans"/>
              <a:sym typeface="Gill Sans"/>
            </a:endParaRPr>
          </a:p>
          <a:p>
            <a:pPr marL="0" marR="0" lvl="0" indent="0" algn="ctr" rtl="0">
              <a:spcBef>
                <a:spcPts val="0"/>
              </a:spcBef>
              <a:spcAft>
                <a:spcPts val="0"/>
              </a:spcAft>
              <a:buSzPct val="25000"/>
              <a:buNone/>
            </a:pPr>
            <a:r>
              <a:rPr lang="en-US" sz="1600">
                <a:solidFill>
                  <a:schemeClr val="dk1"/>
                </a:solidFill>
                <a:latin typeface="Gill Sans"/>
                <a:ea typeface="Gill Sans"/>
                <a:cs typeface="Gill Sans"/>
                <a:sym typeface="Gill Sans"/>
              </a:rPr>
              <a:t>Did you know whole or crushed egg shells can go into a compost pile? It’s a good calcium source!</a:t>
            </a:r>
          </a:p>
        </p:txBody>
      </p:sp>
      <p:pic>
        <p:nvPicPr>
          <p:cNvPr id="178" name="Shape 178" descr="Screen shot 2014-07-09 at 7.20.23 PM.png"/>
          <p:cNvPicPr preferRelativeResize="0"/>
          <p:nvPr/>
        </p:nvPicPr>
        <p:blipFill rotWithShape="1">
          <a:blip r:embed="rId4">
            <a:alphaModFix/>
          </a:blip>
          <a:srcRect/>
          <a:stretch/>
        </p:blipFill>
        <p:spPr>
          <a:xfrm>
            <a:off x="5364087" y="3997737"/>
            <a:ext cx="1656183" cy="230862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4652</Words>
  <Application>Microsoft Macintosh PowerPoint</Application>
  <PresentationFormat>On-screen Show (4:3)</PresentationFormat>
  <Paragraphs>710</Paragraphs>
  <Slides>56</Slides>
  <Notes>56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56</vt:i4>
      </vt:variant>
    </vt:vector>
  </HeadingPairs>
  <TitlesOfParts>
    <vt:vector size="61" baseType="lpstr">
      <vt:lpstr>Merriweather Sans</vt:lpstr>
      <vt:lpstr>Arial Black</vt:lpstr>
      <vt:lpstr>Gill Sans</vt:lpstr>
      <vt:lpstr>6_Default Design</vt:lpstr>
      <vt:lpstr>6_Default Design</vt:lpstr>
      <vt:lpstr>Compost Basics Home Composting Workshop</vt:lpstr>
      <vt:lpstr>Objectives</vt:lpstr>
      <vt:lpstr>What is Composting?</vt:lpstr>
      <vt:lpstr>One step in ongoing backyard process</vt:lpstr>
      <vt:lpstr>Why Backyard Composting?</vt:lpstr>
      <vt:lpstr>Home Composting Advantages</vt:lpstr>
      <vt:lpstr>Compost Pile Ingredients</vt:lpstr>
      <vt:lpstr>Ingredient #1: Greens (~50%)</vt:lpstr>
      <vt:lpstr>Ingredient #2: Browns (~50%)</vt:lpstr>
      <vt:lpstr>Ingredients #3 - #5</vt:lpstr>
      <vt:lpstr>What to Avoid</vt:lpstr>
      <vt:lpstr>Ingredient Tips</vt:lpstr>
      <vt:lpstr>Compost Bins – Build Your Own</vt:lpstr>
      <vt:lpstr>Compost Bins – Many Designs</vt:lpstr>
      <vt:lpstr>Inside a Compost Bin</vt:lpstr>
      <vt:lpstr>Two Basic Backyard Pile Types</vt:lpstr>
      <vt:lpstr>Tradeoffs</vt:lpstr>
      <vt:lpstr>Building a Cold Compost Pile</vt:lpstr>
      <vt:lpstr>Troubleshooting</vt:lpstr>
      <vt:lpstr>Building a Hot Composting Pile</vt:lpstr>
      <vt:lpstr>Maintaining a Hot Composting Pile</vt:lpstr>
      <vt:lpstr>Maintaining a Hot Composting Pile</vt:lpstr>
      <vt:lpstr>Maintaining a Hot Composting Pile</vt:lpstr>
      <vt:lpstr>Troubleshooting a Hot Compost Pile</vt:lpstr>
      <vt:lpstr>Composting Tools</vt:lpstr>
      <vt:lpstr>Harvesting Compost</vt:lpstr>
      <vt:lpstr>Using Compost</vt:lpstr>
      <vt:lpstr>Healthy Soil is Alive</vt:lpstr>
      <vt:lpstr>Grasscycling</vt:lpstr>
      <vt:lpstr>Vermicomposting a.k.a Worm Composting</vt:lpstr>
      <vt:lpstr>Vermicomposting</vt:lpstr>
      <vt:lpstr>Vermicomposting</vt:lpstr>
      <vt:lpstr>Vermicomposting</vt:lpstr>
      <vt:lpstr>Worms for Composting</vt:lpstr>
      <vt:lpstr>Species of Worms</vt:lpstr>
      <vt:lpstr>Common Mis-Identification</vt:lpstr>
      <vt:lpstr>What are the parts of a Worm?</vt:lpstr>
      <vt:lpstr>A Worm’s Life Cycle</vt:lpstr>
      <vt:lpstr>Selecting a Worm Bin</vt:lpstr>
      <vt:lpstr>PowerPoint Presentation</vt:lpstr>
      <vt:lpstr>PowerPoint Presentation</vt:lpstr>
      <vt:lpstr>Any Size Bin Can Work</vt:lpstr>
      <vt:lpstr>Locating the Worm Bin</vt:lpstr>
      <vt:lpstr>Worm Food</vt:lpstr>
      <vt:lpstr>What to Avoid</vt:lpstr>
      <vt:lpstr>Bedding Material</vt:lpstr>
      <vt:lpstr>Source of Worms</vt:lpstr>
      <vt:lpstr>Putting It All Together</vt:lpstr>
      <vt:lpstr>Inside a Worm Bin</vt:lpstr>
      <vt:lpstr>Inside a Worm Bin</vt:lpstr>
      <vt:lpstr>Maintaining Your Worm Bin</vt:lpstr>
      <vt:lpstr>Harvesting Castings</vt:lpstr>
      <vt:lpstr>Using Worm Compost</vt:lpstr>
      <vt:lpstr>Troubleshooting a Worm Bin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Compost Basics Home Composting Workshop</dc:title>
  <cp:lastModifiedBy>Melanie Burgess</cp:lastModifiedBy>
  <cp:revision>1</cp:revision>
  <dcterms:modified xsi:type="dcterms:W3CDTF">2018-10-12T21:09:06Z</dcterms:modified>
</cp:coreProperties>
</file>