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9"/>
  </p:notesMasterIdLst>
  <p:handoutMasterIdLst>
    <p:handoutMasterId r:id="rId10"/>
  </p:handoutMasterIdLst>
  <p:sldIdLst>
    <p:sldId id="259" r:id="rId3"/>
    <p:sldId id="298" r:id="rId4"/>
    <p:sldId id="303" r:id="rId5"/>
    <p:sldId id="299" r:id="rId6"/>
    <p:sldId id="305" r:id="rId7"/>
    <p:sldId id="302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3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0F40E5-3D3C-452B-B0EC-B532DAAB3C4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560B86-5294-482E-A38E-77B0D7419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6D51E8-0FA9-4AC5-9F6C-006730B3194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ABFA27-A520-43DD-9E3A-C81E490CF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8E191-2DE6-4C0F-91A1-5F3AF83FD26C}" type="datetimeFigureOut">
              <a:rPr lang="en-US" altLang="en-US"/>
              <a:pPr/>
              <a:t>10/18/2019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A8DDD-7015-4913-9593-CE5280DE7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4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25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0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0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1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CDB8B-ABD4-44EE-802F-AF80198005BB}" type="datetimeFigureOut">
              <a:rPr lang="en-US" altLang="en-US"/>
              <a:pPr/>
              <a:t>10/18/2019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508DE-312A-41D7-AD85-F0522760D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" descr="ANR_subbrands_horizontal_UCC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605155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2AB31F7-DA84-4F92-8470-B27BB2364807}" type="datetimeFigureOut">
              <a:rPr lang="en-US" altLang="en-US"/>
              <a:pPr/>
              <a:t>10/18/2019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4009BF8-6516-4772-87DC-6EA1C7EF73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xfrm>
            <a:off x="215661" y="75337"/>
            <a:ext cx="8738558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</a:rPr>
              <a:t>Prescribed Fire on Private Lands </a:t>
            </a:r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</a:rPr>
              <a:t>Workshop</a:t>
            </a:r>
            <a:b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</a:rPr>
              <a:t>Opportunities for utilizing fire as a tool</a:t>
            </a:r>
            <a:endParaRPr lang="en-US" alt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201999" y="4788556"/>
            <a:ext cx="1850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Credit: Lenya Quinn-Davidson</a:t>
            </a:r>
            <a:endParaRPr lang="en-US" sz="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450809"/>
            <a:ext cx="6983125" cy="4330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051" y="156754"/>
            <a:ext cx="852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Application of prescribed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ire as a mgmt. tool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" y="965230"/>
            <a:ext cx="2516160" cy="2805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724653" y="2713138"/>
            <a:ext cx="1638511" cy="18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Ag.mass.edu</a:t>
            </a:r>
            <a:endParaRPr lang="en-US" sz="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1820" y="1113276"/>
            <a:ext cx="2794878" cy="2657536"/>
            <a:chOff x="3327492" y="1119965"/>
            <a:chExt cx="3296217" cy="2777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" t="862" r="11380" b="11468"/>
            <a:stretch/>
          </p:blipFill>
          <p:spPr>
            <a:xfrm>
              <a:off x="3491146" y="1119965"/>
              <a:ext cx="3132563" cy="2777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2510045" y="2709977"/>
              <a:ext cx="18503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servpro</a:t>
              </a:r>
              <a:endParaRPr lang="en-US" sz="8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/>
          <a:stretch/>
        </p:blipFill>
        <p:spPr>
          <a:xfrm>
            <a:off x="6053615" y="1113276"/>
            <a:ext cx="2829128" cy="26575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5139759" y="2700019"/>
            <a:ext cx="1638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USDA Forest Service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1" y="3994512"/>
            <a:ext cx="3686175" cy="2761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680886" y="5828607"/>
            <a:ext cx="1638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Colorado State Forest Service</a:t>
            </a:r>
            <a:endParaRPr lang="en-US" sz="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3999322"/>
            <a:ext cx="3675017" cy="27562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7855143" y="5713725"/>
            <a:ext cx="1850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Credit: Lenya Quinn-Davidson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619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051" y="661851"/>
            <a:ext cx="852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Implementation options for prescribed fire: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36008"/>
              </p:ext>
            </p:extLst>
          </p:nvPr>
        </p:nvGraphicFramePr>
        <p:xfrm>
          <a:off x="357052" y="1397000"/>
          <a:ext cx="8325394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577">
                  <a:extLst>
                    <a:ext uri="{9D8B030D-6E8A-4147-A177-3AD203B41FA5}">
                      <a16:colId xmlns:a16="http://schemas.microsoft.com/office/drawing/2014/main" val="3229965461"/>
                    </a:ext>
                  </a:extLst>
                </a:gridCol>
                <a:gridCol w="3061269">
                  <a:extLst>
                    <a:ext uri="{9D8B030D-6E8A-4147-A177-3AD203B41FA5}">
                      <a16:colId xmlns:a16="http://schemas.microsoft.com/office/drawing/2014/main" val="1656758848"/>
                    </a:ext>
                  </a:extLst>
                </a:gridCol>
                <a:gridCol w="2399005">
                  <a:extLst>
                    <a:ext uri="{9D8B030D-6E8A-4147-A177-3AD203B41FA5}">
                      <a16:colId xmlns:a16="http://schemas.microsoft.com/office/drawing/2014/main" val="313557447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96895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</a:t>
                      </a:r>
                      <a:r>
                        <a:rPr lang="en-US" baseline="0" dirty="0" smtClean="0"/>
                        <a:t> Compliance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29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LE-5</a:t>
                      </a:r>
                      <a:r>
                        <a:rPr lang="en-US" baseline="0" dirty="0" smtClean="0"/>
                        <a:t> or LE-7 permit with burn plan, smoke permit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indemnification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LE-5</a:t>
                      </a:r>
                      <a:r>
                        <a:rPr lang="en-US" baseline="0" dirty="0" smtClean="0"/>
                        <a:t> or LE-7 permit with burn plan, smoke permit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indemnification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 &amp; Lunch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84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Contractor</a:t>
                      </a:r>
                    </a:p>
                    <a:p>
                      <a:r>
                        <a:rPr lang="en-US" dirty="0" smtClean="0"/>
                        <a:t>(Burn Boss)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LE-5</a:t>
                      </a:r>
                      <a:r>
                        <a:rPr lang="en-US" baseline="0" dirty="0" smtClean="0"/>
                        <a:t> or LE-7 permit with burn plan, smoke permit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Still open to liability, but partial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$10K/day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73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CALFire</a:t>
                      </a:r>
                      <a:r>
                        <a:rPr lang="en-US" dirty="0" smtClean="0"/>
                        <a:t> VMP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CEQA, </a:t>
                      </a:r>
                      <a:r>
                        <a:rPr lang="en-US" baseline="0" dirty="0" smtClean="0"/>
                        <a:t>LE-7 permit with burn plan, smoke permit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Indemnifies</a:t>
                      </a:r>
                      <a:r>
                        <a:rPr lang="en-US" baseline="0" dirty="0" smtClean="0"/>
                        <a:t> the landowner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and Cost share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27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6651" y="156754"/>
            <a:ext cx="728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Let’s talk about Liability (in California)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77" y="1001486"/>
            <a:ext cx="4848885" cy="5772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03" y="1802675"/>
            <a:ext cx="39362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Even with a permit one may be liable: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suppression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Strict Liability vs negligence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Hope that compliance with permit constitutes “prima facie”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Benefit of VMP: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CalFire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100% liable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Proposed Burn Boss Certification Insurance Pool</a:t>
            </a:r>
          </a:p>
        </p:txBody>
      </p:sp>
    </p:spTree>
    <p:extLst>
      <p:ext uri="{BB962C8B-B14F-4D97-AF65-F5344CB8AC3E}">
        <p14:creationId xmlns:p14="http://schemas.microsoft.com/office/powerpoint/2010/main" val="616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381" y="209005"/>
            <a:ext cx="44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Options to mitigate risk?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1" y="902063"/>
            <a:ext cx="4016688" cy="314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2" y="1055344"/>
            <a:ext cx="2976254" cy="3484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4914" y="950822"/>
            <a:ext cx="45894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Hiring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Pre-Treatment of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Careful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eather prescription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Thoughtful burn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 in burn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nit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 in tools &amp;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Community partners as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Commit to the ENTIRE process (plan to patrol)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Consider Efficacy and Longevity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01" y="5150338"/>
            <a:ext cx="835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is the cost of doing something versus the cost of assuming the stability of the status quo?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81" y="209005"/>
            <a:ext cx="44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Partners with Resources: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05" y="4963129"/>
            <a:ext cx="1872172" cy="804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49" y="2848759"/>
            <a:ext cx="2579728" cy="1992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9" y="1353223"/>
            <a:ext cx="3231304" cy="1004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0" y="3102026"/>
            <a:ext cx="1461377" cy="2129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9" y="1039168"/>
            <a:ext cx="1918652" cy="1564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09" y="2500893"/>
            <a:ext cx="1217667" cy="1217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34" y="631049"/>
            <a:ext cx="1284531" cy="1398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98" y="4166632"/>
            <a:ext cx="1127230" cy="1459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33" y="2946649"/>
            <a:ext cx="2293757" cy="1526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79" y="4885672"/>
            <a:ext cx="1569942" cy="1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UC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ANRBrand_UCCE</Template>
  <TotalTime>2012</TotalTime>
  <Words>242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ANRBrand_UCCE</vt:lpstr>
      <vt:lpstr>Custom Design</vt:lpstr>
      <vt:lpstr>Prescribed Fire on Private Lands Workshop Opportunities for utilizing fire as a tool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presentation notes brief.</dc:title>
  <dc:creator>Ryan Tompkins</dc:creator>
  <cp:lastModifiedBy>Ryan Emmett Tompkins</cp:lastModifiedBy>
  <cp:revision>118</cp:revision>
  <cp:lastPrinted>2019-04-01T22:42:15Z</cp:lastPrinted>
  <dcterms:created xsi:type="dcterms:W3CDTF">2019-03-20T17:13:41Z</dcterms:created>
  <dcterms:modified xsi:type="dcterms:W3CDTF">2019-10-19T05:21:44Z</dcterms:modified>
</cp:coreProperties>
</file>