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2" r:id="rId2"/>
  </p:sldMasterIdLst>
  <p:notesMasterIdLst>
    <p:notesMasterId r:id="rId35"/>
  </p:notesMasterIdLst>
  <p:sldIdLst>
    <p:sldId id="257" r:id="rId3"/>
    <p:sldId id="290" r:id="rId4"/>
    <p:sldId id="316" r:id="rId5"/>
    <p:sldId id="291" r:id="rId6"/>
    <p:sldId id="263" r:id="rId7"/>
    <p:sldId id="307" r:id="rId8"/>
    <p:sldId id="299" r:id="rId9"/>
    <p:sldId id="287" r:id="rId10"/>
    <p:sldId id="301" r:id="rId11"/>
    <p:sldId id="309" r:id="rId12"/>
    <p:sldId id="311" r:id="rId13"/>
    <p:sldId id="319" r:id="rId14"/>
    <p:sldId id="294" r:id="rId15"/>
    <p:sldId id="318" r:id="rId16"/>
    <p:sldId id="320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149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9983D-4C67-46BE-AE05-EA05CB688366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D3277-2264-4C27-BDED-0A4AC71E5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36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8279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6960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4339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4189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103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D3277-2264-4C27-BDED-0A4AC71E5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8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9758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453C6E-8788-4308-BEB7-007ECD09057C}" type="datetimeFigureOut">
              <a:rPr lang="en-US" altLang="en-US"/>
              <a:pPr/>
              <a:t>10/18/2019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65B0A-7AFB-4B00-80DB-405CF06C84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627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83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229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5B58404-650B-49E6-BA0E-ACAD474AB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321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5D1B3-706A-4DAE-84B3-F7EB69946FA9}" type="datetimeFigureOut">
              <a:rPr lang="en-US" smtClean="0"/>
              <a:t>10/18/2019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B25A2-7E3A-45D4-9F37-400FCD6CF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67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0151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2944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543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54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8522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0024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713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549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2928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677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4405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4940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5800CA-407E-48B0-9F1E-8C4733027D7F}" type="datetimeFigureOut">
              <a:rPr lang="en-US" altLang="en-US"/>
              <a:pPr/>
              <a:t>10/18/2019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340EC-4F86-436D-8174-B9241F5BE1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532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2052" name="Picture 1" descr="UC_ANR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6165850"/>
            <a:ext cx="229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EE4ED5AD-FCA9-4044-89FD-1D09DB9187AC}" type="datetimeFigureOut">
              <a:rPr lang="en-US" altLang="en-US"/>
              <a:pPr/>
              <a:t>10/18/2019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BC0E9D0-ACF0-43C1-969D-2C732527E43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6" r:id="rId4"/>
    <p:sldLayoutId id="2147483718" r:id="rId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010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7708"/>
            <a:ext cx="9144000" cy="210708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dirty="0" smtClean="0"/>
              <a:t>Fire Ecology and Behavior</a:t>
            </a:r>
            <a:endParaRPr lang="en-US" sz="3600" dirty="0"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9239" y="5445456"/>
            <a:ext cx="6834761" cy="1412543"/>
          </a:xfrm>
        </p:spPr>
        <p:txBody>
          <a:bodyPr/>
          <a:lstStyle/>
          <a:p>
            <a:r>
              <a:rPr lang="en-US" sz="2400" i="1" dirty="0">
                <a:solidFill>
                  <a:schemeClr val="bg1"/>
                </a:solidFill>
              </a:rPr>
              <a:t>Susie Kocher, Registered Professional Forester #2874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University of California Cooperative Extension </a:t>
            </a:r>
          </a:p>
          <a:p>
            <a:r>
              <a:rPr lang="en-US" sz="2400" i="1" dirty="0" smtClean="0">
                <a:solidFill>
                  <a:schemeClr val="bg1"/>
                </a:solidFill>
              </a:rPr>
              <a:t>May 17</a:t>
            </a:r>
            <a:r>
              <a:rPr lang="en-US" sz="2400" i="1" baseline="30000" dirty="0" smtClean="0">
                <a:solidFill>
                  <a:schemeClr val="bg1"/>
                </a:solidFill>
              </a:rPr>
              <a:t>th</a:t>
            </a:r>
            <a:r>
              <a:rPr lang="en-US" sz="2400" i="1" dirty="0" smtClean="0">
                <a:solidFill>
                  <a:schemeClr val="bg1"/>
                </a:solidFill>
              </a:rPr>
              <a:t>, 2019</a:t>
            </a:r>
            <a:endParaRPr lang="en-US" sz="2400" i="1" dirty="0">
              <a:solidFill>
                <a:schemeClr val="bg1"/>
              </a:solidFill>
            </a:endParaRPr>
          </a:p>
          <a:p>
            <a:endParaRPr lang="en-US" altLang="en-US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7188" y="0"/>
            <a:ext cx="5127062" cy="1143000"/>
          </a:xfrm>
        </p:spPr>
        <p:txBody>
          <a:bodyPr/>
          <a:lstStyle/>
          <a:p>
            <a:r>
              <a:rPr lang="en-US" sz="4000" b="1" dirty="0"/>
              <a:t>Dr. Harold Biswell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1983" y="27296"/>
            <a:ext cx="4553858" cy="6830704"/>
          </a:xfrm>
        </p:spPr>
        <p:txBody>
          <a:bodyPr/>
          <a:lstStyle/>
          <a:p>
            <a:r>
              <a:rPr lang="en-US" dirty="0"/>
              <a:t>Arrived in California 1947 from Southeast</a:t>
            </a:r>
          </a:p>
          <a:p>
            <a:r>
              <a:rPr lang="en-US" dirty="0"/>
              <a:t>Professor of forestry UC Berkeley - experience with Rx in long leaf pine</a:t>
            </a:r>
          </a:p>
          <a:p>
            <a:r>
              <a:rPr lang="en-US" dirty="0"/>
              <a:t>Worked with CA ranchers to develop techniques for Rx fire to kill woody vegetation and promote grasses to increase grazing capacity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188" y="967635"/>
            <a:ext cx="4826812" cy="524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81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655"/>
            <a:ext cx="8229600" cy="694353"/>
          </a:xfrm>
        </p:spPr>
        <p:txBody>
          <a:bodyPr/>
          <a:lstStyle/>
          <a:p>
            <a:r>
              <a:rPr lang="en-US" b="1" dirty="0"/>
              <a:t>Range improvement burning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33584"/>
            <a:ext cx="3600450" cy="5597121"/>
          </a:xfrm>
        </p:spPr>
        <p:txBody>
          <a:bodyPr/>
          <a:lstStyle/>
          <a:p>
            <a:r>
              <a:rPr lang="en-US" sz="2800" dirty="0"/>
              <a:t>Range burning reached peak in 1955 &gt; 200,000 acres burned  </a:t>
            </a:r>
          </a:p>
          <a:p>
            <a:r>
              <a:rPr lang="en-US" sz="2800" dirty="0"/>
              <a:t>Then declined </a:t>
            </a:r>
          </a:p>
          <a:p>
            <a:pPr lvl="1"/>
            <a:r>
              <a:rPr lang="en-US" sz="2400" dirty="0"/>
              <a:t>more homes were built on adjacent wildlands and </a:t>
            </a:r>
          </a:p>
          <a:p>
            <a:pPr lvl="1"/>
            <a:r>
              <a:rPr lang="en-US" sz="2400" dirty="0"/>
              <a:t>ranchers were held liable for escape damage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Still </a:t>
            </a:r>
            <a:r>
              <a:rPr lang="en-US" dirty="0"/>
              <a:t>going strong in </a:t>
            </a:r>
            <a:r>
              <a:rPr lang="en-US" dirty="0" smtClean="0"/>
              <a:t>SE</a:t>
            </a:r>
            <a:endParaRPr lang="en-US" dirty="0"/>
          </a:p>
        </p:txBody>
      </p:sp>
      <p:pic>
        <p:nvPicPr>
          <p:cNvPr id="24578" name="Picture 2" descr="Image result for rangeland improvement burning in californ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9" b="19587"/>
          <a:stretch/>
        </p:blipFill>
        <p:spPr bwMode="auto">
          <a:xfrm>
            <a:off x="3385091" y="1095383"/>
            <a:ext cx="5690670" cy="479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1833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1945 first burning permits (</a:t>
            </a:r>
            <a:r>
              <a:rPr lang="en-US" sz="2800" dirty="0" err="1"/>
              <a:t>CalFire</a:t>
            </a:r>
            <a:r>
              <a:rPr lang="en-US" sz="2800" dirty="0"/>
              <a:t>) to conduct Rx fire</a:t>
            </a: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316851" y="5934670"/>
            <a:ext cx="5827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/>
              <a:t>van </a:t>
            </a:r>
            <a:r>
              <a:rPr lang="en-US" sz="1800" i="1" dirty="0" err="1"/>
              <a:t>Wagtendonk</a:t>
            </a:r>
            <a:r>
              <a:rPr lang="en-US" sz="1800" i="1" dirty="0"/>
              <a:t>, J.  1995. Dr. Biswell’s Influence on the Development of Prescribed Burning in California. USDA Forest Service Gen. Tech. Rep. PSW-GTR-158. </a:t>
            </a:r>
          </a:p>
        </p:txBody>
      </p:sp>
    </p:spTree>
    <p:extLst>
      <p:ext uri="{BB962C8B-B14F-4D97-AF65-F5344CB8AC3E}">
        <p14:creationId xmlns:p14="http://schemas.microsoft.com/office/powerpoint/2010/main" val="3200386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4" y="100962"/>
            <a:ext cx="7413172" cy="6757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2" name="Picture 2" descr="https://www.wfrfire.com/web/image/product.template/785/image?unique=5969156">
            <a:extLst>
              <a:ext uri="{FF2B5EF4-FFF2-40B4-BE49-F238E27FC236}">
                <a16:creationId xmlns:a16="http://schemas.microsoft.com/office/drawing/2014/main" id="{D8B4BE8A-5E35-44D2-B481-B97964479D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9" t="8101" r="32617" b="6160"/>
          <a:stretch/>
        </p:blipFill>
        <p:spPr bwMode="auto">
          <a:xfrm>
            <a:off x="6921661" y="846138"/>
            <a:ext cx="2222339" cy="587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100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68913"/>
              </p:ext>
            </p:extLst>
          </p:nvPr>
        </p:nvGraphicFramePr>
        <p:xfrm>
          <a:off x="0" y="-75612"/>
          <a:ext cx="9430110" cy="693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Acrobat Document" r:id="rId3" imgW="7543441" imgH="5829159" progId="AcroExch.Document.DC">
                  <p:embed/>
                </p:oleObj>
              </mc:Choice>
              <mc:Fallback>
                <p:oleObj name="Acrobat Document" r:id="rId3" imgW="7543441" imgH="582915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75612"/>
                        <a:ext cx="9430110" cy="6933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2702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Private lands burning common elsewhere, why not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84980"/>
            <a:ext cx="8915400" cy="5473019"/>
          </a:xfrm>
        </p:spPr>
        <p:txBody>
          <a:bodyPr/>
          <a:lstStyle/>
          <a:p>
            <a:r>
              <a:rPr lang="en-US" dirty="0"/>
              <a:t>Prescribed fire councils </a:t>
            </a:r>
          </a:p>
          <a:p>
            <a:pPr lvl="1"/>
            <a:r>
              <a:rPr lang="en-US" dirty="0"/>
              <a:t>Northern Ca</a:t>
            </a:r>
          </a:p>
          <a:p>
            <a:pPr lvl="1"/>
            <a:r>
              <a:rPr lang="en-US" dirty="0"/>
              <a:t>Southern Sierra</a:t>
            </a:r>
          </a:p>
          <a:p>
            <a:pPr lvl="1"/>
            <a:r>
              <a:rPr lang="en-US" dirty="0"/>
              <a:t>Central California</a:t>
            </a:r>
          </a:p>
          <a:p>
            <a:pPr lvl="1"/>
            <a:r>
              <a:rPr lang="en-US" dirty="0"/>
              <a:t>Bay area</a:t>
            </a:r>
          </a:p>
          <a:p>
            <a:r>
              <a:rPr lang="en-US" dirty="0"/>
              <a:t>Prescribed fire Training Exchanges (TREXs)</a:t>
            </a:r>
          </a:p>
          <a:p>
            <a:pPr lvl="1"/>
            <a:r>
              <a:rPr lang="en-US" dirty="0"/>
              <a:t>Throughout state </a:t>
            </a:r>
            <a:endParaRPr lang="en-US" dirty="0" smtClean="0"/>
          </a:p>
          <a:p>
            <a:r>
              <a:rPr lang="en-US" dirty="0" smtClean="0"/>
              <a:t>UC Rx fire outreach</a:t>
            </a:r>
          </a:p>
          <a:p>
            <a:r>
              <a:rPr lang="en-US" dirty="0" smtClean="0"/>
              <a:t>Legislative initiatives on Rx fire liability, certification,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500590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314"/>
            <a:ext cx="8665029" cy="6498772"/>
          </a:xfrm>
        </p:spPr>
      </p:pic>
      <p:sp>
        <p:nvSpPr>
          <p:cNvPr id="5" name="TextBox 4"/>
          <p:cNvSpPr txBox="1"/>
          <p:nvPr/>
        </p:nvSpPr>
        <p:spPr>
          <a:xfrm>
            <a:off x="228601" y="4947557"/>
            <a:ext cx="8841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October 2018 burn crew of landowners in October 2018 at Blodgett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617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22914" cy="1143000"/>
          </a:xfrm>
        </p:spPr>
        <p:txBody>
          <a:bodyPr/>
          <a:lstStyle/>
          <a:p>
            <a:r>
              <a:rPr lang="en-US" b="1" dirty="0"/>
              <a:t>What is fire?</a:t>
            </a:r>
            <a:r>
              <a:rPr lang="en-US" dirty="0"/>
              <a:t>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8E96F3-3D51-4DF7-84E1-3DEDFD130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214097"/>
            <a:ext cx="3690257" cy="3263504"/>
          </a:xfrm>
        </p:spPr>
        <p:txBody>
          <a:bodyPr/>
          <a:lstStyle/>
          <a:p>
            <a:r>
              <a:rPr lang="en-US" dirty="0"/>
              <a:t>Fire is a chemical reaction that occurs when fuel, oxygen, and heat interact. </a:t>
            </a:r>
          </a:p>
          <a:p>
            <a:endParaRPr lang="en-US" dirty="0"/>
          </a:p>
        </p:txBody>
      </p:sp>
      <p:pic>
        <p:nvPicPr>
          <p:cNvPr id="1028" name="Picture 4" descr="Image result for wildland fire triangle image">
            <a:extLst>
              <a:ext uri="{FF2B5EF4-FFF2-40B4-BE49-F238E27FC236}">
                <a16:creationId xmlns:a16="http://schemas.microsoft.com/office/drawing/2014/main" id="{CC28F687-9BE4-40DA-861A-FF6C646D6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453" y="857250"/>
            <a:ext cx="47565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88"/>
          <a:stretch/>
        </p:blipFill>
        <p:spPr>
          <a:xfrm>
            <a:off x="885752" y="4338644"/>
            <a:ext cx="2743664" cy="215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57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5390-2F56-4A9E-BCDF-35DEDDDF7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944" y="1329201"/>
            <a:ext cx="4539997" cy="964620"/>
          </a:xfrm>
        </p:spPr>
        <p:txBody>
          <a:bodyPr anchor="b">
            <a:normAutofit fontScale="90000"/>
          </a:bodyPr>
          <a:lstStyle/>
          <a:p>
            <a:r>
              <a:rPr lang="en-US" b="1" dirty="0"/>
              <a:t>What is a fire regime?</a:t>
            </a:r>
            <a:r>
              <a:rPr lang="en-US" dirty="0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29F43-24BE-4E4D-9B88-5031F3376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928" y="2593356"/>
            <a:ext cx="4939868" cy="4264644"/>
          </a:xfrm>
        </p:spPr>
        <p:txBody>
          <a:bodyPr>
            <a:normAutofit fontScale="62500" lnSpcReduction="20000"/>
          </a:bodyPr>
          <a:lstStyle/>
          <a:p>
            <a:r>
              <a:rPr lang="en-US" sz="4400" dirty="0"/>
              <a:t>How frequently fires burns </a:t>
            </a:r>
          </a:p>
          <a:p>
            <a:pPr lvl="1"/>
            <a:r>
              <a:rPr lang="en-US" sz="3300" dirty="0"/>
              <a:t>Fire Return Interval – 15–30 years in much of Sierra</a:t>
            </a:r>
          </a:p>
          <a:p>
            <a:pPr lvl="1"/>
            <a:r>
              <a:rPr lang="en-US" sz="3300" dirty="0"/>
              <a:t>Sierra forests were frequent fire forest before suppression</a:t>
            </a:r>
          </a:p>
          <a:p>
            <a:r>
              <a:rPr lang="en-US" sz="4400" dirty="0"/>
              <a:t>Fire size</a:t>
            </a:r>
          </a:p>
          <a:p>
            <a:pPr lvl="1"/>
            <a:r>
              <a:rPr lang="en-US" sz="3300" dirty="0"/>
              <a:t>Getting larger since fire suppression effective in mildest fire weather</a:t>
            </a:r>
          </a:p>
          <a:p>
            <a:r>
              <a:rPr lang="en-US" sz="4400" dirty="0"/>
              <a:t>Energy release of the fire</a:t>
            </a:r>
          </a:p>
          <a:p>
            <a:pPr lvl="1"/>
            <a:r>
              <a:rPr lang="en-US" sz="3300" dirty="0"/>
              <a:t>Fire intensity</a:t>
            </a:r>
          </a:p>
          <a:p>
            <a:r>
              <a:rPr lang="en-US" sz="4400" dirty="0"/>
              <a:t>How it alters vegetation</a:t>
            </a:r>
          </a:p>
          <a:p>
            <a:pPr lvl="1"/>
            <a:r>
              <a:rPr lang="en-US" sz="3300" dirty="0"/>
              <a:t>Fire severity – low medium, high. </a:t>
            </a:r>
          </a:p>
          <a:p>
            <a:endParaRPr lang="en-US" sz="1500" dirty="0"/>
          </a:p>
        </p:txBody>
      </p:sp>
      <p:pic>
        <p:nvPicPr>
          <p:cNvPr id="4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7F6F034-F12E-4C42-9624-70013719B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t="12007" b="6714"/>
          <a:stretch/>
        </p:blipFill>
        <p:spPr bwMode="auto">
          <a:xfrm>
            <a:off x="82296" y="948694"/>
            <a:ext cx="3732147" cy="50520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469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CA6D8-DC11-41F8-B403-613C3051E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990" y="900604"/>
            <a:ext cx="3509010" cy="10905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50" b="1" dirty="0">
                <a:solidFill>
                  <a:srgbClr val="000000"/>
                </a:solidFill>
              </a:rPr>
              <a:t>What affects fire behavior? </a:t>
            </a:r>
          </a:p>
        </p:txBody>
      </p:sp>
      <p:pic>
        <p:nvPicPr>
          <p:cNvPr id="15" name="Content Placeholder 14" descr="A group of clouds in the sky&#10;&#10;Description automatically generated">
            <a:extLst>
              <a:ext uri="{FF2B5EF4-FFF2-40B4-BE49-F238E27FC236}">
                <a16:creationId xmlns:a16="http://schemas.microsoft.com/office/drawing/2014/main" id="{2BF3D382-2B46-4F03-9B55-56F6FA925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53" y="1991141"/>
            <a:ext cx="2956814" cy="3940331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785464-4E62-4F81-B6FD-85C2C0030D42}"/>
              </a:ext>
            </a:extLst>
          </p:cNvPr>
          <p:cNvSpPr txBox="1">
            <a:spLocks/>
          </p:cNvSpPr>
          <p:nvPr/>
        </p:nvSpPr>
        <p:spPr>
          <a:xfrm>
            <a:off x="628650" y="222646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 dirty="0"/>
          </a:p>
        </p:txBody>
      </p:sp>
      <p:pic>
        <p:nvPicPr>
          <p:cNvPr id="9" name="Picture 2" descr="Image result for wildland fire triangle image">
            <a:extLst>
              <a:ext uri="{FF2B5EF4-FFF2-40B4-BE49-F238E27FC236}">
                <a16:creationId xmlns:a16="http://schemas.microsoft.com/office/drawing/2014/main" id="{7286EAC4-4EC9-4976-861E-FD0F6AECC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7" r="12616"/>
          <a:stretch/>
        </p:blipFill>
        <p:spPr bwMode="auto">
          <a:xfrm>
            <a:off x="1068505" y="2653684"/>
            <a:ext cx="2896697" cy="283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B5DAE6-31F2-4856-8924-858013352EF6}"/>
              </a:ext>
            </a:extLst>
          </p:cNvPr>
          <p:cNvSpPr txBox="1"/>
          <p:nvPr/>
        </p:nvSpPr>
        <p:spPr>
          <a:xfrm>
            <a:off x="124692" y="3295651"/>
            <a:ext cx="143740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Flat or sloped</a:t>
            </a:r>
          </a:p>
          <a:p>
            <a:r>
              <a:rPr lang="en-US" sz="2100" dirty="0"/>
              <a:t>Aspect</a:t>
            </a:r>
          </a:p>
          <a:p>
            <a:r>
              <a:rPr lang="en-US" sz="2100" dirty="0"/>
              <a:t>Chutes/ canyons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5ED38-4B5A-4712-B939-F3723733FEAF}"/>
              </a:ext>
            </a:extLst>
          </p:cNvPr>
          <p:cNvSpPr txBox="1"/>
          <p:nvPr/>
        </p:nvSpPr>
        <p:spPr>
          <a:xfrm>
            <a:off x="137142" y="806044"/>
            <a:ext cx="54978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Fine or heavy</a:t>
            </a:r>
          </a:p>
          <a:p>
            <a:pPr algn="ctr"/>
            <a:r>
              <a:rPr lang="en-US" dirty="0"/>
              <a:t>Continuous/ heterogenous</a:t>
            </a:r>
          </a:p>
          <a:p>
            <a:pPr algn="ctr"/>
            <a:r>
              <a:rPr lang="en-US" dirty="0"/>
              <a:t>Fuel moisture</a:t>
            </a:r>
          </a:p>
          <a:p>
            <a:pPr algn="ctr"/>
            <a:r>
              <a:rPr lang="en-US" dirty="0"/>
              <a:t>Ladder fuel </a:t>
            </a:r>
          </a:p>
          <a:p>
            <a:pPr algn="ctr"/>
            <a:r>
              <a:rPr lang="en-US" dirty="0"/>
              <a:t>Canopy cover / base height</a:t>
            </a:r>
          </a:p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4261F3-8002-4DAB-B3EB-90D56DE9906F}"/>
              </a:ext>
            </a:extLst>
          </p:cNvPr>
          <p:cNvSpPr txBox="1"/>
          <p:nvPr/>
        </p:nvSpPr>
        <p:spPr>
          <a:xfrm>
            <a:off x="3440429" y="3434150"/>
            <a:ext cx="26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Wind</a:t>
            </a:r>
          </a:p>
          <a:p>
            <a:pPr algn="ctr"/>
            <a:r>
              <a:rPr lang="en-US" dirty="0"/>
              <a:t>Temperature</a:t>
            </a:r>
          </a:p>
          <a:p>
            <a:pPr algn="ctr"/>
            <a:r>
              <a:rPr lang="en-US" dirty="0"/>
              <a:t>Relative humidity</a:t>
            </a:r>
          </a:p>
          <a:p>
            <a:pPr algn="ctr"/>
            <a:r>
              <a:rPr lang="en-US" dirty="0"/>
              <a:t>Precipitation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3B1E5B-46A6-417D-BDAA-3A506D704A3D}"/>
              </a:ext>
            </a:extLst>
          </p:cNvPr>
          <p:cNvSpPr txBox="1"/>
          <p:nvPr/>
        </p:nvSpPr>
        <p:spPr>
          <a:xfrm>
            <a:off x="411519" y="5330875"/>
            <a:ext cx="4049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/>
              <a:t>Figure: USDA-NRCS, February 2016. Plant Materials Technical Note Report No. 66. Boise, ID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29430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79D66-487A-4B68-B1AC-776D33D61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020786" cy="994172"/>
          </a:xfrm>
        </p:spPr>
        <p:txBody>
          <a:bodyPr/>
          <a:lstStyle/>
          <a:p>
            <a:r>
              <a:rPr lang="en-US" b="1" dirty="0"/>
              <a:t>Topography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23DEC-E2B2-4802-BC9D-368374933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0" y="2226469"/>
            <a:ext cx="2027583" cy="3263504"/>
          </a:xfrm>
        </p:spPr>
        <p:txBody>
          <a:bodyPr/>
          <a:lstStyle/>
          <a:p>
            <a:r>
              <a:rPr lang="en-US" dirty="0"/>
              <a:t>Flat or sloped</a:t>
            </a:r>
          </a:p>
          <a:p>
            <a:r>
              <a:rPr lang="en-US" dirty="0"/>
              <a:t>Aspect</a:t>
            </a:r>
          </a:p>
          <a:p>
            <a:r>
              <a:rPr lang="en-US" dirty="0"/>
              <a:t>Chutes/ canyons</a:t>
            </a:r>
          </a:p>
          <a:p>
            <a:endParaRPr lang="en-US" dirty="0"/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903" y="869177"/>
            <a:ext cx="6842098" cy="513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10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46482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/>
              <a:t>Current fire management has unintended effects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65545"/>
            <a:ext cx="4648200" cy="539245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dirty="0"/>
              <a:t>Sierra forests are adapted to frequent low intensity from native starts and lightning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/>
              <a:t>Fire suppression and halt in prescribed fire have led to increased fuels, poor forest health and more destructive wildfires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/>
              <a:t>Reintroducing ‘good fire’ in forests is needed as part of the solution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/>
              <a:t>Private landowners have a large role to play in Rx fire solution</a:t>
            </a:r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960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188" y="188560"/>
            <a:ext cx="2597592" cy="882595"/>
          </a:xfrm>
        </p:spPr>
        <p:txBody>
          <a:bodyPr>
            <a:normAutofit/>
          </a:bodyPr>
          <a:lstStyle/>
          <a:p>
            <a:r>
              <a:rPr lang="en-US" b="1" dirty="0"/>
              <a:t>Weather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10" y="947057"/>
            <a:ext cx="3632234" cy="5910943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/>
              <a:t>Wind – Direction of fire spread and smoke transport mostly affected by wind</a:t>
            </a:r>
          </a:p>
          <a:p>
            <a:pPr lvl="1"/>
            <a:r>
              <a:rPr lang="en-US" sz="3300" dirty="0"/>
              <a:t>Hastens fuel drying, can send spots farther </a:t>
            </a:r>
          </a:p>
          <a:p>
            <a:r>
              <a:rPr lang="en-US" sz="4400" dirty="0"/>
              <a:t>Temperature – Varies thru day</a:t>
            </a:r>
          </a:p>
          <a:p>
            <a:pPr lvl="1"/>
            <a:r>
              <a:rPr lang="en-US" sz="3300" dirty="0"/>
              <a:t>Warmer temp speeds burning</a:t>
            </a:r>
          </a:p>
          <a:p>
            <a:r>
              <a:rPr lang="en-US" sz="4400" dirty="0"/>
              <a:t>Relative humidity – affects fuel moisture</a:t>
            </a:r>
          </a:p>
          <a:p>
            <a:pPr lvl="1"/>
            <a:r>
              <a:rPr lang="en-US" sz="3300" dirty="0"/>
              <a:t>Less RH increases burning – varies thru day</a:t>
            </a:r>
          </a:p>
          <a:p>
            <a:r>
              <a:rPr lang="en-US" sz="4400" dirty="0"/>
              <a:t>Precipitation – increases fuel moisture and RH</a:t>
            </a:r>
          </a:p>
          <a:p>
            <a:pPr lvl="1"/>
            <a:r>
              <a:rPr lang="en-US" sz="3300" dirty="0"/>
              <a:t>Slows down burning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968" t="28614" r="26433" b="5237"/>
          <a:stretch/>
        </p:blipFill>
        <p:spPr>
          <a:xfrm>
            <a:off x="3196780" y="1349014"/>
            <a:ext cx="5947221" cy="45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07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185EC-483E-4999-AF13-10DC008C5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01" y="96264"/>
            <a:ext cx="6028049" cy="994172"/>
          </a:xfrm>
        </p:spPr>
        <p:txBody>
          <a:bodyPr/>
          <a:lstStyle/>
          <a:p>
            <a:r>
              <a:rPr lang="en-US" b="1" dirty="0"/>
              <a:t>Fuel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B0F01-4B7E-4DE5-81AA-6CB6D1B72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4320" y="947058"/>
            <a:ext cx="5153291" cy="5910942"/>
          </a:xfrm>
        </p:spPr>
        <p:txBody>
          <a:bodyPr>
            <a:normAutofit fontScale="40000" lnSpcReduction="20000"/>
          </a:bodyPr>
          <a:lstStyle/>
          <a:p>
            <a:r>
              <a:rPr lang="en-US" sz="5500" dirty="0"/>
              <a:t>Loading –More fuel leads to more heat </a:t>
            </a:r>
          </a:p>
          <a:p>
            <a:r>
              <a:rPr lang="en-US" sz="5500" dirty="0"/>
              <a:t>Fuel size – smaller fuel burns faster/ dries faster</a:t>
            </a:r>
          </a:p>
          <a:p>
            <a:r>
              <a:rPr lang="en-US" sz="5500" dirty="0" err="1"/>
              <a:t>Compactedness</a:t>
            </a:r>
            <a:r>
              <a:rPr lang="en-US" sz="5500" dirty="0"/>
              <a:t> – compacted burns slower</a:t>
            </a:r>
          </a:p>
          <a:p>
            <a:r>
              <a:rPr lang="en-US" sz="5500" dirty="0"/>
              <a:t>Continuity – fuels closer together spread faster</a:t>
            </a:r>
          </a:p>
          <a:p>
            <a:pPr lvl="1"/>
            <a:r>
              <a:rPr lang="en-US" sz="5000" dirty="0"/>
              <a:t>Ladder fuel carry fire from surface into tree crowns</a:t>
            </a:r>
          </a:p>
          <a:p>
            <a:r>
              <a:rPr lang="en-US" sz="5500" dirty="0"/>
              <a:t>Fuel moisture – drier fuel burns faster</a:t>
            </a:r>
          </a:p>
          <a:p>
            <a:pPr lvl="1"/>
            <a:r>
              <a:rPr lang="en-US" sz="5000" dirty="0"/>
              <a:t>Temperature, rain, humidity and shade affect it</a:t>
            </a:r>
          </a:p>
          <a:p>
            <a:pPr lvl="1"/>
            <a:r>
              <a:rPr lang="en-US" sz="5000" dirty="0"/>
              <a:t>Size of fuel also affects fuel moisture</a:t>
            </a:r>
          </a:p>
          <a:p>
            <a:pPr lvl="2"/>
            <a:r>
              <a:rPr lang="en-US" sz="4500" dirty="0"/>
              <a:t>1-hour </a:t>
            </a:r>
            <a:r>
              <a:rPr lang="en-US" sz="4500" b="1" dirty="0"/>
              <a:t>fuels</a:t>
            </a:r>
            <a:r>
              <a:rPr lang="en-US" sz="4500" dirty="0"/>
              <a:t>: &lt;1/4 inch in diameter. - twigs, leaves, mulch and litter</a:t>
            </a:r>
          </a:p>
          <a:p>
            <a:pPr lvl="2"/>
            <a:r>
              <a:rPr lang="en-US" sz="4500" dirty="0"/>
              <a:t>10-hour </a:t>
            </a:r>
            <a:r>
              <a:rPr lang="en-US" sz="4500" b="1" dirty="0"/>
              <a:t>fuels</a:t>
            </a:r>
            <a:r>
              <a:rPr lang="en-US" sz="4500" dirty="0"/>
              <a:t>: 1/4 inch to 1 inch - twigs</a:t>
            </a:r>
          </a:p>
          <a:p>
            <a:pPr lvl="2"/>
            <a:r>
              <a:rPr lang="en-US" sz="4500" dirty="0"/>
              <a:t>100-hour </a:t>
            </a:r>
            <a:r>
              <a:rPr lang="en-US" sz="4500" b="1" dirty="0"/>
              <a:t>fuels</a:t>
            </a:r>
            <a:r>
              <a:rPr lang="en-US" sz="4500" dirty="0"/>
              <a:t>: 1 inch to 3 inches – twigs/ branches</a:t>
            </a:r>
          </a:p>
          <a:p>
            <a:pPr lvl="2"/>
            <a:r>
              <a:rPr lang="en-US" sz="4500" dirty="0"/>
              <a:t>1000-hour </a:t>
            </a:r>
            <a:r>
              <a:rPr lang="en-US" sz="4500" b="1" dirty="0"/>
              <a:t>fuels</a:t>
            </a:r>
            <a:r>
              <a:rPr lang="en-US" sz="4500" dirty="0"/>
              <a:t>: 3 inches to 8 inches in diameter – branches/ logs</a:t>
            </a:r>
          </a:p>
          <a:p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080398" y="1134055"/>
            <a:ext cx="4063603" cy="3985231"/>
            <a:chOff x="6416676" y="838200"/>
            <a:chExt cx="5418137" cy="5313641"/>
          </a:xfrm>
        </p:grpSpPr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6607176" y="838201"/>
              <a:ext cx="1727396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en-US" sz="3000">
                  <a:latin typeface="+mn-lt"/>
                </a:rPr>
                <a:t>Timber</a:t>
              </a: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9733048" y="838200"/>
              <a:ext cx="1965153" cy="1231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altLang="en-US" sz="3000">
                  <a:latin typeface="+mn-lt"/>
                </a:rPr>
                <a:t>Logging 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altLang="en-US" sz="3000">
                  <a:latin typeface="+mn-lt"/>
                </a:rPr>
                <a:t>Slash</a:t>
              </a:r>
            </a:p>
          </p:txBody>
        </p:sp>
        <p:pic>
          <p:nvPicPr>
            <p:cNvPr id="7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726" y="1846264"/>
              <a:ext cx="2176463" cy="1284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6676" y="3217864"/>
              <a:ext cx="2193925" cy="1284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4776" y="4606926"/>
              <a:ext cx="2157413" cy="1266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8826" y="2057401"/>
              <a:ext cx="2157413" cy="1311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7876" y="3465513"/>
              <a:ext cx="2149475" cy="1293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7875" y="4837114"/>
              <a:ext cx="2166938" cy="1284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454775" y="2395539"/>
              <a:ext cx="819028" cy="35086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300" b="1" dirty="0">
                  <a:solidFill>
                    <a:schemeClr val="bg1"/>
                  </a:solidFill>
                  <a:cs typeface="Arial" charset="0"/>
                </a:rPr>
                <a:t>8</a:t>
              </a:r>
            </a:p>
            <a:p>
              <a:pPr>
                <a:defRPr/>
              </a:pPr>
              <a:endParaRPr lang="en-US" sz="3300" b="1" dirty="0">
                <a:solidFill>
                  <a:schemeClr val="bg1"/>
                </a:solidFill>
                <a:cs typeface="Arial" charset="0"/>
              </a:endParaRPr>
            </a:p>
            <a:p>
              <a:pPr>
                <a:defRPr/>
              </a:pPr>
              <a:r>
                <a:rPr lang="en-US" sz="3300" b="1" dirty="0">
                  <a:solidFill>
                    <a:schemeClr val="bg1"/>
                  </a:solidFill>
                  <a:cs typeface="Arial" charset="0"/>
                </a:rPr>
                <a:t>9</a:t>
              </a:r>
            </a:p>
            <a:p>
              <a:pPr>
                <a:defRPr/>
              </a:pPr>
              <a:endParaRPr lang="en-US" sz="3300" b="1" dirty="0">
                <a:solidFill>
                  <a:schemeClr val="bg1"/>
                </a:solidFill>
                <a:cs typeface="Arial" charset="0"/>
              </a:endParaRPr>
            </a:p>
            <a:p>
              <a:pPr>
                <a:defRPr/>
              </a:pPr>
              <a:r>
                <a:rPr lang="en-US" sz="3300" b="1" dirty="0">
                  <a:solidFill>
                    <a:schemeClr val="bg1"/>
                  </a:solidFill>
                  <a:cs typeface="Arial" charset="0"/>
                </a:rPr>
                <a:t>10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667874" y="2643188"/>
              <a:ext cx="819028" cy="35086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300" b="1" dirty="0">
                  <a:solidFill>
                    <a:schemeClr val="bg1"/>
                  </a:solidFill>
                  <a:cs typeface="Arial" charset="0"/>
                </a:rPr>
                <a:t>11</a:t>
              </a:r>
            </a:p>
            <a:p>
              <a:pPr>
                <a:defRPr/>
              </a:pPr>
              <a:endParaRPr lang="en-US" sz="3300" b="1" dirty="0">
                <a:solidFill>
                  <a:schemeClr val="bg1"/>
                </a:solidFill>
                <a:cs typeface="Arial" charset="0"/>
              </a:endParaRPr>
            </a:p>
            <a:p>
              <a:pPr>
                <a:defRPr/>
              </a:pPr>
              <a:r>
                <a:rPr lang="en-US" sz="3300" b="1" dirty="0">
                  <a:solidFill>
                    <a:schemeClr val="bg1"/>
                  </a:solidFill>
                  <a:cs typeface="Arial" charset="0"/>
                </a:rPr>
                <a:t>12</a:t>
              </a:r>
            </a:p>
            <a:p>
              <a:pPr>
                <a:defRPr/>
              </a:pPr>
              <a:endParaRPr lang="en-US" sz="3300" b="1" dirty="0">
                <a:solidFill>
                  <a:schemeClr val="bg1"/>
                </a:solidFill>
                <a:cs typeface="Arial" charset="0"/>
              </a:endParaRPr>
            </a:p>
            <a:p>
              <a:pPr>
                <a:defRPr/>
              </a:pPr>
              <a:r>
                <a:rPr lang="en-US" sz="3300" b="1" dirty="0">
                  <a:solidFill>
                    <a:schemeClr val="bg1"/>
                  </a:solidFill>
                  <a:cs typeface="Arial" charset="0"/>
                </a:rPr>
                <a:t>13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080397" y="5522461"/>
            <a:ext cx="4063603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25" i="1" dirty="0">
                <a:solidFill>
                  <a:schemeClr val="tx1">
                    <a:lumMod val="10000"/>
                  </a:schemeClr>
                </a:solidFill>
                <a:cs typeface="Arial" charset="0"/>
              </a:rPr>
              <a:t>Anderson, H. E. 1982. Aids to determining fuel models for estimating fire behavior. Gen. Tech. Rep. INT- 122. Ogden, UT:  U.S. Department of Agriculture, Forest Service, Intermountain Forest and Range Experiment Station. 22 p.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85058" y="881510"/>
            <a:ext cx="2608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/>
              <a:t>13 Anderson Fuel Models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10993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Fires can be described in terms of: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flame height</a:t>
            </a:r>
          </a:p>
          <a:p>
            <a:r>
              <a:rPr lang="en-US" dirty="0"/>
              <a:t>flame length</a:t>
            </a:r>
          </a:p>
          <a:p>
            <a:r>
              <a:rPr lang="en-US" dirty="0"/>
              <a:t>rate of spread</a:t>
            </a:r>
          </a:p>
          <a:p>
            <a:r>
              <a:rPr lang="en-US" dirty="0"/>
              <a:t>spotting distance</a:t>
            </a:r>
          </a:p>
          <a:p>
            <a:r>
              <a:rPr lang="en-US" dirty="0"/>
              <a:t>fire intensity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By descriptions of behavior</a:t>
            </a:r>
          </a:p>
        </p:txBody>
      </p:sp>
    </p:spTree>
    <p:extLst>
      <p:ext uri="{BB962C8B-B14F-4D97-AF65-F5344CB8AC3E}">
        <p14:creationId xmlns:p14="http://schemas.microsoft.com/office/powerpoint/2010/main" val="166230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field&#10;&#10;Description automatically generated">
            <a:extLst>
              <a:ext uri="{FF2B5EF4-FFF2-40B4-BE49-F238E27FC236}">
                <a16:creationId xmlns:a16="http://schemas.microsoft.com/office/drawing/2014/main" id="{B12CB290-DD93-4998-B762-DF47A3B918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0" b="9610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6516" y="3281198"/>
            <a:ext cx="2889031" cy="1375542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20000"/>
          </a:bodyPr>
          <a:lstStyle/>
          <a:p>
            <a:pPr algn="ctr" defTabSz="685800">
              <a:lnSpc>
                <a:spcPct val="90000"/>
              </a:lnSpc>
              <a:spcAft>
                <a:spcPts val="450"/>
              </a:spcAft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SMOLDERING – Burning without blame and barely spreading</a:t>
            </a:r>
          </a:p>
        </p:txBody>
      </p:sp>
    </p:spTree>
    <p:extLst>
      <p:ext uri="{BB962C8B-B14F-4D97-AF65-F5344CB8AC3E}">
        <p14:creationId xmlns:p14="http://schemas.microsoft.com/office/powerpoint/2010/main" val="2453833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59301" y="1337311"/>
            <a:ext cx="3604638" cy="2728030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rmAutofit/>
          </a:bodyPr>
          <a:lstStyle/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sz="31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CREEPING</a:t>
            </a: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sz="31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sz="31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Burning with low flames and spreading slowly</a:t>
            </a:r>
          </a:p>
        </p:txBody>
      </p:sp>
      <p:pic>
        <p:nvPicPr>
          <p:cNvPr id="5" name="Picture 4" descr="A tree in a forest&#10;&#10;Description automatically generated">
            <a:extLst>
              <a:ext uri="{FF2B5EF4-FFF2-40B4-BE49-F238E27FC236}">
                <a16:creationId xmlns:a16="http://schemas.microsoft.com/office/drawing/2014/main" id="{B474A3AF-FAAB-4158-821D-9597CE5E00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0" r="2" b="16686"/>
          <a:stretch/>
        </p:blipFill>
        <p:spPr>
          <a:xfrm>
            <a:off x="16" y="857257"/>
            <a:ext cx="4579226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5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1309DF-D0E0-4783-9693-8156500A835A}"/>
              </a:ext>
            </a:extLst>
          </p:cNvPr>
          <p:cNvSpPr txBox="1"/>
          <p:nvPr/>
        </p:nvSpPr>
        <p:spPr>
          <a:xfrm>
            <a:off x="720090" y="2263296"/>
            <a:ext cx="40029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/>
              <a:t>SURFACE FIRE</a:t>
            </a:r>
          </a:p>
          <a:p>
            <a:pPr algn="ctr"/>
            <a:endParaRPr lang="en-US" sz="2700" dirty="0"/>
          </a:p>
          <a:p>
            <a:pPr algn="ctr"/>
            <a:r>
              <a:rPr lang="en-US" sz="2700" dirty="0"/>
              <a:t>Low intensity fires that burn on the surface of the ground. The tree canopy may be scorched but does not burn to the extent that it will carry a fire</a:t>
            </a:r>
          </a:p>
        </p:txBody>
      </p:sp>
      <p:pic>
        <p:nvPicPr>
          <p:cNvPr id="4" name="Picture 3" descr="A tree in a forest&#10;&#10;Description automatically generated">
            <a:extLst>
              <a:ext uri="{FF2B5EF4-FFF2-40B4-BE49-F238E27FC236}">
                <a16:creationId xmlns:a16="http://schemas.microsoft.com/office/drawing/2014/main" id="{5C5B276D-6B35-422A-866F-E531B306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1"/>
          <a:stretch/>
        </p:blipFill>
        <p:spPr>
          <a:xfrm>
            <a:off x="5509260" y="857250"/>
            <a:ext cx="36347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96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unning fire definition">
            <a:extLst>
              <a:ext uri="{FF2B5EF4-FFF2-40B4-BE49-F238E27FC236}">
                <a16:creationId xmlns:a16="http://schemas.microsoft.com/office/drawing/2014/main" id="{74075C66-486B-44B7-B0EE-A0C5394F2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99" y="1619250"/>
            <a:ext cx="7398972" cy="364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730" y="2413021"/>
            <a:ext cx="2189996" cy="203195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68580" tIns="34290" rIns="68580" bIns="34290" rtlCol="0" anchor="ctr">
            <a:noAutofit/>
          </a:bodyPr>
          <a:lstStyle/>
          <a:p>
            <a:pPr algn="ctr" defTabSz="685800">
              <a:lnSpc>
                <a:spcPct val="90000"/>
              </a:lnSpc>
              <a:spcAft>
                <a:spcPts val="450"/>
              </a:spcAft>
            </a:pPr>
            <a:r>
              <a: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RUNNING</a:t>
            </a:r>
          </a:p>
          <a:p>
            <a:pPr algn="ctr" defTabSz="685800">
              <a:lnSpc>
                <a:spcPct val="90000"/>
              </a:lnSpc>
              <a:spcAft>
                <a:spcPts val="450"/>
              </a:spcAft>
            </a:pPr>
            <a:endParaRPr lang="en-US" sz="21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685800">
              <a:lnSpc>
                <a:spcPct val="90000"/>
              </a:lnSpc>
              <a:spcAft>
                <a:spcPts val="450"/>
              </a:spcAft>
            </a:pPr>
            <a:r>
              <a: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Rapid spread with a well defined head</a:t>
            </a:r>
          </a:p>
        </p:txBody>
      </p:sp>
    </p:spTree>
    <p:extLst>
      <p:ext uri="{BB962C8B-B14F-4D97-AF65-F5344CB8AC3E}">
        <p14:creationId xmlns:p14="http://schemas.microsoft.com/office/powerpoint/2010/main" val="9819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59301" y="1337311"/>
            <a:ext cx="3604638" cy="2728030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rmAutofit/>
          </a:bodyPr>
          <a:lstStyle/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sz="45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Surface fire transitioning to single tree torching</a:t>
            </a:r>
          </a:p>
        </p:txBody>
      </p:sp>
      <p:pic>
        <p:nvPicPr>
          <p:cNvPr id="5" name="Picture 4" descr="A tree in a forest&#10;&#10;Description automatically generated">
            <a:extLst>
              <a:ext uri="{FF2B5EF4-FFF2-40B4-BE49-F238E27FC236}">
                <a16:creationId xmlns:a16="http://schemas.microsoft.com/office/drawing/2014/main" id="{B75EAFA6-645C-4BA8-BD15-CB7576B5BB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1" r="2" b="1175"/>
          <a:stretch/>
        </p:blipFill>
        <p:spPr>
          <a:xfrm>
            <a:off x="16" y="857257"/>
            <a:ext cx="4579226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67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tree torching in a fire">
            <a:extLst>
              <a:ext uri="{FF2B5EF4-FFF2-40B4-BE49-F238E27FC236}">
                <a16:creationId xmlns:a16="http://schemas.microsoft.com/office/drawing/2014/main" id="{68C792B6-0434-4E00-9E75-F310D396D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2" r="1" b="19517"/>
          <a:stretch/>
        </p:blipFill>
        <p:spPr bwMode="auto">
          <a:xfrm>
            <a:off x="15" y="857257"/>
            <a:ext cx="9143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6516" y="2771527"/>
            <a:ext cx="2889031" cy="1885214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20000"/>
          </a:bodyPr>
          <a:lstStyle/>
          <a:p>
            <a:pPr algn="ctr" defTabSz="685800">
              <a:lnSpc>
                <a:spcPct val="90000"/>
              </a:lnSpc>
              <a:spcAft>
                <a:spcPts val="450"/>
              </a:spcAft>
            </a:pPr>
            <a:r>
              <a:rPr lang="en-US" sz="262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SINGLE TREE TORCHING</a:t>
            </a:r>
          </a:p>
          <a:p>
            <a:pPr algn="ctr" defTabSz="685800">
              <a:lnSpc>
                <a:spcPct val="90000"/>
              </a:lnSpc>
              <a:spcAft>
                <a:spcPts val="450"/>
              </a:spcAft>
            </a:pPr>
            <a:endParaRPr lang="en-US" sz="26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685800">
              <a:lnSpc>
                <a:spcPct val="90000"/>
              </a:lnSpc>
              <a:spcAft>
                <a:spcPts val="450"/>
              </a:spcAft>
            </a:pPr>
            <a:r>
              <a:rPr lang="en-US" sz="262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Literally one tree burning up – not crowning</a:t>
            </a:r>
          </a:p>
          <a:p>
            <a:pPr algn="ctr" defTabSz="685800">
              <a:lnSpc>
                <a:spcPct val="90000"/>
              </a:lnSpc>
              <a:spcAft>
                <a:spcPts val="450"/>
              </a:spcAft>
            </a:pPr>
            <a:endParaRPr lang="en-US" sz="187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788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sunset&#10;&#10;Description automatically generated">
            <a:extLst>
              <a:ext uri="{FF2B5EF4-FFF2-40B4-BE49-F238E27FC236}">
                <a16:creationId xmlns:a16="http://schemas.microsoft.com/office/drawing/2014/main" id="{4CEF4929-D0CC-4C7C-8EC7-9D7AB8096E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2" b="8098"/>
          <a:stretch/>
        </p:blipFill>
        <p:spPr>
          <a:xfrm>
            <a:off x="15" y="857251"/>
            <a:ext cx="9143985" cy="5143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3A903D-ABA6-4CAD-985F-D1003655DA5F}"/>
              </a:ext>
            </a:extLst>
          </p:cNvPr>
          <p:cNvSpPr txBox="1"/>
          <p:nvPr/>
        </p:nvSpPr>
        <p:spPr>
          <a:xfrm>
            <a:off x="1143000" y="1699021"/>
            <a:ext cx="6858000" cy="21753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 defTabSz="685800">
              <a:lnSpc>
                <a:spcPct val="90000"/>
              </a:lnSpc>
              <a:spcAft>
                <a:spcPts val="450"/>
              </a:spcAft>
            </a:pPr>
            <a:r>
              <a:rPr lang="en-US" sz="315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SPOT FIRE</a:t>
            </a:r>
          </a:p>
          <a:p>
            <a:pPr algn="ctr" defTabSz="685800">
              <a:lnSpc>
                <a:spcPct val="90000"/>
              </a:lnSpc>
              <a:spcAft>
                <a:spcPts val="450"/>
              </a:spcAft>
            </a:pPr>
            <a:endParaRPr lang="en-US" sz="315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685800">
              <a:lnSpc>
                <a:spcPct val="90000"/>
              </a:lnSpc>
              <a:spcAft>
                <a:spcPts val="450"/>
              </a:spcAft>
            </a:pPr>
            <a:r>
              <a:rPr lang="en-US" sz="31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fire ignited outside the perimeter of the main fire by flying sparks or embers.</a:t>
            </a:r>
          </a:p>
          <a:p>
            <a:pPr algn="ctr" defTabSz="685800">
              <a:lnSpc>
                <a:spcPct val="90000"/>
              </a:lnSpc>
              <a:spcAft>
                <a:spcPts val="450"/>
              </a:spcAft>
            </a:pPr>
            <a:endParaRPr lang="en-US" sz="315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10257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045" y="9395"/>
            <a:ext cx="5379929" cy="1143000"/>
          </a:xfrm>
        </p:spPr>
        <p:txBody>
          <a:bodyPr/>
          <a:lstStyle/>
          <a:p>
            <a:r>
              <a:rPr lang="en-US" dirty="0"/>
              <a:t>Native burning in California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911" t="20201" r="40448" b="23014"/>
          <a:stretch/>
        </p:blipFill>
        <p:spPr>
          <a:xfrm>
            <a:off x="6148316" y="2438728"/>
            <a:ext cx="2995685" cy="441927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1355" t="20627" r="40550" b="23560"/>
          <a:stretch/>
        </p:blipFill>
        <p:spPr>
          <a:xfrm>
            <a:off x="2995683" y="1417638"/>
            <a:ext cx="3152633" cy="5466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4180" t="19140" r="37910" b="7591"/>
          <a:stretch/>
        </p:blipFill>
        <p:spPr>
          <a:xfrm>
            <a:off x="0" y="2425971"/>
            <a:ext cx="2955816" cy="43625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F23FD8-75C2-4123-85DC-BCB6693A492D}"/>
              </a:ext>
            </a:extLst>
          </p:cNvPr>
          <p:cNvSpPr txBox="1"/>
          <p:nvPr/>
        </p:nvSpPr>
        <p:spPr>
          <a:xfrm>
            <a:off x="256620" y="580896"/>
            <a:ext cx="2442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/>
              <a:t>Ethnographic interviews with native American tribes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492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mountain, rock, standing&#10;&#10;Description automatically generated">
            <a:extLst>
              <a:ext uri="{FF2B5EF4-FFF2-40B4-BE49-F238E27FC236}">
                <a16:creationId xmlns:a16="http://schemas.microsoft.com/office/drawing/2014/main" id="{EDC75151-7294-49E4-AF5E-D3A485874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2" b="15393"/>
          <a:stretch/>
        </p:blipFill>
        <p:spPr bwMode="auto">
          <a:xfrm>
            <a:off x="15" y="857257"/>
            <a:ext cx="9143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F05727-1F98-4894-A318-F6F2BAFB1800}"/>
              </a:ext>
            </a:extLst>
          </p:cNvPr>
          <p:cNvSpPr txBox="1"/>
          <p:nvPr/>
        </p:nvSpPr>
        <p:spPr>
          <a:xfrm>
            <a:off x="1955388" y="1328365"/>
            <a:ext cx="2889031" cy="2004483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32500" lnSpcReduction="20000"/>
          </a:bodyPr>
          <a:lstStyle/>
          <a:p>
            <a:pPr algn="ctr" defTabSz="685800">
              <a:lnSpc>
                <a:spcPct val="90000"/>
              </a:lnSpc>
              <a:spcAft>
                <a:spcPts val="450"/>
              </a:spcAft>
            </a:pPr>
            <a:r>
              <a:rPr lang="en-US" sz="6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SLOP OVER: </a:t>
            </a:r>
          </a:p>
          <a:p>
            <a:pPr algn="ctr" defTabSz="685800">
              <a:lnSpc>
                <a:spcPct val="90000"/>
              </a:lnSpc>
              <a:spcAft>
                <a:spcPts val="450"/>
              </a:spcAft>
            </a:pPr>
            <a:endParaRPr lang="en-US" sz="6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defTabSz="685800">
              <a:lnSpc>
                <a:spcPct val="90000"/>
              </a:lnSpc>
              <a:spcAft>
                <a:spcPts val="450"/>
              </a:spcAft>
            </a:pPr>
            <a:r>
              <a:rPr lang="en-US" sz="6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fire edge that crosses a control line or natural barrier intended to contain the fire.</a:t>
            </a:r>
          </a:p>
          <a:p>
            <a:pPr algn="ctr" defTabSz="685800">
              <a:lnSpc>
                <a:spcPct val="90000"/>
              </a:lnSpc>
              <a:spcAft>
                <a:spcPts val="450"/>
              </a:spcAft>
            </a:pPr>
            <a:r>
              <a:rPr lang="en-US" sz="3225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Photo from Ben Jacobs.</a:t>
            </a:r>
          </a:p>
          <a:p>
            <a:pPr algn="ctr" defTabSz="685800">
              <a:lnSpc>
                <a:spcPct val="90000"/>
              </a:lnSpc>
              <a:spcAft>
                <a:spcPts val="450"/>
              </a:spcAft>
            </a:pPr>
            <a:endParaRPr lang="en-US" sz="165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88090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prescribed fire escape">
            <a:extLst>
              <a:ext uri="{FF2B5EF4-FFF2-40B4-BE49-F238E27FC236}">
                <a16:creationId xmlns:a16="http://schemas.microsoft.com/office/drawing/2014/main" id="{D48617C6-05AE-40BB-9819-0A742A52B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8" r="1" b="29131"/>
          <a:stretch/>
        </p:blipFill>
        <p:spPr bwMode="auto">
          <a:xfrm>
            <a:off x="15" y="857257"/>
            <a:ext cx="9143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6C8B69-A181-490D-900F-3021E89E6824}"/>
              </a:ext>
            </a:extLst>
          </p:cNvPr>
          <p:cNvSpPr txBox="1"/>
          <p:nvPr/>
        </p:nvSpPr>
        <p:spPr>
          <a:xfrm>
            <a:off x="1143000" y="1699021"/>
            <a:ext cx="6858000" cy="217538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 defTabSz="685800">
              <a:lnSpc>
                <a:spcPct val="90000"/>
              </a:lnSpc>
              <a:spcAft>
                <a:spcPts val="450"/>
              </a:spcAft>
            </a:pPr>
            <a:r>
              <a:rPr lang="en-US" sz="3525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ESCAPE: </a:t>
            </a:r>
          </a:p>
          <a:p>
            <a:pPr algn="ctr" defTabSz="685800">
              <a:lnSpc>
                <a:spcPct val="90000"/>
              </a:lnSpc>
              <a:spcAft>
                <a:spcPts val="450"/>
              </a:spcAft>
            </a:pPr>
            <a:r>
              <a:rPr lang="en-US" sz="3525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fire which has exceeded or is expected to exceed initial attack capabilities or prescription.</a:t>
            </a:r>
          </a:p>
        </p:txBody>
      </p:sp>
    </p:spTree>
    <p:extLst>
      <p:ext uri="{BB962C8B-B14F-4D97-AF65-F5344CB8AC3E}">
        <p14:creationId xmlns:p14="http://schemas.microsoft.com/office/powerpoint/2010/main" val="3166981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340F88-80FC-4F71-959A-DB1CEC423F07}"/>
              </a:ext>
            </a:extLst>
          </p:cNvPr>
          <p:cNvSpPr/>
          <p:nvPr/>
        </p:nvSpPr>
        <p:spPr>
          <a:xfrm>
            <a:off x="80010" y="1403546"/>
            <a:ext cx="54793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/>
              <a:t>Fuel consumption – how much is left</a:t>
            </a:r>
          </a:p>
          <a:p>
            <a:r>
              <a:rPr lang="en-US" sz="2100" dirty="0"/>
              <a:t>Char height – how high stems are blackened</a:t>
            </a:r>
          </a:p>
          <a:p>
            <a:r>
              <a:rPr lang="en-US" sz="2100" dirty="0"/>
              <a:t>Crown scorch  - percentage of needs scorched</a:t>
            </a:r>
          </a:p>
          <a:p>
            <a:r>
              <a:rPr lang="en-US" sz="2100" dirty="0"/>
              <a:t>Soil burn severity – areas made hydrophobic</a:t>
            </a:r>
          </a:p>
          <a:p>
            <a:r>
              <a:rPr lang="en-US" sz="2100" dirty="0"/>
              <a:t>Vegetation burn severity – percentage of trees killed</a:t>
            </a:r>
          </a:p>
        </p:txBody>
      </p:sp>
      <p:pic>
        <p:nvPicPr>
          <p:cNvPr id="4" name="Picture 3" descr="A close up of a tree&#10;&#10;Description automatically generated">
            <a:extLst>
              <a:ext uri="{FF2B5EF4-FFF2-40B4-BE49-F238E27FC236}">
                <a16:creationId xmlns:a16="http://schemas.microsoft.com/office/drawing/2014/main" id="{216DAC9C-FB24-429A-A6AD-A8CB4173A8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3438" y="1500188"/>
            <a:ext cx="5143500" cy="3857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93AC4B-F357-4F02-B218-364AF1169E4E}"/>
              </a:ext>
            </a:extLst>
          </p:cNvPr>
          <p:cNvSpPr txBox="1"/>
          <p:nvPr/>
        </p:nvSpPr>
        <p:spPr>
          <a:xfrm>
            <a:off x="346974" y="748255"/>
            <a:ext cx="478917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What are a fire’s effects?</a:t>
            </a:r>
          </a:p>
          <a:p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92" y="3492838"/>
            <a:ext cx="3343883" cy="2507912"/>
          </a:xfrm>
          <a:prstGeom prst="rect">
            <a:avLst/>
          </a:prstGeom>
        </p:spPr>
      </p:pic>
      <p:pic>
        <p:nvPicPr>
          <p:cNvPr id="6" name="IMG_11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7998" y="3492838"/>
            <a:ext cx="1424494" cy="250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6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018588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AABC58-62D5-4BB4-88FC-02EC41C6F20C}"/>
              </a:ext>
            </a:extLst>
          </p:cNvPr>
          <p:cNvSpPr/>
          <p:nvPr/>
        </p:nvSpPr>
        <p:spPr>
          <a:xfrm>
            <a:off x="356992" y="2459504"/>
            <a:ext cx="49665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dirty="0">
                <a:solidFill>
                  <a:schemeClr val="bg1"/>
                </a:solidFill>
              </a:rPr>
              <a:t>Dendrochronology (tree ring) studies - Past fire frequency can be determined from the years between fire scars on a single tree or on several trees in an area</a:t>
            </a:r>
          </a:p>
        </p:txBody>
      </p:sp>
    </p:spTree>
    <p:extLst>
      <p:ext uri="{BB962C8B-B14F-4D97-AF65-F5344CB8AC3E}">
        <p14:creationId xmlns:p14="http://schemas.microsoft.com/office/powerpoint/2010/main" val="3733461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380931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/>
              <a:t>Fire Return Interval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76200" y="1066800"/>
            <a:ext cx="5672156" cy="5791200"/>
          </a:xfrm>
        </p:spPr>
        <p:txBody>
          <a:bodyPr/>
          <a:lstStyle/>
          <a:p>
            <a:pPr eaLnBrk="1" hangingPunct="1"/>
            <a:r>
              <a:rPr lang="en-US" altLang="en-US" sz="3000" dirty="0"/>
              <a:t>Ponderosa 5 – 12 years</a:t>
            </a:r>
          </a:p>
          <a:p>
            <a:pPr eaLnBrk="1" hangingPunct="1"/>
            <a:r>
              <a:rPr lang="en-US" altLang="en-US" sz="3000" dirty="0"/>
              <a:t>Mixed conifer 8 - 20 years</a:t>
            </a:r>
          </a:p>
          <a:p>
            <a:pPr eaLnBrk="1" hangingPunct="1"/>
            <a:r>
              <a:rPr lang="en-US" altLang="en-US" sz="3000" dirty="0"/>
              <a:t>4.4 -11.9 million acres/ </a:t>
            </a:r>
            <a:r>
              <a:rPr lang="en-US" altLang="en-US" sz="3000" dirty="0" err="1"/>
              <a:t>yr</a:t>
            </a:r>
            <a:r>
              <a:rPr lang="en-US" altLang="en-US" sz="3000" dirty="0"/>
              <a:t> -5% - 12% of California’s lands burned annually before settlement</a:t>
            </a:r>
          </a:p>
          <a:p>
            <a:pPr eaLnBrk="1" hangingPunct="1"/>
            <a:endParaRPr lang="en-US" altLang="en-US" sz="3000" dirty="0"/>
          </a:p>
          <a:p>
            <a:pPr eaLnBrk="1" hangingPunct="1"/>
            <a:r>
              <a:rPr lang="en-US" altLang="en-US" sz="2400" i="1" dirty="0"/>
              <a:t>‘‘Of the hundreds of persons who visit the Pacific slope in California every summer to see the mountains, few see more than the immediate foreground and a haze of smoke which even the strongest glass is unable to penetrate.’’  </a:t>
            </a:r>
            <a:r>
              <a:rPr lang="en-US" altLang="en-US" sz="2000" dirty="0"/>
              <a:t>-- C.H. Merriam 1898, Chief, US. Biological Survey</a:t>
            </a:r>
          </a:p>
          <a:p>
            <a:pPr eaLnBrk="1" hangingPunct="1"/>
            <a:endParaRPr lang="en-US" altLang="en-US" sz="3000" dirty="0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" r="25722"/>
          <a:stretch/>
        </p:blipFill>
        <p:spPr bwMode="auto">
          <a:xfrm>
            <a:off x="5595956" y="152400"/>
            <a:ext cx="3548044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406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787024" y="274638"/>
            <a:ext cx="3356976" cy="315436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/>
              <a:t>Consequences of Fire Suppression</a:t>
            </a:r>
            <a:endParaRPr lang="en-US" sz="4000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389437"/>
            <a:ext cx="3180522" cy="205111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/>
              <a:t>Carson Pass, Alpine County in 1879 (top) and 1993 (bottom).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/>
              <a:t>Source: Gruel 2001</a:t>
            </a:r>
            <a:endParaRPr lang="en-US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97277-2A8B-45A5-93B1-5608D883C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16" t="28727" r="17190" b="18415"/>
          <a:stretch/>
        </p:blipFill>
        <p:spPr>
          <a:xfrm>
            <a:off x="0" y="89920"/>
            <a:ext cx="5787024" cy="3609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C75F5D-8D0A-477E-B1B9-4E7D242A43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45" t="29041" r="18950" b="19635"/>
          <a:stretch/>
        </p:blipFill>
        <p:spPr>
          <a:xfrm>
            <a:off x="3356976" y="3429000"/>
            <a:ext cx="5787024" cy="35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9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04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Increase in high severity fires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2057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Forests crowded and unhealthy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Huge build up of fuels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Fires now more likely to be high severity meaning most or all trees are killed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71575"/>
            <a:ext cx="7162800" cy="474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586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8112" y="291591"/>
            <a:ext cx="3685283" cy="2864967"/>
          </a:xfrm>
        </p:spPr>
        <p:txBody>
          <a:bodyPr/>
          <a:lstStyle/>
          <a:p>
            <a:r>
              <a:rPr lang="en-US" altLang="en-US" dirty="0"/>
              <a:t>Size of high severity patches unprecedented 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sz="half" idx="1"/>
          </p:nvPr>
        </p:nvSpPr>
        <p:spPr>
          <a:xfrm>
            <a:off x="6162805" y="3701443"/>
            <a:ext cx="2981195" cy="3137507"/>
          </a:xfrm>
        </p:spPr>
        <p:txBody>
          <a:bodyPr/>
          <a:lstStyle/>
          <a:p>
            <a:r>
              <a:rPr lang="en-US" altLang="en-US" dirty="0"/>
              <a:t>35,000 acre patch in 2014 King Fire</a:t>
            </a: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83" b="3344"/>
          <a:stretch/>
        </p:blipFill>
        <p:spPr bwMode="auto">
          <a:xfrm>
            <a:off x="228600" y="19050"/>
            <a:ext cx="5420638" cy="668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1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Short history on fire suppression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562600"/>
          </a:xfrm>
        </p:spPr>
        <p:txBody>
          <a:bodyPr/>
          <a:lstStyle/>
          <a:p>
            <a:pPr eaLnBrk="1" hangingPunct="1"/>
            <a:r>
              <a:rPr lang="en-US" altLang="en-US" sz="3000" dirty="0"/>
              <a:t>Begins 1905 with formation of the US Forest Service</a:t>
            </a:r>
          </a:p>
          <a:p>
            <a:pPr eaLnBrk="1" hangingPunct="1"/>
            <a:r>
              <a:rPr lang="en-US" altLang="en-US" sz="3000" dirty="0"/>
              <a:t>Big Blow Up of 1910 burned 5 million acres (Montana &amp; Idaho), killed 79 firefighters -  USFS decides to stress fire prevention and control fires as quickly as possible. </a:t>
            </a:r>
            <a:endParaRPr lang="en-US" altLang="en-US" sz="3000" b="1" dirty="0"/>
          </a:p>
          <a:p>
            <a:pPr eaLnBrk="1" hangingPunct="1"/>
            <a:r>
              <a:rPr lang="en-US" sz="2800" dirty="0"/>
              <a:t>Light burning controversy in CA – some continued to burn</a:t>
            </a:r>
          </a:p>
          <a:p>
            <a:pPr lvl="1" eaLnBrk="1" hangingPunct="1"/>
            <a:r>
              <a:rPr lang="en-US" sz="2400" dirty="0"/>
              <a:t>Red River Lumber company near Lake Almanor used fire on 750,000 acres Walker family property </a:t>
            </a:r>
          </a:p>
          <a:p>
            <a:pPr eaLnBrk="1" hangingPunct="1"/>
            <a:r>
              <a:rPr lang="en-US" sz="2800" dirty="0"/>
              <a:t>1924 USFS researchers concluded light burning was ineffective, impractical, and economically indefensible </a:t>
            </a:r>
          </a:p>
          <a:p>
            <a:pPr eaLnBrk="1" hangingPunct="1"/>
            <a:r>
              <a:rPr lang="en-US" sz="2800" dirty="0"/>
              <a:t>1924 California State Board of Forestry adopted the policy of fire exclusion </a:t>
            </a:r>
            <a:r>
              <a:rPr lang="en-US" altLang="en-US" sz="3000" dirty="0"/>
              <a:t>USFS adopted "no burn" policy. </a:t>
            </a:r>
          </a:p>
          <a:p>
            <a:pPr eaLnBrk="1" hangingPunct="1"/>
            <a:r>
              <a:rPr lang="en-US" sz="2800" dirty="0"/>
              <a:t>1943, USFS allows exception in southeast for longleaf pine</a:t>
            </a:r>
          </a:p>
          <a:p>
            <a:pPr eaLnBrk="1" hangingPunct="1"/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2960142026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ANRslide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ANRslide_1_smANR</Template>
  <TotalTime>2046</TotalTime>
  <Words>1066</Words>
  <Application>Microsoft Office PowerPoint</Application>
  <PresentationFormat>On-screen Show (4:3)</PresentationFormat>
  <Paragraphs>165</Paragraphs>
  <Slides>32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ＭＳ Ｐゴシック</vt:lpstr>
      <vt:lpstr>ＭＳ Ｐゴシック</vt:lpstr>
      <vt:lpstr>Arial</vt:lpstr>
      <vt:lpstr>Calibri</vt:lpstr>
      <vt:lpstr>ANRslide_1</vt:lpstr>
      <vt:lpstr>Custom Design</vt:lpstr>
      <vt:lpstr>Acrobat Document</vt:lpstr>
      <vt:lpstr>Fire Ecology and Behavior</vt:lpstr>
      <vt:lpstr>Current fire management has unintended effects</vt:lpstr>
      <vt:lpstr>Native burning in California</vt:lpstr>
      <vt:lpstr>PowerPoint Presentation</vt:lpstr>
      <vt:lpstr>Fire Return Interval</vt:lpstr>
      <vt:lpstr>Consequences of Fire Suppression</vt:lpstr>
      <vt:lpstr>Increase in high severity fires</vt:lpstr>
      <vt:lpstr>Size of high severity patches unprecedented </vt:lpstr>
      <vt:lpstr>Short history on fire suppression</vt:lpstr>
      <vt:lpstr>Dr. Harold Biswell</vt:lpstr>
      <vt:lpstr>Range improvement burning</vt:lpstr>
      <vt:lpstr>PowerPoint Presentation</vt:lpstr>
      <vt:lpstr>PowerPoint Presentation</vt:lpstr>
      <vt:lpstr>Private lands burning common elsewhere, why not here?</vt:lpstr>
      <vt:lpstr>PowerPoint Presentation</vt:lpstr>
      <vt:lpstr>What is fire? </vt:lpstr>
      <vt:lpstr>What is a fire regime? </vt:lpstr>
      <vt:lpstr>What affects fire behavior? </vt:lpstr>
      <vt:lpstr>Topography</vt:lpstr>
      <vt:lpstr>Weather</vt:lpstr>
      <vt:lpstr>Fuel Characteristics</vt:lpstr>
      <vt:lpstr>Fires can be described in terms of: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presentation notes brief.</dc:title>
  <dc:creator>Anne Lombardo</dc:creator>
  <cp:lastModifiedBy>Susan Kocher</cp:lastModifiedBy>
  <cp:revision>51</cp:revision>
  <dcterms:created xsi:type="dcterms:W3CDTF">2018-10-01T13:48:14Z</dcterms:created>
  <dcterms:modified xsi:type="dcterms:W3CDTF">2019-10-18T14:32:29Z</dcterms:modified>
</cp:coreProperties>
</file>