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256" r:id="rId2"/>
    <p:sldId id="257" r:id="rId3"/>
    <p:sldId id="258" r:id="rId4"/>
    <p:sldId id="259" r:id="rId5"/>
    <p:sldId id="261" r:id="rId6"/>
    <p:sldId id="262" r:id="rId7"/>
    <p:sldId id="310" r:id="rId8"/>
    <p:sldId id="263" r:id="rId9"/>
    <p:sldId id="267" r:id="rId10"/>
    <p:sldId id="284" r:id="rId11"/>
    <p:sldId id="280" r:id="rId12"/>
    <p:sldId id="311" r:id="rId13"/>
    <p:sldId id="270" r:id="rId14"/>
    <p:sldId id="272" r:id="rId15"/>
    <p:sldId id="281" r:id="rId16"/>
    <p:sldId id="274" r:id="rId17"/>
    <p:sldId id="315" r:id="rId18"/>
    <p:sldId id="309" r:id="rId19"/>
    <p:sldId id="282" r:id="rId20"/>
    <p:sldId id="286" r:id="rId21"/>
    <p:sldId id="308" r:id="rId22"/>
    <p:sldId id="312" r:id="rId23"/>
    <p:sldId id="313" r:id="rId24"/>
    <p:sldId id="314" r:id="rId25"/>
    <p:sldId id="288" r:id="rId26"/>
    <p:sldId id="283" r:id="rId27"/>
    <p:sldId id="316" r:id="rId28"/>
    <p:sldId id="290" r:id="rId29"/>
    <p:sldId id="292" r:id="rId30"/>
    <p:sldId id="293" r:id="rId31"/>
    <p:sldId id="295" r:id="rId32"/>
    <p:sldId id="294" r:id="rId33"/>
    <p:sldId id="296" r:id="rId34"/>
    <p:sldId id="297" r:id="rId35"/>
    <p:sldId id="307" r:id="rId36"/>
    <p:sldId id="298" r:id="rId37"/>
    <p:sldId id="301" r:id="rId38"/>
    <p:sldId id="305" r:id="rId39"/>
    <p:sldId id="306" r:id="rId40"/>
    <p:sldId id="278" r:id="rId41"/>
    <p:sldId id="260" r:id="rId42"/>
    <p:sldId id="277" r:id="rId43"/>
  </p:sldIdLst>
  <p:sldSz cx="9144000" cy="6858000" type="screen4x3"/>
  <p:notesSz cx="6858000" cy="9313863"/>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40AAFB-A6B0-4C4F-85D7-82507DF310FA}" v="14" dt="2019-10-01T17:08:42.11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C0E4B5"/>
              </a:solidFill>
              <a:prstDash val="solid"/>
              <a:round/>
            </a:ln>
          </a:left>
          <a:right>
            <a:ln w="12700" cap="flat">
              <a:solidFill>
                <a:srgbClr val="C0E4B5"/>
              </a:solidFill>
              <a:prstDash val="solid"/>
              <a:round/>
            </a:ln>
          </a:right>
          <a:top>
            <a:ln w="12700" cap="flat">
              <a:solidFill>
                <a:srgbClr val="C0E4B5"/>
              </a:solidFill>
              <a:prstDash val="solid"/>
              <a:round/>
            </a:ln>
          </a:top>
          <a:bottom>
            <a:ln w="12700" cap="flat">
              <a:solidFill>
                <a:srgbClr val="C0E4B5"/>
              </a:solidFill>
              <a:prstDash val="solid"/>
              <a:round/>
            </a:ln>
          </a:bottom>
          <a:insideH>
            <a:ln w="12700" cap="flat">
              <a:solidFill>
                <a:srgbClr val="C0E4B5"/>
              </a:solidFill>
              <a:prstDash val="solid"/>
              <a:round/>
            </a:ln>
          </a:insideH>
          <a:insideV>
            <a:ln w="12700" cap="flat">
              <a:solidFill>
                <a:srgbClr val="C0E4B5"/>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C0E4B5"/>
        </a:fontRef>
        <a:srgbClr val="C0E4B5"/>
      </a:tcTxStyle>
      <a:tcStyle>
        <a:tcBdr>
          <a:left>
            <a:ln w="12700" cap="flat">
              <a:solidFill>
                <a:srgbClr val="C0E4B5"/>
              </a:solidFill>
              <a:prstDash val="solid"/>
              <a:round/>
            </a:ln>
          </a:left>
          <a:right>
            <a:ln w="12700" cap="flat">
              <a:solidFill>
                <a:srgbClr val="C0E4B5"/>
              </a:solidFill>
              <a:prstDash val="solid"/>
              <a:round/>
            </a:ln>
          </a:right>
          <a:top>
            <a:ln w="12700" cap="flat">
              <a:solidFill>
                <a:srgbClr val="C0E4B5"/>
              </a:solidFill>
              <a:prstDash val="solid"/>
              <a:round/>
            </a:ln>
          </a:top>
          <a:bottom>
            <a:ln w="12700" cap="flat">
              <a:solidFill>
                <a:srgbClr val="C0E4B5"/>
              </a:solidFill>
              <a:prstDash val="solid"/>
              <a:round/>
            </a:ln>
          </a:bottom>
          <a:insideH>
            <a:ln w="12700" cap="flat">
              <a:solidFill>
                <a:srgbClr val="C0E4B5"/>
              </a:solidFill>
              <a:prstDash val="solid"/>
              <a:round/>
            </a:ln>
          </a:insideH>
          <a:insideV>
            <a:ln w="12700" cap="flat">
              <a:solidFill>
                <a:srgbClr val="C0E4B5"/>
              </a:solidFill>
              <a:prstDash val="solid"/>
              <a:round/>
            </a:ln>
          </a:insideV>
        </a:tcBdr>
        <a:fill>
          <a:solidFill>
            <a:schemeClr val="accent1"/>
          </a:solidFill>
        </a:fill>
      </a:tcStyle>
    </a:firstCol>
    <a:lastRow>
      <a:tcTxStyle b="on" i="off">
        <a:fontRef idx="major">
          <a:srgbClr val="C0E4B5"/>
        </a:fontRef>
        <a:srgbClr val="C0E4B5"/>
      </a:tcTxStyle>
      <a:tcStyle>
        <a:tcBdr>
          <a:left>
            <a:ln w="12700" cap="flat">
              <a:solidFill>
                <a:srgbClr val="C0E4B5"/>
              </a:solidFill>
              <a:prstDash val="solid"/>
              <a:round/>
            </a:ln>
          </a:left>
          <a:right>
            <a:ln w="12700" cap="flat">
              <a:solidFill>
                <a:srgbClr val="C0E4B5"/>
              </a:solidFill>
              <a:prstDash val="solid"/>
              <a:round/>
            </a:ln>
          </a:right>
          <a:top>
            <a:ln w="38100" cap="flat">
              <a:solidFill>
                <a:srgbClr val="C0E4B5"/>
              </a:solidFill>
              <a:prstDash val="solid"/>
              <a:round/>
            </a:ln>
          </a:top>
          <a:bottom>
            <a:ln w="12700" cap="flat">
              <a:solidFill>
                <a:srgbClr val="C0E4B5"/>
              </a:solidFill>
              <a:prstDash val="solid"/>
              <a:round/>
            </a:ln>
          </a:bottom>
          <a:insideH>
            <a:ln w="12700" cap="flat">
              <a:solidFill>
                <a:srgbClr val="C0E4B5"/>
              </a:solidFill>
              <a:prstDash val="solid"/>
              <a:round/>
            </a:ln>
          </a:insideH>
          <a:insideV>
            <a:ln w="12700" cap="flat">
              <a:solidFill>
                <a:srgbClr val="C0E4B5"/>
              </a:solidFill>
              <a:prstDash val="solid"/>
              <a:round/>
            </a:ln>
          </a:insideV>
        </a:tcBdr>
        <a:fill>
          <a:solidFill>
            <a:schemeClr val="accent1"/>
          </a:solidFill>
        </a:fill>
      </a:tcStyle>
    </a:lastRow>
    <a:firstRow>
      <a:tcTxStyle b="on" i="off">
        <a:fontRef idx="major">
          <a:srgbClr val="C0E4B5"/>
        </a:fontRef>
        <a:srgbClr val="C0E4B5"/>
      </a:tcTxStyle>
      <a:tcStyle>
        <a:tcBdr>
          <a:left>
            <a:ln w="12700" cap="flat">
              <a:solidFill>
                <a:srgbClr val="C0E4B5"/>
              </a:solidFill>
              <a:prstDash val="solid"/>
              <a:round/>
            </a:ln>
          </a:left>
          <a:right>
            <a:ln w="12700" cap="flat">
              <a:solidFill>
                <a:srgbClr val="C0E4B5"/>
              </a:solidFill>
              <a:prstDash val="solid"/>
              <a:round/>
            </a:ln>
          </a:right>
          <a:top>
            <a:ln w="12700" cap="flat">
              <a:solidFill>
                <a:srgbClr val="C0E4B5"/>
              </a:solidFill>
              <a:prstDash val="solid"/>
              <a:round/>
            </a:ln>
          </a:top>
          <a:bottom>
            <a:ln w="38100" cap="flat">
              <a:solidFill>
                <a:srgbClr val="C0E4B5"/>
              </a:solidFill>
              <a:prstDash val="solid"/>
              <a:round/>
            </a:ln>
          </a:bottom>
          <a:insideH>
            <a:ln w="12700" cap="flat">
              <a:solidFill>
                <a:srgbClr val="C0E4B5"/>
              </a:solidFill>
              <a:prstDash val="solid"/>
              <a:round/>
            </a:ln>
          </a:insideH>
          <a:insideV>
            <a:ln w="12700" cap="flat">
              <a:solidFill>
                <a:srgbClr val="C0E4B5"/>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C0E4B5"/>
              </a:solidFill>
              <a:prstDash val="solid"/>
              <a:round/>
            </a:ln>
          </a:left>
          <a:right>
            <a:ln w="12700" cap="flat">
              <a:solidFill>
                <a:srgbClr val="C0E4B5"/>
              </a:solidFill>
              <a:prstDash val="solid"/>
              <a:round/>
            </a:ln>
          </a:right>
          <a:top>
            <a:ln w="12700" cap="flat">
              <a:solidFill>
                <a:srgbClr val="C0E4B5"/>
              </a:solidFill>
              <a:prstDash val="solid"/>
              <a:round/>
            </a:ln>
          </a:top>
          <a:bottom>
            <a:ln w="12700" cap="flat">
              <a:solidFill>
                <a:srgbClr val="C0E4B5"/>
              </a:solidFill>
              <a:prstDash val="solid"/>
              <a:round/>
            </a:ln>
          </a:bottom>
          <a:insideH>
            <a:ln w="12700" cap="flat">
              <a:solidFill>
                <a:srgbClr val="C0E4B5"/>
              </a:solidFill>
              <a:prstDash val="solid"/>
              <a:round/>
            </a:ln>
          </a:insideH>
          <a:insideV>
            <a:ln w="12700" cap="flat">
              <a:solidFill>
                <a:srgbClr val="C0E4B5"/>
              </a:solidFill>
              <a:prstDash val="solid"/>
              <a:round/>
            </a:ln>
          </a:insideV>
        </a:tcBdr>
        <a:fill>
          <a:solidFill>
            <a:srgbClr val="D1E7CE"/>
          </a:solidFill>
        </a:fill>
      </a:tcStyle>
    </a:wholeTbl>
    <a:band2H>
      <a:tcTxStyle/>
      <a:tcStyle>
        <a:tcBdr/>
        <a:fill>
          <a:solidFill>
            <a:srgbClr val="EAF3E8"/>
          </a:solidFill>
        </a:fill>
      </a:tcStyle>
    </a:band2H>
    <a:firstCol>
      <a:tcTxStyle b="on" i="off">
        <a:fontRef idx="major">
          <a:srgbClr val="C0E4B5"/>
        </a:fontRef>
        <a:srgbClr val="C0E4B5"/>
      </a:tcTxStyle>
      <a:tcStyle>
        <a:tcBdr>
          <a:left>
            <a:ln w="12700" cap="flat">
              <a:solidFill>
                <a:srgbClr val="C0E4B5"/>
              </a:solidFill>
              <a:prstDash val="solid"/>
              <a:round/>
            </a:ln>
          </a:left>
          <a:right>
            <a:ln w="12700" cap="flat">
              <a:solidFill>
                <a:srgbClr val="C0E4B5"/>
              </a:solidFill>
              <a:prstDash val="solid"/>
              <a:round/>
            </a:ln>
          </a:right>
          <a:top>
            <a:ln w="12700" cap="flat">
              <a:solidFill>
                <a:srgbClr val="C0E4B5"/>
              </a:solidFill>
              <a:prstDash val="solid"/>
              <a:round/>
            </a:ln>
          </a:top>
          <a:bottom>
            <a:ln w="12700" cap="flat">
              <a:solidFill>
                <a:srgbClr val="C0E4B5"/>
              </a:solidFill>
              <a:prstDash val="solid"/>
              <a:round/>
            </a:ln>
          </a:bottom>
          <a:insideH>
            <a:ln w="12700" cap="flat">
              <a:solidFill>
                <a:srgbClr val="C0E4B5"/>
              </a:solidFill>
              <a:prstDash val="solid"/>
              <a:round/>
            </a:ln>
          </a:insideH>
          <a:insideV>
            <a:ln w="12700" cap="flat">
              <a:solidFill>
                <a:srgbClr val="C0E4B5"/>
              </a:solidFill>
              <a:prstDash val="solid"/>
              <a:round/>
            </a:ln>
          </a:insideV>
        </a:tcBdr>
        <a:fill>
          <a:solidFill>
            <a:schemeClr val="accent3"/>
          </a:solidFill>
        </a:fill>
      </a:tcStyle>
    </a:firstCol>
    <a:lastRow>
      <a:tcTxStyle b="on" i="off">
        <a:fontRef idx="major">
          <a:srgbClr val="C0E4B5"/>
        </a:fontRef>
        <a:srgbClr val="C0E4B5"/>
      </a:tcTxStyle>
      <a:tcStyle>
        <a:tcBdr>
          <a:left>
            <a:ln w="12700" cap="flat">
              <a:solidFill>
                <a:srgbClr val="C0E4B5"/>
              </a:solidFill>
              <a:prstDash val="solid"/>
              <a:round/>
            </a:ln>
          </a:left>
          <a:right>
            <a:ln w="12700" cap="flat">
              <a:solidFill>
                <a:srgbClr val="C0E4B5"/>
              </a:solidFill>
              <a:prstDash val="solid"/>
              <a:round/>
            </a:ln>
          </a:right>
          <a:top>
            <a:ln w="38100" cap="flat">
              <a:solidFill>
                <a:srgbClr val="C0E4B5"/>
              </a:solidFill>
              <a:prstDash val="solid"/>
              <a:round/>
            </a:ln>
          </a:top>
          <a:bottom>
            <a:ln w="12700" cap="flat">
              <a:solidFill>
                <a:srgbClr val="C0E4B5"/>
              </a:solidFill>
              <a:prstDash val="solid"/>
              <a:round/>
            </a:ln>
          </a:bottom>
          <a:insideH>
            <a:ln w="12700" cap="flat">
              <a:solidFill>
                <a:srgbClr val="C0E4B5"/>
              </a:solidFill>
              <a:prstDash val="solid"/>
              <a:round/>
            </a:ln>
          </a:insideH>
          <a:insideV>
            <a:ln w="12700" cap="flat">
              <a:solidFill>
                <a:srgbClr val="C0E4B5"/>
              </a:solidFill>
              <a:prstDash val="solid"/>
              <a:round/>
            </a:ln>
          </a:insideV>
        </a:tcBdr>
        <a:fill>
          <a:solidFill>
            <a:schemeClr val="accent3"/>
          </a:solidFill>
        </a:fill>
      </a:tcStyle>
    </a:lastRow>
    <a:firstRow>
      <a:tcTxStyle b="on" i="off">
        <a:fontRef idx="major">
          <a:srgbClr val="C0E4B5"/>
        </a:fontRef>
        <a:srgbClr val="C0E4B5"/>
      </a:tcTxStyle>
      <a:tcStyle>
        <a:tcBdr>
          <a:left>
            <a:ln w="12700" cap="flat">
              <a:solidFill>
                <a:srgbClr val="C0E4B5"/>
              </a:solidFill>
              <a:prstDash val="solid"/>
              <a:round/>
            </a:ln>
          </a:left>
          <a:right>
            <a:ln w="12700" cap="flat">
              <a:solidFill>
                <a:srgbClr val="C0E4B5"/>
              </a:solidFill>
              <a:prstDash val="solid"/>
              <a:round/>
            </a:ln>
          </a:right>
          <a:top>
            <a:ln w="12700" cap="flat">
              <a:solidFill>
                <a:srgbClr val="C0E4B5"/>
              </a:solidFill>
              <a:prstDash val="solid"/>
              <a:round/>
            </a:ln>
          </a:top>
          <a:bottom>
            <a:ln w="38100" cap="flat">
              <a:solidFill>
                <a:srgbClr val="C0E4B5"/>
              </a:solidFill>
              <a:prstDash val="solid"/>
              <a:round/>
            </a:ln>
          </a:bottom>
          <a:insideH>
            <a:ln w="12700" cap="flat">
              <a:solidFill>
                <a:srgbClr val="C0E4B5"/>
              </a:solidFill>
              <a:prstDash val="solid"/>
              <a:round/>
            </a:ln>
          </a:insideH>
          <a:insideV>
            <a:ln w="12700" cap="flat">
              <a:solidFill>
                <a:srgbClr val="C0E4B5"/>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C0E4B5"/>
              </a:solidFill>
              <a:prstDash val="solid"/>
              <a:round/>
            </a:ln>
          </a:left>
          <a:right>
            <a:ln w="12700" cap="flat">
              <a:solidFill>
                <a:srgbClr val="C0E4B5"/>
              </a:solidFill>
              <a:prstDash val="solid"/>
              <a:round/>
            </a:ln>
          </a:right>
          <a:top>
            <a:ln w="12700" cap="flat">
              <a:solidFill>
                <a:srgbClr val="C0E4B5"/>
              </a:solidFill>
              <a:prstDash val="solid"/>
              <a:round/>
            </a:ln>
          </a:top>
          <a:bottom>
            <a:ln w="12700" cap="flat">
              <a:solidFill>
                <a:srgbClr val="C0E4B5"/>
              </a:solidFill>
              <a:prstDash val="solid"/>
              <a:round/>
            </a:ln>
          </a:bottom>
          <a:insideH>
            <a:ln w="12700" cap="flat">
              <a:solidFill>
                <a:srgbClr val="C0E4B5"/>
              </a:solidFill>
              <a:prstDash val="solid"/>
              <a:round/>
            </a:ln>
          </a:insideH>
          <a:insideV>
            <a:ln w="12700" cap="flat">
              <a:solidFill>
                <a:srgbClr val="C0E4B5"/>
              </a:solidFill>
              <a:prstDash val="solid"/>
              <a:round/>
            </a:ln>
          </a:insideV>
        </a:tcBdr>
        <a:fill>
          <a:solidFill>
            <a:srgbClr val="FEE6CA"/>
          </a:solidFill>
        </a:fill>
      </a:tcStyle>
    </a:wholeTbl>
    <a:band2H>
      <a:tcTxStyle/>
      <a:tcStyle>
        <a:tcBdr/>
        <a:fill>
          <a:solidFill>
            <a:srgbClr val="FFF3E6"/>
          </a:solidFill>
        </a:fill>
      </a:tcStyle>
    </a:band2H>
    <a:firstCol>
      <a:tcTxStyle b="on" i="off">
        <a:fontRef idx="major">
          <a:srgbClr val="C0E4B5"/>
        </a:fontRef>
        <a:srgbClr val="C0E4B5"/>
      </a:tcTxStyle>
      <a:tcStyle>
        <a:tcBdr>
          <a:left>
            <a:ln w="12700" cap="flat">
              <a:solidFill>
                <a:srgbClr val="C0E4B5"/>
              </a:solidFill>
              <a:prstDash val="solid"/>
              <a:round/>
            </a:ln>
          </a:left>
          <a:right>
            <a:ln w="12700" cap="flat">
              <a:solidFill>
                <a:srgbClr val="C0E4B5"/>
              </a:solidFill>
              <a:prstDash val="solid"/>
              <a:round/>
            </a:ln>
          </a:right>
          <a:top>
            <a:ln w="12700" cap="flat">
              <a:solidFill>
                <a:srgbClr val="C0E4B5"/>
              </a:solidFill>
              <a:prstDash val="solid"/>
              <a:round/>
            </a:ln>
          </a:top>
          <a:bottom>
            <a:ln w="12700" cap="flat">
              <a:solidFill>
                <a:srgbClr val="C0E4B5"/>
              </a:solidFill>
              <a:prstDash val="solid"/>
              <a:round/>
            </a:ln>
          </a:bottom>
          <a:insideH>
            <a:ln w="12700" cap="flat">
              <a:solidFill>
                <a:srgbClr val="C0E4B5"/>
              </a:solidFill>
              <a:prstDash val="solid"/>
              <a:round/>
            </a:ln>
          </a:insideH>
          <a:insideV>
            <a:ln w="12700" cap="flat">
              <a:solidFill>
                <a:srgbClr val="C0E4B5"/>
              </a:solidFill>
              <a:prstDash val="solid"/>
              <a:round/>
            </a:ln>
          </a:insideV>
        </a:tcBdr>
        <a:fill>
          <a:solidFill>
            <a:schemeClr val="accent6"/>
          </a:solidFill>
        </a:fill>
      </a:tcStyle>
    </a:firstCol>
    <a:lastRow>
      <a:tcTxStyle b="on" i="off">
        <a:fontRef idx="major">
          <a:srgbClr val="C0E4B5"/>
        </a:fontRef>
        <a:srgbClr val="C0E4B5"/>
      </a:tcTxStyle>
      <a:tcStyle>
        <a:tcBdr>
          <a:left>
            <a:ln w="12700" cap="flat">
              <a:solidFill>
                <a:srgbClr val="C0E4B5"/>
              </a:solidFill>
              <a:prstDash val="solid"/>
              <a:round/>
            </a:ln>
          </a:left>
          <a:right>
            <a:ln w="12700" cap="flat">
              <a:solidFill>
                <a:srgbClr val="C0E4B5"/>
              </a:solidFill>
              <a:prstDash val="solid"/>
              <a:round/>
            </a:ln>
          </a:right>
          <a:top>
            <a:ln w="38100" cap="flat">
              <a:solidFill>
                <a:srgbClr val="C0E4B5"/>
              </a:solidFill>
              <a:prstDash val="solid"/>
              <a:round/>
            </a:ln>
          </a:top>
          <a:bottom>
            <a:ln w="12700" cap="flat">
              <a:solidFill>
                <a:srgbClr val="C0E4B5"/>
              </a:solidFill>
              <a:prstDash val="solid"/>
              <a:round/>
            </a:ln>
          </a:bottom>
          <a:insideH>
            <a:ln w="12700" cap="flat">
              <a:solidFill>
                <a:srgbClr val="C0E4B5"/>
              </a:solidFill>
              <a:prstDash val="solid"/>
              <a:round/>
            </a:ln>
          </a:insideH>
          <a:insideV>
            <a:ln w="12700" cap="flat">
              <a:solidFill>
                <a:srgbClr val="C0E4B5"/>
              </a:solidFill>
              <a:prstDash val="solid"/>
              <a:round/>
            </a:ln>
          </a:insideV>
        </a:tcBdr>
        <a:fill>
          <a:solidFill>
            <a:schemeClr val="accent6"/>
          </a:solidFill>
        </a:fill>
      </a:tcStyle>
    </a:lastRow>
    <a:firstRow>
      <a:tcTxStyle b="on" i="off">
        <a:fontRef idx="major">
          <a:srgbClr val="C0E4B5"/>
        </a:fontRef>
        <a:srgbClr val="C0E4B5"/>
      </a:tcTxStyle>
      <a:tcStyle>
        <a:tcBdr>
          <a:left>
            <a:ln w="12700" cap="flat">
              <a:solidFill>
                <a:srgbClr val="C0E4B5"/>
              </a:solidFill>
              <a:prstDash val="solid"/>
              <a:round/>
            </a:ln>
          </a:left>
          <a:right>
            <a:ln w="12700" cap="flat">
              <a:solidFill>
                <a:srgbClr val="C0E4B5"/>
              </a:solidFill>
              <a:prstDash val="solid"/>
              <a:round/>
            </a:ln>
          </a:right>
          <a:top>
            <a:ln w="12700" cap="flat">
              <a:solidFill>
                <a:srgbClr val="C0E4B5"/>
              </a:solidFill>
              <a:prstDash val="solid"/>
              <a:round/>
            </a:ln>
          </a:top>
          <a:bottom>
            <a:ln w="38100" cap="flat">
              <a:solidFill>
                <a:srgbClr val="C0E4B5"/>
              </a:solidFill>
              <a:prstDash val="solid"/>
              <a:round/>
            </a:ln>
          </a:bottom>
          <a:insideH>
            <a:ln w="12700" cap="flat">
              <a:solidFill>
                <a:srgbClr val="C0E4B5"/>
              </a:solidFill>
              <a:prstDash val="solid"/>
              <a:round/>
            </a:ln>
          </a:insideH>
          <a:insideV>
            <a:ln w="12700" cap="flat">
              <a:solidFill>
                <a:srgbClr val="C0E4B5"/>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C0E4B5"/>
          </a:solidFill>
        </a:fill>
      </a:tcStyle>
    </a:band2H>
    <a:firstCol>
      <a:tcTxStyle b="on" i="off">
        <a:fontRef idx="major">
          <a:srgbClr val="C0E4B5"/>
        </a:fontRef>
        <a:srgbClr val="C0E4B5"/>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C0E4B5"/>
          </a:solidFill>
        </a:fill>
      </a:tcStyle>
    </a:lastRow>
    <a:firstRow>
      <a:tcTxStyle b="on" i="off">
        <a:fontRef idx="major">
          <a:srgbClr val="C0E4B5"/>
        </a:fontRef>
        <a:srgbClr val="C0E4B5"/>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C0E4B5"/>
              </a:solidFill>
              <a:prstDash val="solid"/>
              <a:round/>
            </a:ln>
          </a:left>
          <a:right>
            <a:ln w="12700" cap="flat">
              <a:solidFill>
                <a:srgbClr val="C0E4B5"/>
              </a:solidFill>
              <a:prstDash val="solid"/>
              <a:round/>
            </a:ln>
          </a:right>
          <a:top>
            <a:ln w="12700" cap="flat">
              <a:solidFill>
                <a:srgbClr val="C0E4B5"/>
              </a:solidFill>
              <a:prstDash val="solid"/>
              <a:round/>
            </a:ln>
          </a:top>
          <a:bottom>
            <a:ln w="12700" cap="flat">
              <a:solidFill>
                <a:srgbClr val="C0E4B5"/>
              </a:solidFill>
              <a:prstDash val="solid"/>
              <a:round/>
            </a:ln>
          </a:bottom>
          <a:insideH>
            <a:ln w="12700" cap="flat">
              <a:solidFill>
                <a:srgbClr val="C0E4B5"/>
              </a:solidFill>
              <a:prstDash val="solid"/>
              <a:round/>
            </a:ln>
          </a:insideH>
          <a:insideV>
            <a:ln w="12700" cap="flat">
              <a:solidFill>
                <a:srgbClr val="C0E4B5"/>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C0E4B5"/>
        </a:fontRef>
        <a:srgbClr val="C0E4B5"/>
      </a:tcTxStyle>
      <a:tcStyle>
        <a:tcBdr>
          <a:left>
            <a:ln w="12700" cap="flat">
              <a:solidFill>
                <a:srgbClr val="C0E4B5"/>
              </a:solidFill>
              <a:prstDash val="solid"/>
              <a:round/>
            </a:ln>
          </a:left>
          <a:right>
            <a:ln w="12700" cap="flat">
              <a:solidFill>
                <a:srgbClr val="C0E4B5"/>
              </a:solidFill>
              <a:prstDash val="solid"/>
              <a:round/>
            </a:ln>
          </a:right>
          <a:top>
            <a:ln w="12700" cap="flat">
              <a:solidFill>
                <a:srgbClr val="C0E4B5"/>
              </a:solidFill>
              <a:prstDash val="solid"/>
              <a:round/>
            </a:ln>
          </a:top>
          <a:bottom>
            <a:ln w="12700" cap="flat">
              <a:solidFill>
                <a:srgbClr val="C0E4B5"/>
              </a:solidFill>
              <a:prstDash val="solid"/>
              <a:round/>
            </a:ln>
          </a:bottom>
          <a:insideH>
            <a:ln w="12700" cap="flat">
              <a:solidFill>
                <a:srgbClr val="C0E4B5"/>
              </a:solidFill>
              <a:prstDash val="solid"/>
              <a:round/>
            </a:ln>
          </a:insideH>
          <a:insideV>
            <a:ln w="12700" cap="flat">
              <a:solidFill>
                <a:srgbClr val="C0E4B5"/>
              </a:solidFill>
              <a:prstDash val="solid"/>
              <a:round/>
            </a:ln>
          </a:insideV>
        </a:tcBdr>
        <a:fill>
          <a:solidFill>
            <a:srgbClr val="000000"/>
          </a:solidFill>
        </a:fill>
      </a:tcStyle>
    </a:firstCol>
    <a:lastRow>
      <a:tcTxStyle b="on" i="off">
        <a:fontRef idx="major">
          <a:srgbClr val="C0E4B5"/>
        </a:fontRef>
        <a:srgbClr val="C0E4B5"/>
      </a:tcTxStyle>
      <a:tcStyle>
        <a:tcBdr>
          <a:left>
            <a:ln w="12700" cap="flat">
              <a:solidFill>
                <a:srgbClr val="C0E4B5"/>
              </a:solidFill>
              <a:prstDash val="solid"/>
              <a:round/>
            </a:ln>
          </a:left>
          <a:right>
            <a:ln w="12700" cap="flat">
              <a:solidFill>
                <a:srgbClr val="C0E4B5"/>
              </a:solidFill>
              <a:prstDash val="solid"/>
              <a:round/>
            </a:ln>
          </a:right>
          <a:top>
            <a:ln w="38100" cap="flat">
              <a:solidFill>
                <a:srgbClr val="C0E4B5"/>
              </a:solidFill>
              <a:prstDash val="solid"/>
              <a:round/>
            </a:ln>
          </a:top>
          <a:bottom>
            <a:ln w="12700" cap="flat">
              <a:solidFill>
                <a:srgbClr val="C0E4B5"/>
              </a:solidFill>
              <a:prstDash val="solid"/>
              <a:round/>
            </a:ln>
          </a:bottom>
          <a:insideH>
            <a:ln w="12700" cap="flat">
              <a:solidFill>
                <a:srgbClr val="C0E4B5"/>
              </a:solidFill>
              <a:prstDash val="solid"/>
              <a:round/>
            </a:ln>
          </a:insideH>
          <a:insideV>
            <a:ln w="12700" cap="flat">
              <a:solidFill>
                <a:srgbClr val="C0E4B5"/>
              </a:solidFill>
              <a:prstDash val="solid"/>
              <a:round/>
            </a:ln>
          </a:insideV>
        </a:tcBdr>
        <a:fill>
          <a:solidFill>
            <a:srgbClr val="000000"/>
          </a:solidFill>
        </a:fill>
      </a:tcStyle>
    </a:lastRow>
    <a:firstRow>
      <a:tcTxStyle b="on" i="off">
        <a:fontRef idx="major">
          <a:srgbClr val="C0E4B5"/>
        </a:fontRef>
        <a:srgbClr val="C0E4B5"/>
      </a:tcTxStyle>
      <a:tcStyle>
        <a:tcBdr>
          <a:left>
            <a:ln w="12700" cap="flat">
              <a:solidFill>
                <a:srgbClr val="C0E4B5"/>
              </a:solidFill>
              <a:prstDash val="solid"/>
              <a:round/>
            </a:ln>
          </a:left>
          <a:right>
            <a:ln w="12700" cap="flat">
              <a:solidFill>
                <a:srgbClr val="C0E4B5"/>
              </a:solidFill>
              <a:prstDash val="solid"/>
              <a:round/>
            </a:ln>
          </a:right>
          <a:top>
            <a:ln w="12700" cap="flat">
              <a:solidFill>
                <a:srgbClr val="C0E4B5"/>
              </a:solidFill>
              <a:prstDash val="solid"/>
              <a:round/>
            </a:ln>
          </a:top>
          <a:bottom>
            <a:ln w="38100" cap="flat">
              <a:solidFill>
                <a:srgbClr val="C0E4B5"/>
              </a:solidFill>
              <a:prstDash val="solid"/>
              <a:round/>
            </a:ln>
          </a:bottom>
          <a:insideH>
            <a:ln w="12700" cap="flat">
              <a:solidFill>
                <a:srgbClr val="C0E4B5"/>
              </a:solidFill>
              <a:prstDash val="solid"/>
              <a:round/>
            </a:ln>
          </a:insideH>
          <a:insideV>
            <a:ln w="12700" cap="flat">
              <a:solidFill>
                <a:srgbClr val="C0E4B5"/>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108" y="5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xfrm>
            <a:off x="1101725" y="698500"/>
            <a:ext cx="4654550" cy="3492500"/>
          </a:xfrm>
          <a:prstGeom prst="rect">
            <a:avLst/>
          </a:prstGeom>
        </p:spPr>
        <p:txBody>
          <a:bodyPr/>
          <a:lstStyle/>
          <a:p>
            <a:endParaRPr/>
          </a:p>
        </p:txBody>
      </p:sp>
      <p:sp>
        <p:nvSpPr>
          <p:cNvPr id="184" name="Shape 184"/>
          <p:cNvSpPr>
            <a:spLocks noGrp="1"/>
          </p:cNvSpPr>
          <p:nvPr>
            <p:ph type="body" sz="quarter" idx="1"/>
          </p:nvPr>
        </p:nvSpPr>
        <p:spPr>
          <a:xfrm>
            <a:off x="914400" y="4424085"/>
            <a:ext cx="5029200" cy="4191238"/>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Created by Judith Myrick and Ann Beinhorn.  Adapted from the Seed Saving PPT created by Judith Myrick and Peggy </a:t>
            </a:r>
            <a:r>
              <a:rPr lang="en-US" dirty="0" err="1"/>
              <a:t>Beltramo</a:t>
            </a:r>
            <a:r>
              <a:rPr lang="en-US" dirty="0"/>
              <a:t> in June, 2018.  The first showing of this presentation was January, 2019 for the Roseville Better Gardens Club, announced in club newsletter.  Could use the agenda topics for future publicity.</a:t>
            </a:r>
          </a:p>
        </p:txBody>
      </p:sp>
    </p:spTree>
    <p:extLst>
      <p:ext uri="{BB962C8B-B14F-4D97-AF65-F5344CB8AC3E}">
        <p14:creationId xmlns:p14="http://schemas.microsoft.com/office/powerpoint/2010/main" val="460471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p>
            <a:pPr defTabSz="457200">
              <a:lnSpc>
                <a:spcPct val="117999"/>
              </a:lnSpc>
              <a:defRPr>
                <a:latin typeface="Helvetica Neue"/>
                <a:ea typeface="Helvetica Neue"/>
                <a:cs typeface="Helvetica Neue"/>
                <a:sym typeface="Helvetica Neue"/>
              </a:defRPr>
            </a:pPr>
            <a:r>
              <a:t>drying your seeds</a:t>
            </a:r>
          </a:p>
          <a:p>
            <a:pPr defTabSz="457200">
              <a:lnSpc>
                <a:spcPct val="117999"/>
              </a:lnSpc>
              <a:defRPr>
                <a:latin typeface="Helvetica Neue"/>
                <a:ea typeface="Helvetica Neue"/>
                <a:cs typeface="Helvetica Neue"/>
                <a:sym typeface="Helvetica Neue"/>
              </a:defRPr>
            </a:pPr>
            <a:r>
              <a:t>Moisture is a seed savings worst enemy. Be sure to finish drying them completely. Drying the seeds thoroughly is extremely important and if it isn’t done well then your seeds are much less likely to germinate next year and are susceptible to mold, fungus and bacteria.</a:t>
            </a:r>
          </a:p>
          <a:p>
            <a:pPr defTabSz="457200">
              <a:lnSpc>
                <a:spcPct val="117999"/>
              </a:lnSpc>
              <a:defRPr>
                <a:latin typeface="Helvetica Neue"/>
                <a:ea typeface="Helvetica Neue"/>
                <a:cs typeface="Helvetica Neue"/>
                <a:sym typeface="Helvetica Neue"/>
              </a:defRPr>
            </a:pPr>
            <a:r>
              <a:t>Here are the steps for drying seeds:</a:t>
            </a:r>
          </a:p>
          <a:p>
            <a:pPr defTabSz="457200">
              <a:lnSpc>
                <a:spcPct val="117999"/>
              </a:lnSpc>
              <a:defRPr>
                <a:latin typeface="Helvetica Neue"/>
                <a:ea typeface="Helvetica Neue"/>
                <a:cs typeface="Helvetica Neue"/>
                <a:sym typeface="Helvetica Neue"/>
              </a:defRPr>
            </a:pPr>
            <a:r>
              <a:t>1. Spread seeds out on a screen or tray in a warm (not above 95°F), dry place that has good air flow.</a:t>
            </a:r>
          </a:p>
          <a:p>
            <a:pPr defTabSz="457200">
              <a:lnSpc>
                <a:spcPct val="117999"/>
              </a:lnSpc>
              <a:defRPr>
                <a:latin typeface="Helvetica Neue"/>
                <a:ea typeface="Helvetica Neue"/>
                <a:cs typeface="Helvetica Neue"/>
                <a:sym typeface="Helvetica Neue"/>
              </a:defRPr>
            </a:pPr>
            <a:r>
              <a:t>2. If there isn’t a lot of air flow, set up a gentle fan near the seeds. 3. Stir the seeds occasionally so that they dry on all sides.</a:t>
            </a:r>
          </a:p>
        </p:txBody>
      </p:sp>
    </p:spTree>
    <p:extLst>
      <p:ext uri="{BB962C8B-B14F-4D97-AF65-F5344CB8AC3E}">
        <p14:creationId xmlns:p14="http://schemas.microsoft.com/office/powerpoint/2010/main" val="1526179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prstGeom prst="rect">
            <a:avLst/>
          </a:prstGeom>
        </p:spPr>
        <p:txBody>
          <a:bodyPr/>
          <a:lstStyle/>
          <a:p>
            <a:endParaRPr/>
          </a:p>
        </p:txBody>
      </p:sp>
      <p:sp>
        <p:nvSpPr>
          <p:cNvPr id="198" name="Shape 198"/>
          <p:cNvSpPr>
            <a:spLocks noGrp="1"/>
          </p:cNvSpPr>
          <p:nvPr>
            <p:ph type="body" sz="quarter" idx="1"/>
          </p:nvPr>
        </p:nvSpPr>
        <p:spPr>
          <a:prstGeom prst="rect">
            <a:avLst/>
          </a:prstGeom>
        </p:spPr>
        <p:txBody>
          <a:bodyPr/>
          <a:lstStyle/>
          <a:p>
            <a:r>
              <a:t>Point out hotline number and website.  ON HANDOUT!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prstGeom prst="rect">
            <a:avLst/>
          </a:prstGeom>
        </p:spPr>
        <p:txBody>
          <a:bodyPr/>
          <a:lstStyle/>
          <a:p>
            <a:endParaRPr/>
          </a:p>
        </p:txBody>
      </p:sp>
      <p:sp>
        <p:nvSpPr>
          <p:cNvPr id="221" name="Shape 221"/>
          <p:cNvSpPr>
            <a:spLocks noGrp="1"/>
          </p:cNvSpPr>
          <p:nvPr>
            <p:ph type="body" sz="quarter" idx="1"/>
          </p:nvPr>
        </p:nvSpPr>
        <p:spPr>
          <a:prstGeom prst="rect">
            <a:avLst/>
          </a:prstGeom>
        </p:spPr>
        <p:txBody>
          <a:bodyPr/>
          <a:lstStyle/>
          <a:p>
            <a:pPr defTabSz="457200">
              <a:lnSpc>
                <a:spcPct val="117999"/>
              </a:lnSpc>
              <a:defRPr sz="2200" b="1" u="sng">
                <a:latin typeface="Helvetica Neue"/>
                <a:ea typeface="Helvetica Neue"/>
                <a:cs typeface="Helvetica Neue"/>
                <a:sym typeface="Helvetica Neue"/>
              </a:defRPr>
            </a:pPr>
            <a:r>
              <a:t>Agenda</a:t>
            </a:r>
          </a:p>
          <a:p>
            <a:pPr defTabSz="457200">
              <a:lnSpc>
                <a:spcPct val="117999"/>
              </a:lnSpc>
              <a:defRPr sz="2200">
                <a:latin typeface="Helvetica Neue"/>
                <a:ea typeface="Helvetica Neue"/>
                <a:cs typeface="Helvetica Neue"/>
                <a:sym typeface="Helvetica Neue"/>
              </a:defRPr>
            </a:pPr>
            <a:r>
              <a:t>Why Save Seeds?</a:t>
            </a:r>
          </a:p>
          <a:p>
            <a:pPr defTabSz="457200">
              <a:lnSpc>
                <a:spcPct val="117999"/>
              </a:lnSpc>
              <a:defRPr sz="2200">
                <a:latin typeface="Helvetica Neue"/>
                <a:ea typeface="Helvetica Neue"/>
                <a:cs typeface="Helvetica Neue"/>
                <a:sym typeface="Helvetica Neue"/>
              </a:defRPr>
            </a:pPr>
            <a:r>
              <a:t>What to save?</a:t>
            </a:r>
          </a:p>
          <a:p>
            <a:pPr defTabSz="457200">
              <a:lnSpc>
                <a:spcPct val="117999"/>
              </a:lnSpc>
              <a:defRPr sz="2200">
                <a:latin typeface="Helvetica Neue"/>
                <a:ea typeface="Helvetica Neue"/>
                <a:cs typeface="Helvetica Neue"/>
                <a:sym typeface="Helvetica Neue"/>
              </a:defRPr>
            </a:pPr>
            <a:r>
              <a:t>Where/When?</a:t>
            </a:r>
          </a:p>
          <a:p>
            <a:pPr defTabSz="457200">
              <a:lnSpc>
                <a:spcPct val="117999"/>
              </a:lnSpc>
              <a:defRPr sz="2200">
                <a:latin typeface="Helvetica Neue"/>
                <a:ea typeface="Helvetica Neue"/>
                <a:cs typeface="Helvetica Neue"/>
                <a:sym typeface="Helvetica Neue"/>
              </a:defRPr>
            </a:pPr>
            <a:r>
              <a:t>How to Save?</a:t>
            </a:r>
          </a:p>
          <a:p>
            <a:pPr defTabSz="457200">
              <a:lnSpc>
                <a:spcPct val="117999"/>
              </a:lnSpc>
              <a:defRPr sz="2200">
                <a:latin typeface="Helvetica Neue"/>
                <a:ea typeface="Helvetica Neue"/>
                <a:cs typeface="Helvetica Neue"/>
                <a:sym typeface="Helvetica Neue"/>
              </a:defRPr>
            </a:pPr>
            <a:r>
              <a:t>How to Grow?</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prstGeom prst="rect">
            <a:avLst/>
          </a:prstGeom>
        </p:spPr>
        <p:txBody>
          <a:bodyPr/>
          <a:lstStyle/>
          <a:p>
            <a:endParaRPr/>
          </a:p>
        </p:txBody>
      </p:sp>
      <p:sp>
        <p:nvSpPr>
          <p:cNvPr id="227" name="Shape 227"/>
          <p:cNvSpPr>
            <a:spLocks noGrp="1"/>
          </p:cNvSpPr>
          <p:nvPr>
            <p:ph type="body" sz="quarter" idx="1"/>
          </p:nvPr>
        </p:nvSpPr>
        <p:spPr>
          <a:prstGeom prst="rect">
            <a:avLst/>
          </a:prstGeom>
        </p:spPr>
        <p:txBody>
          <a:bodyPr/>
          <a:lstStyle/>
          <a:p>
            <a:pPr defTabSz="457200">
              <a:lnSpc>
                <a:spcPct val="117999"/>
              </a:lnSpc>
              <a:defRPr sz="1500">
                <a:latin typeface="Helvetica Neue"/>
                <a:ea typeface="Helvetica Neue"/>
                <a:cs typeface="Helvetica Neue"/>
                <a:sym typeface="Helvetica Neue"/>
              </a:defRPr>
            </a:pPr>
            <a:r>
              <a:t>Seed saving is the process of saving seeds from open-pollinated fruit, vegetables, grains, flowers, and herbs.</a:t>
            </a:r>
          </a:p>
          <a:p>
            <a:pPr defTabSz="457200">
              <a:lnSpc>
                <a:spcPct val="117999"/>
              </a:lnSpc>
              <a:defRPr sz="1500">
                <a:latin typeface="Helvetica Neue"/>
                <a:ea typeface="Helvetica Neue"/>
                <a:cs typeface="Helvetica Neue"/>
                <a:sym typeface="Helvetica Neue"/>
              </a:defRPr>
            </a:pPr>
            <a:r>
              <a:t>Traditional agriculture relied on saved seed for next year’s crops.</a:t>
            </a:r>
          </a:p>
          <a:p>
            <a:pPr defTabSz="457200">
              <a:lnSpc>
                <a:spcPct val="117999"/>
              </a:lnSpc>
              <a:defRPr sz="1500">
                <a:latin typeface="Helvetica Neue"/>
                <a:ea typeface="Helvetica Neue"/>
                <a:cs typeface="Helvetica Neue"/>
                <a:sym typeface="Helvetica Neue"/>
              </a:defRPr>
            </a:pPr>
            <a:r>
              <a:t>Recent influx of large seed companies</a:t>
            </a:r>
          </a:p>
          <a:p>
            <a:pPr defTabSz="457200">
              <a:lnSpc>
                <a:spcPct val="117999"/>
              </a:lnSpc>
              <a:defRPr sz="1500">
                <a:latin typeface="Helvetica Neue"/>
                <a:ea typeface="Helvetica Neue"/>
                <a:cs typeface="Helvetica Neue"/>
                <a:sym typeface="Helvetica Neue"/>
              </a:defRPr>
            </a:pPr>
            <a:r>
              <a:t>Grow plants identical to the parent plants (which are genetically identical) Hybrid varieties are cross pollinated between two species of a particular genus of plant. The next generation will not come true to those parent plants.Seed library</a:t>
            </a:r>
          </a:p>
          <a:p>
            <a:pPr defTabSz="457200">
              <a:lnSpc>
                <a:spcPct val="117999"/>
              </a:lnSpc>
              <a:defRPr sz="1500" u="sng">
                <a:latin typeface="Helvetica Neue"/>
                <a:ea typeface="Helvetica Neue"/>
                <a:cs typeface="Helvetica Neue"/>
                <a:sym typeface="Helvetica Neue"/>
              </a:defRPr>
            </a:pPr>
            <a:r>
              <a:t>Plusses</a:t>
            </a:r>
          </a:p>
          <a:p>
            <a:pPr defTabSz="457200">
              <a:lnSpc>
                <a:spcPct val="117999"/>
              </a:lnSpc>
              <a:defRPr sz="1500">
                <a:latin typeface="Helvetica Neue"/>
                <a:ea typeface="Helvetica Neue"/>
                <a:cs typeface="Helvetica Neue"/>
                <a:sym typeface="Helvetica Neue"/>
              </a:defRPr>
            </a:pPr>
            <a:r>
              <a:t>Free seeds</a:t>
            </a:r>
          </a:p>
          <a:p>
            <a:pPr defTabSz="457200">
              <a:lnSpc>
                <a:spcPct val="117999"/>
              </a:lnSpc>
              <a:defRPr sz="1500">
                <a:latin typeface="Helvetica Neue"/>
                <a:ea typeface="Helvetica Neue"/>
                <a:cs typeface="Helvetica Neue"/>
                <a:sym typeface="Helvetica Neue"/>
              </a:defRPr>
            </a:pPr>
            <a:r>
              <a:t>Chosen varieties</a:t>
            </a:r>
          </a:p>
          <a:p>
            <a:pPr defTabSz="457200">
              <a:lnSpc>
                <a:spcPct val="117999"/>
              </a:lnSpc>
              <a:defRPr sz="1500">
                <a:latin typeface="Helvetica Neue"/>
                <a:ea typeface="Helvetica Neue"/>
                <a:cs typeface="Helvetica Neue"/>
                <a:sym typeface="Helvetica Neue"/>
              </a:defRPr>
            </a:pPr>
            <a:r>
              <a:t>Local adaptation</a:t>
            </a:r>
          </a:p>
          <a:p>
            <a:pPr defTabSz="457200">
              <a:lnSpc>
                <a:spcPct val="117999"/>
              </a:lnSpc>
              <a:defRPr sz="1500" u="sng">
                <a:latin typeface="Helvetica Neue"/>
                <a:ea typeface="Helvetica Neue"/>
                <a:cs typeface="Helvetica Neue"/>
                <a:sym typeface="Helvetica Neue"/>
              </a:defRPr>
            </a:pPr>
            <a:r>
              <a:t>Minuses</a:t>
            </a:r>
          </a:p>
          <a:p>
            <a:pPr defTabSz="457200">
              <a:lnSpc>
                <a:spcPct val="117999"/>
              </a:lnSpc>
              <a:defRPr sz="1500">
                <a:latin typeface="Helvetica Neue"/>
                <a:ea typeface="Helvetica Neue"/>
                <a:cs typeface="Helvetica Neue"/>
                <a:sym typeface="Helvetica Neue"/>
              </a:defRPr>
            </a:pPr>
            <a:r>
              <a:t>Seed crossing—isolation distances</a:t>
            </a:r>
          </a:p>
          <a:p>
            <a:pPr defTabSz="457200">
              <a:lnSpc>
                <a:spcPct val="117999"/>
              </a:lnSpc>
              <a:defRPr sz="1500">
                <a:latin typeface="Helvetica Neue"/>
                <a:ea typeface="Helvetica Neue"/>
                <a:cs typeface="Helvetica Neue"/>
                <a:sym typeface="Helvetica Neue"/>
              </a:defRPr>
            </a:pPr>
            <a:r>
              <a:t>Seed care—Viability</a:t>
            </a:r>
          </a:p>
        </p:txBody>
      </p:sp>
    </p:spTree>
    <p:extLst>
      <p:ext uri="{BB962C8B-B14F-4D97-AF65-F5344CB8AC3E}">
        <p14:creationId xmlns:p14="http://schemas.microsoft.com/office/powerpoint/2010/main" val="365381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prstGeom prst="rect">
            <a:avLst/>
          </a:prstGeom>
        </p:spPr>
        <p:txBody>
          <a:bodyPr/>
          <a:lstStyle/>
          <a:p>
            <a:endParaRPr/>
          </a:p>
        </p:txBody>
      </p:sp>
      <p:sp>
        <p:nvSpPr>
          <p:cNvPr id="227" name="Shape 227"/>
          <p:cNvSpPr>
            <a:spLocks noGrp="1"/>
          </p:cNvSpPr>
          <p:nvPr>
            <p:ph type="body" sz="quarter" idx="1"/>
          </p:nvPr>
        </p:nvSpPr>
        <p:spPr>
          <a:prstGeom prst="rect">
            <a:avLst/>
          </a:prstGeom>
        </p:spPr>
        <p:txBody>
          <a:bodyPr/>
          <a:lstStyle/>
          <a:p>
            <a:pPr defTabSz="457200">
              <a:lnSpc>
                <a:spcPct val="117999"/>
              </a:lnSpc>
              <a:defRPr sz="1500">
                <a:latin typeface="Helvetica Neue"/>
                <a:ea typeface="Helvetica Neue"/>
                <a:cs typeface="Helvetica Neue"/>
                <a:sym typeface="Helvetica Neue"/>
              </a:defRPr>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pPr defTabSz="457200">
              <a:lnSpc>
                <a:spcPct val="117999"/>
              </a:lnSpc>
              <a:defRPr>
                <a:latin typeface="Helvetica Neue"/>
                <a:ea typeface="Helvetica Neue"/>
                <a:cs typeface="Helvetica Neue"/>
                <a:sym typeface="Helvetica Neue"/>
              </a:defRPr>
            </a:pPr>
            <a:r>
              <a:t>Open Pollinated Seeds not hybrids</a:t>
            </a:r>
          </a:p>
          <a:p>
            <a:pPr defTabSz="457200">
              <a:lnSpc>
                <a:spcPct val="117999"/>
              </a:lnSpc>
              <a:defRPr>
                <a:latin typeface="Helvetica Neue"/>
                <a:ea typeface="Helvetica Neue"/>
                <a:cs typeface="Helvetica Neue"/>
                <a:sym typeface="Helvetica Neue"/>
              </a:defRPr>
            </a:pPr>
            <a:r>
              <a:t>• Many traditional varieties are open-pollinated. This term is commonly used for what is really controlled pollination, where plants have been in-bred for several generations and have a stable genetic make-up, and out-crossing from different varieties is prevented.</a:t>
            </a:r>
          </a:p>
          <a:p>
            <a:pPr defTabSz="457200">
              <a:lnSpc>
                <a:spcPct val="117999"/>
              </a:lnSpc>
              <a:defRPr>
                <a:latin typeface="Helvetica Neue"/>
                <a:ea typeface="Helvetica Neue"/>
                <a:cs typeface="Helvetica Neue"/>
                <a:sym typeface="Helvetica Neue"/>
              </a:defRPr>
            </a:pPr>
            <a:r>
              <a:t>• Seed saved from such “open-pollinated” crops will breed true to type.</a:t>
            </a:r>
          </a:p>
          <a:p>
            <a:pPr defTabSz="457200">
              <a:lnSpc>
                <a:spcPct val="117999"/>
              </a:lnSpc>
              <a:defRPr>
                <a:latin typeface="Helvetica Neue"/>
                <a:ea typeface="Helvetica Neue"/>
                <a:cs typeface="Helvetica Neue"/>
                <a:sym typeface="Helvetica Neue"/>
              </a:defRPr>
            </a:pPr>
            <a:r>
              <a:t>Hybrid Seeds</a:t>
            </a:r>
          </a:p>
          <a:p>
            <a:pPr defTabSz="457200">
              <a:lnSpc>
                <a:spcPct val="117999"/>
              </a:lnSpc>
              <a:defRPr>
                <a:latin typeface="Helvetica Neue"/>
                <a:ea typeface="Helvetica Neue"/>
                <a:cs typeface="Helvetica Neue"/>
                <a:sym typeface="Helvetica Neue"/>
              </a:defRPr>
            </a:pPr>
            <a:r>
              <a:t>• Many varieties of vegetables and fruits are “hybrids”. This is often designated by a F1 appearing after the variety name. Hybrid varieties tend to have favorable characteristics like high yield, good color, disease, or fruit uniformity.</a:t>
            </a:r>
          </a:p>
          <a:p>
            <a:pPr defTabSz="457200">
              <a:lnSpc>
                <a:spcPct val="117999"/>
              </a:lnSpc>
              <a:defRPr>
                <a:latin typeface="Helvetica Neue"/>
                <a:ea typeface="Helvetica Neue"/>
                <a:cs typeface="Helvetica Neue"/>
                <a:sym typeface="Helvetica Neue"/>
              </a:defRPr>
            </a:pPr>
            <a:r>
              <a:t>Hybrids are produced from crosses between two distinct, inbred parent lines. The seed from hybrid plants is not usually saved for future plantings, because it does not produce plants that are true to the original hybrid variety you planted</a:t>
            </a:r>
          </a:p>
          <a:p>
            <a:pPr defTabSz="457200">
              <a:lnSpc>
                <a:spcPct val="117999"/>
              </a:lnSpc>
              <a:defRPr>
                <a:latin typeface="Helvetica Neue"/>
                <a:ea typeface="Helvetica Neue"/>
                <a:cs typeface="Helvetica Neue"/>
                <a:sym typeface="Helvetica Neue"/>
              </a:defRPr>
            </a:pPr>
            <a:r>
              <a:t>annual vs. biennial</a:t>
            </a:r>
          </a:p>
          <a:p>
            <a:pPr defTabSz="457200">
              <a:lnSpc>
                <a:spcPct val="117999"/>
              </a:lnSpc>
              <a:defRPr>
                <a:latin typeface="Helvetica Neue"/>
                <a:ea typeface="Helvetica Neue"/>
                <a:cs typeface="Helvetica Neue"/>
                <a:sym typeface="Helvetica Neue"/>
              </a:defRPr>
            </a:pPr>
            <a:r>
              <a:t>* Many vegetables are annuals, which produce their seed in one year. Annuals, such as tomatoes, lettuce, beans and peas are good candidates for your first seed-saving project. They are generally self- pollinating, and their seeds will produce plants like the parent plant.</a:t>
            </a:r>
          </a:p>
          <a:p>
            <a:pPr defTabSz="457200">
              <a:lnSpc>
                <a:spcPct val="117999"/>
              </a:lnSpc>
              <a:defRPr>
                <a:latin typeface="Helvetica Neue"/>
                <a:ea typeface="Helvetica Neue"/>
                <a:cs typeface="Helvetica Neue"/>
                <a:sym typeface="Helvetica Neue"/>
              </a:defRPr>
            </a:pPr>
            <a:endParaRPr/>
          </a:p>
          <a:p>
            <a:pPr defTabSz="457200">
              <a:lnSpc>
                <a:spcPct val="117999"/>
              </a:lnSpc>
              <a:defRPr b="1">
                <a:latin typeface="Helvetica Neue"/>
                <a:ea typeface="Helvetica Neue"/>
                <a:cs typeface="Helvetica Neue"/>
                <a:sym typeface="Helvetica Neue"/>
              </a:defRPr>
            </a:pPr>
            <a:r>
              <a:t>Source: http://extension.umass.edu </a:t>
            </a:r>
          </a:p>
          <a:p>
            <a:pPr defTabSz="457200">
              <a:lnSpc>
                <a:spcPct val="117999"/>
              </a:lnSpc>
              <a:defRPr>
                <a:latin typeface="Helvetica Neue"/>
                <a:ea typeface="Helvetica Neue"/>
                <a:cs typeface="Helvetica Neue"/>
                <a:sym typeface="Helvetica Neue"/>
              </a:defRPr>
            </a:pPr>
            <a:br>
              <a:rPr b="1"/>
            </a:br>
            <a:endParaRPr b="1"/>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p>
            <a:pPr defTabSz="457200">
              <a:lnSpc>
                <a:spcPct val="117999"/>
              </a:lnSpc>
              <a:defRPr>
                <a:latin typeface="Helvetica Neue"/>
                <a:ea typeface="Helvetica Neue"/>
                <a:cs typeface="Helvetica Neue"/>
                <a:sym typeface="Helvetica Neue"/>
              </a:defRPr>
            </a:pPr>
            <a:r>
              <a:t>drying your seeds</a:t>
            </a:r>
          </a:p>
          <a:p>
            <a:pPr defTabSz="457200">
              <a:lnSpc>
                <a:spcPct val="117999"/>
              </a:lnSpc>
              <a:defRPr>
                <a:latin typeface="Helvetica Neue"/>
                <a:ea typeface="Helvetica Neue"/>
                <a:cs typeface="Helvetica Neue"/>
                <a:sym typeface="Helvetica Neue"/>
              </a:defRPr>
            </a:pPr>
            <a:r>
              <a:t>Moisture is a seed savings worst enemy. Be sure to finish drying them completely. Drying the seeds thoroughly is extremely important and if it isn’t done well then your seeds are much less likely to germinate next year and are susceptible to mold, fungus and bacteria.</a:t>
            </a:r>
          </a:p>
          <a:p>
            <a:pPr defTabSz="457200">
              <a:lnSpc>
                <a:spcPct val="117999"/>
              </a:lnSpc>
              <a:defRPr>
                <a:latin typeface="Helvetica Neue"/>
                <a:ea typeface="Helvetica Neue"/>
                <a:cs typeface="Helvetica Neue"/>
                <a:sym typeface="Helvetica Neue"/>
              </a:defRPr>
            </a:pPr>
            <a:r>
              <a:t>Here are the steps for drying seeds:</a:t>
            </a:r>
          </a:p>
          <a:p>
            <a:pPr defTabSz="457200">
              <a:lnSpc>
                <a:spcPct val="117999"/>
              </a:lnSpc>
              <a:defRPr>
                <a:latin typeface="Helvetica Neue"/>
                <a:ea typeface="Helvetica Neue"/>
                <a:cs typeface="Helvetica Neue"/>
                <a:sym typeface="Helvetica Neue"/>
              </a:defRPr>
            </a:pPr>
            <a:r>
              <a:t>1. Spread seeds out on a screen or tray in a warm (not above 95°F), dry place that has good air flow.</a:t>
            </a:r>
          </a:p>
          <a:p>
            <a:pPr defTabSz="457200">
              <a:lnSpc>
                <a:spcPct val="117999"/>
              </a:lnSpc>
              <a:defRPr>
                <a:latin typeface="Helvetica Neue"/>
                <a:ea typeface="Helvetica Neue"/>
                <a:cs typeface="Helvetica Neue"/>
                <a:sym typeface="Helvetica Neue"/>
              </a:defRPr>
            </a:pPr>
            <a:r>
              <a:t>2. If there isn’t a lot of air flow, set up a gentle fan near the seeds. 3. Stir the seeds occasionally so that they dry on all sides.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a:spLocks noGrp="1" noRot="1" noChangeAspect="1"/>
          </p:cNvSpPr>
          <p:nvPr>
            <p:ph type="sldImg"/>
          </p:nvPr>
        </p:nvSpPr>
        <p:spPr>
          <a:prstGeom prst="rect">
            <a:avLst/>
          </a:prstGeom>
        </p:spPr>
        <p:txBody>
          <a:bodyPr/>
          <a:lstStyle/>
          <a:p>
            <a:endParaRPr/>
          </a:p>
        </p:txBody>
      </p:sp>
      <p:sp>
        <p:nvSpPr>
          <p:cNvPr id="323" name="Shape 323"/>
          <p:cNvSpPr>
            <a:spLocks noGrp="1"/>
          </p:cNvSpPr>
          <p:nvPr>
            <p:ph type="body" sz="quarter" idx="1"/>
          </p:nvPr>
        </p:nvSpPr>
        <p:spPr>
          <a:prstGeom prst="rect">
            <a:avLst/>
          </a:prstGeom>
        </p:spPr>
        <p:txBody>
          <a:bodyPr/>
          <a:lstStyle/>
          <a:p>
            <a:pPr defTabSz="457200">
              <a:lnSpc>
                <a:spcPct val="117999"/>
              </a:lnSpc>
              <a:defRPr>
                <a:latin typeface="Helvetica Neue"/>
                <a:ea typeface="Helvetica Neue"/>
                <a:cs typeface="Helvetica Neue"/>
                <a:sym typeface="Helvetica Neue"/>
              </a:defRPr>
            </a:pPr>
            <a:r>
              <a:rPr dirty="0"/>
              <a:t>Recycled containers	Fancy collections		</a:t>
            </a:r>
          </a:p>
          <a:p>
            <a:pPr defTabSz="457200">
              <a:lnSpc>
                <a:spcPct val="117999"/>
              </a:lnSpc>
              <a:defRPr>
                <a:latin typeface="Helvetica Neue"/>
                <a:ea typeface="Helvetica Neue"/>
                <a:cs typeface="Helvetica Neue"/>
                <a:sym typeface="Helvetica Neue"/>
              </a:defRPr>
            </a:pPr>
            <a:endParaRPr dirty="0"/>
          </a:p>
          <a:p>
            <a:pPr defTabSz="457200">
              <a:lnSpc>
                <a:spcPct val="117999"/>
              </a:lnSpc>
              <a:defRPr>
                <a:latin typeface="Helvetica Neue"/>
                <a:ea typeface="Helvetica Neue"/>
                <a:cs typeface="Helvetica Neue"/>
                <a:sym typeface="Helvetica Neue"/>
              </a:defRPr>
            </a:pPr>
            <a:r>
              <a:rPr dirty="0"/>
              <a:t>     label and store your seeds</a:t>
            </a:r>
          </a:p>
          <a:p>
            <a:pPr defTabSz="457200">
              <a:lnSpc>
                <a:spcPct val="117999"/>
              </a:lnSpc>
              <a:defRPr>
                <a:latin typeface="Helvetica Neue"/>
                <a:ea typeface="Helvetica Neue"/>
                <a:cs typeface="Helvetica Neue"/>
                <a:sym typeface="Helvetica Neue"/>
              </a:defRPr>
            </a:pPr>
            <a:r>
              <a:rPr dirty="0"/>
              <a:t>§ After allowing the seed to dry, funnel the seeds into small paper bags, small glass jars, sealable bags, or other moisture-proof containers.</a:t>
            </a:r>
          </a:p>
          <a:p>
            <a:pPr defTabSz="457200">
              <a:lnSpc>
                <a:spcPct val="117999"/>
              </a:lnSpc>
              <a:defRPr>
                <a:latin typeface="Helvetica Neue"/>
                <a:ea typeface="Helvetica Neue"/>
                <a:cs typeface="Helvetica Neue"/>
                <a:sym typeface="Helvetica Neue"/>
              </a:defRPr>
            </a:pPr>
            <a:r>
              <a:rPr dirty="0"/>
              <a:t>§ Clearly label with the date, species and the variety.</a:t>
            </a:r>
          </a:p>
          <a:p>
            <a:pPr defTabSz="457200">
              <a:lnSpc>
                <a:spcPct val="117999"/>
              </a:lnSpc>
              <a:defRPr>
                <a:latin typeface="Helvetica Neue"/>
                <a:ea typeface="Helvetica Neue"/>
                <a:cs typeface="Helvetica Neue"/>
                <a:sym typeface="Helvetica Neue"/>
              </a:defRPr>
            </a:pPr>
            <a:r>
              <a:rPr dirty="0"/>
              <a:t>§ Store your seed packets in a cool, dry, dark location until</a:t>
            </a:r>
          </a:p>
          <a:p>
            <a:pPr defTabSz="457200">
              <a:lnSpc>
                <a:spcPct val="117999"/>
              </a:lnSpc>
              <a:defRPr>
                <a:latin typeface="Helvetica Neue"/>
                <a:ea typeface="Helvetica Neue"/>
                <a:cs typeface="Helvetica Neue"/>
                <a:sym typeface="Helvetica Neue"/>
              </a:defRPr>
            </a:pPr>
            <a:r>
              <a:rPr dirty="0"/>
              <a:t>you are ready to plant.</a:t>
            </a:r>
          </a:p>
          <a:p>
            <a:pPr defTabSz="457200">
              <a:lnSpc>
                <a:spcPct val="117999"/>
              </a:lnSpc>
              <a:defRPr>
                <a:latin typeface="Helvetica Neue"/>
                <a:ea typeface="Helvetica Neue"/>
                <a:cs typeface="Helvetica Neue"/>
                <a:sym typeface="Helvetica Neue"/>
              </a:defRPr>
            </a:pPr>
            <a:r>
              <a:rPr dirty="0"/>
              <a:t>§ If stored seed becomes moist and warm, some may begin to germinate or become moldy and contaminated with pathogens. A kitchen freezer is an ideal location for storing seed.</a:t>
            </a:r>
          </a:p>
        </p:txBody>
      </p:sp>
    </p:spTree>
    <p:extLst>
      <p:ext uri="{BB962C8B-B14F-4D97-AF65-F5344CB8AC3E}">
        <p14:creationId xmlns:p14="http://schemas.microsoft.com/office/powerpoint/2010/main" val="2253128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noRot="1" noChangeAspect="1"/>
          </p:cNvSpPr>
          <p:nvPr>
            <p:ph type="sldImg"/>
          </p:nvPr>
        </p:nvSpPr>
        <p:spPr>
          <a:prstGeom prst="rect">
            <a:avLst/>
          </a:prstGeom>
        </p:spPr>
        <p:txBody>
          <a:bodyPr/>
          <a:lstStyle/>
          <a:p>
            <a:endParaRPr/>
          </a:p>
        </p:txBody>
      </p:sp>
      <p:sp>
        <p:nvSpPr>
          <p:cNvPr id="299" name="Shape 299"/>
          <p:cNvSpPr>
            <a:spLocks noGrp="1"/>
          </p:cNvSpPr>
          <p:nvPr>
            <p:ph type="body" sz="quarter" idx="1"/>
          </p:nvPr>
        </p:nvSpPr>
        <p:spPr>
          <a:prstGeom prst="rect">
            <a:avLst/>
          </a:prstGeom>
        </p:spPr>
        <p:txBody>
          <a:bodyPr/>
          <a:lstStyle/>
          <a:p>
            <a:pPr defTabSz="457200">
              <a:lnSpc>
                <a:spcPct val="117999"/>
              </a:lnSpc>
              <a:defRPr>
                <a:latin typeface="Helvetica Neue"/>
                <a:ea typeface="Helvetica Neue"/>
                <a:cs typeface="Helvetica Neue"/>
                <a:sym typeface="Helvetica Neue"/>
              </a:defRPr>
            </a:pPr>
            <a:r>
              <a:t>Dry Seed Saving Method</a:t>
            </a:r>
          </a:p>
          <a:p>
            <a:pPr defTabSz="457200">
              <a:lnSpc>
                <a:spcPct val="117999"/>
              </a:lnSpc>
              <a:defRPr>
                <a:latin typeface="Helvetica Neue"/>
                <a:ea typeface="Helvetica Neue"/>
                <a:cs typeface="Helvetica Neue"/>
                <a:sym typeface="Helvetica Neue"/>
              </a:defRPr>
            </a:pPr>
            <a:r>
              <a:t>Beans, peas, onions, carrots, corn, most flowers and herb seeds are prepared by a dry method.</a:t>
            </a:r>
          </a:p>
          <a:p>
            <a:pPr defTabSz="457200">
              <a:lnSpc>
                <a:spcPct val="117999"/>
              </a:lnSpc>
              <a:defRPr>
                <a:latin typeface="Helvetica Neue"/>
                <a:ea typeface="Helvetica Neue"/>
                <a:cs typeface="Helvetica Neue"/>
                <a:sym typeface="Helvetica Neue"/>
              </a:defRPr>
            </a:pPr>
            <a:r>
              <a:t>•Allow the seed to mature and dry as long as possible on the plant.</a:t>
            </a:r>
          </a:p>
          <a:p>
            <a:pPr defTabSz="457200">
              <a:lnSpc>
                <a:spcPct val="117999"/>
              </a:lnSpc>
              <a:defRPr>
                <a:latin typeface="Helvetica Neue"/>
                <a:ea typeface="Helvetica Neue"/>
                <a:cs typeface="Helvetica Neue"/>
                <a:sym typeface="Helvetica Neue"/>
              </a:defRPr>
            </a:pPr>
            <a:r>
              <a:t>•Complete the drying process by spreading on a screen in a single layer in a well-ventilated dry location.</a:t>
            </a:r>
          </a:p>
          <a:p>
            <a:pPr defTabSz="457200">
              <a:lnSpc>
                <a:spcPct val="117999"/>
              </a:lnSpc>
              <a:defRPr>
                <a:latin typeface="Helvetica Neue"/>
                <a:ea typeface="Helvetica Neue"/>
                <a:cs typeface="Helvetica Neue"/>
                <a:sym typeface="Helvetica Neue"/>
              </a:defRPr>
            </a:pPr>
            <a:r>
              <a:t>*As the seed dries the chaff or pods can be removed or blown gently away. An alternative method for extremely small or lightweight seed is putting the dry seed heads into paper bags that will catch the seed as it falls out.</a:t>
            </a:r>
          </a:p>
          <a:p>
            <a:pPr defTabSz="457200">
              <a:lnSpc>
                <a:spcPct val="117999"/>
              </a:lnSpc>
              <a:defRPr>
                <a:latin typeface="Helvetica Neue"/>
                <a:ea typeface="Helvetica Neue"/>
                <a:cs typeface="Helvetica Neue"/>
                <a:sym typeface="Helvetica Neue"/>
              </a:defRPr>
            </a:pPr>
            <a:r>
              <a:t>*Decant seeds to remove chaff and separate viable seeds</a:t>
            </a:r>
          </a:p>
          <a:p>
            <a:pPr defTabSz="457200">
              <a:lnSpc>
                <a:spcPct val="117999"/>
              </a:lnSpc>
              <a:defRPr>
                <a:latin typeface="Helvetica Neue"/>
                <a:ea typeface="Helvetica Neue"/>
                <a:cs typeface="Helvetica Neue"/>
                <a:sym typeface="Helvetica Neue"/>
              </a:defRPr>
            </a:pPr>
            <a:r>
              <a:t>Decanting Seeds</a:t>
            </a:r>
          </a:p>
          <a:p>
            <a:pPr defTabSz="457200">
              <a:lnSpc>
                <a:spcPct val="117999"/>
              </a:lnSpc>
              <a:defRPr>
                <a:latin typeface="Helvetica Neue"/>
                <a:ea typeface="Helvetica Neue"/>
                <a:cs typeface="Helvetica Neue"/>
                <a:sym typeface="Helvetica Neue"/>
              </a:defRPr>
            </a:pPr>
            <a:r>
              <a:t>Decanting separates viable (living seeds) from unviable (dead) seeds; often seed savers decant after also soaking or rinsing seeds.</a:t>
            </a:r>
          </a:p>
          <a:p>
            <a:pPr defTabSz="457200">
              <a:lnSpc>
                <a:spcPct val="117999"/>
              </a:lnSpc>
              <a:defRPr>
                <a:latin typeface="Helvetica Neue"/>
                <a:ea typeface="Helvetica Neue"/>
                <a:cs typeface="Helvetica Neue"/>
                <a:sym typeface="Helvetica Neue"/>
              </a:defRPr>
            </a:pPr>
            <a:r>
              <a:t>Put the seeds and pulp in a big container and cover with about four times as much clean water.</a:t>
            </a:r>
          </a:p>
          <a:p>
            <a:pPr defTabSz="457200">
              <a:lnSpc>
                <a:spcPct val="117999"/>
              </a:lnSpc>
              <a:defRPr>
                <a:latin typeface="Helvetica Neue"/>
                <a:ea typeface="Helvetica Neue"/>
                <a:cs typeface="Helvetica Neue"/>
                <a:sym typeface="Helvetica Neue"/>
              </a:defRPr>
            </a:pPr>
            <a:r>
              <a:t>Put your hand in and rub the pulp and seeds around a bit to loosen things up. Wait a few minutes and you will see that good seeds sink to the bottom and dead, lightweight seeds float to the top.</a:t>
            </a:r>
          </a:p>
          <a:p>
            <a:pPr defTabSz="457200">
              <a:lnSpc>
                <a:spcPct val="117999"/>
              </a:lnSpc>
              <a:defRPr>
                <a:latin typeface="Helvetica Neue"/>
                <a:ea typeface="Helvetica Neue"/>
                <a:cs typeface="Helvetica Neue"/>
                <a:sym typeface="Helvetica Neue"/>
              </a:defRPr>
            </a:pPr>
            <a:r>
              <a:t>Skim off the dead seeds and any pulp from the top.</a:t>
            </a:r>
          </a:p>
          <a:p>
            <a:pPr defTabSz="457200">
              <a:lnSpc>
                <a:spcPct val="117999"/>
              </a:lnSpc>
              <a:defRPr>
                <a:latin typeface="Helvetica Neue"/>
                <a:ea typeface="Helvetica Neue"/>
                <a:cs typeface="Helvetica Neue"/>
                <a:sym typeface="Helvetica Neue"/>
              </a:defRPr>
            </a:pPr>
            <a:r>
              <a:t>Pour the water and good seeds through a screen or strainer and then start over with new water, following the process another 3-6 times until the seeds are clean.  </a:t>
            </a:r>
          </a:p>
        </p:txBody>
      </p:sp>
    </p:spTree>
    <p:extLst>
      <p:ext uri="{BB962C8B-B14F-4D97-AF65-F5344CB8AC3E}">
        <p14:creationId xmlns:p14="http://schemas.microsoft.com/office/powerpoint/2010/main" val="3998065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2" name="TextBox 18"/>
          <p:cNvSpPr txBox="1"/>
          <p:nvPr/>
        </p:nvSpPr>
        <p:spPr>
          <a:xfrm>
            <a:off x="762000" y="4343400"/>
            <a:ext cx="7620000" cy="1031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2800">
                <a:solidFill>
                  <a:schemeClr val="accent1"/>
                </a:solidFill>
              </a:defRPr>
            </a:pPr>
            <a:r>
              <a:t>Presented by </a:t>
            </a:r>
          </a:p>
          <a:p>
            <a:pPr algn="ctr">
              <a:defRPr sz="3200">
                <a:solidFill>
                  <a:schemeClr val="accent1"/>
                </a:solidFill>
              </a:defRPr>
            </a:pPr>
            <a:r>
              <a:t>UC Master Gardeners of Placer County</a:t>
            </a:r>
          </a:p>
        </p:txBody>
      </p:sp>
      <p:sp>
        <p:nvSpPr>
          <p:cNvPr id="13" name="Title Text"/>
          <p:cNvSpPr txBox="1">
            <a:spLocks noGrp="1"/>
          </p:cNvSpPr>
          <p:nvPr>
            <p:ph type="title"/>
          </p:nvPr>
        </p:nvSpPr>
        <p:spPr>
          <a:xfrm>
            <a:off x="685800" y="685800"/>
            <a:ext cx="7772400" cy="1143000"/>
          </a:xfrm>
          <a:prstGeom prst="rect">
            <a:avLst/>
          </a:prstGeom>
          <a:solidFill>
            <a:srgbClr val="C0E4B5"/>
          </a:solidFill>
        </p:spPr>
        <p:txBody>
          <a:bodyPr/>
          <a:lstStyle/>
          <a:p>
            <a:r>
              <a:t>Title Text</a:t>
            </a:r>
          </a:p>
        </p:txBody>
      </p:sp>
      <p:sp>
        <p:nvSpPr>
          <p:cNvPr id="14" name="Picture Placeholder 7"/>
          <p:cNvSpPr>
            <a:spLocks noGrp="1"/>
          </p:cNvSpPr>
          <p:nvPr>
            <p:ph type="pic" sz="quarter" idx="13"/>
          </p:nvPr>
        </p:nvSpPr>
        <p:spPr>
          <a:xfrm>
            <a:off x="3429000" y="2133600"/>
            <a:ext cx="2286000" cy="1828800"/>
          </a:xfrm>
          <a:prstGeom prst="rect">
            <a:avLst/>
          </a:prstGeom>
        </p:spPr>
        <p:txBody>
          <a:bodyPr lIns="91439" tIns="45719" rIns="91439" bIns="45719">
            <a:noAutofit/>
          </a:bodyPr>
          <a:lstStyle/>
          <a:p>
            <a:endParaRP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07" name="Title Text"/>
          <p:cNvSpPr txBox="1">
            <a:spLocks noGrp="1"/>
          </p:cNvSpPr>
          <p:nvPr>
            <p:ph type="title"/>
          </p:nvPr>
        </p:nvSpPr>
        <p:spPr>
          <a:prstGeom prst="rect">
            <a:avLst/>
          </a:prstGeom>
        </p:spPr>
        <p:txBody>
          <a:bodyPr/>
          <a:lstStyle/>
          <a:p>
            <a:r>
              <a:t>Title Text</a:t>
            </a:r>
          </a:p>
        </p:txBody>
      </p:sp>
      <p:sp>
        <p:nvSpPr>
          <p:cNvPr id="108" name="Body Level One…"/>
          <p:cNvSpPr txBox="1">
            <a:spLocks noGrp="1"/>
          </p:cNvSpPr>
          <p:nvPr>
            <p:ph type="body" idx="1"/>
          </p:nvPr>
        </p:nvSpPr>
        <p:spPr>
          <a:xfrm>
            <a:off x="457200" y="1600200"/>
            <a:ext cx="8229600" cy="403860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content, photo">
    <p:spTree>
      <p:nvGrpSpPr>
        <p:cNvPr id="1" name=""/>
        <p:cNvGrpSpPr/>
        <p:nvPr/>
      </p:nvGrpSpPr>
      <p:grpSpPr>
        <a:xfrm>
          <a:off x="0" y="0"/>
          <a:ext cx="0" cy="0"/>
          <a:chOff x="0" y="0"/>
          <a:chExt cx="0" cy="0"/>
        </a:xfrm>
      </p:grpSpPr>
      <p:sp>
        <p:nvSpPr>
          <p:cNvPr id="116" name="Body Level One…"/>
          <p:cNvSpPr txBox="1">
            <a:spLocks noGrp="1"/>
          </p:cNvSpPr>
          <p:nvPr>
            <p:ph type="body" sz="half" idx="1"/>
          </p:nvPr>
        </p:nvSpPr>
        <p:spPr>
          <a:xfrm>
            <a:off x="457200" y="1600200"/>
            <a:ext cx="4724400" cy="4419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7" name="Picture Placeholder 9"/>
          <p:cNvSpPr>
            <a:spLocks noGrp="1"/>
          </p:cNvSpPr>
          <p:nvPr>
            <p:ph type="pic" sz="quarter" idx="13"/>
          </p:nvPr>
        </p:nvSpPr>
        <p:spPr>
          <a:xfrm>
            <a:off x="5486400" y="1600200"/>
            <a:ext cx="2743200" cy="2514600"/>
          </a:xfrm>
          <a:prstGeom prst="rect">
            <a:avLst/>
          </a:prstGeom>
        </p:spPr>
        <p:txBody>
          <a:bodyPr lIns="91439" tIns="45719" rIns="91439" bIns="45719">
            <a:noAutofit/>
          </a:bodyPr>
          <a:lstStyle/>
          <a:p>
            <a:endParaRPr/>
          </a:p>
        </p:txBody>
      </p:sp>
      <p:sp>
        <p:nvSpPr>
          <p:cNvPr id="118" name="Title Text"/>
          <p:cNvSpPr txBox="1">
            <a:spLocks noGrp="1"/>
          </p:cNvSpPr>
          <p:nvPr>
            <p:ph type="title"/>
          </p:nvPr>
        </p:nvSpPr>
        <p:spPr>
          <a:prstGeom prst="rect">
            <a:avLst/>
          </a:prstGeom>
        </p:spPr>
        <p:txBody>
          <a:bodyPr/>
          <a:lstStyle/>
          <a:p>
            <a:r>
              <a:t>Title Text</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ontent and photo">
    <p:spTree>
      <p:nvGrpSpPr>
        <p:cNvPr id="1" name=""/>
        <p:cNvGrpSpPr/>
        <p:nvPr/>
      </p:nvGrpSpPr>
      <p:grpSpPr>
        <a:xfrm>
          <a:off x="0" y="0"/>
          <a:ext cx="0" cy="0"/>
          <a:chOff x="0" y="0"/>
          <a:chExt cx="0" cy="0"/>
        </a:xfrm>
      </p:grpSpPr>
      <p:sp>
        <p:nvSpPr>
          <p:cNvPr id="126" name="Body Level One…"/>
          <p:cNvSpPr txBox="1">
            <a:spLocks noGrp="1"/>
          </p:cNvSpPr>
          <p:nvPr>
            <p:ph type="body" sz="half" idx="1"/>
          </p:nvPr>
        </p:nvSpPr>
        <p:spPr>
          <a:xfrm>
            <a:off x="457200" y="685800"/>
            <a:ext cx="4724400" cy="4419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7" name="Picture Placeholder 9"/>
          <p:cNvSpPr>
            <a:spLocks noGrp="1"/>
          </p:cNvSpPr>
          <p:nvPr>
            <p:ph type="pic" sz="quarter" idx="13"/>
          </p:nvPr>
        </p:nvSpPr>
        <p:spPr>
          <a:xfrm>
            <a:off x="5486400" y="685800"/>
            <a:ext cx="2743200" cy="2514600"/>
          </a:xfrm>
          <a:prstGeom prst="rect">
            <a:avLst/>
          </a:prstGeom>
        </p:spPr>
        <p:txBody>
          <a:bodyPr lIns="91439" tIns="45719" rIns="91439" bIns="45719">
            <a:noAutofit/>
          </a:bodyPr>
          <a:lstStyle/>
          <a:p>
            <a:endParaRP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subtitle, content">
    <p:spTree>
      <p:nvGrpSpPr>
        <p:cNvPr id="1" name=""/>
        <p:cNvGrpSpPr/>
        <p:nvPr/>
      </p:nvGrpSpPr>
      <p:grpSpPr>
        <a:xfrm>
          <a:off x="0" y="0"/>
          <a:ext cx="0" cy="0"/>
          <a:chOff x="0" y="0"/>
          <a:chExt cx="0" cy="0"/>
        </a:xfrm>
      </p:grpSpPr>
      <p:sp>
        <p:nvSpPr>
          <p:cNvPr id="135" name="Title Text"/>
          <p:cNvSpPr txBox="1">
            <a:spLocks noGrp="1"/>
          </p:cNvSpPr>
          <p:nvPr>
            <p:ph type="title"/>
          </p:nvPr>
        </p:nvSpPr>
        <p:spPr>
          <a:prstGeom prst="rect">
            <a:avLst/>
          </a:prstGeom>
        </p:spPr>
        <p:txBody>
          <a:bodyPr/>
          <a:lstStyle/>
          <a:p>
            <a:r>
              <a:t>Title Text</a:t>
            </a:r>
          </a:p>
        </p:txBody>
      </p:sp>
      <p:sp>
        <p:nvSpPr>
          <p:cNvPr id="136" name="Body Level One…"/>
          <p:cNvSpPr txBox="1">
            <a:spLocks noGrp="1"/>
          </p:cNvSpPr>
          <p:nvPr>
            <p:ph type="body" sz="quarter" idx="1"/>
          </p:nvPr>
        </p:nvSpPr>
        <p:spPr>
          <a:xfrm>
            <a:off x="457200" y="1535112"/>
            <a:ext cx="8229600" cy="639763"/>
          </a:xfrm>
          <a:prstGeom prst="rect">
            <a:avLst/>
          </a:prstGeom>
        </p:spPr>
        <p:txBody>
          <a:bodyPr anchor="b"/>
          <a:lstStyle>
            <a:lvl1pPr marL="0" indent="0" algn="ctr">
              <a:defRPr>
                <a:solidFill>
                  <a:schemeClr val="accent2"/>
                </a:solidFill>
              </a:defRPr>
            </a:lvl1pPr>
            <a:lvl2pPr marL="0" indent="0" algn="ctr">
              <a:buSzTx/>
              <a:buNone/>
              <a:defRPr>
                <a:solidFill>
                  <a:schemeClr val="accent2"/>
                </a:solidFill>
              </a:defRPr>
            </a:lvl2pPr>
            <a:lvl3pPr marL="0" indent="0" algn="ctr">
              <a:buSzTx/>
              <a:buNone/>
              <a:defRPr>
                <a:solidFill>
                  <a:schemeClr val="accent2"/>
                </a:solidFill>
              </a:defRPr>
            </a:lvl3pPr>
            <a:lvl4pPr marL="0" indent="0" algn="ctr">
              <a:buSzTx/>
              <a:buNone/>
              <a:defRPr>
                <a:solidFill>
                  <a:schemeClr val="accent2"/>
                </a:solidFill>
              </a:defRPr>
            </a:lvl4pPr>
            <a:lvl5pPr marL="0" indent="0" algn="ctr">
              <a:buSzTx/>
              <a:buNone/>
              <a:defRPr>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1792288" y="4800600"/>
            <a:ext cx="5486402" cy="566738"/>
          </a:xfrm>
          <a:prstGeom prst="rect">
            <a:avLst/>
          </a:prstGeom>
        </p:spPr>
        <p:txBody>
          <a:bodyPr anchor="b"/>
          <a:lstStyle>
            <a:lvl1pPr>
              <a:defRPr sz="2000" b="1"/>
            </a:lvl1pPr>
          </a:lstStyle>
          <a:p>
            <a:r>
              <a:t>Title Text</a:t>
            </a:r>
          </a:p>
        </p:txBody>
      </p:sp>
      <p:sp>
        <p:nvSpPr>
          <p:cNvPr id="145" name="Picture Placeholder 2"/>
          <p:cNvSpPr>
            <a:spLocks noGrp="1"/>
          </p:cNvSpPr>
          <p:nvPr>
            <p:ph type="pic" sz="half" idx="13"/>
          </p:nvPr>
        </p:nvSpPr>
        <p:spPr>
          <a:xfrm>
            <a:off x="1792288" y="612775"/>
            <a:ext cx="5486402" cy="4114800"/>
          </a:xfrm>
          <a:prstGeom prst="rect">
            <a:avLst/>
          </a:prstGeom>
        </p:spPr>
        <p:txBody>
          <a:bodyPr lIns="91439" tIns="45719" rIns="91439" bIns="45719">
            <a:noAutofit/>
          </a:bodyPr>
          <a:lstStyle/>
          <a:p>
            <a:endParaRPr/>
          </a:p>
        </p:txBody>
      </p:sp>
      <p:sp>
        <p:nvSpPr>
          <p:cNvPr id="146" name="Body Level One…"/>
          <p:cNvSpPr txBox="1">
            <a:spLocks noGrp="1"/>
          </p:cNvSpPr>
          <p:nvPr>
            <p:ph type="body" sz="quarter" idx="1"/>
          </p:nvPr>
        </p:nvSpPr>
        <p:spPr>
          <a:xfrm>
            <a:off x="1792288" y="5367337"/>
            <a:ext cx="5486402" cy="576264"/>
          </a:xfrm>
          <a:prstGeom prst="rect">
            <a:avLst/>
          </a:prstGeom>
        </p:spPr>
        <p:txBody>
          <a:bodyPr/>
          <a:lstStyle>
            <a:lvl1pPr marL="0" indent="0">
              <a:spcBef>
                <a:spcPts val="300"/>
              </a:spcBef>
              <a:defRPr sz="1400"/>
            </a:lvl1pPr>
            <a:lvl2pPr marL="0" indent="0">
              <a:spcBef>
                <a:spcPts val="300"/>
              </a:spcBef>
              <a:buSzTx/>
              <a:buNone/>
              <a:defRPr sz="1400"/>
            </a:lvl2pPr>
            <a:lvl3pPr marL="0" indent="0">
              <a:spcBef>
                <a:spcPts val="300"/>
              </a:spcBef>
              <a:buSzTx/>
              <a:buNone/>
              <a:defRPr sz="1400"/>
            </a:lvl3pPr>
            <a:lvl4pPr marL="0" indent="0">
              <a:spcBef>
                <a:spcPts val="300"/>
              </a:spcBef>
              <a:buSzTx/>
              <a:buNone/>
              <a:defRPr sz="1400"/>
            </a:lvl4pPr>
            <a:lvl5pPr marL="0" indent="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content, photo">
    <p:bg>
      <p:bgPr>
        <a:solidFill>
          <a:srgbClr val="FFFFFF"/>
        </a:solidFill>
        <a:effectLst/>
      </p:bgPr>
    </p:bg>
    <p:spTree>
      <p:nvGrpSpPr>
        <p:cNvPr id="1" name=""/>
        <p:cNvGrpSpPr/>
        <p:nvPr/>
      </p:nvGrpSpPr>
      <p:grpSpPr>
        <a:xfrm>
          <a:off x="0" y="0"/>
          <a:ext cx="0" cy="0"/>
          <a:chOff x="0" y="0"/>
          <a:chExt cx="0" cy="0"/>
        </a:xfrm>
      </p:grpSpPr>
      <p:sp>
        <p:nvSpPr>
          <p:cNvPr id="163" name="Body Level One…"/>
          <p:cNvSpPr txBox="1">
            <a:spLocks noGrp="1"/>
          </p:cNvSpPr>
          <p:nvPr>
            <p:ph type="body" sz="half" idx="1"/>
          </p:nvPr>
        </p:nvSpPr>
        <p:spPr>
          <a:xfrm>
            <a:off x="457200" y="1600200"/>
            <a:ext cx="4724400" cy="4419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4" name="Picture Placeholder 9"/>
          <p:cNvSpPr>
            <a:spLocks noGrp="1"/>
          </p:cNvSpPr>
          <p:nvPr>
            <p:ph type="pic" sz="quarter" idx="13"/>
          </p:nvPr>
        </p:nvSpPr>
        <p:spPr>
          <a:xfrm>
            <a:off x="5486400" y="1600200"/>
            <a:ext cx="2743200" cy="2514600"/>
          </a:xfrm>
          <a:prstGeom prst="rect">
            <a:avLst/>
          </a:prstGeom>
        </p:spPr>
        <p:txBody>
          <a:bodyPr lIns="91439" tIns="45719" rIns="91439" bIns="45719">
            <a:noAutofit/>
          </a:bodyPr>
          <a:lstStyle/>
          <a:p>
            <a:endParaRPr/>
          </a:p>
        </p:txBody>
      </p:sp>
      <p:sp>
        <p:nvSpPr>
          <p:cNvPr id="165" name="Title Text"/>
          <p:cNvSpPr txBox="1">
            <a:spLocks noGrp="1"/>
          </p:cNvSpPr>
          <p:nvPr>
            <p:ph type="title"/>
          </p:nvPr>
        </p:nvSpPr>
        <p:spPr>
          <a:prstGeom prst="rect">
            <a:avLst/>
          </a:prstGeom>
        </p:spPr>
        <p:txBody>
          <a:bodyPr/>
          <a:lstStyle/>
          <a:p>
            <a:r>
              <a:t>Title Text</a:t>
            </a:r>
          </a:p>
        </p:txBody>
      </p:sp>
      <p:sp>
        <p:nvSpPr>
          <p:cNvPr id="1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subtitle, content">
    <p:bg>
      <p:bgPr>
        <a:solidFill>
          <a:srgbClr val="FFFFFF"/>
        </a:solidFill>
        <a:effectLst/>
      </p:bgPr>
    </p:bg>
    <p:spTree>
      <p:nvGrpSpPr>
        <p:cNvPr id="1" name=""/>
        <p:cNvGrpSpPr/>
        <p:nvPr/>
      </p:nvGrpSpPr>
      <p:grpSpPr>
        <a:xfrm>
          <a:off x="0" y="0"/>
          <a:ext cx="0" cy="0"/>
          <a:chOff x="0" y="0"/>
          <a:chExt cx="0" cy="0"/>
        </a:xfrm>
      </p:grpSpPr>
      <p:pic>
        <p:nvPicPr>
          <p:cNvPr id="173" name="Picture 6" descr="Picture 6"/>
          <p:cNvPicPr>
            <a:picLocks noChangeAspect="1"/>
          </p:cNvPicPr>
          <p:nvPr/>
        </p:nvPicPr>
        <p:blipFill>
          <a:blip r:embed="rId2"/>
          <a:stretch>
            <a:fillRect/>
          </a:stretch>
        </p:blipFill>
        <p:spPr>
          <a:xfrm>
            <a:off x="2203174" y="6096000"/>
            <a:ext cx="540028" cy="496824"/>
          </a:xfrm>
          <a:prstGeom prst="rect">
            <a:avLst/>
          </a:prstGeom>
          <a:ln w="12700">
            <a:miter lim="400000"/>
          </a:ln>
        </p:spPr>
      </p:pic>
      <p:sp>
        <p:nvSpPr>
          <p:cNvPr id="174" name="TextBox 7"/>
          <p:cNvSpPr txBox="1"/>
          <p:nvPr/>
        </p:nvSpPr>
        <p:spPr>
          <a:xfrm>
            <a:off x="2667000" y="6172200"/>
            <a:ext cx="4191000" cy="396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000">
                <a:solidFill>
                  <a:schemeClr val="accent1"/>
                </a:solidFill>
              </a:defRPr>
            </a:lvl1pPr>
          </a:lstStyle>
          <a:p>
            <a:r>
              <a:t>UC Master Gardeners of Placer County</a:t>
            </a:r>
          </a:p>
        </p:txBody>
      </p:sp>
      <p:sp>
        <p:nvSpPr>
          <p:cNvPr id="175" name="Title Text"/>
          <p:cNvSpPr txBox="1">
            <a:spLocks noGrp="1"/>
          </p:cNvSpPr>
          <p:nvPr>
            <p:ph type="title"/>
          </p:nvPr>
        </p:nvSpPr>
        <p:spPr>
          <a:prstGeom prst="rect">
            <a:avLst/>
          </a:prstGeom>
        </p:spPr>
        <p:txBody>
          <a:bodyPr/>
          <a:lstStyle/>
          <a:p>
            <a:r>
              <a:t>Title Text</a:t>
            </a:r>
          </a:p>
        </p:txBody>
      </p:sp>
      <p:sp>
        <p:nvSpPr>
          <p:cNvPr id="176" name="Body Level One…"/>
          <p:cNvSpPr txBox="1">
            <a:spLocks noGrp="1"/>
          </p:cNvSpPr>
          <p:nvPr>
            <p:ph type="body" sz="quarter" idx="1"/>
          </p:nvPr>
        </p:nvSpPr>
        <p:spPr>
          <a:xfrm>
            <a:off x="457200" y="1535112"/>
            <a:ext cx="8229600" cy="639763"/>
          </a:xfrm>
          <a:prstGeom prst="rect">
            <a:avLst/>
          </a:prstGeom>
        </p:spPr>
        <p:txBody>
          <a:bodyPr anchor="b"/>
          <a:lstStyle>
            <a:lvl1pPr marL="0" indent="0" algn="ctr">
              <a:defRPr>
                <a:solidFill>
                  <a:schemeClr val="accent2"/>
                </a:solidFill>
              </a:defRPr>
            </a:lvl1pPr>
            <a:lvl2pPr marL="0" indent="0" algn="ctr">
              <a:buSzTx/>
              <a:buNone/>
              <a:defRPr>
                <a:solidFill>
                  <a:schemeClr val="accent2"/>
                </a:solidFill>
              </a:defRPr>
            </a:lvl2pPr>
            <a:lvl3pPr marL="0" indent="0" algn="ctr">
              <a:buSzTx/>
              <a:buNone/>
              <a:defRPr>
                <a:solidFill>
                  <a:schemeClr val="accent2"/>
                </a:solidFill>
              </a:defRPr>
            </a:lvl3pPr>
            <a:lvl4pPr marL="0" indent="0" algn="ctr">
              <a:buSzTx/>
              <a:buNone/>
              <a:defRPr>
                <a:solidFill>
                  <a:schemeClr val="accent2"/>
                </a:solidFill>
              </a:defRPr>
            </a:lvl4pPr>
            <a:lvl5pPr marL="0" indent="0" algn="ctr">
              <a:buSzTx/>
              <a:buNone/>
              <a:defRPr>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sp>
        <p:nvSpPr>
          <p:cNvPr id="1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2" name="Title Text"/>
          <p:cNvSpPr txBox="1">
            <a:spLocks noGrp="1"/>
          </p:cNvSpPr>
          <p:nvPr>
            <p:ph type="title"/>
          </p:nvPr>
        </p:nvSpPr>
        <p:spPr>
          <a:prstGeom prst="rect">
            <a:avLst/>
          </a:prstGeom>
        </p:spPr>
        <p:txBody>
          <a:bodyPr/>
          <a:lstStyle/>
          <a:p>
            <a:r>
              <a:t>Title Text</a:t>
            </a:r>
          </a:p>
        </p:txBody>
      </p:sp>
      <p:sp>
        <p:nvSpPr>
          <p:cNvPr id="2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31" name="Body Level One…"/>
          <p:cNvSpPr txBox="1">
            <a:spLocks noGrp="1"/>
          </p:cNvSpPr>
          <p:nvPr>
            <p:ph type="body" sz="half" idx="1"/>
          </p:nvPr>
        </p:nvSpPr>
        <p:spPr>
          <a:xfrm>
            <a:off x="457200" y="1600200"/>
            <a:ext cx="4724400" cy="4191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 name="Title Text"/>
          <p:cNvSpPr txBox="1">
            <a:spLocks noGrp="1"/>
          </p:cNvSpPr>
          <p:nvPr>
            <p:ph type="title"/>
          </p:nvPr>
        </p:nvSpPr>
        <p:spPr>
          <a:prstGeom prst="rect">
            <a:avLst/>
          </a:prstGeom>
        </p:spPr>
        <p:txBody>
          <a:bodyPr/>
          <a:lstStyle/>
          <a:p>
            <a:r>
              <a:t>Title Text</a:t>
            </a:r>
          </a:p>
        </p:txBody>
      </p:sp>
      <p:sp>
        <p:nvSpPr>
          <p:cNvPr id="33" name="Picture Placeholder 9"/>
          <p:cNvSpPr>
            <a:spLocks noGrp="1"/>
          </p:cNvSpPr>
          <p:nvPr>
            <p:ph type="pic" sz="quarter" idx="13"/>
          </p:nvPr>
        </p:nvSpPr>
        <p:spPr>
          <a:xfrm>
            <a:off x="5486400" y="1600200"/>
            <a:ext cx="2743200" cy="2514600"/>
          </a:xfrm>
          <a:prstGeom prst="rect">
            <a:avLst/>
          </a:prstGeom>
        </p:spPr>
        <p:txBody>
          <a:bodyPr lIns="91439" tIns="45719" rIns="91439" bIns="45719">
            <a:noAutofit/>
          </a:bodyPr>
          <a:lstStyle/>
          <a:p>
            <a:endParaRP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41" name="Title Text"/>
          <p:cNvSpPr txBox="1">
            <a:spLocks noGrp="1"/>
          </p:cNvSpPr>
          <p:nvPr>
            <p:ph type="title"/>
          </p:nvPr>
        </p:nvSpPr>
        <p:spPr>
          <a:xfrm>
            <a:off x="685800" y="685800"/>
            <a:ext cx="7772400" cy="1143000"/>
          </a:xfrm>
          <a:prstGeom prst="rect">
            <a:avLst/>
          </a:prstGeom>
        </p:spPr>
        <p:txBody>
          <a:bodyPr/>
          <a:lstStyle/>
          <a:p>
            <a:r>
              <a:t>Title Text</a:t>
            </a:r>
          </a:p>
        </p:txBody>
      </p:sp>
      <p:sp>
        <p:nvSpPr>
          <p:cNvPr id="42" name="Body Level One…"/>
          <p:cNvSpPr txBox="1">
            <a:spLocks noGrp="1"/>
          </p:cNvSpPr>
          <p:nvPr>
            <p:ph type="body" sz="half" idx="1"/>
          </p:nvPr>
        </p:nvSpPr>
        <p:spPr>
          <a:xfrm>
            <a:off x="685800" y="2057400"/>
            <a:ext cx="7772400" cy="31242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50" name="TextBox 7"/>
          <p:cNvSpPr txBox="1"/>
          <p:nvPr/>
        </p:nvSpPr>
        <p:spPr>
          <a:xfrm>
            <a:off x="2667000" y="6172200"/>
            <a:ext cx="4191000" cy="396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000">
                <a:solidFill>
                  <a:schemeClr val="accent1"/>
                </a:solidFill>
              </a:defRPr>
            </a:lvl1pPr>
          </a:lstStyle>
          <a:p>
            <a:r>
              <a:t>UC Master Gardeners of Placer County</a:t>
            </a:r>
          </a:p>
        </p:txBody>
      </p:sp>
      <p:pic>
        <p:nvPicPr>
          <p:cNvPr id="51" name="Picture 8" descr="Picture 8"/>
          <p:cNvPicPr>
            <a:picLocks noChangeAspect="1"/>
          </p:cNvPicPr>
          <p:nvPr/>
        </p:nvPicPr>
        <p:blipFill>
          <a:blip r:embed="rId2"/>
          <a:stretch>
            <a:fillRect/>
          </a:stretch>
        </p:blipFill>
        <p:spPr>
          <a:xfrm>
            <a:off x="2148838" y="6099047"/>
            <a:ext cx="546655" cy="502922"/>
          </a:xfrm>
          <a:prstGeom prst="rect">
            <a:avLst/>
          </a:prstGeom>
          <a:ln w="12700">
            <a:miter lim="400000"/>
          </a:ln>
        </p:spPr>
      </p:pic>
      <p:sp>
        <p:nvSpPr>
          <p:cNvPr id="52" name="Title Text"/>
          <p:cNvSpPr txBox="1">
            <a:spLocks noGrp="1"/>
          </p:cNvSpPr>
          <p:nvPr>
            <p:ph type="title"/>
          </p:nvPr>
        </p:nvSpPr>
        <p:spPr>
          <a:prstGeom prst="rect">
            <a:avLst/>
          </a:prstGeom>
        </p:spPr>
        <p:txBody>
          <a:bodyPr/>
          <a:lstStyle/>
          <a:p>
            <a:r>
              <a:t>Title Text</a:t>
            </a:r>
          </a:p>
        </p:txBody>
      </p:sp>
      <p:sp>
        <p:nvSpPr>
          <p:cNvPr id="53" name="Body Level One…"/>
          <p:cNvSpPr txBox="1">
            <a:spLocks noGrp="1"/>
          </p:cNvSpPr>
          <p:nvPr>
            <p:ph type="body" idx="1"/>
          </p:nvPr>
        </p:nvSpPr>
        <p:spPr>
          <a:xfrm>
            <a:off x="457200" y="1600200"/>
            <a:ext cx="8229600" cy="403860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content, photo">
    <p:spTree>
      <p:nvGrpSpPr>
        <p:cNvPr id="1" name=""/>
        <p:cNvGrpSpPr/>
        <p:nvPr/>
      </p:nvGrpSpPr>
      <p:grpSpPr>
        <a:xfrm>
          <a:off x="0" y="0"/>
          <a:ext cx="0" cy="0"/>
          <a:chOff x="0" y="0"/>
          <a:chExt cx="0" cy="0"/>
        </a:xfrm>
      </p:grpSpPr>
      <p:sp>
        <p:nvSpPr>
          <p:cNvPr id="61" name="TextBox 7"/>
          <p:cNvSpPr txBox="1"/>
          <p:nvPr/>
        </p:nvSpPr>
        <p:spPr>
          <a:xfrm>
            <a:off x="2667000" y="6172200"/>
            <a:ext cx="4191000" cy="396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000">
                <a:solidFill>
                  <a:schemeClr val="accent1"/>
                </a:solidFill>
              </a:defRPr>
            </a:lvl1pPr>
          </a:lstStyle>
          <a:p>
            <a:r>
              <a:t>UC Master Gardeners of Placer County</a:t>
            </a:r>
          </a:p>
        </p:txBody>
      </p:sp>
      <p:pic>
        <p:nvPicPr>
          <p:cNvPr id="62" name="Picture 8" descr="Picture 8"/>
          <p:cNvPicPr>
            <a:picLocks noChangeAspect="1"/>
          </p:cNvPicPr>
          <p:nvPr/>
        </p:nvPicPr>
        <p:blipFill>
          <a:blip r:embed="rId2"/>
          <a:stretch>
            <a:fillRect/>
          </a:stretch>
        </p:blipFill>
        <p:spPr>
          <a:xfrm>
            <a:off x="2148838" y="6099047"/>
            <a:ext cx="546655" cy="502922"/>
          </a:xfrm>
          <a:prstGeom prst="rect">
            <a:avLst/>
          </a:prstGeom>
          <a:ln w="12700">
            <a:miter lim="400000"/>
          </a:ln>
        </p:spPr>
      </p:pic>
      <p:sp>
        <p:nvSpPr>
          <p:cNvPr id="63" name="Body Level One…"/>
          <p:cNvSpPr txBox="1">
            <a:spLocks noGrp="1"/>
          </p:cNvSpPr>
          <p:nvPr>
            <p:ph type="body" sz="half" idx="1"/>
          </p:nvPr>
        </p:nvSpPr>
        <p:spPr>
          <a:xfrm>
            <a:off x="457200" y="1600200"/>
            <a:ext cx="4724400" cy="4419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 name="Picture Placeholder 9"/>
          <p:cNvSpPr>
            <a:spLocks noGrp="1"/>
          </p:cNvSpPr>
          <p:nvPr>
            <p:ph type="pic" sz="quarter" idx="13"/>
          </p:nvPr>
        </p:nvSpPr>
        <p:spPr>
          <a:xfrm>
            <a:off x="5486400" y="1600200"/>
            <a:ext cx="2743200" cy="2514600"/>
          </a:xfrm>
          <a:prstGeom prst="rect">
            <a:avLst/>
          </a:prstGeom>
        </p:spPr>
        <p:txBody>
          <a:bodyPr lIns="91439" tIns="45719" rIns="91439" bIns="45719">
            <a:noAutofit/>
          </a:bodyPr>
          <a:lstStyle/>
          <a:p>
            <a:endParaRPr/>
          </a:p>
        </p:txBody>
      </p:sp>
      <p:sp>
        <p:nvSpPr>
          <p:cNvPr id="65" name="Title Text"/>
          <p:cNvSpPr txBox="1">
            <a:spLocks noGrp="1"/>
          </p:cNvSpPr>
          <p:nvPr>
            <p:ph type="title"/>
          </p:nvPr>
        </p:nvSpPr>
        <p:spPr>
          <a:prstGeom prst="rect">
            <a:avLst/>
          </a:prstGeom>
        </p:spPr>
        <p:txBody>
          <a:bodyPr/>
          <a:lstStyle/>
          <a:p>
            <a:r>
              <a:t>Title Text</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Content and photo">
    <p:spTree>
      <p:nvGrpSpPr>
        <p:cNvPr id="1" name=""/>
        <p:cNvGrpSpPr/>
        <p:nvPr/>
      </p:nvGrpSpPr>
      <p:grpSpPr>
        <a:xfrm>
          <a:off x="0" y="0"/>
          <a:ext cx="0" cy="0"/>
          <a:chOff x="0" y="0"/>
          <a:chExt cx="0" cy="0"/>
        </a:xfrm>
      </p:grpSpPr>
      <p:sp>
        <p:nvSpPr>
          <p:cNvPr id="73" name="TextBox 7"/>
          <p:cNvSpPr txBox="1"/>
          <p:nvPr/>
        </p:nvSpPr>
        <p:spPr>
          <a:xfrm>
            <a:off x="2667000" y="6172200"/>
            <a:ext cx="4191000" cy="396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000">
                <a:solidFill>
                  <a:schemeClr val="accent1"/>
                </a:solidFill>
              </a:defRPr>
            </a:lvl1pPr>
          </a:lstStyle>
          <a:p>
            <a:r>
              <a:t>UC Master Gardeners of Placer County</a:t>
            </a:r>
          </a:p>
        </p:txBody>
      </p:sp>
      <p:pic>
        <p:nvPicPr>
          <p:cNvPr id="74" name="Picture 8" descr="Picture 8"/>
          <p:cNvPicPr>
            <a:picLocks noChangeAspect="1"/>
          </p:cNvPicPr>
          <p:nvPr/>
        </p:nvPicPr>
        <p:blipFill>
          <a:blip r:embed="rId2"/>
          <a:stretch>
            <a:fillRect/>
          </a:stretch>
        </p:blipFill>
        <p:spPr>
          <a:xfrm>
            <a:off x="2148838" y="6099047"/>
            <a:ext cx="546655" cy="502922"/>
          </a:xfrm>
          <a:prstGeom prst="rect">
            <a:avLst/>
          </a:prstGeom>
          <a:ln w="12700">
            <a:miter lim="400000"/>
          </a:ln>
        </p:spPr>
      </p:pic>
      <p:sp>
        <p:nvSpPr>
          <p:cNvPr id="75" name="Body Level One…"/>
          <p:cNvSpPr txBox="1">
            <a:spLocks noGrp="1"/>
          </p:cNvSpPr>
          <p:nvPr>
            <p:ph type="body" sz="half" idx="1"/>
          </p:nvPr>
        </p:nvSpPr>
        <p:spPr>
          <a:xfrm>
            <a:off x="457200" y="685800"/>
            <a:ext cx="4724400" cy="4419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Picture Placeholder 9"/>
          <p:cNvSpPr>
            <a:spLocks noGrp="1"/>
          </p:cNvSpPr>
          <p:nvPr>
            <p:ph type="pic" sz="quarter" idx="13"/>
          </p:nvPr>
        </p:nvSpPr>
        <p:spPr>
          <a:xfrm>
            <a:off x="5486400" y="685800"/>
            <a:ext cx="2743200" cy="2514600"/>
          </a:xfrm>
          <a:prstGeom prst="rect">
            <a:avLst/>
          </a:prstGeom>
        </p:spPr>
        <p:txBody>
          <a:bodyPr lIns="91439" tIns="45719" rIns="91439" bIns="45719">
            <a:noAutofit/>
          </a:bodyPr>
          <a:lstStyle/>
          <a:p>
            <a:endParaRP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subtitle, content">
    <p:spTree>
      <p:nvGrpSpPr>
        <p:cNvPr id="1" name=""/>
        <p:cNvGrpSpPr/>
        <p:nvPr/>
      </p:nvGrpSpPr>
      <p:grpSpPr>
        <a:xfrm>
          <a:off x="0" y="0"/>
          <a:ext cx="0" cy="0"/>
          <a:chOff x="0" y="0"/>
          <a:chExt cx="0" cy="0"/>
        </a:xfrm>
      </p:grpSpPr>
      <p:sp>
        <p:nvSpPr>
          <p:cNvPr id="84" name="TextBox 7"/>
          <p:cNvSpPr txBox="1"/>
          <p:nvPr/>
        </p:nvSpPr>
        <p:spPr>
          <a:xfrm>
            <a:off x="2667000" y="6172200"/>
            <a:ext cx="4191000" cy="396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000">
                <a:solidFill>
                  <a:schemeClr val="accent1"/>
                </a:solidFill>
              </a:defRPr>
            </a:lvl1pPr>
          </a:lstStyle>
          <a:p>
            <a:r>
              <a:t>UC Master Gardeners of Placer County</a:t>
            </a:r>
          </a:p>
        </p:txBody>
      </p:sp>
      <p:pic>
        <p:nvPicPr>
          <p:cNvPr id="85" name="Picture 8" descr="Picture 8"/>
          <p:cNvPicPr>
            <a:picLocks noChangeAspect="1"/>
          </p:cNvPicPr>
          <p:nvPr/>
        </p:nvPicPr>
        <p:blipFill>
          <a:blip r:embed="rId2"/>
          <a:stretch>
            <a:fillRect/>
          </a:stretch>
        </p:blipFill>
        <p:spPr>
          <a:xfrm>
            <a:off x="2148838" y="6099047"/>
            <a:ext cx="546655" cy="502922"/>
          </a:xfrm>
          <a:prstGeom prst="rect">
            <a:avLst/>
          </a:prstGeom>
          <a:ln w="12700">
            <a:miter lim="400000"/>
          </a:ln>
        </p:spPr>
      </p:pic>
      <p:sp>
        <p:nvSpPr>
          <p:cNvPr id="86" name="Title Text"/>
          <p:cNvSpPr txBox="1">
            <a:spLocks noGrp="1"/>
          </p:cNvSpPr>
          <p:nvPr>
            <p:ph type="title"/>
          </p:nvPr>
        </p:nvSpPr>
        <p:spPr>
          <a:prstGeom prst="rect">
            <a:avLst/>
          </a:prstGeom>
        </p:spPr>
        <p:txBody>
          <a:bodyPr/>
          <a:lstStyle/>
          <a:p>
            <a:r>
              <a:t>Title Text</a:t>
            </a:r>
          </a:p>
        </p:txBody>
      </p:sp>
      <p:sp>
        <p:nvSpPr>
          <p:cNvPr id="87" name="Body Level One…"/>
          <p:cNvSpPr txBox="1">
            <a:spLocks noGrp="1"/>
          </p:cNvSpPr>
          <p:nvPr>
            <p:ph type="body" sz="quarter" idx="1"/>
          </p:nvPr>
        </p:nvSpPr>
        <p:spPr>
          <a:xfrm>
            <a:off x="457200" y="1535112"/>
            <a:ext cx="8229600" cy="639763"/>
          </a:xfrm>
          <a:prstGeom prst="rect">
            <a:avLst/>
          </a:prstGeom>
        </p:spPr>
        <p:txBody>
          <a:bodyPr anchor="b"/>
          <a:lstStyle>
            <a:lvl1pPr marL="0" indent="0" algn="ctr">
              <a:defRPr>
                <a:solidFill>
                  <a:schemeClr val="accent2"/>
                </a:solidFill>
              </a:defRPr>
            </a:lvl1pPr>
            <a:lvl2pPr marL="0" indent="0" algn="ctr">
              <a:buSzTx/>
              <a:buNone/>
              <a:defRPr>
                <a:solidFill>
                  <a:schemeClr val="accent2"/>
                </a:solidFill>
              </a:defRPr>
            </a:lvl2pPr>
            <a:lvl3pPr marL="0" indent="0" algn="ctr">
              <a:buSzTx/>
              <a:buNone/>
              <a:defRPr>
                <a:solidFill>
                  <a:schemeClr val="accent2"/>
                </a:solidFill>
              </a:defRPr>
            </a:lvl3pPr>
            <a:lvl4pPr marL="0" indent="0" algn="ctr">
              <a:buSzTx/>
              <a:buNone/>
              <a:defRPr>
                <a:solidFill>
                  <a:schemeClr val="accent2"/>
                </a:solidFill>
              </a:defRPr>
            </a:lvl4pPr>
            <a:lvl5pPr marL="0" indent="0" algn="ctr">
              <a:buSzTx/>
              <a:buNone/>
              <a:defRPr>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95" name="TextBox 7"/>
          <p:cNvSpPr txBox="1"/>
          <p:nvPr/>
        </p:nvSpPr>
        <p:spPr>
          <a:xfrm>
            <a:off x="2667000" y="6172200"/>
            <a:ext cx="4191000" cy="396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000">
                <a:solidFill>
                  <a:schemeClr val="accent1"/>
                </a:solidFill>
              </a:defRPr>
            </a:lvl1pPr>
          </a:lstStyle>
          <a:p>
            <a:r>
              <a:t>UC Master Gardeners of Placer County</a:t>
            </a:r>
          </a:p>
        </p:txBody>
      </p:sp>
      <p:pic>
        <p:nvPicPr>
          <p:cNvPr id="96" name="Picture 8" descr="Picture 8"/>
          <p:cNvPicPr>
            <a:picLocks noChangeAspect="1"/>
          </p:cNvPicPr>
          <p:nvPr/>
        </p:nvPicPr>
        <p:blipFill>
          <a:blip r:embed="rId2"/>
          <a:stretch>
            <a:fillRect/>
          </a:stretch>
        </p:blipFill>
        <p:spPr>
          <a:xfrm>
            <a:off x="2148838" y="6099047"/>
            <a:ext cx="546655" cy="502922"/>
          </a:xfrm>
          <a:prstGeom prst="rect">
            <a:avLst/>
          </a:prstGeom>
          <a:ln w="12700">
            <a:miter lim="400000"/>
          </a:ln>
        </p:spPr>
      </p:pic>
      <p:sp>
        <p:nvSpPr>
          <p:cNvPr id="97" name="Title Text"/>
          <p:cNvSpPr txBox="1">
            <a:spLocks noGrp="1"/>
          </p:cNvSpPr>
          <p:nvPr>
            <p:ph type="title"/>
          </p:nvPr>
        </p:nvSpPr>
        <p:spPr>
          <a:xfrm>
            <a:off x="1792288" y="4800600"/>
            <a:ext cx="5486402" cy="566738"/>
          </a:xfrm>
          <a:prstGeom prst="rect">
            <a:avLst/>
          </a:prstGeom>
        </p:spPr>
        <p:txBody>
          <a:bodyPr anchor="b"/>
          <a:lstStyle>
            <a:lvl1pPr>
              <a:defRPr sz="2000" b="1"/>
            </a:lvl1pPr>
          </a:lstStyle>
          <a:p>
            <a:r>
              <a:t>Title Text</a:t>
            </a:r>
          </a:p>
        </p:txBody>
      </p:sp>
      <p:sp>
        <p:nvSpPr>
          <p:cNvPr id="98" name="Picture Placeholder 2"/>
          <p:cNvSpPr>
            <a:spLocks noGrp="1"/>
          </p:cNvSpPr>
          <p:nvPr>
            <p:ph type="pic" sz="half" idx="13"/>
          </p:nvPr>
        </p:nvSpPr>
        <p:spPr>
          <a:xfrm>
            <a:off x="1792288" y="612775"/>
            <a:ext cx="5486402" cy="4114800"/>
          </a:xfrm>
          <a:prstGeom prst="rect">
            <a:avLst/>
          </a:prstGeom>
        </p:spPr>
        <p:txBody>
          <a:bodyPr lIns="91439" tIns="45719" rIns="91439" bIns="45719">
            <a:noAutofit/>
          </a:bodyPr>
          <a:lstStyle/>
          <a:p>
            <a:endParaRPr/>
          </a:p>
        </p:txBody>
      </p:sp>
      <p:sp>
        <p:nvSpPr>
          <p:cNvPr id="99" name="Body Level One…"/>
          <p:cNvSpPr txBox="1">
            <a:spLocks noGrp="1"/>
          </p:cNvSpPr>
          <p:nvPr>
            <p:ph type="body" sz="quarter" idx="1"/>
          </p:nvPr>
        </p:nvSpPr>
        <p:spPr>
          <a:xfrm>
            <a:off x="1792288" y="5367337"/>
            <a:ext cx="5486402" cy="576264"/>
          </a:xfrm>
          <a:prstGeom prst="rect">
            <a:avLst/>
          </a:prstGeom>
        </p:spPr>
        <p:txBody>
          <a:bodyPr/>
          <a:lstStyle>
            <a:lvl1pPr marL="0" indent="0">
              <a:spcBef>
                <a:spcPts val="300"/>
              </a:spcBef>
              <a:defRPr sz="1400"/>
            </a:lvl1pPr>
            <a:lvl2pPr marL="0" indent="0">
              <a:spcBef>
                <a:spcPts val="300"/>
              </a:spcBef>
              <a:buSzTx/>
              <a:buNone/>
              <a:defRPr sz="1400"/>
            </a:lvl2pPr>
            <a:lvl3pPr marL="0" indent="0">
              <a:spcBef>
                <a:spcPts val="300"/>
              </a:spcBef>
              <a:buSzTx/>
              <a:buNone/>
              <a:defRPr sz="1400"/>
            </a:lvl3pPr>
            <a:lvl4pPr marL="0" indent="0">
              <a:spcBef>
                <a:spcPts val="300"/>
              </a:spcBef>
              <a:buSzTx/>
              <a:buNone/>
              <a:defRPr sz="1400"/>
            </a:lvl4pPr>
            <a:lvl5pPr marL="0" indent="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0E4B5">
            <a:alpha val="94902"/>
          </a:srgbClr>
        </a:solidFill>
        <a:effectLst/>
      </p:bgPr>
    </p:bg>
    <p:spTree>
      <p:nvGrpSpPr>
        <p:cNvPr id="1" name=""/>
        <p:cNvGrpSpPr/>
        <p:nvPr/>
      </p:nvGrpSpPr>
      <p:grpSpPr>
        <a:xfrm>
          <a:off x="0" y="0"/>
          <a:ext cx="0" cy="0"/>
          <a:chOff x="0" y="0"/>
          <a:chExt cx="0" cy="0"/>
        </a:xfrm>
      </p:grpSpPr>
      <p:pic>
        <p:nvPicPr>
          <p:cNvPr id="2" name="Picture 6" descr="Picture 6"/>
          <p:cNvPicPr>
            <a:picLocks noChangeAspect="1"/>
          </p:cNvPicPr>
          <p:nvPr/>
        </p:nvPicPr>
        <p:blipFill>
          <a:blip r:embed="rId18"/>
          <a:stretch>
            <a:fillRect/>
          </a:stretch>
        </p:blipFill>
        <p:spPr>
          <a:xfrm>
            <a:off x="1600200" y="5715000"/>
            <a:ext cx="5766816" cy="786384"/>
          </a:xfrm>
          <a:prstGeom prst="rect">
            <a:avLst/>
          </a:prstGeom>
          <a:ln w="12700">
            <a:miter lim="400000"/>
          </a:ln>
        </p:spPr>
      </p:pic>
      <p:sp>
        <p:nvSpPr>
          <p:cNvPr id="3" name="Title Text"/>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4" name="Body Level One…"/>
          <p:cNvSpPr txBox="1">
            <a:spLocks noGrp="1"/>
          </p:cNvSpPr>
          <p:nvPr>
            <p:ph type="body" idx="1"/>
          </p:nvPr>
        </p:nvSpPr>
        <p:spPr>
          <a:xfrm>
            <a:off x="457200" y="1600200"/>
            <a:ext cx="8229600" cy="3810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8428178" y="6404293"/>
            <a:ext cx="258623" cy="269239"/>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5" r:id="rId16"/>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Tx/>
        <a:buFontTx/>
        <a:buNone/>
        <a:tabLst/>
        <a:defRPr sz="3200" b="0" i="0" u="none" strike="noStrike" cap="none" spc="0" baseline="0">
          <a:ln>
            <a:noFill/>
          </a:ln>
          <a:solidFill>
            <a:srgbClr val="194687"/>
          </a:solidFill>
          <a:uFillTx/>
          <a:latin typeface="+mj-lt"/>
          <a:ea typeface="+mj-ea"/>
          <a:cs typeface="+mj-cs"/>
          <a:sym typeface="Calibri"/>
        </a:defRPr>
      </a:lvl1pPr>
      <a:lvl2pPr marL="838200" marR="0" indent="-3810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11.xml"/><Relationship Id="rId4" Type="http://schemas.openxmlformats.org/officeDocument/2006/relationships/image" Target="../media/image33.JPG"/></Relationships>
</file>

<file path=ppt/slides/_rels/slide3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7.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hyperlink" Target="http://cagardenweb.ucanr.edu/" TargetMode="External"/><Relationship Id="rId2" Type="http://schemas.openxmlformats.org/officeDocument/2006/relationships/hyperlink" Target="http://anrcatalog.ucdavis.edu/" TargetMode="External"/><Relationship Id="rId1" Type="http://schemas.openxmlformats.org/officeDocument/2006/relationships/slideLayout" Target="../slideLayouts/slideLayout10.xml"/><Relationship Id="rId6" Type="http://schemas.openxmlformats.org/officeDocument/2006/relationships/hyperlink" Target="http://www.msue.msu.edu/" TargetMode="External"/><Relationship Id="rId5" Type="http://schemas.openxmlformats.org/officeDocument/2006/relationships/hyperlink" Target="http://www.ext.colostate.edu/pubs/garden" TargetMode="External"/><Relationship Id="rId4" Type="http://schemas.openxmlformats.org/officeDocument/2006/relationships/hyperlink" Target="https://www.purdue.edu/hla/sites/yardandgarden"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lide Number Placeholder 5"/>
          <p:cNvSpPr txBox="1">
            <a:spLocks noGrp="1"/>
          </p:cNvSpPr>
          <p:nvPr>
            <p:ph type="sldNum" sz="quarter" idx="4294967295"/>
          </p:nvPr>
        </p:nvSpPr>
        <p:spPr>
          <a:xfrm>
            <a:off x="8505417" y="6404291"/>
            <a:ext cx="181381"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sp>
        <p:nvSpPr>
          <p:cNvPr id="187" name="Title 14"/>
          <p:cNvSpPr txBox="1">
            <a:spLocks noGrp="1"/>
          </p:cNvSpPr>
          <p:nvPr>
            <p:ph type="title"/>
          </p:nvPr>
        </p:nvSpPr>
        <p:spPr>
          <a:prstGeom prst="rect">
            <a:avLst/>
          </a:prstGeom>
        </p:spPr>
        <p:txBody>
          <a:bodyPr>
            <a:normAutofit fontScale="90000"/>
          </a:bodyPr>
          <a:lstStyle/>
          <a:p>
            <a:r>
              <a:rPr dirty="0"/>
              <a:t> Seed</a:t>
            </a:r>
            <a:r>
              <a:rPr lang="en-US" dirty="0"/>
              <a:t> Saving and </a:t>
            </a:r>
            <a:r>
              <a:rPr lang="en-US"/>
              <a:t>the Cutting Garden</a:t>
            </a:r>
            <a:endParaRPr/>
          </a:p>
        </p:txBody>
      </p:sp>
      <p:pic>
        <p:nvPicPr>
          <p:cNvPr id="188" name="Picture Placeholder 15" descr="Picture Placeholder 15"/>
          <p:cNvPicPr>
            <a:picLocks noChangeAspect="1"/>
          </p:cNvPicPr>
          <p:nvPr/>
        </p:nvPicPr>
        <p:blipFill>
          <a:blip r:embed="rId3"/>
          <a:srcRect l="8409" r="8409"/>
          <a:stretch>
            <a:fillRect/>
          </a:stretch>
        </p:blipFill>
        <p:spPr>
          <a:xfrm>
            <a:off x="3429000" y="2133600"/>
            <a:ext cx="2286001" cy="18288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1E138D-5010-40E9-AC75-0FB4D0C12310}"/>
              </a:ext>
            </a:extLst>
          </p:cNvPr>
          <p:cNvSpPr>
            <a:spLocks noGrp="1"/>
          </p:cNvSpPr>
          <p:nvPr>
            <p:ph type="body" idx="1"/>
          </p:nvPr>
        </p:nvSpPr>
        <p:spPr>
          <a:xfrm>
            <a:off x="457200" y="1600200"/>
            <a:ext cx="8229600" cy="4038602"/>
          </a:xfrm>
        </p:spPr>
        <p:txBody>
          <a:bodyPr>
            <a:normAutofit/>
          </a:bodyPr>
          <a:lstStyle/>
          <a:p>
            <a:r>
              <a:rPr lang="en-US" sz="4400" b="1" dirty="0"/>
              <a:t>         </a:t>
            </a:r>
            <a:r>
              <a:rPr lang="en-US" sz="4400" b="1" dirty="0">
                <a:solidFill>
                  <a:srgbClr val="0070C0"/>
                </a:solidFill>
              </a:rPr>
              <a:t>Basic Rules  for Seed Saving    </a:t>
            </a:r>
            <a:endParaRPr lang="en-US" sz="4400" dirty="0">
              <a:solidFill>
                <a:srgbClr val="0070C0"/>
              </a:solidFill>
            </a:endParaRPr>
          </a:p>
        </p:txBody>
      </p:sp>
    </p:spTree>
    <p:extLst>
      <p:ext uri="{BB962C8B-B14F-4D97-AF65-F5344CB8AC3E}">
        <p14:creationId xmlns:p14="http://schemas.microsoft.com/office/powerpoint/2010/main" val="280699999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E251C3-CC81-413C-B017-0B17B0DAEBF6}"/>
              </a:ext>
            </a:extLst>
          </p:cNvPr>
          <p:cNvSpPr>
            <a:spLocks noGrp="1"/>
          </p:cNvSpPr>
          <p:nvPr>
            <p:ph type="title"/>
          </p:nvPr>
        </p:nvSpPr>
        <p:spPr/>
        <p:txBody>
          <a:bodyPr/>
          <a:lstStyle/>
          <a:p>
            <a:r>
              <a:rPr lang="en-US" dirty="0"/>
              <a:t>Plan Ahead</a:t>
            </a:r>
          </a:p>
        </p:txBody>
      </p:sp>
      <p:sp>
        <p:nvSpPr>
          <p:cNvPr id="5" name="Text Placeholder 4">
            <a:extLst>
              <a:ext uri="{FF2B5EF4-FFF2-40B4-BE49-F238E27FC236}">
                <a16:creationId xmlns:a16="http://schemas.microsoft.com/office/drawing/2014/main" id="{DB07F3EA-4D91-496F-AA43-8F4A53036FDE}"/>
              </a:ext>
            </a:extLst>
          </p:cNvPr>
          <p:cNvSpPr>
            <a:spLocks noGrp="1"/>
          </p:cNvSpPr>
          <p:nvPr>
            <p:ph type="body" idx="1"/>
          </p:nvPr>
        </p:nvSpPr>
        <p:spPr>
          <a:xfrm>
            <a:off x="139148" y="1600200"/>
            <a:ext cx="8547652" cy="4038602"/>
          </a:xfrm>
        </p:spPr>
        <p:txBody>
          <a:bodyPr>
            <a:normAutofit fontScale="92500"/>
          </a:bodyPr>
          <a:lstStyle/>
          <a:p>
            <a:pPr marL="0" indent="0"/>
            <a:r>
              <a:rPr lang="en-US" sz="2800" dirty="0"/>
              <a:t> </a:t>
            </a:r>
            <a:r>
              <a:rPr lang="en-US" sz="3900" dirty="0"/>
              <a:t>Determine how much seed you want to save</a:t>
            </a:r>
          </a:p>
          <a:p>
            <a:pPr marL="0" indent="0"/>
            <a:endParaRPr lang="en-US" sz="3900" dirty="0"/>
          </a:p>
          <a:p>
            <a:pPr marL="457200" indent="-457200">
              <a:buFont typeface="Arial" panose="020B0604020202020204" pitchFamily="34" charset="0"/>
              <a:buChar char="•"/>
            </a:pPr>
            <a:r>
              <a:rPr lang="en-US" sz="2800" dirty="0"/>
              <a:t>Plant extra plants</a:t>
            </a:r>
          </a:p>
          <a:p>
            <a:pPr marL="457200" indent="-457200">
              <a:buFont typeface="Arial" panose="020B0604020202020204" pitchFamily="34" charset="0"/>
              <a:buChar char="•"/>
            </a:pPr>
            <a:endParaRPr lang="en-US" sz="1800" dirty="0"/>
          </a:p>
          <a:p>
            <a:pPr marL="457200" indent="-457200">
              <a:buFont typeface="Arial" panose="020B0604020202020204" pitchFamily="34" charset="0"/>
              <a:buChar char="•"/>
            </a:pPr>
            <a:r>
              <a:rPr lang="en-US" sz="2800" dirty="0"/>
              <a:t>Allow wider spacing than normal so there is good air circulation, which helps retard disease</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Strategies to prevent cross-pollination</a:t>
            </a:r>
          </a:p>
        </p:txBody>
      </p:sp>
    </p:spTree>
    <p:extLst>
      <p:ext uri="{BB962C8B-B14F-4D97-AF65-F5344CB8AC3E}">
        <p14:creationId xmlns:p14="http://schemas.microsoft.com/office/powerpoint/2010/main" val="309580815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E251C3-CC81-413C-B017-0B17B0DAEBF6}"/>
              </a:ext>
            </a:extLst>
          </p:cNvPr>
          <p:cNvSpPr>
            <a:spLocks noGrp="1"/>
          </p:cNvSpPr>
          <p:nvPr>
            <p:ph type="title"/>
          </p:nvPr>
        </p:nvSpPr>
        <p:spPr/>
        <p:txBody>
          <a:bodyPr/>
          <a:lstStyle/>
          <a:p>
            <a:r>
              <a:rPr lang="en-US" dirty="0"/>
              <a:t>Plan Ahead</a:t>
            </a:r>
          </a:p>
        </p:txBody>
      </p:sp>
      <p:sp>
        <p:nvSpPr>
          <p:cNvPr id="5" name="Text Placeholder 4">
            <a:extLst>
              <a:ext uri="{FF2B5EF4-FFF2-40B4-BE49-F238E27FC236}">
                <a16:creationId xmlns:a16="http://schemas.microsoft.com/office/drawing/2014/main" id="{DB07F3EA-4D91-496F-AA43-8F4A53036FDE}"/>
              </a:ext>
            </a:extLst>
          </p:cNvPr>
          <p:cNvSpPr>
            <a:spLocks noGrp="1"/>
          </p:cNvSpPr>
          <p:nvPr>
            <p:ph type="body" idx="1"/>
          </p:nvPr>
        </p:nvSpPr>
        <p:spPr/>
        <p:txBody>
          <a:bodyPr>
            <a:normAutofit/>
          </a:bodyPr>
          <a:lstStyle/>
          <a:p>
            <a:pPr marL="0" indent="0"/>
            <a:r>
              <a:rPr lang="en-US" dirty="0"/>
              <a:t>	</a:t>
            </a:r>
            <a:r>
              <a:rPr lang="en-US" sz="3600" dirty="0"/>
              <a:t>Prevent cross-pollination</a:t>
            </a:r>
          </a:p>
          <a:p>
            <a:pPr marL="952500" lvl="1" indent="-457200">
              <a:buFont typeface="Courier New" panose="02070309020205020404" pitchFamily="49" charset="0"/>
              <a:buChar char="o"/>
            </a:pPr>
            <a:endParaRPr lang="en-US" sz="2800" dirty="0"/>
          </a:p>
          <a:p>
            <a:pPr marL="952500" lvl="1" indent="-457200">
              <a:buFont typeface="Arial" panose="020B0604020202020204" pitchFamily="34" charset="0"/>
              <a:buChar char="•"/>
            </a:pPr>
            <a:r>
              <a:rPr lang="en-US" sz="2800" dirty="0"/>
              <a:t>One variety of a species</a:t>
            </a:r>
          </a:p>
          <a:p>
            <a:pPr marL="952500" lvl="1" indent="-457200">
              <a:buFont typeface="Arial" panose="020B0604020202020204" pitchFamily="34" charset="0"/>
              <a:buChar char="•"/>
            </a:pPr>
            <a:endParaRPr lang="en-US" sz="2800" dirty="0"/>
          </a:p>
          <a:p>
            <a:pPr marL="952500" lvl="1" indent="-457200">
              <a:buFont typeface="Arial" panose="020B0604020202020204" pitchFamily="34" charset="0"/>
              <a:buChar char="•"/>
            </a:pPr>
            <a:r>
              <a:rPr lang="en-US" sz="2800" dirty="0"/>
              <a:t>Only one plant to go to seed</a:t>
            </a:r>
          </a:p>
          <a:p>
            <a:pPr marL="952500" lvl="1" indent="-457200">
              <a:buFont typeface="Arial" panose="020B0604020202020204" pitchFamily="34" charset="0"/>
              <a:buChar char="•"/>
            </a:pPr>
            <a:endParaRPr lang="en-US" sz="2800" dirty="0"/>
          </a:p>
          <a:p>
            <a:pPr marL="952500" lvl="1" indent="-457200">
              <a:buFont typeface="Arial" panose="020B0604020202020204" pitchFamily="34" charset="0"/>
              <a:buChar char="•"/>
            </a:pPr>
            <a:r>
              <a:rPr lang="en-US" sz="2800" dirty="0"/>
              <a:t>Maintain distance between varieties</a:t>
            </a:r>
          </a:p>
          <a:p>
            <a:pPr marL="952500" lvl="1" indent="-457200">
              <a:buFont typeface="Arial" panose="020B0604020202020204" pitchFamily="34" charset="0"/>
              <a:buChar char="•"/>
            </a:pPr>
            <a:endParaRPr lang="en-US" sz="2800" dirty="0"/>
          </a:p>
          <a:p>
            <a:pPr marL="457200" indent="-457200">
              <a:buFont typeface="Courier New" panose="02070309020205020404" pitchFamily="49" charset="0"/>
              <a:buChar char="o"/>
            </a:pPr>
            <a:endParaRPr lang="en-US" sz="2800" dirty="0"/>
          </a:p>
        </p:txBody>
      </p:sp>
    </p:spTree>
    <p:extLst>
      <p:ext uri="{BB962C8B-B14F-4D97-AF65-F5344CB8AC3E}">
        <p14:creationId xmlns:p14="http://schemas.microsoft.com/office/powerpoint/2010/main" val="113372718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0DDA2"/>
        </a:solidFill>
        <a:effectLst/>
      </p:bgPr>
    </p:bg>
    <p:spTree>
      <p:nvGrpSpPr>
        <p:cNvPr id="1" name=""/>
        <p:cNvGrpSpPr/>
        <p:nvPr/>
      </p:nvGrpSpPr>
      <p:grpSpPr>
        <a:xfrm>
          <a:off x="0" y="0"/>
          <a:ext cx="0" cy="0"/>
          <a:chOff x="0" y="0"/>
          <a:chExt cx="0" cy="0"/>
        </a:xfrm>
      </p:grpSpPr>
      <p:sp>
        <p:nvSpPr>
          <p:cNvPr id="275" name="Content Placeholder 2"/>
          <p:cNvSpPr txBox="1">
            <a:spLocks noGrp="1"/>
          </p:cNvSpPr>
          <p:nvPr>
            <p:ph type="body" idx="1"/>
          </p:nvPr>
        </p:nvSpPr>
        <p:spPr>
          <a:xfrm>
            <a:off x="793401" y="1938964"/>
            <a:ext cx="6049664" cy="4419603"/>
          </a:xfrm>
          <a:prstGeom prst="rect">
            <a:avLst/>
          </a:prstGeom>
        </p:spPr>
        <p:txBody>
          <a:bodyPr>
            <a:normAutofit/>
          </a:bodyPr>
          <a:lstStyle/>
          <a:p>
            <a:pPr marL="457200" indent="-457200">
              <a:buSzPct val="60000"/>
              <a:buFont typeface="Arial" panose="020B0604020202020204" pitchFamily="34" charset="0"/>
              <a:buChar char="•"/>
            </a:pPr>
            <a:r>
              <a:rPr lang="en-US" dirty="0"/>
              <a:t>Let seeds ripen on the plant as long as possible</a:t>
            </a:r>
          </a:p>
          <a:p>
            <a:pPr marL="457200" indent="-457200">
              <a:buSzPct val="60000"/>
              <a:buFont typeface="Arial" panose="020B0604020202020204" pitchFamily="34" charset="0"/>
              <a:buChar char="•"/>
            </a:pPr>
            <a:endParaRPr lang="en-US" dirty="0"/>
          </a:p>
          <a:p>
            <a:pPr marL="457200" indent="-457200">
              <a:buSzPct val="60000"/>
              <a:buFont typeface="Arial" panose="020B0604020202020204" pitchFamily="34" charset="0"/>
              <a:buChar char="•"/>
            </a:pPr>
            <a:r>
              <a:rPr lang="en-US" dirty="0"/>
              <a:t>Dry seeds well</a:t>
            </a:r>
          </a:p>
          <a:p>
            <a:pPr marL="457200" indent="-457200">
              <a:buSzPct val="60000"/>
              <a:buFont typeface="Arial" panose="020B0604020202020204" pitchFamily="34" charset="0"/>
              <a:buChar char="•"/>
            </a:pPr>
            <a:endParaRPr lang="en-US" dirty="0"/>
          </a:p>
          <a:p>
            <a:pPr marL="457200" indent="-457200">
              <a:buSzPct val="60000"/>
              <a:buFont typeface="Arial" panose="020B0604020202020204" pitchFamily="34" charset="0"/>
              <a:buChar char="•"/>
            </a:pPr>
            <a:r>
              <a:rPr lang="en-US" dirty="0"/>
              <a:t>Store seeds in a cool, dark place in sealed containers at 34-41 degrees F</a:t>
            </a:r>
            <a:endParaRPr dirty="0"/>
          </a:p>
        </p:txBody>
      </p:sp>
      <p:sp>
        <p:nvSpPr>
          <p:cNvPr id="276" name="Title 4"/>
          <p:cNvSpPr txBox="1">
            <a:spLocks noGrp="1"/>
          </p:cNvSpPr>
          <p:nvPr>
            <p:ph type="title"/>
          </p:nvPr>
        </p:nvSpPr>
        <p:spPr>
          <a:xfrm>
            <a:off x="457200" y="274638"/>
            <a:ext cx="8229600" cy="1143002"/>
          </a:xfrm>
          <a:prstGeom prst="rect">
            <a:avLst/>
          </a:prstGeom>
        </p:spPr>
        <p:txBody>
          <a:bodyPr/>
          <a:lstStyle/>
          <a:p>
            <a:pPr algn="l"/>
            <a:r>
              <a:rPr lang="en-US" dirty="0"/>
              <a:t>         3 Basic Rules </a:t>
            </a:r>
            <a:endParaRPr dirty="0"/>
          </a:p>
        </p:txBody>
      </p:sp>
      <p:sp>
        <p:nvSpPr>
          <p:cNvPr id="277" name="Slide Number Placeholder 8"/>
          <p:cNvSpPr txBox="1">
            <a:spLocks noGrp="1"/>
          </p:cNvSpPr>
          <p:nvPr>
            <p:ph type="sldNum" sz="quarter" idx="4294967295"/>
          </p:nvPr>
        </p:nvSpPr>
        <p:spPr>
          <a:xfrm>
            <a:off x="8428176" y="6404291"/>
            <a:ext cx="258622"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0DDA2"/>
        </a:solidFill>
        <a:effectLst/>
      </p:bgPr>
    </p:bg>
    <p:spTree>
      <p:nvGrpSpPr>
        <p:cNvPr id="1" name=""/>
        <p:cNvGrpSpPr/>
        <p:nvPr/>
      </p:nvGrpSpPr>
      <p:grpSpPr>
        <a:xfrm>
          <a:off x="0" y="0"/>
          <a:ext cx="0" cy="0"/>
          <a:chOff x="0" y="0"/>
          <a:chExt cx="0" cy="0"/>
        </a:xfrm>
      </p:grpSpPr>
      <p:sp>
        <p:nvSpPr>
          <p:cNvPr id="288" name="Title 4"/>
          <p:cNvSpPr txBox="1">
            <a:spLocks noGrp="1"/>
          </p:cNvSpPr>
          <p:nvPr>
            <p:ph type="title"/>
          </p:nvPr>
        </p:nvSpPr>
        <p:spPr>
          <a:xfrm>
            <a:off x="457200" y="274638"/>
            <a:ext cx="8229600" cy="1143002"/>
          </a:xfrm>
          <a:prstGeom prst="rect">
            <a:avLst/>
          </a:prstGeom>
        </p:spPr>
        <p:txBody>
          <a:bodyPr/>
          <a:lstStyle/>
          <a:p>
            <a:r>
              <a:t>Bag Fragile Seeds</a:t>
            </a:r>
          </a:p>
        </p:txBody>
      </p:sp>
      <p:sp>
        <p:nvSpPr>
          <p:cNvPr id="289" name="Slide Number Placeholder 8"/>
          <p:cNvSpPr txBox="1">
            <a:spLocks noGrp="1"/>
          </p:cNvSpPr>
          <p:nvPr>
            <p:ph type="sldNum" sz="quarter" idx="4294967295"/>
          </p:nvPr>
        </p:nvSpPr>
        <p:spPr>
          <a:xfrm>
            <a:off x="8428176" y="6404291"/>
            <a:ext cx="258622"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pic>
        <p:nvPicPr>
          <p:cNvPr id="290" name="page29image3852832.jpg" descr="page29image3852832.jpg"/>
          <p:cNvPicPr>
            <a:picLocks noChangeAspect="1"/>
          </p:cNvPicPr>
          <p:nvPr/>
        </p:nvPicPr>
        <p:blipFill>
          <a:blip r:embed="rId2"/>
          <a:stretch>
            <a:fillRect/>
          </a:stretch>
        </p:blipFill>
        <p:spPr>
          <a:xfrm>
            <a:off x="1862492" y="1673467"/>
            <a:ext cx="5419016" cy="4655716"/>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19EF2F-8203-4000-95D0-36B21A43A5B8}"/>
              </a:ext>
            </a:extLst>
          </p:cNvPr>
          <p:cNvSpPr>
            <a:spLocks noGrp="1"/>
          </p:cNvSpPr>
          <p:nvPr>
            <p:ph type="title"/>
          </p:nvPr>
        </p:nvSpPr>
        <p:spPr/>
        <p:txBody>
          <a:bodyPr/>
          <a:lstStyle/>
          <a:p>
            <a:r>
              <a:rPr lang="en-US" dirty="0"/>
              <a:t>Seed collection</a:t>
            </a:r>
          </a:p>
        </p:txBody>
      </p:sp>
      <p:sp>
        <p:nvSpPr>
          <p:cNvPr id="6" name="Text Placeholder 5">
            <a:extLst>
              <a:ext uri="{FF2B5EF4-FFF2-40B4-BE49-F238E27FC236}">
                <a16:creationId xmlns:a16="http://schemas.microsoft.com/office/drawing/2014/main" id="{AD123AFB-CDE9-4D54-9193-31193F0F0BA9}"/>
              </a:ext>
            </a:extLst>
          </p:cNvPr>
          <p:cNvSpPr>
            <a:spLocks noGrp="1"/>
          </p:cNvSpPr>
          <p:nvPr>
            <p:ph type="body" idx="1"/>
          </p:nvPr>
        </p:nvSpPr>
        <p:spPr/>
        <p:txBody>
          <a:bodyPr>
            <a:normAutofit fontScale="92500" lnSpcReduction="20000"/>
          </a:bodyPr>
          <a:lstStyle/>
          <a:p>
            <a:pPr marL="457200" indent="-457200">
              <a:buFont typeface="Arial" panose="020B0604020202020204" pitchFamily="34" charset="0"/>
              <a:buChar char="•"/>
            </a:pPr>
            <a:r>
              <a:rPr lang="en-US" sz="2800" dirty="0"/>
              <a:t>Prevent inbreeding: Try to collect flower seeds from at least 6 plants.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Hand pick delicate seeds with caution and dry on screens.</a:t>
            </a:r>
          </a:p>
          <a:p>
            <a:pPr marL="0" indent="0"/>
            <a:r>
              <a:rPr lang="en-US" sz="2800" dirty="0"/>
              <a:t>        ex: columbine, delphinium, salvia, pansy, petunia,       	   zinnia </a:t>
            </a:r>
          </a:p>
          <a:p>
            <a:pPr marL="457200" indent="-457200">
              <a:buFont typeface="Courier New" panose="02070309020205020404" pitchFamily="49" charset="0"/>
              <a:buChar char="o"/>
            </a:pPr>
            <a:endParaRPr lang="en-US" sz="2800" dirty="0"/>
          </a:p>
          <a:p>
            <a:pPr marL="457200" indent="-457200">
              <a:buFont typeface="Arial" panose="020B0604020202020204" pitchFamily="34" charset="0"/>
              <a:buChar char="•"/>
            </a:pPr>
            <a:r>
              <a:rPr lang="en-US" sz="2800" dirty="0"/>
              <a:t>Extract seeds by drying, threshing, rubbing or flailing &amp; store in sealed containers, 34-41 degrees F.</a:t>
            </a:r>
          </a:p>
          <a:p>
            <a:endParaRPr lang="en-US" dirty="0"/>
          </a:p>
        </p:txBody>
      </p:sp>
    </p:spTree>
    <p:extLst>
      <p:ext uri="{BB962C8B-B14F-4D97-AF65-F5344CB8AC3E}">
        <p14:creationId xmlns:p14="http://schemas.microsoft.com/office/powerpoint/2010/main" val="132354521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0DDA2"/>
        </a:solidFill>
        <a:effectLst/>
      </p:bgPr>
    </p:bg>
    <p:spTree>
      <p:nvGrpSpPr>
        <p:cNvPr id="1" name=""/>
        <p:cNvGrpSpPr/>
        <p:nvPr/>
      </p:nvGrpSpPr>
      <p:grpSpPr>
        <a:xfrm>
          <a:off x="0" y="0"/>
          <a:ext cx="0" cy="0"/>
          <a:chOff x="0" y="0"/>
          <a:chExt cx="0" cy="0"/>
        </a:xfrm>
      </p:grpSpPr>
      <p:sp>
        <p:nvSpPr>
          <p:cNvPr id="301" name="Title 4"/>
          <p:cNvSpPr txBox="1">
            <a:spLocks noGrp="1"/>
          </p:cNvSpPr>
          <p:nvPr>
            <p:ph type="title"/>
          </p:nvPr>
        </p:nvSpPr>
        <p:spPr>
          <a:xfrm>
            <a:off x="457200" y="274638"/>
            <a:ext cx="8229600" cy="1143002"/>
          </a:xfrm>
          <a:prstGeom prst="rect">
            <a:avLst/>
          </a:prstGeom>
        </p:spPr>
        <p:txBody>
          <a:bodyPr/>
          <a:lstStyle>
            <a:lvl1pPr>
              <a:defRPr b="1"/>
            </a:lvl1pPr>
          </a:lstStyle>
          <a:p>
            <a:r>
              <a:rPr dirty="0"/>
              <a:t> </a:t>
            </a:r>
            <a:r>
              <a:rPr b="0" dirty="0"/>
              <a:t>Seed</a:t>
            </a:r>
            <a:r>
              <a:rPr lang="en-US" b="0" dirty="0"/>
              <a:t> preparation</a:t>
            </a:r>
            <a:endParaRPr b="0" dirty="0"/>
          </a:p>
        </p:txBody>
      </p:sp>
      <p:sp>
        <p:nvSpPr>
          <p:cNvPr id="302" name="Slide Number Placeholder 8"/>
          <p:cNvSpPr txBox="1">
            <a:spLocks noGrp="1"/>
          </p:cNvSpPr>
          <p:nvPr>
            <p:ph type="sldNum" sz="quarter" idx="4294967295"/>
          </p:nvPr>
        </p:nvSpPr>
        <p:spPr>
          <a:xfrm>
            <a:off x="8428176" y="6404291"/>
            <a:ext cx="258622"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pic>
        <p:nvPicPr>
          <p:cNvPr id="303" name="images-2.jpeg" descr="images-2.jpeg"/>
          <p:cNvPicPr>
            <a:picLocks noChangeAspect="1"/>
          </p:cNvPicPr>
          <p:nvPr/>
        </p:nvPicPr>
        <p:blipFill>
          <a:blip r:embed="rId3"/>
          <a:stretch>
            <a:fillRect/>
          </a:stretch>
        </p:blipFill>
        <p:spPr>
          <a:xfrm>
            <a:off x="4342057" y="2519297"/>
            <a:ext cx="3810002" cy="2133601"/>
          </a:xfrm>
          <a:prstGeom prst="rect">
            <a:avLst/>
          </a:prstGeom>
          <a:ln w="12700">
            <a:miter lim="400000"/>
          </a:ln>
        </p:spPr>
      </p:pic>
      <p:pic>
        <p:nvPicPr>
          <p:cNvPr id="304" name="images-1.jpeg" descr="images-1.jpeg"/>
          <p:cNvPicPr>
            <a:picLocks noChangeAspect="1"/>
          </p:cNvPicPr>
          <p:nvPr/>
        </p:nvPicPr>
        <p:blipFill>
          <a:blip r:embed="rId4"/>
          <a:stretch>
            <a:fillRect/>
          </a:stretch>
        </p:blipFill>
        <p:spPr>
          <a:xfrm>
            <a:off x="1243982" y="1941447"/>
            <a:ext cx="2463802" cy="3289302"/>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Title 4"/>
          <p:cNvSpPr txBox="1">
            <a:spLocks noGrp="1"/>
          </p:cNvSpPr>
          <p:nvPr>
            <p:ph type="title"/>
          </p:nvPr>
        </p:nvSpPr>
        <p:spPr>
          <a:prstGeom prst="rect">
            <a:avLst/>
          </a:prstGeom>
        </p:spPr>
        <p:txBody>
          <a:bodyPr/>
          <a:lstStyle/>
          <a:p>
            <a:r>
              <a:rPr dirty="0"/>
              <a:t>Store Seeds Safely</a:t>
            </a:r>
          </a:p>
        </p:txBody>
      </p:sp>
      <p:sp>
        <p:nvSpPr>
          <p:cNvPr id="2" name="Text Placeholder 1">
            <a:extLst>
              <a:ext uri="{FF2B5EF4-FFF2-40B4-BE49-F238E27FC236}">
                <a16:creationId xmlns:a16="http://schemas.microsoft.com/office/drawing/2014/main" id="{EBD56F01-D4A2-4894-A8DF-3FABE3E7005D}"/>
              </a:ext>
            </a:extLst>
          </p:cNvPr>
          <p:cNvSpPr>
            <a:spLocks noGrp="1"/>
          </p:cNvSpPr>
          <p:nvPr>
            <p:ph type="body" idx="1"/>
          </p:nvPr>
        </p:nvSpPr>
        <p:spPr/>
        <p:txBody>
          <a:bodyPr/>
          <a:lstStyle/>
          <a:p>
            <a:r>
              <a:rPr lang="en-US" dirty="0"/>
              <a:t>   Cool, dry, dark</a:t>
            </a:r>
          </a:p>
        </p:txBody>
      </p:sp>
      <p:sp>
        <p:nvSpPr>
          <p:cNvPr id="316" name="Slide Number Placeholder 8"/>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pic>
        <p:nvPicPr>
          <p:cNvPr id="317" name="Unknown-1.jpeg" descr="Unknown-1.jpeg"/>
          <p:cNvPicPr>
            <a:picLocks noChangeAspect="1"/>
          </p:cNvPicPr>
          <p:nvPr/>
        </p:nvPicPr>
        <p:blipFill>
          <a:blip r:embed="rId3"/>
          <a:stretch>
            <a:fillRect/>
          </a:stretch>
        </p:blipFill>
        <p:spPr>
          <a:xfrm>
            <a:off x="1246440" y="4693011"/>
            <a:ext cx="2682355" cy="1778519"/>
          </a:xfrm>
          <a:prstGeom prst="rect">
            <a:avLst/>
          </a:prstGeom>
          <a:ln w="12700">
            <a:miter lim="400000"/>
          </a:ln>
        </p:spPr>
      </p:pic>
      <p:pic>
        <p:nvPicPr>
          <p:cNvPr id="318" name="images-2.jpeg" descr="images-2.jpeg"/>
          <p:cNvPicPr>
            <a:picLocks noChangeAspect="1"/>
          </p:cNvPicPr>
          <p:nvPr/>
        </p:nvPicPr>
        <p:blipFill>
          <a:blip r:embed="rId4"/>
          <a:stretch>
            <a:fillRect/>
          </a:stretch>
        </p:blipFill>
        <p:spPr>
          <a:xfrm>
            <a:off x="4782010" y="4450892"/>
            <a:ext cx="3289302" cy="1613815"/>
          </a:xfrm>
          <a:prstGeom prst="rect">
            <a:avLst/>
          </a:prstGeom>
          <a:ln w="12700">
            <a:miter lim="400000"/>
          </a:ln>
        </p:spPr>
      </p:pic>
      <p:pic>
        <p:nvPicPr>
          <p:cNvPr id="319" name="images-1.jpeg" descr="images-1.jpeg"/>
          <p:cNvPicPr>
            <a:picLocks noChangeAspect="1"/>
          </p:cNvPicPr>
          <p:nvPr/>
        </p:nvPicPr>
        <p:blipFill>
          <a:blip r:embed="rId5"/>
          <a:stretch>
            <a:fillRect/>
          </a:stretch>
        </p:blipFill>
        <p:spPr>
          <a:xfrm>
            <a:off x="726211" y="2396652"/>
            <a:ext cx="3007195" cy="1993902"/>
          </a:xfrm>
          <a:prstGeom prst="rect">
            <a:avLst/>
          </a:prstGeom>
          <a:ln w="12700">
            <a:miter lim="400000"/>
          </a:ln>
        </p:spPr>
      </p:pic>
      <p:pic>
        <p:nvPicPr>
          <p:cNvPr id="321" name="seed-storage1-400x533.jpg" descr="seed-storage1-400x533.jpg"/>
          <p:cNvPicPr>
            <a:picLocks noChangeAspect="1"/>
          </p:cNvPicPr>
          <p:nvPr/>
        </p:nvPicPr>
        <p:blipFill>
          <a:blip r:embed="rId6"/>
          <a:stretch>
            <a:fillRect/>
          </a:stretch>
        </p:blipFill>
        <p:spPr>
          <a:xfrm>
            <a:off x="5828671" y="1742509"/>
            <a:ext cx="1496363" cy="1993901"/>
          </a:xfrm>
          <a:prstGeom prst="rect">
            <a:avLst/>
          </a:prstGeom>
          <a:ln w="12700">
            <a:miter lim="400000"/>
          </a:ln>
        </p:spPr>
      </p:pic>
    </p:spTree>
    <p:extLst>
      <p:ext uri="{BB962C8B-B14F-4D97-AF65-F5344CB8AC3E}">
        <p14:creationId xmlns:p14="http://schemas.microsoft.com/office/powerpoint/2010/main" val="28032107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A21E467-B0D2-44B5-968E-59FB429E01E4}"/>
              </a:ext>
            </a:extLst>
          </p:cNvPr>
          <p:cNvSpPr>
            <a:spLocks noGrp="1"/>
          </p:cNvSpPr>
          <p:nvPr>
            <p:ph type="body" idx="1"/>
          </p:nvPr>
        </p:nvSpPr>
        <p:spPr>
          <a:xfrm>
            <a:off x="457200" y="1600200"/>
            <a:ext cx="8229600" cy="4038602"/>
          </a:xfrm>
        </p:spPr>
        <p:txBody>
          <a:bodyPr>
            <a:normAutofit/>
          </a:bodyPr>
          <a:lstStyle/>
          <a:p>
            <a:pPr algn="ctr"/>
            <a:r>
              <a:rPr lang="en-US" sz="4400" b="1" dirty="0">
                <a:solidFill>
                  <a:srgbClr val="0070C0"/>
                </a:solidFill>
              </a:rPr>
              <a:t>Breaking dormancy</a:t>
            </a:r>
          </a:p>
        </p:txBody>
      </p:sp>
    </p:spTree>
    <p:extLst>
      <p:ext uri="{BB962C8B-B14F-4D97-AF65-F5344CB8AC3E}">
        <p14:creationId xmlns:p14="http://schemas.microsoft.com/office/powerpoint/2010/main" val="358579929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CF68-1371-4A66-A46F-395F8B5899F7}"/>
              </a:ext>
            </a:extLst>
          </p:cNvPr>
          <p:cNvSpPr>
            <a:spLocks noGrp="1"/>
          </p:cNvSpPr>
          <p:nvPr>
            <p:ph type="title"/>
          </p:nvPr>
        </p:nvSpPr>
        <p:spPr/>
        <p:txBody>
          <a:bodyPr>
            <a:normAutofit fontScale="90000"/>
          </a:bodyPr>
          <a:lstStyle/>
          <a:p>
            <a:r>
              <a:rPr lang="en-US" dirty="0"/>
              <a:t>Requirements f</a:t>
            </a:r>
            <a:r>
              <a:rPr lang="en-US" sz="4900" dirty="0"/>
              <a:t>o</a:t>
            </a:r>
            <a:r>
              <a:rPr lang="en-US" dirty="0"/>
              <a:t>r Seed Germination</a:t>
            </a:r>
          </a:p>
        </p:txBody>
      </p:sp>
      <p:sp>
        <p:nvSpPr>
          <p:cNvPr id="3" name="Text Placeholder 2">
            <a:extLst>
              <a:ext uri="{FF2B5EF4-FFF2-40B4-BE49-F238E27FC236}">
                <a16:creationId xmlns:a16="http://schemas.microsoft.com/office/drawing/2014/main" id="{60A2CA50-7C5E-442E-B3B7-6B5F07EA8139}"/>
              </a:ext>
            </a:extLst>
          </p:cNvPr>
          <p:cNvSpPr>
            <a:spLocks noGrp="1"/>
          </p:cNvSpPr>
          <p:nvPr>
            <p:ph type="body" idx="1"/>
          </p:nvPr>
        </p:nvSpPr>
        <p:spPr/>
        <p:txBody>
          <a:bodyPr/>
          <a:lstStyle/>
          <a:p>
            <a:pPr marL="457200" indent="-457200">
              <a:buFont typeface="Wingdings" panose="05000000000000000000" pitchFamily="2" charset="2"/>
              <a:buChar char="v"/>
            </a:pPr>
            <a:r>
              <a:rPr lang="en-US" sz="2800" dirty="0"/>
              <a:t>Moisture</a:t>
            </a:r>
          </a:p>
          <a:p>
            <a:pPr marL="457200" indent="-457200">
              <a:buFont typeface="Wingdings" panose="05000000000000000000" pitchFamily="2" charset="2"/>
              <a:buChar char="v"/>
            </a:pPr>
            <a:endParaRPr lang="en-US" sz="2800" dirty="0"/>
          </a:p>
          <a:p>
            <a:pPr marL="457200" indent="-457200">
              <a:buFont typeface="Wingdings" panose="05000000000000000000" pitchFamily="2" charset="2"/>
              <a:buChar char="v"/>
            </a:pPr>
            <a:r>
              <a:rPr lang="en-US" sz="2800" dirty="0"/>
              <a:t>Temperature</a:t>
            </a:r>
          </a:p>
          <a:p>
            <a:pPr marL="457200" indent="-457200">
              <a:buFont typeface="Wingdings" panose="05000000000000000000" pitchFamily="2" charset="2"/>
              <a:buChar char="v"/>
            </a:pPr>
            <a:endParaRPr lang="en-US" sz="2800" dirty="0"/>
          </a:p>
          <a:p>
            <a:pPr marL="457200" indent="-457200">
              <a:buFont typeface="Wingdings" panose="05000000000000000000" pitchFamily="2" charset="2"/>
              <a:buChar char="v"/>
            </a:pPr>
            <a:r>
              <a:rPr lang="en-US" sz="2800" dirty="0"/>
              <a:t>Oxygen</a:t>
            </a:r>
          </a:p>
          <a:p>
            <a:pPr marL="457200" indent="-457200">
              <a:buFont typeface="Wingdings" panose="05000000000000000000" pitchFamily="2" charset="2"/>
              <a:buChar char="v"/>
            </a:pPr>
            <a:endParaRPr lang="en-US" sz="2800" dirty="0"/>
          </a:p>
          <a:p>
            <a:pPr marL="457200" indent="-457200">
              <a:buFont typeface="Wingdings" panose="05000000000000000000" pitchFamily="2" charset="2"/>
              <a:buChar char="v"/>
            </a:pPr>
            <a:r>
              <a:rPr lang="en-US" sz="2800" dirty="0"/>
              <a:t>Light or darkness</a:t>
            </a:r>
          </a:p>
          <a:p>
            <a:endParaRPr lang="en-US" dirty="0"/>
          </a:p>
        </p:txBody>
      </p:sp>
    </p:spTree>
    <p:extLst>
      <p:ext uri="{BB962C8B-B14F-4D97-AF65-F5344CB8AC3E}">
        <p14:creationId xmlns:p14="http://schemas.microsoft.com/office/powerpoint/2010/main" val="368329704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Title 7"/>
          <p:cNvSpPr txBox="1">
            <a:spLocks noGrp="1"/>
          </p:cNvSpPr>
          <p:nvPr>
            <p:ph type="title"/>
          </p:nvPr>
        </p:nvSpPr>
        <p:spPr>
          <a:xfrm>
            <a:off x="457200" y="274638"/>
            <a:ext cx="8229600" cy="1143002"/>
          </a:xfrm>
          <a:prstGeom prst="rect">
            <a:avLst/>
          </a:prstGeom>
        </p:spPr>
        <p:txBody>
          <a:bodyPr/>
          <a:lstStyle/>
          <a:p>
            <a:r>
              <a:t>Who Are Master Gardeners?</a:t>
            </a:r>
          </a:p>
        </p:txBody>
      </p:sp>
      <p:sp>
        <p:nvSpPr>
          <p:cNvPr id="191" name="Text Placeholder 8"/>
          <p:cNvSpPr txBox="1">
            <a:spLocks noGrp="1"/>
          </p:cNvSpPr>
          <p:nvPr>
            <p:ph type="body" idx="1"/>
          </p:nvPr>
        </p:nvSpPr>
        <p:spPr>
          <a:xfrm>
            <a:off x="457200" y="1600199"/>
            <a:ext cx="8229600" cy="4038603"/>
          </a:xfrm>
          <a:prstGeom prst="rect">
            <a:avLst/>
          </a:prstGeom>
        </p:spPr>
        <p:txBody>
          <a:bodyPr/>
          <a:lstStyle/>
          <a:p>
            <a:endParaRPr lang="en-US" dirty="0"/>
          </a:p>
          <a:p>
            <a:r>
              <a:rPr dirty="0"/>
              <a:t>Master Gardeners of Placer County</a:t>
            </a:r>
          </a:p>
          <a:p>
            <a:pPr marL="742950" lvl="1" indent="-285750">
              <a:spcBef>
                <a:spcPts val="500"/>
              </a:spcBef>
              <a:buFont typeface="Calibri"/>
              <a:defRPr sz="2400"/>
            </a:pPr>
            <a:r>
              <a:rPr dirty="0"/>
              <a:t>Extend </a:t>
            </a:r>
            <a:r>
              <a:rPr dirty="0">
                <a:solidFill>
                  <a:schemeClr val="accent2"/>
                </a:solidFill>
              </a:rPr>
              <a:t>research-based</a:t>
            </a:r>
            <a:r>
              <a:rPr dirty="0"/>
              <a:t>, sustainable gardening and composting information</a:t>
            </a:r>
          </a:p>
          <a:p>
            <a:pPr marL="742950" lvl="1" indent="-285750">
              <a:spcBef>
                <a:spcPts val="500"/>
              </a:spcBef>
              <a:buFont typeface="Calibri"/>
              <a:defRPr sz="2400"/>
            </a:pPr>
            <a:r>
              <a:rPr dirty="0"/>
              <a:t>Present accurate, impartial information to </a:t>
            </a:r>
            <a:r>
              <a:rPr dirty="0">
                <a:solidFill>
                  <a:schemeClr val="accent2"/>
                </a:solidFill>
              </a:rPr>
              <a:t>home gardeners</a:t>
            </a:r>
          </a:p>
          <a:p>
            <a:pPr marL="742950" lvl="1" indent="-285750">
              <a:spcBef>
                <a:spcPts val="500"/>
              </a:spcBef>
              <a:buFont typeface="Calibri"/>
              <a:defRPr sz="2400"/>
            </a:pPr>
            <a:r>
              <a:rPr dirty="0"/>
              <a:t>Encourage public to make </a:t>
            </a:r>
            <a:r>
              <a:rPr dirty="0">
                <a:solidFill>
                  <a:schemeClr val="accent2"/>
                </a:solidFill>
              </a:rPr>
              <a:t>informed</a:t>
            </a:r>
            <a:r>
              <a:rPr dirty="0"/>
              <a:t> gardening decisions</a:t>
            </a:r>
          </a:p>
        </p:txBody>
      </p:sp>
      <p:sp>
        <p:nvSpPr>
          <p:cNvPr id="192" name="Slide Number Placeholder 3"/>
          <p:cNvSpPr txBox="1">
            <a:spLocks noGrp="1"/>
          </p:cNvSpPr>
          <p:nvPr>
            <p:ph type="sldNum" sz="quarter" idx="4294967295"/>
          </p:nvPr>
        </p:nvSpPr>
        <p:spPr>
          <a:xfrm>
            <a:off x="8505417" y="6404291"/>
            <a:ext cx="181381"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4E613-7F57-4017-9CDF-E6681BD69D45}"/>
              </a:ext>
            </a:extLst>
          </p:cNvPr>
          <p:cNvSpPr>
            <a:spLocks noGrp="1"/>
          </p:cNvSpPr>
          <p:nvPr>
            <p:ph type="title"/>
          </p:nvPr>
        </p:nvSpPr>
        <p:spPr/>
        <p:txBody>
          <a:bodyPr>
            <a:normAutofit fontScale="90000"/>
          </a:bodyPr>
          <a:lstStyle/>
          <a:p>
            <a:r>
              <a:rPr lang="en-US" dirty="0"/>
              <a:t>Methods to Break Seed Dormancy</a:t>
            </a:r>
            <a:br>
              <a:rPr lang="en-US" dirty="0"/>
            </a:br>
            <a:endParaRPr lang="en-US" dirty="0"/>
          </a:p>
        </p:txBody>
      </p:sp>
      <p:sp>
        <p:nvSpPr>
          <p:cNvPr id="3" name="Text Placeholder 2">
            <a:extLst>
              <a:ext uri="{FF2B5EF4-FFF2-40B4-BE49-F238E27FC236}">
                <a16:creationId xmlns:a16="http://schemas.microsoft.com/office/drawing/2014/main" id="{C77F6A94-D66C-43D9-AA8D-DA22FA1DE9C7}"/>
              </a:ext>
            </a:extLst>
          </p:cNvPr>
          <p:cNvSpPr>
            <a:spLocks noGrp="1"/>
          </p:cNvSpPr>
          <p:nvPr>
            <p:ph type="body" idx="1"/>
          </p:nvPr>
        </p:nvSpPr>
        <p:spPr/>
        <p:txBody>
          <a:bodyPr>
            <a:normAutofit fontScale="62500" lnSpcReduction="20000"/>
          </a:bodyPr>
          <a:lstStyle/>
          <a:p>
            <a:pPr marL="457200" indent="-457200">
              <a:buFont typeface="Arial" panose="020B0604020202020204" pitchFamily="34" charset="0"/>
              <a:buChar char="•"/>
            </a:pPr>
            <a:r>
              <a:rPr lang="en-US" dirty="0"/>
              <a:t>Stratification by pre-chilling</a:t>
            </a:r>
          </a:p>
          <a:p>
            <a:pPr marL="952500" lvl="1" indent="-457200">
              <a:buFont typeface="Arial" panose="020B0604020202020204" pitchFamily="34" charset="0"/>
              <a:buChar char="•"/>
            </a:pPr>
            <a:r>
              <a:rPr lang="en-US" sz="2800" dirty="0"/>
              <a:t>Plant outdoors</a:t>
            </a:r>
          </a:p>
          <a:p>
            <a:pPr marL="952500" lvl="1" indent="-457200">
              <a:buFont typeface="Arial" panose="020B0604020202020204" pitchFamily="34" charset="0"/>
              <a:buChar char="•"/>
            </a:pPr>
            <a:r>
              <a:rPr lang="en-US" sz="2800" dirty="0"/>
              <a:t>Keep cool and moist in refrigerator </a:t>
            </a:r>
          </a:p>
          <a:p>
            <a:pPr marL="952500" lvl="1" indent="-457200">
              <a:buFont typeface="Arial" panose="020B0604020202020204" pitchFamily="34" charset="0"/>
              <a:buChar char="•"/>
            </a:pPr>
            <a:endParaRPr lang="en-US" sz="2800" dirty="0"/>
          </a:p>
          <a:p>
            <a:pPr marL="495300" lvl="1" indent="0">
              <a:buNone/>
            </a:pPr>
            <a:endParaRPr lang="en-US" sz="2800" dirty="0"/>
          </a:p>
          <a:p>
            <a:pPr marL="457200" indent="-457200">
              <a:buFont typeface="Arial" panose="020B0604020202020204" pitchFamily="34" charset="0"/>
              <a:buChar char="•"/>
            </a:pPr>
            <a:r>
              <a:rPr lang="en-US" sz="2800" dirty="0"/>
              <a:t>Imbibition</a:t>
            </a:r>
          </a:p>
          <a:p>
            <a:pPr marL="952500" lvl="1" indent="-457200">
              <a:buFont typeface="Arial" panose="020B0604020202020204" pitchFamily="34" charset="0"/>
              <a:buChar char="•"/>
            </a:pPr>
            <a:r>
              <a:rPr lang="en-US" sz="2800" dirty="0"/>
              <a:t>Soak in running water for 30 minutes</a:t>
            </a:r>
          </a:p>
          <a:p>
            <a:endParaRPr lang="en-US" dirty="0"/>
          </a:p>
          <a:p>
            <a:pPr marL="457200" indent="-457200">
              <a:buFont typeface="Arial" panose="020B0604020202020204" pitchFamily="34" charset="0"/>
              <a:buChar char="•"/>
            </a:pPr>
            <a:r>
              <a:rPr lang="en-US" dirty="0"/>
              <a:t>Scarification: </a:t>
            </a:r>
            <a:r>
              <a:rPr lang="en-US" sz="2800" dirty="0"/>
              <a:t>Breech the seed coat to let in</a:t>
            </a:r>
          </a:p>
          <a:p>
            <a:r>
              <a:rPr lang="en-US" sz="2800" dirty="0"/>
              <a:t>                            water &amp; oxygen</a:t>
            </a:r>
          </a:p>
          <a:p>
            <a:pPr marL="952500" lvl="1" indent="-457200">
              <a:buFont typeface="Arial" panose="020B0604020202020204" pitchFamily="34" charset="0"/>
              <a:buChar char="•"/>
            </a:pPr>
            <a:r>
              <a:rPr lang="en-US" sz="2800" dirty="0"/>
              <a:t>Abrasion</a:t>
            </a:r>
          </a:p>
          <a:p>
            <a:pPr marL="952500" lvl="1" indent="-457200">
              <a:buFont typeface="Arial" panose="020B0604020202020204" pitchFamily="34" charset="0"/>
              <a:buChar char="•"/>
            </a:pPr>
            <a:r>
              <a:rPr lang="en-US" sz="2800" dirty="0"/>
              <a:t>Scratching</a:t>
            </a:r>
          </a:p>
        </p:txBody>
      </p:sp>
    </p:spTree>
    <p:extLst>
      <p:ext uri="{BB962C8B-B14F-4D97-AF65-F5344CB8AC3E}">
        <p14:creationId xmlns:p14="http://schemas.microsoft.com/office/powerpoint/2010/main" val="156032964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B69C0E-48A3-484A-9C84-E9515486B899}"/>
              </a:ext>
            </a:extLst>
          </p:cNvPr>
          <p:cNvSpPr>
            <a:spLocks noGrp="1"/>
          </p:cNvSpPr>
          <p:nvPr>
            <p:ph type="body" idx="1"/>
          </p:nvPr>
        </p:nvSpPr>
        <p:spPr>
          <a:xfrm>
            <a:off x="457200" y="1659193"/>
            <a:ext cx="8229600" cy="4038602"/>
          </a:xfrm>
          <a:solidFill>
            <a:srgbClr val="C0E4B5"/>
          </a:solidFill>
        </p:spPr>
        <p:txBody>
          <a:bodyPr>
            <a:normAutofit/>
          </a:bodyPr>
          <a:lstStyle/>
          <a:p>
            <a:r>
              <a:rPr lang="en-US" dirty="0"/>
              <a:t>			</a:t>
            </a:r>
            <a:r>
              <a:rPr lang="en-US" sz="3600" dirty="0"/>
              <a:t>Stratification: pre-chilling</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-simulates winter </a:t>
            </a:r>
          </a:p>
          <a:p>
            <a:pPr marL="457200" indent="-457200">
              <a:buFont typeface="Arial" panose="020B0604020202020204" pitchFamily="34" charset="0"/>
              <a:buChar char="•"/>
            </a:pPr>
            <a:r>
              <a:rPr lang="en-US" dirty="0"/>
              <a:t>-needs moisture</a:t>
            </a:r>
          </a:p>
          <a:p>
            <a:pPr marL="457200" indent="-457200">
              <a:buFont typeface="Arial" panose="020B0604020202020204" pitchFamily="34" charset="0"/>
              <a:buChar char="•"/>
            </a:pPr>
            <a:r>
              <a:rPr lang="en-US" dirty="0"/>
              <a:t>Plant outdoors in autumn</a:t>
            </a:r>
          </a:p>
          <a:p>
            <a:pPr marL="0" indent="0"/>
            <a:r>
              <a:rPr lang="en-US" sz="3600" dirty="0"/>
              <a:t>	</a:t>
            </a:r>
          </a:p>
          <a:p>
            <a:endParaRPr lang="en-US" sz="3600" dirty="0"/>
          </a:p>
          <a:p>
            <a:endParaRPr lang="en-US" dirty="0"/>
          </a:p>
          <a:p>
            <a:endParaRPr lang="en-US" dirty="0"/>
          </a:p>
          <a:p>
            <a:endParaRPr lang="en-US" sz="3600" dirty="0">
              <a:solidFill>
                <a:schemeClr val="tx1"/>
              </a:solidFill>
            </a:endParaRPr>
          </a:p>
        </p:txBody>
      </p:sp>
      <p:sp>
        <p:nvSpPr>
          <p:cNvPr id="293" name="Slide Number Placeholder 8"/>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Tree>
    <p:extLst>
      <p:ext uri="{BB962C8B-B14F-4D97-AF65-F5344CB8AC3E}">
        <p14:creationId xmlns:p14="http://schemas.microsoft.com/office/powerpoint/2010/main" val="161296131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6682-5433-4002-A306-F7D77510EEBE}"/>
              </a:ext>
            </a:extLst>
          </p:cNvPr>
          <p:cNvSpPr>
            <a:spLocks noGrp="1"/>
          </p:cNvSpPr>
          <p:nvPr>
            <p:ph type="title"/>
          </p:nvPr>
        </p:nvSpPr>
        <p:spPr/>
        <p:txBody>
          <a:bodyPr>
            <a:normAutofit fontScale="90000"/>
          </a:bodyPr>
          <a:lstStyle/>
          <a:p>
            <a:r>
              <a:rPr lang="en-US" dirty="0"/>
              <a:t>Imbibition</a:t>
            </a:r>
            <a:br>
              <a:rPr lang="en-US" dirty="0"/>
            </a:br>
            <a:endParaRPr lang="en-US" dirty="0"/>
          </a:p>
        </p:txBody>
      </p:sp>
      <p:sp>
        <p:nvSpPr>
          <p:cNvPr id="4" name="Text Placeholder 3">
            <a:extLst>
              <a:ext uri="{FF2B5EF4-FFF2-40B4-BE49-F238E27FC236}">
                <a16:creationId xmlns:a16="http://schemas.microsoft.com/office/drawing/2014/main" id="{25EEABB8-48DD-4C17-8F43-27B8A78176B8}"/>
              </a:ext>
            </a:extLst>
          </p:cNvPr>
          <p:cNvSpPr>
            <a:spLocks noGrp="1"/>
          </p:cNvSpPr>
          <p:nvPr>
            <p:ph type="body" idx="1"/>
          </p:nvPr>
        </p:nvSpPr>
        <p:spPr/>
        <p:txBody>
          <a:bodyPr/>
          <a:lstStyle/>
          <a:p>
            <a:r>
              <a:rPr lang="en-US" dirty="0"/>
              <a:t>    </a:t>
            </a:r>
          </a:p>
        </p:txBody>
      </p:sp>
      <p:pic>
        <p:nvPicPr>
          <p:cNvPr id="7" name="Picture Placeholder 6">
            <a:extLst>
              <a:ext uri="{FF2B5EF4-FFF2-40B4-BE49-F238E27FC236}">
                <a16:creationId xmlns:a16="http://schemas.microsoft.com/office/drawing/2014/main" id="{66781AEA-B52C-461F-93CA-925603499026}"/>
              </a:ext>
            </a:extLst>
          </p:cNvPr>
          <p:cNvPicPr>
            <a:picLocks noGrp="1" noChangeAspect="1"/>
          </p:cNvPicPr>
          <p:nvPr>
            <p:ph type="pic" sz="quarter" idx="4294967295"/>
          </p:nvPr>
        </p:nvPicPr>
        <p:blipFill rotWithShape="1">
          <a:blip r:embed="rId2" cstate="print">
            <a:extLst>
              <a:ext uri="{28A0092B-C50C-407E-A947-70E740481C1C}">
                <a14:useLocalDpi xmlns:a14="http://schemas.microsoft.com/office/drawing/2010/main" val="0"/>
              </a:ext>
            </a:extLst>
          </a:blip>
          <a:srcRect l="15625" r="15625" b="11671"/>
          <a:stretch/>
        </p:blipFill>
        <p:spPr>
          <a:xfrm rot="5400000">
            <a:off x="1089842" y="1574594"/>
            <a:ext cx="2514600" cy="2422525"/>
          </a:xfrm>
        </p:spPr>
      </p:pic>
      <p:pic>
        <p:nvPicPr>
          <p:cNvPr id="9" name="Picture 8">
            <a:extLst>
              <a:ext uri="{FF2B5EF4-FFF2-40B4-BE49-F238E27FC236}">
                <a16:creationId xmlns:a16="http://schemas.microsoft.com/office/drawing/2014/main" id="{C3543597-22F5-4A1E-946E-53E1F5BE9F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127448" y="2598586"/>
            <a:ext cx="3556411" cy="2667308"/>
          </a:xfrm>
          <a:prstGeom prst="rect">
            <a:avLst/>
          </a:prstGeom>
        </p:spPr>
      </p:pic>
    </p:spTree>
    <p:extLst>
      <p:ext uri="{BB962C8B-B14F-4D97-AF65-F5344CB8AC3E}">
        <p14:creationId xmlns:p14="http://schemas.microsoft.com/office/powerpoint/2010/main" val="107720533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6682-5433-4002-A306-F7D77510EEBE}"/>
              </a:ext>
            </a:extLst>
          </p:cNvPr>
          <p:cNvSpPr>
            <a:spLocks noGrp="1"/>
          </p:cNvSpPr>
          <p:nvPr>
            <p:ph type="title"/>
          </p:nvPr>
        </p:nvSpPr>
        <p:spPr>
          <a:xfrm>
            <a:off x="457200" y="274638"/>
            <a:ext cx="8229600" cy="1366428"/>
          </a:xfrm>
        </p:spPr>
        <p:txBody>
          <a:bodyPr>
            <a:normAutofit fontScale="90000"/>
          </a:bodyPr>
          <a:lstStyle/>
          <a:p>
            <a:pPr algn="l"/>
            <a:r>
              <a:rPr lang="en-US" dirty="0"/>
              <a:t>            Stratification                         </a:t>
            </a:r>
            <a:br>
              <a:rPr lang="en-US" dirty="0"/>
            </a:br>
            <a:r>
              <a:rPr lang="en-US" dirty="0"/>
              <a:t>             </a:t>
            </a:r>
            <a:r>
              <a:rPr lang="en-US" sz="2000" dirty="0">
                <a:solidFill>
                  <a:schemeClr val="tx1"/>
                </a:solidFill>
              </a:rPr>
              <a:t>Cover &amp; Store at 33-41 degrees</a:t>
            </a:r>
          </a:p>
        </p:txBody>
      </p:sp>
      <p:sp>
        <p:nvSpPr>
          <p:cNvPr id="4" name="Text Placeholder 3">
            <a:extLst>
              <a:ext uri="{FF2B5EF4-FFF2-40B4-BE49-F238E27FC236}">
                <a16:creationId xmlns:a16="http://schemas.microsoft.com/office/drawing/2014/main" id="{25EEABB8-48DD-4C17-8F43-27B8A78176B8}"/>
              </a:ext>
            </a:extLst>
          </p:cNvPr>
          <p:cNvSpPr>
            <a:spLocks noGrp="1"/>
          </p:cNvSpPr>
          <p:nvPr>
            <p:ph type="body" idx="1"/>
          </p:nvPr>
        </p:nvSpPr>
        <p:spPr>
          <a:xfrm>
            <a:off x="457200" y="2027582"/>
            <a:ext cx="8229600" cy="3611219"/>
          </a:xfrm>
        </p:spPr>
        <p:txBody>
          <a:bodyPr/>
          <a:lstStyle/>
          <a:p>
            <a:r>
              <a:rPr lang="en-US" dirty="0"/>
              <a:t>    </a:t>
            </a:r>
          </a:p>
        </p:txBody>
      </p:sp>
      <p:pic>
        <p:nvPicPr>
          <p:cNvPr id="11" name="Picture 10">
            <a:extLst>
              <a:ext uri="{FF2B5EF4-FFF2-40B4-BE49-F238E27FC236}">
                <a16:creationId xmlns:a16="http://schemas.microsoft.com/office/drawing/2014/main" id="{56B1216A-AD28-4363-8525-AF63BEE2DE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57342" y="1945176"/>
            <a:ext cx="2432866" cy="1824649"/>
          </a:xfrm>
          <a:prstGeom prst="rect">
            <a:avLst/>
          </a:prstGeom>
        </p:spPr>
      </p:pic>
      <p:pic>
        <p:nvPicPr>
          <p:cNvPr id="13" name="Picture 12">
            <a:extLst>
              <a:ext uri="{FF2B5EF4-FFF2-40B4-BE49-F238E27FC236}">
                <a16:creationId xmlns:a16="http://schemas.microsoft.com/office/drawing/2014/main" id="{9B8B11D4-5686-4BCA-AE26-B56EB68699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36" t="-26659" r="-1799" b="-20248"/>
          <a:stretch/>
        </p:blipFill>
        <p:spPr>
          <a:xfrm rot="5400000">
            <a:off x="4575139" y="1025563"/>
            <a:ext cx="3537021" cy="5143500"/>
          </a:xfrm>
          <a:prstGeom prst="rect">
            <a:avLst/>
          </a:prstGeom>
        </p:spPr>
      </p:pic>
    </p:spTree>
    <p:extLst>
      <p:ext uri="{BB962C8B-B14F-4D97-AF65-F5344CB8AC3E}">
        <p14:creationId xmlns:p14="http://schemas.microsoft.com/office/powerpoint/2010/main" val="163464226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2AABD-E1A6-4707-9A18-178559E1BB80}"/>
              </a:ext>
            </a:extLst>
          </p:cNvPr>
          <p:cNvSpPr>
            <a:spLocks noGrp="1"/>
          </p:cNvSpPr>
          <p:nvPr>
            <p:ph type="title"/>
          </p:nvPr>
        </p:nvSpPr>
        <p:spPr/>
        <p:txBody>
          <a:bodyPr/>
          <a:lstStyle/>
          <a:p>
            <a:r>
              <a:rPr lang="en-US" dirty="0"/>
              <a:t>Scarification</a:t>
            </a:r>
          </a:p>
        </p:txBody>
      </p:sp>
      <p:sp>
        <p:nvSpPr>
          <p:cNvPr id="3" name="Text Placeholder 2">
            <a:extLst>
              <a:ext uri="{FF2B5EF4-FFF2-40B4-BE49-F238E27FC236}">
                <a16:creationId xmlns:a16="http://schemas.microsoft.com/office/drawing/2014/main" id="{6B304388-024B-4A1C-9301-ADBF30EF2A42}"/>
              </a:ext>
            </a:extLst>
          </p:cNvPr>
          <p:cNvSpPr>
            <a:spLocks noGrp="1"/>
          </p:cNvSpPr>
          <p:nvPr>
            <p:ph type="body" idx="1"/>
          </p:nvPr>
        </p:nvSpPr>
        <p:spPr/>
        <p:txBody>
          <a:bodyPr/>
          <a:lstStyle/>
          <a:p>
            <a:pPr marL="457200" indent="-457200">
              <a:buFont typeface="Arial" panose="020B0604020202020204" pitchFamily="34" charset="0"/>
              <a:buChar char="•"/>
            </a:pPr>
            <a:r>
              <a:rPr lang="en-US" dirty="0">
                <a:solidFill>
                  <a:srgbClr val="002060"/>
                </a:solidFill>
              </a:rPr>
              <a:t>Breach the </a:t>
            </a:r>
            <a:r>
              <a:rPr lang="en-US" dirty="0" err="1">
                <a:solidFill>
                  <a:srgbClr val="002060"/>
                </a:solidFill>
              </a:rPr>
              <a:t>seedcoat</a:t>
            </a:r>
            <a:endParaRPr lang="en-US" dirty="0">
              <a:solidFill>
                <a:srgbClr val="002060"/>
              </a:solidFill>
            </a:endParaRPr>
          </a:p>
          <a:p>
            <a:pPr marL="457200" indent="-457200">
              <a:buFont typeface="Arial" panose="020B0604020202020204" pitchFamily="34" charset="0"/>
              <a:buChar char="•"/>
            </a:pPr>
            <a:endParaRPr lang="en-US" dirty="0">
              <a:solidFill>
                <a:srgbClr val="002060"/>
              </a:solidFill>
            </a:endParaRPr>
          </a:p>
          <a:p>
            <a:pPr marL="457200" indent="-457200">
              <a:buFont typeface="Arial" panose="020B0604020202020204" pitchFamily="34" charset="0"/>
              <a:buChar char="•"/>
            </a:pPr>
            <a:r>
              <a:rPr lang="en-US" dirty="0">
                <a:solidFill>
                  <a:srgbClr val="002060"/>
                </a:solidFill>
              </a:rPr>
              <a:t>Mimic nature</a:t>
            </a:r>
          </a:p>
        </p:txBody>
      </p:sp>
    </p:spTree>
    <p:extLst>
      <p:ext uri="{BB962C8B-B14F-4D97-AF65-F5344CB8AC3E}">
        <p14:creationId xmlns:p14="http://schemas.microsoft.com/office/powerpoint/2010/main" val="347183445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15E25D-CD0B-4E87-8475-3D7192A33DA3}"/>
              </a:ext>
            </a:extLst>
          </p:cNvPr>
          <p:cNvSpPr>
            <a:spLocks noGrp="1"/>
          </p:cNvSpPr>
          <p:nvPr>
            <p:ph type="body" idx="1"/>
          </p:nvPr>
        </p:nvSpPr>
        <p:spPr>
          <a:xfrm>
            <a:off x="457200" y="1600200"/>
            <a:ext cx="8229600" cy="4038602"/>
          </a:xfrm>
        </p:spPr>
        <p:txBody>
          <a:bodyPr>
            <a:normAutofit/>
          </a:bodyPr>
          <a:lstStyle/>
          <a:p>
            <a:r>
              <a:rPr lang="en-US" sz="4000" b="1" dirty="0">
                <a:solidFill>
                  <a:srgbClr val="0070C0"/>
                </a:solidFill>
              </a:rPr>
              <a:t>Germination Requirements by Species</a:t>
            </a:r>
          </a:p>
        </p:txBody>
      </p:sp>
      <p:sp>
        <p:nvSpPr>
          <p:cNvPr id="302" name="Slide Number Placeholder 8"/>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spTree>
    <p:extLst>
      <p:ext uri="{BB962C8B-B14F-4D97-AF65-F5344CB8AC3E}">
        <p14:creationId xmlns:p14="http://schemas.microsoft.com/office/powerpoint/2010/main" val="204619665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25BCCE3-03B3-4707-9295-E288AE651E57}"/>
              </a:ext>
            </a:extLst>
          </p:cNvPr>
          <p:cNvSpPr>
            <a:spLocks noGrp="1"/>
          </p:cNvSpPr>
          <p:nvPr>
            <p:ph type="body" sz="half" idx="1"/>
          </p:nvPr>
        </p:nvSpPr>
        <p:spPr/>
        <p:txBody>
          <a:bodyPr>
            <a:normAutofit/>
          </a:bodyPr>
          <a:lstStyle/>
          <a:p>
            <a:r>
              <a:rPr lang="en-US" dirty="0"/>
              <a:t>Abutilon</a:t>
            </a:r>
          </a:p>
          <a:p>
            <a:endParaRPr lang="en-US" dirty="0"/>
          </a:p>
          <a:p>
            <a:r>
              <a:rPr lang="en-US" dirty="0"/>
              <a:t>    Germinate</a:t>
            </a:r>
          </a:p>
          <a:p>
            <a:r>
              <a:rPr lang="en-US" dirty="0"/>
              <a:t>     </a:t>
            </a:r>
            <a:r>
              <a:rPr lang="en-US" sz="2800" dirty="0"/>
              <a:t>75 </a:t>
            </a:r>
            <a:r>
              <a:rPr lang="en-US" sz="2800" dirty="0" err="1"/>
              <a:t>degr</a:t>
            </a:r>
            <a:r>
              <a:rPr lang="en-US" sz="2800" dirty="0"/>
              <a:t>., 14-21 days</a:t>
            </a:r>
          </a:p>
          <a:p>
            <a:endParaRPr lang="en-US" sz="2800" dirty="0"/>
          </a:p>
          <a:p>
            <a:r>
              <a:rPr lang="en-US" sz="2800" dirty="0"/>
              <a:t>Seed viability duration </a:t>
            </a:r>
          </a:p>
          <a:p>
            <a:r>
              <a:rPr lang="en-US" sz="2800" dirty="0"/>
              <a:t>unknown</a:t>
            </a:r>
          </a:p>
        </p:txBody>
      </p:sp>
      <p:pic>
        <p:nvPicPr>
          <p:cNvPr id="7" name="Picture Placeholder 6">
            <a:extLst>
              <a:ext uri="{FF2B5EF4-FFF2-40B4-BE49-F238E27FC236}">
                <a16:creationId xmlns:a16="http://schemas.microsoft.com/office/drawing/2014/main" id="{55E6E58A-81A3-4804-81E2-5EB5DAEF231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5625" b="15625"/>
          <a:stretch>
            <a:fillRect/>
          </a:stretch>
        </p:blipFill>
        <p:spPr>
          <a:xfrm>
            <a:off x="4552335" y="1799303"/>
            <a:ext cx="4236809" cy="3883742"/>
          </a:xfrm>
        </p:spPr>
      </p:pic>
      <p:sp>
        <p:nvSpPr>
          <p:cNvPr id="2" name="Title 1">
            <a:extLst>
              <a:ext uri="{FF2B5EF4-FFF2-40B4-BE49-F238E27FC236}">
                <a16:creationId xmlns:a16="http://schemas.microsoft.com/office/drawing/2014/main" id="{BBA54F24-955F-46DF-B18B-F488D6CFBC27}"/>
              </a:ext>
            </a:extLst>
          </p:cNvPr>
          <p:cNvSpPr>
            <a:spLocks noGrp="1"/>
          </p:cNvSpPr>
          <p:nvPr>
            <p:ph type="title"/>
          </p:nvPr>
        </p:nvSpPr>
        <p:spPr/>
        <p:txBody>
          <a:bodyPr>
            <a:normAutofit/>
          </a:bodyPr>
          <a:lstStyle/>
          <a:p>
            <a:r>
              <a:rPr lang="en-US" sz="3200" b="1" dirty="0"/>
              <a:t>Germination Requirements</a:t>
            </a:r>
            <a:endParaRPr lang="en-US" sz="3200" dirty="0"/>
          </a:p>
        </p:txBody>
      </p:sp>
    </p:spTree>
    <p:extLst>
      <p:ext uri="{BB962C8B-B14F-4D97-AF65-F5344CB8AC3E}">
        <p14:creationId xmlns:p14="http://schemas.microsoft.com/office/powerpoint/2010/main" val="410839063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30C890-65E9-4C4A-B7D8-51D9A1B28817}"/>
              </a:ext>
            </a:extLst>
          </p:cNvPr>
          <p:cNvSpPr>
            <a:spLocks noGrp="1"/>
          </p:cNvSpPr>
          <p:nvPr>
            <p:ph type="body" sz="half" idx="1"/>
          </p:nvPr>
        </p:nvSpPr>
        <p:spPr/>
        <p:txBody>
          <a:bodyPr/>
          <a:lstStyle/>
          <a:p>
            <a:r>
              <a:rPr lang="en-US" dirty="0"/>
              <a:t>Carnation (</a:t>
            </a:r>
            <a:r>
              <a:rPr lang="en-US" i="1" dirty="0"/>
              <a:t>Dianthus</a:t>
            </a:r>
            <a:r>
              <a:rPr lang="en-US" dirty="0"/>
              <a:t>)</a:t>
            </a:r>
          </a:p>
          <a:p>
            <a:endParaRPr lang="en-US" dirty="0"/>
          </a:p>
          <a:p>
            <a:r>
              <a:rPr lang="en-US" dirty="0"/>
              <a:t>  </a:t>
            </a:r>
            <a:r>
              <a:rPr lang="en-US" sz="2800" dirty="0"/>
              <a:t>Germinate 14-21 days,</a:t>
            </a:r>
          </a:p>
          <a:p>
            <a:r>
              <a:rPr lang="en-US" sz="2800" dirty="0"/>
              <a:t> 60-70 </a:t>
            </a:r>
            <a:r>
              <a:rPr lang="en-US" sz="2800" dirty="0" err="1"/>
              <a:t>degr</a:t>
            </a:r>
            <a:r>
              <a:rPr lang="en-US" sz="2800" dirty="0"/>
              <a:t>.</a:t>
            </a:r>
          </a:p>
          <a:p>
            <a:endParaRPr lang="en-US" sz="2800" dirty="0"/>
          </a:p>
          <a:p>
            <a:r>
              <a:rPr lang="en-US" sz="2800" dirty="0"/>
              <a:t>  8-10 yr. seed viability</a:t>
            </a:r>
          </a:p>
        </p:txBody>
      </p:sp>
      <p:pic>
        <p:nvPicPr>
          <p:cNvPr id="6" name="Picture Placeholder 5">
            <a:extLst>
              <a:ext uri="{FF2B5EF4-FFF2-40B4-BE49-F238E27FC236}">
                <a16:creationId xmlns:a16="http://schemas.microsoft.com/office/drawing/2014/main" id="{405BB924-8A0E-43C0-844B-6D90A6E9872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5625" b="15625"/>
          <a:stretch>
            <a:fillRect/>
          </a:stretch>
        </p:blipFill>
        <p:spPr>
          <a:xfrm>
            <a:off x="4495969" y="1914832"/>
            <a:ext cx="3782792" cy="3467559"/>
          </a:xfrm>
        </p:spPr>
      </p:pic>
      <p:sp>
        <p:nvSpPr>
          <p:cNvPr id="4" name="Title 3">
            <a:extLst>
              <a:ext uri="{FF2B5EF4-FFF2-40B4-BE49-F238E27FC236}">
                <a16:creationId xmlns:a16="http://schemas.microsoft.com/office/drawing/2014/main" id="{8055E01E-EA1E-41BA-A184-41422D46F9C9}"/>
              </a:ext>
            </a:extLst>
          </p:cNvPr>
          <p:cNvSpPr>
            <a:spLocks noGrp="1"/>
          </p:cNvSpPr>
          <p:nvPr>
            <p:ph type="title"/>
          </p:nvPr>
        </p:nvSpPr>
        <p:spPr/>
        <p:txBody>
          <a:bodyPr>
            <a:normAutofit/>
          </a:bodyPr>
          <a:lstStyle/>
          <a:p>
            <a:r>
              <a:rPr lang="en-US" sz="3200" b="1" dirty="0"/>
              <a:t>Germination Requirements</a:t>
            </a:r>
            <a:endParaRPr lang="en-US" sz="3200" dirty="0"/>
          </a:p>
        </p:txBody>
      </p:sp>
    </p:spTree>
    <p:extLst>
      <p:ext uri="{BB962C8B-B14F-4D97-AF65-F5344CB8AC3E}">
        <p14:creationId xmlns:p14="http://schemas.microsoft.com/office/powerpoint/2010/main" val="168404319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25BCCE3-03B3-4707-9295-E288AE651E57}"/>
              </a:ext>
            </a:extLst>
          </p:cNvPr>
          <p:cNvSpPr>
            <a:spLocks noGrp="1"/>
          </p:cNvSpPr>
          <p:nvPr>
            <p:ph type="body" sz="half" idx="1"/>
          </p:nvPr>
        </p:nvSpPr>
        <p:spPr/>
        <p:txBody>
          <a:bodyPr>
            <a:normAutofit/>
          </a:bodyPr>
          <a:lstStyle/>
          <a:p>
            <a:r>
              <a:rPr lang="en-US" dirty="0"/>
              <a:t>Chrysanthemum</a:t>
            </a:r>
          </a:p>
          <a:p>
            <a:endParaRPr lang="en-US" sz="2800" dirty="0"/>
          </a:p>
          <a:p>
            <a:r>
              <a:rPr lang="en-US" sz="2800" dirty="0"/>
              <a:t>May need 1 mo. stratification</a:t>
            </a:r>
          </a:p>
          <a:p>
            <a:r>
              <a:rPr lang="en-US" sz="2800" dirty="0"/>
              <a:t> </a:t>
            </a:r>
          </a:p>
          <a:p>
            <a:r>
              <a:rPr lang="en-US" sz="2800" dirty="0"/>
              <a:t>Germinates in 14-35 days,</a:t>
            </a:r>
          </a:p>
          <a:p>
            <a:r>
              <a:rPr lang="en-US" sz="2800" dirty="0"/>
              <a:t>  65 </a:t>
            </a:r>
            <a:r>
              <a:rPr lang="en-US" sz="2800" dirty="0" err="1"/>
              <a:t>degr</a:t>
            </a:r>
            <a:r>
              <a:rPr lang="en-US" sz="2800" dirty="0"/>
              <a:t>.</a:t>
            </a:r>
          </a:p>
          <a:p>
            <a:endParaRPr lang="en-US" sz="2800" dirty="0"/>
          </a:p>
          <a:p>
            <a:r>
              <a:rPr lang="en-US" sz="2800" dirty="0"/>
              <a:t>	9-10 yr. seed viability</a:t>
            </a:r>
          </a:p>
        </p:txBody>
      </p:sp>
      <p:pic>
        <p:nvPicPr>
          <p:cNvPr id="8" name="Picture Placeholder 7">
            <a:extLst>
              <a:ext uri="{FF2B5EF4-FFF2-40B4-BE49-F238E27FC236}">
                <a16:creationId xmlns:a16="http://schemas.microsoft.com/office/drawing/2014/main" id="{1D8C1379-9262-4FA7-B6AC-0696071A2062}"/>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9091" r="9091"/>
          <a:stretch>
            <a:fillRect/>
          </a:stretch>
        </p:blipFill>
        <p:spPr>
          <a:xfrm rot="5400000">
            <a:off x="5329084" y="2052484"/>
            <a:ext cx="2743200" cy="2514600"/>
          </a:xfrm>
        </p:spPr>
      </p:pic>
      <p:sp>
        <p:nvSpPr>
          <p:cNvPr id="2" name="Title 1">
            <a:extLst>
              <a:ext uri="{FF2B5EF4-FFF2-40B4-BE49-F238E27FC236}">
                <a16:creationId xmlns:a16="http://schemas.microsoft.com/office/drawing/2014/main" id="{BBA54F24-955F-46DF-B18B-F488D6CFBC27}"/>
              </a:ext>
            </a:extLst>
          </p:cNvPr>
          <p:cNvSpPr>
            <a:spLocks noGrp="1"/>
          </p:cNvSpPr>
          <p:nvPr>
            <p:ph type="title"/>
          </p:nvPr>
        </p:nvSpPr>
        <p:spPr/>
        <p:txBody>
          <a:bodyPr>
            <a:normAutofit/>
          </a:bodyPr>
          <a:lstStyle/>
          <a:p>
            <a:r>
              <a:rPr lang="en-US" sz="3200" b="1" dirty="0"/>
              <a:t>Germination Requirements</a:t>
            </a:r>
            <a:endParaRPr lang="en-US" sz="3200" dirty="0"/>
          </a:p>
        </p:txBody>
      </p:sp>
    </p:spTree>
    <p:extLst>
      <p:ext uri="{BB962C8B-B14F-4D97-AF65-F5344CB8AC3E}">
        <p14:creationId xmlns:p14="http://schemas.microsoft.com/office/powerpoint/2010/main" val="26080466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BDCB36-B3AB-451D-BE1E-297527D349E4}"/>
              </a:ext>
            </a:extLst>
          </p:cNvPr>
          <p:cNvSpPr>
            <a:spLocks noGrp="1"/>
          </p:cNvSpPr>
          <p:nvPr>
            <p:ph type="body" sz="half" idx="1"/>
          </p:nvPr>
        </p:nvSpPr>
        <p:spPr/>
        <p:txBody>
          <a:bodyPr>
            <a:normAutofit/>
          </a:bodyPr>
          <a:lstStyle/>
          <a:p>
            <a:r>
              <a:rPr lang="en-US" dirty="0"/>
              <a:t>Coneflower</a:t>
            </a:r>
          </a:p>
          <a:p>
            <a:endParaRPr lang="en-US" dirty="0"/>
          </a:p>
          <a:p>
            <a:r>
              <a:rPr lang="en-US" dirty="0"/>
              <a:t>	 </a:t>
            </a:r>
            <a:r>
              <a:rPr lang="en-US" sz="2800" dirty="0"/>
              <a:t>20-30 days </a:t>
            </a:r>
          </a:p>
          <a:p>
            <a:r>
              <a:rPr lang="en-US" sz="2800" dirty="0"/>
              <a:t>     in the dark 60-65 </a:t>
            </a:r>
            <a:r>
              <a:rPr lang="en-US" sz="2800" dirty="0" err="1"/>
              <a:t>degr</a:t>
            </a:r>
            <a:r>
              <a:rPr lang="en-US" sz="2800" dirty="0"/>
              <a:t>.</a:t>
            </a:r>
          </a:p>
          <a:p>
            <a:endParaRPr lang="en-US" sz="2800" dirty="0"/>
          </a:p>
          <a:p>
            <a:r>
              <a:rPr lang="en-US" sz="2800" dirty="0"/>
              <a:t>   Seed viability duration unknown</a:t>
            </a:r>
          </a:p>
        </p:txBody>
      </p:sp>
      <p:sp>
        <p:nvSpPr>
          <p:cNvPr id="4" name="Title 3">
            <a:extLst>
              <a:ext uri="{FF2B5EF4-FFF2-40B4-BE49-F238E27FC236}">
                <a16:creationId xmlns:a16="http://schemas.microsoft.com/office/drawing/2014/main" id="{0FBF9E26-2A1E-43B3-B450-906378C4014D}"/>
              </a:ext>
            </a:extLst>
          </p:cNvPr>
          <p:cNvSpPr>
            <a:spLocks noGrp="1"/>
          </p:cNvSpPr>
          <p:nvPr>
            <p:ph type="title"/>
          </p:nvPr>
        </p:nvSpPr>
        <p:spPr/>
        <p:txBody>
          <a:bodyPr>
            <a:normAutofit/>
          </a:bodyPr>
          <a:lstStyle/>
          <a:p>
            <a:r>
              <a:rPr lang="en-US" sz="3200" b="1" dirty="0"/>
              <a:t>Germination Requirements</a:t>
            </a:r>
            <a:endParaRPr lang="en-US" sz="3200" dirty="0"/>
          </a:p>
        </p:txBody>
      </p:sp>
      <p:pic>
        <p:nvPicPr>
          <p:cNvPr id="9" name="Picture Placeholder 8">
            <a:extLst>
              <a:ext uri="{FF2B5EF4-FFF2-40B4-BE49-F238E27FC236}">
                <a16:creationId xmlns:a16="http://schemas.microsoft.com/office/drawing/2014/main" id="{F5A7CF00-6F8D-4225-9070-19AC6C70C53E}"/>
              </a:ext>
            </a:extLst>
          </p:cNvPr>
          <p:cNvPicPr>
            <a:picLocks noGrp="1"/>
          </p:cNvPicPr>
          <p:nvPr>
            <p:ph type="pic" sz="quarter" idx="13"/>
          </p:nvPr>
        </p:nvPicPr>
        <p:blipFill rotWithShape="1">
          <a:blip r:embed="rId2" cstate="print">
            <a:extLst>
              <a:ext uri="{28A0092B-C50C-407E-A947-70E740481C1C}">
                <a14:useLocalDpi xmlns:a14="http://schemas.microsoft.com/office/drawing/2010/main" val="0"/>
              </a:ext>
            </a:extLst>
          </a:blip>
          <a:srcRect l="9091" r="9091" b="13746"/>
          <a:stretch/>
        </p:blipFill>
        <p:spPr bwMode="auto">
          <a:xfrm rot="5400000">
            <a:off x="5108688" y="2279374"/>
            <a:ext cx="3467937" cy="258242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689230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Title 7"/>
          <p:cNvSpPr txBox="1">
            <a:spLocks noGrp="1"/>
          </p:cNvSpPr>
          <p:nvPr>
            <p:ph type="title"/>
          </p:nvPr>
        </p:nvSpPr>
        <p:spPr>
          <a:xfrm>
            <a:off x="457200" y="274638"/>
            <a:ext cx="8229600" cy="1143002"/>
          </a:xfrm>
          <a:prstGeom prst="rect">
            <a:avLst/>
          </a:prstGeom>
        </p:spPr>
        <p:txBody>
          <a:bodyPr/>
          <a:lstStyle/>
          <a:p>
            <a:r>
              <a:t>Who Are Master Gardeners?</a:t>
            </a:r>
          </a:p>
        </p:txBody>
      </p:sp>
      <p:sp>
        <p:nvSpPr>
          <p:cNvPr id="195" name="Text Placeholder 8"/>
          <p:cNvSpPr txBox="1">
            <a:spLocks noGrp="1"/>
          </p:cNvSpPr>
          <p:nvPr>
            <p:ph type="body" idx="1"/>
          </p:nvPr>
        </p:nvSpPr>
        <p:spPr>
          <a:xfrm>
            <a:off x="457200" y="1600199"/>
            <a:ext cx="8229600" cy="4038603"/>
          </a:xfrm>
          <a:prstGeom prst="rect">
            <a:avLst/>
          </a:prstGeom>
        </p:spPr>
        <p:txBody>
          <a:bodyPr/>
          <a:lstStyle/>
          <a:p>
            <a:pPr>
              <a:spcBef>
                <a:spcPts val="600"/>
              </a:spcBef>
              <a:defRPr sz="2900">
                <a:solidFill>
                  <a:schemeClr val="accent2"/>
                </a:solidFill>
              </a:defRPr>
            </a:pPr>
            <a:r>
              <a:rPr dirty="0"/>
              <a:t>Where to find us…</a:t>
            </a:r>
          </a:p>
          <a:p>
            <a:pPr>
              <a:spcBef>
                <a:spcPts val="600"/>
              </a:spcBef>
              <a:defRPr sz="2700"/>
            </a:pPr>
            <a:r>
              <a:rPr dirty="0"/>
              <a:t>Online, in the Media, and Special Publications</a:t>
            </a:r>
            <a:endParaRPr sz="2900" dirty="0"/>
          </a:p>
          <a:p>
            <a:pPr marL="742950" lvl="1" indent="-285750">
              <a:spcBef>
                <a:spcPts val="500"/>
              </a:spcBef>
              <a:buFont typeface="Calibri"/>
              <a:defRPr sz="2200"/>
            </a:pPr>
            <a:r>
              <a:rPr dirty="0"/>
              <a:t>Hotline: Call </a:t>
            </a:r>
            <a:r>
              <a:rPr b="1" dirty="0"/>
              <a:t>(530) 889-7388 </a:t>
            </a:r>
            <a:r>
              <a:rPr dirty="0"/>
              <a:t>or submit your questions online</a:t>
            </a:r>
          </a:p>
          <a:p>
            <a:pPr marL="742950" lvl="1" indent="-285750">
              <a:spcBef>
                <a:spcPts val="500"/>
              </a:spcBef>
              <a:buFont typeface="Calibri"/>
              <a:defRPr sz="2200"/>
            </a:pPr>
            <a:r>
              <a:rPr dirty="0"/>
              <a:t>Website: pcmg.ucanr.org</a:t>
            </a:r>
          </a:p>
          <a:p>
            <a:pPr marL="742950" lvl="1" indent="-285750">
              <a:spcBef>
                <a:spcPts val="500"/>
              </a:spcBef>
              <a:buFont typeface="Calibri"/>
              <a:defRPr sz="2200"/>
            </a:pPr>
            <a:r>
              <a:rPr dirty="0"/>
              <a:t>Facebook, Twitter, Instagram</a:t>
            </a:r>
            <a:endParaRPr sz="2400" dirty="0"/>
          </a:p>
          <a:p>
            <a:pPr marL="742950" lvl="1" indent="-285750">
              <a:spcBef>
                <a:spcPts val="500"/>
              </a:spcBef>
              <a:buFont typeface="Calibri"/>
              <a:defRPr sz="2200"/>
            </a:pPr>
            <a:r>
              <a:rPr dirty="0"/>
              <a:t>Gold Country Media monthly column </a:t>
            </a:r>
          </a:p>
          <a:p>
            <a:pPr marL="742950" lvl="1" indent="-285750">
              <a:spcBef>
                <a:spcPts val="500"/>
              </a:spcBef>
              <a:buFont typeface="Calibri"/>
              <a:defRPr sz="2200" i="1"/>
            </a:pPr>
            <a:r>
              <a:rPr dirty="0"/>
              <a:t>Curious Gardener</a:t>
            </a:r>
            <a:r>
              <a:rPr lang="en-US" dirty="0"/>
              <a:t> quarter</a:t>
            </a:r>
            <a:r>
              <a:rPr i="1" dirty="0"/>
              <a:t>ly</a:t>
            </a:r>
            <a:r>
              <a:rPr i="0" dirty="0"/>
              <a:t> newsletter</a:t>
            </a:r>
            <a:r>
              <a:rPr lang="en-US" i="0" dirty="0"/>
              <a:t>; email</a:t>
            </a:r>
            <a:r>
              <a:rPr i="0" dirty="0"/>
              <a:t> and on website</a:t>
            </a:r>
          </a:p>
          <a:p>
            <a:pPr marL="742950" lvl="1" indent="-285750">
              <a:spcBef>
                <a:spcPts val="500"/>
              </a:spcBef>
              <a:buFont typeface="Calibri"/>
              <a:defRPr sz="2200" i="1"/>
            </a:pPr>
            <a:r>
              <a:rPr dirty="0"/>
              <a:t>Calendar and Gardening Guide</a:t>
            </a:r>
          </a:p>
        </p:txBody>
      </p:sp>
      <p:sp>
        <p:nvSpPr>
          <p:cNvPr id="196" name="Slide Number Placeholder 3"/>
          <p:cNvSpPr txBox="1">
            <a:spLocks noGrp="1"/>
          </p:cNvSpPr>
          <p:nvPr>
            <p:ph type="sldNum" sz="quarter" idx="4294967295"/>
          </p:nvPr>
        </p:nvSpPr>
        <p:spPr>
          <a:xfrm>
            <a:off x="8505417" y="6404291"/>
            <a:ext cx="181381"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18E339-5A7D-4CF5-9977-DB94C34A4CCF}"/>
              </a:ext>
            </a:extLst>
          </p:cNvPr>
          <p:cNvSpPr>
            <a:spLocks noGrp="1"/>
          </p:cNvSpPr>
          <p:nvPr>
            <p:ph type="body" sz="half" idx="1"/>
          </p:nvPr>
        </p:nvSpPr>
        <p:spPr/>
        <p:txBody>
          <a:bodyPr>
            <a:normAutofit/>
          </a:bodyPr>
          <a:lstStyle/>
          <a:p>
            <a:r>
              <a:rPr lang="en-US" dirty="0"/>
              <a:t>Coreopsis</a:t>
            </a:r>
          </a:p>
          <a:p>
            <a:endParaRPr lang="en-US" dirty="0"/>
          </a:p>
          <a:p>
            <a:r>
              <a:rPr lang="en-US" sz="2800" dirty="0"/>
              <a:t>Stratify 3-4 </a:t>
            </a:r>
            <a:r>
              <a:rPr lang="en-US" sz="2800" dirty="0" err="1"/>
              <a:t>wks</a:t>
            </a:r>
            <a:r>
              <a:rPr lang="en-US" sz="2800" dirty="0"/>
              <a:t>;</a:t>
            </a:r>
          </a:p>
          <a:p>
            <a:r>
              <a:rPr lang="en-US" sz="2800" dirty="0"/>
              <a:t> germinates in 14-28 days</a:t>
            </a:r>
          </a:p>
          <a:p>
            <a:r>
              <a:rPr lang="en-US" sz="2800" dirty="0"/>
              <a:t> in the light at 68 </a:t>
            </a:r>
            <a:r>
              <a:rPr lang="en-US" sz="2800" dirty="0" err="1"/>
              <a:t>degr</a:t>
            </a:r>
            <a:r>
              <a:rPr lang="en-US" sz="2800" dirty="0"/>
              <a:t>.</a:t>
            </a:r>
          </a:p>
          <a:p>
            <a:endParaRPr lang="en-US" sz="2800" dirty="0"/>
          </a:p>
          <a:p>
            <a:r>
              <a:rPr lang="en-US" sz="2800" dirty="0"/>
              <a:t>    6 yrs. seed viability</a:t>
            </a:r>
          </a:p>
        </p:txBody>
      </p:sp>
      <p:pic>
        <p:nvPicPr>
          <p:cNvPr id="6" name="Picture Placeholder 5">
            <a:extLst>
              <a:ext uri="{FF2B5EF4-FFF2-40B4-BE49-F238E27FC236}">
                <a16:creationId xmlns:a16="http://schemas.microsoft.com/office/drawing/2014/main" id="{2FFBEE7A-3F4D-4BDC-AF99-EAC3649115F1}"/>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5625" r="15625"/>
          <a:stretch>
            <a:fillRect/>
          </a:stretch>
        </p:blipFill>
        <p:spPr>
          <a:xfrm rot="5400000">
            <a:off x="5173242" y="2241979"/>
            <a:ext cx="2874706" cy="3136043"/>
          </a:xfrm>
        </p:spPr>
      </p:pic>
      <p:sp>
        <p:nvSpPr>
          <p:cNvPr id="4" name="Title 3">
            <a:extLst>
              <a:ext uri="{FF2B5EF4-FFF2-40B4-BE49-F238E27FC236}">
                <a16:creationId xmlns:a16="http://schemas.microsoft.com/office/drawing/2014/main" id="{76733975-42CA-42B7-A645-F2CA9299297E}"/>
              </a:ext>
            </a:extLst>
          </p:cNvPr>
          <p:cNvSpPr>
            <a:spLocks noGrp="1"/>
          </p:cNvSpPr>
          <p:nvPr>
            <p:ph type="title"/>
          </p:nvPr>
        </p:nvSpPr>
        <p:spPr/>
        <p:txBody>
          <a:bodyPr>
            <a:normAutofit/>
          </a:bodyPr>
          <a:lstStyle/>
          <a:p>
            <a:r>
              <a:rPr lang="en-US" sz="3200" b="1" dirty="0"/>
              <a:t>Germination Requirements</a:t>
            </a:r>
            <a:endParaRPr lang="en-US" sz="3200" dirty="0"/>
          </a:p>
        </p:txBody>
      </p:sp>
    </p:spTree>
    <p:extLst>
      <p:ext uri="{BB962C8B-B14F-4D97-AF65-F5344CB8AC3E}">
        <p14:creationId xmlns:p14="http://schemas.microsoft.com/office/powerpoint/2010/main" val="245391568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C622CE-43A4-4F49-BCE1-FF7A9ED0AC67}"/>
              </a:ext>
            </a:extLst>
          </p:cNvPr>
          <p:cNvSpPr>
            <a:spLocks noGrp="1"/>
          </p:cNvSpPr>
          <p:nvPr>
            <p:ph type="body" sz="half" idx="1"/>
          </p:nvPr>
        </p:nvSpPr>
        <p:spPr>
          <a:xfrm>
            <a:off x="457200" y="1695450"/>
            <a:ext cx="4724400" cy="4419600"/>
          </a:xfrm>
        </p:spPr>
        <p:txBody>
          <a:bodyPr/>
          <a:lstStyle/>
          <a:p>
            <a:r>
              <a:rPr lang="en-US" dirty="0"/>
              <a:t>Cosmos</a:t>
            </a:r>
          </a:p>
          <a:p>
            <a:endParaRPr lang="en-US" dirty="0"/>
          </a:p>
          <a:p>
            <a:r>
              <a:rPr lang="en-US" dirty="0"/>
              <a:t>  </a:t>
            </a:r>
            <a:r>
              <a:rPr lang="en-US" sz="2800" dirty="0"/>
              <a:t>Stratify 14-28 days</a:t>
            </a:r>
          </a:p>
          <a:p>
            <a:r>
              <a:rPr lang="en-US" sz="2800" dirty="0"/>
              <a:t> in light, 70 </a:t>
            </a:r>
            <a:r>
              <a:rPr lang="en-US" sz="2800" dirty="0" err="1"/>
              <a:t>degr</a:t>
            </a:r>
            <a:r>
              <a:rPr lang="en-US" sz="2800" dirty="0"/>
              <a:t>.</a:t>
            </a:r>
            <a:r>
              <a:rPr lang="en-US" dirty="0"/>
              <a:t>	</a:t>
            </a:r>
          </a:p>
          <a:p>
            <a:endParaRPr lang="en-US" dirty="0"/>
          </a:p>
          <a:p>
            <a:r>
              <a:rPr lang="en-US" sz="2800" dirty="0"/>
              <a:t>5 yrs. Seed viability</a:t>
            </a:r>
          </a:p>
        </p:txBody>
      </p:sp>
      <p:pic>
        <p:nvPicPr>
          <p:cNvPr id="6" name="Picture Placeholder 5">
            <a:extLst>
              <a:ext uri="{FF2B5EF4-FFF2-40B4-BE49-F238E27FC236}">
                <a16:creationId xmlns:a16="http://schemas.microsoft.com/office/drawing/2014/main" id="{55112D71-F677-42B0-A39E-343868063538}"/>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5625" b="15625"/>
          <a:stretch>
            <a:fillRect/>
          </a:stretch>
        </p:blipFill>
        <p:spPr>
          <a:xfrm>
            <a:off x="4704522" y="2236305"/>
            <a:ext cx="3339548" cy="3061252"/>
          </a:xfrm>
        </p:spPr>
      </p:pic>
      <p:sp>
        <p:nvSpPr>
          <p:cNvPr id="4" name="Title 3">
            <a:extLst>
              <a:ext uri="{FF2B5EF4-FFF2-40B4-BE49-F238E27FC236}">
                <a16:creationId xmlns:a16="http://schemas.microsoft.com/office/drawing/2014/main" id="{1B12E586-063A-449D-9F92-26C95EDFC563}"/>
              </a:ext>
            </a:extLst>
          </p:cNvPr>
          <p:cNvSpPr>
            <a:spLocks noGrp="1"/>
          </p:cNvSpPr>
          <p:nvPr>
            <p:ph type="title"/>
          </p:nvPr>
        </p:nvSpPr>
        <p:spPr/>
        <p:txBody>
          <a:bodyPr>
            <a:normAutofit/>
          </a:bodyPr>
          <a:lstStyle/>
          <a:p>
            <a:r>
              <a:rPr lang="en-US" sz="3200" b="1" dirty="0"/>
              <a:t>Germination Requirements</a:t>
            </a:r>
            <a:endParaRPr lang="en-US" sz="3200" dirty="0"/>
          </a:p>
        </p:txBody>
      </p:sp>
    </p:spTree>
    <p:extLst>
      <p:ext uri="{BB962C8B-B14F-4D97-AF65-F5344CB8AC3E}">
        <p14:creationId xmlns:p14="http://schemas.microsoft.com/office/powerpoint/2010/main" val="215652817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425DC7-5210-48A5-9173-BD1BBCADD229}"/>
              </a:ext>
            </a:extLst>
          </p:cNvPr>
          <p:cNvSpPr>
            <a:spLocks noGrp="1"/>
          </p:cNvSpPr>
          <p:nvPr>
            <p:ph type="body" sz="half" idx="1"/>
          </p:nvPr>
        </p:nvSpPr>
        <p:spPr/>
        <p:txBody>
          <a:bodyPr/>
          <a:lstStyle/>
          <a:p>
            <a:r>
              <a:rPr lang="en-US" dirty="0"/>
              <a:t>Dahlia</a:t>
            </a:r>
          </a:p>
          <a:p>
            <a:r>
              <a:rPr lang="en-US" dirty="0"/>
              <a:t> </a:t>
            </a:r>
          </a:p>
          <a:p>
            <a:r>
              <a:rPr lang="en-US" dirty="0"/>
              <a:t> </a:t>
            </a:r>
            <a:r>
              <a:rPr lang="en-US" sz="2800" dirty="0" err="1"/>
              <a:t>Geriminate</a:t>
            </a:r>
            <a:r>
              <a:rPr lang="en-US" sz="2800" dirty="0"/>
              <a:t> 10-14 days </a:t>
            </a:r>
          </a:p>
          <a:p>
            <a:r>
              <a:rPr lang="en-US" sz="2800" dirty="0"/>
              <a:t>  at 63 </a:t>
            </a:r>
            <a:r>
              <a:rPr lang="en-US" sz="2800" dirty="0" err="1"/>
              <a:t>degr</a:t>
            </a:r>
            <a:r>
              <a:rPr lang="en-US" sz="2800" dirty="0"/>
              <a:t>.</a:t>
            </a:r>
          </a:p>
          <a:p>
            <a:endParaRPr lang="en-US" sz="2800" dirty="0"/>
          </a:p>
          <a:p>
            <a:endParaRPr lang="en-US" sz="2800" dirty="0"/>
          </a:p>
          <a:p>
            <a:r>
              <a:rPr lang="en-US" sz="2800" dirty="0"/>
              <a:t>2-3 yrs. seed viability</a:t>
            </a:r>
          </a:p>
        </p:txBody>
      </p:sp>
      <p:sp>
        <p:nvSpPr>
          <p:cNvPr id="4" name="Title 3">
            <a:extLst>
              <a:ext uri="{FF2B5EF4-FFF2-40B4-BE49-F238E27FC236}">
                <a16:creationId xmlns:a16="http://schemas.microsoft.com/office/drawing/2014/main" id="{EA4ADDF2-4CC5-496B-9831-90FCB9F21ED9}"/>
              </a:ext>
            </a:extLst>
          </p:cNvPr>
          <p:cNvSpPr>
            <a:spLocks noGrp="1"/>
          </p:cNvSpPr>
          <p:nvPr>
            <p:ph type="title"/>
          </p:nvPr>
        </p:nvSpPr>
        <p:spPr/>
        <p:txBody>
          <a:bodyPr>
            <a:normAutofit/>
          </a:bodyPr>
          <a:lstStyle/>
          <a:p>
            <a:r>
              <a:rPr lang="en-US" sz="3200" b="1" dirty="0"/>
              <a:t>Germination Requirements</a:t>
            </a:r>
            <a:endParaRPr lang="en-US" sz="3200" dirty="0"/>
          </a:p>
        </p:txBody>
      </p:sp>
      <p:pic>
        <p:nvPicPr>
          <p:cNvPr id="5" name="Picture 4">
            <a:extLst>
              <a:ext uri="{FF2B5EF4-FFF2-40B4-BE49-F238E27FC236}">
                <a16:creationId xmlns:a16="http://schemas.microsoft.com/office/drawing/2014/main" id="{63030FA9-8D59-440F-A230-E9B493F2724D}"/>
              </a:ext>
            </a:extLst>
          </p:cNvPr>
          <p:cNvPicPr/>
          <p:nvPr/>
        </p:nvPicPr>
        <p:blipFill rotWithShape="1">
          <a:blip r:embed="rId2" cstate="print">
            <a:extLst>
              <a:ext uri="{28A0092B-C50C-407E-A947-70E740481C1C}">
                <a14:useLocalDpi xmlns:a14="http://schemas.microsoft.com/office/drawing/2010/main" val="0"/>
              </a:ext>
            </a:extLst>
          </a:blip>
          <a:srcRect l="-29" t="25324" r="24201" b="28285"/>
          <a:stretch/>
        </p:blipFill>
        <p:spPr bwMode="auto">
          <a:xfrm rot="5400000">
            <a:off x="3797237" y="2796996"/>
            <a:ext cx="3089789" cy="1540264"/>
          </a:xfrm>
          <a:prstGeom prst="rect">
            <a:avLst/>
          </a:prstGeom>
          <a:noFill/>
          <a:ln>
            <a:noFill/>
          </a:ln>
          <a:extLst>
            <a:ext uri="{53640926-AAD7-44D8-BBD7-CCE9431645EC}">
              <a14:shadowObscured xmlns:a14="http://schemas.microsoft.com/office/drawing/2010/main"/>
            </a:ext>
          </a:extLst>
        </p:spPr>
      </p:pic>
      <p:pic>
        <p:nvPicPr>
          <p:cNvPr id="6" name="Picture Placeholder 5">
            <a:extLst>
              <a:ext uri="{FF2B5EF4-FFF2-40B4-BE49-F238E27FC236}">
                <a16:creationId xmlns:a16="http://schemas.microsoft.com/office/drawing/2014/main" id="{80DC8CF7-EAA1-4198-8B1D-3FC24BE558BA}"/>
              </a:ext>
            </a:extLst>
          </p:cNvPr>
          <p:cNvPicPr>
            <a:picLocks noGrp="1"/>
          </p:cNvPicPr>
          <p:nvPr>
            <p:ph type="pic" sz="quarter" idx="13"/>
          </p:nvPr>
        </p:nvPicPr>
        <p:blipFill rotWithShape="1">
          <a:blip r:embed="rId3" cstate="print">
            <a:extLst>
              <a:ext uri="{28A0092B-C50C-407E-A947-70E740481C1C}">
                <a14:useLocalDpi xmlns:a14="http://schemas.microsoft.com/office/drawing/2010/main" val="0"/>
              </a:ext>
            </a:extLst>
          </a:blip>
          <a:srcRect l="9091" r="9091"/>
          <a:stretch/>
        </p:blipFill>
        <p:spPr bwMode="auto">
          <a:xfrm rot="5400000">
            <a:off x="6341165" y="3080837"/>
            <a:ext cx="2743200" cy="25146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6698119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9D9DAB-E735-4BF7-A2F4-B174E42446E4}"/>
              </a:ext>
            </a:extLst>
          </p:cNvPr>
          <p:cNvSpPr>
            <a:spLocks noGrp="1"/>
          </p:cNvSpPr>
          <p:nvPr>
            <p:ph type="body" sz="half" idx="1"/>
          </p:nvPr>
        </p:nvSpPr>
        <p:spPr/>
        <p:txBody>
          <a:bodyPr/>
          <a:lstStyle/>
          <a:p>
            <a:r>
              <a:rPr lang="en-US" dirty="0"/>
              <a:t>Gaillardia</a:t>
            </a:r>
          </a:p>
          <a:p>
            <a:endParaRPr lang="en-US" sz="2800" dirty="0"/>
          </a:p>
          <a:p>
            <a:r>
              <a:rPr lang="en-US" sz="2800" dirty="0"/>
              <a:t>Germinates 14-21 days,</a:t>
            </a:r>
          </a:p>
          <a:p>
            <a:r>
              <a:rPr lang="en-US" sz="2800" dirty="0"/>
              <a:t> in  light, </a:t>
            </a:r>
          </a:p>
          <a:p>
            <a:r>
              <a:rPr lang="en-US" sz="2800" dirty="0"/>
              <a:t>  70-75 </a:t>
            </a:r>
            <a:r>
              <a:rPr lang="en-US" sz="2800" dirty="0" err="1"/>
              <a:t>degr</a:t>
            </a:r>
            <a:r>
              <a:rPr lang="en-US" sz="2800" dirty="0"/>
              <a:t>.</a:t>
            </a:r>
          </a:p>
          <a:p>
            <a:endParaRPr lang="en-US" sz="2800" dirty="0"/>
          </a:p>
          <a:p>
            <a:r>
              <a:rPr lang="en-US" sz="2800" dirty="0"/>
              <a:t>Seed viability 2-4 yrs.</a:t>
            </a:r>
          </a:p>
          <a:p>
            <a:endParaRPr lang="en-US" sz="2800" dirty="0"/>
          </a:p>
          <a:p>
            <a:endParaRPr lang="en-US" dirty="0"/>
          </a:p>
        </p:txBody>
      </p:sp>
      <p:pic>
        <p:nvPicPr>
          <p:cNvPr id="6" name="Picture Placeholder 5">
            <a:extLst>
              <a:ext uri="{FF2B5EF4-FFF2-40B4-BE49-F238E27FC236}">
                <a16:creationId xmlns:a16="http://schemas.microsoft.com/office/drawing/2014/main" id="{4636DF88-1907-43C0-829E-97AEAF5C8F8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5625" b="15625"/>
          <a:stretch>
            <a:fillRect/>
          </a:stretch>
        </p:blipFill>
        <p:spPr>
          <a:xfrm>
            <a:off x="5456582" y="2171700"/>
            <a:ext cx="2998004" cy="2748170"/>
          </a:xfrm>
        </p:spPr>
      </p:pic>
      <p:sp>
        <p:nvSpPr>
          <p:cNvPr id="4" name="Title 3">
            <a:extLst>
              <a:ext uri="{FF2B5EF4-FFF2-40B4-BE49-F238E27FC236}">
                <a16:creationId xmlns:a16="http://schemas.microsoft.com/office/drawing/2014/main" id="{F33E96DB-FC72-4DE2-B2A1-2581CD416AA9}"/>
              </a:ext>
            </a:extLst>
          </p:cNvPr>
          <p:cNvSpPr>
            <a:spLocks noGrp="1"/>
          </p:cNvSpPr>
          <p:nvPr>
            <p:ph type="title"/>
          </p:nvPr>
        </p:nvSpPr>
        <p:spPr/>
        <p:txBody>
          <a:bodyPr>
            <a:normAutofit/>
          </a:bodyPr>
          <a:lstStyle/>
          <a:p>
            <a:r>
              <a:rPr lang="en-US" sz="3200" b="1" dirty="0"/>
              <a:t>Germination Requirements</a:t>
            </a:r>
            <a:endParaRPr lang="en-US" sz="3200" dirty="0"/>
          </a:p>
        </p:txBody>
      </p:sp>
    </p:spTree>
    <p:extLst>
      <p:ext uri="{BB962C8B-B14F-4D97-AF65-F5344CB8AC3E}">
        <p14:creationId xmlns:p14="http://schemas.microsoft.com/office/powerpoint/2010/main" val="106947776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573602-8B32-44CC-BEB0-E110FB6093AB}"/>
              </a:ext>
            </a:extLst>
          </p:cNvPr>
          <p:cNvSpPr>
            <a:spLocks noGrp="1"/>
          </p:cNvSpPr>
          <p:nvPr>
            <p:ph type="body" sz="half" idx="1"/>
          </p:nvPr>
        </p:nvSpPr>
        <p:spPr/>
        <p:txBody>
          <a:bodyPr/>
          <a:lstStyle/>
          <a:p>
            <a:r>
              <a:rPr lang="en-US" dirty="0"/>
              <a:t>Gerbera Daisy</a:t>
            </a:r>
          </a:p>
          <a:p>
            <a:r>
              <a:rPr lang="en-US" dirty="0"/>
              <a:t>   </a:t>
            </a:r>
          </a:p>
          <a:p>
            <a:r>
              <a:rPr lang="en-US" sz="2800" dirty="0"/>
              <a:t>4-6 wks. In sandy, peaty soil, </a:t>
            </a:r>
          </a:p>
          <a:p>
            <a:r>
              <a:rPr lang="en-US" sz="2800" dirty="0"/>
              <a:t>  70 </a:t>
            </a:r>
            <a:r>
              <a:rPr lang="en-US" sz="2800" dirty="0" err="1"/>
              <a:t>degr</a:t>
            </a:r>
            <a:r>
              <a:rPr lang="en-US" sz="2800" dirty="0"/>
              <a:t>.</a:t>
            </a:r>
          </a:p>
          <a:p>
            <a:endParaRPr lang="en-US" sz="2800" dirty="0"/>
          </a:p>
          <a:p>
            <a:r>
              <a:rPr lang="en-US" sz="2800" dirty="0"/>
              <a:t>Seed viability duration unknown</a:t>
            </a:r>
          </a:p>
        </p:txBody>
      </p:sp>
      <p:pic>
        <p:nvPicPr>
          <p:cNvPr id="6" name="Picture Placeholder 5">
            <a:extLst>
              <a:ext uri="{FF2B5EF4-FFF2-40B4-BE49-F238E27FC236}">
                <a16:creationId xmlns:a16="http://schemas.microsoft.com/office/drawing/2014/main" id="{193F8092-0377-4BD1-9A4A-55AA4D1C4D1E}"/>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5625" r="15625"/>
          <a:stretch>
            <a:fillRect/>
          </a:stretch>
        </p:blipFill>
        <p:spPr>
          <a:xfrm rot="5400000">
            <a:off x="5316682" y="2189018"/>
            <a:ext cx="2971799" cy="3241963"/>
          </a:xfrm>
        </p:spPr>
      </p:pic>
      <p:sp>
        <p:nvSpPr>
          <p:cNvPr id="4" name="Title 3">
            <a:extLst>
              <a:ext uri="{FF2B5EF4-FFF2-40B4-BE49-F238E27FC236}">
                <a16:creationId xmlns:a16="http://schemas.microsoft.com/office/drawing/2014/main" id="{F1EB6641-BBD5-47D7-B35A-D9EBE5778B8C}"/>
              </a:ext>
            </a:extLst>
          </p:cNvPr>
          <p:cNvSpPr>
            <a:spLocks noGrp="1"/>
          </p:cNvSpPr>
          <p:nvPr>
            <p:ph type="title"/>
          </p:nvPr>
        </p:nvSpPr>
        <p:spPr/>
        <p:txBody>
          <a:bodyPr>
            <a:normAutofit/>
          </a:bodyPr>
          <a:lstStyle/>
          <a:p>
            <a:r>
              <a:rPr lang="en-US" sz="3200" b="1" dirty="0"/>
              <a:t>Germination Requirements</a:t>
            </a:r>
            <a:endParaRPr lang="en-US" sz="3200" dirty="0"/>
          </a:p>
        </p:txBody>
      </p:sp>
    </p:spTree>
    <p:extLst>
      <p:ext uri="{BB962C8B-B14F-4D97-AF65-F5344CB8AC3E}">
        <p14:creationId xmlns:p14="http://schemas.microsoft.com/office/powerpoint/2010/main" val="2505776145"/>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C6C58F-1EBF-4B5C-ADAB-D690939A11A3}"/>
              </a:ext>
            </a:extLst>
          </p:cNvPr>
          <p:cNvSpPr>
            <a:spLocks noGrp="1"/>
          </p:cNvSpPr>
          <p:nvPr>
            <p:ph type="body" sz="half" idx="1"/>
          </p:nvPr>
        </p:nvSpPr>
        <p:spPr/>
        <p:txBody>
          <a:bodyPr/>
          <a:lstStyle/>
          <a:p>
            <a:r>
              <a:rPr lang="en-US" dirty="0"/>
              <a:t>Japanese Iris</a:t>
            </a:r>
          </a:p>
          <a:p>
            <a:endParaRPr lang="en-US" dirty="0"/>
          </a:p>
          <a:p>
            <a:r>
              <a:rPr lang="en-US" dirty="0"/>
              <a:t> </a:t>
            </a:r>
            <a:r>
              <a:rPr lang="en-US" sz="2800" dirty="0"/>
              <a:t>Scarify w/sandpaper, then</a:t>
            </a:r>
          </a:p>
          <a:p>
            <a:r>
              <a:rPr lang="en-US" sz="2800" dirty="0"/>
              <a:t> let germinate 1 mo., 68 </a:t>
            </a:r>
            <a:r>
              <a:rPr lang="en-US" sz="2800" dirty="0" err="1"/>
              <a:t>degr</a:t>
            </a:r>
            <a:r>
              <a:rPr lang="en-US" sz="2800" dirty="0"/>
              <a:t>.</a:t>
            </a:r>
          </a:p>
          <a:p>
            <a:r>
              <a:rPr lang="en-US" sz="2800" dirty="0"/>
              <a:t>then stratify 50 </a:t>
            </a:r>
            <a:r>
              <a:rPr lang="en-US" sz="2800" dirty="0" err="1"/>
              <a:t>degr</a:t>
            </a:r>
            <a:r>
              <a:rPr lang="en-US" sz="2800" dirty="0"/>
              <a:t>.</a:t>
            </a:r>
          </a:p>
          <a:p>
            <a:endParaRPr lang="en-US" sz="2800" dirty="0"/>
          </a:p>
          <a:p>
            <a:r>
              <a:rPr lang="en-US" sz="2800" dirty="0"/>
              <a:t>  Seed viability unknown</a:t>
            </a:r>
          </a:p>
          <a:p>
            <a:r>
              <a:rPr lang="en-US" sz="2800" dirty="0"/>
              <a:t> </a:t>
            </a:r>
          </a:p>
          <a:p>
            <a:endParaRPr lang="en-US" sz="2800" dirty="0"/>
          </a:p>
        </p:txBody>
      </p:sp>
      <p:sp>
        <p:nvSpPr>
          <p:cNvPr id="4" name="Title 3">
            <a:extLst>
              <a:ext uri="{FF2B5EF4-FFF2-40B4-BE49-F238E27FC236}">
                <a16:creationId xmlns:a16="http://schemas.microsoft.com/office/drawing/2014/main" id="{E0327584-9FE1-4D47-B7AD-CC2B3FDB1C46}"/>
              </a:ext>
            </a:extLst>
          </p:cNvPr>
          <p:cNvSpPr>
            <a:spLocks noGrp="1"/>
          </p:cNvSpPr>
          <p:nvPr>
            <p:ph type="title"/>
          </p:nvPr>
        </p:nvSpPr>
        <p:spPr/>
        <p:txBody>
          <a:bodyPr>
            <a:normAutofit/>
          </a:bodyPr>
          <a:lstStyle/>
          <a:p>
            <a:r>
              <a:rPr lang="en-US" sz="3200" b="1" dirty="0"/>
              <a:t>Germination Requirements</a:t>
            </a:r>
            <a:endParaRPr lang="en-US" sz="3200" dirty="0"/>
          </a:p>
        </p:txBody>
      </p:sp>
      <p:pic>
        <p:nvPicPr>
          <p:cNvPr id="5" name="Picture Placeholder 4">
            <a:extLst>
              <a:ext uri="{FF2B5EF4-FFF2-40B4-BE49-F238E27FC236}">
                <a16:creationId xmlns:a16="http://schemas.microsoft.com/office/drawing/2014/main" id="{8F6489F8-C27A-447A-9E9A-C353074E7E5A}"/>
              </a:ext>
            </a:extLst>
          </p:cNvPr>
          <p:cNvPicPr>
            <a:picLocks noGrp="1"/>
          </p:cNvPicPr>
          <p:nvPr>
            <p:ph type="pic" sz="quarter" idx="13"/>
          </p:nvPr>
        </p:nvPicPr>
        <p:blipFill>
          <a:blip r:embed="rId2" cstate="print">
            <a:extLst>
              <a:ext uri="{28A0092B-C50C-407E-A947-70E740481C1C}">
                <a14:useLocalDpi xmlns:a14="http://schemas.microsoft.com/office/drawing/2010/main" val="0"/>
              </a:ext>
            </a:extLst>
          </a:blip>
          <a:srcRect l="9127" r="9127"/>
          <a:stretch>
            <a:fillRect/>
          </a:stretch>
        </p:blipFill>
        <p:spPr bwMode="auto">
          <a:xfrm rot="5400000">
            <a:off x="5411855" y="2047461"/>
            <a:ext cx="3165613" cy="2688535"/>
          </a:xfrm>
          <a:prstGeom prst="rect">
            <a:avLst/>
          </a:prstGeom>
          <a:noFill/>
          <a:ln>
            <a:noFill/>
          </a:ln>
        </p:spPr>
      </p:pic>
    </p:spTree>
    <p:extLst>
      <p:ext uri="{BB962C8B-B14F-4D97-AF65-F5344CB8AC3E}">
        <p14:creationId xmlns:p14="http://schemas.microsoft.com/office/powerpoint/2010/main" val="143828824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859DE6-C3D0-49B6-8D55-7D1C21EA1B14}"/>
              </a:ext>
            </a:extLst>
          </p:cNvPr>
          <p:cNvSpPr>
            <a:spLocks noGrp="1"/>
          </p:cNvSpPr>
          <p:nvPr>
            <p:ph type="body" sz="half" idx="1"/>
          </p:nvPr>
        </p:nvSpPr>
        <p:spPr/>
        <p:txBody>
          <a:bodyPr/>
          <a:lstStyle/>
          <a:p>
            <a:r>
              <a:rPr lang="en-US" dirty="0"/>
              <a:t>Marigold</a:t>
            </a:r>
          </a:p>
          <a:p>
            <a:endParaRPr lang="en-US" dirty="0"/>
          </a:p>
          <a:p>
            <a:r>
              <a:rPr lang="en-US" sz="2800" dirty="0"/>
              <a:t>	Requires light,</a:t>
            </a:r>
          </a:p>
          <a:p>
            <a:r>
              <a:rPr lang="en-US" sz="2800" dirty="0"/>
              <a:t>	3-14 days,</a:t>
            </a:r>
            <a:r>
              <a:rPr lang="en-US" dirty="0"/>
              <a:t> </a:t>
            </a:r>
            <a:r>
              <a:rPr lang="en-US" sz="2800" dirty="0"/>
              <a:t>74 </a:t>
            </a:r>
            <a:r>
              <a:rPr lang="en-US" sz="2800" dirty="0" err="1"/>
              <a:t>degr</a:t>
            </a:r>
            <a:r>
              <a:rPr lang="en-US" sz="2800" dirty="0"/>
              <a:t>.,</a:t>
            </a:r>
          </a:p>
          <a:p>
            <a:r>
              <a:rPr lang="en-US" dirty="0"/>
              <a:t>     </a:t>
            </a:r>
            <a:r>
              <a:rPr lang="en-US" sz="2800" dirty="0"/>
              <a:t>seeds vertical, shallow</a:t>
            </a:r>
          </a:p>
          <a:p>
            <a:endParaRPr lang="en-US" sz="2800" dirty="0"/>
          </a:p>
          <a:p>
            <a:r>
              <a:rPr lang="en-US" sz="2800" dirty="0"/>
              <a:t>	5 yr. seed viability</a:t>
            </a:r>
          </a:p>
        </p:txBody>
      </p:sp>
      <p:sp>
        <p:nvSpPr>
          <p:cNvPr id="4" name="Title 3">
            <a:extLst>
              <a:ext uri="{FF2B5EF4-FFF2-40B4-BE49-F238E27FC236}">
                <a16:creationId xmlns:a16="http://schemas.microsoft.com/office/drawing/2014/main" id="{B00E80A5-9657-4BB1-9DF1-7031B7F88C02}"/>
              </a:ext>
            </a:extLst>
          </p:cNvPr>
          <p:cNvSpPr>
            <a:spLocks noGrp="1"/>
          </p:cNvSpPr>
          <p:nvPr>
            <p:ph type="title"/>
          </p:nvPr>
        </p:nvSpPr>
        <p:spPr/>
        <p:txBody>
          <a:bodyPr>
            <a:normAutofit/>
          </a:bodyPr>
          <a:lstStyle/>
          <a:p>
            <a:r>
              <a:rPr lang="en-US" sz="3200" b="1" dirty="0"/>
              <a:t>Germination Requirements</a:t>
            </a:r>
            <a:endParaRPr lang="en-US" sz="3200" dirty="0"/>
          </a:p>
        </p:txBody>
      </p:sp>
      <p:pic>
        <p:nvPicPr>
          <p:cNvPr id="8" name="Picture Placeholder 7">
            <a:extLst>
              <a:ext uri="{FF2B5EF4-FFF2-40B4-BE49-F238E27FC236}">
                <a16:creationId xmlns:a16="http://schemas.microsoft.com/office/drawing/2014/main" id="{EE60D76B-756B-4A88-BBA4-31371D40B54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5625" b="15625"/>
          <a:stretch>
            <a:fillRect/>
          </a:stretch>
        </p:blipFill>
        <p:spPr>
          <a:xfrm>
            <a:off x="4955109" y="1600199"/>
            <a:ext cx="3274491" cy="3001617"/>
          </a:xfrm>
        </p:spPr>
      </p:pic>
    </p:spTree>
    <p:extLst>
      <p:ext uri="{BB962C8B-B14F-4D97-AF65-F5344CB8AC3E}">
        <p14:creationId xmlns:p14="http://schemas.microsoft.com/office/powerpoint/2010/main" val="2979244483"/>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E538E7-8AED-4D4E-942F-C02B47D2C0BD}"/>
              </a:ext>
            </a:extLst>
          </p:cNvPr>
          <p:cNvSpPr>
            <a:spLocks noGrp="1"/>
          </p:cNvSpPr>
          <p:nvPr>
            <p:ph type="body" sz="half" idx="1"/>
          </p:nvPr>
        </p:nvSpPr>
        <p:spPr/>
        <p:txBody>
          <a:bodyPr>
            <a:normAutofit lnSpcReduction="10000"/>
          </a:bodyPr>
          <a:lstStyle/>
          <a:p>
            <a:r>
              <a:rPr lang="en-US" dirty="0"/>
              <a:t>Salvia (Sage)</a:t>
            </a:r>
          </a:p>
          <a:p>
            <a:r>
              <a:rPr lang="en-US" dirty="0"/>
              <a:t>	</a:t>
            </a:r>
          </a:p>
          <a:p>
            <a:r>
              <a:rPr lang="en-US" sz="2800" dirty="0"/>
              <a:t>Requires light</a:t>
            </a:r>
          </a:p>
          <a:p>
            <a:r>
              <a:rPr lang="en-US" sz="2800" dirty="0"/>
              <a:t>	3 wks. Stratification</a:t>
            </a:r>
          </a:p>
          <a:p>
            <a:r>
              <a:rPr lang="en-US" sz="2800" dirty="0"/>
              <a:t>	Germinates in</a:t>
            </a:r>
          </a:p>
          <a:p>
            <a:r>
              <a:rPr lang="en-US" sz="2800" dirty="0"/>
              <a:t>       7-21 days,</a:t>
            </a:r>
          </a:p>
          <a:p>
            <a:r>
              <a:rPr lang="en-US" sz="2800" dirty="0"/>
              <a:t>         68 </a:t>
            </a:r>
            <a:r>
              <a:rPr lang="en-US" sz="2800" dirty="0" err="1"/>
              <a:t>degr</a:t>
            </a:r>
            <a:r>
              <a:rPr lang="en-US" sz="2800" dirty="0"/>
              <a:t>.</a:t>
            </a:r>
          </a:p>
          <a:p>
            <a:r>
              <a:rPr lang="en-US" sz="2800" dirty="0"/>
              <a:t>	</a:t>
            </a:r>
          </a:p>
          <a:p>
            <a:r>
              <a:rPr lang="en-US" sz="2800" dirty="0"/>
              <a:t>Seed viability 1 yr.</a:t>
            </a:r>
          </a:p>
        </p:txBody>
      </p:sp>
      <p:pic>
        <p:nvPicPr>
          <p:cNvPr id="6" name="Picture Placeholder 5">
            <a:extLst>
              <a:ext uri="{FF2B5EF4-FFF2-40B4-BE49-F238E27FC236}">
                <a16:creationId xmlns:a16="http://schemas.microsoft.com/office/drawing/2014/main" id="{273D792C-1BFE-48E8-83DD-D0E8B0F5154E}"/>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5625" b="15625"/>
          <a:stretch>
            <a:fillRect/>
          </a:stretch>
        </p:blipFill>
        <p:spPr>
          <a:xfrm>
            <a:off x="4395730" y="1668736"/>
            <a:ext cx="1920288" cy="1760264"/>
          </a:xfrm>
        </p:spPr>
      </p:pic>
      <p:sp>
        <p:nvSpPr>
          <p:cNvPr id="4" name="Title 3">
            <a:extLst>
              <a:ext uri="{FF2B5EF4-FFF2-40B4-BE49-F238E27FC236}">
                <a16:creationId xmlns:a16="http://schemas.microsoft.com/office/drawing/2014/main" id="{EB4D41B8-74A4-4F69-B9FF-175E09D495BD}"/>
              </a:ext>
            </a:extLst>
          </p:cNvPr>
          <p:cNvSpPr>
            <a:spLocks noGrp="1"/>
          </p:cNvSpPr>
          <p:nvPr>
            <p:ph type="title"/>
          </p:nvPr>
        </p:nvSpPr>
        <p:spPr/>
        <p:txBody>
          <a:bodyPr>
            <a:normAutofit/>
          </a:bodyPr>
          <a:lstStyle/>
          <a:p>
            <a:r>
              <a:rPr lang="en-US" sz="3200" b="1" dirty="0"/>
              <a:t>Germination Requirements</a:t>
            </a:r>
            <a:endParaRPr lang="en-US" sz="3200" dirty="0"/>
          </a:p>
        </p:txBody>
      </p:sp>
      <p:pic>
        <p:nvPicPr>
          <p:cNvPr id="5" name="Picture Placeholder 5">
            <a:extLst>
              <a:ext uri="{FF2B5EF4-FFF2-40B4-BE49-F238E27FC236}">
                <a16:creationId xmlns:a16="http://schemas.microsoft.com/office/drawing/2014/main" id="{DFECA22E-8F15-4275-A986-69F0F2995C6A}"/>
              </a:ext>
            </a:extLst>
          </p:cNvPr>
          <p:cNvPicPr>
            <a:picLocks noChangeAspect="1"/>
          </p:cNvPicPr>
          <p:nvPr/>
        </p:nvPicPr>
        <p:blipFill rotWithShape="1">
          <a:blip r:embed="rId3">
            <a:extLst>
              <a:ext uri="{28A0092B-C50C-407E-A947-70E740481C1C}">
                <a14:useLocalDpi xmlns:a14="http://schemas.microsoft.com/office/drawing/2010/main" val="0"/>
              </a:ext>
            </a:extLst>
          </a:blip>
          <a:srcRect t="15625" r="18514" b="15625"/>
          <a:stretch/>
        </p:blipFill>
        <p:spPr>
          <a:xfrm>
            <a:off x="3745994" y="3680097"/>
            <a:ext cx="2570024" cy="28198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pic>
        <p:nvPicPr>
          <p:cNvPr id="7" name="Picture Placeholder 5">
            <a:extLst>
              <a:ext uri="{FF2B5EF4-FFF2-40B4-BE49-F238E27FC236}">
                <a16:creationId xmlns:a16="http://schemas.microsoft.com/office/drawing/2014/main" id="{827BE0F6-7029-41C8-BFD7-2466CD025397}"/>
              </a:ext>
            </a:extLst>
          </p:cNvPr>
          <p:cNvPicPr>
            <a:picLocks noChangeAspect="1"/>
          </p:cNvPicPr>
          <p:nvPr/>
        </p:nvPicPr>
        <p:blipFill rotWithShape="1">
          <a:blip r:embed="rId4">
            <a:extLst>
              <a:ext uri="{28A0092B-C50C-407E-A947-70E740481C1C}">
                <a14:useLocalDpi xmlns:a14="http://schemas.microsoft.com/office/drawing/2010/main" val="0"/>
              </a:ext>
            </a:extLst>
          </a:blip>
          <a:srcRect l="18549" t="15625" r="25803" b="18875"/>
          <a:stretch/>
        </p:blipFill>
        <p:spPr>
          <a:xfrm>
            <a:off x="6492288" y="1417639"/>
            <a:ext cx="2214391" cy="34752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Tree>
    <p:extLst>
      <p:ext uri="{BB962C8B-B14F-4D97-AF65-F5344CB8AC3E}">
        <p14:creationId xmlns:p14="http://schemas.microsoft.com/office/powerpoint/2010/main" val="199001965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998E6-464D-42F1-BB23-88AB66405051}"/>
              </a:ext>
            </a:extLst>
          </p:cNvPr>
          <p:cNvSpPr>
            <a:spLocks noGrp="1"/>
          </p:cNvSpPr>
          <p:nvPr>
            <p:ph type="body" sz="half" idx="1"/>
          </p:nvPr>
        </p:nvSpPr>
        <p:spPr/>
        <p:txBody>
          <a:bodyPr/>
          <a:lstStyle/>
          <a:p>
            <a:r>
              <a:rPr lang="en-US" dirty="0"/>
              <a:t>Yarrow</a:t>
            </a:r>
          </a:p>
          <a:p>
            <a:endParaRPr lang="en-US" dirty="0"/>
          </a:p>
          <a:p>
            <a:r>
              <a:rPr lang="en-US" dirty="0"/>
              <a:t>	</a:t>
            </a:r>
            <a:r>
              <a:rPr lang="en-US" sz="2800" dirty="0"/>
              <a:t>Germinates in  light, </a:t>
            </a:r>
          </a:p>
          <a:p>
            <a:r>
              <a:rPr lang="en-US" sz="2800" dirty="0"/>
              <a:t>	10-14 days, 68 </a:t>
            </a:r>
            <a:r>
              <a:rPr lang="en-US" sz="2800" dirty="0" err="1"/>
              <a:t>degr</a:t>
            </a:r>
            <a:r>
              <a:rPr lang="en-US" sz="2800" dirty="0"/>
              <a:t>.</a:t>
            </a:r>
          </a:p>
          <a:p>
            <a:endParaRPr lang="en-US" dirty="0"/>
          </a:p>
          <a:p>
            <a:r>
              <a:rPr lang="en-US" dirty="0"/>
              <a:t>	</a:t>
            </a:r>
          </a:p>
          <a:p>
            <a:r>
              <a:rPr lang="en-US" sz="2800" dirty="0"/>
              <a:t>4 yr. seed viability</a:t>
            </a:r>
          </a:p>
        </p:txBody>
      </p:sp>
      <p:pic>
        <p:nvPicPr>
          <p:cNvPr id="6" name="Picture Placeholder 5">
            <a:extLst>
              <a:ext uri="{FF2B5EF4-FFF2-40B4-BE49-F238E27FC236}">
                <a16:creationId xmlns:a16="http://schemas.microsoft.com/office/drawing/2014/main" id="{38F36D80-386F-413B-BFBF-FCD2E2AC209C}"/>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4200" t="15625" r="17823" b="15625"/>
          <a:stretch/>
        </p:blipFill>
        <p:spPr>
          <a:xfrm>
            <a:off x="5181600" y="1766391"/>
            <a:ext cx="2690191" cy="4253410"/>
          </a:xfrm>
        </p:spPr>
      </p:pic>
      <p:sp>
        <p:nvSpPr>
          <p:cNvPr id="4" name="Title 3">
            <a:extLst>
              <a:ext uri="{FF2B5EF4-FFF2-40B4-BE49-F238E27FC236}">
                <a16:creationId xmlns:a16="http://schemas.microsoft.com/office/drawing/2014/main" id="{9040CE7B-323B-4382-B9C8-8AD6084B55BC}"/>
              </a:ext>
            </a:extLst>
          </p:cNvPr>
          <p:cNvSpPr>
            <a:spLocks noGrp="1"/>
          </p:cNvSpPr>
          <p:nvPr>
            <p:ph type="title"/>
          </p:nvPr>
        </p:nvSpPr>
        <p:spPr/>
        <p:txBody>
          <a:bodyPr>
            <a:normAutofit/>
          </a:bodyPr>
          <a:lstStyle/>
          <a:p>
            <a:r>
              <a:rPr lang="en-US" sz="3200" b="1" dirty="0"/>
              <a:t>Germination Requirements</a:t>
            </a:r>
            <a:endParaRPr lang="en-US" sz="3200" dirty="0"/>
          </a:p>
        </p:txBody>
      </p:sp>
    </p:spTree>
    <p:extLst>
      <p:ext uri="{BB962C8B-B14F-4D97-AF65-F5344CB8AC3E}">
        <p14:creationId xmlns:p14="http://schemas.microsoft.com/office/powerpoint/2010/main" val="26790875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B3B7FE-2889-4493-BA78-0C61463DF6B6}"/>
              </a:ext>
            </a:extLst>
          </p:cNvPr>
          <p:cNvSpPr>
            <a:spLocks noGrp="1"/>
          </p:cNvSpPr>
          <p:nvPr>
            <p:ph type="body" sz="half" idx="1"/>
          </p:nvPr>
        </p:nvSpPr>
        <p:spPr/>
        <p:txBody>
          <a:bodyPr/>
          <a:lstStyle/>
          <a:p>
            <a:r>
              <a:rPr lang="en-US" dirty="0"/>
              <a:t>Zinnia</a:t>
            </a:r>
          </a:p>
          <a:p>
            <a:endParaRPr lang="en-US" dirty="0"/>
          </a:p>
          <a:p>
            <a:r>
              <a:rPr lang="en-US" sz="2800" dirty="0"/>
              <a:t>Imbibition </a:t>
            </a:r>
          </a:p>
          <a:p>
            <a:r>
              <a:rPr lang="en-US" sz="2800" dirty="0"/>
              <a:t> 30 mins. @125 </a:t>
            </a:r>
            <a:r>
              <a:rPr lang="en-US" sz="2800" dirty="0" err="1"/>
              <a:t>degr</a:t>
            </a:r>
            <a:r>
              <a:rPr lang="en-US" sz="2800" dirty="0"/>
              <a:t>.</a:t>
            </a:r>
          </a:p>
          <a:p>
            <a:r>
              <a:rPr lang="en-US" sz="2800" dirty="0"/>
              <a:t>  Germinates 7-21 days, </a:t>
            </a:r>
          </a:p>
          <a:p>
            <a:r>
              <a:rPr lang="en-US" sz="2800" dirty="0"/>
              <a:t>  70 </a:t>
            </a:r>
            <a:r>
              <a:rPr lang="en-US" sz="2800" dirty="0" err="1"/>
              <a:t>degr</a:t>
            </a:r>
            <a:r>
              <a:rPr lang="en-US" sz="2800" dirty="0"/>
              <a:t>. </a:t>
            </a:r>
          </a:p>
          <a:p>
            <a:endParaRPr lang="en-US" sz="2800" dirty="0"/>
          </a:p>
          <a:p>
            <a:r>
              <a:rPr lang="en-US" sz="2800" dirty="0"/>
              <a:t>2-3 yr. seed viability</a:t>
            </a:r>
          </a:p>
        </p:txBody>
      </p:sp>
      <p:pic>
        <p:nvPicPr>
          <p:cNvPr id="6" name="Picture Placeholder 5">
            <a:extLst>
              <a:ext uri="{FF2B5EF4-FFF2-40B4-BE49-F238E27FC236}">
                <a16:creationId xmlns:a16="http://schemas.microsoft.com/office/drawing/2014/main" id="{76317FE1-EFC5-41AB-9B6B-E7F3B1700EA7}"/>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l="18942" t="27410" b="15625"/>
          <a:stretch/>
        </p:blipFill>
        <p:spPr>
          <a:xfrm>
            <a:off x="4651389" y="1345439"/>
            <a:ext cx="2223575" cy="2083561"/>
          </a:xfrm>
        </p:spPr>
      </p:pic>
      <p:sp>
        <p:nvSpPr>
          <p:cNvPr id="4" name="Title 3">
            <a:extLst>
              <a:ext uri="{FF2B5EF4-FFF2-40B4-BE49-F238E27FC236}">
                <a16:creationId xmlns:a16="http://schemas.microsoft.com/office/drawing/2014/main" id="{711772B4-E733-4AAB-A8DA-AA01FDBA8F2E}"/>
              </a:ext>
            </a:extLst>
          </p:cNvPr>
          <p:cNvSpPr>
            <a:spLocks noGrp="1"/>
          </p:cNvSpPr>
          <p:nvPr>
            <p:ph type="title"/>
          </p:nvPr>
        </p:nvSpPr>
        <p:spPr/>
        <p:txBody>
          <a:bodyPr>
            <a:normAutofit/>
          </a:bodyPr>
          <a:lstStyle/>
          <a:p>
            <a:r>
              <a:rPr lang="en-US" sz="3200" b="1" dirty="0"/>
              <a:t>Germination Requirements</a:t>
            </a:r>
            <a:endParaRPr lang="en-US" sz="3200" dirty="0"/>
          </a:p>
        </p:txBody>
      </p:sp>
      <p:pic>
        <p:nvPicPr>
          <p:cNvPr id="7" name="Picture 6">
            <a:extLst>
              <a:ext uri="{FF2B5EF4-FFF2-40B4-BE49-F238E27FC236}">
                <a16:creationId xmlns:a16="http://schemas.microsoft.com/office/drawing/2014/main" id="{198F77DC-3EDD-42E2-BA86-ABAD183D658D}"/>
              </a:ext>
            </a:extLst>
          </p:cNvPr>
          <p:cNvPicPr/>
          <p:nvPr/>
        </p:nvPicPr>
        <p:blipFill rotWithShape="1">
          <a:blip r:embed="rId3" cstate="print">
            <a:extLst>
              <a:ext uri="{28A0092B-C50C-407E-A947-70E740481C1C}">
                <a14:useLocalDpi xmlns:a14="http://schemas.microsoft.com/office/drawing/2010/main" val="0"/>
              </a:ext>
            </a:extLst>
          </a:blip>
          <a:srcRect l="30609" r="23434" b="36859"/>
          <a:stretch/>
        </p:blipFill>
        <p:spPr bwMode="auto">
          <a:xfrm rot="5400000">
            <a:off x="5596048" y="3460296"/>
            <a:ext cx="2731135" cy="28143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7266537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Title 4"/>
          <p:cNvSpPr txBox="1">
            <a:spLocks noGrp="1"/>
          </p:cNvSpPr>
          <p:nvPr>
            <p:ph type="title"/>
          </p:nvPr>
        </p:nvSpPr>
        <p:spPr>
          <a:xfrm>
            <a:off x="457200" y="274638"/>
            <a:ext cx="8229600" cy="1143002"/>
          </a:xfrm>
          <a:prstGeom prst="rect">
            <a:avLst/>
          </a:prstGeom>
        </p:spPr>
        <p:txBody>
          <a:bodyPr/>
          <a:lstStyle/>
          <a:p>
            <a:r>
              <a:t>Who Are Master Gardeners?</a:t>
            </a:r>
          </a:p>
        </p:txBody>
      </p:sp>
      <p:sp>
        <p:nvSpPr>
          <p:cNvPr id="201" name="Content Placeholder 5"/>
          <p:cNvSpPr txBox="1">
            <a:spLocks noGrp="1"/>
          </p:cNvSpPr>
          <p:nvPr>
            <p:ph type="body" idx="1"/>
          </p:nvPr>
        </p:nvSpPr>
        <p:spPr>
          <a:xfrm>
            <a:off x="457200" y="1600199"/>
            <a:ext cx="8229600" cy="4038603"/>
          </a:xfrm>
          <a:prstGeom prst="rect">
            <a:avLst/>
          </a:prstGeom>
        </p:spPr>
        <p:txBody>
          <a:bodyPr/>
          <a:lstStyle/>
          <a:p>
            <a:pPr>
              <a:defRPr>
                <a:solidFill>
                  <a:schemeClr val="accent2"/>
                </a:solidFill>
              </a:defRPr>
            </a:pPr>
            <a:r>
              <a:rPr dirty="0"/>
              <a:t>Where to find us…</a:t>
            </a:r>
          </a:p>
          <a:p>
            <a:pPr>
              <a:defRPr sz="3000"/>
            </a:pPr>
            <a:r>
              <a:rPr dirty="0"/>
              <a:t>Workshops, Fairs and Festivals and Special Events</a:t>
            </a:r>
          </a:p>
          <a:p>
            <a:pPr marL="742950" lvl="1" indent="-285750">
              <a:spcBef>
                <a:spcPts val="500"/>
              </a:spcBef>
              <a:buFont typeface="Calibri"/>
              <a:defRPr sz="2400"/>
            </a:pPr>
            <a:r>
              <a:rPr dirty="0"/>
              <a:t>Speakers by Request </a:t>
            </a:r>
          </a:p>
          <a:p>
            <a:pPr marL="742950" lvl="1" indent="-285750">
              <a:spcBef>
                <a:spcPts val="500"/>
              </a:spcBef>
              <a:buFont typeface="Calibri"/>
              <a:defRPr sz="2400"/>
            </a:pPr>
            <a:r>
              <a:rPr dirty="0"/>
              <a:t>Workshops (various venues, check website)</a:t>
            </a:r>
          </a:p>
          <a:p>
            <a:pPr marL="742950" lvl="1" indent="-285750">
              <a:spcBef>
                <a:spcPts val="500"/>
              </a:spcBef>
              <a:buFont typeface="Calibri"/>
              <a:defRPr sz="2400"/>
            </a:pPr>
            <a:r>
              <a:rPr dirty="0"/>
              <a:t>Farmers’ Markets (seasonal: Auburn, Roseville)</a:t>
            </a:r>
          </a:p>
          <a:p>
            <a:pPr marL="742950" lvl="1" indent="-285750">
              <a:spcBef>
                <a:spcPts val="500"/>
              </a:spcBef>
              <a:buFont typeface="Calibri"/>
              <a:defRPr sz="2400"/>
            </a:pPr>
            <a:r>
              <a:rPr dirty="0"/>
              <a:t>Fairs and Festivals Booths (varies)</a:t>
            </a:r>
          </a:p>
          <a:p>
            <a:pPr marL="742950" lvl="1" indent="-285750">
              <a:spcBef>
                <a:spcPts val="500"/>
              </a:spcBef>
              <a:buFont typeface="Calibri"/>
              <a:defRPr sz="2400"/>
            </a:pPr>
            <a:r>
              <a:rPr dirty="0"/>
              <a:t>Garden Faire (April)</a:t>
            </a:r>
          </a:p>
          <a:p>
            <a:pPr marL="742950" lvl="1" indent="-285750">
              <a:spcBef>
                <a:spcPts val="500"/>
              </a:spcBef>
              <a:buFont typeface="Calibri"/>
              <a:defRPr sz="2400"/>
            </a:pPr>
            <a:r>
              <a:rPr dirty="0"/>
              <a:t>Mother’s Day Garden Tour (May)</a:t>
            </a:r>
          </a:p>
        </p:txBody>
      </p:sp>
      <p:sp>
        <p:nvSpPr>
          <p:cNvPr id="202" name="Slide Number Placeholder 3"/>
          <p:cNvSpPr txBox="1">
            <a:spLocks noGrp="1"/>
          </p:cNvSpPr>
          <p:nvPr>
            <p:ph type="sldNum" sz="quarter" idx="4294967295"/>
          </p:nvPr>
        </p:nvSpPr>
        <p:spPr>
          <a:xfrm>
            <a:off x="8505417" y="6404291"/>
            <a:ext cx="181381"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525B06-82BD-4187-B22A-97EB02159A78}"/>
              </a:ext>
            </a:extLst>
          </p:cNvPr>
          <p:cNvSpPr>
            <a:spLocks noGrp="1"/>
          </p:cNvSpPr>
          <p:nvPr>
            <p:ph type="title"/>
          </p:nvPr>
        </p:nvSpPr>
        <p:spPr/>
        <p:txBody>
          <a:bodyPr/>
          <a:lstStyle/>
          <a:p>
            <a:r>
              <a:rPr lang="en-US" dirty="0"/>
              <a:t>Helpful Resources</a:t>
            </a:r>
          </a:p>
        </p:txBody>
      </p:sp>
      <p:sp>
        <p:nvSpPr>
          <p:cNvPr id="5" name="Text Placeholder 4">
            <a:extLst>
              <a:ext uri="{FF2B5EF4-FFF2-40B4-BE49-F238E27FC236}">
                <a16:creationId xmlns:a16="http://schemas.microsoft.com/office/drawing/2014/main" id="{6F0E38D4-B35A-4077-8E2E-6553851FDFCB}"/>
              </a:ext>
            </a:extLst>
          </p:cNvPr>
          <p:cNvSpPr>
            <a:spLocks noGrp="1"/>
          </p:cNvSpPr>
          <p:nvPr>
            <p:ph type="body" idx="1"/>
          </p:nvPr>
        </p:nvSpPr>
        <p:spPr>
          <a:xfrm>
            <a:off x="457200" y="1600199"/>
            <a:ext cx="8229600" cy="4594123"/>
          </a:xfrm>
        </p:spPr>
        <p:txBody>
          <a:bodyPr>
            <a:normAutofit fontScale="92500" lnSpcReduction="20000"/>
          </a:bodyPr>
          <a:lstStyle/>
          <a:p>
            <a:pPr algn="l"/>
            <a:r>
              <a:rPr lang="en-US" sz="3000" dirty="0">
                <a:solidFill>
                  <a:srgbClr val="7030A0"/>
                </a:solidFill>
              </a:rPr>
              <a:t>Books-</a:t>
            </a:r>
          </a:p>
          <a:p>
            <a:pPr>
              <a:buFont typeface="Wingdings" panose="05000000000000000000" pitchFamily="2" charset="2"/>
              <a:buChar char="v"/>
            </a:pPr>
            <a:r>
              <a:rPr lang="en-US" sz="2400" u="sng" dirty="0"/>
              <a:t>Master Gardener Handbook</a:t>
            </a:r>
            <a:r>
              <a:rPr lang="en-US" sz="2400" dirty="0"/>
              <a:t>	University of California ANR pub 3382</a:t>
            </a:r>
          </a:p>
          <a:p>
            <a:pPr>
              <a:buFont typeface="Wingdings" panose="05000000000000000000" pitchFamily="2" charset="2"/>
              <a:buChar char="v"/>
            </a:pPr>
            <a:r>
              <a:rPr lang="en-US" sz="2400" u="sng" dirty="0"/>
              <a:t>Complete Guide to Saving Seeds</a:t>
            </a:r>
            <a:r>
              <a:rPr lang="en-US" sz="2400" dirty="0"/>
              <a:t>, Robert &amp;  Cheryl-Moore Gough</a:t>
            </a:r>
          </a:p>
          <a:p>
            <a:r>
              <a:rPr lang="en-US" sz="3000" dirty="0">
                <a:solidFill>
                  <a:srgbClr val="7030A0"/>
                </a:solidFill>
              </a:rPr>
              <a:t>Online-</a:t>
            </a:r>
          </a:p>
          <a:p>
            <a:pPr>
              <a:lnSpc>
                <a:spcPct val="80000"/>
              </a:lnSpc>
            </a:pPr>
            <a:r>
              <a:rPr lang="en-US" sz="2600" b="1" i="1" dirty="0">
                <a:solidFill>
                  <a:srgbClr val="0033CC"/>
                </a:solidFill>
              </a:rPr>
              <a:t>   </a:t>
            </a:r>
            <a:r>
              <a:rPr lang="en-US" sz="2600" b="1" i="1" dirty="0">
                <a:solidFill>
                  <a:srgbClr val="0033CC"/>
                </a:solidFill>
                <a:latin typeface="Calibri" panose="020F0502020204030204" pitchFamily="34" charset="0"/>
                <a:cs typeface="Calibri" panose="020F0502020204030204" pitchFamily="34" charset="0"/>
              </a:rPr>
              <a:t>UC Agricultural </a:t>
            </a:r>
            <a:r>
              <a:rPr lang="en-US" sz="2600" b="1" i="1" dirty="0">
                <a:solidFill>
                  <a:srgbClr val="0033CC"/>
                </a:solidFill>
              </a:rPr>
              <a:t>and Natural Resources:</a:t>
            </a:r>
          </a:p>
          <a:p>
            <a:pPr>
              <a:lnSpc>
                <a:spcPct val="80000"/>
              </a:lnSpc>
            </a:pPr>
            <a:endParaRPr lang="en-US" sz="2600" b="1" i="1" dirty="0">
              <a:solidFill>
                <a:srgbClr val="0033CC"/>
              </a:solidFill>
            </a:endParaRPr>
          </a:p>
          <a:p>
            <a:pPr>
              <a:lnSpc>
                <a:spcPct val="80000"/>
              </a:lnSpc>
              <a:buFont typeface="Wingdings" panose="05000000000000000000" pitchFamily="2" charset="2"/>
              <a:buChar char="v"/>
            </a:pPr>
            <a:r>
              <a:rPr lang="en-US" sz="2400" dirty="0">
                <a:solidFill>
                  <a:schemeClr val="accent1">
                    <a:lumMod val="75000"/>
                  </a:schemeClr>
                </a:solidFill>
                <a:hlinkClick r:id="rId2">
                  <a:extLst>
                    <a:ext uri="{A12FA001-AC4F-418D-AE19-62706E023703}">
                      <ahyp:hlinkClr xmlns:ahyp="http://schemas.microsoft.com/office/drawing/2018/hyperlinkcolor" val="tx"/>
                    </a:ext>
                  </a:extLst>
                </a:hlinkClick>
              </a:rPr>
              <a:t>http://anrcatalog</a:t>
            </a:r>
            <a:r>
              <a:rPr lang="en-US" sz="2400" dirty="0">
                <a:hlinkClick r:id="rId2">
                  <a:extLst>
                    <a:ext uri="{A12FA001-AC4F-418D-AE19-62706E023703}">
                      <ahyp:hlinkClr xmlns:ahyp="http://schemas.microsoft.com/office/drawing/2018/hyperlinkcolor" val="tx"/>
                    </a:ext>
                  </a:extLst>
                </a:hlinkClick>
              </a:rPr>
              <a:t>.ucdavis.edu</a:t>
            </a:r>
            <a:r>
              <a:rPr lang="en-US" sz="2400" dirty="0"/>
              <a:t>:   free publications  </a:t>
            </a:r>
          </a:p>
          <a:p>
            <a:pPr>
              <a:lnSpc>
                <a:spcPct val="80000"/>
              </a:lnSpc>
              <a:buFont typeface="Wingdings" panose="05000000000000000000" pitchFamily="2" charset="2"/>
              <a:buChar char="v"/>
            </a:pPr>
            <a:r>
              <a:rPr lang="en-US" sz="2400" dirty="0">
                <a:hlinkClick r:id="rId3"/>
              </a:rPr>
              <a:t>http://cagardenweb.ucanr.edu/</a:t>
            </a:r>
            <a:endParaRPr lang="en-US" sz="2400" dirty="0"/>
          </a:p>
          <a:p>
            <a:pPr>
              <a:lnSpc>
                <a:spcPct val="80000"/>
              </a:lnSpc>
              <a:buFont typeface="Wingdings" panose="05000000000000000000" pitchFamily="2" charset="2"/>
              <a:buChar char="v"/>
            </a:pPr>
            <a:endParaRPr lang="en-US" sz="2400" dirty="0"/>
          </a:p>
          <a:p>
            <a:pPr marL="0" indent="0">
              <a:lnSpc>
                <a:spcPct val="80000"/>
              </a:lnSpc>
            </a:pPr>
            <a:r>
              <a:rPr lang="en-US" sz="2400" dirty="0">
                <a:solidFill>
                  <a:srgbClr val="3333FF"/>
                </a:solidFill>
              </a:rPr>
              <a:t>  </a:t>
            </a:r>
            <a:r>
              <a:rPr lang="en-US" sz="2600" b="1" i="1" dirty="0">
                <a:solidFill>
                  <a:srgbClr val="3333FF"/>
                </a:solidFill>
              </a:rPr>
              <a:t>Other </a:t>
            </a:r>
            <a:r>
              <a:rPr lang="en-US" sz="2600" b="1" i="1" dirty="0" err="1">
                <a:solidFill>
                  <a:srgbClr val="3333FF"/>
                </a:solidFill>
              </a:rPr>
              <a:t>edu</a:t>
            </a:r>
            <a:r>
              <a:rPr lang="en-US" sz="2600" b="1" i="1" dirty="0">
                <a:solidFill>
                  <a:srgbClr val="3333FF"/>
                </a:solidFill>
              </a:rPr>
              <a:t>:</a:t>
            </a:r>
          </a:p>
          <a:p>
            <a:pPr>
              <a:buFont typeface="Wingdings" panose="05000000000000000000" pitchFamily="2" charset="2"/>
              <a:buChar char="v"/>
            </a:pPr>
            <a:r>
              <a:rPr lang="en-US" sz="2400" u="sng" dirty="0">
                <a:hlinkClick r:id="rId4"/>
              </a:rPr>
              <a:t>https://www.purdue.edu/hla/sites/yardandgarden</a:t>
            </a:r>
            <a:endParaRPr lang="en-US" sz="2400" dirty="0"/>
          </a:p>
          <a:p>
            <a:pPr>
              <a:buFont typeface="Wingdings" panose="05000000000000000000" pitchFamily="2" charset="2"/>
              <a:buChar char="v"/>
            </a:pPr>
            <a:r>
              <a:rPr lang="en-US" sz="2400" u="sng" dirty="0">
                <a:hlinkClick r:id="rId5"/>
              </a:rPr>
              <a:t>http://www.ext.colostate.edu/pubs/garden</a:t>
            </a:r>
            <a:endParaRPr lang="en-US" sz="2400" dirty="0"/>
          </a:p>
          <a:p>
            <a:pPr>
              <a:buFont typeface="Wingdings" panose="05000000000000000000" pitchFamily="2" charset="2"/>
              <a:buChar char="v"/>
            </a:pPr>
            <a:r>
              <a:rPr lang="en-US" sz="2400" u="sng" dirty="0">
                <a:hlinkClick r:id="rId6"/>
              </a:rPr>
              <a:t>http://www.msue.msu.edu</a:t>
            </a:r>
            <a:endParaRPr lang="en-US" sz="2400" dirty="0"/>
          </a:p>
          <a:p>
            <a:pPr>
              <a:lnSpc>
                <a:spcPct val="80000"/>
              </a:lnSpc>
              <a:buFont typeface="Wingdings" panose="05000000000000000000" pitchFamily="2" charset="2"/>
              <a:buChar char="v"/>
            </a:pPr>
            <a:endParaRPr lang="en-US" sz="2400" dirty="0"/>
          </a:p>
          <a:p>
            <a:endParaRPr lang="en-US" dirty="0">
              <a:solidFill>
                <a:srgbClr val="7030A0"/>
              </a:solidFill>
            </a:endParaRPr>
          </a:p>
          <a:p>
            <a:endParaRPr lang="en-US" dirty="0"/>
          </a:p>
        </p:txBody>
      </p:sp>
    </p:spTree>
    <p:extLst>
      <p:ext uri="{BB962C8B-B14F-4D97-AF65-F5344CB8AC3E}">
        <p14:creationId xmlns:p14="http://schemas.microsoft.com/office/powerpoint/2010/main" val="3256822094"/>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EBEF2C-9C2B-4739-8541-F656B852014A}"/>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40075C07-EC72-40A5-96FA-B3764743DAE4}"/>
              </a:ext>
            </a:extLst>
          </p:cNvPr>
          <p:cNvSpPr>
            <a:spLocks noGrp="1"/>
          </p:cNvSpPr>
          <p:nvPr>
            <p:ph type="body" idx="1"/>
          </p:nvPr>
        </p:nvSpPr>
        <p:spPr/>
        <p:txBody>
          <a:bodyPr/>
          <a:lstStyle/>
          <a:p>
            <a:endParaRPr lang="en-US" dirty="0"/>
          </a:p>
        </p:txBody>
      </p:sp>
      <p:sp>
        <p:nvSpPr>
          <p:cNvPr id="204" name="Slide Number Placeholder 8"/>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41</a:t>
            </a:fld>
            <a:endParaRPr/>
          </a:p>
        </p:txBody>
      </p:sp>
      <p:pic>
        <p:nvPicPr>
          <p:cNvPr id="6" name="Screen Shot 2018-09-25 at 9.31.16 AM.png" descr="Screen Shot 2018-09-25 at 9.31.16 AM.png">
            <a:extLst>
              <a:ext uri="{FF2B5EF4-FFF2-40B4-BE49-F238E27FC236}">
                <a16:creationId xmlns:a16="http://schemas.microsoft.com/office/drawing/2014/main" id="{1D534C54-4645-4C74-8138-DAD0935A09D9}"/>
              </a:ext>
            </a:extLst>
          </p:cNvPr>
          <p:cNvPicPr/>
          <p:nvPr/>
        </p:nvPicPr>
        <p:blipFill>
          <a:blip r:embed="rId2"/>
          <a:stretch>
            <a:fillRect/>
          </a:stretch>
        </p:blipFill>
        <p:spPr>
          <a:xfrm>
            <a:off x="1356691" y="559728"/>
            <a:ext cx="6430618" cy="5079074"/>
          </a:xfrm>
          <a:prstGeom prst="rect">
            <a:avLst/>
          </a:prstGeom>
          <a:ln w="12700">
            <a:miter lim="400000"/>
          </a:ln>
        </p:spPr>
      </p:pic>
    </p:spTree>
    <p:extLst>
      <p:ext uri="{BB962C8B-B14F-4D97-AF65-F5344CB8AC3E}">
        <p14:creationId xmlns:p14="http://schemas.microsoft.com/office/powerpoint/2010/main" val="351134494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Title 5"/>
          <p:cNvSpPr txBox="1">
            <a:spLocks noGrp="1"/>
          </p:cNvSpPr>
          <p:nvPr>
            <p:ph type="title"/>
          </p:nvPr>
        </p:nvSpPr>
        <p:spPr>
          <a:prstGeom prst="rect">
            <a:avLst/>
          </a:prstGeom>
        </p:spPr>
        <p:txBody>
          <a:bodyPr/>
          <a:lstStyle/>
          <a:p>
            <a:r>
              <a:t>Thank You!</a:t>
            </a:r>
          </a:p>
        </p:txBody>
      </p:sp>
      <p:sp>
        <p:nvSpPr>
          <p:cNvPr id="326" name="Text Placeholder 6"/>
          <p:cNvSpPr txBox="1">
            <a:spLocks noGrp="1"/>
          </p:cNvSpPr>
          <p:nvPr>
            <p:ph type="body" idx="1"/>
          </p:nvPr>
        </p:nvSpPr>
        <p:spPr>
          <a:prstGeom prst="rect">
            <a:avLst/>
          </a:prstGeom>
        </p:spPr>
        <p:txBody>
          <a:bodyPr/>
          <a:lstStyle>
            <a:lvl1pPr defTabSz="804672">
              <a:spcBef>
                <a:spcPts val="800"/>
              </a:spcBef>
              <a:defRPr sz="3500"/>
            </a:lvl1pPr>
          </a:lstStyle>
          <a:p>
            <a:r>
              <a:t>Any Questions?</a:t>
            </a:r>
          </a:p>
        </p:txBody>
      </p:sp>
      <p:sp>
        <p:nvSpPr>
          <p:cNvPr id="328" name="Slide Number Placeholder 9"/>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42</a:t>
            </a:fld>
            <a:endParaRPr/>
          </a:p>
        </p:txBody>
      </p:sp>
      <p:sp>
        <p:nvSpPr>
          <p:cNvPr id="327" name="Content Placeholder 7"/>
          <p:cNvSpPr txBox="1"/>
          <p:nvPr/>
        </p:nvSpPr>
        <p:spPr>
          <a:xfrm>
            <a:off x="457200" y="2174875"/>
            <a:ext cx="8229600" cy="39512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342900" indent="-342900">
              <a:spcBef>
                <a:spcPts val="500"/>
              </a:spcBef>
              <a:defRPr sz="2400">
                <a:solidFill>
                  <a:srgbClr val="194687"/>
                </a:solidFill>
              </a:defRPr>
            </a:pPr>
            <a:endParaRPr dirty="0"/>
          </a:p>
          <a:p>
            <a:pPr marL="342900" indent="-342900" algn="ctr">
              <a:spcBef>
                <a:spcPts val="500"/>
              </a:spcBef>
              <a:defRPr sz="2400">
                <a:solidFill>
                  <a:srgbClr val="194687"/>
                </a:solidFill>
              </a:defRPr>
            </a:pPr>
            <a:r>
              <a:rPr dirty="0"/>
              <a:t>Master Gardener Hotline: </a:t>
            </a:r>
            <a:r>
              <a:rPr b="1" dirty="0"/>
              <a:t>(530) 889-7388</a:t>
            </a:r>
            <a:endParaRPr lang="en-US" b="1" dirty="0"/>
          </a:p>
          <a:p>
            <a:pPr marL="342900" indent="-342900" algn="ctr">
              <a:spcBef>
                <a:spcPts val="500"/>
              </a:spcBef>
              <a:defRPr sz="2400">
                <a:solidFill>
                  <a:srgbClr val="194687"/>
                </a:solidFill>
              </a:defRPr>
            </a:pPr>
            <a:r>
              <a:rPr lang="en-US" b="1" dirty="0"/>
              <a:t>                             </a:t>
            </a:r>
            <a:r>
              <a:rPr lang="en-US" dirty="0"/>
              <a:t>Rot Line: </a:t>
            </a:r>
            <a:r>
              <a:rPr lang="en-US" b="1" dirty="0"/>
              <a:t>(530) 889-7399</a:t>
            </a:r>
            <a:endParaRPr b="1" dirty="0"/>
          </a:p>
          <a:p>
            <a:pPr marL="342900" indent="-342900" algn="ctr">
              <a:spcBef>
                <a:spcPts val="500"/>
              </a:spcBef>
              <a:defRPr sz="2400">
                <a:solidFill>
                  <a:srgbClr val="194687"/>
                </a:solidFill>
              </a:defRPr>
            </a:pPr>
            <a:r>
              <a:rPr dirty="0"/>
              <a:t>Master Gardener Website: </a:t>
            </a:r>
            <a:r>
              <a:rPr b="1" dirty="0"/>
              <a:t>pcmg.ucanr.org</a:t>
            </a:r>
          </a:p>
          <a:p>
            <a:pPr marL="342900" indent="-342900" algn="ctr">
              <a:spcBef>
                <a:spcPts val="500"/>
              </a:spcBef>
              <a:defRPr sz="2400">
                <a:solidFill>
                  <a:srgbClr val="194687"/>
                </a:solidFill>
              </a:defRPr>
            </a:pPr>
            <a:endParaRPr b="1" dirty="0"/>
          </a:p>
          <a:p>
            <a:pPr marL="342900" indent="-342900" algn="ctr">
              <a:spcBef>
                <a:spcPts val="500"/>
              </a:spcBef>
              <a:defRPr sz="2400">
                <a:solidFill>
                  <a:srgbClr val="194687"/>
                </a:solidFill>
              </a:defRPr>
            </a:pPr>
            <a:r>
              <a:rPr dirty="0"/>
              <a:t>Evaluations, please!</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Title 4"/>
          <p:cNvSpPr txBox="1">
            <a:spLocks noGrp="1"/>
          </p:cNvSpPr>
          <p:nvPr>
            <p:ph type="title"/>
          </p:nvPr>
        </p:nvSpPr>
        <p:spPr>
          <a:xfrm>
            <a:off x="457200" y="274638"/>
            <a:ext cx="8229600" cy="1143002"/>
          </a:xfrm>
          <a:prstGeom prst="rect">
            <a:avLst/>
          </a:prstGeom>
        </p:spPr>
        <p:txBody>
          <a:bodyPr/>
          <a:lstStyle/>
          <a:p>
            <a:r>
              <a:t>Let’s Look at Your Handouts</a:t>
            </a:r>
          </a:p>
        </p:txBody>
      </p:sp>
      <p:sp>
        <p:nvSpPr>
          <p:cNvPr id="208" name="Slide Number Placeholder 8"/>
          <p:cNvSpPr txBox="1">
            <a:spLocks noGrp="1"/>
          </p:cNvSpPr>
          <p:nvPr>
            <p:ph type="sldNum" sz="quarter" idx="4294967295"/>
          </p:nvPr>
        </p:nvSpPr>
        <p:spPr>
          <a:xfrm>
            <a:off x="8505417" y="6404291"/>
            <a:ext cx="181381"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210" name="Content Placeholder 2"/>
          <p:cNvSpPr txBox="1"/>
          <p:nvPr/>
        </p:nvSpPr>
        <p:spPr>
          <a:xfrm>
            <a:off x="745436" y="1338785"/>
            <a:ext cx="7759982" cy="44196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320841" indent="-320841">
              <a:spcBef>
                <a:spcPts val="700"/>
              </a:spcBef>
              <a:buSzPct val="60000"/>
              <a:buBlip>
                <a:blip r:embed="rId2"/>
              </a:buBlip>
              <a:defRPr sz="3200">
                <a:solidFill>
                  <a:srgbClr val="194687"/>
                </a:solidFill>
              </a:defRPr>
            </a:pPr>
            <a:endParaRPr lang="en-US" dirty="0"/>
          </a:p>
          <a:p>
            <a:pPr marL="457200" indent="-457200">
              <a:spcBef>
                <a:spcPts val="700"/>
              </a:spcBef>
              <a:buSzPct val="60000"/>
              <a:buFont typeface="Wingdings" panose="05000000000000000000" pitchFamily="2" charset="2"/>
              <a:buChar char="v"/>
              <a:defRPr sz="3200">
                <a:solidFill>
                  <a:srgbClr val="194687"/>
                </a:solidFill>
              </a:defRPr>
            </a:pPr>
            <a:r>
              <a:rPr lang="en-US" dirty="0"/>
              <a:t>Flowering Plants-Germination        			                         Requirements</a:t>
            </a:r>
          </a:p>
          <a:p>
            <a:pPr marL="457200" indent="-457200">
              <a:spcBef>
                <a:spcPts val="700"/>
              </a:spcBef>
              <a:buSzPct val="60000"/>
              <a:buFont typeface="Wingdings" panose="05000000000000000000" pitchFamily="2" charset="2"/>
              <a:buChar char="v"/>
              <a:defRPr sz="3200">
                <a:solidFill>
                  <a:srgbClr val="194687"/>
                </a:solidFill>
              </a:defRPr>
            </a:pPr>
            <a:endParaRPr lang="en-US" dirty="0"/>
          </a:p>
          <a:p>
            <a:pPr marL="457200" indent="-457200">
              <a:spcBef>
                <a:spcPts val="700"/>
              </a:spcBef>
              <a:buSzPct val="60000"/>
              <a:buFont typeface="Wingdings" panose="05000000000000000000" pitchFamily="2" charset="2"/>
              <a:buChar char="v"/>
              <a:defRPr sz="3200">
                <a:solidFill>
                  <a:srgbClr val="194687"/>
                </a:solidFill>
              </a:defRPr>
            </a:pPr>
            <a:r>
              <a:rPr dirty="0"/>
              <a:t>Resource</a:t>
            </a:r>
            <a:r>
              <a:rPr lang="en-US" dirty="0"/>
              <a:t>s</a:t>
            </a:r>
            <a:endParaRPr dirty="0"/>
          </a:p>
        </p:txBody>
      </p:sp>
      <p:pic>
        <p:nvPicPr>
          <p:cNvPr id="3" name="Picture 2">
            <a:extLst>
              <a:ext uri="{FF2B5EF4-FFF2-40B4-BE49-F238E27FC236}">
                <a16:creationId xmlns:a16="http://schemas.microsoft.com/office/drawing/2014/main" id="{443A2C5E-F29E-4B1B-B0C5-D3EC97372C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913" t="2447" r="-3752" b="-2447"/>
          <a:stretch/>
        </p:blipFill>
        <p:spPr>
          <a:xfrm rot="5400000">
            <a:off x="4436881" y="3859814"/>
            <a:ext cx="2936416" cy="2691020"/>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Content Placeholder 2"/>
          <p:cNvSpPr txBox="1">
            <a:spLocks noGrp="1"/>
          </p:cNvSpPr>
          <p:nvPr>
            <p:ph type="body" sz="half" idx="1"/>
          </p:nvPr>
        </p:nvSpPr>
        <p:spPr>
          <a:prstGeom prst="rect">
            <a:avLst/>
          </a:prstGeom>
        </p:spPr>
        <p:txBody>
          <a:bodyPr>
            <a:normAutofit/>
          </a:bodyPr>
          <a:lstStyle/>
          <a:p>
            <a:pPr marL="571500" indent="-571500" defTabSz="324611">
              <a:spcBef>
                <a:spcPts val="0"/>
              </a:spcBef>
              <a:buSzPct val="100000"/>
              <a:buFont typeface="Wingdings" panose="05000000000000000000" pitchFamily="2" charset="2"/>
              <a:buChar char="v"/>
              <a:defRPr sz="4700">
                <a:solidFill>
                  <a:schemeClr val="accent1"/>
                </a:solidFill>
              </a:defRPr>
            </a:pPr>
            <a:endParaRPr lang="en-US" sz="2800" dirty="0"/>
          </a:p>
          <a:p>
            <a:pPr marL="571500" indent="-571500" defTabSz="324611">
              <a:spcBef>
                <a:spcPts val="0"/>
              </a:spcBef>
              <a:buSzPct val="100000"/>
              <a:buFont typeface="Wingdings" panose="05000000000000000000" pitchFamily="2" charset="2"/>
              <a:buChar char="v"/>
              <a:defRPr sz="4700">
                <a:solidFill>
                  <a:schemeClr val="accent1"/>
                </a:solidFill>
              </a:defRPr>
            </a:pPr>
            <a:r>
              <a:rPr sz="2800" dirty="0"/>
              <a:t>Why Save Seeds?</a:t>
            </a:r>
            <a:endParaRPr lang="en-US" sz="2800" dirty="0"/>
          </a:p>
          <a:p>
            <a:pPr marL="571500" indent="-571500" defTabSz="324611">
              <a:spcBef>
                <a:spcPts val="0"/>
              </a:spcBef>
              <a:buSzPct val="100000"/>
              <a:buFont typeface="Wingdings" panose="05000000000000000000" pitchFamily="2" charset="2"/>
              <a:buChar char="v"/>
              <a:defRPr sz="4700">
                <a:solidFill>
                  <a:schemeClr val="accent1"/>
                </a:solidFill>
              </a:defRPr>
            </a:pPr>
            <a:endParaRPr sz="2800" dirty="0"/>
          </a:p>
          <a:p>
            <a:pPr marL="457200" indent="-457200" defTabSz="324611">
              <a:spcBef>
                <a:spcPts val="0"/>
              </a:spcBef>
              <a:buSzPct val="100000"/>
              <a:buFont typeface="Wingdings" panose="05000000000000000000" pitchFamily="2" charset="2"/>
              <a:buChar char="v"/>
              <a:defRPr sz="4700">
                <a:solidFill>
                  <a:schemeClr val="accent1"/>
                </a:solidFill>
              </a:defRPr>
            </a:pPr>
            <a:r>
              <a:rPr lang="en-US" sz="2800" dirty="0"/>
              <a:t>Know your Parent Plant</a:t>
            </a:r>
          </a:p>
          <a:p>
            <a:pPr marL="571500" indent="-571500" defTabSz="324611">
              <a:spcBef>
                <a:spcPts val="0"/>
              </a:spcBef>
              <a:buSzPct val="100000"/>
              <a:buFont typeface="Wingdings" panose="05000000000000000000" pitchFamily="2" charset="2"/>
              <a:buChar char="v"/>
              <a:defRPr sz="4700">
                <a:solidFill>
                  <a:schemeClr val="accent1"/>
                </a:solidFill>
              </a:defRPr>
            </a:pPr>
            <a:endParaRPr lang="en-US" sz="2800" dirty="0"/>
          </a:p>
          <a:p>
            <a:pPr marL="571500" indent="-571500" defTabSz="324611">
              <a:spcBef>
                <a:spcPts val="0"/>
              </a:spcBef>
              <a:buSzPct val="100000"/>
              <a:buFont typeface="Wingdings" panose="05000000000000000000" pitchFamily="2" charset="2"/>
              <a:buChar char="v"/>
              <a:defRPr sz="4700">
                <a:solidFill>
                  <a:schemeClr val="accent1"/>
                </a:solidFill>
              </a:defRPr>
            </a:pPr>
            <a:r>
              <a:rPr lang="en-US" sz="2800" dirty="0"/>
              <a:t>Basic rules for Seed Saving</a:t>
            </a:r>
          </a:p>
          <a:p>
            <a:pPr marL="571500" indent="-571500" defTabSz="324611">
              <a:spcBef>
                <a:spcPts val="0"/>
              </a:spcBef>
              <a:buSzPct val="100000"/>
              <a:buFont typeface="Wingdings" panose="05000000000000000000" pitchFamily="2" charset="2"/>
              <a:buChar char="v"/>
              <a:defRPr sz="4700">
                <a:solidFill>
                  <a:schemeClr val="accent1"/>
                </a:solidFill>
              </a:defRPr>
            </a:pPr>
            <a:endParaRPr lang="en-US" sz="2800" dirty="0"/>
          </a:p>
          <a:p>
            <a:pPr marL="457200" indent="-457200" defTabSz="324611">
              <a:spcBef>
                <a:spcPts val="0"/>
              </a:spcBef>
              <a:buSzPct val="100000"/>
              <a:buFont typeface="Wingdings" panose="05000000000000000000" pitchFamily="2" charset="2"/>
              <a:buChar char="v"/>
              <a:defRPr sz="4700">
                <a:solidFill>
                  <a:schemeClr val="accent1"/>
                </a:solidFill>
              </a:defRPr>
            </a:pPr>
            <a:r>
              <a:rPr lang="en-US" sz="2800" dirty="0"/>
              <a:t>Germination Requirements by Species</a:t>
            </a:r>
            <a:endParaRPr sz="2800" dirty="0"/>
          </a:p>
        </p:txBody>
      </p:sp>
      <p:sp>
        <p:nvSpPr>
          <p:cNvPr id="2" name="Picture Placeholder 1">
            <a:extLst>
              <a:ext uri="{FF2B5EF4-FFF2-40B4-BE49-F238E27FC236}">
                <a16:creationId xmlns:a16="http://schemas.microsoft.com/office/drawing/2014/main" id="{2EE7C24E-EB04-4381-A6DC-8DA91B785B0A}"/>
              </a:ext>
            </a:extLst>
          </p:cNvPr>
          <p:cNvSpPr>
            <a:spLocks noGrp="1"/>
          </p:cNvSpPr>
          <p:nvPr>
            <p:ph type="pic" sz="quarter" idx="13"/>
          </p:nvPr>
        </p:nvSpPr>
        <p:spPr/>
      </p:sp>
      <p:sp>
        <p:nvSpPr>
          <p:cNvPr id="213" name="Title 4"/>
          <p:cNvSpPr txBox="1">
            <a:spLocks noGrp="1"/>
          </p:cNvSpPr>
          <p:nvPr>
            <p:ph type="title"/>
          </p:nvPr>
        </p:nvSpPr>
        <p:spPr>
          <a:prstGeom prst="rect">
            <a:avLst/>
          </a:prstGeom>
        </p:spPr>
        <p:txBody>
          <a:bodyPr/>
          <a:lstStyle/>
          <a:p>
            <a:pPr algn="l"/>
            <a:r>
              <a:rPr lang="en-US" dirty="0"/>
              <a:t>         </a:t>
            </a:r>
            <a:r>
              <a:rPr dirty="0"/>
              <a:t>Agenda</a:t>
            </a:r>
          </a:p>
        </p:txBody>
      </p:sp>
      <p:sp>
        <p:nvSpPr>
          <p:cNvPr id="214" name="Slide Number Placeholder 8"/>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pic>
        <p:nvPicPr>
          <p:cNvPr id="3" name="Picture 2">
            <a:extLst>
              <a:ext uri="{FF2B5EF4-FFF2-40B4-BE49-F238E27FC236}">
                <a16:creationId xmlns:a16="http://schemas.microsoft.com/office/drawing/2014/main" id="{1B1C3690-D04C-4871-A8EE-87AEBB0B37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7495" y="1006823"/>
            <a:ext cx="3230217" cy="4306956"/>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Title 4"/>
          <p:cNvSpPr txBox="1">
            <a:spLocks noGrp="1"/>
          </p:cNvSpPr>
          <p:nvPr>
            <p:ph type="title"/>
          </p:nvPr>
        </p:nvSpPr>
        <p:spPr>
          <a:prstGeom prst="rect">
            <a:avLst/>
          </a:prstGeom>
        </p:spPr>
        <p:txBody>
          <a:bodyPr/>
          <a:lstStyle/>
          <a:p>
            <a:pPr algn="l"/>
            <a:r>
              <a:rPr lang="en-US" dirty="0"/>
              <a:t>       </a:t>
            </a:r>
            <a:r>
              <a:rPr dirty="0"/>
              <a:t>Why Save Seeds?</a:t>
            </a:r>
          </a:p>
        </p:txBody>
      </p:sp>
      <p:sp>
        <p:nvSpPr>
          <p:cNvPr id="223" name="Content Placeholder 2"/>
          <p:cNvSpPr txBox="1">
            <a:spLocks noGrp="1"/>
          </p:cNvSpPr>
          <p:nvPr>
            <p:ph type="body" idx="1"/>
          </p:nvPr>
        </p:nvSpPr>
        <p:spPr>
          <a:prstGeom prst="rect">
            <a:avLst/>
          </a:prstGeom>
        </p:spPr>
        <p:txBody>
          <a:bodyPr/>
          <a:lstStyle/>
          <a:p>
            <a:pPr marL="1356360" lvl="3" indent="0">
              <a:spcBef>
                <a:spcPts val="500"/>
              </a:spcBef>
              <a:buNone/>
              <a:defRPr sz="2400"/>
            </a:pPr>
            <a:r>
              <a:rPr lang="en-US" sz="3600" dirty="0"/>
              <a:t>Pros:</a:t>
            </a:r>
          </a:p>
          <a:p>
            <a:pPr marL="1356360" lvl="3" indent="0">
              <a:spcBef>
                <a:spcPts val="500"/>
              </a:spcBef>
              <a:buNone/>
              <a:defRPr sz="2400"/>
            </a:pPr>
            <a:endParaRPr lang="en-US" sz="2800" dirty="0"/>
          </a:p>
          <a:p>
            <a:pPr marL="457200" indent="-457200">
              <a:buSzPct val="60000"/>
              <a:buFont typeface="Arial" panose="020B0604020202020204" pitchFamily="34" charset="0"/>
              <a:buChar char="•"/>
            </a:pPr>
            <a:r>
              <a:rPr lang="en-US" sz="2800" dirty="0"/>
              <a:t>to grow plants identical to the parent plant</a:t>
            </a:r>
          </a:p>
          <a:p>
            <a:pPr marL="457200" indent="-457200">
              <a:buSzPct val="60000"/>
              <a:buFont typeface="Arial" panose="020B0604020202020204" pitchFamily="34" charset="0"/>
              <a:buChar char="•"/>
            </a:pPr>
            <a:r>
              <a:rPr lang="en-US" sz="2800" dirty="0"/>
              <a:t> to grow </a:t>
            </a:r>
            <a:r>
              <a:rPr sz="2800" dirty="0"/>
              <a:t>locally adapted plants</a:t>
            </a:r>
            <a:endParaRPr lang="en-US" sz="2800" dirty="0"/>
          </a:p>
          <a:p>
            <a:pPr marL="457200" indent="-457200">
              <a:buSzPct val="60000"/>
              <a:buFont typeface="Arial" panose="020B0604020202020204" pitchFamily="34" charset="0"/>
              <a:buChar char="•"/>
            </a:pPr>
            <a:r>
              <a:rPr lang="en-US" sz="2800" dirty="0"/>
              <a:t>to preserve heirlooms</a:t>
            </a:r>
          </a:p>
          <a:p>
            <a:pPr marL="457200" indent="-457200">
              <a:buSzPct val="60000"/>
              <a:buFont typeface="Arial" panose="020B0604020202020204" pitchFamily="34" charset="0"/>
              <a:buChar char="•"/>
            </a:pPr>
            <a:r>
              <a:rPr lang="en-US" sz="2800" dirty="0"/>
              <a:t>to get free seed!</a:t>
            </a:r>
            <a:endParaRPr sz="2800" dirty="0"/>
          </a:p>
          <a:p>
            <a:pPr marL="320841" indent="-320841">
              <a:buSzPct val="60000"/>
              <a:buBlip>
                <a:blip r:embed="rId3"/>
              </a:buBlip>
            </a:pPr>
            <a:endParaRPr dirty="0"/>
          </a:p>
        </p:txBody>
      </p:sp>
      <p:sp>
        <p:nvSpPr>
          <p:cNvPr id="225" name="Slide Number Placeholder 8"/>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Tree>
    <p:extLst>
      <p:ext uri="{BB962C8B-B14F-4D97-AF65-F5344CB8AC3E}">
        <p14:creationId xmlns:p14="http://schemas.microsoft.com/office/powerpoint/2010/main" val="269396680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Content Placeholder 2"/>
          <p:cNvSpPr txBox="1">
            <a:spLocks noGrp="1"/>
          </p:cNvSpPr>
          <p:nvPr>
            <p:ph type="body" idx="1"/>
          </p:nvPr>
        </p:nvSpPr>
        <p:spPr>
          <a:xfrm>
            <a:off x="935664" y="1577414"/>
            <a:ext cx="5826047" cy="4419603"/>
          </a:xfrm>
          <a:prstGeom prst="rect">
            <a:avLst/>
          </a:prstGeom>
        </p:spPr>
        <p:txBody>
          <a:bodyPr/>
          <a:lstStyle/>
          <a:p>
            <a:pPr marL="1356360" lvl="3" indent="0">
              <a:spcBef>
                <a:spcPts val="500"/>
              </a:spcBef>
              <a:buNone/>
              <a:defRPr sz="2400"/>
            </a:pPr>
            <a:r>
              <a:rPr lang="en-US" sz="3600" dirty="0"/>
              <a:t>Cons:</a:t>
            </a:r>
          </a:p>
          <a:p>
            <a:pPr marL="1356360" lvl="3" indent="0">
              <a:spcBef>
                <a:spcPts val="500"/>
              </a:spcBef>
              <a:buNone/>
              <a:defRPr sz="2400"/>
            </a:pPr>
            <a:endParaRPr lang="en-US" sz="2800" dirty="0"/>
          </a:p>
          <a:p>
            <a:pPr marL="457200" indent="-457200">
              <a:buSzPct val="60000"/>
              <a:buFont typeface="Arial" panose="020B0604020202020204" pitchFamily="34" charset="0"/>
              <a:buChar char="•"/>
            </a:pPr>
            <a:r>
              <a:rPr lang="en-US" dirty="0"/>
              <a:t>Seed crossing</a:t>
            </a:r>
          </a:p>
          <a:p>
            <a:pPr marL="457200" indent="-457200">
              <a:buSzPct val="60000"/>
              <a:buFont typeface="Arial" panose="020B0604020202020204" pitchFamily="34" charset="0"/>
              <a:buChar char="•"/>
            </a:pPr>
            <a:r>
              <a:rPr lang="en-US" dirty="0"/>
              <a:t>Isolation distances</a:t>
            </a:r>
          </a:p>
          <a:p>
            <a:pPr marL="457200" indent="-457200">
              <a:buSzPct val="60000"/>
              <a:buFont typeface="Arial" panose="020B0604020202020204" pitchFamily="34" charset="0"/>
              <a:buChar char="•"/>
            </a:pPr>
            <a:r>
              <a:rPr lang="en-US" dirty="0"/>
              <a:t>Seed care</a:t>
            </a:r>
          </a:p>
          <a:p>
            <a:pPr marL="457200" indent="-457200">
              <a:buSzPct val="60000"/>
              <a:buFont typeface="Arial" panose="020B0604020202020204" pitchFamily="34" charset="0"/>
              <a:buChar char="•"/>
            </a:pPr>
            <a:r>
              <a:rPr lang="en-US" dirty="0"/>
              <a:t>Seed viability</a:t>
            </a:r>
            <a:endParaRPr dirty="0"/>
          </a:p>
        </p:txBody>
      </p:sp>
      <p:sp>
        <p:nvSpPr>
          <p:cNvPr id="224" name="Title 4"/>
          <p:cNvSpPr txBox="1">
            <a:spLocks noGrp="1"/>
          </p:cNvSpPr>
          <p:nvPr>
            <p:ph type="title"/>
          </p:nvPr>
        </p:nvSpPr>
        <p:spPr>
          <a:xfrm>
            <a:off x="457200" y="274638"/>
            <a:ext cx="8229600" cy="1143002"/>
          </a:xfrm>
          <a:prstGeom prst="rect">
            <a:avLst/>
          </a:prstGeom>
        </p:spPr>
        <p:txBody>
          <a:bodyPr/>
          <a:lstStyle/>
          <a:p>
            <a:pPr algn="l"/>
            <a:r>
              <a:rPr lang="en-US" dirty="0"/>
              <a:t>       </a:t>
            </a:r>
            <a:r>
              <a:rPr dirty="0"/>
              <a:t>Why Save Seeds?</a:t>
            </a:r>
          </a:p>
        </p:txBody>
      </p:sp>
      <p:sp>
        <p:nvSpPr>
          <p:cNvPr id="225" name="Slide Number Placeholder 8"/>
          <p:cNvSpPr txBox="1">
            <a:spLocks noGrp="1"/>
          </p:cNvSpPr>
          <p:nvPr>
            <p:ph type="sldNum" sz="quarter" idx="4294967295"/>
          </p:nvPr>
        </p:nvSpPr>
        <p:spPr>
          <a:xfrm>
            <a:off x="8505417" y="6404291"/>
            <a:ext cx="181381"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0DDA2"/>
        </a:solidFill>
        <a:effectLst/>
      </p:bgPr>
    </p:bg>
    <p:spTree>
      <p:nvGrpSpPr>
        <p:cNvPr id="1" name=""/>
        <p:cNvGrpSpPr/>
        <p:nvPr/>
      </p:nvGrpSpPr>
      <p:grpSpPr>
        <a:xfrm>
          <a:off x="0" y="0"/>
          <a:ext cx="0" cy="0"/>
          <a:chOff x="0" y="0"/>
          <a:chExt cx="0" cy="0"/>
        </a:xfrm>
      </p:grpSpPr>
      <p:sp>
        <p:nvSpPr>
          <p:cNvPr id="249" name="Title 4"/>
          <p:cNvSpPr txBox="1">
            <a:spLocks noGrp="1"/>
          </p:cNvSpPr>
          <p:nvPr>
            <p:ph type="title"/>
          </p:nvPr>
        </p:nvSpPr>
        <p:spPr>
          <a:prstGeom prst="rect">
            <a:avLst/>
          </a:prstGeom>
        </p:spPr>
        <p:txBody>
          <a:bodyPr/>
          <a:lstStyle/>
          <a:p>
            <a:r>
              <a:t>Know Your Parent Plant</a:t>
            </a:r>
          </a:p>
        </p:txBody>
      </p:sp>
      <p:sp>
        <p:nvSpPr>
          <p:cNvPr id="2" name="Text Placeholder 1">
            <a:extLst>
              <a:ext uri="{FF2B5EF4-FFF2-40B4-BE49-F238E27FC236}">
                <a16:creationId xmlns:a16="http://schemas.microsoft.com/office/drawing/2014/main" id="{16589F1E-5873-467E-BB35-546AA4AFFB33}"/>
              </a:ext>
            </a:extLst>
          </p:cNvPr>
          <p:cNvSpPr>
            <a:spLocks noGrp="1"/>
          </p:cNvSpPr>
          <p:nvPr>
            <p:ph type="body" idx="1"/>
          </p:nvPr>
        </p:nvSpPr>
        <p:spPr/>
        <p:txBody>
          <a:bodyPr/>
          <a:lstStyle/>
          <a:p>
            <a:pPr marL="457200" indent="-457200">
              <a:buFont typeface="Wingdings" panose="05000000000000000000" pitchFamily="2" charset="2"/>
              <a:buChar char="v"/>
            </a:pPr>
            <a:endParaRPr lang="en-US" dirty="0"/>
          </a:p>
          <a:p>
            <a:pPr marL="457200" indent="-457200">
              <a:buFont typeface="Arial" panose="020B0604020202020204" pitchFamily="34" charset="0"/>
              <a:buChar char="•"/>
            </a:pPr>
            <a:r>
              <a:rPr lang="en-US" dirty="0"/>
              <a:t>Is it a hybrid or open-pollinated variety?</a:t>
            </a:r>
          </a:p>
          <a:p>
            <a:pPr marL="457200" indent="-457200">
              <a:buFont typeface="Arial" panose="020B0604020202020204" pitchFamily="34" charset="0"/>
              <a:buChar char="•"/>
            </a:pPr>
            <a:r>
              <a:rPr lang="en-US" dirty="0"/>
              <a:t>Saving seeds from open-pollinated plants </a:t>
            </a:r>
          </a:p>
          <a:p>
            <a:pPr marL="0" indent="0"/>
            <a:r>
              <a:rPr lang="en-US" dirty="0"/>
              <a:t>      will produce plants identical to the parents.</a:t>
            </a:r>
          </a:p>
          <a:p>
            <a:pPr marL="0" indent="0"/>
            <a:r>
              <a:rPr lang="en-US" dirty="0"/>
              <a:t>           Heirloom seeds are an example.</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What happens with a hybrid?</a:t>
            </a:r>
          </a:p>
          <a:p>
            <a:pPr marL="457200" indent="-457200">
              <a:buFont typeface="Wingdings" panose="05000000000000000000" pitchFamily="2" charset="2"/>
              <a:buChar char="v"/>
            </a:pPr>
            <a:endParaRPr lang="en-US" dirty="0"/>
          </a:p>
        </p:txBody>
      </p:sp>
      <p:sp>
        <p:nvSpPr>
          <p:cNvPr id="250" name="Slide Number Placeholder 8"/>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Tree>
  </p:cSld>
  <p:clrMapOvr>
    <a:masterClrMapping/>
  </p:clrMapOvr>
  <p:transition spd="med"/>
</p:sld>
</file>

<file path=ppt/theme/theme1.xml><?xml version="1.0" encoding="utf-8"?>
<a:theme xmlns:a="http://schemas.openxmlformats.org/drawingml/2006/main" name="UCANR Intro slides ">
  <a:themeElements>
    <a:clrScheme name="UCANR Intro slides ">
      <a:dk1>
        <a:srgbClr val="000000"/>
      </a:dk1>
      <a:lt1>
        <a:srgbClr val="C0E4B5">
          <a:alpha val="94902"/>
        </a:srgbClr>
      </a:lt1>
      <a:dk2>
        <a:srgbClr val="A7A7A7"/>
      </a:dk2>
      <a:lt2>
        <a:srgbClr val="535353"/>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FF00FF"/>
      </a:folHlink>
    </a:clrScheme>
    <a:fontScheme name="UCANR Intro slides ">
      <a:majorFont>
        <a:latin typeface="Calibri"/>
        <a:ea typeface="Calibri"/>
        <a:cs typeface="Calibri"/>
      </a:majorFont>
      <a:minorFont>
        <a:latin typeface="Helvetica"/>
        <a:ea typeface="Helvetica"/>
        <a:cs typeface="Helvetica"/>
      </a:minorFont>
    </a:fontScheme>
    <a:fmtScheme name="UCANR Intro slides ">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0E4B5"/>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UCANR Intro slides ">
  <a:themeElements>
    <a:clrScheme name="UCANR Intro slides ">
      <a:dk1>
        <a:srgbClr val="000000"/>
      </a:dk1>
      <a:lt1>
        <a:srgbClr val="FFFFFF"/>
      </a:lt1>
      <a:dk2>
        <a:srgbClr val="A7A7A7"/>
      </a:dk2>
      <a:lt2>
        <a:srgbClr val="535353"/>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FF00FF"/>
      </a:folHlink>
    </a:clrScheme>
    <a:fontScheme name="UCANR Intro slides ">
      <a:majorFont>
        <a:latin typeface="Calibri"/>
        <a:ea typeface="Calibri"/>
        <a:cs typeface="Calibri"/>
      </a:majorFont>
      <a:minorFont>
        <a:latin typeface="Helvetica"/>
        <a:ea typeface="Helvetica"/>
        <a:cs typeface="Helvetica"/>
      </a:minorFont>
    </a:fontScheme>
    <a:fmtScheme name="UCANR Intro slides ">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0E4B5"/>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5465</TotalTime>
  <Words>1645</Words>
  <Application>Microsoft Office PowerPoint</Application>
  <PresentationFormat>On-screen Show (4:3)</PresentationFormat>
  <Paragraphs>347</Paragraphs>
  <Slides>42</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Courier New</vt:lpstr>
      <vt:lpstr>Helvetica Neue</vt:lpstr>
      <vt:lpstr>Wingdings</vt:lpstr>
      <vt:lpstr>UCANR Intro slides </vt:lpstr>
      <vt:lpstr> Seed Saving and the Cutting Garden</vt:lpstr>
      <vt:lpstr>Who Are Master Gardeners?</vt:lpstr>
      <vt:lpstr>Who Are Master Gardeners?</vt:lpstr>
      <vt:lpstr>Who Are Master Gardeners?</vt:lpstr>
      <vt:lpstr>Let’s Look at Your Handouts</vt:lpstr>
      <vt:lpstr>         Agenda</vt:lpstr>
      <vt:lpstr>       Why Save Seeds?</vt:lpstr>
      <vt:lpstr>       Why Save Seeds?</vt:lpstr>
      <vt:lpstr>Know Your Parent Plant</vt:lpstr>
      <vt:lpstr>PowerPoint Presentation</vt:lpstr>
      <vt:lpstr>Plan Ahead</vt:lpstr>
      <vt:lpstr>Plan Ahead</vt:lpstr>
      <vt:lpstr>         3 Basic Rules </vt:lpstr>
      <vt:lpstr>Bag Fragile Seeds</vt:lpstr>
      <vt:lpstr>Seed collection</vt:lpstr>
      <vt:lpstr> Seed preparation</vt:lpstr>
      <vt:lpstr>Store Seeds Safely</vt:lpstr>
      <vt:lpstr>PowerPoint Presentation</vt:lpstr>
      <vt:lpstr>Requirements for Seed Germination</vt:lpstr>
      <vt:lpstr>Methods to Break Seed Dormancy </vt:lpstr>
      <vt:lpstr>PowerPoint Presentation</vt:lpstr>
      <vt:lpstr>Imbibition </vt:lpstr>
      <vt:lpstr>            Stratification                                       Cover &amp; Store at 33-41 degrees</vt:lpstr>
      <vt:lpstr>Scarification</vt:lpstr>
      <vt:lpstr>PowerPoint Presentation</vt:lpstr>
      <vt:lpstr>Germination Requirements</vt:lpstr>
      <vt:lpstr>Germination Requirements</vt:lpstr>
      <vt:lpstr>Germination Requirements</vt:lpstr>
      <vt:lpstr>Germination Requirements</vt:lpstr>
      <vt:lpstr>Germination Requirements</vt:lpstr>
      <vt:lpstr>Germination Requirements</vt:lpstr>
      <vt:lpstr>Germination Requirements</vt:lpstr>
      <vt:lpstr>Germination Requirements</vt:lpstr>
      <vt:lpstr>Germination Requirements</vt:lpstr>
      <vt:lpstr>Germination Requirements</vt:lpstr>
      <vt:lpstr>Germination Requirements</vt:lpstr>
      <vt:lpstr>Germination Requirements</vt:lpstr>
      <vt:lpstr>Germination Requirements</vt:lpstr>
      <vt:lpstr>Germination Requirements</vt:lpstr>
      <vt:lpstr>Helpful Resources</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Saving Seeds</dc:title>
  <dc:creator>Ann</dc:creator>
  <cp:lastModifiedBy>Nadine Hart</cp:lastModifiedBy>
  <cp:revision>65</cp:revision>
  <cp:lastPrinted>2019-01-03T06:01:29Z</cp:lastPrinted>
  <dcterms:modified xsi:type="dcterms:W3CDTF">2019-10-01T17:10:11Z</dcterms:modified>
</cp:coreProperties>
</file>