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1"/>
  </p:sldMasterIdLst>
  <p:notesMasterIdLst>
    <p:notesMasterId r:id="rId28"/>
  </p:notesMasterIdLst>
  <p:sldIdLst>
    <p:sldId id="314" r:id="rId2"/>
    <p:sldId id="333" r:id="rId3"/>
    <p:sldId id="319" r:id="rId4"/>
    <p:sldId id="329" r:id="rId5"/>
    <p:sldId id="330" r:id="rId6"/>
    <p:sldId id="331" r:id="rId7"/>
    <p:sldId id="335" r:id="rId8"/>
    <p:sldId id="332" r:id="rId9"/>
    <p:sldId id="320" r:id="rId10"/>
    <p:sldId id="321" r:id="rId11"/>
    <p:sldId id="322" r:id="rId12"/>
    <p:sldId id="341" r:id="rId13"/>
    <p:sldId id="323" r:id="rId14"/>
    <p:sldId id="342" r:id="rId15"/>
    <p:sldId id="340" r:id="rId16"/>
    <p:sldId id="344" r:id="rId17"/>
    <p:sldId id="345" r:id="rId18"/>
    <p:sldId id="348" r:id="rId19"/>
    <p:sldId id="347" r:id="rId20"/>
    <p:sldId id="346" r:id="rId21"/>
    <p:sldId id="349" r:id="rId22"/>
    <p:sldId id="343" r:id="rId23"/>
    <p:sldId id="336" r:id="rId24"/>
    <p:sldId id="350" r:id="rId25"/>
    <p:sldId id="351" r:id="rId26"/>
    <p:sldId id="35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AA"/>
    <a:srgbClr val="00285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3404" autoAdjust="0"/>
  </p:normalViewPr>
  <p:slideViewPr>
    <p:cSldViewPr snapToGrid="0" snapToObjects="1">
      <p:cViewPr varScale="1">
        <p:scale>
          <a:sx n="49" d="100"/>
          <a:sy n="49" d="100"/>
        </p:scale>
        <p:origin x="66"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3B5CE-63BB-4459-8214-9ACAD74B88D3}" type="doc">
      <dgm:prSet loTypeId="urn:microsoft.com/office/officeart/2005/8/layout/chevron1" loCatId="process" qsTypeId="urn:microsoft.com/office/officeart/2005/8/quickstyle/simple1" qsCatId="simple" csTypeId="urn:microsoft.com/office/officeart/2005/8/colors/accent2_2" csCatId="accent2" phldr="1"/>
      <dgm:spPr/>
    </dgm:pt>
    <dgm:pt modelId="{9CD51082-4165-4E90-B40D-1179910F1297}">
      <dgm:prSet phldrT="[Text]" custT="1"/>
      <dgm:spPr>
        <a:solidFill>
          <a:schemeClr val="tx2">
            <a:lumMod val="75000"/>
            <a:lumOff val="25000"/>
          </a:schemeClr>
        </a:solidFill>
      </dgm:spPr>
      <dgm:t>
        <a:bodyPr/>
        <a:lstStyle/>
        <a:p>
          <a:r>
            <a:rPr lang="en-US" sz="2400" dirty="0">
              <a:latin typeface="Calibri" panose="020F0502020204030204" pitchFamily="34" charset="0"/>
              <a:cs typeface="Calibri" panose="020F0502020204030204" pitchFamily="34" charset="0"/>
            </a:rPr>
            <a:t>Funding Entry on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New Positions</a:t>
          </a:r>
        </a:p>
      </dgm:t>
    </dgm:pt>
    <dgm:pt modelId="{F7768124-9497-4A0F-921F-F4DDE5E04B45}" type="parTrans" cxnId="{C03277FC-ADDC-411B-9735-82F5C0D70F3D}">
      <dgm:prSet/>
      <dgm:spPr/>
      <dgm:t>
        <a:bodyPr/>
        <a:lstStyle/>
        <a:p>
          <a:endParaRPr lang="en-US" sz="1400">
            <a:latin typeface="Calibri" panose="020F0502020204030204" pitchFamily="34" charset="0"/>
            <a:cs typeface="Calibri" panose="020F0502020204030204" pitchFamily="34" charset="0"/>
          </a:endParaRPr>
        </a:p>
      </dgm:t>
    </dgm:pt>
    <dgm:pt modelId="{BAB449C6-6E60-44A7-8BD6-0035E0887E2B}" type="sibTrans" cxnId="{C03277FC-ADDC-411B-9735-82F5C0D70F3D}">
      <dgm:prSet/>
      <dgm:spPr/>
      <dgm:t>
        <a:bodyPr/>
        <a:lstStyle/>
        <a:p>
          <a:endParaRPr lang="en-US" sz="1400">
            <a:latin typeface="Calibri" panose="020F0502020204030204" pitchFamily="34" charset="0"/>
            <a:cs typeface="Calibri" panose="020F0502020204030204" pitchFamily="34" charset="0"/>
          </a:endParaRPr>
        </a:p>
      </dgm:t>
    </dgm:pt>
    <dgm:pt modelId="{7EF1CE9C-3B46-4EEE-87F4-E0F24E667D65}">
      <dgm:prSet phldrT="[Text]" custT="1"/>
      <dgm:spPr>
        <a:solidFill>
          <a:schemeClr val="tx2">
            <a:lumMod val="75000"/>
            <a:lumOff val="25000"/>
          </a:schemeClr>
        </a:solidFill>
      </dgm:spPr>
      <dgm:t>
        <a:bodyPr/>
        <a:lstStyle/>
        <a:p>
          <a:r>
            <a:rPr lang="en-US" sz="2400" dirty="0">
              <a:latin typeface="Calibri" panose="020F0502020204030204" pitchFamily="34" charset="0"/>
              <a:cs typeface="Calibri" panose="020F0502020204030204" pitchFamily="34" charset="0"/>
            </a:rPr>
            <a:t>Service Channels</a:t>
          </a:r>
        </a:p>
      </dgm:t>
    </dgm:pt>
    <dgm:pt modelId="{D75CF0E1-3706-48F7-9C3D-833380975141}" type="parTrans" cxnId="{C5808FB6-D87F-4922-98E1-C25B72532269}">
      <dgm:prSet/>
      <dgm:spPr/>
      <dgm:t>
        <a:bodyPr/>
        <a:lstStyle/>
        <a:p>
          <a:endParaRPr lang="en-US" sz="1400">
            <a:latin typeface="Calibri" panose="020F0502020204030204" pitchFamily="34" charset="0"/>
            <a:cs typeface="Calibri" panose="020F0502020204030204" pitchFamily="34" charset="0"/>
          </a:endParaRPr>
        </a:p>
      </dgm:t>
    </dgm:pt>
    <dgm:pt modelId="{3A143DB8-65B3-4651-BD4B-C2557C258EA5}" type="sibTrans" cxnId="{C5808FB6-D87F-4922-98E1-C25B72532269}">
      <dgm:prSet/>
      <dgm:spPr/>
      <dgm:t>
        <a:bodyPr/>
        <a:lstStyle/>
        <a:p>
          <a:endParaRPr lang="en-US" sz="1400">
            <a:latin typeface="Calibri" panose="020F0502020204030204" pitchFamily="34" charset="0"/>
            <a:cs typeface="Calibri" panose="020F0502020204030204" pitchFamily="34" charset="0"/>
          </a:endParaRPr>
        </a:p>
      </dgm:t>
    </dgm:pt>
    <dgm:pt modelId="{176D50C6-ED71-4B41-8C1F-AFF1B6735AB7}" type="pres">
      <dgm:prSet presAssocID="{6193B5CE-63BB-4459-8214-9ACAD74B88D3}" presName="Name0" presStyleCnt="0">
        <dgm:presLayoutVars>
          <dgm:dir/>
          <dgm:animLvl val="lvl"/>
          <dgm:resizeHandles val="exact"/>
        </dgm:presLayoutVars>
      </dgm:prSet>
      <dgm:spPr/>
    </dgm:pt>
    <dgm:pt modelId="{DCC26367-529D-4526-B000-84DAA8E4EF4C}" type="pres">
      <dgm:prSet presAssocID="{9CD51082-4165-4E90-B40D-1179910F1297}" presName="parTxOnly" presStyleLbl="node1" presStyleIdx="0" presStyleCnt="2">
        <dgm:presLayoutVars>
          <dgm:chMax val="0"/>
          <dgm:chPref val="0"/>
          <dgm:bulletEnabled val="1"/>
        </dgm:presLayoutVars>
      </dgm:prSet>
      <dgm:spPr/>
      <dgm:t>
        <a:bodyPr/>
        <a:lstStyle/>
        <a:p>
          <a:endParaRPr lang="en-US"/>
        </a:p>
      </dgm:t>
    </dgm:pt>
    <dgm:pt modelId="{4997A902-3869-4882-81A3-6BEE41B160E7}" type="pres">
      <dgm:prSet presAssocID="{BAB449C6-6E60-44A7-8BD6-0035E0887E2B}" presName="parTxOnlySpace" presStyleCnt="0"/>
      <dgm:spPr/>
    </dgm:pt>
    <dgm:pt modelId="{3FD47EC6-8ED1-499C-82D3-6B2F341F8E31}" type="pres">
      <dgm:prSet presAssocID="{7EF1CE9C-3B46-4EEE-87F4-E0F24E667D65}" presName="parTxOnly" presStyleLbl="node1" presStyleIdx="1" presStyleCnt="2" custLinFactNeighborX="1673" custLinFactNeighborY="-16443">
        <dgm:presLayoutVars>
          <dgm:chMax val="0"/>
          <dgm:chPref val="0"/>
          <dgm:bulletEnabled val="1"/>
        </dgm:presLayoutVars>
      </dgm:prSet>
      <dgm:spPr/>
      <dgm:t>
        <a:bodyPr/>
        <a:lstStyle/>
        <a:p>
          <a:endParaRPr lang="en-US"/>
        </a:p>
      </dgm:t>
    </dgm:pt>
  </dgm:ptLst>
  <dgm:cxnLst>
    <dgm:cxn modelId="{CCA4B30E-B133-4A29-971C-38659D72C525}" type="presOf" srcId="{6193B5CE-63BB-4459-8214-9ACAD74B88D3}" destId="{176D50C6-ED71-4B41-8C1F-AFF1B6735AB7}" srcOrd="0" destOrd="0" presId="urn:microsoft.com/office/officeart/2005/8/layout/chevron1"/>
    <dgm:cxn modelId="{782AF985-0343-462D-BCE3-0F0057C0AE31}" type="presOf" srcId="{7EF1CE9C-3B46-4EEE-87F4-E0F24E667D65}" destId="{3FD47EC6-8ED1-499C-82D3-6B2F341F8E31}" srcOrd="0" destOrd="0" presId="urn:microsoft.com/office/officeart/2005/8/layout/chevron1"/>
    <dgm:cxn modelId="{C5808FB6-D87F-4922-98E1-C25B72532269}" srcId="{6193B5CE-63BB-4459-8214-9ACAD74B88D3}" destId="{7EF1CE9C-3B46-4EEE-87F4-E0F24E667D65}" srcOrd="1" destOrd="0" parTransId="{D75CF0E1-3706-48F7-9C3D-833380975141}" sibTransId="{3A143DB8-65B3-4651-BD4B-C2557C258EA5}"/>
    <dgm:cxn modelId="{CE747564-5E59-4E0A-960B-63B2BBB4E3E8}" type="presOf" srcId="{9CD51082-4165-4E90-B40D-1179910F1297}" destId="{DCC26367-529D-4526-B000-84DAA8E4EF4C}" srcOrd="0" destOrd="0" presId="urn:microsoft.com/office/officeart/2005/8/layout/chevron1"/>
    <dgm:cxn modelId="{C03277FC-ADDC-411B-9735-82F5C0D70F3D}" srcId="{6193B5CE-63BB-4459-8214-9ACAD74B88D3}" destId="{9CD51082-4165-4E90-B40D-1179910F1297}" srcOrd="0" destOrd="0" parTransId="{F7768124-9497-4A0F-921F-F4DDE5E04B45}" sibTransId="{BAB449C6-6E60-44A7-8BD6-0035E0887E2B}"/>
    <dgm:cxn modelId="{F99C1FA6-C05A-49B8-84C7-2DB7A5549C59}" type="presParOf" srcId="{176D50C6-ED71-4B41-8C1F-AFF1B6735AB7}" destId="{DCC26367-529D-4526-B000-84DAA8E4EF4C}" srcOrd="0" destOrd="0" presId="urn:microsoft.com/office/officeart/2005/8/layout/chevron1"/>
    <dgm:cxn modelId="{1E97E759-4DBC-48EF-B2E8-43FAFCD3FD3D}" type="presParOf" srcId="{176D50C6-ED71-4B41-8C1F-AFF1B6735AB7}" destId="{4997A902-3869-4882-81A3-6BEE41B160E7}" srcOrd="1" destOrd="0" presId="urn:microsoft.com/office/officeart/2005/8/layout/chevron1"/>
    <dgm:cxn modelId="{A1E8F171-A0DF-4994-9E0F-097BA4469136}" type="presParOf" srcId="{176D50C6-ED71-4B41-8C1F-AFF1B6735AB7}" destId="{3FD47EC6-8ED1-499C-82D3-6B2F341F8E31}"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93B5CE-63BB-4459-8214-9ACAD74B88D3}" type="doc">
      <dgm:prSet loTypeId="urn:microsoft.com/office/officeart/2005/8/layout/chevron1" loCatId="process" qsTypeId="urn:microsoft.com/office/officeart/2005/8/quickstyle/simple1" qsCatId="simple" csTypeId="urn:microsoft.com/office/officeart/2005/8/colors/accent1_2" csCatId="accent1" phldr="1"/>
      <dgm:spPr/>
    </dgm:pt>
    <dgm:pt modelId="{9CD51082-4165-4E90-B40D-1179910F1297}">
      <dgm:prSet phldrT="[Text]" custT="1"/>
      <dgm:spPr>
        <a:solidFill>
          <a:schemeClr val="tx2">
            <a:lumMod val="90000"/>
            <a:lumOff val="10000"/>
          </a:schemeClr>
        </a:solidFill>
      </dgm:spPr>
      <dgm:t>
        <a:bodyPr/>
        <a:lstStyle/>
        <a:p>
          <a:r>
            <a:rPr lang="en-US" sz="2400" dirty="0">
              <a:latin typeface="Calibri" panose="020F0502020204030204" pitchFamily="34" charset="0"/>
              <a:cs typeface="Calibri" panose="020F0502020204030204" pitchFamily="34" charset="0"/>
            </a:rPr>
            <a:t>Funding Updates to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Existing Positions</a:t>
          </a:r>
        </a:p>
      </dgm:t>
    </dgm:pt>
    <dgm:pt modelId="{F7768124-9497-4A0F-921F-F4DDE5E04B45}" type="parTrans" cxnId="{C03277FC-ADDC-411B-9735-82F5C0D70F3D}">
      <dgm:prSet/>
      <dgm:spPr/>
      <dgm:t>
        <a:bodyPr/>
        <a:lstStyle/>
        <a:p>
          <a:endParaRPr lang="en-US" sz="1400">
            <a:latin typeface="Calibri" panose="020F0502020204030204" pitchFamily="34" charset="0"/>
            <a:cs typeface="Calibri" panose="020F0502020204030204" pitchFamily="34" charset="0"/>
          </a:endParaRPr>
        </a:p>
      </dgm:t>
    </dgm:pt>
    <dgm:pt modelId="{BAB449C6-6E60-44A7-8BD6-0035E0887E2B}" type="sibTrans" cxnId="{C03277FC-ADDC-411B-9735-82F5C0D70F3D}">
      <dgm:prSet/>
      <dgm:spPr/>
      <dgm:t>
        <a:bodyPr/>
        <a:lstStyle/>
        <a:p>
          <a:endParaRPr lang="en-US" sz="1400">
            <a:latin typeface="Calibri" panose="020F0502020204030204" pitchFamily="34" charset="0"/>
            <a:cs typeface="Calibri" panose="020F0502020204030204" pitchFamily="34" charset="0"/>
          </a:endParaRPr>
        </a:p>
      </dgm:t>
    </dgm:pt>
    <dgm:pt modelId="{7EF1CE9C-3B46-4EEE-87F4-E0F24E667D65}">
      <dgm:prSet phldrT="[Text]" custT="1"/>
      <dgm:spPr>
        <a:solidFill>
          <a:schemeClr val="tx2">
            <a:lumMod val="90000"/>
            <a:lumOff val="10000"/>
          </a:schemeClr>
        </a:solidFill>
      </dgm:spPr>
      <dgm:t>
        <a:bodyPr/>
        <a:lstStyle/>
        <a:p>
          <a:r>
            <a:rPr lang="en-US" sz="2400" dirty="0" smtClean="0">
              <a:latin typeface="Calibri" panose="020F0502020204030204" pitchFamily="34" charset="0"/>
              <a:cs typeface="Calibri" panose="020F0502020204030204" pitchFamily="34" charset="0"/>
            </a:rPr>
            <a:t>*Fiscal Officers</a:t>
          </a:r>
          <a:endParaRPr lang="en-US" sz="2400" dirty="0">
            <a:latin typeface="Calibri" panose="020F0502020204030204" pitchFamily="34" charset="0"/>
            <a:cs typeface="Calibri" panose="020F0502020204030204" pitchFamily="34" charset="0"/>
          </a:endParaRPr>
        </a:p>
      </dgm:t>
    </dgm:pt>
    <dgm:pt modelId="{D75CF0E1-3706-48F7-9C3D-833380975141}" type="parTrans" cxnId="{C5808FB6-D87F-4922-98E1-C25B72532269}">
      <dgm:prSet/>
      <dgm:spPr/>
      <dgm:t>
        <a:bodyPr/>
        <a:lstStyle/>
        <a:p>
          <a:endParaRPr lang="en-US" sz="1400">
            <a:latin typeface="Calibri" panose="020F0502020204030204" pitchFamily="34" charset="0"/>
            <a:cs typeface="Calibri" panose="020F0502020204030204" pitchFamily="34" charset="0"/>
          </a:endParaRPr>
        </a:p>
      </dgm:t>
    </dgm:pt>
    <dgm:pt modelId="{3A143DB8-65B3-4651-BD4B-C2557C258EA5}" type="sibTrans" cxnId="{C5808FB6-D87F-4922-98E1-C25B72532269}">
      <dgm:prSet/>
      <dgm:spPr/>
      <dgm:t>
        <a:bodyPr/>
        <a:lstStyle/>
        <a:p>
          <a:endParaRPr lang="en-US" sz="1400">
            <a:latin typeface="Calibri" panose="020F0502020204030204" pitchFamily="34" charset="0"/>
            <a:cs typeface="Calibri" panose="020F0502020204030204" pitchFamily="34" charset="0"/>
          </a:endParaRPr>
        </a:p>
      </dgm:t>
    </dgm:pt>
    <dgm:pt modelId="{176D50C6-ED71-4B41-8C1F-AFF1B6735AB7}" type="pres">
      <dgm:prSet presAssocID="{6193B5CE-63BB-4459-8214-9ACAD74B88D3}" presName="Name0" presStyleCnt="0">
        <dgm:presLayoutVars>
          <dgm:dir/>
          <dgm:animLvl val="lvl"/>
          <dgm:resizeHandles val="exact"/>
        </dgm:presLayoutVars>
      </dgm:prSet>
      <dgm:spPr/>
    </dgm:pt>
    <dgm:pt modelId="{DCC26367-529D-4526-B000-84DAA8E4EF4C}" type="pres">
      <dgm:prSet presAssocID="{9CD51082-4165-4E90-B40D-1179910F1297}" presName="parTxOnly" presStyleLbl="node1" presStyleIdx="0" presStyleCnt="2">
        <dgm:presLayoutVars>
          <dgm:chMax val="0"/>
          <dgm:chPref val="0"/>
          <dgm:bulletEnabled val="1"/>
        </dgm:presLayoutVars>
      </dgm:prSet>
      <dgm:spPr/>
      <dgm:t>
        <a:bodyPr/>
        <a:lstStyle/>
        <a:p>
          <a:endParaRPr lang="en-US"/>
        </a:p>
      </dgm:t>
    </dgm:pt>
    <dgm:pt modelId="{4997A902-3869-4882-81A3-6BEE41B160E7}" type="pres">
      <dgm:prSet presAssocID="{BAB449C6-6E60-44A7-8BD6-0035E0887E2B}" presName="parTxOnlySpace" presStyleCnt="0"/>
      <dgm:spPr/>
    </dgm:pt>
    <dgm:pt modelId="{3FD47EC6-8ED1-499C-82D3-6B2F341F8E31}" type="pres">
      <dgm:prSet presAssocID="{7EF1CE9C-3B46-4EEE-87F4-E0F24E667D65}" presName="parTxOnly" presStyleLbl="node1" presStyleIdx="1" presStyleCnt="2" custLinFactX="35009" custLinFactNeighborX="100000">
        <dgm:presLayoutVars>
          <dgm:chMax val="0"/>
          <dgm:chPref val="0"/>
          <dgm:bulletEnabled val="1"/>
        </dgm:presLayoutVars>
      </dgm:prSet>
      <dgm:spPr/>
      <dgm:t>
        <a:bodyPr/>
        <a:lstStyle/>
        <a:p>
          <a:endParaRPr lang="en-US"/>
        </a:p>
      </dgm:t>
    </dgm:pt>
  </dgm:ptLst>
  <dgm:cxnLst>
    <dgm:cxn modelId="{CCA4B30E-B133-4A29-971C-38659D72C525}" type="presOf" srcId="{6193B5CE-63BB-4459-8214-9ACAD74B88D3}" destId="{176D50C6-ED71-4B41-8C1F-AFF1B6735AB7}" srcOrd="0" destOrd="0" presId="urn:microsoft.com/office/officeart/2005/8/layout/chevron1"/>
    <dgm:cxn modelId="{782AF985-0343-462D-BCE3-0F0057C0AE31}" type="presOf" srcId="{7EF1CE9C-3B46-4EEE-87F4-E0F24E667D65}" destId="{3FD47EC6-8ED1-499C-82D3-6B2F341F8E31}" srcOrd="0" destOrd="0" presId="urn:microsoft.com/office/officeart/2005/8/layout/chevron1"/>
    <dgm:cxn modelId="{C5808FB6-D87F-4922-98E1-C25B72532269}" srcId="{6193B5CE-63BB-4459-8214-9ACAD74B88D3}" destId="{7EF1CE9C-3B46-4EEE-87F4-E0F24E667D65}" srcOrd="1" destOrd="0" parTransId="{D75CF0E1-3706-48F7-9C3D-833380975141}" sibTransId="{3A143DB8-65B3-4651-BD4B-C2557C258EA5}"/>
    <dgm:cxn modelId="{CE747564-5E59-4E0A-960B-63B2BBB4E3E8}" type="presOf" srcId="{9CD51082-4165-4E90-B40D-1179910F1297}" destId="{DCC26367-529D-4526-B000-84DAA8E4EF4C}" srcOrd="0" destOrd="0" presId="urn:microsoft.com/office/officeart/2005/8/layout/chevron1"/>
    <dgm:cxn modelId="{C03277FC-ADDC-411B-9735-82F5C0D70F3D}" srcId="{6193B5CE-63BB-4459-8214-9ACAD74B88D3}" destId="{9CD51082-4165-4E90-B40D-1179910F1297}" srcOrd="0" destOrd="0" parTransId="{F7768124-9497-4A0F-921F-F4DDE5E04B45}" sibTransId="{BAB449C6-6E60-44A7-8BD6-0035E0887E2B}"/>
    <dgm:cxn modelId="{F99C1FA6-C05A-49B8-84C7-2DB7A5549C59}" type="presParOf" srcId="{176D50C6-ED71-4B41-8C1F-AFF1B6735AB7}" destId="{DCC26367-529D-4526-B000-84DAA8E4EF4C}" srcOrd="0" destOrd="0" presId="urn:microsoft.com/office/officeart/2005/8/layout/chevron1"/>
    <dgm:cxn modelId="{1E97E759-4DBC-48EF-B2E8-43FAFCD3FD3D}" type="presParOf" srcId="{176D50C6-ED71-4B41-8C1F-AFF1B6735AB7}" destId="{4997A902-3869-4882-81A3-6BEE41B160E7}" srcOrd="1" destOrd="0" presId="urn:microsoft.com/office/officeart/2005/8/layout/chevron1"/>
    <dgm:cxn modelId="{A1E8F171-A0DF-4994-9E0F-097BA4469136}" type="presParOf" srcId="{176D50C6-ED71-4B41-8C1F-AFF1B6735AB7}" destId="{3FD47EC6-8ED1-499C-82D3-6B2F341F8E31}" srcOrd="2"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3B5CE-63BB-4459-8214-9ACAD74B88D3}" type="doc">
      <dgm:prSet loTypeId="urn:microsoft.com/office/officeart/2005/8/layout/chevron1" loCatId="process" qsTypeId="urn:microsoft.com/office/officeart/2005/8/quickstyle/simple1" qsCatId="simple" csTypeId="urn:microsoft.com/office/officeart/2005/8/colors/accent1_2" csCatId="accent1" phldr="1"/>
      <dgm:spPr/>
    </dgm:pt>
    <dgm:pt modelId="{9CD51082-4165-4E90-B40D-1179910F1297}">
      <dgm:prSet phldrT="[Text]" custT="1"/>
      <dgm:spPr>
        <a:solidFill>
          <a:schemeClr val="tx2">
            <a:lumMod val="90000"/>
            <a:lumOff val="10000"/>
          </a:schemeClr>
        </a:solidFill>
      </dgm:spPr>
      <dgm:t>
        <a:bodyPr/>
        <a:lstStyle/>
        <a:p>
          <a:r>
            <a:rPr lang="en-US" sz="2400" dirty="0">
              <a:latin typeface="Calibri" panose="020F0502020204030204" pitchFamily="34" charset="0"/>
              <a:cs typeface="Calibri" panose="020F0502020204030204" pitchFamily="34" charset="0"/>
            </a:rPr>
            <a:t>Salary Cost Transfers</a:t>
          </a:r>
        </a:p>
      </dgm:t>
    </dgm:pt>
    <dgm:pt modelId="{F7768124-9497-4A0F-921F-F4DDE5E04B45}" type="parTrans" cxnId="{C03277FC-ADDC-411B-9735-82F5C0D70F3D}">
      <dgm:prSet/>
      <dgm:spPr/>
      <dgm:t>
        <a:bodyPr/>
        <a:lstStyle/>
        <a:p>
          <a:endParaRPr lang="en-US" sz="1400">
            <a:latin typeface="Calibri" panose="020F0502020204030204" pitchFamily="34" charset="0"/>
            <a:cs typeface="Calibri" panose="020F0502020204030204" pitchFamily="34" charset="0"/>
          </a:endParaRPr>
        </a:p>
      </dgm:t>
    </dgm:pt>
    <dgm:pt modelId="{BAB449C6-6E60-44A7-8BD6-0035E0887E2B}" type="sibTrans" cxnId="{C03277FC-ADDC-411B-9735-82F5C0D70F3D}">
      <dgm:prSet/>
      <dgm:spPr/>
      <dgm:t>
        <a:bodyPr/>
        <a:lstStyle/>
        <a:p>
          <a:endParaRPr lang="en-US" sz="1400">
            <a:latin typeface="Calibri" panose="020F0502020204030204" pitchFamily="34" charset="0"/>
            <a:cs typeface="Calibri" panose="020F0502020204030204" pitchFamily="34" charset="0"/>
          </a:endParaRPr>
        </a:p>
      </dgm:t>
    </dgm:pt>
    <dgm:pt modelId="{7EF1CE9C-3B46-4EEE-87F4-E0F24E667D65}">
      <dgm:prSet phldrT="[Text]" custT="1"/>
      <dgm:spPr>
        <a:solidFill>
          <a:schemeClr val="tx2">
            <a:lumMod val="90000"/>
            <a:lumOff val="10000"/>
          </a:schemeClr>
        </a:solidFill>
      </dgm:spPr>
      <dgm:t>
        <a:bodyPr/>
        <a:lstStyle/>
        <a:p>
          <a:r>
            <a:rPr lang="en-US" sz="2400" dirty="0" smtClean="0">
              <a:latin typeface="Calibri" panose="020F0502020204030204" pitchFamily="34" charset="0"/>
              <a:cs typeface="Calibri" panose="020F0502020204030204" pitchFamily="34" charset="0"/>
            </a:rPr>
            <a:t>Fiscal Officers</a:t>
          </a:r>
          <a:endParaRPr lang="en-US" sz="2400" dirty="0">
            <a:latin typeface="Calibri" panose="020F0502020204030204" pitchFamily="34" charset="0"/>
            <a:cs typeface="Calibri" panose="020F0502020204030204" pitchFamily="34" charset="0"/>
          </a:endParaRPr>
        </a:p>
      </dgm:t>
    </dgm:pt>
    <dgm:pt modelId="{D75CF0E1-3706-48F7-9C3D-833380975141}" type="parTrans" cxnId="{C5808FB6-D87F-4922-98E1-C25B72532269}">
      <dgm:prSet/>
      <dgm:spPr/>
      <dgm:t>
        <a:bodyPr/>
        <a:lstStyle/>
        <a:p>
          <a:endParaRPr lang="en-US" sz="1400">
            <a:latin typeface="Calibri" panose="020F0502020204030204" pitchFamily="34" charset="0"/>
            <a:cs typeface="Calibri" panose="020F0502020204030204" pitchFamily="34" charset="0"/>
          </a:endParaRPr>
        </a:p>
      </dgm:t>
    </dgm:pt>
    <dgm:pt modelId="{3A143DB8-65B3-4651-BD4B-C2557C258EA5}" type="sibTrans" cxnId="{C5808FB6-D87F-4922-98E1-C25B72532269}">
      <dgm:prSet/>
      <dgm:spPr/>
      <dgm:t>
        <a:bodyPr/>
        <a:lstStyle/>
        <a:p>
          <a:endParaRPr lang="en-US" sz="1400">
            <a:latin typeface="Calibri" panose="020F0502020204030204" pitchFamily="34" charset="0"/>
            <a:cs typeface="Calibri" panose="020F0502020204030204" pitchFamily="34" charset="0"/>
          </a:endParaRPr>
        </a:p>
      </dgm:t>
    </dgm:pt>
    <dgm:pt modelId="{176D50C6-ED71-4B41-8C1F-AFF1B6735AB7}" type="pres">
      <dgm:prSet presAssocID="{6193B5CE-63BB-4459-8214-9ACAD74B88D3}" presName="Name0" presStyleCnt="0">
        <dgm:presLayoutVars>
          <dgm:dir/>
          <dgm:animLvl val="lvl"/>
          <dgm:resizeHandles val="exact"/>
        </dgm:presLayoutVars>
      </dgm:prSet>
      <dgm:spPr/>
    </dgm:pt>
    <dgm:pt modelId="{DCC26367-529D-4526-B000-84DAA8E4EF4C}" type="pres">
      <dgm:prSet presAssocID="{9CD51082-4165-4E90-B40D-1179910F1297}" presName="parTxOnly" presStyleLbl="node1" presStyleIdx="0" presStyleCnt="2">
        <dgm:presLayoutVars>
          <dgm:chMax val="0"/>
          <dgm:chPref val="0"/>
          <dgm:bulletEnabled val="1"/>
        </dgm:presLayoutVars>
      </dgm:prSet>
      <dgm:spPr/>
      <dgm:t>
        <a:bodyPr/>
        <a:lstStyle/>
        <a:p>
          <a:endParaRPr lang="en-US"/>
        </a:p>
      </dgm:t>
    </dgm:pt>
    <dgm:pt modelId="{4997A902-3869-4882-81A3-6BEE41B160E7}" type="pres">
      <dgm:prSet presAssocID="{BAB449C6-6E60-44A7-8BD6-0035E0887E2B}" presName="parTxOnlySpace" presStyleCnt="0"/>
      <dgm:spPr/>
    </dgm:pt>
    <dgm:pt modelId="{3FD47EC6-8ED1-499C-82D3-6B2F341F8E31}" type="pres">
      <dgm:prSet presAssocID="{7EF1CE9C-3B46-4EEE-87F4-E0F24E667D65}" presName="parTxOnly" presStyleLbl="node1" presStyleIdx="1" presStyleCnt="2" custLinFactX="35009" custLinFactNeighborX="100000">
        <dgm:presLayoutVars>
          <dgm:chMax val="0"/>
          <dgm:chPref val="0"/>
          <dgm:bulletEnabled val="1"/>
        </dgm:presLayoutVars>
      </dgm:prSet>
      <dgm:spPr/>
      <dgm:t>
        <a:bodyPr/>
        <a:lstStyle/>
        <a:p>
          <a:endParaRPr lang="en-US"/>
        </a:p>
      </dgm:t>
    </dgm:pt>
  </dgm:ptLst>
  <dgm:cxnLst>
    <dgm:cxn modelId="{CCA4B30E-B133-4A29-971C-38659D72C525}" type="presOf" srcId="{6193B5CE-63BB-4459-8214-9ACAD74B88D3}" destId="{176D50C6-ED71-4B41-8C1F-AFF1B6735AB7}" srcOrd="0" destOrd="0" presId="urn:microsoft.com/office/officeart/2005/8/layout/chevron1"/>
    <dgm:cxn modelId="{782AF985-0343-462D-BCE3-0F0057C0AE31}" type="presOf" srcId="{7EF1CE9C-3B46-4EEE-87F4-E0F24E667D65}" destId="{3FD47EC6-8ED1-499C-82D3-6B2F341F8E31}" srcOrd="0" destOrd="0" presId="urn:microsoft.com/office/officeart/2005/8/layout/chevron1"/>
    <dgm:cxn modelId="{C5808FB6-D87F-4922-98E1-C25B72532269}" srcId="{6193B5CE-63BB-4459-8214-9ACAD74B88D3}" destId="{7EF1CE9C-3B46-4EEE-87F4-E0F24E667D65}" srcOrd="1" destOrd="0" parTransId="{D75CF0E1-3706-48F7-9C3D-833380975141}" sibTransId="{3A143DB8-65B3-4651-BD4B-C2557C258EA5}"/>
    <dgm:cxn modelId="{CE747564-5E59-4E0A-960B-63B2BBB4E3E8}" type="presOf" srcId="{9CD51082-4165-4E90-B40D-1179910F1297}" destId="{DCC26367-529D-4526-B000-84DAA8E4EF4C}" srcOrd="0" destOrd="0" presId="urn:microsoft.com/office/officeart/2005/8/layout/chevron1"/>
    <dgm:cxn modelId="{C03277FC-ADDC-411B-9735-82F5C0D70F3D}" srcId="{6193B5CE-63BB-4459-8214-9ACAD74B88D3}" destId="{9CD51082-4165-4E90-B40D-1179910F1297}" srcOrd="0" destOrd="0" parTransId="{F7768124-9497-4A0F-921F-F4DDE5E04B45}" sibTransId="{BAB449C6-6E60-44A7-8BD6-0035E0887E2B}"/>
    <dgm:cxn modelId="{F99C1FA6-C05A-49B8-84C7-2DB7A5549C59}" type="presParOf" srcId="{176D50C6-ED71-4B41-8C1F-AFF1B6735AB7}" destId="{DCC26367-529D-4526-B000-84DAA8E4EF4C}" srcOrd="0" destOrd="0" presId="urn:microsoft.com/office/officeart/2005/8/layout/chevron1"/>
    <dgm:cxn modelId="{1E97E759-4DBC-48EF-B2E8-43FAFCD3FD3D}" type="presParOf" srcId="{176D50C6-ED71-4B41-8C1F-AFF1B6735AB7}" destId="{4997A902-3869-4882-81A3-6BEE41B160E7}" srcOrd="1" destOrd="0" presId="urn:microsoft.com/office/officeart/2005/8/layout/chevron1"/>
    <dgm:cxn modelId="{A1E8F171-A0DF-4994-9E0F-097BA4469136}" type="presParOf" srcId="{176D50C6-ED71-4B41-8C1F-AFF1B6735AB7}" destId="{3FD47EC6-8ED1-499C-82D3-6B2F341F8E31}" srcOrd="2"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26367-529D-4526-B000-84DAA8E4EF4C}">
      <dsp:nvSpPr>
        <dsp:cNvPr id="0" name=""/>
        <dsp:cNvSpPr/>
      </dsp:nvSpPr>
      <dsp:spPr>
        <a:xfrm>
          <a:off x="7731" y="0"/>
          <a:ext cx="4621840" cy="723912"/>
        </a:xfrm>
        <a:prstGeom prst="chevron">
          <a:avLst/>
        </a:prstGeom>
        <a:solidFill>
          <a:schemeClr val="tx2">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latin typeface="Calibri" panose="020F0502020204030204" pitchFamily="34" charset="0"/>
              <a:cs typeface="Calibri" panose="020F0502020204030204" pitchFamily="34" charset="0"/>
            </a:rPr>
            <a:t>Funding Entry on </a:t>
          </a:r>
          <a:br>
            <a:rPr lang="en-US" sz="2400" kern="1200" dirty="0">
              <a:latin typeface="Calibri" panose="020F0502020204030204" pitchFamily="34" charset="0"/>
              <a:cs typeface="Calibri" panose="020F0502020204030204" pitchFamily="34" charset="0"/>
            </a:rPr>
          </a:br>
          <a:r>
            <a:rPr lang="en-US" sz="2400" kern="1200" dirty="0">
              <a:latin typeface="Calibri" panose="020F0502020204030204" pitchFamily="34" charset="0"/>
              <a:cs typeface="Calibri" panose="020F0502020204030204" pitchFamily="34" charset="0"/>
            </a:rPr>
            <a:t>New Positions</a:t>
          </a:r>
        </a:p>
      </dsp:txBody>
      <dsp:txXfrm>
        <a:off x="369687" y="0"/>
        <a:ext cx="3897928" cy="723912"/>
      </dsp:txXfrm>
    </dsp:sp>
    <dsp:sp modelId="{3FD47EC6-8ED1-499C-82D3-6B2F341F8E31}">
      <dsp:nvSpPr>
        <dsp:cNvPr id="0" name=""/>
        <dsp:cNvSpPr/>
      </dsp:nvSpPr>
      <dsp:spPr>
        <a:xfrm>
          <a:off x="4175120" y="0"/>
          <a:ext cx="4621840" cy="723912"/>
        </a:xfrm>
        <a:prstGeom prst="chevron">
          <a:avLst/>
        </a:prstGeom>
        <a:solidFill>
          <a:schemeClr val="tx2">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latin typeface="Calibri" panose="020F0502020204030204" pitchFamily="34" charset="0"/>
              <a:cs typeface="Calibri" panose="020F0502020204030204" pitchFamily="34" charset="0"/>
            </a:rPr>
            <a:t>Service Channels</a:t>
          </a:r>
        </a:p>
      </dsp:txBody>
      <dsp:txXfrm>
        <a:off x="4537076" y="0"/>
        <a:ext cx="3897928" cy="723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26367-529D-4526-B000-84DAA8E4EF4C}">
      <dsp:nvSpPr>
        <dsp:cNvPr id="0" name=""/>
        <dsp:cNvSpPr/>
      </dsp:nvSpPr>
      <dsp:spPr>
        <a:xfrm>
          <a:off x="7731" y="0"/>
          <a:ext cx="4621840" cy="770106"/>
        </a:xfrm>
        <a:prstGeom prst="chevron">
          <a:avLst/>
        </a:prstGeom>
        <a:solidFill>
          <a:schemeClr val="tx2">
            <a:lumMod val="90000"/>
            <a:lumOff val="1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latin typeface="Calibri" panose="020F0502020204030204" pitchFamily="34" charset="0"/>
              <a:cs typeface="Calibri" panose="020F0502020204030204" pitchFamily="34" charset="0"/>
            </a:rPr>
            <a:t>Funding Updates to </a:t>
          </a:r>
          <a:br>
            <a:rPr lang="en-US" sz="2400" kern="1200" dirty="0">
              <a:latin typeface="Calibri" panose="020F0502020204030204" pitchFamily="34" charset="0"/>
              <a:cs typeface="Calibri" panose="020F0502020204030204" pitchFamily="34" charset="0"/>
            </a:rPr>
          </a:br>
          <a:r>
            <a:rPr lang="en-US" sz="2400" kern="1200" dirty="0">
              <a:latin typeface="Calibri" panose="020F0502020204030204" pitchFamily="34" charset="0"/>
              <a:cs typeface="Calibri" panose="020F0502020204030204" pitchFamily="34" charset="0"/>
            </a:rPr>
            <a:t>Existing Positions</a:t>
          </a:r>
        </a:p>
      </dsp:txBody>
      <dsp:txXfrm>
        <a:off x="392784" y="0"/>
        <a:ext cx="3851734" cy="770106"/>
      </dsp:txXfrm>
    </dsp:sp>
    <dsp:sp modelId="{3FD47EC6-8ED1-499C-82D3-6B2F341F8E31}">
      <dsp:nvSpPr>
        <dsp:cNvPr id="0" name=""/>
        <dsp:cNvSpPr/>
      </dsp:nvSpPr>
      <dsp:spPr>
        <a:xfrm>
          <a:off x="4175120" y="0"/>
          <a:ext cx="4621840" cy="770106"/>
        </a:xfrm>
        <a:prstGeom prst="chevron">
          <a:avLst/>
        </a:prstGeom>
        <a:solidFill>
          <a:schemeClr val="tx2">
            <a:lumMod val="90000"/>
            <a:lumOff val="1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*Fiscal Officers</a:t>
          </a:r>
          <a:endParaRPr lang="en-US" sz="2400" kern="1200" dirty="0">
            <a:latin typeface="Calibri" panose="020F0502020204030204" pitchFamily="34" charset="0"/>
            <a:cs typeface="Calibri" panose="020F0502020204030204" pitchFamily="34" charset="0"/>
          </a:endParaRPr>
        </a:p>
      </dsp:txBody>
      <dsp:txXfrm>
        <a:off x="4560173" y="0"/>
        <a:ext cx="3851734" cy="770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26367-529D-4526-B000-84DAA8E4EF4C}">
      <dsp:nvSpPr>
        <dsp:cNvPr id="0" name=""/>
        <dsp:cNvSpPr/>
      </dsp:nvSpPr>
      <dsp:spPr>
        <a:xfrm>
          <a:off x="7731" y="0"/>
          <a:ext cx="4621840" cy="770106"/>
        </a:xfrm>
        <a:prstGeom prst="chevron">
          <a:avLst/>
        </a:prstGeom>
        <a:solidFill>
          <a:schemeClr val="tx2">
            <a:lumMod val="90000"/>
            <a:lumOff val="1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latin typeface="Calibri" panose="020F0502020204030204" pitchFamily="34" charset="0"/>
              <a:cs typeface="Calibri" panose="020F0502020204030204" pitchFamily="34" charset="0"/>
            </a:rPr>
            <a:t>Salary Cost Transfers</a:t>
          </a:r>
        </a:p>
      </dsp:txBody>
      <dsp:txXfrm>
        <a:off x="392784" y="0"/>
        <a:ext cx="3851734" cy="770106"/>
      </dsp:txXfrm>
    </dsp:sp>
    <dsp:sp modelId="{3FD47EC6-8ED1-499C-82D3-6B2F341F8E31}">
      <dsp:nvSpPr>
        <dsp:cNvPr id="0" name=""/>
        <dsp:cNvSpPr/>
      </dsp:nvSpPr>
      <dsp:spPr>
        <a:xfrm>
          <a:off x="4175120" y="0"/>
          <a:ext cx="4621840" cy="770106"/>
        </a:xfrm>
        <a:prstGeom prst="chevron">
          <a:avLst/>
        </a:prstGeom>
        <a:solidFill>
          <a:schemeClr val="tx2">
            <a:lumMod val="90000"/>
            <a:lumOff val="1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Fiscal Officers</a:t>
          </a:r>
          <a:endParaRPr lang="en-US" sz="2400" kern="1200" dirty="0">
            <a:latin typeface="Calibri" panose="020F0502020204030204" pitchFamily="34" charset="0"/>
            <a:cs typeface="Calibri" panose="020F0502020204030204" pitchFamily="34" charset="0"/>
          </a:endParaRPr>
        </a:p>
      </dsp:txBody>
      <dsp:txXfrm>
        <a:off x="4560173" y="0"/>
        <a:ext cx="3851734" cy="7701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09AE0-6151-4C23-838C-C061268EC0DE}" type="datetimeFigureOut">
              <a:rPr lang="en-US" smtClean="0"/>
              <a:t>6/26/2019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FFE47-F537-4F6E-A863-AC284967C83F}" type="slidenum">
              <a:rPr lang="en-US" smtClean="0"/>
              <a:t>‹#›</a:t>
            </a:fld>
            <a:endParaRPr lang="en-US"/>
          </a:p>
        </p:txBody>
      </p:sp>
    </p:spTree>
    <p:extLst>
      <p:ext uri="{BB962C8B-B14F-4D97-AF65-F5344CB8AC3E}">
        <p14:creationId xmlns:p14="http://schemas.microsoft.com/office/powerpoint/2010/main" val="360459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As a division, we are working toward being more intentional about our brand identity &gt;</a:t>
            </a:r>
          </a:p>
          <a:p>
            <a:pPr lvl="1"/>
            <a:r>
              <a:rPr lang="en-US" dirty="0">
                <a:effectLst/>
              </a:rPr>
              <a:t>To help our customers understand who we are and what we do in memorable and easy-to-understand ways; and</a:t>
            </a:r>
          </a:p>
          <a:p>
            <a:pPr lvl="1"/>
            <a:r>
              <a:rPr lang="en-US" dirty="0">
                <a:effectLst/>
              </a:rPr>
              <a:t>To build a more positive reputation for our units and our major initiatives with our customers and stakeholders. </a:t>
            </a:r>
          </a:p>
          <a:p>
            <a:r>
              <a:rPr lang="en-US" dirty="0">
                <a:effectLst/>
              </a:rPr>
              <a:t>We are in the process of completing brand identity toolkits for all of our units and major initiatives – your units are in the queue as well. </a:t>
            </a:r>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1</a:t>
            </a:fld>
            <a:endParaRPr lang="en-US"/>
          </a:p>
        </p:txBody>
      </p:sp>
    </p:spTree>
    <p:extLst>
      <p:ext uri="{BB962C8B-B14F-4D97-AF65-F5344CB8AC3E}">
        <p14:creationId xmlns:p14="http://schemas.microsoft.com/office/powerpoint/2010/main" val="250783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B22D3-AA48-4157-BA7A-2CA707646BA6}" type="slidenum">
              <a:rPr lang="en-US" smtClean="0"/>
              <a:t>4</a:t>
            </a:fld>
            <a:endParaRPr lang="en-US" dirty="0"/>
          </a:p>
        </p:txBody>
      </p:sp>
    </p:spTree>
    <p:extLst>
      <p:ext uri="{BB962C8B-B14F-4D97-AF65-F5344CB8AC3E}">
        <p14:creationId xmlns:p14="http://schemas.microsoft.com/office/powerpoint/2010/main" val="293249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anose="020B0604020202020204" pitchFamily="34" charset="0"/>
                <a:ea typeface="+mn-ea"/>
                <a:cs typeface="Arial" panose="020B0604020202020204" pitchFamily="34" charset="0"/>
              </a:rPr>
              <a:t>In UCPath, </a:t>
            </a:r>
            <a:r>
              <a:rPr lang="en-US" sz="1200" kern="1200" dirty="0" smtClean="0">
                <a:solidFill>
                  <a:schemeClr val="tx1"/>
                </a:solidFill>
                <a:latin typeface="Arial" panose="020B0604020202020204" pitchFamily="34" charset="0"/>
                <a:ea typeface="+mn-ea"/>
                <a:cs typeface="Arial" panose="020B0604020202020204" pitchFamily="34" charset="0"/>
              </a:rPr>
              <a:t>Approval Workflow will route our UCPath transactions to require and record approvals within the UCPath system. In the current state, PAN Reviewers verify transactions after the system is updated. In the future state, with UCPath, approvers must verify the transactions before the system is updated</a:t>
            </a:r>
            <a:r>
              <a:rPr lang="en-US" sz="1200" kern="1200" dirty="0" smtClean="0">
                <a:solidFill>
                  <a:schemeClr val="tx1"/>
                </a:solidFill>
                <a:effectLst/>
                <a:latin typeface="Arial" panose="020B0604020202020204" pitchFamily="34" charset="0"/>
                <a:ea typeface="+mn-ea"/>
                <a:cs typeface="Arial" panose="020B0604020202020204" pitchFamily="34" charset="0"/>
              </a:rPr>
              <a:t>.</a:t>
            </a:r>
            <a:endParaRPr lang="en-US" dirty="0" smtClean="0"/>
          </a:p>
          <a:p>
            <a:endParaRPr lang="en-US" dirty="0" smtClean="0"/>
          </a:p>
          <a:p>
            <a:r>
              <a:rPr lang="en-US" dirty="0" smtClean="0"/>
              <a:t>It’s really a validation</a:t>
            </a:r>
            <a:r>
              <a:rPr lang="en-US" baseline="0" dirty="0" smtClean="0"/>
              <a:t> tool, since the real “approval” from managers and directors happens before the transaction gets to UCPath.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8B22D3-AA48-4157-BA7A-2CA707646BA6}" type="slidenum">
              <a:rPr lang="en-US" smtClean="0"/>
              <a:t>5</a:t>
            </a:fld>
            <a:endParaRPr lang="en-US" dirty="0"/>
          </a:p>
        </p:txBody>
      </p:sp>
    </p:spTree>
    <p:extLst>
      <p:ext uri="{BB962C8B-B14F-4D97-AF65-F5344CB8AC3E}">
        <p14:creationId xmlns:p14="http://schemas.microsoft.com/office/powerpoint/2010/main" val="295566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some fundamental changes coming with the new system.  First, with separate security roles, finance users can have direct access to enter and approve funding entry and cost transfer transactions.  Managers should consider who in their groups will be granted these roles (users with current access to the KFS SET is a good start).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6</a:t>
            </a:fld>
            <a:endParaRPr lang="en-US"/>
          </a:p>
        </p:txBody>
      </p:sp>
    </p:spTree>
    <p:extLst>
      <p:ext uri="{BB962C8B-B14F-4D97-AF65-F5344CB8AC3E}">
        <p14:creationId xmlns:p14="http://schemas.microsoft.com/office/powerpoint/2010/main" val="276427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some fundamental changes coming with the new system.  First, with separate security roles, finance users can have direct access to enter and approve funding entry and cost transfer transactions.  Managers should consider who in their groups will be granted these roles (users with current access to the KFS SET is a good start).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8</a:t>
            </a:fld>
            <a:endParaRPr lang="en-US"/>
          </a:p>
        </p:txBody>
      </p:sp>
    </p:spTree>
    <p:extLst>
      <p:ext uri="{BB962C8B-B14F-4D97-AF65-F5344CB8AC3E}">
        <p14:creationId xmlns:p14="http://schemas.microsoft.com/office/powerpoint/2010/main" val="81186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FAU in UCPath is different than</a:t>
            </a:r>
            <a:r>
              <a:rPr lang="en-US" baseline="0" dirty="0"/>
              <a:t> what appears in PPS.  A key change is that the Object Code will no longer be entered by the user, but rather derived by the system based on rules programmed by UCD.  I does not appear on screen, but will appear in reporting.  Org and Fund will be displayed (not displayed in PPS today), and a new FAU field is being introduced: the Budget Sub.  This field is used in the derivation of the Object Code and is selected by the user.</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20</a:t>
            </a:fld>
            <a:endParaRPr lang="en-US"/>
          </a:p>
        </p:txBody>
      </p:sp>
    </p:spTree>
    <p:extLst>
      <p:ext uri="{BB962C8B-B14F-4D97-AF65-F5344CB8AC3E}">
        <p14:creationId xmlns:p14="http://schemas.microsoft.com/office/powerpoint/2010/main" val="289213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FAU in UCPath is different than</a:t>
            </a:r>
            <a:r>
              <a:rPr lang="en-US" baseline="0" dirty="0"/>
              <a:t> what appears in PPS.  A key change is that the Object Code will no longer be entered by the user, but rather derived by the system based on rules programmed by UCD.  I does not appear on screen, but will appear in reporting.  Org and Fund will be displayed (not displayed in PPS today), and a new FAU field is being introduced: the Budget Sub.  This field is used in the derivation of the Object Code and is selected by the user.</a:t>
            </a:r>
            <a:endParaRPr lang="en-US" dirty="0"/>
          </a:p>
        </p:txBody>
      </p:sp>
      <p:sp>
        <p:nvSpPr>
          <p:cNvPr id="4" name="Slide Number Placeholder 3"/>
          <p:cNvSpPr>
            <a:spLocks noGrp="1"/>
          </p:cNvSpPr>
          <p:nvPr>
            <p:ph type="sldNum" sz="quarter" idx="10"/>
          </p:nvPr>
        </p:nvSpPr>
        <p:spPr/>
        <p:txBody>
          <a:bodyPr/>
          <a:lstStyle/>
          <a:p>
            <a:fld id="{FBFFFE47-F537-4F6E-A863-AC284967C83F}" type="slidenum">
              <a:rPr lang="en-US" smtClean="0"/>
              <a:t>21</a:t>
            </a:fld>
            <a:endParaRPr lang="en-US"/>
          </a:p>
        </p:txBody>
      </p:sp>
    </p:spTree>
    <p:extLst>
      <p:ext uri="{BB962C8B-B14F-4D97-AF65-F5344CB8AC3E}">
        <p14:creationId xmlns:p14="http://schemas.microsoft.com/office/powerpoint/2010/main" val="1581497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l">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l">
              <a:buNone/>
              <a:defRPr>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41607" t="27388" r="23608" b="31407"/>
          <a:stretch/>
        </p:blipFill>
        <p:spPr>
          <a:xfrm>
            <a:off x="8839201" y="-98855"/>
            <a:ext cx="3418704" cy="4100404"/>
          </a:xfrm>
          <a:prstGeom prst="rect">
            <a:avLst/>
          </a:prstGeom>
        </p:spPr>
      </p:pic>
    </p:spTree>
    <p:extLst>
      <p:ext uri="{BB962C8B-B14F-4D97-AF65-F5344CB8AC3E}">
        <p14:creationId xmlns:p14="http://schemas.microsoft.com/office/powerpoint/2010/main" val="25134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3048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28882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27312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951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12962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2855"/>
                </a:solidFill>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10000"/>
                  </a:schemeClr>
                </a:solidFill>
                <a:latin typeface="Calibri" panose="020F0502020204030204" pitchFamily="34" charset="0"/>
                <a:cs typeface="Calibri" panose="020F0502020204030204" pitchFamily="34" charset="0"/>
              </a:defRPr>
            </a:lvl1pPr>
            <a:lvl2pPr>
              <a:defRPr>
                <a:solidFill>
                  <a:schemeClr val="accent1">
                    <a:lumMod val="75000"/>
                    <a:lumOff val="25000"/>
                  </a:schemeClr>
                </a:solidFill>
                <a:latin typeface="Calibri" panose="020F0502020204030204" pitchFamily="34" charset="0"/>
                <a:cs typeface="Calibri" panose="020F0502020204030204" pitchFamily="34" charset="0"/>
              </a:defRPr>
            </a:lvl2pPr>
            <a:lvl3pPr>
              <a:defRPr>
                <a:solidFill>
                  <a:schemeClr val="accent6">
                    <a:lumMod val="50000"/>
                  </a:schemeClr>
                </a:solidFill>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solidFill>
                  <a:schemeClr val="accent6">
                    <a:lumMod val="50000"/>
                  </a:schemeClr>
                </a:solidFill>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541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2706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Tree>
    <p:extLst>
      <p:ext uri="{BB962C8B-B14F-4D97-AF65-F5344CB8AC3E}">
        <p14:creationId xmlns:p14="http://schemas.microsoft.com/office/powerpoint/2010/main" val="182464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endParaRPr lang="en-US"/>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a:p>
        </p:txBody>
      </p:sp>
    </p:spTree>
    <p:extLst>
      <p:ext uri="{BB962C8B-B14F-4D97-AF65-F5344CB8AC3E}">
        <p14:creationId xmlns:p14="http://schemas.microsoft.com/office/powerpoint/2010/main" val="25909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3683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a:p>
        </p:txBody>
      </p:sp>
    </p:spTree>
    <p:extLst>
      <p:ext uri="{BB962C8B-B14F-4D97-AF65-F5344CB8AC3E}">
        <p14:creationId xmlns:p14="http://schemas.microsoft.com/office/powerpoint/2010/main" val="262596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Tree>
    <p:extLst>
      <p:ext uri="{BB962C8B-B14F-4D97-AF65-F5344CB8AC3E}">
        <p14:creationId xmlns:p14="http://schemas.microsoft.com/office/powerpoint/2010/main" val="3203744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4435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1714" y="1029729"/>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9960" y="2160589"/>
            <a:ext cx="8089734"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16">
            <a:extLst>
              <a:ext uri="{28A0092B-C50C-407E-A947-70E740481C1C}">
                <a14:useLocalDpi xmlns:a14="http://schemas.microsoft.com/office/drawing/2010/main" val="0"/>
              </a:ext>
            </a:extLst>
          </a:blip>
          <a:srcRect l="41607" t="27388" r="23608" b="17413"/>
          <a:stretch/>
        </p:blipFill>
        <p:spPr>
          <a:xfrm>
            <a:off x="8839201" y="-98855"/>
            <a:ext cx="3418704" cy="5492976"/>
          </a:xfrm>
          <a:prstGeom prst="rect">
            <a:avLst/>
          </a:prstGeom>
        </p:spPr>
      </p:pic>
      <p:sp>
        <p:nvSpPr>
          <p:cNvPr id="5" name="TextBox 4">
            <a:extLst>
              <a:ext uri="{FF2B5EF4-FFF2-40B4-BE49-F238E27FC236}">
                <a16:creationId xmlns:a16="http://schemas.microsoft.com/office/drawing/2014/main" id="{93238171-6096-CA47-861F-A63D9B14C563}"/>
              </a:ext>
            </a:extLst>
          </p:cNvPr>
          <p:cNvSpPr txBox="1"/>
          <p:nvPr userDrawn="1"/>
        </p:nvSpPr>
        <p:spPr>
          <a:xfrm>
            <a:off x="201881" y="6361942"/>
            <a:ext cx="712519" cy="253916"/>
          </a:xfrm>
          <a:prstGeom prst="rect">
            <a:avLst/>
          </a:prstGeom>
          <a:noFill/>
        </p:spPr>
        <p:txBody>
          <a:bodyPr wrap="square" rtlCol="0">
            <a:spAutoFit/>
          </a:bodyPr>
          <a:lstStyle/>
          <a:p>
            <a:fld id="{84E5BD4D-8055-1D40-AB92-2B3EDA8C446D}" type="slidenum">
              <a:rPr lang="en-US" sz="1050" smtClean="0">
                <a:latin typeface="Calibri" panose="020F0502020204030204" pitchFamily="34" charset="0"/>
                <a:cs typeface="Calibri" panose="020F0502020204030204" pitchFamily="34" charset="0"/>
              </a:rPr>
              <a:t>‹#›</a:t>
            </a:fld>
            <a:endParaRPr lang="en-US" sz="1050" dirty="0">
              <a:latin typeface="Calibri" panose="020F0502020204030204" pitchFamily="34" charset="0"/>
              <a:cs typeface="Calibri" panose="020F0502020204030204" pitchFamily="34" charset="0"/>
            </a:endParaRPr>
          </a:p>
        </p:txBody>
      </p:sp>
      <p:pic>
        <p:nvPicPr>
          <p:cNvPr id="10" name="Picture 9"/>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823581" y="5875902"/>
            <a:ext cx="1062617" cy="779304"/>
          </a:xfrm>
          <a:prstGeom prst="rect">
            <a:avLst/>
          </a:prstGeom>
        </p:spPr>
      </p:pic>
    </p:spTree>
    <p:extLst>
      <p:ext uri="{BB962C8B-B14F-4D97-AF65-F5344CB8AC3E}">
        <p14:creationId xmlns:p14="http://schemas.microsoft.com/office/powerpoint/2010/main" val="255970290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hf hdr="0" ftr="0" dt="0"/>
  <p:txStyles>
    <p:titleStyle>
      <a:lvl1pPr algn="l" defTabSz="457200" rtl="0" eaLnBrk="1" latinLnBrk="0" hangingPunct="1">
        <a:spcBef>
          <a:spcPct val="0"/>
        </a:spcBef>
        <a:buNone/>
        <a:defRPr sz="3600"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00000"/>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accent2">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rgbClr val="000000"/>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accent2">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rgbClr val="000000"/>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lms.ucdavis.edu/" TargetMode="External"/><Relationship Id="rId2" Type="http://schemas.openxmlformats.org/officeDocument/2006/relationships/hyperlink" Target="https://ucpath.ucdavis.edu/train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ucpath.ucdavis.edu/training-resources" TargetMode="External"/><Relationship Id="rId2" Type="http://schemas.openxmlformats.org/officeDocument/2006/relationships/hyperlink" Target="http://ucpath.ucanr.edu/"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ucpath.ucdavis.edu/fact-sheet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slideLayout" Target="../slideLayouts/slideLayout2.xml"/><Relationship Id="rId16" Type="http://schemas.openxmlformats.org/officeDocument/2006/relationships/diagramQuickStyle" Target="../diagrams/quickStyle3.xml"/><Relationship Id="rId1" Type="http://schemas.openxmlformats.org/officeDocument/2006/relationships/tags" Target="../tags/tag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4851" y="2086951"/>
            <a:ext cx="7766936" cy="1646302"/>
          </a:xfrm>
        </p:spPr>
        <p:txBody>
          <a:bodyPr/>
          <a:lstStyle/>
          <a:p>
            <a:r>
              <a:rPr lang="en-US" dirty="0" smtClean="0"/>
              <a:t>UCPath</a:t>
            </a:r>
            <a:r>
              <a:rPr lang="en-US" dirty="0"/>
              <a:t/>
            </a:r>
            <a:br>
              <a:rPr lang="en-US" dirty="0"/>
            </a:br>
            <a:r>
              <a:rPr lang="en-US" dirty="0" smtClean="0"/>
              <a:t>Funding Entry</a:t>
            </a:r>
            <a:endParaRPr lang="en-US" dirty="0"/>
          </a:p>
        </p:txBody>
      </p:sp>
      <p:sp>
        <p:nvSpPr>
          <p:cNvPr id="3" name="Subtitle 2"/>
          <p:cNvSpPr>
            <a:spLocks noGrp="1"/>
          </p:cNvSpPr>
          <p:nvPr>
            <p:ph type="subTitle" idx="1"/>
          </p:nvPr>
        </p:nvSpPr>
        <p:spPr>
          <a:xfrm>
            <a:off x="2536655" y="3773173"/>
            <a:ext cx="7766936" cy="1096899"/>
          </a:xfrm>
        </p:spPr>
        <p:txBody>
          <a:bodyPr/>
          <a:lstStyle/>
          <a:p>
            <a:pPr algn="l"/>
            <a:endParaRPr lang="en-US" dirty="0" smtClean="0"/>
          </a:p>
        </p:txBody>
      </p:sp>
      <p:cxnSp>
        <p:nvCxnSpPr>
          <p:cNvPr id="7" name="Straight Connector 6"/>
          <p:cNvCxnSpPr/>
          <p:nvPr/>
        </p:nvCxnSpPr>
        <p:spPr>
          <a:xfrm>
            <a:off x="2267391" y="2484831"/>
            <a:ext cx="0" cy="19171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22" y="2975699"/>
            <a:ext cx="1181206" cy="866275"/>
          </a:xfrm>
          <a:prstGeom prst="rect">
            <a:avLst/>
          </a:prstGeom>
        </p:spPr>
      </p:pic>
    </p:spTree>
    <p:extLst>
      <p:ext uri="{BB962C8B-B14F-4D97-AF65-F5344CB8AC3E}">
        <p14:creationId xmlns:p14="http://schemas.microsoft.com/office/powerpoint/2010/main" val="251945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309541"/>
            <a:ext cx="8596668" cy="1320800"/>
          </a:xfrm>
        </p:spPr>
        <p:txBody>
          <a:bodyPr>
            <a:normAutofit/>
          </a:bodyPr>
          <a:lstStyle/>
          <a:p>
            <a:r>
              <a:rPr lang="en-US" altLang="en-US" sz="4400" i="1" dirty="0">
                <a:solidFill>
                  <a:srgbClr val="000066"/>
                </a:solidFill>
              </a:rPr>
              <a:t>Topics Covered</a:t>
            </a:r>
            <a:endParaRPr lang="en-US" sz="4400" dirty="0"/>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617" y="0"/>
            <a:ext cx="12193354" cy="6857999"/>
          </a:xfrm>
          <a:prstGeom prst="rect">
            <a:avLst/>
          </a:prstGeom>
        </p:spPr>
      </p:pic>
    </p:spTree>
    <p:extLst>
      <p:ext uri="{BB962C8B-B14F-4D97-AF65-F5344CB8AC3E}">
        <p14:creationId xmlns:p14="http://schemas.microsoft.com/office/powerpoint/2010/main" val="994514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309541"/>
            <a:ext cx="8596668" cy="1320800"/>
          </a:xfrm>
        </p:spPr>
        <p:txBody>
          <a:bodyPr>
            <a:normAutofit/>
          </a:bodyPr>
          <a:lstStyle/>
          <a:p>
            <a:r>
              <a:rPr lang="en-US" altLang="en-US" i="1" dirty="0" smtClean="0">
                <a:solidFill>
                  <a:srgbClr val="000066"/>
                </a:solidFill>
              </a:rPr>
              <a:t>Menu Structure</a:t>
            </a:r>
            <a:endParaRPr lang="en-US" i="1" dirty="0"/>
          </a:p>
        </p:txBody>
      </p:sp>
      <p:sp>
        <p:nvSpPr>
          <p:cNvPr id="3" name="Content Placeholder 2"/>
          <p:cNvSpPr>
            <a:spLocks noGrp="1"/>
          </p:cNvSpPr>
          <p:nvPr>
            <p:ph idx="1"/>
          </p:nvPr>
        </p:nvSpPr>
        <p:spPr>
          <a:xfrm>
            <a:off x="4580092" y="1165253"/>
            <a:ext cx="5844102" cy="4936141"/>
          </a:xfrm>
        </p:spPr>
        <p:txBody>
          <a:bodyPr>
            <a:normAutofit/>
          </a:bodyPr>
          <a:lstStyle/>
          <a:p>
            <a:r>
              <a:rPr lang="en-US" sz="2400" dirty="0" smtClean="0"/>
              <a:t>Drill down to the transaction you need</a:t>
            </a:r>
          </a:p>
          <a:p>
            <a:endParaRPr lang="en-US" sz="2400" dirty="0"/>
          </a:p>
          <a:p>
            <a:r>
              <a:rPr lang="en-US" sz="2400" dirty="0" smtClean="0"/>
              <a:t>Expand the menu</a:t>
            </a:r>
          </a:p>
          <a:p>
            <a:endParaRPr lang="en-US" sz="2400" dirty="0" smtClean="0"/>
          </a:p>
          <a:p>
            <a:r>
              <a:rPr lang="en-US" sz="2400" dirty="0" smtClean="0"/>
              <a:t>Where Do I? Navigation Guide </a:t>
            </a:r>
            <a:r>
              <a:rPr lang="en-US" sz="2400" u="sng" dirty="0" smtClean="0">
                <a:solidFill>
                  <a:srgbClr val="00B0F0"/>
                </a:solidFill>
              </a:rPr>
              <a:t>https</a:t>
            </a:r>
            <a:r>
              <a:rPr lang="en-US" sz="2400" u="sng" dirty="0">
                <a:solidFill>
                  <a:srgbClr val="00B0F0"/>
                </a:solidFill>
              </a:rPr>
              <a:t>://ucdavis.box.com/s/sj2w9qlb1lo2cqr2lzb54x731nf0pq82</a:t>
            </a:r>
            <a:r>
              <a:rPr lang="en-US" sz="2400" dirty="0"/>
              <a:t> </a:t>
            </a:r>
            <a:r>
              <a:rPr lang="en-US" sz="2400" dirty="0" smtClean="0"/>
              <a:t> </a:t>
            </a:r>
          </a:p>
          <a:p>
            <a:endParaRPr lang="en-US" sz="2400" dirty="0"/>
          </a:p>
          <a:p>
            <a:r>
              <a:rPr lang="en-US" sz="2400" dirty="0"/>
              <a:t>Set up </a:t>
            </a:r>
            <a:r>
              <a:rPr lang="en-US" sz="2400" dirty="0" smtClean="0"/>
              <a:t>Bookmarks and/or My </a:t>
            </a:r>
            <a:r>
              <a:rPr lang="en-US" sz="2400" dirty="0"/>
              <a:t>Favorites to quickly access the transaction you need</a:t>
            </a:r>
          </a:p>
          <a:p>
            <a:endParaRPr lang="en-US" sz="2400" dirty="0"/>
          </a:p>
        </p:txBody>
      </p:sp>
      <p:pic>
        <p:nvPicPr>
          <p:cNvPr id="4" name="Picture 3"/>
          <p:cNvPicPr>
            <a:picLocks noChangeAspect="1"/>
          </p:cNvPicPr>
          <p:nvPr/>
        </p:nvPicPr>
        <p:blipFill>
          <a:blip r:embed="rId2"/>
          <a:stretch>
            <a:fillRect/>
          </a:stretch>
        </p:blipFill>
        <p:spPr>
          <a:xfrm>
            <a:off x="874572" y="1338979"/>
            <a:ext cx="2447925" cy="5086350"/>
          </a:xfrm>
          <a:prstGeom prst="rect">
            <a:avLst/>
          </a:prstGeom>
        </p:spPr>
      </p:pic>
      <p:cxnSp>
        <p:nvCxnSpPr>
          <p:cNvPr id="7" name="Straight Arrow Connector 6"/>
          <p:cNvCxnSpPr/>
          <p:nvPr/>
        </p:nvCxnSpPr>
        <p:spPr>
          <a:xfrm flipH="1">
            <a:off x="1529396" y="1472750"/>
            <a:ext cx="3050696" cy="18611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322497" y="2415393"/>
            <a:ext cx="1257595" cy="5867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322497" y="4013650"/>
            <a:ext cx="1259978" cy="10762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254266" y="3609244"/>
            <a:ext cx="1966364" cy="3315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685208" y="2836356"/>
            <a:ext cx="535422" cy="3315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396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89066" y="1324973"/>
            <a:ext cx="2226068" cy="1288118"/>
          </a:xfrm>
          <a:prstGeom prst="rect">
            <a:avLst/>
          </a:prstGeom>
        </p:spPr>
      </p:pic>
      <p:sp>
        <p:nvSpPr>
          <p:cNvPr id="2" name="Title 1"/>
          <p:cNvSpPr>
            <a:spLocks noGrp="1"/>
          </p:cNvSpPr>
          <p:nvPr>
            <p:ph type="title"/>
          </p:nvPr>
        </p:nvSpPr>
        <p:spPr>
          <a:xfrm>
            <a:off x="671714" y="309541"/>
            <a:ext cx="8596668" cy="1320800"/>
          </a:xfrm>
        </p:spPr>
        <p:txBody>
          <a:bodyPr>
            <a:normAutofit/>
          </a:bodyPr>
          <a:lstStyle/>
          <a:p>
            <a:r>
              <a:rPr lang="en-US" i="1" dirty="0" smtClean="0">
                <a:solidFill>
                  <a:srgbClr val="000066"/>
                </a:solidFill>
              </a:rPr>
              <a:t>Navigate to a new window</a:t>
            </a:r>
            <a:endParaRPr lang="en-US" dirty="0"/>
          </a:p>
        </p:txBody>
      </p:sp>
      <p:sp>
        <p:nvSpPr>
          <p:cNvPr id="3" name="Content Placeholder 2"/>
          <p:cNvSpPr>
            <a:spLocks noGrp="1"/>
          </p:cNvSpPr>
          <p:nvPr>
            <p:ph idx="1"/>
          </p:nvPr>
        </p:nvSpPr>
        <p:spPr>
          <a:xfrm>
            <a:off x="428878" y="1630341"/>
            <a:ext cx="8108220" cy="5069864"/>
          </a:xfrm>
        </p:spPr>
        <p:txBody>
          <a:bodyPr>
            <a:normAutofit/>
          </a:bodyPr>
          <a:lstStyle/>
          <a:p>
            <a:r>
              <a:rPr lang="en-US" sz="2400" dirty="0" smtClean="0"/>
              <a:t>By opening a new window, you can eliminate the left-side navigation and free up more real estate.</a:t>
            </a:r>
          </a:p>
          <a:p>
            <a:endParaRPr lang="en-US" sz="900" dirty="0" smtClean="0"/>
          </a:p>
          <a:p>
            <a:r>
              <a:rPr lang="en-US" sz="2400" dirty="0" smtClean="0"/>
              <a:t> Also shows a bread crumb of where you are in the site.</a:t>
            </a:r>
          </a:p>
          <a:p>
            <a:endParaRPr lang="en-US" sz="2400" dirty="0"/>
          </a:p>
          <a:p>
            <a:endParaRPr lang="en-US" sz="2400" dirty="0" smtClean="0"/>
          </a:p>
          <a:p>
            <a:r>
              <a:rPr lang="en-US" sz="2400" dirty="0" smtClean="0"/>
              <a:t>Be mindful that the original tab with the </a:t>
            </a:r>
            <a:r>
              <a:rPr lang="en-US" sz="2400" dirty="0" err="1" smtClean="0"/>
              <a:t>UCPath</a:t>
            </a:r>
            <a:r>
              <a:rPr lang="en-US" sz="2400" dirty="0" smtClean="0"/>
              <a:t> navigation menus will time out after 30 minutes even if you are actively using the tab that opened when you opened the new window.</a:t>
            </a:r>
          </a:p>
        </p:txBody>
      </p:sp>
      <p:pic>
        <p:nvPicPr>
          <p:cNvPr id="12" name="Picture 11"/>
          <p:cNvPicPr>
            <a:picLocks noChangeAspect="1"/>
          </p:cNvPicPr>
          <p:nvPr/>
        </p:nvPicPr>
        <p:blipFill>
          <a:blip r:embed="rId3"/>
          <a:stretch>
            <a:fillRect/>
          </a:stretch>
        </p:blipFill>
        <p:spPr>
          <a:xfrm>
            <a:off x="121610" y="3472059"/>
            <a:ext cx="11993524" cy="356636"/>
          </a:xfrm>
          <a:prstGeom prst="rect">
            <a:avLst/>
          </a:prstGeom>
        </p:spPr>
      </p:pic>
      <p:cxnSp>
        <p:nvCxnSpPr>
          <p:cNvPr id="17" name="Elbow Connector 16"/>
          <p:cNvCxnSpPr/>
          <p:nvPr/>
        </p:nvCxnSpPr>
        <p:spPr>
          <a:xfrm>
            <a:off x="4143122" y="2075401"/>
            <a:ext cx="6134972" cy="29826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092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309541"/>
            <a:ext cx="8596668" cy="1320800"/>
          </a:xfrm>
        </p:spPr>
        <p:txBody>
          <a:bodyPr>
            <a:normAutofit/>
          </a:bodyPr>
          <a:lstStyle/>
          <a:p>
            <a:r>
              <a:rPr lang="en-US" altLang="en-US" i="1" dirty="0" smtClean="0">
                <a:solidFill>
                  <a:srgbClr val="000066"/>
                </a:solidFill>
              </a:rPr>
              <a:t>Funding Entry</a:t>
            </a:r>
            <a:endParaRPr lang="en-US" dirty="0"/>
          </a:p>
        </p:txBody>
      </p:sp>
      <p:sp>
        <p:nvSpPr>
          <p:cNvPr id="6" name="Content Placeholder 5"/>
          <p:cNvSpPr>
            <a:spLocks noGrp="1"/>
          </p:cNvSpPr>
          <p:nvPr>
            <p:ph idx="1"/>
          </p:nvPr>
        </p:nvSpPr>
        <p:spPr>
          <a:xfrm>
            <a:off x="540487" y="1359477"/>
            <a:ext cx="4614139" cy="3880773"/>
          </a:xfrm>
        </p:spPr>
        <p:txBody>
          <a:bodyPr/>
          <a:lstStyle/>
          <a:p>
            <a:r>
              <a:rPr lang="en-US" dirty="0"/>
              <a:t>PeopleSoft Menu &gt; Set up HCM &gt; Product Related &gt; Commitment Accounting &gt; UC Customizations &gt; Funding </a:t>
            </a:r>
            <a:r>
              <a:rPr lang="en-US" dirty="0" smtClean="0"/>
              <a:t>Entry</a:t>
            </a:r>
          </a:p>
          <a:p>
            <a:r>
              <a:rPr lang="en-US" dirty="0" smtClean="0"/>
              <a:t>Click </a:t>
            </a:r>
            <a:r>
              <a:rPr lang="en-US" u="sng" dirty="0" smtClean="0"/>
              <a:t>A</a:t>
            </a:r>
            <a:r>
              <a:rPr lang="en-US" dirty="0" smtClean="0"/>
              <a:t>dd a New Value</a:t>
            </a:r>
            <a:endParaRPr lang="en-US" dirty="0"/>
          </a:p>
        </p:txBody>
      </p:sp>
      <p:pic>
        <p:nvPicPr>
          <p:cNvPr id="7" name="Picture 6"/>
          <p:cNvPicPr>
            <a:picLocks noChangeAspect="1"/>
          </p:cNvPicPr>
          <p:nvPr/>
        </p:nvPicPr>
        <p:blipFill>
          <a:blip r:embed="rId2"/>
          <a:stretch>
            <a:fillRect/>
          </a:stretch>
        </p:blipFill>
        <p:spPr>
          <a:xfrm>
            <a:off x="5976683" y="246417"/>
            <a:ext cx="5878147" cy="6418798"/>
          </a:xfrm>
          <a:prstGeom prst="rect">
            <a:avLst/>
          </a:prstGeom>
        </p:spPr>
      </p:pic>
      <p:pic>
        <p:nvPicPr>
          <p:cNvPr id="8" name="Picture 7"/>
          <p:cNvPicPr>
            <a:picLocks noChangeAspect="1"/>
          </p:cNvPicPr>
          <p:nvPr/>
        </p:nvPicPr>
        <p:blipFill>
          <a:blip r:embed="rId3"/>
          <a:stretch>
            <a:fillRect/>
          </a:stretch>
        </p:blipFill>
        <p:spPr>
          <a:xfrm>
            <a:off x="1951608" y="2764189"/>
            <a:ext cx="3979848" cy="3979848"/>
          </a:xfrm>
          <a:prstGeom prst="rect">
            <a:avLst/>
          </a:prstGeom>
        </p:spPr>
      </p:pic>
      <p:sp>
        <p:nvSpPr>
          <p:cNvPr id="9" name="Content Placeholder 5"/>
          <p:cNvSpPr txBox="1">
            <a:spLocks/>
          </p:cNvSpPr>
          <p:nvPr/>
        </p:nvSpPr>
        <p:spPr>
          <a:xfrm>
            <a:off x="8180243" y="172618"/>
            <a:ext cx="2422547" cy="40593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accent5">
                    <a:lumMod val="10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accent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accent6">
                    <a:lumMod val="50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accent2">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accent6">
                    <a:lumMod val="50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800" dirty="0" smtClean="0">
                <a:solidFill>
                  <a:srgbClr val="FF0000"/>
                </a:solidFill>
              </a:rPr>
              <a:t>Default view</a:t>
            </a:r>
            <a:endParaRPr lang="en-US" sz="2800" dirty="0">
              <a:solidFill>
                <a:srgbClr val="FF0000"/>
              </a:solidFill>
            </a:endParaRPr>
          </a:p>
        </p:txBody>
      </p:sp>
      <p:cxnSp>
        <p:nvCxnSpPr>
          <p:cNvPr id="10" name="Straight Arrow Connector 9"/>
          <p:cNvCxnSpPr/>
          <p:nvPr/>
        </p:nvCxnSpPr>
        <p:spPr>
          <a:xfrm flipV="1">
            <a:off x="3155894" y="1213805"/>
            <a:ext cx="4717656" cy="12947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5"/>
          <p:cNvSpPr txBox="1">
            <a:spLocks/>
          </p:cNvSpPr>
          <p:nvPr/>
        </p:nvSpPr>
        <p:spPr>
          <a:xfrm>
            <a:off x="118355" y="3259750"/>
            <a:ext cx="1661893" cy="2356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accent5">
                    <a:lumMod val="10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accent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accent6">
                    <a:lumMod val="50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accent2">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accent6">
                    <a:lumMod val="50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smtClean="0"/>
              <a:t>Select default </a:t>
            </a:r>
            <a:r>
              <a:rPr lang="en-US" b="1" dirty="0" smtClean="0"/>
              <a:t>DVCMP</a:t>
            </a:r>
            <a:r>
              <a:rPr lang="en-US" dirty="0" smtClean="0"/>
              <a:t> for Chart 3 employees</a:t>
            </a:r>
          </a:p>
          <a:p>
            <a:pPr marL="0" indent="0">
              <a:buNone/>
            </a:pPr>
            <a:r>
              <a:rPr lang="en-US" dirty="0" smtClean="0"/>
              <a:t>Select </a:t>
            </a:r>
            <a:r>
              <a:rPr lang="en-US" b="1" dirty="0" smtClean="0"/>
              <a:t>UCANR</a:t>
            </a:r>
            <a:r>
              <a:rPr lang="en-US" dirty="0" smtClean="0"/>
              <a:t> for Chart L employees</a:t>
            </a:r>
            <a:endParaRPr lang="en-US" dirty="0"/>
          </a:p>
        </p:txBody>
      </p:sp>
      <p:cxnSp>
        <p:nvCxnSpPr>
          <p:cNvPr id="14" name="Straight Arrow Connector 13"/>
          <p:cNvCxnSpPr/>
          <p:nvPr/>
        </p:nvCxnSpPr>
        <p:spPr>
          <a:xfrm>
            <a:off x="1476829" y="4444540"/>
            <a:ext cx="11254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213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309541"/>
            <a:ext cx="8596668" cy="1320800"/>
          </a:xfrm>
        </p:spPr>
        <p:txBody>
          <a:bodyPr>
            <a:normAutofit/>
          </a:bodyPr>
          <a:lstStyle/>
          <a:p>
            <a:r>
              <a:rPr lang="en-US" altLang="en-US" i="1" dirty="0" smtClean="0">
                <a:solidFill>
                  <a:srgbClr val="000066"/>
                </a:solidFill>
              </a:rPr>
              <a:t>Funding Entry</a:t>
            </a:r>
            <a:endParaRPr lang="en-US" dirty="0"/>
          </a:p>
        </p:txBody>
      </p:sp>
      <p:sp>
        <p:nvSpPr>
          <p:cNvPr id="6" name="Content Placeholder 5"/>
          <p:cNvSpPr>
            <a:spLocks noGrp="1"/>
          </p:cNvSpPr>
          <p:nvPr>
            <p:ph idx="1"/>
          </p:nvPr>
        </p:nvSpPr>
        <p:spPr>
          <a:xfrm>
            <a:off x="540487" y="1359476"/>
            <a:ext cx="4743612" cy="5357797"/>
          </a:xfrm>
        </p:spPr>
        <p:txBody>
          <a:bodyPr>
            <a:normAutofit/>
          </a:bodyPr>
          <a:lstStyle/>
          <a:p>
            <a:r>
              <a:rPr lang="en-US" dirty="0" smtClean="0"/>
              <a:t>Certain fields are required.</a:t>
            </a:r>
          </a:p>
          <a:p>
            <a:endParaRPr lang="en-US" sz="900" dirty="0" smtClean="0"/>
          </a:p>
          <a:p>
            <a:r>
              <a:rPr lang="en-US" dirty="0" smtClean="0"/>
              <a:t>Within this funding entry lookup, the required fields are:</a:t>
            </a:r>
          </a:p>
          <a:p>
            <a:pPr lvl="1"/>
            <a:r>
              <a:rPr lang="en-US" dirty="0" smtClean="0"/>
              <a:t>Set ID (either DVCMP or UCANR)</a:t>
            </a:r>
          </a:p>
          <a:p>
            <a:pPr lvl="1"/>
            <a:r>
              <a:rPr lang="en-US" dirty="0" smtClean="0"/>
              <a:t>Department</a:t>
            </a:r>
          </a:p>
          <a:p>
            <a:pPr lvl="1"/>
            <a:r>
              <a:rPr lang="en-US" dirty="0" smtClean="0"/>
              <a:t>Fiscal Year</a:t>
            </a:r>
          </a:p>
          <a:p>
            <a:pPr lvl="1"/>
            <a:r>
              <a:rPr lang="en-US" dirty="0" smtClean="0"/>
              <a:t>Budget Level</a:t>
            </a:r>
          </a:p>
          <a:p>
            <a:pPr lvl="1"/>
            <a:r>
              <a:rPr lang="en-US" dirty="0" smtClean="0"/>
              <a:t>Position Number</a:t>
            </a:r>
          </a:p>
          <a:p>
            <a:endParaRPr lang="en-US" sz="800" dirty="0" smtClean="0"/>
          </a:p>
          <a:p>
            <a:r>
              <a:rPr lang="en-US" dirty="0" smtClean="0"/>
              <a:t>The department look up allows you to type a portion of the department name to search on or sort by any of the fields such as department description </a:t>
            </a:r>
          </a:p>
          <a:p>
            <a:r>
              <a:rPr lang="en-US" dirty="0" smtClean="0"/>
              <a:t>You will only see departments to which you have been given access</a:t>
            </a:r>
          </a:p>
        </p:txBody>
      </p:sp>
      <p:pic>
        <p:nvPicPr>
          <p:cNvPr id="8" name="Picture 7"/>
          <p:cNvPicPr>
            <a:picLocks noChangeAspect="1"/>
          </p:cNvPicPr>
          <p:nvPr/>
        </p:nvPicPr>
        <p:blipFill>
          <a:blip r:embed="rId2"/>
          <a:stretch>
            <a:fillRect/>
          </a:stretch>
        </p:blipFill>
        <p:spPr>
          <a:xfrm>
            <a:off x="4646256" y="56644"/>
            <a:ext cx="3915834" cy="3915834"/>
          </a:xfrm>
          <a:prstGeom prst="rect">
            <a:avLst/>
          </a:prstGeom>
        </p:spPr>
      </p:pic>
      <p:pic>
        <p:nvPicPr>
          <p:cNvPr id="3" name="Picture 2"/>
          <p:cNvPicPr>
            <a:picLocks noChangeAspect="1"/>
          </p:cNvPicPr>
          <p:nvPr/>
        </p:nvPicPr>
        <p:blipFill>
          <a:blip r:embed="rId3"/>
          <a:stretch>
            <a:fillRect/>
          </a:stretch>
        </p:blipFill>
        <p:spPr>
          <a:xfrm>
            <a:off x="7184830" y="2859649"/>
            <a:ext cx="4410075" cy="3857625"/>
          </a:xfrm>
          <a:prstGeom prst="rect">
            <a:avLst/>
          </a:prstGeom>
        </p:spPr>
      </p:pic>
      <p:cxnSp>
        <p:nvCxnSpPr>
          <p:cNvPr id="11" name="Straight Arrow Connector 10"/>
          <p:cNvCxnSpPr/>
          <p:nvPr/>
        </p:nvCxnSpPr>
        <p:spPr>
          <a:xfrm flipV="1">
            <a:off x="5284099" y="3764109"/>
            <a:ext cx="2265158" cy="12393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301550" y="5704885"/>
            <a:ext cx="4572000" cy="971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461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309541"/>
            <a:ext cx="8596668" cy="1320800"/>
          </a:xfrm>
        </p:spPr>
        <p:txBody>
          <a:bodyPr>
            <a:normAutofit/>
          </a:bodyPr>
          <a:lstStyle/>
          <a:p>
            <a:r>
              <a:rPr lang="en-US" altLang="en-US" i="1" dirty="0" smtClean="0">
                <a:solidFill>
                  <a:srgbClr val="000066"/>
                </a:solidFill>
              </a:rPr>
              <a:t>Funding Entry</a:t>
            </a:r>
            <a:endParaRPr lang="en-US" dirty="0"/>
          </a:p>
        </p:txBody>
      </p:sp>
      <p:sp>
        <p:nvSpPr>
          <p:cNvPr id="6" name="Content Placeholder 5"/>
          <p:cNvSpPr>
            <a:spLocks noGrp="1"/>
          </p:cNvSpPr>
          <p:nvPr>
            <p:ph idx="1"/>
          </p:nvPr>
        </p:nvSpPr>
        <p:spPr>
          <a:xfrm>
            <a:off x="540487" y="1204458"/>
            <a:ext cx="6968922" cy="5227658"/>
          </a:xfrm>
        </p:spPr>
        <p:txBody>
          <a:bodyPr>
            <a:normAutofit/>
          </a:bodyPr>
          <a:lstStyle/>
          <a:p>
            <a:r>
              <a:rPr lang="en-US" dirty="0" smtClean="0"/>
              <a:t>Fiscal Year: Enter the year based on the period of time you want to change </a:t>
            </a:r>
          </a:p>
          <a:p>
            <a:pPr lvl="1"/>
            <a:r>
              <a:rPr lang="en-US" dirty="0" smtClean="0"/>
              <a:t>2019 = the 2018-19 fiscal year</a:t>
            </a:r>
          </a:p>
          <a:p>
            <a:pPr lvl="1"/>
            <a:r>
              <a:rPr lang="en-US" dirty="0" smtClean="0"/>
              <a:t>2020 = the 2019-20 fiscal year</a:t>
            </a:r>
          </a:p>
          <a:p>
            <a:endParaRPr lang="en-US" sz="900" dirty="0" smtClean="0"/>
          </a:p>
          <a:p>
            <a:r>
              <a:rPr lang="en-US" dirty="0" smtClean="0"/>
              <a:t>Budget Level: </a:t>
            </a:r>
          </a:p>
          <a:p>
            <a:pPr lvl="1"/>
            <a:r>
              <a:rPr lang="en-US" dirty="0" smtClean="0"/>
              <a:t>Department – will likely not be used in CA&amp;ES</a:t>
            </a:r>
          </a:p>
          <a:p>
            <a:pPr lvl="1"/>
            <a:r>
              <a:rPr lang="en-US" dirty="0" smtClean="0"/>
              <a:t>Position Pool – will likely not be used in CA&amp;ES</a:t>
            </a:r>
          </a:p>
          <a:p>
            <a:pPr lvl="1"/>
            <a:r>
              <a:rPr lang="en-US" dirty="0" smtClean="0"/>
              <a:t>Position – will be used in CA&amp;ES </a:t>
            </a:r>
            <a:br>
              <a:rPr lang="en-US" dirty="0" smtClean="0"/>
            </a:br>
            <a:endParaRPr lang="en-US" dirty="0" smtClean="0"/>
          </a:p>
          <a:p>
            <a:r>
              <a:rPr lang="en-US" dirty="0" smtClean="0"/>
              <a:t>Position Pool ID: Only needs to be completed if Budget Level </a:t>
            </a:r>
            <a:br>
              <a:rPr lang="en-US" dirty="0" smtClean="0"/>
            </a:br>
            <a:r>
              <a:rPr lang="en-US" dirty="0" smtClean="0"/>
              <a:t>is set to Position Pool</a:t>
            </a:r>
          </a:p>
          <a:p>
            <a:endParaRPr lang="en-US" sz="900" dirty="0" smtClean="0"/>
          </a:p>
          <a:p>
            <a:r>
              <a:rPr lang="en-US" dirty="0" smtClean="0"/>
              <a:t>Position </a:t>
            </a:r>
            <a:r>
              <a:rPr lang="en-US" dirty="0"/>
              <a:t>Number is a new field that is equivalent to </a:t>
            </a:r>
            <a:br>
              <a:rPr lang="en-US" dirty="0"/>
            </a:br>
            <a:r>
              <a:rPr lang="en-US" dirty="0"/>
              <a:t>Appointment within PPS.</a:t>
            </a:r>
          </a:p>
          <a:p>
            <a:endParaRPr lang="en-US" dirty="0"/>
          </a:p>
        </p:txBody>
      </p:sp>
      <p:pic>
        <p:nvPicPr>
          <p:cNvPr id="8" name="Picture 7"/>
          <p:cNvPicPr>
            <a:picLocks noChangeAspect="1"/>
          </p:cNvPicPr>
          <p:nvPr/>
        </p:nvPicPr>
        <p:blipFill>
          <a:blip r:embed="rId2"/>
          <a:stretch>
            <a:fillRect/>
          </a:stretch>
        </p:blipFill>
        <p:spPr>
          <a:xfrm>
            <a:off x="7903941" y="1272489"/>
            <a:ext cx="3979848" cy="3979848"/>
          </a:xfrm>
          <a:prstGeom prst="rect">
            <a:avLst/>
          </a:prstGeom>
        </p:spPr>
      </p:pic>
      <p:cxnSp>
        <p:nvCxnSpPr>
          <p:cNvPr id="10" name="Straight Arrow Connector 9"/>
          <p:cNvCxnSpPr/>
          <p:nvPr/>
        </p:nvCxnSpPr>
        <p:spPr>
          <a:xfrm>
            <a:off x="4024948" y="2284449"/>
            <a:ext cx="4277480" cy="11951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68460" y="3050072"/>
            <a:ext cx="5272128" cy="6688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764055" y="4013021"/>
            <a:ext cx="1198508" cy="6688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924811" y="4408809"/>
            <a:ext cx="1979130" cy="12968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725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90858" y="254479"/>
            <a:ext cx="5378683" cy="4074760"/>
          </a:xfrm>
          <a:prstGeom prst="rect">
            <a:avLst/>
          </a:prstGeom>
        </p:spPr>
      </p:pic>
      <p:sp>
        <p:nvSpPr>
          <p:cNvPr id="2" name="Title 1"/>
          <p:cNvSpPr>
            <a:spLocks noGrp="1"/>
          </p:cNvSpPr>
          <p:nvPr>
            <p:ph type="title"/>
          </p:nvPr>
        </p:nvSpPr>
        <p:spPr>
          <a:xfrm>
            <a:off x="671714" y="309541"/>
            <a:ext cx="8596668" cy="1320800"/>
          </a:xfrm>
        </p:spPr>
        <p:txBody>
          <a:bodyPr>
            <a:normAutofit/>
          </a:bodyPr>
          <a:lstStyle/>
          <a:p>
            <a:r>
              <a:rPr lang="en-US" altLang="en-US" i="1" dirty="0" smtClean="0">
                <a:solidFill>
                  <a:srgbClr val="000066"/>
                </a:solidFill>
              </a:rPr>
              <a:t>Funding Entry</a:t>
            </a:r>
            <a:endParaRPr lang="en-US" dirty="0"/>
          </a:p>
        </p:txBody>
      </p:sp>
      <p:sp>
        <p:nvSpPr>
          <p:cNvPr id="6" name="Content Placeholder 5"/>
          <p:cNvSpPr>
            <a:spLocks noGrp="1"/>
          </p:cNvSpPr>
          <p:nvPr>
            <p:ph idx="1"/>
          </p:nvPr>
        </p:nvSpPr>
        <p:spPr>
          <a:xfrm>
            <a:off x="540487" y="1359476"/>
            <a:ext cx="5772346" cy="5498523"/>
          </a:xfrm>
        </p:spPr>
        <p:txBody>
          <a:bodyPr>
            <a:normAutofit/>
          </a:bodyPr>
          <a:lstStyle/>
          <a:p>
            <a:pPr marL="0" indent="0">
              <a:buNone/>
            </a:pPr>
            <a:r>
              <a:rPr lang="en-US" sz="2000" b="1" dirty="0" smtClean="0"/>
              <a:t>Look Up Position Number</a:t>
            </a:r>
          </a:p>
          <a:p>
            <a:r>
              <a:rPr lang="en-US" dirty="0" smtClean="0"/>
              <a:t>If you don’t know the position number or the employee ID, you can enter the first part of the person’s last name and select Look Up.</a:t>
            </a:r>
          </a:p>
          <a:p>
            <a:r>
              <a:rPr lang="en-US" dirty="0" smtClean="0"/>
              <a:t>If someone formerly had 2 appointments in PPS, they will have 2 positions in </a:t>
            </a:r>
            <a:r>
              <a:rPr lang="en-US" dirty="0" err="1" smtClean="0"/>
              <a:t>UCPath</a:t>
            </a:r>
            <a:r>
              <a:rPr lang="en-US" dirty="0" smtClean="0"/>
              <a:t>.</a:t>
            </a:r>
          </a:p>
          <a:p>
            <a:endParaRPr lang="en-US" dirty="0"/>
          </a:p>
          <a:p>
            <a:endParaRPr lang="en-US" dirty="0" smtClean="0"/>
          </a:p>
          <a:p>
            <a:endParaRPr lang="en-US" dirty="0"/>
          </a:p>
          <a:p>
            <a:endParaRPr lang="en-US" dirty="0" smtClean="0"/>
          </a:p>
          <a:p>
            <a:r>
              <a:rPr lang="en-US" dirty="0" smtClean="0"/>
              <a:t>You will need to select the position to which you want to make changes.   </a:t>
            </a:r>
          </a:p>
          <a:p>
            <a:r>
              <a:rPr lang="en-US" dirty="0" smtClean="0"/>
              <a:t>Then click Add</a:t>
            </a:r>
          </a:p>
          <a:p>
            <a:pPr marL="0" indent="0">
              <a:buNone/>
            </a:pPr>
            <a:r>
              <a:rPr lang="en-US" dirty="0" smtClean="0"/>
              <a:t> </a:t>
            </a:r>
            <a:endParaRPr lang="en-US" dirty="0"/>
          </a:p>
        </p:txBody>
      </p:sp>
      <p:cxnSp>
        <p:nvCxnSpPr>
          <p:cNvPr id="10" name="Straight Arrow Connector 9"/>
          <p:cNvCxnSpPr/>
          <p:nvPr/>
        </p:nvCxnSpPr>
        <p:spPr>
          <a:xfrm>
            <a:off x="6247051" y="2257679"/>
            <a:ext cx="99532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53593" y="2516623"/>
            <a:ext cx="3537265" cy="2670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341424" y="3429000"/>
            <a:ext cx="5743786" cy="1629044"/>
          </a:xfrm>
          <a:prstGeom prst="rect">
            <a:avLst/>
          </a:prstGeom>
        </p:spPr>
      </p:pic>
      <p:sp>
        <p:nvSpPr>
          <p:cNvPr id="13" name="TextBox 12"/>
          <p:cNvSpPr txBox="1"/>
          <p:nvPr/>
        </p:nvSpPr>
        <p:spPr>
          <a:xfrm>
            <a:off x="10390173" y="3883611"/>
            <a:ext cx="1415772" cy="338554"/>
          </a:xfrm>
          <a:prstGeom prst="rect">
            <a:avLst/>
          </a:prstGeom>
          <a:solidFill>
            <a:schemeClr val="bg1"/>
          </a:solidFill>
        </p:spPr>
        <p:txBody>
          <a:bodyPr wrap="none" rtlCol="0">
            <a:spAutoFit/>
          </a:bodyPr>
          <a:lstStyle/>
          <a:p>
            <a:r>
              <a:rPr lang="en-US" sz="1600" dirty="0" err="1" smtClean="0"/>
              <a:t>xxxxxxxxxxxx</a:t>
            </a:r>
            <a:endParaRPr lang="en-US" sz="1600" dirty="0"/>
          </a:p>
        </p:txBody>
      </p:sp>
      <p:sp>
        <p:nvSpPr>
          <p:cNvPr id="17" name="TextBox 16"/>
          <p:cNvSpPr txBox="1"/>
          <p:nvPr/>
        </p:nvSpPr>
        <p:spPr>
          <a:xfrm>
            <a:off x="4600186" y="4631094"/>
            <a:ext cx="1415772" cy="338554"/>
          </a:xfrm>
          <a:prstGeom prst="rect">
            <a:avLst/>
          </a:prstGeom>
          <a:solidFill>
            <a:schemeClr val="bg1"/>
          </a:solidFill>
        </p:spPr>
        <p:txBody>
          <a:bodyPr wrap="none" rtlCol="0">
            <a:spAutoFit/>
          </a:bodyPr>
          <a:lstStyle/>
          <a:p>
            <a:r>
              <a:rPr lang="en-US" sz="1600" dirty="0" err="1" smtClean="0"/>
              <a:t>xxxxxxxxxxxx</a:t>
            </a:r>
            <a:endParaRPr lang="en-US" sz="1600" dirty="0"/>
          </a:p>
        </p:txBody>
      </p:sp>
      <p:sp>
        <p:nvSpPr>
          <p:cNvPr id="16" name="TextBox 15"/>
          <p:cNvSpPr txBox="1"/>
          <p:nvPr/>
        </p:nvSpPr>
        <p:spPr>
          <a:xfrm>
            <a:off x="4603019" y="4413042"/>
            <a:ext cx="1415772" cy="338554"/>
          </a:xfrm>
          <a:prstGeom prst="rect">
            <a:avLst/>
          </a:prstGeom>
          <a:solidFill>
            <a:schemeClr val="bg1"/>
          </a:solidFill>
        </p:spPr>
        <p:txBody>
          <a:bodyPr wrap="none" rtlCol="0">
            <a:spAutoFit/>
          </a:bodyPr>
          <a:lstStyle/>
          <a:p>
            <a:r>
              <a:rPr lang="en-US" sz="1600" dirty="0" err="1" smtClean="0"/>
              <a:t>xxxxxxxxxxxx</a:t>
            </a:r>
            <a:endParaRPr lang="en-US" sz="1600" dirty="0"/>
          </a:p>
        </p:txBody>
      </p:sp>
    </p:spTree>
    <p:extLst>
      <p:ext uri="{BB962C8B-B14F-4D97-AF65-F5344CB8AC3E}">
        <p14:creationId xmlns:p14="http://schemas.microsoft.com/office/powerpoint/2010/main" val="3168708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40487" y="1359476"/>
            <a:ext cx="6968922" cy="5498523"/>
          </a:xfrm>
        </p:spPr>
        <p:txBody>
          <a:bodyPr>
            <a:normAutofit/>
          </a:bodyPr>
          <a:lstStyle/>
          <a:p>
            <a:r>
              <a:rPr lang="en-US" dirty="0" smtClean="0"/>
              <a:t>Enter the fiscal year in which you based on the period of time to which you want to make changes. </a:t>
            </a:r>
          </a:p>
          <a:p>
            <a:pPr lvl="1"/>
            <a:r>
              <a:rPr lang="en-US" dirty="0" smtClean="0"/>
              <a:t>2019 = the 2018-19 fiscal year</a:t>
            </a:r>
          </a:p>
          <a:p>
            <a:pPr lvl="1"/>
            <a:r>
              <a:rPr lang="en-US" dirty="0" smtClean="0"/>
              <a:t>2020 = the 2019-20 fiscal year</a:t>
            </a:r>
          </a:p>
          <a:p>
            <a:endParaRPr lang="en-US" dirty="0" smtClean="0"/>
          </a:p>
          <a:p>
            <a:r>
              <a:rPr lang="en-US" dirty="0" smtClean="0"/>
              <a:t>Budget Level: we use the Position Level in CA&amp;ES. </a:t>
            </a:r>
            <a:br>
              <a:rPr lang="en-US" dirty="0" smtClean="0"/>
            </a:br>
            <a:r>
              <a:rPr lang="en-US" dirty="0" smtClean="0"/>
              <a:t>We do not use Position Pool ID.</a:t>
            </a:r>
          </a:p>
          <a:p>
            <a:endParaRPr lang="en-US" dirty="0" smtClean="0"/>
          </a:p>
          <a:p>
            <a:r>
              <a:rPr lang="en-US" dirty="0" smtClean="0"/>
              <a:t>Position Number is a new field that is equivalent to </a:t>
            </a:r>
            <a:br>
              <a:rPr lang="en-US" dirty="0" smtClean="0"/>
            </a:br>
            <a:r>
              <a:rPr lang="en-US" dirty="0" smtClean="0"/>
              <a:t>Appointment within PPS.</a:t>
            </a:r>
            <a:endParaRPr lang="en-US" dirty="0"/>
          </a:p>
        </p:txBody>
      </p:sp>
      <p:pic>
        <p:nvPicPr>
          <p:cNvPr id="4" name="Picture 3"/>
          <p:cNvPicPr>
            <a:picLocks noChangeAspect="1"/>
          </p:cNvPicPr>
          <p:nvPr/>
        </p:nvPicPr>
        <p:blipFill>
          <a:blip r:embed="rId2"/>
          <a:stretch>
            <a:fillRect/>
          </a:stretch>
        </p:blipFill>
        <p:spPr>
          <a:xfrm>
            <a:off x="152400" y="90487"/>
            <a:ext cx="11887200" cy="6677025"/>
          </a:xfrm>
          <a:prstGeom prst="rect">
            <a:avLst/>
          </a:prstGeom>
        </p:spPr>
      </p:pic>
      <p:sp>
        <p:nvSpPr>
          <p:cNvPr id="11" name="TextBox 10"/>
          <p:cNvSpPr txBox="1"/>
          <p:nvPr/>
        </p:nvSpPr>
        <p:spPr>
          <a:xfrm>
            <a:off x="653775" y="2843187"/>
            <a:ext cx="1415772" cy="338554"/>
          </a:xfrm>
          <a:prstGeom prst="rect">
            <a:avLst/>
          </a:prstGeom>
          <a:solidFill>
            <a:schemeClr val="bg1"/>
          </a:solidFill>
        </p:spPr>
        <p:txBody>
          <a:bodyPr wrap="none" rtlCol="0">
            <a:spAutoFit/>
          </a:bodyPr>
          <a:lstStyle/>
          <a:p>
            <a:r>
              <a:rPr lang="en-US" sz="1600" dirty="0" err="1" smtClean="0"/>
              <a:t>xxxxxxxxxxxx</a:t>
            </a:r>
            <a:endParaRPr lang="en-US" sz="1600" dirty="0"/>
          </a:p>
        </p:txBody>
      </p:sp>
    </p:spTree>
    <p:extLst>
      <p:ext uri="{BB962C8B-B14F-4D97-AF65-F5344CB8AC3E}">
        <p14:creationId xmlns:p14="http://schemas.microsoft.com/office/powerpoint/2010/main" val="964381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50881" y="1067127"/>
            <a:ext cx="11851879" cy="2647120"/>
          </a:xfrm>
          <a:prstGeom prst="rect">
            <a:avLst/>
          </a:prstGeom>
        </p:spPr>
      </p:pic>
      <p:sp>
        <p:nvSpPr>
          <p:cNvPr id="2" name="Title 1"/>
          <p:cNvSpPr>
            <a:spLocks noGrp="1"/>
          </p:cNvSpPr>
          <p:nvPr>
            <p:ph type="title"/>
          </p:nvPr>
        </p:nvSpPr>
        <p:spPr>
          <a:xfrm>
            <a:off x="671714" y="309541"/>
            <a:ext cx="8596668" cy="1320800"/>
          </a:xfrm>
        </p:spPr>
        <p:txBody>
          <a:bodyPr>
            <a:normAutofit/>
          </a:bodyPr>
          <a:lstStyle/>
          <a:p>
            <a:r>
              <a:rPr lang="en-US" altLang="en-US" i="1" dirty="0" smtClean="0">
                <a:solidFill>
                  <a:srgbClr val="000066"/>
                </a:solidFill>
              </a:rPr>
              <a:t>Funding Entry</a:t>
            </a:r>
            <a:endParaRPr lang="en-US" dirty="0"/>
          </a:p>
        </p:txBody>
      </p:sp>
      <p:sp>
        <p:nvSpPr>
          <p:cNvPr id="6" name="Content Placeholder 5"/>
          <p:cNvSpPr>
            <a:spLocks noGrp="1"/>
          </p:cNvSpPr>
          <p:nvPr>
            <p:ph idx="1"/>
          </p:nvPr>
        </p:nvSpPr>
        <p:spPr>
          <a:xfrm>
            <a:off x="451475" y="3981282"/>
            <a:ext cx="9356072" cy="2646096"/>
          </a:xfrm>
        </p:spPr>
        <p:txBody>
          <a:bodyPr>
            <a:normAutofit/>
          </a:bodyPr>
          <a:lstStyle/>
          <a:p>
            <a:r>
              <a:rPr lang="en-US" dirty="0" smtClean="0"/>
              <a:t>Request ID = Doc # and will be created once the document is saved</a:t>
            </a:r>
          </a:p>
          <a:p>
            <a:r>
              <a:rPr lang="en-US" dirty="0" smtClean="0"/>
              <a:t>Fiscal Year = the year in which the funding change will occur. 2019 = 2018-19</a:t>
            </a:r>
          </a:p>
          <a:p>
            <a:r>
              <a:rPr lang="en-US" dirty="0" smtClean="0"/>
              <a:t>Budget Begin Date = start of the fiscal year in which the funding change will occur</a:t>
            </a:r>
          </a:p>
          <a:p>
            <a:r>
              <a:rPr lang="en-US" dirty="0" smtClean="0"/>
              <a:t>Budget End Date = </a:t>
            </a:r>
            <a:r>
              <a:rPr lang="en-US" dirty="0"/>
              <a:t>e</a:t>
            </a:r>
            <a:r>
              <a:rPr lang="en-US" dirty="0" smtClean="0"/>
              <a:t>nd of the fiscal </a:t>
            </a:r>
            <a:r>
              <a:rPr lang="en-US" dirty="0"/>
              <a:t>year </a:t>
            </a:r>
            <a:r>
              <a:rPr lang="en-US" dirty="0" smtClean="0"/>
              <a:t>in </a:t>
            </a:r>
            <a:r>
              <a:rPr lang="en-US" dirty="0"/>
              <a:t>which the funding change will occur</a:t>
            </a:r>
            <a:endParaRPr lang="en-US" dirty="0" smtClean="0"/>
          </a:p>
          <a:p>
            <a:r>
              <a:rPr lang="en-US" dirty="0" smtClean="0"/>
              <a:t>Request Status = In Progress since it hasn’t been submitted</a:t>
            </a:r>
          </a:p>
          <a:p>
            <a:r>
              <a:rPr lang="en-US" dirty="0" smtClean="0"/>
              <a:t>Level will be set to position for all CA&amp;ES employees</a:t>
            </a:r>
          </a:p>
          <a:p>
            <a:pPr lvl="1"/>
            <a:endParaRPr lang="en-US" dirty="0" smtClean="0"/>
          </a:p>
          <a:p>
            <a:pPr lvl="1"/>
            <a:endParaRPr lang="en-US" dirty="0"/>
          </a:p>
          <a:p>
            <a:pPr lvl="1"/>
            <a:endParaRPr lang="en-US" dirty="0" smtClean="0"/>
          </a:p>
          <a:p>
            <a:pPr lvl="1"/>
            <a:endParaRPr lang="en-US" sz="800" dirty="0"/>
          </a:p>
        </p:txBody>
      </p:sp>
    </p:spTree>
    <p:extLst>
      <p:ext uri="{BB962C8B-B14F-4D97-AF65-F5344CB8AC3E}">
        <p14:creationId xmlns:p14="http://schemas.microsoft.com/office/powerpoint/2010/main" val="2436795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309541"/>
            <a:ext cx="8596668" cy="1320800"/>
          </a:xfrm>
        </p:spPr>
        <p:txBody>
          <a:bodyPr>
            <a:normAutofit/>
          </a:bodyPr>
          <a:lstStyle/>
          <a:p>
            <a:r>
              <a:rPr lang="en-US" altLang="en-US" i="1" dirty="0" smtClean="0">
                <a:solidFill>
                  <a:srgbClr val="000066"/>
                </a:solidFill>
              </a:rPr>
              <a:t>Funding Entry</a:t>
            </a:r>
            <a:endParaRPr lang="en-US" dirty="0"/>
          </a:p>
        </p:txBody>
      </p:sp>
      <p:sp>
        <p:nvSpPr>
          <p:cNvPr id="6" name="Content Placeholder 5"/>
          <p:cNvSpPr>
            <a:spLocks noGrp="1"/>
          </p:cNvSpPr>
          <p:nvPr>
            <p:ph idx="1"/>
          </p:nvPr>
        </p:nvSpPr>
        <p:spPr>
          <a:xfrm>
            <a:off x="540487" y="1205727"/>
            <a:ext cx="9356072" cy="5498523"/>
          </a:xfrm>
        </p:spPr>
        <p:txBody>
          <a:bodyPr>
            <a:normAutofit/>
          </a:bodyPr>
          <a:lstStyle/>
          <a:p>
            <a:pPr marL="0" indent="0">
              <a:buNone/>
            </a:pPr>
            <a:r>
              <a:rPr lang="en-US" dirty="0" smtClean="0"/>
              <a:t>Job Details 1 shows basic person and job information</a:t>
            </a:r>
          </a:p>
          <a:p>
            <a:pPr lvl="1"/>
            <a:endParaRPr lang="en-US" dirty="0"/>
          </a:p>
          <a:p>
            <a:pPr lvl="1"/>
            <a:endParaRPr lang="en-US" dirty="0" smtClean="0"/>
          </a:p>
          <a:p>
            <a:pPr lvl="1"/>
            <a:endParaRPr lang="en-US" dirty="0"/>
          </a:p>
          <a:p>
            <a:pPr lvl="1"/>
            <a:endParaRPr lang="en-US" dirty="0" smtClean="0"/>
          </a:p>
          <a:p>
            <a:pPr lvl="1"/>
            <a:endParaRPr lang="en-US" sz="800" dirty="0" smtClean="0"/>
          </a:p>
          <a:p>
            <a:pPr marL="0" indent="0">
              <a:buNone/>
            </a:pPr>
            <a:r>
              <a:rPr lang="en-US" dirty="0" smtClean="0"/>
              <a:t>Job Details 2 shows FTE and the annual pay rate</a:t>
            </a:r>
          </a:p>
          <a:p>
            <a:endParaRPr lang="en-US" dirty="0"/>
          </a:p>
          <a:p>
            <a:endParaRPr lang="en-US" dirty="0" smtClean="0"/>
          </a:p>
          <a:p>
            <a:endParaRPr lang="en-US" dirty="0"/>
          </a:p>
          <a:p>
            <a:endParaRPr lang="en-US" dirty="0" smtClean="0"/>
          </a:p>
          <a:p>
            <a:endParaRPr lang="en-US" sz="800" dirty="0"/>
          </a:p>
          <a:p>
            <a:pPr marL="0" indent="0">
              <a:buNone/>
            </a:pPr>
            <a:endParaRPr lang="en-US" dirty="0" smtClean="0"/>
          </a:p>
          <a:p>
            <a:pPr marL="0" indent="0">
              <a:buNone/>
            </a:pPr>
            <a:r>
              <a:rPr lang="en-US" dirty="0" smtClean="0"/>
              <a:t>To view both at once, select                        </a:t>
            </a:r>
          </a:p>
        </p:txBody>
      </p:sp>
      <p:pic>
        <p:nvPicPr>
          <p:cNvPr id="4" name="Picture 3"/>
          <p:cNvPicPr>
            <a:picLocks noChangeAspect="1"/>
          </p:cNvPicPr>
          <p:nvPr/>
        </p:nvPicPr>
        <p:blipFill>
          <a:blip r:embed="rId2"/>
          <a:stretch>
            <a:fillRect/>
          </a:stretch>
        </p:blipFill>
        <p:spPr>
          <a:xfrm>
            <a:off x="338137" y="1632657"/>
            <a:ext cx="11515725" cy="1504950"/>
          </a:xfrm>
          <a:prstGeom prst="rect">
            <a:avLst/>
          </a:prstGeom>
        </p:spPr>
      </p:pic>
      <p:sp>
        <p:nvSpPr>
          <p:cNvPr id="9" name="Rounded Rectangle 8"/>
          <p:cNvSpPr/>
          <p:nvPr/>
        </p:nvSpPr>
        <p:spPr>
          <a:xfrm>
            <a:off x="346228" y="1917814"/>
            <a:ext cx="988957" cy="2670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12716" y="3735108"/>
            <a:ext cx="11397097" cy="1921225"/>
          </a:xfrm>
          <a:prstGeom prst="rect">
            <a:avLst/>
          </a:prstGeom>
        </p:spPr>
      </p:pic>
      <p:sp>
        <p:nvSpPr>
          <p:cNvPr id="11" name="Rounded Rectangle 10"/>
          <p:cNvSpPr/>
          <p:nvPr/>
        </p:nvSpPr>
        <p:spPr>
          <a:xfrm>
            <a:off x="1514802" y="4068947"/>
            <a:ext cx="988957" cy="2670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3711588" y="5933838"/>
            <a:ext cx="872394" cy="519724"/>
          </a:xfrm>
          <a:prstGeom prst="rect">
            <a:avLst/>
          </a:prstGeom>
        </p:spPr>
      </p:pic>
      <p:sp>
        <p:nvSpPr>
          <p:cNvPr id="13" name="TextBox 12"/>
          <p:cNvSpPr txBox="1"/>
          <p:nvPr/>
        </p:nvSpPr>
        <p:spPr>
          <a:xfrm>
            <a:off x="671714" y="2711038"/>
            <a:ext cx="1415772" cy="338554"/>
          </a:xfrm>
          <a:prstGeom prst="rect">
            <a:avLst/>
          </a:prstGeom>
          <a:solidFill>
            <a:schemeClr val="bg1"/>
          </a:solidFill>
        </p:spPr>
        <p:txBody>
          <a:bodyPr wrap="none" rtlCol="0">
            <a:spAutoFit/>
          </a:bodyPr>
          <a:lstStyle/>
          <a:p>
            <a:r>
              <a:rPr lang="en-US" sz="1600" dirty="0" err="1" smtClean="0"/>
              <a:t>xxxxxxxxxxxx</a:t>
            </a:r>
            <a:endParaRPr lang="en-US" sz="1600" dirty="0"/>
          </a:p>
        </p:txBody>
      </p:sp>
    </p:spTree>
    <p:extLst>
      <p:ext uri="{BB962C8B-B14F-4D97-AF65-F5344CB8AC3E}">
        <p14:creationId xmlns:p14="http://schemas.microsoft.com/office/powerpoint/2010/main" val="2967095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3" y="2623863"/>
            <a:ext cx="10236351" cy="1320800"/>
          </a:xfrm>
        </p:spPr>
        <p:txBody>
          <a:bodyPr>
            <a:normAutofit fontScale="90000"/>
          </a:bodyPr>
          <a:lstStyle/>
          <a:p>
            <a:r>
              <a:rPr lang="en-US" altLang="en-US" sz="4400" i="1" dirty="0" smtClean="0">
                <a:solidFill>
                  <a:srgbClr val="000066"/>
                </a:solidFill>
              </a:rPr>
              <a:t>Key Changes:</a:t>
            </a:r>
            <a:br>
              <a:rPr lang="en-US" altLang="en-US" sz="4400" i="1" dirty="0" smtClean="0">
                <a:solidFill>
                  <a:srgbClr val="000066"/>
                </a:solidFill>
              </a:rPr>
            </a:br>
            <a:r>
              <a:rPr lang="en-US" sz="4400" dirty="0" smtClean="0"/>
              <a:t>Position </a:t>
            </a:r>
            <a:r>
              <a:rPr lang="en-US" sz="4400" dirty="0"/>
              <a:t>vs. Job, New Codes and Terminology</a:t>
            </a:r>
          </a:p>
        </p:txBody>
      </p:sp>
    </p:spTree>
    <p:extLst>
      <p:ext uri="{BB962C8B-B14F-4D97-AF65-F5344CB8AC3E}">
        <p14:creationId xmlns:p14="http://schemas.microsoft.com/office/powerpoint/2010/main" val="1743196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196250"/>
            <a:ext cx="8596668" cy="1320800"/>
          </a:xfrm>
        </p:spPr>
        <p:txBody>
          <a:bodyPr>
            <a:normAutofit/>
          </a:bodyPr>
          <a:lstStyle/>
          <a:p>
            <a:r>
              <a:rPr lang="en-US" i="1" dirty="0"/>
              <a:t>FAU </a:t>
            </a:r>
            <a:r>
              <a:rPr lang="en-US" i="1" dirty="0" smtClean="0"/>
              <a:t>Differences in </a:t>
            </a:r>
            <a:r>
              <a:rPr lang="en-US" i="1" dirty="0"/>
              <a:t>UCPath</a:t>
            </a:r>
          </a:p>
        </p:txBody>
      </p:sp>
      <p:grpSp>
        <p:nvGrpSpPr>
          <p:cNvPr id="3" name="Group 2"/>
          <p:cNvGrpSpPr/>
          <p:nvPr/>
        </p:nvGrpSpPr>
        <p:grpSpPr>
          <a:xfrm>
            <a:off x="307975" y="1112664"/>
            <a:ext cx="10447496" cy="1497663"/>
            <a:chOff x="307975" y="1112664"/>
            <a:chExt cx="10447496" cy="1497663"/>
          </a:xfrm>
        </p:grpSpPr>
        <p:sp>
          <p:nvSpPr>
            <p:cNvPr id="9" name="Freeform 8"/>
            <p:cNvSpPr/>
            <p:nvPr/>
          </p:nvSpPr>
          <p:spPr>
            <a:xfrm>
              <a:off x="307975" y="1112664"/>
              <a:ext cx="1163259" cy="448259"/>
            </a:xfrm>
            <a:custGeom>
              <a:avLst/>
              <a:gdLst>
                <a:gd name="connsiteX0" fmla="*/ 0 w 1163259"/>
                <a:gd name="connsiteY0" fmla="*/ 0 h 448259"/>
                <a:gd name="connsiteX1" fmla="*/ 1163259 w 1163259"/>
                <a:gd name="connsiteY1" fmla="*/ 0 h 448259"/>
                <a:gd name="connsiteX2" fmla="*/ 1163259 w 1163259"/>
                <a:gd name="connsiteY2" fmla="*/ 448259 h 448259"/>
                <a:gd name="connsiteX3" fmla="*/ 0 w 1163259"/>
                <a:gd name="connsiteY3" fmla="*/ 448259 h 448259"/>
                <a:gd name="connsiteX4" fmla="*/ 0 w 1163259"/>
                <a:gd name="connsiteY4" fmla="*/ 0 h 44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448259">
                  <a:moveTo>
                    <a:pt x="0" y="0"/>
                  </a:moveTo>
                  <a:lnTo>
                    <a:pt x="1163259" y="0"/>
                  </a:lnTo>
                  <a:lnTo>
                    <a:pt x="1163259" y="448259"/>
                  </a:lnTo>
                  <a:lnTo>
                    <a:pt x="0" y="4482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Object</a:t>
              </a:r>
            </a:p>
          </p:txBody>
        </p:sp>
        <p:sp>
          <p:nvSpPr>
            <p:cNvPr id="10" name="Freeform 9"/>
            <p:cNvSpPr/>
            <p:nvPr/>
          </p:nvSpPr>
          <p:spPr>
            <a:xfrm>
              <a:off x="309403" y="1572117"/>
              <a:ext cx="1163259" cy="1038210"/>
            </a:xfrm>
            <a:custGeom>
              <a:avLst/>
              <a:gdLst>
                <a:gd name="connsiteX0" fmla="*/ 0 w 1163259"/>
                <a:gd name="connsiteY0" fmla="*/ 0 h 1038210"/>
                <a:gd name="connsiteX1" fmla="*/ 1163259 w 1163259"/>
                <a:gd name="connsiteY1" fmla="*/ 0 h 1038210"/>
                <a:gd name="connsiteX2" fmla="*/ 1163259 w 1163259"/>
                <a:gd name="connsiteY2" fmla="*/ 1038210 h 1038210"/>
                <a:gd name="connsiteX3" fmla="*/ 0 w 1163259"/>
                <a:gd name="connsiteY3" fmla="*/ 1038210 h 1038210"/>
                <a:gd name="connsiteX4" fmla="*/ 0 w 1163259"/>
                <a:gd name="connsiteY4" fmla="*/ 0 h 103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1038210">
                  <a:moveTo>
                    <a:pt x="0" y="0"/>
                  </a:moveTo>
                  <a:lnTo>
                    <a:pt x="1163259" y="0"/>
                  </a:lnTo>
                  <a:lnTo>
                    <a:pt x="1163259" y="1038210"/>
                  </a:lnTo>
                  <a:lnTo>
                    <a:pt x="0" y="103821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Auto derived in UCPath (Hidden)</a:t>
              </a:r>
            </a:p>
          </p:txBody>
        </p:sp>
        <p:sp>
          <p:nvSpPr>
            <p:cNvPr id="11" name="Freeform 10"/>
            <p:cNvSpPr/>
            <p:nvPr/>
          </p:nvSpPr>
          <p:spPr>
            <a:xfrm>
              <a:off x="1635519" y="1123858"/>
              <a:ext cx="1163259" cy="448259"/>
            </a:xfrm>
            <a:custGeom>
              <a:avLst/>
              <a:gdLst>
                <a:gd name="connsiteX0" fmla="*/ 0 w 1163259"/>
                <a:gd name="connsiteY0" fmla="*/ 0 h 448259"/>
                <a:gd name="connsiteX1" fmla="*/ 1163259 w 1163259"/>
                <a:gd name="connsiteY1" fmla="*/ 0 h 448259"/>
                <a:gd name="connsiteX2" fmla="*/ 1163259 w 1163259"/>
                <a:gd name="connsiteY2" fmla="*/ 448259 h 448259"/>
                <a:gd name="connsiteX3" fmla="*/ 0 w 1163259"/>
                <a:gd name="connsiteY3" fmla="*/ 448259 h 448259"/>
                <a:gd name="connsiteX4" fmla="*/ 0 w 1163259"/>
                <a:gd name="connsiteY4" fmla="*/ 0 h 44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448259">
                  <a:moveTo>
                    <a:pt x="0" y="0"/>
                  </a:moveTo>
                  <a:lnTo>
                    <a:pt x="1163259" y="0"/>
                  </a:lnTo>
                  <a:lnTo>
                    <a:pt x="1163259" y="448259"/>
                  </a:lnTo>
                  <a:lnTo>
                    <a:pt x="0" y="4482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Chart</a:t>
              </a:r>
            </a:p>
          </p:txBody>
        </p:sp>
        <p:sp>
          <p:nvSpPr>
            <p:cNvPr id="12" name="Freeform 11"/>
            <p:cNvSpPr/>
            <p:nvPr/>
          </p:nvSpPr>
          <p:spPr>
            <a:xfrm>
              <a:off x="1635519" y="1572117"/>
              <a:ext cx="1163259" cy="1038210"/>
            </a:xfrm>
            <a:custGeom>
              <a:avLst/>
              <a:gdLst>
                <a:gd name="connsiteX0" fmla="*/ 0 w 1163259"/>
                <a:gd name="connsiteY0" fmla="*/ 0 h 1038210"/>
                <a:gd name="connsiteX1" fmla="*/ 1163259 w 1163259"/>
                <a:gd name="connsiteY1" fmla="*/ 0 h 1038210"/>
                <a:gd name="connsiteX2" fmla="*/ 1163259 w 1163259"/>
                <a:gd name="connsiteY2" fmla="*/ 1038210 h 1038210"/>
                <a:gd name="connsiteX3" fmla="*/ 0 w 1163259"/>
                <a:gd name="connsiteY3" fmla="*/ 1038210 h 1038210"/>
                <a:gd name="connsiteX4" fmla="*/ 0 w 1163259"/>
                <a:gd name="connsiteY4" fmla="*/ 0 h 103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1038210">
                  <a:moveTo>
                    <a:pt x="0" y="0"/>
                  </a:moveTo>
                  <a:lnTo>
                    <a:pt x="1163259" y="0"/>
                  </a:lnTo>
                  <a:lnTo>
                    <a:pt x="1163259" y="1038210"/>
                  </a:lnTo>
                  <a:lnTo>
                    <a:pt x="0" y="1038210"/>
                  </a:lnTo>
                  <a:lnTo>
                    <a:pt x="0" y="0"/>
                  </a:lnTo>
                  <a:close/>
                </a:path>
              </a:pathLst>
            </a:custGeom>
            <a:solidFill>
              <a:srgbClr val="FFFF0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User Entered (Required)</a:t>
              </a:r>
            </a:p>
          </p:txBody>
        </p:sp>
        <p:sp>
          <p:nvSpPr>
            <p:cNvPr id="13" name="Freeform 12"/>
            <p:cNvSpPr/>
            <p:nvPr/>
          </p:nvSpPr>
          <p:spPr>
            <a:xfrm>
              <a:off x="2961634" y="1123858"/>
              <a:ext cx="1163259" cy="448259"/>
            </a:xfrm>
            <a:custGeom>
              <a:avLst/>
              <a:gdLst>
                <a:gd name="connsiteX0" fmla="*/ 0 w 1163259"/>
                <a:gd name="connsiteY0" fmla="*/ 0 h 448259"/>
                <a:gd name="connsiteX1" fmla="*/ 1163259 w 1163259"/>
                <a:gd name="connsiteY1" fmla="*/ 0 h 448259"/>
                <a:gd name="connsiteX2" fmla="*/ 1163259 w 1163259"/>
                <a:gd name="connsiteY2" fmla="*/ 448259 h 448259"/>
                <a:gd name="connsiteX3" fmla="*/ 0 w 1163259"/>
                <a:gd name="connsiteY3" fmla="*/ 448259 h 448259"/>
                <a:gd name="connsiteX4" fmla="*/ 0 w 1163259"/>
                <a:gd name="connsiteY4" fmla="*/ 0 h 44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448259">
                  <a:moveTo>
                    <a:pt x="0" y="0"/>
                  </a:moveTo>
                  <a:lnTo>
                    <a:pt x="1163259" y="0"/>
                  </a:lnTo>
                  <a:lnTo>
                    <a:pt x="1163259" y="448259"/>
                  </a:lnTo>
                  <a:lnTo>
                    <a:pt x="0" y="4482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Chart-Account</a:t>
              </a:r>
            </a:p>
          </p:txBody>
        </p:sp>
        <p:sp>
          <p:nvSpPr>
            <p:cNvPr id="14" name="Freeform 13"/>
            <p:cNvSpPr/>
            <p:nvPr/>
          </p:nvSpPr>
          <p:spPr>
            <a:xfrm>
              <a:off x="2961634" y="1572117"/>
              <a:ext cx="1163259" cy="1038210"/>
            </a:xfrm>
            <a:custGeom>
              <a:avLst/>
              <a:gdLst>
                <a:gd name="connsiteX0" fmla="*/ 0 w 1163259"/>
                <a:gd name="connsiteY0" fmla="*/ 0 h 1038210"/>
                <a:gd name="connsiteX1" fmla="*/ 1163259 w 1163259"/>
                <a:gd name="connsiteY1" fmla="*/ 0 h 1038210"/>
                <a:gd name="connsiteX2" fmla="*/ 1163259 w 1163259"/>
                <a:gd name="connsiteY2" fmla="*/ 1038210 h 1038210"/>
                <a:gd name="connsiteX3" fmla="*/ 0 w 1163259"/>
                <a:gd name="connsiteY3" fmla="*/ 1038210 h 1038210"/>
                <a:gd name="connsiteX4" fmla="*/ 0 w 1163259"/>
                <a:gd name="connsiteY4" fmla="*/ 0 h 103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1038210">
                  <a:moveTo>
                    <a:pt x="0" y="0"/>
                  </a:moveTo>
                  <a:lnTo>
                    <a:pt x="1163259" y="0"/>
                  </a:lnTo>
                  <a:lnTo>
                    <a:pt x="1163259" y="1038210"/>
                  </a:lnTo>
                  <a:lnTo>
                    <a:pt x="0" y="1038210"/>
                  </a:lnTo>
                  <a:lnTo>
                    <a:pt x="0" y="0"/>
                  </a:lnTo>
                  <a:close/>
                </a:path>
              </a:pathLst>
            </a:custGeom>
            <a:solidFill>
              <a:srgbClr val="FFFF0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User Entered (Required)</a:t>
              </a:r>
            </a:p>
          </p:txBody>
        </p:sp>
        <p:sp>
          <p:nvSpPr>
            <p:cNvPr id="15" name="Freeform 14"/>
            <p:cNvSpPr/>
            <p:nvPr/>
          </p:nvSpPr>
          <p:spPr>
            <a:xfrm>
              <a:off x="4287750" y="1123858"/>
              <a:ext cx="1163259" cy="448259"/>
            </a:xfrm>
            <a:custGeom>
              <a:avLst/>
              <a:gdLst>
                <a:gd name="connsiteX0" fmla="*/ 0 w 1163259"/>
                <a:gd name="connsiteY0" fmla="*/ 0 h 448259"/>
                <a:gd name="connsiteX1" fmla="*/ 1163259 w 1163259"/>
                <a:gd name="connsiteY1" fmla="*/ 0 h 448259"/>
                <a:gd name="connsiteX2" fmla="*/ 1163259 w 1163259"/>
                <a:gd name="connsiteY2" fmla="*/ 448259 h 448259"/>
                <a:gd name="connsiteX3" fmla="*/ 0 w 1163259"/>
                <a:gd name="connsiteY3" fmla="*/ 448259 h 448259"/>
                <a:gd name="connsiteX4" fmla="*/ 0 w 1163259"/>
                <a:gd name="connsiteY4" fmla="*/ 0 h 44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448259">
                  <a:moveTo>
                    <a:pt x="0" y="0"/>
                  </a:moveTo>
                  <a:lnTo>
                    <a:pt x="1163259" y="0"/>
                  </a:lnTo>
                  <a:lnTo>
                    <a:pt x="1163259" y="448259"/>
                  </a:lnTo>
                  <a:lnTo>
                    <a:pt x="0" y="4482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Org</a:t>
              </a:r>
            </a:p>
          </p:txBody>
        </p:sp>
        <p:sp>
          <p:nvSpPr>
            <p:cNvPr id="16" name="Freeform 15"/>
            <p:cNvSpPr/>
            <p:nvPr/>
          </p:nvSpPr>
          <p:spPr>
            <a:xfrm>
              <a:off x="4287750" y="1572117"/>
              <a:ext cx="1163259" cy="1038210"/>
            </a:xfrm>
            <a:custGeom>
              <a:avLst/>
              <a:gdLst>
                <a:gd name="connsiteX0" fmla="*/ 0 w 1163259"/>
                <a:gd name="connsiteY0" fmla="*/ 0 h 1038210"/>
                <a:gd name="connsiteX1" fmla="*/ 1163259 w 1163259"/>
                <a:gd name="connsiteY1" fmla="*/ 0 h 1038210"/>
                <a:gd name="connsiteX2" fmla="*/ 1163259 w 1163259"/>
                <a:gd name="connsiteY2" fmla="*/ 1038210 h 1038210"/>
                <a:gd name="connsiteX3" fmla="*/ 0 w 1163259"/>
                <a:gd name="connsiteY3" fmla="*/ 1038210 h 1038210"/>
                <a:gd name="connsiteX4" fmla="*/ 0 w 1163259"/>
                <a:gd name="connsiteY4" fmla="*/ 0 h 103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1038210">
                  <a:moveTo>
                    <a:pt x="0" y="0"/>
                  </a:moveTo>
                  <a:lnTo>
                    <a:pt x="1163259" y="0"/>
                  </a:lnTo>
                  <a:lnTo>
                    <a:pt x="1163259" y="1038210"/>
                  </a:lnTo>
                  <a:lnTo>
                    <a:pt x="0" y="103821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Auto Populated based on KFS Account</a:t>
              </a:r>
            </a:p>
          </p:txBody>
        </p:sp>
        <p:sp>
          <p:nvSpPr>
            <p:cNvPr id="17" name="Freeform 16"/>
            <p:cNvSpPr/>
            <p:nvPr/>
          </p:nvSpPr>
          <p:spPr>
            <a:xfrm>
              <a:off x="5613865" y="1123858"/>
              <a:ext cx="1163259" cy="448259"/>
            </a:xfrm>
            <a:custGeom>
              <a:avLst/>
              <a:gdLst>
                <a:gd name="connsiteX0" fmla="*/ 0 w 1163259"/>
                <a:gd name="connsiteY0" fmla="*/ 0 h 448259"/>
                <a:gd name="connsiteX1" fmla="*/ 1163259 w 1163259"/>
                <a:gd name="connsiteY1" fmla="*/ 0 h 448259"/>
                <a:gd name="connsiteX2" fmla="*/ 1163259 w 1163259"/>
                <a:gd name="connsiteY2" fmla="*/ 448259 h 448259"/>
                <a:gd name="connsiteX3" fmla="*/ 0 w 1163259"/>
                <a:gd name="connsiteY3" fmla="*/ 448259 h 448259"/>
                <a:gd name="connsiteX4" fmla="*/ 0 w 1163259"/>
                <a:gd name="connsiteY4" fmla="*/ 0 h 44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448259">
                  <a:moveTo>
                    <a:pt x="0" y="0"/>
                  </a:moveTo>
                  <a:lnTo>
                    <a:pt x="1163259" y="0"/>
                  </a:lnTo>
                  <a:lnTo>
                    <a:pt x="1163259" y="448259"/>
                  </a:lnTo>
                  <a:lnTo>
                    <a:pt x="0" y="4482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Fund</a:t>
              </a:r>
            </a:p>
          </p:txBody>
        </p:sp>
        <p:sp>
          <p:nvSpPr>
            <p:cNvPr id="18" name="Freeform 17"/>
            <p:cNvSpPr/>
            <p:nvPr/>
          </p:nvSpPr>
          <p:spPr>
            <a:xfrm>
              <a:off x="5613865" y="1572117"/>
              <a:ext cx="1163259" cy="1038210"/>
            </a:xfrm>
            <a:custGeom>
              <a:avLst/>
              <a:gdLst>
                <a:gd name="connsiteX0" fmla="*/ 0 w 1163259"/>
                <a:gd name="connsiteY0" fmla="*/ 0 h 1038210"/>
                <a:gd name="connsiteX1" fmla="*/ 1163259 w 1163259"/>
                <a:gd name="connsiteY1" fmla="*/ 0 h 1038210"/>
                <a:gd name="connsiteX2" fmla="*/ 1163259 w 1163259"/>
                <a:gd name="connsiteY2" fmla="*/ 1038210 h 1038210"/>
                <a:gd name="connsiteX3" fmla="*/ 0 w 1163259"/>
                <a:gd name="connsiteY3" fmla="*/ 1038210 h 1038210"/>
                <a:gd name="connsiteX4" fmla="*/ 0 w 1163259"/>
                <a:gd name="connsiteY4" fmla="*/ 0 h 103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1038210">
                  <a:moveTo>
                    <a:pt x="0" y="0"/>
                  </a:moveTo>
                  <a:lnTo>
                    <a:pt x="1163259" y="0"/>
                  </a:lnTo>
                  <a:lnTo>
                    <a:pt x="1163259" y="1038210"/>
                  </a:lnTo>
                  <a:lnTo>
                    <a:pt x="0" y="103821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Auto Populated based on KFS Account</a:t>
              </a:r>
            </a:p>
          </p:txBody>
        </p:sp>
        <p:sp>
          <p:nvSpPr>
            <p:cNvPr id="19" name="Freeform 18"/>
            <p:cNvSpPr/>
            <p:nvPr/>
          </p:nvSpPr>
          <p:spPr>
            <a:xfrm>
              <a:off x="6939981" y="1123858"/>
              <a:ext cx="1163259" cy="448259"/>
            </a:xfrm>
            <a:custGeom>
              <a:avLst/>
              <a:gdLst>
                <a:gd name="connsiteX0" fmla="*/ 0 w 1163259"/>
                <a:gd name="connsiteY0" fmla="*/ 0 h 448259"/>
                <a:gd name="connsiteX1" fmla="*/ 1163259 w 1163259"/>
                <a:gd name="connsiteY1" fmla="*/ 0 h 448259"/>
                <a:gd name="connsiteX2" fmla="*/ 1163259 w 1163259"/>
                <a:gd name="connsiteY2" fmla="*/ 448259 h 448259"/>
                <a:gd name="connsiteX3" fmla="*/ 0 w 1163259"/>
                <a:gd name="connsiteY3" fmla="*/ 448259 h 448259"/>
                <a:gd name="connsiteX4" fmla="*/ 0 w 1163259"/>
                <a:gd name="connsiteY4" fmla="*/ 0 h 44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448259">
                  <a:moveTo>
                    <a:pt x="0" y="0"/>
                  </a:moveTo>
                  <a:lnTo>
                    <a:pt x="1163259" y="0"/>
                  </a:lnTo>
                  <a:lnTo>
                    <a:pt x="1163259" y="448259"/>
                  </a:lnTo>
                  <a:lnTo>
                    <a:pt x="0" y="4482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Project</a:t>
              </a:r>
            </a:p>
          </p:txBody>
        </p:sp>
        <p:sp>
          <p:nvSpPr>
            <p:cNvPr id="20" name="Freeform 19"/>
            <p:cNvSpPr/>
            <p:nvPr/>
          </p:nvSpPr>
          <p:spPr>
            <a:xfrm>
              <a:off x="6939981" y="1572117"/>
              <a:ext cx="1163259" cy="1038210"/>
            </a:xfrm>
            <a:custGeom>
              <a:avLst/>
              <a:gdLst>
                <a:gd name="connsiteX0" fmla="*/ 0 w 1163259"/>
                <a:gd name="connsiteY0" fmla="*/ 0 h 1038210"/>
                <a:gd name="connsiteX1" fmla="*/ 1163259 w 1163259"/>
                <a:gd name="connsiteY1" fmla="*/ 0 h 1038210"/>
                <a:gd name="connsiteX2" fmla="*/ 1163259 w 1163259"/>
                <a:gd name="connsiteY2" fmla="*/ 1038210 h 1038210"/>
                <a:gd name="connsiteX3" fmla="*/ 0 w 1163259"/>
                <a:gd name="connsiteY3" fmla="*/ 1038210 h 1038210"/>
                <a:gd name="connsiteX4" fmla="*/ 0 w 1163259"/>
                <a:gd name="connsiteY4" fmla="*/ 0 h 103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1038210">
                  <a:moveTo>
                    <a:pt x="0" y="0"/>
                  </a:moveTo>
                  <a:lnTo>
                    <a:pt x="1163259" y="0"/>
                  </a:lnTo>
                  <a:lnTo>
                    <a:pt x="1163259" y="1038210"/>
                  </a:lnTo>
                  <a:lnTo>
                    <a:pt x="0" y="1038210"/>
                  </a:lnTo>
                  <a:lnTo>
                    <a:pt x="0" y="0"/>
                  </a:lnTo>
                  <a:close/>
                </a:path>
              </a:pathLst>
            </a:custGeom>
            <a:solidFill>
              <a:srgbClr val="FFFF0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User Entered (Optional)</a:t>
              </a:r>
            </a:p>
          </p:txBody>
        </p:sp>
        <p:sp>
          <p:nvSpPr>
            <p:cNvPr id="21" name="Freeform 20"/>
            <p:cNvSpPr/>
            <p:nvPr/>
          </p:nvSpPr>
          <p:spPr>
            <a:xfrm>
              <a:off x="8266096" y="1123858"/>
              <a:ext cx="1163259" cy="448259"/>
            </a:xfrm>
            <a:custGeom>
              <a:avLst/>
              <a:gdLst>
                <a:gd name="connsiteX0" fmla="*/ 0 w 1163259"/>
                <a:gd name="connsiteY0" fmla="*/ 0 h 448259"/>
                <a:gd name="connsiteX1" fmla="*/ 1163259 w 1163259"/>
                <a:gd name="connsiteY1" fmla="*/ 0 h 448259"/>
                <a:gd name="connsiteX2" fmla="*/ 1163259 w 1163259"/>
                <a:gd name="connsiteY2" fmla="*/ 448259 h 448259"/>
                <a:gd name="connsiteX3" fmla="*/ 0 w 1163259"/>
                <a:gd name="connsiteY3" fmla="*/ 448259 h 448259"/>
                <a:gd name="connsiteX4" fmla="*/ 0 w 1163259"/>
                <a:gd name="connsiteY4" fmla="*/ 0 h 44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448259">
                  <a:moveTo>
                    <a:pt x="0" y="0"/>
                  </a:moveTo>
                  <a:lnTo>
                    <a:pt x="1163259" y="0"/>
                  </a:lnTo>
                  <a:lnTo>
                    <a:pt x="1163259" y="448259"/>
                  </a:lnTo>
                  <a:lnTo>
                    <a:pt x="0" y="4482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Budget Sub </a:t>
              </a:r>
              <a:r>
                <a:rPr lang="en-US" sz="1300" b="1" kern="1200" dirty="0"/>
                <a:t>*</a:t>
              </a:r>
            </a:p>
          </p:txBody>
        </p:sp>
        <p:sp>
          <p:nvSpPr>
            <p:cNvPr id="22" name="Freeform 21"/>
            <p:cNvSpPr/>
            <p:nvPr/>
          </p:nvSpPr>
          <p:spPr>
            <a:xfrm>
              <a:off x="8266096" y="1572117"/>
              <a:ext cx="1163259" cy="1038210"/>
            </a:xfrm>
            <a:custGeom>
              <a:avLst/>
              <a:gdLst>
                <a:gd name="connsiteX0" fmla="*/ 0 w 1163259"/>
                <a:gd name="connsiteY0" fmla="*/ 0 h 1038210"/>
                <a:gd name="connsiteX1" fmla="*/ 1163259 w 1163259"/>
                <a:gd name="connsiteY1" fmla="*/ 0 h 1038210"/>
                <a:gd name="connsiteX2" fmla="*/ 1163259 w 1163259"/>
                <a:gd name="connsiteY2" fmla="*/ 1038210 h 1038210"/>
                <a:gd name="connsiteX3" fmla="*/ 0 w 1163259"/>
                <a:gd name="connsiteY3" fmla="*/ 1038210 h 1038210"/>
                <a:gd name="connsiteX4" fmla="*/ 0 w 1163259"/>
                <a:gd name="connsiteY4" fmla="*/ 0 h 103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1038210">
                  <a:moveTo>
                    <a:pt x="0" y="0"/>
                  </a:moveTo>
                  <a:lnTo>
                    <a:pt x="1163259" y="0"/>
                  </a:lnTo>
                  <a:lnTo>
                    <a:pt x="1163259" y="1038210"/>
                  </a:lnTo>
                  <a:lnTo>
                    <a:pt x="0" y="1038210"/>
                  </a:lnTo>
                  <a:lnTo>
                    <a:pt x="0" y="0"/>
                  </a:lnTo>
                  <a:close/>
                </a:path>
              </a:pathLst>
            </a:custGeom>
            <a:solidFill>
              <a:srgbClr val="FFFF0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User Entered (Required)</a:t>
              </a:r>
            </a:p>
          </p:txBody>
        </p:sp>
        <p:sp>
          <p:nvSpPr>
            <p:cNvPr id="23" name="Freeform 22"/>
            <p:cNvSpPr/>
            <p:nvPr/>
          </p:nvSpPr>
          <p:spPr>
            <a:xfrm>
              <a:off x="9592212" y="1123858"/>
              <a:ext cx="1163259" cy="448259"/>
            </a:xfrm>
            <a:custGeom>
              <a:avLst/>
              <a:gdLst>
                <a:gd name="connsiteX0" fmla="*/ 0 w 1163259"/>
                <a:gd name="connsiteY0" fmla="*/ 0 h 448259"/>
                <a:gd name="connsiteX1" fmla="*/ 1163259 w 1163259"/>
                <a:gd name="connsiteY1" fmla="*/ 0 h 448259"/>
                <a:gd name="connsiteX2" fmla="*/ 1163259 w 1163259"/>
                <a:gd name="connsiteY2" fmla="*/ 448259 h 448259"/>
                <a:gd name="connsiteX3" fmla="*/ 0 w 1163259"/>
                <a:gd name="connsiteY3" fmla="*/ 448259 h 448259"/>
                <a:gd name="connsiteX4" fmla="*/ 0 w 1163259"/>
                <a:gd name="connsiteY4" fmla="*/ 0 h 44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448259">
                  <a:moveTo>
                    <a:pt x="0" y="0"/>
                  </a:moveTo>
                  <a:lnTo>
                    <a:pt x="1163259" y="0"/>
                  </a:lnTo>
                  <a:lnTo>
                    <a:pt x="1163259" y="448259"/>
                  </a:lnTo>
                  <a:lnTo>
                    <a:pt x="0" y="44825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t>Sub Account</a:t>
              </a:r>
            </a:p>
          </p:txBody>
        </p:sp>
        <p:sp>
          <p:nvSpPr>
            <p:cNvPr id="24" name="Freeform 23"/>
            <p:cNvSpPr/>
            <p:nvPr/>
          </p:nvSpPr>
          <p:spPr>
            <a:xfrm>
              <a:off x="9592212" y="1572117"/>
              <a:ext cx="1163259" cy="1038210"/>
            </a:xfrm>
            <a:custGeom>
              <a:avLst/>
              <a:gdLst>
                <a:gd name="connsiteX0" fmla="*/ 0 w 1163259"/>
                <a:gd name="connsiteY0" fmla="*/ 0 h 1038210"/>
                <a:gd name="connsiteX1" fmla="*/ 1163259 w 1163259"/>
                <a:gd name="connsiteY1" fmla="*/ 0 h 1038210"/>
                <a:gd name="connsiteX2" fmla="*/ 1163259 w 1163259"/>
                <a:gd name="connsiteY2" fmla="*/ 1038210 h 1038210"/>
                <a:gd name="connsiteX3" fmla="*/ 0 w 1163259"/>
                <a:gd name="connsiteY3" fmla="*/ 1038210 h 1038210"/>
                <a:gd name="connsiteX4" fmla="*/ 0 w 1163259"/>
                <a:gd name="connsiteY4" fmla="*/ 0 h 103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59" h="1038210">
                  <a:moveTo>
                    <a:pt x="0" y="0"/>
                  </a:moveTo>
                  <a:lnTo>
                    <a:pt x="1163259" y="0"/>
                  </a:lnTo>
                  <a:lnTo>
                    <a:pt x="1163259" y="1038210"/>
                  </a:lnTo>
                  <a:lnTo>
                    <a:pt x="0" y="1038210"/>
                  </a:lnTo>
                  <a:lnTo>
                    <a:pt x="0" y="0"/>
                  </a:lnTo>
                  <a:close/>
                </a:path>
              </a:pathLst>
            </a:custGeom>
            <a:solidFill>
              <a:srgbClr val="FFFF0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User Entered (Optional)</a:t>
              </a:r>
            </a:p>
          </p:txBody>
        </p:sp>
      </p:grpSp>
      <p:pic>
        <p:nvPicPr>
          <p:cNvPr id="5" name="Picture 4"/>
          <p:cNvPicPr>
            <a:picLocks noChangeAspect="1"/>
          </p:cNvPicPr>
          <p:nvPr/>
        </p:nvPicPr>
        <p:blipFill>
          <a:blip r:embed="rId4"/>
          <a:stretch>
            <a:fillRect/>
          </a:stretch>
        </p:blipFill>
        <p:spPr>
          <a:xfrm>
            <a:off x="80944" y="2778619"/>
            <a:ext cx="12008556" cy="839487"/>
          </a:xfrm>
          <a:prstGeom prst="rect">
            <a:avLst/>
          </a:prstGeom>
        </p:spPr>
      </p:pic>
      <p:sp>
        <p:nvSpPr>
          <p:cNvPr id="6" name="Rectangle 5"/>
          <p:cNvSpPr/>
          <p:nvPr/>
        </p:nvSpPr>
        <p:spPr>
          <a:xfrm>
            <a:off x="765506" y="4014341"/>
            <a:ext cx="11426494" cy="2123658"/>
          </a:xfrm>
          <a:prstGeom prst="rect">
            <a:avLst/>
          </a:prstGeom>
        </p:spPr>
        <p:txBody>
          <a:bodyPr wrap="square">
            <a:spAutoFit/>
          </a:bodyPr>
          <a:lstStyle/>
          <a:p>
            <a:r>
              <a:rPr lang="en-US" sz="2400" dirty="0">
                <a:solidFill>
                  <a:schemeClr val="tx2"/>
                </a:solidFill>
                <a:latin typeface="Calibri" panose="020F0502020204030204" pitchFamily="34" charset="0"/>
                <a:cs typeface="Calibri" panose="020F0502020204030204" pitchFamily="34" charset="0"/>
              </a:rPr>
              <a:t>*</a:t>
            </a:r>
            <a:r>
              <a:rPr lang="en-US" sz="2000" b="1" dirty="0">
                <a:solidFill>
                  <a:schemeClr val="tx2"/>
                </a:solidFill>
                <a:latin typeface="Calibri" panose="020F0502020204030204" pitchFamily="34" charset="0"/>
                <a:cs typeface="Calibri" panose="020F0502020204030204" pitchFamily="34" charset="0"/>
              </a:rPr>
              <a:t>Budget Sub </a:t>
            </a:r>
            <a:r>
              <a:rPr lang="en-US" sz="2000" dirty="0">
                <a:solidFill>
                  <a:schemeClr val="tx2"/>
                </a:solidFill>
                <a:latin typeface="Calibri" panose="020F0502020204030204" pitchFamily="34" charset="0"/>
                <a:cs typeface="Calibri" panose="020F0502020204030204" pitchFamily="34" charset="0"/>
              </a:rPr>
              <a:t>is used to derive </a:t>
            </a:r>
            <a:r>
              <a:rPr lang="en-US" sz="2000" dirty="0" smtClean="0">
                <a:solidFill>
                  <a:schemeClr val="tx2"/>
                </a:solidFill>
                <a:latin typeface="Calibri" panose="020F0502020204030204" pitchFamily="34" charset="0"/>
                <a:cs typeface="Calibri" panose="020F0502020204030204" pitchFamily="34" charset="0"/>
              </a:rPr>
              <a:t>Object Consolidations:</a:t>
            </a:r>
            <a:endParaRPr lang="en-US" sz="2000" dirty="0">
              <a:solidFill>
                <a:schemeClr val="tx2"/>
              </a:solidFill>
              <a:latin typeface="Calibri" panose="020F0502020204030204" pitchFamily="34" charset="0"/>
              <a:cs typeface="Calibri" panose="020F0502020204030204" pitchFamily="34" charset="0"/>
            </a:endParaRPr>
          </a:p>
          <a:p>
            <a:pPr lvl="1"/>
            <a:r>
              <a:rPr lang="en-US" sz="2000" dirty="0">
                <a:latin typeface="Calibri" panose="020F0502020204030204" pitchFamily="34" charset="0"/>
                <a:cs typeface="Calibri" panose="020F0502020204030204" pitchFamily="34" charset="0"/>
              </a:rPr>
              <a:t>00 – Used to derive Objects </a:t>
            </a:r>
            <a:r>
              <a:rPr lang="en-US" sz="2000" dirty="0" smtClean="0">
                <a:latin typeface="Calibri" panose="020F0502020204030204" pitchFamily="34" charset="0"/>
                <a:cs typeface="Calibri" panose="020F0502020204030204" pitchFamily="34" charset="0"/>
              </a:rPr>
              <a:t>SB01-SB07 (Budgeted Academics)</a:t>
            </a:r>
            <a:endParaRPr lang="en-US" sz="2000" dirty="0">
              <a:latin typeface="Calibri" panose="020F0502020204030204" pitchFamily="34" charset="0"/>
              <a:cs typeface="Calibri" panose="020F0502020204030204" pitchFamily="34" charset="0"/>
            </a:endParaRPr>
          </a:p>
          <a:p>
            <a:pPr lvl="1"/>
            <a:r>
              <a:rPr lang="en-US" sz="2000" dirty="0">
                <a:latin typeface="Calibri" panose="020F0502020204030204" pitchFamily="34" charset="0"/>
                <a:cs typeface="Calibri" panose="020F0502020204030204" pitchFamily="34" charset="0"/>
              </a:rPr>
              <a:t>01 – Used to derive Object </a:t>
            </a:r>
            <a:r>
              <a:rPr lang="en-US" sz="2000" dirty="0" smtClean="0">
                <a:latin typeface="Calibri" panose="020F0502020204030204" pitchFamily="34" charset="0"/>
                <a:cs typeface="Calibri" panose="020F0502020204030204" pitchFamily="34" charset="0"/>
              </a:rPr>
              <a:t>SUBS (Budgeted Staff)</a:t>
            </a:r>
            <a:endParaRPr lang="en-US" sz="2000" dirty="0">
              <a:latin typeface="Calibri" panose="020F0502020204030204" pitchFamily="34" charset="0"/>
              <a:cs typeface="Calibri" panose="020F0502020204030204" pitchFamily="34" charset="0"/>
            </a:endParaRPr>
          </a:p>
          <a:p>
            <a:pPr lvl="1"/>
            <a:r>
              <a:rPr lang="en-US" sz="2000" dirty="0">
                <a:latin typeface="Calibri" panose="020F0502020204030204" pitchFamily="34" charset="0"/>
                <a:cs typeface="Calibri" panose="020F0502020204030204" pitchFamily="34" charset="0"/>
              </a:rPr>
              <a:t>02 – Used to derive Objects SUBG, SUBA, </a:t>
            </a:r>
            <a:r>
              <a:rPr lang="en-US" sz="2000" dirty="0" smtClean="0">
                <a:latin typeface="Calibri" panose="020F0502020204030204" pitchFamily="34" charset="0"/>
                <a:cs typeface="Calibri" panose="020F0502020204030204" pitchFamily="34" charset="0"/>
              </a:rPr>
              <a:t>SUBX (Non-budgeted Academics &amp; Staff)</a:t>
            </a:r>
            <a:endParaRPr lang="en-US" sz="2000" dirty="0">
              <a:latin typeface="Calibri" panose="020F0502020204030204" pitchFamily="34" charset="0"/>
              <a:cs typeface="Calibri" panose="020F0502020204030204" pitchFamily="34" charset="0"/>
            </a:endParaRPr>
          </a:p>
          <a:p>
            <a:pPr lvl="1"/>
            <a:r>
              <a:rPr lang="en-US" sz="2000" dirty="0">
                <a:latin typeface="Calibri" panose="020F0502020204030204" pitchFamily="34" charset="0"/>
                <a:cs typeface="Calibri" panose="020F0502020204030204" pitchFamily="34" charset="0"/>
              </a:rPr>
              <a:t>03 – Used to derive </a:t>
            </a:r>
            <a:r>
              <a:rPr lang="en-US" sz="2000" dirty="0" smtClean="0">
                <a:latin typeface="Calibri" panose="020F0502020204030204" pitchFamily="34" charset="0"/>
                <a:cs typeface="Calibri" panose="020F0502020204030204" pitchFamily="34" charset="0"/>
              </a:rPr>
              <a:t>777P (Postdoc FEN &amp; FEL only)</a:t>
            </a:r>
            <a:endParaRPr lang="en-US" sz="2000" dirty="0">
              <a:solidFill>
                <a:schemeClr val="tx2"/>
              </a:solidFill>
              <a:latin typeface="Calibri" panose="020F0502020204030204" pitchFamily="34" charset="0"/>
              <a:cs typeface="Calibri" panose="020F0502020204030204" pitchFamily="34" charset="0"/>
            </a:endParaRPr>
          </a:p>
          <a:p>
            <a:r>
              <a:rPr lang="en-US" sz="2400" dirty="0">
                <a:solidFill>
                  <a:schemeClr val="tx2"/>
                </a:solidFill>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
        <p:nvSpPr>
          <p:cNvPr id="8" name="Rounded Rectangle 7"/>
          <p:cNvSpPr/>
          <p:nvPr/>
        </p:nvSpPr>
        <p:spPr>
          <a:xfrm>
            <a:off x="6368431" y="3034518"/>
            <a:ext cx="801112" cy="5674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82659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196250"/>
            <a:ext cx="8596668" cy="1320800"/>
          </a:xfrm>
        </p:spPr>
        <p:txBody>
          <a:bodyPr/>
          <a:lstStyle/>
          <a:p>
            <a:r>
              <a:rPr lang="en-US" i="1" dirty="0" smtClean="0"/>
              <a:t>Earnings Distribution</a:t>
            </a:r>
            <a:endParaRPr lang="en-US" i="1" dirty="0"/>
          </a:p>
        </p:txBody>
      </p:sp>
      <p:sp>
        <p:nvSpPr>
          <p:cNvPr id="25" name="Content Placeholder 5"/>
          <p:cNvSpPr>
            <a:spLocks noGrp="1"/>
          </p:cNvSpPr>
          <p:nvPr>
            <p:ph idx="1"/>
          </p:nvPr>
        </p:nvSpPr>
        <p:spPr>
          <a:xfrm>
            <a:off x="192530" y="2670372"/>
            <a:ext cx="10440405" cy="4187627"/>
          </a:xfrm>
        </p:spPr>
        <p:txBody>
          <a:bodyPr>
            <a:normAutofit lnSpcReduction="10000"/>
          </a:bodyPr>
          <a:lstStyle/>
          <a:p>
            <a:r>
              <a:rPr lang="en-US" dirty="0" smtClean="0"/>
              <a:t>Earn Code </a:t>
            </a:r>
            <a:r>
              <a:rPr lang="en-US" dirty="0"/>
              <a:t>(Ern Cd) </a:t>
            </a:r>
            <a:r>
              <a:rPr lang="en-US" dirty="0" smtClean="0"/>
              <a:t>= DOS </a:t>
            </a:r>
            <a:r>
              <a:rPr lang="en-US" dirty="0"/>
              <a:t>Code in PPS. A blank Earn Code is equal to REG </a:t>
            </a:r>
            <a:r>
              <a:rPr lang="en-US" dirty="0" smtClean="0"/>
              <a:t>pay.</a:t>
            </a:r>
          </a:p>
          <a:p>
            <a:r>
              <a:rPr lang="en-US" dirty="0" smtClean="0"/>
              <a:t>Combo </a:t>
            </a:r>
            <a:r>
              <a:rPr lang="en-US" dirty="0"/>
              <a:t>Code = auto derived by the system and can be ignored</a:t>
            </a:r>
            <a:r>
              <a:rPr lang="en-US" dirty="0" smtClean="0"/>
              <a:t>.</a:t>
            </a:r>
          </a:p>
          <a:p>
            <a:r>
              <a:rPr lang="en-US" dirty="0" smtClean="0"/>
              <a:t>OTC Indicator = indicates if this distribution involves an account that is subject to a salary cap.</a:t>
            </a:r>
          </a:p>
          <a:p>
            <a:r>
              <a:rPr lang="en-US" dirty="0" smtClean="0"/>
              <a:t>Funding End Date = is not needed in most circumstances. Current funding distributions will be replaced by new distributions on the effective date of the new distributions.</a:t>
            </a:r>
            <a:endParaRPr lang="en-US" dirty="0"/>
          </a:p>
          <a:p>
            <a:r>
              <a:rPr lang="en-US" dirty="0" smtClean="0"/>
              <a:t>Pay </a:t>
            </a:r>
            <a:r>
              <a:rPr lang="en-US" dirty="0" err="1" smtClean="0"/>
              <a:t>Dist</a:t>
            </a:r>
            <a:r>
              <a:rPr lang="en-US" dirty="0" smtClean="0"/>
              <a:t> % must total 100.000 for each earn code. This is true even when the position is one of two or more positions that total a person’s total employment amount.</a:t>
            </a:r>
          </a:p>
          <a:p>
            <a:pPr lvl="1"/>
            <a:r>
              <a:rPr lang="en-US" dirty="0" smtClean="0"/>
              <a:t>For example, Sally holds two 50% positions:  50% PROF-FY and 50% AGRON AES</a:t>
            </a:r>
          </a:p>
          <a:p>
            <a:pPr lvl="1"/>
            <a:r>
              <a:rPr lang="en-US" dirty="0" smtClean="0"/>
              <a:t>Within her AGRON AES position, she is funded on two 50% earnings distributions with a blank Ern Cd. </a:t>
            </a:r>
          </a:p>
          <a:p>
            <a:pPr lvl="1"/>
            <a:r>
              <a:rPr lang="en-US" dirty="0" smtClean="0"/>
              <a:t>Each of the two 50% earnings distributions represents 25% of her total employment.</a:t>
            </a:r>
            <a:r>
              <a:rPr lang="en-US" dirty="0"/>
              <a:t> </a:t>
            </a:r>
            <a:endParaRPr lang="en-US" dirty="0" smtClean="0"/>
          </a:p>
          <a:p>
            <a:r>
              <a:rPr lang="en-US" dirty="0" smtClean="0"/>
              <a:t>CA&amp;ES is developing a calculator to help fiscal officers in determining what percentage to use on earnings distributions for people with more than one position.</a:t>
            </a:r>
            <a:endParaRPr lang="en-US" dirty="0"/>
          </a:p>
          <a:p>
            <a:pPr lvl="1"/>
            <a:endParaRPr lang="en-US" dirty="0" smtClean="0"/>
          </a:p>
          <a:p>
            <a:pPr lvl="1"/>
            <a:endParaRPr lang="en-US" dirty="0"/>
          </a:p>
          <a:p>
            <a:pPr lvl="1"/>
            <a:endParaRPr lang="en-US" dirty="0" smtClean="0"/>
          </a:p>
          <a:p>
            <a:pPr lvl="1"/>
            <a:endParaRPr lang="en-US" sz="800" dirty="0"/>
          </a:p>
        </p:txBody>
      </p:sp>
      <p:pic>
        <p:nvPicPr>
          <p:cNvPr id="7" name="Picture 6"/>
          <p:cNvPicPr>
            <a:picLocks noChangeAspect="1"/>
          </p:cNvPicPr>
          <p:nvPr/>
        </p:nvPicPr>
        <p:blipFill>
          <a:blip r:embed="rId4"/>
          <a:stretch>
            <a:fillRect/>
          </a:stretch>
        </p:blipFill>
        <p:spPr>
          <a:xfrm>
            <a:off x="16184" y="969339"/>
            <a:ext cx="12167724" cy="1583471"/>
          </a:xfrm>
          <a:prstGeom prst="rect">
            <a:avLst/>
          </a:prstGeom>
        </p:spPr>
      </p:pic>
      <p:sp>
        <p:nvSpPr>
          <p:cNvPr id="26" name="Rounded Rectangle 25"/>
          <p:cNvSpPr/>
          <p:nvPr/>
        </p:nvSpPr>
        <p:spPr>
          <a:xfrm>
            <a:off x="11342336" y="1517050"/>
            <a:ext cx="801112" cy="9762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05751" y="4434434"/>
            <a:ext cx="1104563" cy="2832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58311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046914" y="228600"/>
            <a:ext cx="5048250" cy="2133600"/>
          </a:xfrm>
          <a:prstGeom prst="rect">
            <a:avLst/>
          </a:prstGeom>
        </p:spPr>
      </p:pic>
      <p:sp>
        <p:nvSpPr>
          <p:cNvPr id="5" name="Title 1"/>
          <p:cNvSpPr txBox="1">
            <a:spLocks/>
          </p:cNvSpPr>
          <p:nvPr/>
        </p:nvSpPr>
        <p:spPr>
          <a:xfrm>
            <a:off x="671714" y="309541"/>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rgbClr val="002855"/>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i="1" dirty="0" smtClean="0">
                <a:solidFill>
                  <a:srgbClr val="000066"/>
                </a:solidFill>
              </a:rPr>
              <a:t>Funding Entry</a:t>
            </a:r>
            <a:endParaRPr lang="en-US" dirty="0"/>
          </a:p>
        </p:txBody>
      </p:sp>
      <p:sp>
        <p:nvSpPr>
          <p:cNvPr id="6" name="Content Placeholder 5"/>
          <p:cNvSpPr txBox="1">
            <a:spLocks/>
          </p:cNvSpPr>
          <p:nvPr/>
        </p:nvSpPr>
        <p:spPr>
          <a:xfrm>
            <a:off x="540487" y="1124794"/>
            <a:ext cx="9841594" cy="57332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accent5">
                    <a:lumMod val="10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accent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accent6">
                    <a:lumMod val="50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accent2">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accent6">
                    <a:lumMod val="50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b="1" dirty="0" smtClean="0"/>
              <a:t>Change a person’s funding</a:t>
            </a:r>
          </a:p>
          <a:p>
            <a:r>
              <a:rPr lang="en-US" dirty="0" smtClean="0"/>
              <a:t>Scroll to the right and select the       to add new rows </a:t>
            </a:r>
            <a:br>
              <a:rPr lang="en-US" dirty="0" smtClean="0"/>
            </a:br>
            <a:r>
              <a:rPr lang="en-US" dirty="0" smtClean="0"/>
              <a:t>that can be edited.</a:t>
            </a:r>
          </a:p>
          <a:p>
            <a:r>
              <a:rPr lang="en-US" dirty="0" smtClean="0"/>
              <a:t>Enter the date when </a:t>
            </a:r>
            <a:br>
              <a:rPr lang="en-US" dirty="0" smtClean="0"/>
            </a:br>
            <a:r>
              <a:rPr lang="en-US" dirty="0" smtClean="0"/>
              <a:t>you want the new </a:t>
            </a:r>
            <a:br>
              <a:rPr lang="en-US" dirty="0" smtClean="0"/>
            </a:br>
            <a:r>
              <a:rPr lang="en-US" dirty="0" smtClean="0"/>
              <a:t>split to take place</a:t>
            </a:r>
          </a:p>
          <a:p>
            <a:r>
              <a:rPr lang="en-US" dirty="0" smtClean="0"/>
              <a:t>After you enter the </a:t>
            </a:r>
            <a:br>
              <a:rPr lang="en-US" dirty="0" smtClean="0"/>
            </a:br>
            <a:r>
              <a:rPr lang="en-US" dirty="0" smtClean="0"/>
              <a:t>Funding Effective Date</a:t>
            </a:r>
            <a:br>
              <a:rPr lang="en-US" dirty="0" smtClean="0"/>
            </a:br>
            <a:r>
              <a:rPr lang="en-US" dirty="0" smtClean="0"/>
              <a:t>you can save the </a:t>
            </a:r>
            <a:br>
              <a:rPr lang="en-US" dirty="0" smtClean="0"/>
            </a:br>
            <a:r>
              <a:rPr lang="en-US" dirty="0" smtClean="0"/>
              <a:t>document and a </a:t>
            </a:r>
            <a:br>
              <a:rPr lang="en-US" dirty="0" smtClean="0"/>
            </a:br>
            <a:r>
              <a:rPr lang="en-US" dirty="0" smtClean="0"/>
              <a:t>document number </a:t>
            </a:r>
            <a:br>
              <a:rPr lang="en-US" dirty="0" smtClean="0"/>
            </a:br>
            <a:r>
              <a:rPr lang="en-US" dirty="0" smtClean="0"/>
              <a:t>will be assigned </a:t>
            </a:r>
          </a:p>
          <a:p>
            <a:endParaRPr lang="en-US" dirty="0"/>
          </a:p>
          <a:p>
            <a:r>
              <a:rPr lang="en-US" dirty="0" smtClean="0"/>
              <a:t>This Request ID document number can be used to search for the document after it is submitted for approval.</a:t>
            </a:r>
          </a:p>
          <a:p>
            <a:pPr marL="0" indent="0">
              <a:buNone/>
            </a:pPr>
            <a:endParaRPr lang="en-US" dirty="0" smtClean="0"/>
          </a:p>
          <a:p>
            <a:endParaRPr lang="en-US" dirty="0" smtClean="0"/>
          </a:p>
        </p:txBody>
      </p:sp>
      <p:pic>
        <p:nvPicPr>
          <p:cNvPr id="7" name="Picture 6"/>
          <p:cNvPicPr>
            <a:picLocks noChangeAspect="1"/>
          </p:cNvPicPr>
          <p:nvPr/>
        </p:nvPicPr>
        <p:blipFill>
          <a:blip r:embed="rId3"/>
          <a:stretch>
            <a:fillRect/>
          </a:stretch>
        </p:blipFill>
        <p:spPr>
          <a:xfrm>
            <a:off x="3969438" y="1652850"/>
            <a:ext cx="333375" cy="190500"/>
          </a:xfrm>
          <a:prstGeom prst="rect">
            <a:avLst/>
          </a:prstGeom>
        </p:spPr>
      </p:pic>
      <p:cxnSp>
        <p:nvCxnSpPr>
          <p:cNvPr id="8" name="Straight Arrow Connector 7"/>
          <p:cNvCxnSpPr/>
          <p:nvPr/>
        </p:nvCxnSpPr>
        <p:spPr>
          <a:xfrm flipV="1">
            <a:off x="5939940" y="736375"/>
            <a:ext cx="5210885" cy="10255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a:off x="2874611" y="2150365"/>
            <a:ext cx="9010650" cy="3086100"/>
          </a:xfrm>
          <a:prstGeom prst="rect">
            <a:avLst/>
          </a:prstGeom>
        </p:spPr>
      </p:pic>
      <p:pic>
        <p:nvPicPr>
          <p:cNvPr id="15" name="Picture 14"/>
          <p:cNvPicPr>
            <a:picLocks noChangeAspect="1"/>
          </p:cNvPicPr>
          <p:nvPr/>
        </p:nvPicPr>
        <p:blipFill>
          <a:blip r:embed="rId5"/>
          <a:stretch>
            <a:fillRect/>
          </a:stretch>
        </p:blipFill>
        <p:spPr>
          <a:xfrm>
            <a:off x="316388" y="4952327"/>
            <a:ext cx="2812113" cy="461246"/>
          </a:xfrm>
          <a:prstGeom prst="rect">
            <a:avLst/>
          </a:prstGeom>
        </p:spPr>
      </p:pic>
      <p:sp>
        <p:nvSpPr>
          <p:cNvPr id="16" name="TextBox 15"/>
          <p:cNvSpPr txBox="1"/>
          <p:nvPr/>
        </p:nvSpPr>
        <p:spPr>
          <a:xfrm>
            <a:off x="3428239" y="3213552"/>
            <a:ext cx="1415772" cy="338554"/>
          </a:xfrm>
          <a:prstGeom prst="rect">
            <a:avLst/>
          </a:prstGeom>
          <a:solidFill>
            <a:schemeClr val="bg1"/>
          </a:solidFill>
        </p:spPr>
        <p:txBody>
          <a:bodyPr wrap="none" rtlCol="0">
            <a:spAutoFit/>
          </a:bodyPr>
          <a:lstStyle/>
          <a:p>
            <a:r>
              <a:rPr lang="en-US" sz="1600" dirty="0" err="1" smtClean="0"/>
              <a:t>xxxxxxxxxxxx</a:t>
            </a:r>
            <a:endParaRPr lang="en-US" sz="1600" dirty="0"/>
          </a:p>
        </p:txBody>
      </p:sp>
      <p:cxnSp>
        <p:nvCxnSpPr>
          <p:cNvPr id="13" name="Straight Arrow Connector 12"/>
          <p:cNvCxnSpPr/>
          <p:nvPr/>
        </p:nvCxnSpPr>
        <p:spPr>
          <a:xfrm>
            <a:off x="2790789" y="2794756"/>
            <a:ext cx="1587002" cy="898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312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309541"/>
            <a:ext cx="8596668" cy="1320800"/>
          </a:xfrm>
        </p:spPr>
        <p:txBody>
          <a:bodyPr>
            <a:normAutofit/>
          </a:bodyPr>
          <a:lstStyle/>
          <a:p>
            <a:r>
              <a:rPr lang="en-US" altLang="en-US" i="1" dirty="0" smtClean="0">
                <a:solidFill>
                  <a:srgbClr val="000066"/>
                </a:solidFill>
              </a:rPr>
              <a:t>Funding Entry</a:t>
            </a:r>
            <a:endParaRPr lang="en-US" dirty="0"/>
          </a:p>
        </p:txBody>
      </p:sp>
      <p:sp>
        <p:nvSpPr>
          <p:cNvPr id="3" name="Content Placeholder 2"/>
          <p:cNvSpPr>
            <a:spLocks noGrp="1"/>
          </p:cNvSpPr>
          <p:nvPr>
            <p:ph idx="1"/>
          </p:nvPr>
        </p:nvSpPr>
        <p:spPr>
          <a:xfrm>
            <a:off x="669960" y="1229989"/>
            <a:ext cx="8598422" cy="4402065"/>
          </a:xfrm>
        </p:spPr>
        <p:txBody>
          <a:bodyPr>
            <a:normAutofit/>
          </a:bodyPr>
          <a:lstStyle/>
          <a:p>
            <a:r>
              <a:rPr lang="en-US" sz="2400" dirty="0" smtClean="0"/>
              <a:t>Supporting documents can be attached and viewed as needed.</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There is a field for initiators to enter comments</a:t>
            </a:r>
          </a:p>
          <a:p>
            <a:endParaRPr lang="en-US" sz="2400" dirty="0"/>
          </a:p>
        </p:txBody>
      </p:sp>
      <p:pic>
        <p:nvPicPr>
          <p:cNvPr id="4" name="Picture 3"/>
          <p:cNvPicPr>
            <a:picLocks noChangeAspect="1"/>
          </p:cNvPicPr>
          <p:nvPr/>
        </p:nvPicPr>
        <p:blipFill>
          <a:blip r:embed="rId2"/>
          <a:stretch>
            <a:fillRect/>
          </a:stretch>
        </p:blipFill>
        <p:spPr>
          <a:xfrm>
            <a:off x="58558" y="2103019"/>
            <a:ext cx="12095679" cy="2189425"/>
          </a:xfrm>
          <a:prstGeom prst="rect">
            <a:avLst/>
          </a:prstGeom>
        </p:spPr>
      </p:pic>
    </p:spTree>
    <p:extLst>
      <p:ext uri="{BB962C8B-B14F-4D97-AF65-F5344CB8AC3E}">
        <p14:creationId xmlns:p14="http://schemas.microsoft.com/office/powerpoint/2010/main" val="4258589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276" y="4826272"/>
            <a:ext cx="12119172" cy="624437"/>
          </a:xfrm>
          <a:prstGeom prst="rect">
            <a:avLst/>
          </a:prstGeom>
        </p:spPr>
      </p:pic>
      <p:sp>
        <p:nvSpPr>
          <p:cNvPr id="2" name="Title 1"/>
          <p:cNvSpPr>
            <a:spLocks noGrp="1"/>
          </p:cNvSpPr>
          <p:nvPr>
            <p:ph type="title"/>
          </p:nvPr>
        </p:nvSpPr>
        <p:spPr>
          <a:xfrm>
            <a:off x="671714" y="309541"/>
            <a:ext cx="8596668" cy="1320800"/>
          </a:xfrm>
        </p:spPr>
        <p:txBody>
          <a:bodyPr>
            <a:normAutofit/>
          </a:bodyPr>
          <a:lstStyle/>
          <a:p>
            <a:r>
              <a:rPr lang="en-US" altLang="en-US" i="1" dirty="0" smtClean="0">
                <a:solidFill>
                  <a:srgbClr val="000066"/>
                </a:solidFill>
              </a:rPr>
              <a:t>Funding Entry - </a:t>
            </a:r>
            <a:endParaRPr lang="en-US" dirty="0"/>
          </a:p>
        </p:txBody>
      </p:sp>
      <p:sp>
        <p:nvSpPr>
          <p:cNvPr id="3" name="Content Placeholder 2"/>
          <p:cNvSpPr>
            <a:spLocks noGrp="1"/>
          </p:cNvSpPr>
          <p:nvPr>
            <p:ph idx="1"/>
          </p:nvPr>
        </p:nvSpPr>
        <p:spPr>
          <a:xfrm>
            <a:off x="669960" y="1327094"/>
            <a:ext cx="9898238" cy="5267915"/>
          </a:xfrm>
        </p:spPr>
        <p:txBody>
          <a:bodyPr>
            <a:normAutofit/>
          </a:bodyPr>
          <a:lstStyle/>
          <a:p>
            <a:r>
              <a:rPr lang="en-US" sz="2400" dirty="0" smtClean="0"/>
              <a:t>If an account is added to the Earnings Distribution section that is subject to a salary cap, the following error message will appear.</a:t>
            </a:r>
          </a:p>
          <a:p>
            <a:endParaRPr lang="en-US" sz="2400" dirty="0"/>
          </a:p>
          <a:p>
            <a:endParaRPr lang="en-US" sz="2400" dirty="0" smtClean="0"/>
          </a:p>
          <a:p>
            <a:endParaRPr lang="en-US" sz="2400" dirty="0"/>
          </a:p>
          <a:p>
            <a:endParaRPr lang="en-US" sz="2400" dirty="0" smtClean="0"/>
          </a:p>
          <a:p>
            <a:r>
              <a:rPr lang="en-US" sz="2400" dirty="0" smtClean="0"/>
              <a:t>The Salary Cap / MCOP Funding Worksheet must be used.</a:t>
            </a:r>
          </a:p>
          <a:p>
            <a:endParaRPr lang="en-US" sz="2400" dirty="0" smtClean="0"/>
          </a:p>
          <a:p>
            <a:endParaRPr lang="en-US" sz="2400" dirty="0"/>
          </a:p>
          <a:p>
            <a:r>
              <a:rPr lang="en-US" sz="2400" dirty="0" smtClean="0"/>
              <a:t>Additional training will be provided about the use of this function.</a:t>
            </a:r>
            <a:endParaRPr lang="en-US" sz="2400" dirty="0"/>
          </a:p>
        </p:txBody>
      </p:sp>
      <p:pic>
        <p:nvPicPr>
          <p:cNvPr id="4" name="Picture 3"/>
          <p:cNvPicPr>
            <a:picLocks noChangeAspect="1"/>
          </p:cNvPicPr>
          <p:nvPr/>
        </p:nvPicPr>
        <p:blipFill>
          <a:blip r:embed="rId3"/>
          <a:stretch>
            <a:fillRect/>
          </a:stretch>
        </p:blipFill>
        <p:spPr>
          <a:xfrm>
            <a:off x="775031" y="2241805"/>
            <a:ext cx="10156255" cy="1759048"/>
          </a:xfrm>
          <a:prstGeom prst="rect">
            <a:avLst/>
          </a:prstGeom>
        </p:spPr>
      </p:pic>
      <p:sp>
        <p:nvSpPr>
          <p:cNvPr id="6" name="Rounded Rectangle 5"/>
          <p:cNvSpPr/>
          <p:nvPr/>
        </p:nvSpPr>
        <p:spPr>
          <a:xfrm>
            <a:off x="9117025" y="5089889"/>
            <a:ext cx="3034514" cy="3803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822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309541"/>
            <a:ext cx="8596668" cy="1320800"/>
          </a:xfrm>
        </p:spPr>
        <p:txBody>
          <a:bodyPr>
            <a:normAutofit/>
          </a:bodyPr>
          <a:lstStyle/>
          <a:p>
            <a:r>
              <a:rPr lang="en-US" altLang="en-US" i="1" dirty="0">
                <a:solidFill>
                  <a:srgbClr val="000066"/>
                </a:solidFill>
              </a:rPr>
              <a:t>Training Update &amp; Coursework</a:t>
            </a:r>
          </a:p>
        </p:txBody>
      </p:sp>
      <p:sp>
        <p:nvSpPr>
          <p:cNvPr id="3" name="Content Placeholder 2"/>
          <p:cNvSpPr>
            <a:spLocks noGrp="1"/>
          </p:cNvSpPr>
          <p:nvPr>
            <p:ph idx="1"/>
          </p:nvPr>
        </p:nvSpPr>
        <p:spPr>
          <a:xfrm>
            <a:off x="669959" y="1100516"/>
            <a:ext cx="9242783" cy="5850541"/>
          </a:xfrm>
        </p:spPr>
        <p:txBody>
          <a:bodyPr>
            <a:normAutofit fontScale="85000" lnSpcReduction="20000"/>
          </a:bodyPr>
          <a:lstStyle/>
          <a:p>
            <a:r>
              <a:rPr lang="en-US" sz="2400" dirty="0" smtClean="0"/>
              <a:t>Curricula and training:</a:t>
            </a:r>
            <a:endParaRPr lang="en-US" sz="2400" dirty="0"/>
          </a:p>
          <a:p>
            <a:pPr lvl="1"/>
            <a:r>
              <a:rPr lang="en-US" sz="2200" dirty="0"/>
              <a:t>Library of content will continue to expand over coming months</a:t>
            </a:r>
          </a:p>
          <a:p>
            <a:pPr lvl="1"/>
            <a:r>
              <a:rPr lang="en-US" sz="2200" dirty="0"/>
              <a:t>Web trainings and Job Aids for Finance are being created for UCD</a:t>
            </a:r>
          </a:p>
          <a:p>
            <a:pPr lvl="1"/>
            <a:r>
              <a:rPr lang="en-US" sz="2200" dirty="0"/>
              <a:t>Lead trainers for campus are Kristen Pereira – finance business analyst and Theresa Schumacher – A&amp;FS payroll services</a:t>
            </a:r>
          </a:p>
          <a:p>
            <a:pPr lvl="1"/>
            <a:r>
              <a:rPr lang="en-US" sz="2200" dirty="0"/>
              <a:t>Trainer for CA&amp;ES is Shannon </a:t>
            </a:r>
            <a:r>
              <a:rPr lang="en-US" sz="2200" dirty="0" smtClean="0"/>
              <a:t>Tanguay; Analyst Alley members available to answer questions</a:t>
            </a:r>
            <a:endParaRPr lang="en-US" sz="2200" dirty="0"/>
          </a:p>
          <a:p>
            <a:pPr lvl="1"/>
            <a:r>
              <a:rPr lang="en-US" sz="2200" dirty="0" smtClean="0"/>
              <a:t>Learning labs and refresher </a:t>
            </a:r>
            <a:r>
              <a:rPr lang="en-US" sz="2200" dirty="0"/>
              <a:t>training </a:t>
            </a:r>
            <a:r>
              <a:rPr lang="en-US" sz="2200" dirty="0" smtClean="0"/>
              <a:t>will be available</a:t>
            </a:r>
            <a:endParaRPr lang="en-US" sz="2200" dirty="0"/>
          </a:p>
          <a:p>
            <a:r>
              <a:rPr lang="en-US" sz="2400" dirty="0" smtClean="0"/>
              <a:t>All Fiscal Officers will be required to complete certain training classes. A preliminary curriculum can </a:t>
            </a:r>
            <a:r>
              <a:rPr lang="en-US" sz="2400" dirty="0"/>
              <a:t>be found at </a:t>
            </a:r>
            <a:r>
              <a:rPr lang="en-US" sz="2400" dirty="0">
                <a:hlinkClick r:id="rId2"/>
              </a:rPr>
              <a:t>https://</a:t>
            </a:r>
            <a:r>
              <a:rPr lang="en-US" sz="2400" dirty="0" smtClean="0">
                <a:hlinkClick r:id="rId2"/>
              </a:rPr>
              <a:t>ucpath.ucdavis.edu/training</a:t>
            </a:r>
            <a:r>
              <a:rPr lang="en-US" sz="2400" dirty="0" smtClean="0"/>
              <a:t> </a:t>
            </a:r>
          </a:p>
          <a:p>
            <a:r>
              <a:rPr lang="en-US" sz="2400" dirty="0" smtClean="0"/>
              <a:t>Classes you can be taking now through </a:t>
            </a:r>
            <a:r>
              <a:rPr lang="en-US" sz="2400" dirty="0" smtClean="0">
                <a:hlinkClick r:id="rId3"/>
              </a:rPr>
              <a:t>https://lms.ucdavis.edu</a:t>
            </a:r>
            <a:r>
              <a:rPr lang="en-US" sz="2400" dirty="0" smtClean="0"/>
              <a:t> </a:t>
            </a:r>
            <a:br>
              <a:rPr lang="en-US" sz="2400" dirty="0" smtClean="0"/>
            </a:br>
            <a:r>
              <a:rPr lang="en-US" sz="2400" dirty="0" smtClean="0"/>
              <a:t>(</a:t>
            </a:r>
            <a:r>
              <a:rPr lang="en-US" sz="2400" dirty="0"/>
              <a:t>Chrome is recommended browser)</a:t>
            </a:r>
          </a:p>
          <a:p>
            <a:pPr lvl="1"/>
            <a:r>
              <a:rPr lang="en-US" sz="2200" dirty="0" err="1"/>
              <a:t>UCPath</a:t>
            </a:r>
            <a:r>
              <a:rPr lang="en-US" sz="2200" dirty="0"/>
              <a:t>: PeopleSoft Overview</a:t>
            </a:r>
          </a:p>
          <a:p>
            <a:pPr lvl="1"/>
            <a:r>
              <a:rPr lang="en-US" sz="2200" dirty="0" err="1"/>
              <a:t>UCPath</a:t>
            </a:r>
            <a:r>
              <a:rPr lang="en-US" sz="2200" dirty="0"/>
              <a:t>: Basics and Navigation</a:t>
            </a:r>
          </a:p>
          <a:p>
            <a:pPr lvl="1"/>
            <a:r>
              <a:rPr lang="en-US" sz="2200" dirty="0" err="1" smtClean="0"/>
              <a:t>UCPath</a:t>
            </a:r>
            <a:r>
              <a:rPr lang="en-US" sz="2200" dirty="0" smtClean="0"/>
              <a:t>: AWE Overview and Approvals</a:t>
            </a:r>
          </a:p>
          <a:p>
            <a:pPr lvl="1"/>
            <a:r>
              <a:rPr lang="en-US" sz="2200" dirty="0" err="1"/>
              <a:t>UCPath</a:t>
            </a:r>
            <a:r>
              <a:rPr lang="en-US" sz="2200" dirty="0"/>
              <a:t>: </a:t>
            </a:r>
            <a:r>
              <a:rPr lang="en-US" sz="2200" dirty="0" smtClean="0"/>
              <a:t>Funding Entry Inquiry</a:t>
            </a:r>
          </a:p>
          <a:p>
            <a:pPr lvl="1"/>
            <a:r>
              <a:rPr lang="en-US" sz="2200" dirty="0" err="1"/>
              <a:t>UCPath</a:t>
            </a:r>
            <a:r>
              <a:rPr lang="en-US" sz="2200" dirty="0"/>
              <a:t>: </a:t>
            </a:r>
            <a:r>
              <a:rPr lang="en-US" sz="2200" dirty="0" smtClean="0"/>
              <a:t>Direct Retro Inquiry</a:t>
            </a:r>
            <a:endParaRPr lang="en-US" sz="2200" dirty="0"/>
          </a:p>
        </p:txBody>
      </p:sp>
    </p:spTree>
    <p:extLst>
      <p:ext uri="{BB962C8B-B14F-4D97-AF65-F5344CB8AC3E}">
        <p14:creationId xmlns:p14="http://schemas.microsoft.com/office/powerpoint/2010/main" val="1887255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309541"/>
            <a:ext cx="8596668" cy="1320800"/>
          </a:xfrm>
        </p:spPr>
        <p:txBody>
          <a:bodyPr>
            <a:normAutofit/>
          </a:bodyPr>
          <a:lstStyle/>
          <a:p>
            <a:r>
              <a:rPr lang="en-US" altLang="en-US" i="1" dirty="0" smtClean="0">
                <a:solidFill>
                  <a:srgbClr val="000066"/>
                </a:solidFill>
              </a:rPr>
              <a:t>Additional Resources </a:t>
            </a:r>
            <a:endParaRPr lang="en-US" dirty="0"/>
          </a:p>
        </p:txBody>
      </p:sp>
      <p:sp>
        <p:nvSpPr>
          <p:cNvPr id="3" name="Content Placeholder 2"/>
          <p:cNvSpPr>
            <a:spLocks noGrp="1"/>
          </p:cNvSpPr>
          <p:nvPr>
            <p:ph idx="1"/>
          </p:nvPr>
        </p:nvSpPr>
        <p:spPr>
          <a:xfrm>
            <a:off x="378647" y="1270453"/>
            <a:ext cx="7462537" cy="5445936"/>
          </a:xfrm>
        </p:spPr>
        <p:txBody>
          <a:bodyPr>
            <a:normAutofit/>
          </a:bodyPr>
          <a:lstStyle/>
          <a:p>
            <a:r>
              <a:rPr lang="en-US" sz="2400" dirty="0" smtClean="0"/>
              <a:t>UC ANR UC PATH WEB PAGE</a:t>
            </a:r>
          </a:p>
          <a:p>
            <a:r>
              <a:rPr lang="en-US" sz="2400" dirty="0"/>
              <a:t>  </a:t>
            </a:r>
            <a:r>
              <a:rPr lang="en-US" sz="2400" dirty="0">
                <a:hlinkClick r:id="rId2"/>
              </a:rPr>
              <a:t>http://ucpath.ucanr.edu</a:t>
            </a:r>
            <a:r>
              <a:rPr lang="en-US" sz="2400" dirty="0" smtClean="0">
                <a:hlinkClick r:id="rId2"/>
              </a:rPr>
              <a:t>/</a:t>
            </a:r>
            <a:endParaRPr lang="en-US" sz="2400" dirty="0" smtClean="0"/>
          </a:p>
          <a:p>
            <a:endParaRPr lang="en-US" sz="800" dirty="0" smtClean="0"/>
          </a:p>
          <a:p>
            <a:r>
              <a:rPr lang="en-US" sz="2400" dirty="0" smtClean="0"/>
              <a:t>Training home page for guidance on which courses are right for you: </a:t>
            </a:r>
            <a:r>
              <a:rPr lang="en-US" sz="2400" dirty="0" smtClean="0">
                <a:hlinkClick r:id="rId3"/>
              </a:rPr>
              <a:t>https</a:t>
            </a:r>
            <a:r>
              <a:rPr lang="en-US" sz="2400" dirty="0">
                <a:hlinkClick r:id="rId3"/>
              </a:rPr>
              <a:t>://</a:t>
            </a:r>
            <a:r>
              <a:rPr lang="en-US" sz="2400" dirty="0" smtClean="0">
                <a:hlinkClick r:id="rId3"/>
              </a:rPr>
              <a:t>ucpath.ucdavis.edu/training-resources</a:t>
            </a:r>
            <a:r>
              <a:rPr lang="en-US" sz="2400" dirty="0" smtClean="0"/>
              <a:t> </a:t>
            </a:r>
          </a:p>
          <a:p>
            <a:endParaRPr lang="en-US" sz="800" dirty="0"/>
          </a:p>
          <a:p>
            <a:r>
              <a:rPr lang="en-US" sz="2400" dirty="0" smtClean="0"/>
              <a:t>Fact Sheet page with link </a:t>
            </a:r>
            <a:r>
              <a:rPr lang="en-US" sz="2400" dirty="0"/>
              <a:t>to </a:t>
            </a:r>
            <a:r>
              <a:rPr lang="en-US" sz="2400" dirty="0" smtClean="0"/>
              <a:t>the </a:t>
            </a:r>
            <a:r>
              <a:rPr lang="en-US" sz="2400" dirty="0"/>
              <a:t>Finance and Reports presentation (there is a PowerPoint version and a recorded version of the same presentation with audio from the January Finance Change Network Meeting). </a:t>
            </a:r>
            <a:r>
              <a:rPr lang="en-US" sz="2400" dirty="0">
                <a:hlinkClick r:id="rId4"/>
              </a:rPr>
              <a:t>https://</a:t>
            </a:r>
            <a:r>
              <a:rPr lang="en-US" sz="2400" dirty="0" smtClean="0">
                <a:hlinkClick r:id="rId4"/>
              </a:rPr>
              <a:t>ucpath.ucdavis.edu/fact-sheets</a:t>
            </a:r>
            <a:r>
              <a:rPr lang="en-US" sz="2400" dirty="0" smtClean="0"/>
              <a:t> </a:t>
            </a:r>
            <a:endParaRPr lang="en-US" sz="2400" dirty="0"/>
          </a:p>
        </p:txBody>
      </p:sp>
      <p:pic>
        <p:nvPicPr>
          <p:cNvPr id="6" name="Picture 5"/>
          <p:cNvPicPr>
            <a:picLocks noChangeAspect="1"/>
          </p:cNvPicPr>
          <p:nvPr/>
        </p:nvPicPr>
        <p:blipFill>
          <a:blip r:embed="rId5"/>
          <a:stretch>
            <a:fillRect/>
          </a:stretch>
        </p:blipFill>
        <p:spPr>
          <a:xfrm>
            <a:off x="8296091" y="-49063"/>
            <a:ext cx="3893893" cy="6900146"/>
          </a:xfrm>
          <a:prstGeom prst="rect">
            <a:avLst/>
          </a:prstGeom>
        </p:spPr>
      </p:pic>
    </p:spTree>
    <p:extLst>
      <p:ext uri="{BB962C8B-B14F-4D97-AF65-F5344CB8AC3E}">
        <p14:creationId xmlns:p14="http://schemas.microsoft.com/office/powerpoint/2010/main" val="3363254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309541"/>
            <a:ext cx="8596668" cy="1320800"/>
          </a:xfrm>
        </p:spPr>
        <p:txBody>
          <a:bodyPr>
            <a:normAutofit/>
          </a:bodyPr>
          <a:lstStyle/>
          <a:p>
            <a:r>
              <a:rPr lang="en-US" i="1" dirty="0" smtClean="0">
                <a:solidFill>
                  <a:srgbClr val="000066"/>
                </a:solidFill>
              </a:rPr>
              <a:t>Fundamental Concept: Position</a:t>
            </a:r>
            <a:endParaRPr lang="en-US" dirty="0"/>
          </a:p>
        </p:txBody>
      </p:sp>
      <p:sp>
        <p:nvSpPr>
          <p:cNvPr id="4" name="Content Placeholder 3"/>
          <p:cNvSpPr>
            <a:spLocks noGrp="1"/>
          </p:cNvSpPr>
          <p:nvPr>
            <p:ph idx="1"/>
          </p:nvPr>
        </p:nvSpPr>
        <p:spPr>
          <a:xfrm>
            <a:off x="669959" y="5251731"/>
            <a:ext cx="9728305" cy="1675051"/>
          </a:xfrm>
        </p:spPr>
        <p:txBody>
          <a:bodyPr>
            <a:normAutofit/>
          </a:bodyPr>
          <a:lstStyle/>
          <a:p>
            <a:r>
              <a:rPr lang="en-US" dirty="0" smtClean="0"/>
              <a:t>A Position can be either filled or vacant. Vacant positions formerly documented in the Open Provision System will now be documented in </a:t>
            </a:r>
            <a:r>
              <a:rPr lang="en-US" dirty="0" err="1" smtClean="0"/>
              <a:t>UCPath</a:t>
            </a:r>
            <a:r>
              <a:rPr lang="en-US" dirty="0" smtClean="0"/>
              <a:t>.</a:t>
            </a:r>
          </a:p>
          <a:p>
            <a:r>
              <a:rPr lang="en-US" dirty="0" smtClean="0"/>
              <a:t>A position’s FTE can be different than that of the Job. For example, the position is being held at 100%, however, Chris is a 75% employee. </a:t>
            </a:r>
            <a:endParaRPr lang="en-US" dirty="0"/>
          </a:p>
        </p:txBody>
      </p:sp>
      <p:pic>
        <p:nvPicPr>
          <p:cNvPr id="5" name="Picture 4"/>
          <p:cNvPicPr>
            <a:picLocks noChangeAspect="1"/>
          </p:cNvPicPr>
          <p:nvPr/>
        </p:nvPicPr>
        <p:blipFill>
          <a:blip r:embed="rId2"/>
          <a:stretch>
            <a:fillRect/>
          </a:stretch>
        </p:blipFill>
        <p:spPr>
          <a:xfrm>
            <a:off x="1581635" y="1231000"/>
            <a:ext cx="8343753" cy="3891257"/>
          </a:xfrm>
          <a:prstGeom prst="rect">
            <a:avLst/>
          </a:prstGeom>
        </p:spPr>
      </p:pic>
    </p:spTree>
    <p:extLst>
      <p:ext uri="{BB962C8B-B14F-4D97-AF65-F5344CB8AC3E}">
        <p14:creationId xmlns:p14="http://schemas.microsoft.com/office/powerpoint/2010/main" val="161276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1714" y="390461"/>
            <a:ext cx="8596668" cy="1320800"/>
          </a:xfrm>
        </p:spPr>
        <p:txBody>
          <a:bodyPr/>
          <a:lstStyle/>
          <a:p>
            <a:r>
              <a:rPr lang="en-US" i="1" dirty="0" smtClean="0"/>
              <a:t>Approval Today </a:t>
            </a:r>
            <a:endParaRPr lang="en-US" i="1" dirty="0"/>
          </a:p>
        </p:txBody>
      </p:sp>
      <p:sp>
        <p:nvSpPr>
          <p:cNvPr id="2" name="Text Placeholder 1"/>
          <p:cNvSpPr>
            <a:spLocks noGrp="1"/>
          </p:cNvSpPr>
          <p:nvPr>
            <p:ph idx="1"/>
          </p:nvPr>
        </p:nvSpPr>
        <p:spPr>
          <a:xfrm>
            <a:off x="410455" y="1569854"/>
            <a:ext cx="10413126" cy="4756701"/>
          </a:xfrm>
        </p:spPr>
        <p:txBody>
          <a:bodyPr/>
          <a:lstStyle/>
          <a:p>
            <a:r>
              <a:rPr lang="en-US" dirty="0" smtClean="0"/>
              <a:t>Today preparers enter transactions into PPS</a:t>
            </a:r>
          </a:p>
          <a:p>
            <a:endParaRPr lang="en-US" sz="900" dirty="0" smtClean="0"/>
          </a:p>
          <a:p>
            <a:r>
              <a:rPr lang="en-US" dirty="0" smtClean="0"/>
              <a:t>PAN Reviewers verify transactions after the system is updated. </a:t>
            </a:r>
            <a:endParaRPr lang="en-US" dirty="0"/>
          </a:p>
        </p:txBody>
      </p:sp>
      <p:grpSp>
        <p:nvGrpSpPr>
          <p:cNvPr id="32" name="Group 4"/>
          <p:cNvGrpSpPr/>
          <p:nvPr/>
        </p:nvGrpSpPr>
        <p:grpSpPr>
          <a:xfrm>
            <a:off x="2695482" y="2856322"/>
            <a:ext cx="6371838" cy="2651067"/>
            <a:chOff x="999021" y="2143570"/>
            <a:chExt cx="5744218" cy="2198524"/>
          </a:xfrm>
        </p:grpSpPr>
        <p:sp>
          <p:nvSpPr>
            <p:cNvPr id="21" name="Rounded Rectangle 5"/>
            <p:cNvSpPr/>
            <p:nvPr/>
          </p:nvSpPr>
          <p:spPr>
            <a:xfrm>
              <a:off x="999021" y="2919694"/>
              <a:ext cx="1480457" cy="1422400"/>
            </a:xfrm>
            <a:prstGeom prst="roundRect">
              <a:avLst/>
            </a:prstGeom>
            <a:solidFill>
              <a:srgbClr val="0064A8"/>
            </a:solidFill>
            <a:ln>
              <a:solidFill>
                <a:srgbClr val="0064A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Transaction</a:t>
              </a:r>
            </a:p>
            <a:p>
              <a:pPr algn="ctr"/>
              <a:r>
                <a:rPr lang="en-US" b="1" dirty="0">
                  <a:solidFill>
                    <a:schemeClr val="bg1"/>
                  </a:solidFill>
                </a:rPr>
                <a:t>Entry </a:t>
              </a:r>
            </a:p>
          </p:txBody>
        </p:sp>
        <p:pic>
          <p:nvPicPr>
            <p:cNvPr id="12"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294" y="2278743"/>
              <a:ext cx="944367" cy="910639"/>
            </a:xfrm>
            <a:prstGeom prst="rect">
              <a:avLst/>
            </a:prstGeom>
          </p:spPr>
        </p:pic>
        <p:sp>
          <p:nvSpPr>
            <p:cNvPr id="23" name="Rounded Rectangle 7"/>
            <p:cNvSpPr/>
            <p:nvPr/>
          </p:nvSpPr>
          <p:spPr>
            <a:xfrm>
              <a:off x="2850270" y="2919694"/>
              <a:ext cx="1480457" cy="1422400"/>
            </a:xfrm>
            <a:prstGeom prst="roundRect">
              <a:avLst/>
            </a:prstGeom>
            <a:solidFill>
              <a:srgbClr val="0064A8"/>
            </a:solidFill>
            <a:ln>
              <a:solidFill>
                <a:srgbClr val="0064A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The system is updated.</a:t>
              </a:r>
            </a:p>
          </p:txBody>
        </p:sp>
        <p:grpSp>
          <p:nvGrpSpPr>
            <p:cNvPr id="24" name="Group 8"/>
            <p:cNvGrpSpPr>
              <a:grpSpLocks noChangeAspect="1"/>
            </p:cNvGrpSpPr>
            <p:nvPr/>
          </p:nvGrpSpPr>
          <p:grpSpPr>
            <a:xfrm>
              <a:off x="3829324" y="2421255"/>
              <a:ext cx="731520" cy="731520"/>
              <a:chOff x="153128" y="2744368"/>
              <a:chExt cx="914400" cy="914400"/>
            </a:xfrm>
            <a:effectLst/>
          </p:grpSpPr>
          <p:sp>
            <p:nvSpPr>
              <p:cNvPr id="25" name="Oval 16"/>
              <p:cNvSpPr/>
              <p:nvPr/>
            </p:nvSpPr>
            <p:spPr>
              <a:xfrm>
                <a:off x="153128" y="2744368"/>
                <a:ext cx="914400" cy="914400"/>
              </a:xfrm>
              <a:prstGeom prst="ellips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urved Right Arrow 17"/>
              <p:cNvSpPr>
                <a:spLocks noChangeAspect="1"/>
              </p:cNvSpPr>
              <p:nvPr/>
            </p:nvSpPr>
            <p:spPr>
              <a:xfrm>
                <a:off x="348998" y="3075768"/>
                <a:ext cx="275008" cy="457200"/>
              </a:xfrm>
              <a:prstGeom prst="curved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Curved Left Arrow 18"/>
              <p:cNvSpPr>
                <a:spLocks noChangeAspect="1"/>
              </p:cNvSpPr>
              <p:nvPr/>
            </p:nvSpPr>
            <p:spPr>
              <a:xfrm>
                <a:off x="570684" y="2920121"/>
                <a:ext cx="275008" cy="457200"/>
              </a:xfrm>
              <a:prstGeom prst="curvedLef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8" name="Right Arrow 9"/>
            <p:cNvSpPr/>
            <p:nvPr/>
          </p:nvSpPr>
          <p:spPr>
            <a:xfrm>
              <a:off x="2557287" y="3438060"/>
              <a:ext cx="240335" cy="385668"/>
            </a:xfrm>
            <a:prstGeom prst="righ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10"/>
            <p:cNvSpPr/>
            <p:nvPr/>
          </p:nvSpPr>
          <p:spPr>
            <a:xfrm>
              <a:off x="4717420" y="2919694"/>
              <a:ext cx="1702953" cy="1422400"/>
            </a:xfrm>
            <a:prstGeom prst="roundRect">
              <a:avLst/>
            </a:prstGeom>
            <a:solidFill>
              <a:srgbClr val="0064A8"/>
            </a:solidFill>
            <a:ln>
              <a:solidFill>
                <a:srgbClr val="0064A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 Post </a:t>
              </a:r>
              <a:r>
                <a:rPr lang="en-US" b="1" dirty="0" smtClean="0">
                  <a:solidFill>
                    <a:schemeClr val="bg1"/>
                  </a:solidFill>
                </a:rPr>
                <a:t>Authorization Notification</a:t>
              </a:r>
              <a:endParaRPr lang="en-US" b="1" dirty="0">
                <a:solidFill>
                  <a:schemeClr val="bg1"/>
                </a:solidFill>
              </a:endParaRPr>
            </a:p>
            <a:p>
              <a:pPr algn="ctr"/>
              <a:r>
                <a:rPr lang="en-US" b="1" dirty="0">
                  <a:solidFill>
                    <a:schemeClr val="bg1"/>
                  </a:solidFill>
                </a:rPr>
                <a:t>(PAN)</a:t>
              </a:r>
            </a:p>
          </p:txBody>
        </p:sp>
        <p:sp>
          <p:nvSpPr>
            <p:cNvPr id="30" name="Right Arrow 13"/>
            <p:cNvSpPr/>
            <p:nvPr/>
          </p:nvSpPr>
          <p:spPr>
            <a:xfrm>
              <a:off x="4403906" y="3438060"/>
              <a:ext cx="240335" cy="385668"/>
            </a:xfrm>
            <a:prstGeom prst="righ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8872" y="2278742"/>
              <a:ext cx="944367" cy="910639"/>
            </a:xfrm>
            <a:prstGeom prst="rect">
              <a:avLst/>
            </a:prstGeom>
          </p:spPr>
        </p:pic>
        <p:pic>
          <p:nvPicPr>
            <p:cNvPr id="31"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0374" y="2143570"/>
              <a:ext cx="322865" cy="322865"/>
            </a:xfrm>
            <a:prstGeom prst="rect">
              <a:avLst/>
            </a:prstGeom>
          </p:spPr>
        </p:pic>
      </p:grpSp>
    </p:spTree>
    <p:custDataLst>
      <p:tags r:id="rId1"/>
    </p:custDataLst>
    <p:extLst>
      <p:ext uri="{BB962C8B-B14F-4D97-AF65-F5344CB8AC3E}">
        <p14:creationId xmlns:p14="http://schemas.microsoft.com/office/powerpoint/2010/main" val="1168550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1713" y="91057"/>
            <a:ext cx="9710367" cy="1320800"/>
          </a:xfrm>
        </p:spPr>
        <p:txBody>
          <a:bodyPr>
            <a:noAutofit/>
          </a:bodyPr>
          <a:lstStyle/>
          <a:p>
            <a:r>
              <a:rPr lang="en-US" i="1" dirty="0" smtClean="0"/>
              <a:t>Approval in UCPath:</a:t>
            </a:r>
            <a:br>
              <a:rPr lang="en-US" i="1" dirty="0" smtClean="0"/>
            </a:br>
            <a:r>
              <a:rPr lang="en-US" i="1" dirty="0" smtClean="0"/>
              <a:t>The Approval Workflow Engine (AWE)</a:t>
            </a:r>
            <a:endParaRPr lang="en-US" i="1" dirty="0"/>
          </a:p>
        </p:txBody>
      </p:sp>
      <p:sp>
        <p:nvSpPr>
          <p:cNvPr id="2" name="Text Placeholder 1"/>
          <p:cNvSpPr>
            <a:spLocks noGrp="1"/>
          </p:cNvSpPr>
          <p:nvPr>
            <p:ph idx="1"/>
          </p:nvPr>
        </p:nvSpPr>
        <p:spPr>
          <a:xfrm>
            <a:off x="669960" y="1716257"/>
            <a:ext cx="9364164" cy="4325105"/>
          </a:xfrm>
        </p:spPr>
        <p:txBody>
          <a:bodyPr/>
          <a:lstStyle/>
          <a:p>
            <a:r>
              <a:rPr lang="en-US" dirty="0" smtClean="0"/>
              <a:t>AWE systematically routes UCPath transactions for review and approval at UC ANR before they are sent to UCPath Center for commitment to the system.</a:t>
            </a:r>
          </a:p>
          <a:p>
            <a:r>
              <a:rPr lang="en-US" dirty="0" err="1" smtClean="0"/>
              <a:t>UCPath</a:t>
            </a:r>
            <a:r>
              <a:rPr lang="en-US" dirty="0" smtClean="0"/>
              <a:t> system roles determine user access for initiating and approving transactions.</a:t>
            </a:r>
          </a:p>
          <a:p>
            <a:r>
              <a:rPr lang="en-US" dirty="0" smtClean="0"/>
              <a:t>Initiators cannot initiate or approve their own transactions.</a:t>
            </a:r>
          </a:p>
          <a:p>
            <a:r>
              <a:rPr lang="en-US" dirty="0" smtClean="0"/>
              <a:t>AWE doesn’t replace current pre-approvals of transactions. It is designed to complement the existing Local approval structures and procedures in UC Davis Org/Depts.</a:t>
            </a:r>
          </a:p>
          <a:p>
            <a:endParaRPr lang="en-US" dirty="0"/>
          </a:p>
        </p:txBody>
      </p:sp>
      <p:pic>
        <p:nvPicPr>
          <p:cNvPr id="5" name="Picture 4"/>
          <p:cNvPicPr>
            <a:picLocks noChangeAspect="1"/>
          </p:cNvPicPr>
          <p:nvPr/>
        </p:nvPicPr>
        <p:blipFill>
          <a:blip r:embed="rId4"/>
          <a:stretch>
            <a:fillRect/>
          </a:stretch>
        </p:blipFill>
        <p:spPr>
          <a:xfrm>
            <a:off x="976481" y="4042855"/>
            <a:ext cx="9591675" cy="2543175"/>
          </a:xfrm>
          <a:prstGeom prst="rect">
            <a:avLst/>
          </a:prstGeom>
        </p:spPr>
      </p:pic>
    </p:spTree>
    <p:custDataLst>
      <p:tags r:id="rId1"/>
    </p:custDataLst>
    <p:extLst>
      <p:ext uri="{BB962C8B-B14F-4D97-AF65-F5344CB8AC3E}">
        <p14:creationId xmlns:p14="http://schemas.microsoft.com/office/powerpoint/2010/main" val="3749393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959" y="256455"/>
            <a:ext cx="8609019" cy="875572"/>
          </a:xfrm>
        </p:spPr>
        <p:txBody>
          <a:bodyPr>
            <a:noAutofit/>
          </a:bodyPr>
          <a:lstStyle/>
          <a:p>
            <a:r>
              <a:rPr lang="en-US" i="1" dirty="0"/>
              <a:t>Key </a:t>
            </a:r>
            <a:r>
              <a:rPr lang="en-US" i="1" dirty="0" smtClean="0"/>
              <a:t>Changes - </a:t>
            </a:r>
            <a:r>
              <a:rPr lang="en-US" dirty="0" smtClean="0"/>
              <a:t>New Codes</a:t>
            </a:r>
            <a:endParaRPr lang="en-US" dirty="0"/>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1642146109"/>
              </p:ext>
            </p:extLst>
          </p:nvPr>
        </p:nvGraphicFramePr>
        <p:xfrm>
          <a:off x="195380" y="1438422"/>
          <a:ext cx="11675635" cy="4459932"/>
        </p:xfrm>
        <a:graphic>
          <a:graphicData uri="http://schemas.openxmlformats.org/drawingml/2006/table">
            <a:tbl>
              <a:tblPr firstRow="1" bandRow="1">
                <a:tableStyleId>{5C22544A-7EE6-4342-B048-85BDC9FD1C3A}</a:tableStyleId>
              </a:tblPr>
              <a:tblGrid>
                <a:gridCol w="2190052">
                  <a:extLst>
                    <a:ext uri="{9D8B030D-6E8A-4147-A177-3AD203B41FA5}">
                      <a16:colId xmlns:a16="http://schemas.microsoft.com/office/drawing/2014/main" val="3916024887"/>
                    </a:ext>
                  </a:extLst>
                </a:gridCol>
                <a:gridCol w="5383848">
                  <a:extLst>
                    <a:ext uri="{9D8B030D-6E8A-4147-A177-3AD203B41FA5}">
                      <a16:colId xmlns:a16="http://schemas.microsoft.com/office/drawing/2014/main" val="38992887"/>
                    </a:ext>
                  </a:extLst>
                </a:gridCol>
                <a:gridCol w="2049619">
                  <a:extLst>
                    <a:ext uri="{9D8B030D-6E8A-4147-A177-3AD203B41FA5}">
                      <a16:colId xmlns:a16="http://schemas.microsoft.com/office/drawing/2014/main" val="4088475604"/>
                    </a:ext>
                  </a:extLst>
                </a:gridCol>
                <a:gridCol w="2052116">
                  <a:extLst>
                    <a:ext uri="{9D8B030D-6E8A-4147-A177-3AD203B41FA5}">
                      <a16:colId xmlns:a16="http://schemas.microsoft.com/office/drawing/2014/main" val="656089964"/>
                    </a:ext>
                  </a:extLst>
                </a:gridCol>
              </a:tblGrid>
              <a:tr h="399194">
                <a:tc>
                  <a:txBody>
                    <a:bodyPr/>
                    <a:lstStyle/>
                    <a:p>
                      <a:r>
                        <a:rPr lang="en-US" dirty="0" smtClean="0"/>
                        <a:t>Future Code</a:t>
                      </a:r>
                      <a:endParaRPr lang="en-US" dirty="0"/>
                    </a:p>
                  </a:txBody>
                  <a:tcPr/>
                </a:tc>
                <a:tc>
                  <a:txBody>
                    <a:bodyPr/>
                    <a:lstStyle/>
                    <a:p>
                      <a:r>
                        <a:rPr lang="en-US" dirty="0" smtClean="0"/>
                        <a:t>Description</a:t>
                      </a:r>
                      <a:endParaRPr lang="en-US" dirty="0"/>
                    </a:p>
                  </a:txBody>
                  <a:tcPr/>
                </a:tc>
                <a:tc>
                  <a:txBody>
                    <a:bodyPr/>
                    <a:lstStyle/>
                    <a:p>
                      <a:r>
                        <a:rPr lang="en-US" dirty="0" smtClean="0"/>
                        <a:t>Current Code</a:t>
                      </a:r>
                      <a:endParaRPr lang="en-US" dirty="0"/>
                    </a:p>
                  </a:txBody>
                  <a:tcPr/>
                </a:tc>
                <a:tc>
                  <a:txBody>
                    <a:bodyPr/>
                    <a:lstStyle/>
                    <a:p>
                      <a:r>
                        <a:rPr lang="en-US" dirty="0" smtClean="0"/>
                        <a:t>Example</a:t>
                      </a:r>
                      <a:endParaRPr lang="en-US" dirty="0"/>
                    </a:p>
                  </a:txBody>
                  <a:tcPr/>
                </a:tc>
                <a:extLst>
                  <a:ext uri="{0D108BD9-81ED-4DB2-BD59-A6C34878D82A}">
                    <a16:rowId xmlns:a16="http://schemas.microsoft.com/office/drawing/2014/main" val="3127371458"/>
                  </a:ext>
                </a:extLst>
              </a:tr>
              <a:tr h="691628">
                <a:tc>
                  <a:txBody>
                    <a:bodyPr/>
                    <a:lstStyle/>
                    <a:p>
                      <a:r>
                        <a:rPr lang="en-US" sz="2000" b="1" dirty="0" smtClean="0">
                          <a:solidFill>
                            <a:srgbClr val="002060"/>
                          </a:solidFill>
                        </a:rPr>
                        <a:t>Set ID</a:t>
                      </a:r>
                      <a:endParaRPr lang="en-US" sz="2000" b="1" dirty="0">
                        <a:solidFill>
                          <a:srgbClr val="002060"/>
                        </a:solidFill>
                      </a:endParaRPr>
                    </a:p>
                  </a:txBody>
                  <a:tcPr/>
                </a:tc>
                <a:tc>
                  <a:txBody>
                    <a:bodyPr/>
                    <a:lstStyle/>
                    <a:p>
                      <a:r>
                        <a:rPr lang="en-US" baseline="0" dirty="0" smtClean="0">
                          <a:solidFill>
                            <a:schemeClr val="tx1"/>
                          </a:solidFill>
                        </a:rPr>
                        <a:t>DVCMP = UC Davis &amp; UC Davis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dirty="0" smtClean="0">
                          <a:solidFill>
                            <a:srgbClr val="002855"/>
                          </a:solidFill>
                          <a:effectLst/>
                        </a:rPr>
                        <a:t>UCANR = Agriculture &amp; Natural Resources</a:t>
                      </a:r>
                      <a:endParaRPr lang="en-US" sz="1800" b="0" i="0" u="none" strike="noStrike" dirty="0" smtClean="0">
                        <a:solidFill>
                          <a:srgbClr val="002855"/>
                        </a:solidFill>
                        <a:effectLst/>
                        <a:latin typeface="Veranda"/>
                      </a:endParaRPr>
                    </a:p>
                  </a:txBody>
                  <a:tcPr/>
                </a:tc>
                <a:tc>
                  <a:txBody>
                    <a:bodyPr/>
                    <a:lstStyle/>
                    <a:p>
                      <a:r>
                        <a:rPr lang="en-US" sz="1800" b="0" dirty="0" smtClean="0">
                          <a:solidFill>
                            <a:schemeClr val="tx1"/>
                          </a:solidFill>
                        </a:rPr>
                        <a:t>N/A</a:t>
                      </a:r>
                      <a:endParaRPr lang="en-US" sz="1800" b="0"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3800396295"/>
                  </a:ext>
                </a:extLst>
              </a:tr>
              <a:tr h="988040">
                <a:tc>
                  <a:txBody>
                    <a:bodyPr/>
                    <a:lstStyle/>
                    <a:p>
                      <a:r>
                        <a:rPr lang="en-US" sz="2000" b="1" dirty="0" smtClean="0">
                          <a:solidFill>
                            <a:srgbClr val="002060"/>
                          </a:solidFill>
                        </a:rPr>
                        <a:t>Business Unit</a:t>
                      </a:r>
                      <a:endParaRPr lang="en-US" sz="2000" b="1" dirty="0">
                        <a:solidFill>
                          <a:srgbClr val="002060"/>
                        </a:solidFill>
                      </a:endParaRPr>
                    </a:p>
                  </a:txBody>
                  <a:tcPr/>
                </a:tc>
                <a:tc>
                  <a:txBody>
                    <a:bodyPr/>
                    <a:lstStyle/>
                    <a:p>
                      <a:r>
                        <a:rPr lang="en-US" baseline="0" dirty="0" smtClean="0">
                          <a:solidFill>
                            <a:schemeClr val="tx1"/>
                          </a:solidFill>
                        </a:rPr>
                        <a:t>DVCMP = UC Davis Campus</a:t>
                      </a:r>
                    </a:p>
                    <a:p>
                      <a:r>
                        <a:rPr lang="en-US" baseline="0" dirty="0" smtClean="0">
                          <a:solidFill>
                            <a:schemeClr val="tx1"/>
                          </a:solidFill>
                        </a:rPr>
                        <a:t>DVMED = UC Davis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dirty="0" smtClean="0">
                          <a:solidFill>
                            <a:srgbClr val="002855"/>
                          </a:solidFill>
                          <a:effectLst/>
                        </a:rPr>
                        <a:t>UCANR = Agriculture &amp; Natural Resources</a:t>
                      </a:r>
                      <a:endParaRPr lang="en-US" sz="1800" b="0" i="0" u="none" strike="noStrike" dirty="0" smtClean="0">
                        <a:solidFill>
                          <a:srgbClr val="002855"/>
                        </a:solidFill>
                        <a:effectLst/>
                        <a:latin typeface="Veranda"/>
                      </a:endParaRPr>
                    </a:p>
                  </a:txBody>
                  <a:tcPr/>
                </a:tc>
                <a:tc>
                  <a:txBody>
                    <a:bodyPr/>
                    <a:lstStyle/>
                    <a:p>
                      <a:r>
                        <a:rPr lang="en-US" dirty="0" smtClean="0">
                          <a:solidFill>
                            <a:schemeClr val="tx1"/>
                          </a:solidFill>
                        </a:rPr>
                        <a:t>Chart</a:t>
                      </a:r>
                      <a:endParaRPr lang="en-US" dirty="0">
                        <a:solidFill>
                          <a:schemeClr val="tx1"/>
                        </a:solidFill>
                      </a:endParaRPr>
                    </a:p>
                  </a:txBody>
                  <a:tcPr/>
                </a:tc>
                <a:tc>
                  <a:txBody>
                    <a:bodyPr/>
                    <a:lstStyle/>
                    <a:p>
                      <a:r>
                        <a:rPr lang="en-US" dirty="0" smtClean="0">
                          <a:solidFill>
                            <a:schemeClr val="tx1"/>
                          </a:solidFill>
                        </a:rPr>
                        <a:t>3, S, H, L</a:t>
                      </a:r>
                      <a:endParaRPr lang="en-US" dirty="0">
                        <a:solidFill>
                          <a:schemeClr val="tx1"/>
                        </a:solidFill>
                      </a:endParaRPr>
                    </a:p>
                  </a:txBody>
                  <a:tcPr/>
                </a:tc>
                <a:extLst>
                  <a:ext uri="{0D108BD9-81ED-4DB2-BD59-A6C34878D82A}">
                    <a16:rowId xmlns:a16="http://schemas.microsoft.com/office/drawing/2014/main" val="797099970"/>
                  </a:ext>
                </a:extLst>
              </a:tr>
              <a:tr h="432460">
                <a:tc>
                  <a:txBody>
                    <a:bodyPr/>
                    <a:lstStyle/>
                    <a:p>
                      <a:r>
                        <a:rPr lang="en-US" sz="2000" b="1" dirty="0" smtClean="0">
                          <a:solidFill>
                            <a:srgbClr val="002060"/>
                          </a:solidFill>
                        </a:rPr>
                        <a:t>Employee ID</a:t>
                      </a:r>
                      <a:endParaRPr lang="en-US" sz="2000" b="1" dirty="0">
                        <a:solidFill>
                          <a:srgbClr val="002060"/>
                        </a:solidFill>
                      </a:endParaRPr>
                    </a:p>
                  </a:txBody>
                  <a:tcPr/>
                </a:tc>
                <a:tc>
                  <a:txBody>
                    <a:bodyPr/>
                    <a:lstStyle/>
                    <a:p>
                      <a:r>
                        <a:rPr lang="en-US" baseline="0" dirty="0" smtClean="0">
                          <a:solidFill>
                            <a:schemeClr val="tx1"/>
                          </a:solidFill>
                        </a:rPr>
                        <a:t>12345678 (8)</a:t>
                      </a:r>
                    </a:p>
                  </a:txBody>
                  <a:tcPr/>
                </a:tc>
                <a:tc>
                  <a:txBody>
                    <a:bodyPr/>
                    <a:lstStyle/>
                    <a:p>
                      <a:r>
                        <a:rPr lang="en-US" sz="1800" b="0" dirty="0" smtClean="0">
                          <a:solidFill>
                            <a:schemeClr val="tx1"/>
                          </a:solidFill>
                        </a:rPr>
                        <a:t>Employee ID</a:t>
                      </a:r>
                      <a:endParaRPr lang="en-US" sz="1800" b="0" dirty="0">
                        <a:solidFill>
                          <a:schemeClr val="tx1"/>
                        </a:solidFill>
                      </a:endParaRPr>
                    </a:p>
                  </a:txBody>
                  <a:tcPr/>
                </a:tc>
                <a:tc>
                  <a:txBody>
                    <a:bodyPr/>
                    <a:lstStyle/>
                    <a:p>
                      <a:r>
                        <a:rPr lang="en-US" dirty="0" smtClean="0">
                          <a:solidFill>
                            <a:schemeClr val="tx1"/>
                          </a:solidFill>
                        </a:rPr>
                        <a:t>219000000 (9)</a:t>
                      </a:r>
                      <a:endParaRPr lang="en-US" dirty="0">
                        <a:solidFill>
                          <a:schemeClr val="tx1"/>
                        </a:solidFill>
                      </a:endParaRPr>
                    </a:p>
                  </a:txBody>
                  <a:tcPr/>
                </a:tc>
                <a:extLst>
                  <a:ext uri="{0D108BD9-81ED-4DB2-BD59-A6C34878D82A}">
                    <a16:rowId xmlns:a16="http://schemas.microsoft.com/office/drawing/2014/main" val="3239018912"/>
                  </a:ext>
                </a:extLst>
              </a:tr>
              <a:tr h="432460">
                <a:tc>
                  <a:txBody>
                    <a:bodyPr/>
                    <a:lstStyle/>
                    <a:p>
                      <a:r>
                        <a:rPr lang="en-US" sz="2000" b="1" dirty="0" smtClean="0">
                          <a:solidFill>
                            <a:srgbClr val="002060"/>
                          </a:solidFill>
                        </a:rPr>
                        <a:t>Position</a:t>
                      </a:r>
                      <a:endParaRPr lang="en-US" sz="2000" b="1" dirty="0">
                        <a:solidFill>
                          <a:srgbClr val="002060"/>
                        </a:solidFill>
                      </a:endParaRPr>
                    </a:p>
                  </a:txBody>
                  <a:tcPr/>
                </a:tc>
                <a:tc>
                  <a:txBody>
                    <a:bodyPr/>
                    <a:lstStyle/>
                    <a:p>
                      <a:r>
                        <a:rPr lang="en-US" sz="1800" kern="1200" baseline="0" dirty="0" smtClean="0">
                          <a:solidFill>
                            <a:schemeClr val="tx1"/>
                          </a:solidFill>
                          <a:latin typeface="+mn-lt"/>
                          <a:ea typeface="+mn-ea"/>
                          <a:cs typeface="+mn-cs"/>
                        </a:rPr>
                        <a:t>40012345 (8)</a:t>
                      </a:r>
                      <a:endParaRPr lang="en-US" sz="1800" kern="1200" baseline="0" dirty="0">
                        <a:solidFill>
                          <a:schemeClr val="tx1"/>
                        </a:solidFill>
                        <a:latin typeface="+mn-lt"/>
                        <a:ea typeface="+mn-ea"/>
                        <a:cs typeface="+mn-cs"/>
                      </a:endParaRPr>
                    </a:p>
                  </a:txBody>
                  <a:tcPr/>
                </a:tc>
                <a:tc>
                  <a:txBody>
                    <a:bodyPr/>
                    <a:lstStyle/>
                    <a:p>
                      <a:r>
                        <a:rPr lang="en-US" sz="1800" b="0" dirty="0" smtClean="0">
                          <a:solidFill>
                            <a:schemeClr val="tx1"/>
                          </a:solidFill>
                        </a:rPr>
                        <a:t>N/A</a:t>
                      </a:r>
                      <a:endParaRPr lang="en-US" sz="1800" b="0"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3598424545"/>
                  </a:ext>
                </a:extLst>
              </a:tr>
              <a:tr h="470888">
                <a:tc>
                  <a:txBody>
                    <a:bodyPr/>
                    <a:lstStyle/>
                    <a:p>
                      <a:r>
                        <a:rPr lang="en-US" sz="2000" b="1" dirty="0" smtClean="0">
                          <a:solidFill>
                            <a:srgbClr val="002060"/>
                          </a:solidFill>
                        </a:rPr>
                        <a:t>HR Department</a:t>
                      </a:r>
                      <a:endParaRPr lang="en-US" sz="2000" b="1" dirty="0">
                        <a:solidFill>
                          <a:srgbClr val="002060"/>
                        </a:solidFill>
                      </a:endParaRPr>
                    </a:p>
                  </a:txBody>
                  <a:tcPr/>
                </a:tc>
                <a:tc>
                  <a:txBody>
                    <a:bodyPr/>
                    <a:lstStyle/>
                    <a:p>
                      <a:r>
                        <a:rPr lang="en-US" sz="1800" kern="1200" baseline="0" dirty="0" smtClean="0">
                          <a:solidFill>
                            <a:schemeClr val="tx1"/>
                          </a:solidFill>
                          <a:latin typeface="+mn-lt"/>
                          <a:ea typeface="+mn-ea"/>
                          <a:cs typeface="+mn-cs"/>
                        </a:rPr>
                        <a:t>040250 Philosophy</a:t>
                      </a:r>
                      <a:endParaRPr lang="en-US" sz="1800" kern="1200" baseline="0" dirty="0">
                        <a:solidFill>
                          <a:schemeClr val="tx1"/>
                        </a:solidFill>
                        <a:latin typeface="+mn-lt"/>
                        <a:ea typeface="+mn-ea"/>
                        <a:cs typeface="+mn-cs"/>
                      </a:endParaRPr>
                    </a:p>
                  </a:txBody>
                  <a:tcPr/>
                </a:tc>
                <a:tc>
                  <a:txBody>
                    <a:bodyPr/>
                    <a:lstStyle/>
                    <a:p>
                      <a:r>
                        <a:rPr lang="en-US" sz="1800" b="0" dirty="0" smtClean="0">
                          <a:solidFill>
                            <a:schemeClr val="tx1"/>
                          </a:solidFill>
                        </a:rPr>
                        <a:t>Home Department</a:t>
                      </a:r>
                      <a:endParaRPr lang="en-US" sz="1800" b="0" dirty="0">
                        <a:solidFill>
                          <a:schemeClr val="tx1"/>
                        </a:solidFill>
                      </a:endParaRPr>
                    </a:p>
                  </a:txBody>
                  <a:tcPr/>
                </a:tc>
                <a:tc>
                  <a:txBody>
                    <a:bodyPr/>
                    <a:lstStyle/>
                    <a:p>
                      <a:r>
                        <a:rPr lang="en-US" dirty="0" smtClean="0">
                          <a:solidFill>
                            <a:schemeClr val="tx1"/>
                          </a:solidFill>
                        </a:rPr>
                        <a:t>040250 Philosophy</a:t>
                      </a:r>
                      <a:endParaRPr lang="en-US" dirty="0">
                        <a:solidFill>
                          <a:schemeClr val="tx1"/>
                        </a:solidFill>
                      </a:endParaRPr>
                    </a:p>
                  </a:txBody>
                  <a:tcPr/>
                </a:tc>
                <a:extLst>
                  <a:ext uri="{0D108BD9-81ED-4DB2-BD59-A6C34878D82A}">
                    <a16:rowId xmlns:a16="http://schemas.microsoft.com/office/drawing/2014/main" val="1637631556"/>
                  </a:ext>
                </a:extLst>
              </a:tr>
              <a:tr h="443610">
                <a:tc>
                  <a:txBody>
                    <a:bodyPr/>
                    <a:lstStyle/>
                    <a:p>
                      <a:r>
                        <a:rPr lang="en-US" sz="2000" b="1" dirty="0" smtClean="0">
                          <a:solidFill>
                            <a:srgbClr val="002060"/>
                          </a:solidFill>
                        </a:rPr>
                        <a:t>Earnings Code</a:t>
                      </a:r>
                      <a:endParaRPr lang="en-US" sz="2000" b="1" dirty="0">
                        <a:solidFill>
                          <a:srgbClr val="002060"/>
                        </a:solidFill>
                      </a:endParaRPr>
                    </a:p>
                  </a:txBody>
                  <a:tcPr/>
                </a:tc>
                <a:tc>
                  <a:txBody>
                    <a:bodyPr/>
                    <a:lstStyle/>
                    <a:p>
                      <a:r>
                        <a:rPr lang="en-US" dirty="0" smtClean="0">
                          <a:solidFill>
                            <a:schemeClr val="tx1"/>
                          </a:solidFill>
                        </a:rPr>
                        <a:t>REG, SPD:</a:t>
                      </a:r>
                      <a:r>
                        <a:rPr lang="en-US" baseline="0" dirty="0" smtClean="0">
                          <a:solidFill>
                            <a:schemeClr val="tx1"/>
                          </a:solidFill>
                        </a:rPr>
                        <a:t> </a:t>
                      </a:r>
                      <a:r>
                        <a:rPr lang="en-US" sz="1600" i="1" baseline="0" dirty="0" smtClean="0">
                          <a:solidFill>
                            <a:schemeClr val="tx1"/>
                          </a:solidFill>
                        </a:rPr>
                        <a:t>Some codes change, some stay the same</a:t>
                      </a:r>
                      <a:endParaRPr lang="en-US" sz="1600" i="1" dirty="0">
                        <a:solidFill>
                          <a:schemeClr val="tx1"/>
                        </a:solidFill>
                      </a:endParaRPr>
                    </a:p>
                  </a:txBody>
                  <a:tcPr/>
                </a:tc>
                <a:tc>
                  <a:txBody>
                    <a:bodyPr/>
                    <a:lstStyle/>
                    <a:p>
                      <a:r>
                        <a:rPr lang="en-US" sz="1800" b="0" dirty="0" smtClean="0">
                          <a:solidFill>
                            <a:schemeClr val="tx1"/>
                          </a:solidFill>
                        </a:rPr>
                        <a:t>DOS Code</a:t>
                      </a:r>
                      <a:endParaRPr lang="en-US" sz="1800" b="0" dirty="0">
                        <a:solidFill>
                          <a:schemeClr val="tx1"/>
                        </a:solidFill>
                      </a:endParaRPr>
                    </a:p>
                  </a:txBody>
                  <a:tcPr/>
                </a:tc>
                <a:tc>
                  <a:txBody>
                    <a:bodyPr/>
                    <a:lstStyle/>
                    <a:p>
                      <a:r>
                        <a:rPr lang="en-US" dirty="0" smtClean="0">
                          <a:solidFill>
                            <a:schemeClr val="tx1"/>
                          </a:solidFill>
                        </a:rPr>
                        <a:t>REG,</a:t>
                      </a:r>
                      <a:r>
                        <a:rPr lang="en-US" baseline="0" dirty="0" smtClean="0">
                          <a:solidFill>
                            <a:schemeClr val="tx1"/>
                          </a:solidFill>
                        </a:rPr>
                        <a:t> PDD</a:t>
                      </a:r>
                      <a:endParaRPr lang="en-US" dirty="0">
                        <a:solidFill>
                          <a:schemeClr val="tx1"/>
                        </a:solidFill>
                      </a:endParaRPr>
                    </a:p>
                  </a:txBody>
                  <a:tcPr/>
                </a:tc>
                <a:extLst>
                  <a:ext uri="{0D108BD9-81ED-4DB2-BD59-A6C34878D82A}">
                    <a16:rowId xmlns:a16="http://schemas.microsoft.com/office/drawing/2014/main" val="3025667456"/>
                  </a:ext>
                </a:extLst>
              </a:tr>
              <a:tr h="432460">
                <a:tc>
                  <a:txBody>
                    <a:bodyPr/>
                    <a:lstStyle/>
                    <a:p>
                      <a:r>
                        <a:rPr lang="en-US" sz="2000" b="1" dirty="0" smtClean="0">
                          <a:solidFill>
                            <a:srgbClr val="002060"/>
                          </a:solidFill>
                        </a:rPr>
                        <a:t>Job</a:t>
                      </a:r>
                      <a:r>
                        <a:rPr lang="en-US" sz="2000" b="1" baseline="0" dirty="0" smtClean="0">
                          <a:solidFill>
                            <a:srgbClr val="002060"/>
                          </a:solidFill>
                        </a:rPr>
                        <a:t> Code</a:t>
                      </a:r>
                      <a:endParaRPr lang="en-US" sz="2000" b="1" dirty="0">
                        <a:solidFill>
                          <a:srgbClr val="002060"/>
                        </a:solidFill>
                      </a:endParaRPr>
                    </a:p>
                  </a:txBody>
                  <a:tcPr/>
                </a:tc>
                <a:tc>
                  <a:txBody>
                    <a:bodyPr/>
                    <a:lstStyle/>
                    <a:p>
                      <a:r>
                        <a:rPr lang="en-US" dirty="0" smtClean="0">
                          <a:solidFill>
                            <a:schemeClr val="tx1"/>
                          </a:solidFill>
                        </a:rPr>
                        <a:t>007372</a:t>
                      </a:r>
                      <a:endParaRPr lang="en-US" dirty="0">
                        <a:solidFill>
                          <a:schemeClr val="tx1"/>
                        </a:solidFill>
                      </a:endParaRPr>
                    </a:p>
                  </a:txBody>
                  <a:tcPr/>
                </a:tc>
                <a:tc>
                  <a:txBody>
                    <a:bodyPr/>
                    <a:lstStyle/>
                    <a:p>
                      <a:r>
                        <a:rPr lang="en-US" sz="1800" b="0" dirty="0" smtClean="0">
                          <a:solidFill>
                            <a:schemeClr val="tx1"/>
                          </a:solidFill>
                        </a:rPr>
                        <a:t>Title Code</a:t>
                      </a:r>
                      <a:endParaRPr lang="en-US" sz="1800" b="0" dirty="0">
                        <a:solidFill>
                          <a:schemeClr val="tx1"/>
                        </a:solidFill>
                      </a:endParaRPr>
                    </a:p>
                  </a:txBody>
                  <a:tcPr/>
                </a:tc>
                <a:tc>
                  <a:txBody>
                    <a:bodyPr/>
                    <a:lstStyle/>
                    <a:p>
                      <a:r>
                        <a:rPr lang="en-US" dirty="0" smtClean="0">
                          <a:solidFill>
                            <a:schemeClr val="tx1"/>
                          </a:solidFill>
                        </a:rPr>
                        <a:t>7372</a:t>
                      </a:r>
                      <a:endParaRPr lang="en-US" dirty="0">
                        <a:solidFill>
                          <a:schemeClr val="tx1"/>
                        </a:solidFill>
                      </a:endParaRPr>
                    </a:p>
                  </a:txBody>
                  <a:tcPr/>
                </a:tc>
                <a:extLst>
                  <a:ext uri="{0D108BD9-81ED-4DB2-BD59-A6C34878D82A}">
                    <a16:rowId xmlns:a16="http://schemas.microsoft.com/office/drawing/2014/main" val="1022643181"/>
                  </a:ext>
                </a:extLst>
              </a:tr>
            </a:tbl>
          </a:graphicData>
        </a:graphic>
      </p:graphicFrame>
    </p:spTree>
    <p:custDataLst>
      <p:tags r:id="rId1"/>
    </p:custDataLst>
    <p:extLst>
      <p:ext uri="{BB962C8B-B14F-4D97-AF65-F5344CB8AC3E}">
        <p14:creationId xmlns:p14="http://schemas.microsoft.com/office/powerpoint/2010/main" val="3932792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3" y="2623863"/>
            <a:ext cx="10236351" cy="1320800"/>
          </a:xfrm>
        </p:spPr>
        <p:txBody>
          <a:bodyPr>
            <a:normAutofit/>
          </a:bodyPr>
          <a:lstStyle/>
          <a:p>
            <a:r>
              <a:rPr lang="en-US" altLang="en-US" sz="4400" i="1" dirty="0" smtClean="0">
                <a:solidFill>
                  <a:srgbClr val="000066"/>
                </a:solidFill>
              </a:rPr>
              <a:t>Funding Entry</a:t>
            </a:r>
            <a:endParaRPr lang="en-US" sz="4400" dirty="0"/>
          </a:p>
        </p:txBody>
      </p:sp>
    </p:spTree>
    <p:extLst>
      <p:ext uri="{BB962C8B-B14F-4D97-AF65-F5344CB8AC3E}">
        <p14:creationId xmlns:p14="http://schemas.microsoft.com/office/powerpoint/2010/main" val="4209764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37" y="256455"/>
            <a:ext cx="10034124" cy="875572"/>
          </a:xfrm>
        </p:spPr>
        <p:txBody>
          <a:bodyPr>
            <a:noAutofit/>
          </a:bodyPr>
          <a:lstStyle/>
          <a:p>
            <a:r>
              <a:rPr lang="en-US" i="1" dirty="0"/>
              <a:t>Key </a:t>
            </a:r>
            <a:r>
              <a:rPr lang="en-US" i="1" dirty="0" smtClean="0"/>
              <a:t>Changes – </a:t>
            </a:r>
            <a:r>
              <a:rPr lang="en-US" sz="3400" i="1" dirty="0" smtClean="0"/>
              <a:t>Funding </a:t>
            </a:r>
            <a:r>
              <a:rPr lang="en-US" sz="3400" i="1" dirty="0"/>
              <a:t>Entry &amp; Salary Cost Transfers</a:t>
            </a:r>
          </a:p>
        </p:txBody>
      </p:sp>
      <p:sp>
        <p:nvSpPr>
          <p:cNvPr id="3" name="Content Placeholder 2"/>
          <p:cNvSpPr>
            <a:spLocks noGrp="1"/>
          </p:cNvSpPr>
          <p:nvPr>
            <p:ph idx="1"/>
          </p:nvPr>
        </p:nvSpPr>
        <p:spPr>
          <a:xfrm>
            <a:off x="669957" y="1268999"/>
            <a:ext cx="10448119" cy="4537302"/>
          </a:xfrm>
        </p:spPr>
        <p:txBody>
          <a:bodyPr>
            <a:normAutofit/>
          </a:bodyPr>
          <a:lstStyle/>
          <a:p>
            <a:r>
              <a:rPr lang="en-US" dirty="0"/>
              <a:t>Funding Entry </a:t>
            </a:r>
            <a:r>
              <a:rPr lang="en-US" dirty="0" smtClean="0"/>
              <a:t>and Salary Cost Transfers have </a:t>
            </a:r>
            <a:r>
              <a:rPr lang="en-US" dirty="0"/>
              <a:t>separate, unique security roles to enable access for departmental finance </a:t>
            </a:r>
            <a:r>
              <a:rPr lang="en-US" dirty="0" smtClean="0"/>
              <a:t>staff.</a:t>
            </a:r>
            <a:endParaRPr lang="en-US" dirty="0"/>
          </a:p>
          <a:p>
            <a:r>
              <a:rPr lang="en-US" dirty="0" smtClean="0"/>
              <a:t>Salary </a:t>
            </a:r>
            <a:r>
              <a:rPr lang="en-US" dirty="0"/>
              <a:t>Cost Transfers will be processed in UCPath instead of in KFS</a:t>
            </a:r>
          </a:p>
          <a:p>
            <a:pPr lvl="1"/>
            <a:r>
              <a:rPr lang="en-US" sz="2000" dirty="0" smtClean="0"/>
              <a:t>Fiscal Officers will </a:t>
            </a:r>
            <a:r>
              <a:rPr lang="en-US" sz="2000" dirty="0"/>
              <a:t>be responsible for transacting in UCPath for Funding Entry.</a:t>
            </a:r>
            <a:endParaRPr lang="en-US" dirty="0"/>
          </a:p>
          <a:p>
            <a:pPr marL="457200" lvl="1" indent="0">
              <a:buNone/>
            </a:pPr>
            <a:endParaRPr lang="en-US" sz="900" dirty="0"/>
          </a:p>
        </p:txBody>
      </p:sp>
      <p:graphicFrame>
        <p:nvGraphicFramePr>
          <p:cNvPr id="4" name="Diagram 3"/>
          <p:cNvGraphicFramePr/>
          <p:nvPr>
            <p:extLst>
              <p:ext uri="{D42A27DB-BD31-4B8C-83A1-F6EECF244321}">
                <p14:modId xmlns:p14="http://schemas.microsoft.com/office/powerpoint/2010/main" val="2328918724"/>
              </p:ext>
            </p:extLst>
          </p:nvPr>
        </p:nvGraphicFramePr>
        <p:xfrm>
          <a:off x="1190737" y="3022419"/>
          <a:ext cx="8796961" cy="723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4138279988"/>
              </p:ext>
            </p:extLst>
          </p:nvPr>
        </p:nvGraphicFramePr>
        <p:xfrm>
          <a:off x="1190737" y="3816319"/>
          <a:ext cx="8796961" cy="7701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p:cNvGraphicFramePr/>
          <p:nvPr>
            <p:extLst>
              <p:ext uri="{D42A27DB-BD31-4B8C-83A1-F6EECF244321}">
                <p14:modId xmlns:p14="http://schemas.microsoft.com/office/powerpoint/2010/main" val="620695080"/>
              </p:ext>
            </p:extLst>
          </p:nvPr>
        </p:nvGraphicFramePr>
        <p:xfrm>
          <a:off x="1190737" y="4679836"/>
          <a:ext cx="8796961" cy="77010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7" name="TextBox 6"/>
          <p:cNvSpPr txBox="1"/>
          <p:nvPr/>
        </p:nvSpPr>
        <p:spPr>
          <a:xfrm>
            <a:off x="817297" y="5907405"/>
            <a:ext cx="9645378"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*Service Channels will also make funding updates when needed – such as when the funding change is related to HR actions such as promotions, change to appointment percentage, etc.</a:t>
            </a:r>
          </a:p>
        </p:txBody>
      </p:sp>
    </p:spTree>
    <p:custDataLst>
      <p:tags r:id="rId1"/>
    </p:custDataLst>
    <p:extLst>
      <p:ext uri="{BB962C8B-B14F-4D97-AF65-F5344CB8AC3E}">
        <p14:creationId xmlns:p14="http://schemas.microsoft.com/office/powerpoint/2010/main" val="1174871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4" y="309541"/>
            <a:ext cx="8596668" cy="1320800"/>
          </a:xfrm>
        </p:spPr>
        <p:txBody>
          <a:bodyPr>
            <a:normAutofit/>
          </a:bodyPr>
          <a:lstStyle/>
          <a:p>
            <a:r>
              <a:rPr lang="en-US" altLang="en-US" i="1" dirty="0" smtClean="0">
                <a:solidFill>
                  <a:srgbClr val="000066"/>
                </a:solidFill>
              </a:rPr>
              <a:t>Funding Entry</a:t>
            </a:r>
            <a:endParaRPr lang="en-US" dirty="0"/>
          </a:p>
        </p:txBody>
      </p:sp>
      <p:sp>
        <p:nvSpPr>
          <p:cNvPr id="3" name="Content Placeholder 2"/>
          <p:cNvSpPr>
            <a:spLocks noGrp="1"/>
          </p:cNvSpPr>
          <p:nvPr>
            <p:ph idx="1"/>
          </p:nvPr>
        </p:nvSpPr>
        <p:spPr>
          <a:xfrm>
            <a:off x="669960" y="1302818"/>
            <a:ext cx="9849686" cy="5437847"/>
          </a:xfrm>
        </p:spPr>
        <p:txBody>
          <a:bodyPr>
            <a:normAutofit/>
          </a:bodyPr>
          <a:lstStyle/>
          <a:p>
            <a:pPr>
              <a:lnSpc>
                <a:spcPct val="114000"/>
              </a:lnSpc>
            </a:pPr>
            <a:r>
              <a:rPr lang="en-US" sz="2000" dirty="0" smtClean="0"/>
              <a:t>UC ANR and </a:t>
            </a:r>
            <a:r>
              <a:rPr lang="en-US" sz="2000" dirty="0" err="1" smtClean="0"/>
              <a:t>UCPath</a:t>
            </a:r>
            <a:r>
              <a:rPr lang="en-US" sz="2000" dirty="0" smtClean="0"/>
              <a:t> </a:t>
            </a:r>
            <a:r>
              <a:rPr lang="en-US" sz="2000" dirty="0"/>
              <a:t>team is developing </a:t>
            </a:r>
            <a:r>
              <a:rPr lang="en-US" sz="2000" dirty="0" smtClean="0"/>
              <a:t>specific </a:t>
            </a:r>
            <a:r>
              <a:rPr lang="en-US" sz="2000" dirty="0"/>
              <a:t>training</a:t>
            </a:r>
          </a:p>
          <a:p>
            <a:pPr>
              <a:lnSpc>
                <a:spcPct val="114000"/>
              </a:lnSpc>
            </a:pPr>
            <a:r>
              <a:rPr lang="en-US" sz="2000" dirty="0" smtClean="0"/>
              <a:t>Funding </a:t>
            </a:r>
            <a:r>
              <a:rPr lang="en-US" sz="2000" dirty="0"/>
              <a:t>Entry (used for funding distributions) </a:t>
            </a:r>
            <a:r>
              <a:rPr lang="en-US" sz="2000" b="1" u="sng" dirty="0">
                <a:solidFill>
                  <a:srgbClr val="FF0000"/>
                </a:solidFill>
              </a:rPr>
              <a:t>does not determine if an employee is paid</a:t>
            </a:r>
            <a:r>
              <a:rPr lang="en-US" sz="2000" dirty="0"/>
              <a:t>. </a:t>
            </a:r>
          </a:p>
          <a:p>
            <a:pPr>
              <a:lnSpc>
                <a:spcPct val="114000"/>
              </a:lnSpc>
            </a:pPr>
            <a:r>
              <a:rPr lang="en-US" sz="2000" dirty="0" smtClean="0"/>
              <a:t>Exception employees </a:t>
            </a:r>
            <a:r>
              <a:rPr lang="en-US" sz="2000" dirty="0"/>
              <a:t>will be paid as long as there is an active Job record even if the Funding Entry Page is blank or has expired funding</a:t>
            </a:r>
            <a:r>
              <a:rPr lang="en-US" sz="2000" dirty="0" smtClean="0"/>
              <a:t>. Bi-weekly employees will continue to be paid based on the hours submitted.</a:t>
            </a:r>
            <a:endParaRPr lang="en-US" sz="2000" dirty="0"/>
          </a:p>
          <a:p>
            <a:pPr>
              <a:lnSpc>
                <a:spcPct val="114000"/>
              </a:lnSpc>
            </a:pPr>
            <a:r>
              <a:rPr lang="en-US" sz="2000" dirty="0"/>
              <a:t>Payroll expenses that aren’t associated with funding entry lines will be charged to a default account in the department and expense transfers will need to be made to correct the account.</a:t>
            </a:r>
          </a:p>
          <a:p>
            <a:pPr>
              <a:lnSpc>
                <a:spcPct val="114000"/>
              </a:lnSpc>
            </a:pPr>
            <a:r>
              <a:rPr lang="en-US" sz="2000" dirty="0">
                <a:solidFill>
                  <a:schemeClr val="tx1"/>
                </a:solidFill>
              </a:rPr>
              <a:t>Funding Entry transactions have approval workflow.</a:t>
            </a:r>
          </a:p>
          <a:p>
            <a:pPr marL="742950" lvl="2" indent="-342900">
              <a:lnSpc>
                <a:spcPct val="114000"/>
              </a:lnSpc>
            </a:pPr>
            <a:r>
              <a:rPr lang="en-US" sz="1800" dirty="0">
                <a:solidFill>
                  <a:schemeClr val="tx1">
                    <a:lumMod val="50000"/>
                    <a:lumOff val="50000"/>
                  </a:schemeClr>
                </a:solidFill>
              </a:rPr>
              <a:t>Transactions require approval prior to being committed. </a:t>
            </a:r>
            <a:endParaRPr lang="en-US" sz="1800" dirty="0" smtClean="0">
              <a:solidFill>
                <a:schemeClr val="tx1">
                  <a:lumMod val="50000"/>
                  <a:lumOff val="50000"/>
                </a:schemeClr>
              </a:solidFill>
            </a:endParaRPr>
          </a:p>
          <a:p>
            <a:pPr marL="742950" lvl="2" indent="-342900">
              <a:lnSpc>
                <a:spcPct val="114000"/>
              </a:lnSpc>
            </a:pPr>
            <a:r>
              <a:rPr lang="en-US" sz="1800" dirty="0" smtClean="0">
                <a:solidFill>
                  <a:schemeClr val="tx1">
                    <a:lumMod val="50000"/>
                    <a:lumOff val="50000"/>
                  </a:schemeClr>
                </a:solidFill>
              </a:rPr>
              <a:t>There will be one or more people in each department who </a:t>
            </a:r>
            <a:r>
              <a:rPr lang="en-US" sz="1800" dirty="0">
                <a:solidFill>
                  <a:schemeClr val="tx1">
                    <a:lumMod val="50000"/>
                    <a:lumOff val="50000"/>
                  </a:schemeClr>
                </a:solidFill>
              </a:rPr>
              <a:t>will be responsible for </a:t>
            </a:r>
            <a:r>
              <a:rPr lang="en-US" sz="1800" dirty="0" smtClean="0">
                <a:solidFill>
                  <a:schemeClr val="tx1">
                    <a:lumMod val="50000"/>
                    <a:lumOff val="50000"/>
                  </a:schemeClr>
                </a:solidFill>
              </a:rPr>
              <a:t>approving </a:t>
            </a:r>
            <a:r>
              <a:rPr lang="en-US" sz="1800" dirty="0">
                <a:solidFill>
                  <a:schemeClr val="tx1">
                    <a:lumMod val="50000"/>
                    <a:lumOff val="50000"/>
                  </a:schemeClr>
                </a:solidFill>
              </a:rPr>
              <a:t>Funding </a:t>
            </a:r>
            <a:r>
              <a:rPr lang="en-US" sz="1800" dirty="0" smtClean="0">
                <a:solidFill>
                  <a:schemeClr val="tx1">
                    <a:lumMod val="50000"/>
                    <a:lumOff val="50000"/>
                  </a:schemeClr>
                </a:solidFill>
              </a:rPr>
              <a:t>Entries </a:t>
            </a:r>
            <a:r>
              <a:rPr lang="en-US" sz="1800" dirty="0">
                <a:solidFill>
                  <a:schemeClr val="tx1">
                    <a:lumMod val="50000"/>
                    <a:lumOff val="50000"/>
                  </a:schemeClr>
                </a:solidFill>
              </a:rPr>
              <a:t>&amp; Cost Transfers.</a:t>
            </a:r>
          </a:p>
        </p:txBody>
      </p:sp>
    </p:spTree>
    <p:extLst>
      <p:ext uri="{BB962C8B-B14F-4D97-AF65-F5344CB8AC3E}">
        <p14:creationId xmlns:p14="http://schemas.microsoft.com/office/powerpoint/2010/main" val="16148157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7">
      <a:dk1>
        <a:srgbClr val="002855"/>
      </a:dk1>
      <a:lt1>
        <a:sysClr val="window" lastClr="FFFFFF"/>
      </a:lt1>
      <a:dk2>
        <a:srgbClr val="002855"/>
      </a:dk2>
      <a:lt2>
        <a:srgbClr val="CBDFF4"/>
      </a:lt2>
      <a:accent1>
        <a:srgbClr val="002855"/>
      </a:accent1>
      <a:accent2>
        <a:srgbClr val="276DB8"/>
      </a:accent2>
      <a:accent3>
        <a:srgbClr val="6EA6E0"/>
      </a:accent3>
      <a:accent4>
        <a:srgbClr val="A6C8EC"/>
      </a:accent4>
      <a:accent5>
        <a:srgbClr val="CBDFF4"/>
      </a:accent5>
      <a:accent6>
        <a:srgbClr val="0A658C"/>
      </a:accent6>
      <a:hlink>
        <a:srgbClr val="00B0F0"/>
      </a:hlink>
      <a:folHlink>
        <a:srgbClr val="9297CF"/>
      </a:folHlink>
    </a:clrScheme>
    <a:fontScheme name="proxima nova">
      <a:majorFont>
        <a:latin typeface="Proxima Nova Light"/>
        <a:ea typeface=""/>
        <a:cs typeface=""/>
      </a:majorFont>
      <a:minorFont>
        <a:latin typeface="Proxima Nova"/>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c_path_lucida.potx" id="{36E05975-BA0D-4DED-B11A-6B99B8F47C49}" vid="{16362A8A-5084-4D67-819E-60B7FE9039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ucpath_powerpoint</Template>
  <TotalTime>452</TotalTime>
  <Words>2068</Words>
  <Application>Microsoft Office PowerPoint</Application>
  <PresentationFormat>Widescreen</PresentationFormat>
  <Paragraphs>271</Paragraphs>
  <Slides>26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Proxima Nova</vt:lpstr>
      <vt:lpstr>Veranda</vt:lpstr>
      <vt:lpstr>Wingdings 3</vt:lpstr>
      <vt:lpstr>Facet</vt:lpstr>
      <vt:lpstr>UCPath Funding Entry</vt:lpstr>
      <vt:lpstr>Key Changes: Position vs. Job, New Codes and Terminology</vt:lpstr>
      <vt:lpstr>Fundamental Concept: Position</vt:lpstr>
      <vt:lpstr>Approval Today </vt:lpstr>
      <vt:lpstr>Approval in UCPath: The Approval Workflow Engine (AWE)</vt:lpstr>
      <vt:lpstr>Key Changes - New Codes</vt:lpstr>
      <vt:lpstr>Funding Entry</vt:lpstr>
      <vt:lpstr>Key Changes – Funding Entry &amp; Salary Cost Transfers</vt:lpstr>
      <vt:lpstr>Funding Entry</vt:lpstr>
      <vt:lpstr>Topics Covered</vt:lpstr>
      <vt:lpstr>Menu Structure</vt:lpstr>
      <vt:lpstr>Navigate to a new window</vt:lpstr>
      <vt:lpstr>Funding Entry</vt:lpstr>
      <vt:lpstr>Funding Entry</vt:lpstr>
      <vt:lpstr>Funding Entry</vt:lpstr>
      <vt:lpstr>Funding Entry</vt:lpstr>
      <vt:lpstr>PowerPoint Presentation</vt:lpstr>
      <vt:lpstr>Funding Entry</vt:lpstr>
      <vt:lpstr>Funding Entry</vt:lpstr>
      <vt:lpstr>FAU Differences in UCPath</vt:lpstr>
      <vt:lpstr>Earnings Distribution</vt:lpstr>
      <vt:lpstr>PowerPoint Presentation</vt:lpstr>
      <vt:lpstr>Funding Entry</vt:lpstr>
      <vt:lpstr>Funding Entry - </vt:lpstr>
      <vt:lpstr>Training Update &amp; Coursework</vt:lpstr>
      <vt:lpstr>Additional Resources </vt:lpstr>
    </vt:vector>
  </TitlesOfParts>
  <Manager/>
  <Company>CAESDO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UCPath Overview &amp;  General Ledger Functions</dc:title>
  <dc:subject/>
  <dc:creator>Shannon Tanguay</dc:creator>
  <cp:keywords/>
  <dc:description/>
  <cp:lastModifiedBy>Emily Ann Schutzman</cp:lastModifiedBy>
  <cp:revision>92</cp:revision>
  <cp:lastPrinted>2018-06-01T20:58:08Z</cp:lastPrinted>
  <dcterms:created xsi:type="dcterms:W3CDTF">2019-02-24T17:11:11Z</dcterms:created>
  <dcterms:modified xsi:type="dcterms:W3CDTF">2019-06-26T17:40:11Z</dcterms:modified>
  <cp:category/>
</cp:coreProperties>
</file>