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5" r:id="rId2"/>
  </p:sldMasterIdLst>
  <p:notesMasterIdLst>
    <p:notesMasterId r:id="rId41"/>
  </p:notesMasterIdLst>
  <p:sldIdLst>
    <p:sldId id="307" r:id="rId3"/>
    <p:sldId id="324" r:id="rId4"/>
    <p:sldId id="325" r:id="rId5"/>
    <p:sldId id="308" r:id="rId6"/>
    <p:sldId id="309" r:id="rId7"/>
    <p:sldId id="314" r:id="rId8"/>
    <p:sldId id="315"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 id="326" r:id="rId30"/>
    <p:sldId id="321" r:id="rId31"/>
    <p:sldId id="322" r:id="rId32"/>
    <p:sldId id="329" r:id="rId33"/>
    <p:sldId id="312" r:id="rId34"/>
    <p:sldId id="305" r:id="rId35"/>
    <p:sldId id="306" r:id="rId36"/>
    <p:sldId id="351" r:id="rId37"/>
    <p:sldId id="319" r:id="rId38"/>
    <p:sldId id="350" r:id="rId39"/>
    <p:sldId id="316"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D99569-F638-46B1-A98F-73C5FDB5D481}">
          <p14:sldIdLst>
            <p14:sldId id="307"/>
            <p14:sldId id="324"/>
            <p14:sldId id="325"/>
            <p14:sldId id="308"/>
            <p14:sldId id="309"/>
            <p14:sldId id="314"/>
            <p14:sldId id="315"/>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26"/>
            <p14:sldId id="321"/>
            <p14:sldId id="322"/>
            <p14:sldId id="329"/>
            <p14:sldId id="312"/>
            <p14:sldId id="305"/>
            <p14:sldId id="306"/>
            <p14:sldId id="351"/>
            <p14:sldId id="319"/>
            <p14:sldId id="350"/>
            <p14:sldId id="31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 Youtsey" initials="GY" lastIdx="8" clrIdx="0">
    <p:extLst/>
  </p:cmAuthor>
  <p:cmAuthor id="2" name="Charlie Pfeiffer" initials="CP" lastIdx="2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69" autoAdjust="0"/>
    <p:restoredTop sz="65318" autoAdjust="0"/>
  </p:normalViewPr>
  <p:slideViewPr>
    <p:cSldViewPr snapToGrid="0">
      <p:cViewPr varScale="1">
        <p:scale>
          <a:sx n="82" d="100"/>
          <a:sy n="82" d="100"/>
        </p:scale>
        <p:origin x="85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1D073-4C99-4CAA-A0BD-0493D35EE9D7}"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D9C98310-A634-4036-BC9A-2829F7D38E57}">
      <dgm:prSet phldrT="[Text]"/>
      <dgm:spPr>
        <a:solidFill>
          <a:schemeClr val="accent3">
            <a:lumMod val="50000"/>
          </a:schemeClr>
        </a:solidFill>
      </dgm:spPr>
      <dgm:t>
        <a:bodyPr/>
        <a:lstStyle/>
        <a:p>
          <a:r>
            <a:rPr lang="en-US" dirty="0" smtClean="0"/>
            <a:t>Theme</a:t>
          </a:r>
          <a:endParaRPr lang="en-US" dirty="0"/>
        </a:p>
      </dgm:t>
    </dgm:pt>
    <dgm:pt modelId="{24D75BCD-0B48-431B-9F77-5FDB9F55A331}" type="parTrans" cxnId="{319FF87D-C5E8-4C68-A597-685457EF2A2C}">
      <dgm:prSet/>
      <dgm:spPr/>
      <dgm:t>
        <a:bodyPr/>
        <a:lstStyle/>
        <a:p>
          <a:endParaRPr lang="en-US"/>
        </a:p>
      </dgm:t>
    </dgm:pt>
    <dgm:pt modelId="{962E6F04-6428-480E-B059-8B12CE88A22F}" type="sibTrans" cxnId="{319FF87D-C5E8-4C68-A597-685457EF2A2C}">
      <dgm:prSet/>
      <dgm:spPr/>
      <dgm:t>
        <a:bodyPr/>
        <a:lstStyle/>
        <a:p>
          <a:endParaRPr lang="en-US"/>
        </a:p>
      </dgm:t>
    </dgm:pt>
    <dgm:pt modelId="{5EFED343-B9D6-4F0C-A364-7C6042F9C122}">
      <dgm:prSet phldrT="[Text]" custT="1"/>
      <dgm:spPr>
        <a:solidFill>
          <a:srgbClr val="FFC000"/>
        </a:solidFill>
      </dgm:spPr>
      <dgm:t>
        <a:bodyPr/>
        <a:lstStyle/>
        <a:p>
          <a:r>
            <a:rPr lang="en-US" sz="2800" dirty="0" smtClean="0"/>
            <a:t>Project</a:t>
          </a:r>
          <a:endParaRPr lang="en-US" sz="2800" dirty="0"/>
        </a:p>
      </dgm:t>
    </dgm:pt>
    <dgm:pt modelId="{E1769051-19A0-437B-93C3-BF25753BDF56}" type="parTrans" cxnId="{B73BD387-B890-4E4E-873E-52C54DD5FFD6}">
      <dgm:prSet/>
      <dgm:spPr>
        <a:ln>
          <a:solidFill>
            <a:srgbClr val="FFC000"/>
          </a:solidFill>
        </a:ln>
      </dgm:spPr>
      <dgm:t>
        <a:bodyPr/>
        <a:lstStyle/>
        <a:p>
          <a:endParaRPr lang="en-US"/>
        </a:p>
      </dgm:t>
    </dgm:pt>
    <dgm:pt modelId="{DDB3B37F-5E20-470C-84F6-D20BDB21B8E9}" type="sibTrans" cxnId="{B73BD387-B890-4E4E-873E-52C54DD5FFD6}">
      <dgm:prSet/>
      <dgm:spPr/>
      <dgm:t>
        <a:bodyPr/>
        <a:lstStyle/>
        <a:p>
          <a:endParaRPr lang="en-US"/>
        </a:p>
      </dgm:t>
    </dgm:pt>
    <dgm:pt modelId="{DCD47480-2C3C-466D-9874-11C8577B05E6}">
      <dgm:prSet phldrT="[Text]" custT="1"/>
      <dgm:spPr>
        <a:solidFill>
          <a:srgbClr val="FFC000"/>
        </a:solidFill>
      </dgm:spPr>
      <dgm:t>
        <a:bodyPr/>
        <a:lstStyle/>
        <a:p>
          <a:r>
            <a:rPr lang="en-US" sz="2800" dirty="0" smtClean="0"/>
            <a:t>Project</a:t>
          </a:r>
          <a:endParaRPr lang="en-US" sz="2800" dirty="0"/>
        </a:p>
      </dgm:t>
    </dgm:pt>
    <dgm:pt modelId="{CEF796E3-5D5D-491C-83D2-597E43D93E95}" type="parTrans" cxnId="{A0B79CC5-BB07-4C52-B9EA-30F45AEF7EF8}">
      <dgm:prSet/>
      <dgm:spPr>
        <a:ln>
          <a:solidFill>
            <a:srgbClr val="FFC000"/>
          </a:solidFill>
        </a:ln>
      </dgm:spPr>
      <dgm:t>
        <a:bodyPr/>
        <a:lstStyle/>
        <a:p>
          <a:endParaRPr lang="en-US"/>
        </a:p>
      </dgm:t>
    </dgm:pt>
    <dgm:pt modelId="{0F3CC97D-C78E-4B99-8EC1-895B6CAAF042}" type="sibTrans" cxnId="{A0B79CC5-BB07-4C52-B9EA-30F45AEF7EF8}">
      <dgm:prSet/>
      <dgm:spPr/>
      <dgm:t>
        <a:bodyPr/>
        <a:lstStyle/>
        <a:p>
          <a:endParaRPr lang="en-US"/>
        </a:p>
      </dgm:t>
    </dgm:pt>
    <dgm:pt modelId="{C7258398-02A3-43DD-92A2-7DD67D6CA666}">
      <dgm:prSet phldrT="[Text]" custT="1"/>
      <dgm:spPr>
        <a:solidFill>
          <a:srgbClr val="FFC000"/>
        </a:solidFill>
      </dgm:spPr>
      <dgm:t>
        <a:bodyPr/>
        <a:lstStyle/>
        <a:p>
          <a:r>
            <a:rPr lang="en-US" sz="2800" dirty="0" smtClean="0"/>
            <a:t>Project</a:t>
          </a:r>
          <a:endParaRPr lang="en-US" sz="2800" dirty="0"/>
        </a:p>
      </dgm:t>
    </dgm:pt>
    <dgm:pt modelId="{99EA9CF3-00B8-4BED-BE54-9DE7E80041FC}" type="parTrans" cxnId="{414305F8-2F70-48A8-BD9F-6048C65E13A7}">
      <dgm:prSet/>
      <dgm:spPr>
        <a:ln>
          <a:solidFill>
            <a:srgbClr val="FFC000"/>
          </a:solidFill>
        </a:ln>
      </dgm:spPr>
      <dgm:t>
        <a:bodyPr/>
        <a:lstStyle/>
        <a:p>
          <a:endParaRPr lang="en-US"/>
        </a:p>
      </dgm:t>
    </dgm:pt>
    <dgm:pt modelId="{7FA4D0C4-E7B4-4986-815B-E8DBDDD105BD}" type="sibTrans" cxnId="{414305F8-2F70-48A8-BD9F-6048C65E13A7}">
      <dgm:prSet/>
      <dgm:spPr/>
      <dgm:t>
        <a:bodyPr/>
        <a:lstStyle/>
        <a:p>
          <a:endParaRPr lang="en-US"/>
        </a:p>
      </dgm:t>
    </dgm:pt>
    <dgm:pt modelId="{6AB05D16-FC7C-4E55-8F1D-47159291D27E}" type="pres">
      <dgm:prSet presAssocID="{02C1D073-4C99-4CAA-A0BD-0493D35EE9D7}" presName="Name0" presStyleCnt="0">
        <dgm:presLayoutVars>
          <dgm:chMax val="1"/>
          <dgm:chPref val="1"/>
          <dgm:dir/>
          <dgm:animOne val="branch"/>
          <dgm:animLvl val="lvl"/>
        </dgm:presLayoutVars>
      </dgm:prSet>
      <dgm:spPr/>
      <dgm:t>
        <a:bodyPr/>
        <a:lstStyle/>
        <a:p>
          <a:endParaRPr lang="en-US"/>
        </a:p>
      </dgm:t>
    </dgm:pt>
    <dgm:pt modelId="{6CFF5E28-123E-400B-B609-03D9946C3DC8}" type="pres">
      <dgm:prSet presAssocID="{D9C98310-A634-4036-BC9A-2829F7D38E57}" presName="singleCycle" presStyleCnt="0"/>
      <dgm:spPr/>
    </dgm:pt>
    <dgm:pt modelId="{73229267-E83D-4EB3-B49C-219982044324}" type="pres">
      <dgm:prSet presAssocID="{D9C98310-A634-4036-BC9A-2829F7D38E57}" presName="singleCenter" presStyleLbl="node1" presStyleIdx="0" presStyleCnt="4" custLinFactNeighborX="10054" custLinFactNeighborY="-1515">
        <dgm:presLayoutVars>
          <dgm:chMax val="7"/>
          <dgm:chPref val="7"/>
        </dgm:presLayoutVars>
      </dgm:prSet>
      <dgm:spPr/>
      <dgm:t>
        <a:bodyPr/>
        <a:lstStyle/>
        <a:p>
          <a:endParaRPr lang="en-US"/>
        </a:p>
      </dgm:t>
    </dgm:pt>
    <dgm:pt modelId="{E522EF6B-4019-48C7-A822-90A94836C0B8}" type="pres">
      <dgm:prSet presAssocID="{E1769051-19A0-437B-93C3-BF25753BDF56}" presName="Name56" presStyleLbl="parChTrans1D2" presStyleIdx="0" presStyleCnt="3"/>
      <dgm:spPr/>
      <dgm:t>
        <a:bodyPr/>
        <a:lstStyle/>
        <a:p>
          <a:endParaRPr lang="en-US"/>
        </a:p>
      </dgm:t>
    </dgm:pt>
    <dgm:pt modelId="{CB541CFF-B6B1-453F-9775-4F43CBBD3E4C}" type="pres">
      <dgm:prSet presAssocID="{5EFED343-B9D6-4F0C-A364-7C6042F9C122}" presName="text0" presStyleLbl="node1" presStyleIdx="1" presStyleCnt="4" custScaleX="204880" custScaleY="87787">
        <dgm:presLayoutVars>
          <dgm:bulletEnabled val="1"/>
        </dgm:presLayoutVars>
      </dgm:prSet>
      <dgm:spPr/>
      <dgm:t>
        <a:bodyPr/>
        <a:lstStyle/>
        <a:p>
          <a:endParaRPr lang="en-US"/>
        </a:p>
      </dgm:t>
    </dgm:pt>
    <dgm:pt modelId="{BE549F80-15C6-4498-88F1-965F1F59244A}" type="pres">
      <dgm:prSet presAssocID="{CEF796E3-5D5D-491C-83D2-597E43D93E95}" presName="Name56" presStyleLbl="parChTrans1D2" presStyleIdx="1" presStyleCnt="3"/>
      <dgm:spPr/>
      <dgm:t>
        <a:bodyPr/>
        <a:lstStyle/>
        <a:p>
          <a:endParaRPr lang="en-US"/>
        </a:p>
      </dgm:t>
    </dgm:pt>
    <dgm:pt modelId="{B2805C6A-9406-40B4-A86F-7A7E5E424F30}" type="pres">
      <dgm:prSet presAssocID="{DCD47480-2C3C-466D-9874-11C8577B05E6}" presName="text0" presStyleLbl="node1" presStyleIdx="2" presStyleCnt="4" custScaleX="253771" custScaleY="68106" custRadScaleRad="216644" custRadScaleInc="-27094">
        <dgm:presLayoutVars>
          <dgm:bulletEnabled val="1"/>
        </dgm:presLayoutVars>
      </dgm:prSet>
      <dgm:spPr/>
      <dgm:t>
        <a:bodyPr/>
        <a:lstStyle/>
        <a:p>
          <a:endParaRPr lang="en-US"/>
        </a:p>
      </dgm:t>
    </dgm:pt>
    <dgm:pt modelId="{8AE9ADA1-3EF3-4A26-B418-E5E71AF5F329}" type="pres">
      <dgm:prSet presAssocID="{99EA9CF3-00B8-4BED-BE54-9DE7E80041FC}" presName="Name56" presStyleLbl="parChTrans1D2" presStyleIdx="2" presStyleCnt="3"/>
      <dgm:spPr/>
      <dgm:t>
        <a:bodyPr/>
        <a:lstStyle/>
        <a:p>
          <a:endParaRPr lang="en-US"/>
        </a:p>
      </dgm:t>
    </dgm:pt>
    <dgm:pt modelId="{CB10243A-EF2C-41AD-8BB7-FB8D1D109BBC}" type="pres">
      <dgm:prSet presAssocID="{C7258398-02A3-43DD-92A2-7DD67D6CA666}" presName="text0" presStyleLbl="node1" presStyleIdx="3" presStyleCnt="4" custScaleX="260127" custScaleY="61985" custRadScaleRad="111643" custRadScaleInc="5656">
        <dgm:presLayoutVars>
          <dgm:bulletEnabled val="1"/>
        </dgm:presLayoutVars>
      </dgm:prSet>
      <dgm:spPr/>
      <dgm:t>
        <a:bodyPr/>
        <a:lstStyle/>
        <a:p>
          <a:endParaRPr lang="en-US"/>
        </a:p>
      </dgm:t>
    </dgm:pt>
  </dgm:ptLst>
  <dgm:cxnLst>
    <dgm:cxn modelId="{319FF87D-C5E8-4C68-A597-685457EF2A2C}" srcId="{02C1D073-4C99-4CAA-A0BD-0493D35EE9D7}" destId="{D9C98310-A634-4036-BC9A-2829F7D38E57}" srcOrd="0" destOrd="0" parTransId="{24D75BCD-0B48-431B-9F77-5FDB9F55A331}" sibTransId="{962E6F04-6428-480E-B059-8B12CE88A22F}"/>
    <dgm:cxn modelId="{831FD3BF-B569-4D61-A70E-8A3C9BA832E4}" type="presOf" srcId="{E1769051-19A0-437B-93C3-BF25753BDF56}" destId="{E522EF6B-4019-48C7-A822-90A94836C0B8}" srcOrd="0" destOrd="0" presId="urn:microsoft.com/office/officeart/2008/layout/RadialCluster"/>
    <dgm:cxn modelId="{63FC20C8-5D18-4FF5-A078-F62B743C5E68}" type="presOf" srcId="{02C1D073-4C99-4CAA-A0BD-0493D35EE9D7}" destId="{6AB05D16-FC7C-4E55-8F1D-47159291D27E}" srcOrd="0" destOrd="0" presId="urn:microsoft.com/office/officeart/2008/layout/RadialCluster"/>
    <dgm:cxn modelId="{68BD7D4F-D598-49CB-9380-24D0801A574D}" type="presOf" srcId="{99EA9CF3-00B8-4BED-BE54-9DE7E80041FC}" destId="{8AE9ADA1-3EF3-4A26-B418-E5E71AF5F329}" srcOrd="0" destOrd="0" presId="urn:microsoft.com/office/officeart/2008/layout/RadialCluster"/>
    <dgm:cxn modelId="{0D8F724A-A6E2-4A83-9721-3F4791762FB3}" type="presOf" srcId="{CEF796E3-5D5D-491C-83D2-597E43D93E95}" destId="{BE549F80-15C6-4498-88F1-965F1F59244A}" srcOrd="0" destOrd="0" presId="urn:microsoft.com/office/officeart/2008/layout/RadialCluster"/>
    <dgm:cxn modelId="{0A326AEA-4658-4F3B-B40D-7644DC1AE78F}" type="presOf" srcId="{5EFED343-B9D6-4F0C-A364-7C6042F9C122}" destId="{CB541CFF-B6B1-453F-9775-4F43CBBD3E4C}" srcOrd="0" destOrd="0" presId="urn:microsoft.com/office/officeart/2008/layout/RadialCluster"/>
    <dgm:cxn modelId="{A0B79CC5-BB07-4C52-B9EA-30F45AEF7EF8}" srcId="{D9C98310-A634-4036-BC9A-2829F7D38E57}" destId="{DCD47480-2C3C-466D-9874-11C8577B05E6}" srcOrd="1" destOrd="0" parTransId="{CEF796E3-5D5D-491C-83D2-597E43D93E95}" sibTransId="{0F3CC97D-C78E-4B99-8EC1-895B6CAAF042}"/>
    <dgm:cxn modelId="{414305F8-2F70-48A8-BD9F-6048C65E13A7}" srcId="{D9C98310-A634-4036-BC9A-2829F7D38E57}" destId="{C7258398-02A3-43DD-92A2-7DD67D6CA666}" srcOrd="2" destOrd="0" parTransId="{99EA9CF3-00B8-4BED-BE54-9DE7E80041FC}" sibTransId="{7FA4D0C4-E7B4-4986-815B-E8DBDDD105BD}"/>
    <dgm:cxn modelId="{B73BD387-B890-4E4E-873E-52C54DD5FFD6}" srcId="{D9C98310-A634-4036-BC9A-2829F7D38E57}" destId="{5EFED343-B9D6-4F0C-A364-7C6042F9C122}" srcOrd="0" destOrd="0" parTransId="{E1769051-19A0-437B-93C3-BF25753BDF56}" sibTransId="{DDB3B37F-5E20-470C-84F6-D20BDB21B8E9}"/>
    <dgm:cxn modelId="{D1DC5F9B-AAA5-4059-894A-80FC9D36D1D4}" type="presOf" srcId="{DCD47480-2C3C-466D-9874-11C8577B05E6}" destId="{B2805C6A-9406-40B4-A86F-7A7E5E424F30}" srcOrd="0" destOrd="0" presId="urn:microsoft.com/office/officeart/2008/layout/RadialCluster"/>
    <dgm:cxn modelId="{763E73B9-6A44-4DD7-B88B-6EF19F59AA29}" type="presOf" srcId="{C7258398-02A3-43DD-92A2-7DD67D6CA666}" destId="{CB10243A-EF2C-41AD-8BB7-FB8D1D109BBC}" srcOrd="0" destOrd="0" presId="urn:microsoft.com/office/officeart/2008/layout/RadialCluster"/>
    <dgm:cxn modelId="{65A655DD-0B33-4110-BC2C-C63D3282AD18}" type="presOf" srcId="{D9C98310-A634-4036-BC9A-2829F7D38E57}" destId="{73229267-E83D-4EB3-B49C-219982044324}" srcOrd="0" destOrd="0" presId="urn:microsoft.com/office/officeart/2008/layout/RadialCluster"/>
    <dgm:cxn modelId="{EA7959CF-1355-4A4B-911F-C670484B5224}" type="presParOf" srcId="{6AB05D16-FC7C-4E55-8F1D-47159291D27E}" destId="{6CFF5E28-123E-400B-B609-03D9946C3DC8}" srcOrd="0" destOrd="0" presId="urn:microsoft.com/office/officeart/2008/layout/RadialCluster"/>
    <dgm:cxn modelId="{8E94E321-8D55-46F2-8E4D-270AF2900327}" type="presParOf" srcId="{6CFF5E28-123E-400B-B609-03D9946C3DC8}" destId="{73229267-E83D-4EB3-B49C-219982044324}" srcOrd="0" destOrd="0" presId="urn:microsoft.com/office/officeart/2008/layout/RadialCluster"/>
    <dgm:cxn modelId="{C8742196-81E3-40D4-850B-CCA1638B208B}" type="presParOf" srcId="{6CFF5E28-123E-400B-B609-03D9946C3DC8}" destId="{E522EF6B-4019-48C7-A822-90A94836C0B8}" srcOrd="1" destOrd="0" presId="urn:microsoft.com/office/officeart/2008/layout/RadialCluster"/>
    <dgm:cxn modelId="{FC696114-D6D4-481C-9FD4-5E7A96D2CCA8}" type="presParOf" srcId="{6CFF5E28-123E-400B-B609-03D9946C3DC8}" destId="{CB541CFF-B6B1-453F-9775-4F43CBBD3E4C}" srcOrd="2" destOrd="0" presId="urn:microsoft.com/office/officeart/2008/layout/RadialCluster"/>
    <dgm:cxn modelId="{91B9D7A0-7910-4DFD-AFF9-69AF57E77206}" type="presParOf" srcId="{6CFF5E28-123E-400B-B609-03D9946C3DC8}" destId="{BE549F80-15C6-4498-88F1-965F1F59244A}" srcOrd="3" destOrd="0" presId="urn:microsoft.com/office/officeart/2008/layout/RadialCluster"/>
    <dgm:cxn modelId="{6985FFCC-2B03-44D7-9CD8-2225DD83C0DB}" type="presParOf" srcId="{6CFF5E28-123E-400B-B609-03D9946C3DC8}" destId="{B2805C6A-9406-40B4-A86F-7A7E5E424F30}" srcOrd="4" destOrd="0" presId="urn:microsoft.com/office/officeart/2008/layout/RadialCluster"/>
    <dgm:cxn modelId="{1EB77FE8-233A-4B73-BB35-581578D49B2C}" type="presParOf" srcId="{6CFF5E28-123E-400B-B609-03D9946C3DC8}" destId="{8AE9ADA1-3EF3-4A26-B418-E5E71AF5F329}" srcOrd="5" destOrd="0" presId="urn:microsoft.com/office/officeart/2008/layout/RadialCluster"/>
    <dgm:cxn modelId="{2533E4BA-DDB5-4CE3-8906-67B2743DC4B0}" type="presParOf" srcId="{6CFF5E28-123E-400B-B609-03D9946C3DC8}" destId="{CB10243A-EF2C-41AD-8BB7-FB8D1D109BBC}" srcOrd="6"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29267-E83D-4EB3-B49C-219982044324}">
      <dsp:nvSpPr>
        <dsp:cNvPr id="0" name=""/>
        <dsp:cNvSpPr/>
      </dsp:nvSpPr>
      <dsp:spPr>
        <a:xfrm>
          <a:off x="5241451" y="2087182"/>
          <a:ext cx="1357788" cy="1357788"/>
        </a:xfrm>
        <a:prstGeom prst="roundRect">
          <a:avLst/>
        </a:prstGeom>
        <a:solidFill>
          <a:schemeClr val="accent3">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smtClean="0"/>
            <a:t>Theme</a:t>
          </a:r>
          <a:endParaRPr lang="en-US" sz="3000" kern="1200" dirty="0"/>
        </a:p>
      </dsp:txBody>
      <dsp:txXfrm>
        <a:off x="5307733" y="2153464"/>
        <a:ext cx="1225224" cy="1225224"/>
      </dsp:txXfrm>
    </dsp:sp>
    <dsp:sp modelId="{E522EF6B-4019-48C7-A822-90A94836C0B8}">
      <dsp:nvSpPr>
        <dsp:cNvPr id="0" name=""/>
        <dsp:cNvSpPr/>
      </dsp:nvSpPr>
      <dsp:spPr>
        <a:xfrm rot="15497100">
          <a:off x="5199176" y="1614796"/>
          <a:ext cx="964871" cy="0"/>
        </a:xfrm>
        <a:custGeom>
          <a:avLst/>
          <a:gdLst/>
          <a:ahLst/>
          <a:cxnLst/>
          <a:rect l="0" t="0" r="0" b="0"/>
          <a:pathLst>
            <a:path>
              <a:moveTo>
                <a:pt x="0" y="0"/>
              </a:moveTo>
              <a:lnTo>
                <a:pt x="964871" y="0"/>
              </a:lnTo>
            </a:path>
          </a:pathLst>
        </a:custGeom>
        <a:noFill/>
        <a:ln w="15875"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CB541CFF-B6B1-453F-9775-4F43CBBD3E4C}">
      <dsp:nvSpPr>
        <dsp:cNvPr id="0" name=""/>
        <dsp:cNvSpPr/>
      </dsp:nvSpPr>
      <dsp:spPr>
        <a:xfrm>
          <a:off x="4568939" y="343795"/>
          <a:ext cx="1863831" cy="798614"/>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Project</a:t>
          </a:r>
          <a:endParaRPr lang="en-US" sz="2800" kern="1200" dirty="0"/>
        </a:p>
      </dsp:txBody>
      <dsp:txXfrm>
        <a:off x="4607924" y="382780"/>
        <a:ext cx="1785861" cy="720644"/>
      </dsp:txXfrm>
    </dsp:sp>
    <dsp:sp modelId="{BE549F80-15C6-4498-88F1-965F1F59244A}">
      <dsp:nvSpPr>
        <dsp:cNvPr id="0" name=""/>
        <dsp:cNvSpPr/>
      </dsp:nvSpPr>
      <dsp:spPr>
        <a:xfrm rot="975616">
          <a:off x="6554299" y="3278672"/>
          <a:ext cx="2247019" cy="0"/>
        </a:xfrm>
        <a:custGeom>
          <a:avLst/>
          <a:gdLst/>
          <a:ahLst/>
          <a:cxnLst/>
          <a:rect l="0" t="0" r="0" b="0"/>
          <a:pathLst>
            <a:path>
              <a:moveTo>
                <a:pt x="0" y="0"/>
              </a:moveTo>
              <a:lnTo>
                <a:pt x="2247019" y="0"/>
              </a:lnTo>
            </a:path>
          </a:pathLst>
        </a:custGeom>
        <a:noFill/>
        <a:ln w="15875"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B2805C6A-9406-40B4-A86F-7A7E5E424F30}">
      <dsp:nvSpPr>
        <dsp:cNvPr id="0" name=""/>
        <dsp:cNvSpPr/>
      </dsp:nvSpPr>
      <dsp:spPr>
        <a:xfrm>
          <a:off x="8664198" y="3593256"/>
          <a:ext cx="2308601" cy="619572"/>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Project</a:t>
          </a:r>
          <a:endParaRPr lang="en-US" sz="2800" kern="1200" dirty="0"/>
        </a:p>
      </dsp:txBody>
      <dsp:txXfrm>
        <a:off x="8694443" y="3623501"/>
        <a:ext cx="2248111" cy="559082"/>
      </dsp:txXfrm>
    </dsp:sp>
    <dsp:sp modelId="{8AE9ADA1-3EF3-4A26-B418-E5E71AF5F329}">
      <dsp:nvSpPr>
        <dsp:cNvPr id="0" name=""/>
        <dsp:cNvSpPr/>
      </dsp:nvSpPr>
      <dsp:spPr>
        <a:xfrm rot="9368748">
          <a:off x="4000674" y="3328358"/>
          <a:ext cx="1296136" cy="0"/>
        </a:xfrm>
        <a:custGeom>
          <a:avLst/>
          <a:gdLst/>
          <a:ahLst/>
          <a:cxnLst/>
          <a:rect l="0" t="0" r="0" b="0"/>
          <a:pathLst>
            <a:path>
              <a:moveTo>
                <a:pt x="0" y="0"/>
              </a:moveTo>
              <a:lnTo>
                <a:pt x="1296136" y="0"/>
              </a:lnTo>
            </a:path>
          </a:pathLst>
        </a:custGeom>
        <a:noFill/>
        <a:ln w="15875"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CB10243A-EF2C-41AD-8BB7-FB8D1D109BBC}">
      <dsp:nvSpPr>
        <dsp:cNvPr id="0" name=""/>
        <dsp:cNvSpPr/>
      </dsp:nvSpPr>
      <dsp:spPr>
        <a:xfrm>
          <a:off x="2235202" y="3590443"/>
          <a:ext cx="2366423" cy="563889"/>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Project</a:t>
          </a:r>
          <a:endParaRPr lang="en-US" sz="2800" kern="1200" dirty="0"/>
        </a:p>
      </dsp:txBody>
      <dsp:txXfrm>
        <a:off x="2262729" y="3617970"/>
        <a:ext cx="2311369" cy="50883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312BEC2E-15E1-45E7-8F81-9BF89BFFA534}" type="datetimeFigureOut">
              <a:rPr lang="en-US" smtClean="0"/>
              <a:t>4/10/2019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0C2C9211-2801-40BB-8B28-905CC05482B1}" type="slidenum">
              <a:rPr lang="en-US" smtClean="0"/>
              <a:t>‹#›</a:t>
            </a:fld>
            <a:endParaRPr lang="en-US"/>
          </a:p>
        </p:txBody>
      </p:sp>
    </p:spTree>
    <p:extLst>
      <p:ext uri="{BB962C8B-B14F-4D97-AF65-F5344CB8AC3E}">
        <p14:creationId xmlns:p14="http://schemas.microsoft.com/office/powerpoint/2010/main" val="189950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17F0211-1020-4D99-85F8-79681F0FB6EC}" type="slidenum">
              <a:rPr lang="en-US" smtClean="0"/>
              <a:t>1</a:t>
            </a:fld>
            <a:endParaRPr lang="en-US"/>
          </a:p>
        </p:txBody>
      </p:sp>
    </p:spTree>
    <p:extLst>
      <p:ext uri="{BB962C8B-B14F-4D97-AF65-F5344CB8AC3E}">
        <p14:creationId xmlns:p14="http://schemas.microsoft.com/office/powerpoint/2010/main" val="1243649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61" y="4460497"/>
            <a:ext cx="5607680" cy="3836389"/>
          </a:xfrm>
        </p:spPr>
        <p:txBody>
          <a:bodyPr/>
          <a:lstStyle/>
          <a:p>
            <a:r>
              <a:rPr lang="en-US" dirty="0" smtClean="0"/>
              <a:t>Let’s start with a quick overview of Affirmative Action.</a:t>
            </a:r>
          </a:p>
          <a:p>
            <a:endParaRPr lang="en-US" dirty="0"/>
          </a:p>
          <a:p>
            <a:r>
              <a:rPr lang="en-US" dirty="0" smtClean="0"/>
              <a:t>Affirmative Action is an outgrowth of the Civil Rights Act of 1964. It was established in 1965 by an executive order signed by President Lyndon Johnson.</a:t>
            </a:r>
          </a:p>
          <a:p>
            <a:endParaRPr lang="en-US" dirty="0"/>
          </a:p>
          <a:p>
            <a:r>
              <a:rPr lang="en-US" dirty="0" smtClean="0"/>
              <a:t>It was designed to eliminate the present effects of past discrimination against minorities and women. Later, it was expanded to encourage the employment of both veterans and persons with disabilities.</a:t>
            </a:r>
          </a:p>
          <a:p>
            <a:endParaRPr lang="en-US" dirty="0"/>
          </a:p>
          <a:p>
            <a:r>
              <a:rPr lang="en-US" dirty="0" smtClean="0"/>
              <a:t>Today we look at Affirmative Action as the valuing of inclusion and diversity – and using these values as a guide to our educational programming for our clientele.</a:t>
            </a:r>
          </a:p>
          <a:p>
            <a:endParaRPr lang="en-US" dirty="0"/>
          </a:p>
          <a:p>
            <a:r>
              <a:rPr lang="en-US" dirty="0" smtClean="0"/>
              <a:t>We will see in a later slide how the goals of Affirmative Action have informed even our UC ANR Core Values as well as the ANR Strategic Plan. You should see this as indicative of the high status with which UC and UC ANR holds non-discrimination, the prevention of all forms of harassment (including sexual harassment) and the ideals of affirmative action – both in our CE programs and in the workplace.</a:t>
            </a:r>
            <a:endParaRPr lang="en-US" dirty="0"/>
          </a:p>
        </p:txBody>
      </p:sp>
      <p:sp>
        <p:nvSpPr>
          <p:cNvPr id="4" name="Slide Number Placeholder 3"/>
          <p:cNvSpPr>
            <a:spLocks noGrp="1"/>
          </p:cNvSpPr>
          <p:nvPr>
            <p:ph type="sldNum" sz="quarter" idx="10"/>
          </p:nvPr>
        </p:nvSpPr>
        <p:spPr/>
        <p:txBody>
          <a:bodyPr/>
          <a:lstStyle/>
          <a:p>
            <a:pPr>
              <a:defRPr/>
            </a:pPr>
            <a:fld id="{091D922A-A3FA-404F-BDE8-E9FDE295943F}"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246617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When we’re talking about Project Board, we are talking, in part, about the UC ANR’s web-based contact reporting system. We have a contact reporting system because the USDA a long while ago had requested each land grant university create such a system.</a:t>
            </a:r>
          </a:p>
          <a:p>
            <a:endParaRPr lang="en-US" dirty="0" smtClean="0"/>
          </a:p>
          <a:p>
            <a:r>
              <a:rPr lang="en-US" dirty="0" smtClean="0"/>
              <a:t>Now which agency is really monitoring our contact reporting?  It’s NIFA. The National Institute of Food and Agriculture.  Here are some bullet points that explain what NIFA is and what it does.</a:t>
            </a:r>
          </a:p>
          <a:p>
            <a:endParaRPr lang="en-US" dirty="0"/>
          </a:p>
          <a:p>
            <a:r>
              <a:rPr lang="en-US" i="1" dirty="0" smtClean="0"/>
              <a:t>[ Pause to let folks read the bullets. ]</a:t>
            </a:r>
          </a:p>
          <a:p>
            <a:endParaRPr lang="en-US" dirty="0"/>
          </a:p>
        </p:txBody>
      </p:sp>
      <p:sp>
        <p:nvSpPr>
          <p:cNvPr id="4" name="Slide Number Placeholder 3"/>
          <p:cNvSpPr>
            <a:spLocks noGrp="1"/>
          </p:cNvSpPr>
          <p:nvPr>
            <p:ph type="sldNum" sz="quarter" idx="10"/>
          </p:nvPr>
        </p:nvSpPr>
        <p:spPr/>
        <p:txBody>
          <a:bodyPr/>
          <a:lstStyle/>
          <a:p>
            <a:pPr>
              <a:defRPr/>
            </a:pPr>
            <a:fld id="{091D922A-A3FA-404F-BDE8-E9FDE295943F}"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360373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What is NIFA interested in when they come here to give UC ANR a civil rights audit?</a:t>
            </a:r>
          </a:p>
          <a:p>
            <a:r>
              <a:rPr lang="en-US" dirty="0" smtClean="0"/>
              <a:t>Here are some bullet points of their areas of interest.  You see in the first bullet that they are not interested ONLY in the actual Cooperative Extension (CE) programs . . . they are ALSO interested in the diversity of the ANR workforce – both academic AND staff.</a:t>
            </a:r>
          </a:p>
          <a:p>
            <a:endParaRPr lang="en-US" dirty="0"/>
          </a:p>
          <a:p>
            <a:r>
              <a:rPr lang="en-US" dirty="0" smtClean="0"/>
              <a:t>In short, they are interested in Equal Opportunity both in program access and in the area of employment.  Note the bullet points that touch on not only race but national origin, and the disabled, as well.</a:t>
            </a:r>
          </a:p>
          <a:p>
            <a:endParaRPr lang="en-US" dirty="0"/>
          </a:p>
        </p:txBody>
      </p:sp>
      <p:sp>
        <p:nvSpPr>
          <p:cNvPr id="4" name="Slide Number Placeholder 3"/>
          <p:cNvSpPr>
            <a:spLocks noGrp="1"/>
          </p:cNvSpPr>
          <p:nvPr>
            <p:ph type="sldNum" sz="quarter" idx="10"/>
          </p:nvPr>
        </p:nvSpPr>
        <p:spPr/>
        <p:txBody>
          <a:bodyPr/>
          <a:lstStyle/>
          <a:p>
            <a:pPr>
              <a:defRPr/>
            </a:pPr>
            <a:fld id="{091D922A-A3FA-404F-BDE8-E9FDE295943F}"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858236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Here is a list of the CFRs, the Codes of Federal Regulations, that outlaw particular discriminatory practices within any agency receiving federal money.  There is one more CFR for us to look at on the next slide.</a:t>
            </a:r>
          </a:p>
          <a:p>
            <a:endParaRPr lang="en-US" dirty="0"/>
          </a:p>
          <a:p>
            <a:endParaRPr lang="en-US" dirty="0" smtClean="0"/>
          </a:p>
          <a:p>
            <a:r>
              <a:rPr lang="en-US" i="1" dirty="0" smtClean="0"/>
              <a:t>[ Pause to let folks read the bullets. ]</a:t>
            </a:r>
          </a:p>
          <a:p>
            <a:endParaRPr lang="en-US" dirty="0"/>
          </a:p>
        </p:txBody>
      </p:sp>
      <p:sp>
        <p:nvSpPr>
          <p:cNvPr id="4" name="Slide Number Placeholder 3"/>
          <p:cNvSpPr>
            <a:spLocks noGrp="1"/>
          </p:cNvSpPr>
          <p:nvPr>
            <p:ph type="sldNum" sz="quarter" idx="10"/>
          </p:nvPr>
        </p:nvSpPr>
        <p:spPr/>
        <p:txBody>
          <a:bodyPr/>
          <a:lstStyle/>
          <a:p>
            <a:pPr>
              <a:defRPr/>
            </a:pPr>
            <a:fld id="{091D922A-A3FA-404F-BDE8-E9FDE295943F}"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843607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This CFR is of particular interest. It outlines why we collect clientele contact data. We do so in order to </a:t>
            </a:r>
            <a:r>
              <a:rPr lang="en-US" u="sng" dirty="0" smtClean="0"/>
              <a:t>document</a:t>
            </a:r>
            <a:r>
              <a:rPr lang="en-US" dirty="0" smtClean="0"/>
              <a:t> “the extent to which members of minority groups are beneficiaries of federally assisted programs.”</a:t>
            </a:r>
            <a:endParaRPr lang="en-US" dirty="0"/>
          </a:p>
        </p:txBody>
      </p:sp>
      <p:sp>
        <p:nvSpPr>
          <p:cNvPr id="4" name="Slide Number Placeholder 3"/>
          <p:cNvSpPr>
            <a:spLocks noGrp="1"/>
          </p:cNvSpPr>
          <p:nvPr>
            <p:ph type="sldNum" sz="quarter" idx="10"/>
          </p:nvPr>
        </p:nvSpPr>
        <p:spPr/>
        <p:txBody>
          <a:bodyPr/>
          <a:lstStyle/>
          <a:p>
            <a:pPr>
              <a:defRPr/>
            </a:pPr>
            <a:fld id="{091D922A-A3FA-404F-BDE8-E9FDE295943F}"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592614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57200" y="158750"/>
            <a:ext cx="5808663" cy="3268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p:cNvPr>
          <p:cNvSpPr>
            <a:spLocks noGrp="1"/>
          </p:cNvSpPr>
          <p:nvPr>
            <p:ph type="body" idx="1"/>
          </p:nvPr>
        </p:nvSpPr>
        <p:spPr bwMode="auto">
          <a:xfrm>
            <a:off x="211369" y="3547269"/>
            <a:ext cx="6658119" cy="49278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sz="1800" dirty="0"/>
              <a:t>Let’s look at the Goals of Affirmative Action in your academic role.</a:t>
            </a:r>
          </a:p>
          <a:p>
            <a:pPr eaLnBrk="1" hangingPunct="1">
              <a:spcBef>
                <a:spcPct val="0"/>
              </a:spcBef>
              <a:defRPr/>
            </a:pPr>
            <a:endParaRPr lang="en-US" sz="1800" dirty="0"/>
          </a:p>
          <a:p>
            <a:pPr marL="171435" indent="-171435">
              <a:spcBef>
                <a:spcPct val="0"/>
              </a:spcBef>
              <a:buFont typeface="Arial" pitchFamily="34" charset="0"/>
              <a:buChar char="•"/>
              <a:defRPr/>
            </a:pPr>
            <a:r>
              <a:rPr lang="en-US" sz="1800" dirty="0"/>
              <a:t>As an academic you will assure nondiscrimination and equal opportunity in your program outreach and activities.</a:t>
            </a:r>
          </a:p>
          <a:p>
            <a:pPr marL="171435" indent="-171435">
              <a:spcBef>
                <a:spcPct val="0"/>
              </a:spcBef>
              <a:buFont typeface="Arial" pitchFamily="34" charset="0"/>
              <a:buChar char="•"/>
              <a:defRPr/>
            </a:pPr>
            <a:endParaRPr lang="en-US" sz="1800" dirty="0"/>
          </a:p>
          <a:p>
            <a:pPr marL="171435" indent="-171435">
              <a:spcBef>
                <a:spcPct val="0"/>
              </a:spcBef>
              <a:buFont typeface="Arial" pitchFamily="34" charset="0"/>
              <a:buChar char="•"/>
              <a:defRPr/>
            </a:pPr>
            <a:r>
              <a:rPr lang="en-US" sz="1800" dirty="0"/>
              <a:t>You will expand access to people from underrepresented groups with your outreach activities.  Suggested methods of outreach will be reviewed in upcoming slides.</a:t>
            </a:r>
          </a:p>
          <a:p>
            <a:pPr marL="171435" indent="-171435">
              <a:spcBef>
                <a:spcPct val="0"/>
              </a:spcBef>
              <a:buFont typeface="Arial" pitchFamily="34" charset="0"/>
              <a:buChar char="•"/>
              <a:defRPr/>
            </a:pPr>
            <a:endParaRPr lang="en-US" sz="1800" dirty="0"/>
          </a:p>
          <a:p>
            <a:pPr marL="171435" indent="-171435">
              <a:spcBef>
                <a:spcPct val="0"/>
              </a:spcBef>
              <a:buFont typeface="Arial" pitchFamily="34" charset="0"/>
              <a:buChar char="•"/>
              <a:defRPr/>
            </a:pPr>
            <a:r>
              <a:rPr lang="en-US" sz="1800" dirty="0"/>
              <a:t>As an academic you will promote nondiscrimination in your  program planning, outreach and program activities in ways that will  be inclusive, and that will value differences among your clientele.  </a:t>
            </a:r>
          </a:p>
          <a:p>
            <a:pPr marL="171435" indent="-171435">
              <a:spcBef>
                <a:spcPct val="0"/>
              </a:spcBef>
              <a:buFont typeface="Arial" pitchFamily="34" charset="0"/>
              <a:buChar char="•"/>
              <a:defRPr/>
            </a:pPr>
            <a:r>
              <a:rPr lang="en-US" sz="1800" dirty="0"/>
              <a:t>Your commitment to nondiscrimination and inclusion will allow you to reflect the ANR Core Values in your work with clientele as well as your interactions with the staff in your workplace.  We’ll take a look at the ANR Core Values in our next slide. </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300">
                <a:solidFill>
                  <a:schemeClr val="tx1"/>
                </a:solidFill>
                <a:latin typeface="Calibri" panose="020F0502020204030204" pitchFamily="34" charset="0"/>
              </a:defRPr>
            </a:lvl1pPr>
            <a:lvl2pPr marL="742030" indent="-284658">
              <a:spcBef>
                <a:spcPct val="30000"/>
              </a:spcBef>
              <a:defRPr sz="1300">
                <a:solidFill>
                  <a:schemeClr val="tx1"/>
                </a:solidFill>
                <a:latin typeface="Calibri" panose="020F0502020204030204" pitchFamily="34" charset="0"/>
              </a:defRPr>
            </a:lvl2pPr>
            <a:lvl3pPr marL="1141831" indent="-227087">
              <a:spcBef>
                <a:spcPct val="30000"/>
              </a:spcBef>
              <a:defRPr sz="1300">
                <a:solidFill>
                  <a:schemeClr val="tx1"/>
                </a:solidFill>
                <a:latin typeface="Calibri" panose="020F0502020204030204" pitchFamily="34" charset="0"/>
              </a:defRPr>
            </a:lvl3pPr>
            <a:lvl4pPr marL="1599203" indent="-227087">
              <a:spcBef>
                <a:spcPct val="30000"/>
              </a:spcBef>
              <a:defRPr sz="1300">
                <a:solidFill>
                  <a:schemeClr val="tx1"/>
                </a:solidFill>
                <a:latin typeface="Calibri" panose="020F0502020204030204" pitchFamily="34" charset="0"/>
              </a:defRPr>
            </a:lvl4pPr>
            <a:lvl5pPr marL="2056575" indent="-227087">
              <a:spcBef>
                <a:spcPct val="30000"/>
              </a:spcBef>
              <a:defRPr sz="1300">
                <a:solidFill>
                  <a:schemeClr val="tx1"/>
                </a:solidFill>
                <a:latin typeface="Calibri" panose="020F0502020204030204" pitchFamily="34" charset="0"/>
              </a:defRPr>
            </a:lvl5pPr>
            <a:lvl6pPr marL="2517145" indent="-227087" defTabSz="460571" eaLnBrk="0" fontAlgn="base" hangingPunct="0">
              <a:spcBef>
                <a:spcPct val="30000"/>
              </a:spcBef>
              <a:spcAft>
                <a:spcPct val="0"/>
              </a:spcAft>
              <a:defRPr sz="1300">
                <a:solidFill>
                  <a:schemeClr val="tx1"/>
                </a:solidFill>
                <a:latin typeface="Calibri" panose="020F0502020204030204" pitchFamily="34" charset="0"/>
              </a:defRPr>
            </a:lvl6pPr>
            <a:lvl7pPr marL="2977716" indent="-227087" defTabSz="460571" eaLnBrk="0" fontAlgn="base" hangingPunct="0">
              <a:spcBef>
                <a:spcPct val="30000"/>
              </a:spcBef>
              <a:spcAft>
                <a:spcPct val="0"/>
              </a:spcAft>
              <a:defRPr sz="1300">
                <a:solidFill>
                  <a:schemeClr val="tx1"/>
                </a:solidFill>
                <a:latin typeface="Calibri" panose="020F0502020204030204" pitchFamily="34" charset="0"/>
              </a:defRPr>
            </a:lvl7pPr>
            <a:lvl8pPr marL="3438286" indent="-227087" defTabSz="460571" eaLnBrk="0" fontAlgn="base" hangingPunct="0">
              <a:spcBef>
                <a:spcPct val="30000"/>
              </a:spcBef>
              <a:spcAft>
                <a:spcPct val="0"/>
              </a:spcAft>
              <a:defRPr sz="1300">
                <a:solidFill>
                  <a:schemeClr val="tx1"/>
                </a:solidFill>
                <a:latin typeface="Calibri" panose="020F0502020204030204" pitchFamily="34" charset="0"/>
              </a:defRPr>
            </a:lvl8pPr>
            <a:lvl9pPr marL="3898857" indent="-227087" defTabSz="460571"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E8CD5FD-1207-4D4A-93EC-1DB767D4D9B9}" type="slidenum">
              <a:rPr lang="en-US" altLang="en-US" smtClean="0">
                <a:solidFill>
                  <a:prstClr val="black"/>
                </a:solidFill>
              </a:rPr>
              <a:pPr>
                <a:spcBef>
                  <a:spcPct val="0"/>
                </a:spcBef>
              </a:pPr>
              <a:t>15</a:t>
            </a:fld>
            <a:endParaRPr lang="en-US" altLang="en-US" dirty="0" smtClean="0">
              <a:solidFill>
                <a:prstClr val="black"/>
              </a:solidFill>
            </a:endParaRPr>
          </a:p>
        </p:txBody>
      </p:sp>
    </p:spTree>
    <p:extLst>
      <p:ext uri="{BB962C8B-B14F-4D97-AF65-F5344CB8AC3E}">
        <p14:creationId xmlns:p14="http://schemas.microsoft.com/office/powerpoint/2010/main" val="3482692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06400" y="8382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xfrm>
            <a:off x="701361" y="5530224"/>
            <a:ext cx="5607680" cy="2184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800" dirty="0"/>
              <a:t>Here’s the graphic representation of the ANR Core Values.</a:t>
            </a:r>
          </a:p>
          <a:p>
            <a:pPr eaLnBrk="1" hangingPunct="1">
              <a:spcBef>
                <a:spcPct val="0"/>
              </a:spcBef>
            </a:pPr>
            <a:endParaRPr lang="en-US" altLang="en-US" sz="1800" dirty="0"/>
          </a:p>
          <a:p>
            <a:pPr eaLnBrk="1" hangingPunct="1">
              <a:spcBef>
                <a:spcPct val="0"/>
              </a:spcBef>
            </a:pPr>
            <a:r>
              <a:rPr lang="en-US" altLang="en-US" sz="1800" dirty="0"/>
              <a:t>The ANR Core Values embrace not only inclusion but also integrity, collaboration, excellence, innovation and community development.</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300">
                <a:solidFill>
                  <a:schemeClr val="tx1"/>
                </a:solidFill>
                <a:latin typeface="Calibri" panose="020F0502020204030204" pitchFamily="34" charset="0"/>
              </a:defRPr>
            </a:lvl1pPr>
            <a:lvl2pPr marL="742030" indent="-284658">
              <a:spcBef>
                <a:spcPct val="30000"/>
              </a:spcBef>
              <a:defRPr sz="1300">
                <a:solidFill>
                  <a:schemeClr val="tx1"/>
                </a:solidFill>
                <a:latin typeface="Calibri" panose="020F0502020204030204" pitchFamily="34" charset="0"/>
              </a:defRPr>
            </a:lvl2pPr>
            <a:lvl3pPr marL="1141831" indent="-227087">
              <a:spcBef>
                <a:spcPct val="30000"/>
              </a:spcBef>
              <a:defRPr sz="1300">
                <a:solidFill>
                  <a:schemeClr val="tx1"/>
                </a:solidFill>
                <a:latin typeface="Calibri" panose="020F0502020204030204" pitchFamily="34" charset="0"/>
              </a:defRPr>
            </a:lvl3pPr>
            <a:lvl4pPr marL="1599203" indent="-227087">
              <a:spcBef>
                <a:spcPct val="30000"/>
              </a:spcBef>
              <a:defRPr sz="1300">
                <a:solidFill>
                  <a:schemeClr val="tx1"/>
                </a:solidFill>
                <a:latin typeface="Calibri" panose="020F0502020204030204" pitchFamily="34" charset="0"/>
              </a:defRPr>
            </a:lvl4pPr>
            <a:lvl5pPr marL="2056575" indent="-227087">
              <a:spcBef>
                <a:spcPct val="30000"/>
              </a:spcBef>
              <a:defRPr sz="1300">
                <a:solidFill>
                  <a:schemeClr val="tx1"/>
                </a:solidFill>
                <a:latin typeface="Calibri" panose="020F0502020204030204" pitchFamily="34" charset="0"/>
              </a:defRPr>
            </a:lvl5pPr>
            <a:lvl6pPr marL="2517145" indent="-227087" defTabSz="460571" eaLnBrk="0" fontAlgn="base" hangingPunct="0">
              <a:spcBef>
                <a:spcPct val="30000"/>
              </a:spcBef>
              <a:spcAft>
                <a:spcPct val="0"/>
              </a:spcAft>
              <a:defRPr sz="1300">
                <a:solidFill>
                  <a:schemeClr val="tx1"/>
                </a:solidFill>
                <a:latin typeface="Calibri" panose="020F0502020204030204" pitchFamily="34" charset="0"/>
              </a:defRPr>
            </a:lvl6pPr>
            <a:lvl7pPr marL="2977716" indent="-227087" defTabSz="460571" eaLnBrk="0" fontAlgn="base" hangingPunct="0">
              <a:spcBef>
                <a:spcPct val="30000"/>
              </a:spcBef>
              <a:spcAft>
                <a:spcPct val="0"/>
              </a:spcAft>
              <a:defRPr sz="1300">
                <a:solidFill>
                  <a:schemeClr val="tx1"/>
                </a:solidFill>
                <a:latin typeface="Calibri" panose="020F0502020204030204" pitchFamily="34" charset="0"/>
              </a:defRPr>
            </a:lvl7pPr>
            <a:lvl8pPr marL="3438286" indent="-227087" defTabSz="460571" eaLnBrk="0" fontAlgn="base" hangingPunct="0">
              <a:spcBef>
                <a:spcPct val="30000"/>
              </a:spcBef>
              <a:spcAft>
                <a:spcPct val="0"/>
              </a:spcAft>
              <a:defRPr sz="1300">
                <a:solidFill>
                  <a:schemeClr val="tx1"/>
                </a:solidFill>
                <a:latin typeface="Calibri" panose="020F0502020204030204" pitchFamily="34" charset="0"/>
              </a:defRPr>
            </a:lvl8pPr>
            <a:lvl9pPr marL="3898857" indent="-227087" defTabSz="460571"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2CFF0AF-84AA-415C-A2C9-7A5AFE651249}" type="slidenum">
              <a:rPr lang="en-US" altLang="en-US" smtClean="0">
                <a:solidFill>
                  <a:prstClr val="black"/>
                </a:solidFill>
              </a:rPr>
              <a:pPr>
                <a:spcBef>
                  <a:spcPct val="0"/>
                </a:spcBef>
              </a:pPr>
              <a:t>16</a:t>
            </a:fld>
            <a:endParaRPr lang="en-US" altLang="en-US" dirty="0" smtClean="0">
              <a:solidFill>
                <a:prstClr val="black"/>
              </a:solidFill>
            </a:endParaRPr>
          </a:p>
        </p:txBody>
      </p:sp>
    </p:spTree>
    <p:extLst>
      <p:ext uri="{BB962C8B-B14F-4D97-AF65-F5344CB8AC3E}">
        <p14:creationId xmlns:p14="http://schemas.microsoft.com/office/powerpoint/2010/main" val="1544195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06400" y="8382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xfrm>
            <a:off x="701361" y="4707467"/>
            <a:ext cx="5607680" cy="32837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800" dirty="0"/>
              <a:t>The ANR Public Value Statements derive from the ANR Strategic Plan and are short statements that articulate both the value and the goals of our work in Cooperative Extension.  Number 7, in particular, addresses indirectly the intent behind the Civil Rights Act of 1964 . . . to have an equitable and inclusive society is </a:t>
            </a:r>
            <a:r>
              <a:rPr lang="en-US" sz="1800" dirty="0"/>
              <a:t>to eliminate the present effects of past discrimination against minorities and women.  The Civil Rights Reporting component in Project Board, by our embracing of non-discrimination and inclusion, is one small step that UCANR takes toward that goal.</a:t>
            </a:r>
          </a:p>
          <a:p>
            <a:pPr eaLnBrk="1" hangingPunct="1">
              <a:spcBef>
                <a:spcPct val="0"/>
              </a:spcBef>
            </a:pPr>
            <a:endParaRPr lang="en-US" altLang="en-US" sz="1800"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300">
                <a:solidFill>
                  <a:schemeClr val="tx1"/>
                </a:solidFill>
                <a:latin typeface="Calibri" panose="020F0502020204030204" pitchFamily="34" charset="0"/>
              </a:defRPr>
            </a:lvl1pPr>
            <a:lvl2pPr marL="742030" indent="-284658">
              <a:spcBef>
                <a:spcPct val="30000"/>
              </a:spcBef>
              <a:defRPr sz="1300">
                <a:solidFill>
                  <a:schemeClr val="tx1"/>
                </a:solidFill>
                <a:latin typeface="Calibri" panose="020F0502020204030204" pitchFamily="34" charset="0"/>
              </a:defRPr>
            </a:lvl2pPr>
            <a:lvl3pPr marL="1141831" indent="-227087">
              <a:spcBef>
                <a:spcPct val="30000"/>
              </a:spcBef>
              <a:defRPr sz="1300">
                <a:solidFill>
                  <a:schemeClr val="tx1"/>
                </a:solidFill>
                <a:latin typeface="Calibri" panose="020F0502020204030204" pitchFamily="34" charset="0"/>
              </a:defRPr>
            </a:lvl3pPr>
            <a:lvl4pPr marL="1599203" indent="-227087">
              <a:spcBef>
                <a:spcPct val="30000"/>
              </a:spcBef>
              <a:defRPr sz="1300">
                <a:solidFill>
                  <a:schemeClr val="tx1"/>
                </a:solidFill>
                <a:latin typeface="Calibri" panose="020F0502020204030204" pitchFamily="34" charset="0"/>
              </a:defRPr>
            </a:lvl4pPr>
            <a:lvl5pPr marL="2056575" indent="-227087">
              <a:spcBef>
                <a:spcPct val="30000"/>
              </a:spcBef>
              <a:defRPr sz="1300">
                <a:solidFill>
                  <a:schemeClr val="tx1"/>
                </a:solidFill>
                <a:latin typeface="Calibri" panose="020F0502020204030204" pitchFamily="34" charset="0"/>
              </a:defRPr>
            </a:lvl5pPr>
            <a:lvl6pPr marL="2517145" indent="-227087" defTabSz="460571" eaLnBrk="0" fontAlgn="base" hangingPunct="0">
              <a:spcBef>
                <a:spcPct val="30000"/>
              </a:spcBef>
              <a:spcAft>
                <a:spcPct val="0"/>
              </a:spcAft>
              <a:defRPr sz="1300">
                <a:solidFill>
                  <a:schemeClr val="tx1"/>
                </a:solidFill>
                <a:latin typeface="Calibri" panose="020F0502020204030204" pitchFamily="34" charset="0"/>
              </a:defRPr>
            </a:lvl6pPr>
            <a:lvl7pPr marL="2977716" indent="-227087" defTabSz="460571" eaLnBrk="0" fontAlgn="base" hangingPunct="0">
              <a:spcBef>
                <a:spcPct val="30000"/>
              </a:spcBef>
              <a:spcAft>
                <a:spcPct val="0"/>
              </a:spcAft>
              <a:defRPr sz="1300">
                <a:solidFill>
                  <a:schemeClr val="tx1"/>
                </a:solidFill>
                <a:latin typeface="Calibri" panose="020F0502020204030204" pitchFamily="34" charset="0"/>
              </a:defRPr>
            </a:lvl7pPr>
            <a:lvl8pPr marL="3438286" indent="-227087" defTabSz="460571" eaLnBrk="0" fontAlgn="base" hangingPunct="0">
              <a:spcBef>
                <a:spcPct val="30000"/>
              </a:spcBef>
              <a:spcAft>
                <a:spcPct val="0"/>
              </a:spcAft>
              <a:defRPr sz="1300">
                <a:solidFill>
                  <a:schemeClr val="tx1"/>
                </a:solidFill>
                <a:latin typeface="Calibri" panose="020F0502020204030204" pitchFamily="34" charset="0"/>
              </a:defRPr>
            </a:lvl8pPr>
            <a:lvl9pPr marL="3898857" indent="-227087" defTabSz="460571"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2CFF0AF-84AA-415C-A2C9-7A5AFE651249}" type="slidenum">
              <a:rPr lang="en-US" altLang="en-US" smtClean="0">
                <a:solidFill>
                  <a:prstClr val="black"/>
                </a:solidFill>
              </a:rPr>
              <a:pPr>
                <a:spcBef>
                  <a:spcPct val="0"/>
                </a:spcBef>
              </a:pPr>
              <a:t>17</a:t>
            </a:fld>
            <a:endParaRPr lang="en-US" altLang="en-US" dirty="0" smtClean="0">
              <a:solidFill>
                <a:prstClr val="black"/>
              </a:solidFill>
            </a:endParaRPr>
          </a:p>
        </p:txBody>
      </p:sp>
    </p:spTree>
    <p:extLst>
      <p:ext uri="{BB962C8B-B14F-4D97-AF65-F5344CB8AC3E}">
        <p14:creationId xmlns:p14="http://schemas.microsoft.com/office/powerpoint/2010/main" val="1589151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406400" y="320675"/>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xfrm>
            <a:off x="701361" y="3993074"/>
            <a:ext cx="5607680" cy="47153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800" dirty="0"/>
              <a:t>What overview of Affirmative Action or Civil Rights compliance is complete without a list of the protected categories?  This slide presents the protected categories.</a:t>
            </a:r>
          </a:p>
          <a:p>
            <a:pPr eaLnBrk="1" hangingPunct="1">
              <a:spcBef>
                <a:spcPct val="0"/>
              </a:spcBef>
            </a:pPr>
            <a:endParaRPr lang="en-US" altLang="en-US" sz="1800" dirty="0"/>
          </a:p>
          <a:p>
            <a:pPr eaLnBrk="1" hangingPunct="1">
              <a:spcBef>
                <a:spcPct val="0"/>
              </a:spcBef>
            </a:pPr>
            <a:r>
              <a:rPr lang="en-US" altLang="en-US" sz="1800" dirty="0"/>
              <a:t>The Federal and California laws prohibit discrimination in extending your program and in hiring practices on the basis of any of these categories . . .</a:t>
            </a:r>
          </a:p>
          <a:p>
            <a:pPr eaLnBrk="1" hangingPunct="1">
              <a:spcBef>
                <a:spcPct val="0"/>
              </a:spcBef>
            </a:pPr>
            <a:endParaRPr lang="en-US" altLang="en-US" sz="1800" dirty="0"/>
          </a:p>
          <a:p>
            <a:pPr eaLnBrk="1" hangingPunct="1">
              <a:spcBef>
                <a:spcPct val="0"/>
              </a:spcBef>
            </a:pPr>
            <a:endParaRPr lang="en-US" altLang="en-US" sz="1800" dirty="0"/>
          </a:p>
          <a:p>
            <a:pPr eaLnBrk="1" hangingPunct="1">
              <a:spcBef>
                <a:spcPct val="0"/>
              </a:spcBef>
            </a:pPr>
            <a:r>
              <a:rPr lang="en-US" sz="1800" i="1" dirty="0"/>
              <a:t>[ Pause to let folks read the bullets. ]</a:t>
            </a:r>
          </a:p>
          <a:p>
            <a:pPr eaLnBrk="1" hangingPunct="1">
              <a:spcBef>
                <a:spcPct val="0"/>
              </a:spcBef>
            </a:pPr>
            <a:endParaRPr lang="en-US" altLang="en-US" sz="1800" dirty="0"/>
          </a:p>
          <a:p>
            <a:pPr eaLnBrk="1" hangingPunct="1">
              <a:spcBef>
                <a:spcPct val="0"/>
              </a:spcBef>
            </a:pPr>
            <a:endParaRPr lang="en-US" altLang="en-US" sz="1800" dirty="0"/>
          </a:p>
          <a:p>
            <a:pPr eaLnBrk="1" hangingPunct="1">
              <a:spcBef>
                <a:spcPct val="0"/>
              </a:spcBef>
            </a:pPr>
            <a:endParaRPr lang="en-US" altLang="en-US" sz="180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300">
                <a:solidFill>
                  <a:schemeClr val="tx1"/>
                </a:solidFill>
                <a:latin typeface="Calibri" panose="020F0502020204030204" pitchFamily="34" charset="0"/>
              </a:defRPr>
            </a:lvl1pPr>
            <a:lvl2pPr marL="742030" indent="-284658">
              <a:spcBef>
                <a:spcPct val="30000"/>
              </a:spcBef>
              <a:defRPr sz="1300">
                <a:solidFill>
                  <a:schemeClr val="tx1"/>
                </a:solidFill>
                <a:latin typeface="Calibri" panose="020F0502020204030204" pitchFamily="34" charset="0"/>
              </a:defRPr>
            </a:lvl2pPr>
            <a:lvl3pPr marL="1141831" indent="-227087">
              <a:spcBef>
                <a:spcPct val="30000"/>
              </a:spcBef>
              <a:defRPr sz="1300">
                <a:solidFill>
                  <a:schemeClr val="tx1"/>
                </a:solidFill>
                <a:latin typeface="Calibri" panose="020F0502020204030204" pitchFamily="34" charset="0"/>
              </a:defRPr>
            </a:lvl3pPr>
            <a:lvl4pPr marL="1599203" indent="-227087">
              <a:spcBef>
                <a:spcPct val="30000"/>
              </a:spcBef>
              <a:defRPr sz="1300">
                <a:solidFill>
                  <a:schemeClr val="tx1"/>
                </a:solidFill>
                <a:latin typeface="Calibri" panose="020F0502020204030204" pitchFamily="34" charset="0"/>
              </a:defRPr>
            </a:lvl4pPr>
            <a:lvl5pPr marL="2056575" indent="-227087">
              <a:spcBef>
                <a:spcPct val="30000"/>
              </a:spcBef>
              <a:defRPr sz="1300">
                <a:solidFill>
                  <a:schemeClr val="tx1"/>
                </a:solidFill>
                <a:latin typeface="Calibri" panose="020F0502020204030204" pitchFamily="34" charset="0"/>
              </a:defRPr>
            </a:lvl5pPr>
            <a:lvl6pPr marL="2517145" indent="-227087" defTabSz="460571" eaLnBrk="0" fontAlgn="base" hangingPunct="0">
              <a:spcBef>
                <a:spcPct val="30000"/>
              </a:spcBef>
              <a:spcAft>
                <a:spcPct val="0"/>
              </a:spcAft>
              <a:defRPr sz="1300">
                <a:solidFill>
                  <a:schemeClr val="tx1"/>
                </a:solidFill>
                <a:latin typeface="Calibri" panose="020F0502020204030204" pitchFamily="34" charset="0"/>
              </a:defRPr>
            </a:lvl6pPr>
            <a:lvl7pPr marL="2977716" indent="-227087" defTabSz="460571" eaLnBrk="0" fontAlgn="base" hangingPunct="0">
              <a:spcBef>
                <a:spcPct val="30000"/>
              </a:spcBef>
              <a:spcAft>
                <a:spcPct val="0"/>
              </a:spcAft>
              <a:defRPr sz="1300">
                <a:solidFill>
                  <a:schemeClr val="tx1"/>
                </a:solidFill>
                <a:latin typeface="Calibri" panose="020F0502020204030204" pitchFamily="34" charset="0"/>
              </a:defRPr>
            </a:lvl7pPr>
            <a:lvl8pPr marL="3438286" indent="-227087" defTabSz="460571" eaLnBrk="0" fontAlgn="base" hangingPunct="0">
              <a:spcBef>
                <a:spcPct val="30000"/>
              </a:spcBef>
              <a:spcAft>
                <a:spcPct val="0"/>
              </a:spcAft>
              <a:defRPr sz="1300">
                <a:solidFill>
                  <a:schemeClr val="tx1"/>
                </a:solidFill>
                <a:latin typeface="Calibri" panose="020F0502020204030204" pitchFamily="34" charset="0"/>
              </a:defRPr>
            </a:lvl8pPr>
            <a:lvl9pPr marL="3898857" indent="-227087" defTabSz="460571"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109B43-56DB-4A32-A7CD-400BDF548A8E}" type="slidenum">
              <a:rPr lang="en-US" altLang="en-US" smtClean="0">
                <a:solidFill>
                  <a:prstClr val="black"/>
                </a:solidFill>
              </a:rPr>
              <a:pPr>
                <a:spcBef>
                  <a:spcPct val="0"/>
                </a:spcBef>
              </a:pPr>
              <a:t>18</a:t>
            </a:fld>
            <a:endParaRPr lang="en-US" altLang="en-US" dirty="0" smtClean="0">
              <a:solidFill>
                <a:prstClr val="black"/>
              </a:solidFill>
            </a:endParaRPr>
          </a:p>
        </p:txBody>
      </p:sp>
    </p:spTree>
    <p:extLst>
      <p:ext uri="{BB962C8B-B14F-4D97-AF65-F5344CB8AC3E}">
        <p14:creationId xmlns:p14="http://schemas.microsoft.com/office/powerpoint/2010/main" val="2868798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Now we will look at why we do civil rights reporting.</a:t>
            </a:r>
            <a:endParaRPr lang="en-US" dirty="0"/>
          </a:p>
        </p:txBody>
      </p:sp>
      <p:sp>
        <p:nvSpPr>
          <p:cNvPr id="4" name="Slide Number Placeholder 3"/>
          <p:cNvSpPr>
            <a:spLocks noGrp="1"/>
          </p:cNvSpPr>
          <p:nvPr>
            <p:ph type="sldNum" sz="quarter" idx="10"/>
          </p:nvPr>
        </p:nvSpPr>
        <p:spPr/>
        <p:txBody>
          <a:bodyPr/>
          <a:lstStyle/>
          <a:p>
            <a:pPr>
              <a:defRPr/>
            </a:pPr>
            <a:fld id="{091D922A-A3FA-404F-BDE8-E9FDE295943F}"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65566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2C9211-2801-40BB-8B28-905CC05482B1}" type="slidenum">
              <a:rPr lang="en-US" smtClean="0"/>
              <a:t>2</a:t>
            </a:fld>
            <a:endParaRPr lang="en-US"/>
          </a:p>
        </p:txBody>
      </p:sp>
    </p:spTree>
    <p:extLst>
      <p:ext uri="{BB962C8B-B14F-4D97-AF65-F5344CB8AC3E}">
        <p14:creationId xmlns:p14="http://schemas.microsoft.com/office/powerpoint/2010/main" val="2308224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We touched on this topic in an earlier slide.  We do civil rights reporting in order to document “the extent to which members of minority groups are beneficiaries of federally assisted programs.”</a:t>
            </a:r>
          </a:p>
          <a:p>
            <a:endParaRPr lang="en-US" dirty="0"/>
          </a:p>
          <a:p>
            <a:r>
              <a:rPr lang="en-US" dirty="0" smtClean="0"/>
              <a:t>The language in this slide is from an earlier reg and succinctly re-states this requirement.  We identify a clientele, we establish a baseline for that clientele group, then we report the contacts made against that baseline because attendance/contacts allows – maybe not a perfect – but at least some sort of measure that the delivery of program benefits and services to minorities is equal to the benefits being delivered to nonminority individuals. </a:t>
            </a:r>
          </a:p>
          <a:p>
            <a:r>
              <a:rPr lang="en-US" dirty="0" smtClean="0"/>
              <a:t>Then in the red font there at the bottom of the slide, I restate this requirement once again . . . because it’s important.</a:t>
            </a:r>
          </a:p>
          <a:p>
            <a:endParaRPr lang="en-US" dirty="0" smtClean="0"/>
          </a:p>
        </p:txBody>
      </p:sp>
      <p:sp>
        <p:nvSpPr>
          <p:cNvPr id="4" name="Slide Number Placeholder 3"/>
          <p:cNvSpPr>
            <a:spLocks noGrp="1"/>
          </p:cNvSpPr>
          <p:nvPr>
            <p:ph type="sldNum" sz="quarter" idx="10"/>
          </p:nvPr>
        </p:nvSpPr>
        <p:spPr/>
        <p:txBody>
          <a:bodyPr/>
          <a:lstStyle/>
          <a:p>
            <a:pPr>
              <a:defRPr/>
            </a:pPr>
            <a:fld id="{091D922A-A3FA-404F-BDE8-E9FDE295943F}"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455307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Here’s the definition of Parity.  If your actual contacts come to within 80% of their percentage in the baseline, then your program is in parity. It has achieved parity of participation.  We see an hypothetical example for Hispanics in this slide illustrating </a:t>
            </a:r>
            <a:r>
              <a:rPr lang="en-US" smtClean="0"/>
              <a:t>this point.</a:t>
            </a:r>
            <a:endParaRPr lang="en-US" dirty="0" smtClean="0"/>
          </a:p>
          <a:p>
            <a:endParaRPr lang="en-US" dirty="0"/>
          </a:p>
          <a:p>
            <a:r>
              <a:rPr lang="en-US" i="1" dirty="0" smtClean="0"/>
              <a:t>[ Pause here. ]</a:t>
            </a:r>
          </a:p>
          <a:p>
            <a:endParaRPr lang="en-US" dirty="0"/>
          </a:p>
          <a:p>
            <a:r>
              <a:rPr lang="en-US" dirty="0" smtClean="0"/>
              <a:t>You establish All Reasonable Effort (ARE) by utilizing (at least one time) at least three of four specific outreach methods. (And there is no substitution allowed, you must use at least three of these four specific methods.  You are free to use other methods not listed but in order to establish compliance by ARE you must use at least three of these four outreach methods.)  Mass Media / Newsletter or flyers / personal letters or personal emails to specific individuals / personal invitations – either face-to-face or by phone.</a:t>
            </a:r>
            <a:endParaRPr lang="en-US" dirty="0"/>
          </a:p>
        </p:txBody>
      </p:sp>
      <p:sp>
        <p:nvSpPr>
          <p:cNvPr id="4" name="Slide Number Placeholder 3"/>
          <p:cNvSpPr>
            <a:spLocks noGrp="1"/>
          </p:cNvSpPr>
          <p:nvPr>
            <p:ph type="sldNum" sz="quarter" idx="10"/>
          </p:nvPr>
        </p:nvSpPr>
        <p:spPr/>
        <p:txBody>
          <a:bodyPr/>
          <a:lstStyle/>
          <a:p>
            <a:pPr>
              <a:defRPr/>
            </a:pPr>
            <a:fld id="{091D922A-A3FA-404F-BDE8-E9FDE295943F}"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472418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714375" y="322263"/>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p:cNvPr>
          <p:cNvSpPr>
            <a:spLocks noGrp="1"/>
          </p:cNvSpPr>
          <p:nvPr>
            <p:ph type="body" idx="1"/>
          </p:nvPr>
        </p:nvSpPr>
        <p:spPr>
          <a:xfrm>
            <a:off x="701361" y="3994861"/>
            <a:ext cx="5607680" cy="4762212"/>
          </a:xfrm>
        </p:spPr>
        <p:txBody>
          <a:bodyPr/>
          <a:lstStyle/>
          <a:p>
            <a:pPr eaLnBrk="1" hangingPunct="1">
              <a:defRPr/>
            </a:pPr>
            <a:r>
              <a:rPr lang="en-US" sz="1400" dirty="0"/>
              <a:t>How do you identify your potential clientele?</a:t>
            </a:r>
          </a:p>
          <a:p>
            <a:pPr eaLnBrk="1" hangingPunct="1">
              <a:defRPr/>
            </a:pPr>
            <a:r>
              <a:rPr lang="en-US" sz="1400" dirty="0"/>
              <a:t>Your PVA &amp; PD should state who your position is intended to serve. That’s your starting point. Then, working with colleagues in the similar program areas and/or your County Director, you can fine-tune that to discover </a:t>
            </a:r>
            <a:r>
              <a:rPr lang="en-US" sz="1400" u="sng" dirty="0"/>
              <a:t>additional</a:t>
            </a:r>
            <a:r>
              <a:rPr lang="en-US" sz="1400" dirty="0"/>
              <a:t> groups who could also benefit from your program. Once you define you clientele group or groups, then the fun begins.</a:t>
            </a:r>
          </a:p>
          <a:p>
            <a:pPr marL="285726" indent="-285726">
              <a:buFont typeface="Arial" pitchFamily="34" charset="0"/>
              <a:buChar char="•"/>
              <a:defRPr/>
            </a:pPr>
            <a:r>
              <a:rPr lang="en-US" sz="1400" dirty="0"/>
              <a:t>As an academic it is important that you find the demographic breakdown of your clientele groups in your county or geographical area.  Some programs can use the US Census.  If you are in an agricultural program area you may want to check the Ag Census and Ag Commissioner’s Report. Feel free to use local data and local knowledge from individuals who have lived or worked in the area for a period of time – but remember to document whatever sources you use.</a:t>
            </a:r>
          </a:p>
          <a:p>
            <a:pPr marL="285726" indent="-285726">
              <a:buFont typeface="Arial" pitchFamily="34" charset="0"/>
              <a:buChar char="•"/>
              <a:defRPr/>
            </a:pPr>
            <a:r>
              <a:rPr lang="en-US" sz="1400" dirty="0"/>
              <a:t>As an academic you should ask yourself who are those individuals who would be interested in or benefit from my educational program.</a:t>
            </a:r>
          </a:p>
          <a:p>
            <a:pPr marL="285726" indent="-285726">
              <a:buFont typeface="Arial" pitchFamily="34" charset="0"/>
              <a:buChar char="•"/>
              <a:defRPr/>
            </a:pPr>
            <a:r>
              <a:rPr lang="en-US" sz="1400" dirty="0"/>
              <a:t>Another great source is the collaborators, stakeholders or even individuals from other agencies who serve or represent the protected or underrepresented groups you are trying to reach.</a:t>
            </a:r>
          </a:p>
          <a:p>
            <a:pPr marL="285726" indent="-285726">
              <a:buFont typeface="Arial" pitchFamily="34" charset="0"/>
              <a:buChar char="•"/>
              <a:defRPr/>
            </a:pPr>
            <a:r>
              <a:rPr lang="en-US" sz="1400" dirty="0"/>
              <a:t>If you are unfamiliar with them, learn about the diverse cultures within the geographical area where you work.</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300">
                <a:solidFill>
                  <a:schemeClr val="tx1"/>
                </a:solidFill>
                <a:latin typeface="Calibri" panose="020F0502020204030204" pitchFamily="34" charset="0"/>
              </a:defRPr>
            </a:lvl1pPr>
            <a:lvl2pPr marL="742030" indent="-284658">
              <a:spcBef>
                <a:spcPct val="30000"/>
              </a:spcBef>
              <a:defRPr sz="1300">
                <a:solidFill>
                  <a:schemeClr val="tx1"/>
                </a:solidFill>
                <a:latin typeface="Calibri" panose="020F0502020204030204" pitchFamily="34" charset="0"/>
              </a:defRPr>
            </a:lvl2pPr>
            <a:lvl3pPr marL="1141831" indent="-227087">
              <a:spcBef>
                <a:spcPct val="30000"/>
              </a:spcBef>
              <a:defRPr sz="1300">
                <a:solidFill>
                  <a:schemeClr val="tx1"/>
                </a:solidFill>
                <a:latin typeface="Calibri" panose="020F0502020204030204" pitchFamily="34" charset="0"/>
              </a:defRPr>
            </a:lvl3pPr>
            <a:lvl4pPr marL="1599203" indent="-227087">
              <a:spcBef>
                <a:spcPct val="30000"/>
              </a:spcBef>
              <a:defRPr sz="1300">
                <a:solidFill>
                  <a:schemeClr val="tx1"/>
                </a:solidFill>
                <a:latin typeface="Calibri" panose="020F0502020204030204" pitchFamily="34" charset="0"/>
              </a:defRPr>
            </a:lvl4pPr>
            <a:lvl5pPr marL="2056575" indent="-227087">
              <a:spcBef>
                <a:spcPct val="30000"/>
              </a:spcBef>
              <a:defRPr sz="1300">
                <a:solidFill>
                  <a:schemeClr val="tx1"/>
                </a:solidFill>
                <a:latin typeface="Calibri" panose="020F0502020204030204" pitchFamily="34" charset="0"/>
              </a:defRPr>
            </a:lvl5pPr>
            <a:lvl6pPr marL="2517145" indent="-227087" defTabSz="460571" eaLnBrk="0" fontAlgn="base" hangingPunct="0">
              <a:spcBef>
                <a:spcPct val="30000"/>
              </a:spcBef>
              <a:spcAft>
                <a:spcPct val="0"/>
              </a:spcAft>
              <a:defRPr sz="1300">
                <a:solidFill>
                  <a:schemeClr val="tx1"/>
                </a:solidFill>
                <a:latin typeface="Calibri" panose="020F0502020204030204" pitchFamily="34" charset="0"/>
              </a:defRPr>
            </a:lvl6pPr>
            <a:lvl7pPr marL="2977716" indent="-227087" defTabSz="460571" eaLnBrk="0" fontAlgn="base" hangingPunct="0">
              <a:spcBef>
                <a:spcPct val="30000"/>
              </a:spcBef>
              <a:spcAft>
                <a:spcPct val="0"/>
              </a:spcAft>
              <a:defRPr sz="1300">
                <a:solidFill>
                  <a:schemeClr val="tx1"/>
                </a:solidFill>
                <a:latin typeface="Calibri" panose="020F0502020204030204" pitchFamily="34" charset="0"/>
              </a:defRPr>
            </a:lvl7pPr>
            <a:lvl8pPr marL="3438286" indent="-227087" defTabSz="460571" eaLnBrk="0" fontAlgn="base" hangingPunct="0">
              <a:spcBef>
                <a:spcPct val="30000"/>
              </a:spcBef>
              <a:spcAft>
                <a:spcPct val="0"/>
              </a:spcAft>
              <a:defRPr sz="1300">
                <a:solidFill>
                  <a:schemeClr val="tx1"/>
                </a:solidFill>
                <a:latin typeface="Calibri" panose="020F0502020204030204" pitchFamily="34" charset="0"/>
              </a:defRPr>
            </a:lvl8pPr>
            <a:lvl9pPr marL="3898857" indent="-227087" defTabSz="460571"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EA150D8-F377-4B39-B392-7FF8B2B35DC3}" type="slidenum">
              <a:rPr lang="en-US" altLang="en-US" smtClean="0">
                <a:solidFill>
                  <a:prstClr val="black"/>
                </a:solidFill>
              </a:rPr>
              <a:pPr>
                <a:spcBef>
                  <a:spcPct val="0"/>
                </a:spcBef>
              </a:pPr>
              <a:t>22</a:t>
            </a:fld>
            <a:endParaRPr lang="en-US" altLang="en-US" dirty="0" smtClean="0">
              <a:solidFill>
                <a:prstClr val="black"/>
              </a:solidFill>
            </a:endParaRPr>
          </a:p>
        </p:txBody>
      </p:sp>
    </p:spTree>
    <p:extLst>
      <p:ext uri="{BB962C8B-B14F-4D97-AF65-F5344CB8AC3E}">
        <p14:creationId xmlns:p14="http://schemas.microsoft.com/office/powerpoint/2010/main" val="3414515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As an ANR Cooperative Extension Advisor, probably your chief – or at least pretty high up there – Affirmative Action responsibility is finding your baseline data.</a:t>
            </a:r>
          </a:p>
          <a:p>
            <a:endParaRPr lang="en-US" dirty="0"/>
          </a:p>
          <a:p>
            <a:r>
              <a:rPr lang="en-US" dirty="0" smtClean="0"/>
              <a:t>We cannot determine if you’ve achieved parity if we cannot compare your actual contacts to a baseline. As important as establishing a baseline is, it is also important to get a good demographic breakdown of audience participants in any events you may hold. These make up your actual contacts and it’s vital to get a breakdown of race, gender and ethnicity of your audiences. If you have a formal sit-down event, you can have sign-in sheets that offer people an opportunity to self-identify their race, ethnicity and gender. If you’re having an open-house sort of thing with people flowing in and out throughout the day this is far more challenging. Even with a sit-down event people are free to decline to state but in both instances,  (sit-down, formal or in-and-out open house-style) the USDA has stated that visual identification of audience make-up is fine. If you have any questions about this, contact me at the Affirmative Action Office.</a:t>
            </a:r>
          </a:p>
          <a:p>
            <a:endParaRPr lang="en-US" dirty="0" smtClean="0"/>
          </a:p>
          <a:p>
            <a:endParaRPr lang="en-US" i="1" dirty="0"/>
          </a:p>
        </p:txBody>
      </p:sp>
      <p:sp>
        <p:nvSpPr>
          <p:cNvPr id="4" name="Slide Number Placeholder 3"/>
          <p:cNvSpPr>
            <a:spLocks noGrp="1"/>
          </p:cNvSpPr>
          <p:nvPr>
            <p:ph type="sldNum" sz="quarter" idx="10"/>
          </p:nvPr>
        </p:nvSpPr>
        <p:spPr/>
        <p:txBody>
          <a:bodyPr/>
          <a:lstStyle/>
          <a:p>
            <a:pPr>
              <a:defRPr/>
            </a:pPr>
            <a:fld id="{091D922A-A3FA-404F-BDE8-E9FDE295943F}"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438468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Take a minute to read over these additional bullet points concerning your Affirmative Action responsibilities.</a:t>
            </a:r>
          </a:p>
          <a:p>
            <a:endParaRPr lang="en-US" dirty="0"/>
          </a:p>
          <a:p>
            <a:r>
              <a:rPr lang="en-US" i="1" dirty="0" smtClean="0"/>
              <a:t>[ Pause so they can read the bullets.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91D922A-A3FA-404F-BDE8-E9FDE295943F}"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771505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 to be clear that we’re all on the same page, let’s review, “What is ARE Activity?”</a:t>
            </a:r>
          </a:p>
          <a:p>
            <a:endParaRPr lang="en-US" dirty="0"/>
          </a:p>
          <a:p>
            <a:r>
              <a:rPr lang="en-US" dirty="0" smtClean="0"/>
              <a:t> It’s what you do to encourage people to participate in your program. It is NOT synonymous with program delivery.  You can also target your ARE to reach specific segments of your clientele baseline in order to expand access.</a:t>
            </a:r>
          </a:p>
          <a:p>
            <a:endParaRPr lang="en-US" dirty="0"/>
          </a:p>
          <a:p>
            <a:r>
              <a:rPr lang="en-US" dirty="0" smtClean="0"/>
              <a:t>Good ARE efforts could or should include sending press releases to local publications, holding meetings in place were all people can feel comfortable; if you can identify barriers to participation, try and find ways to remove them; seek out other groups to co-sponsor meetings with as an aid to reaching wider segments of your clientele.</a:t>
            </a:r>
            <a:endParaRPr lang="en-US" dirty="0"/>
          </a:p>
        </p:txBody>
      </p:sp>
      <p:sp>
        <p:nvSpPr>
          <p:cNvPr id="4" name="Slide Number Placeholder 3"/>
          <p:cNvSpPr>
            <a:spLocks noGrp="1"/>
          </p:cNvSpPr>
          <p:nvPr>
            <p:ph type="sldNum" sz="quarter" idx="10"/>
          </p:nvPr>
        </p:nvSpPr>
        <p:spPr/>
        <p:txBody>
          <a:bodyPr/>
          <a:lstStyle/>
          <a:p>
            <a:pPr>
              <a:defRPr/>
            </a:pPr>
            <a:fld id="{091D922A-A3FA-404F-BDE8-E9FDE295943F}"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1554925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O.K., we’re almost at the end!</a:t>
            </a:r>
          </a:p>
          <a:p>
            <a:endParaRPr lang="en-US" dirty="0"/>
          </a:p>
          <a:p>
            <a:r>
              <a:rPr lang="en-US" dirty="0" smtClean="0"/>
              <a:t>What’s measured gets done.  (Or so it is said.) As part of the ANR evaluation process, your supervisor should meet with you annually and go over your contact reporting. A goal that any advisor can have is to either move their program into full parity or to maintain parity.</a:t>
            </a:r>
          </a:p>
          <a:p>
            <a:endParaRPr lang="en-US" dirty="0"/>
          </a:p>
          <a:p>
            <a:r>
              <a:rPr lang="en-US" dirty="0" smtClean="0"/>
              <a:t>The ANR AA Office annually reviews contact and ARE activity and compiles a compliance history for each advisor. Are you in compliance by ARE or by parity?  Or are you out of compliance? This information is supplied to ANR administration for all advisors going forward for Merit/ Promotion.</a:t>
            </a:r>
          </a:p>
          <a:p>
            <a:endParaRPr lang="en-US" dirty="0"/>
          </a:p>
          <a:p>
            <a:r>
              <a:rPr lang="en-US" dirty="0" smtClean="0"/>
              <a:t>As a side note: Any advisor should be comfortable defending their choice of clientele group(s) and the source of their baseline.</a:t>
            </a:r>
          </a:p>
          <a:p>
            <a:endParaRPr lang="en-US" dirty="0"/>
          </a:p>
        </p:txBody>
      </p:sp>
      <p:sp>
        <p:nvSpPr>
          <p:cNvPr id="4" name="Slide Number Placeholder 3"/>
          <p:cNvSpPr>
            <a:spLocks noGrp="1"/>
          </p:cNvSpPr>
          <p:nvPr>
            <p:ph type="sldNum" sz="quarter" idx="10"/>
          </p:nvPr>
        </p:nvSpPr>
        <p:spPr/>
        <p:txBody>
          <a:bodyPr/>
          <a:lstStyle/>
          <a:p>
            <a:pPr>
              <a:defRPr/>
            </a:pPr>
            <a:fld id="{091D922A-A3FA-404F-BDE8-E9FDE295943F}"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60315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162050"/>
            <a:ext cx="5573712" cy="3136900"/>
          </a:xfrm>
        </p:spPr>
      </p:sp>
      <p:sp>
        <p:nvSpPr>
          <p:cNvPr id="3" name="Notes Placeholder 2"/>
          <p:cNvSpPr>
            <a:spLocks noGrp="1"/>
          </p:cNvSpPr>
          <p:nvPr>
            <p:ph type="body" idx="1"/>
          </p:nvPr>
        </p:nvSpPr>
        <p:spPr>
          <a:xfrm>
            <a:off x="701361" y="4474034"/>
            <a:ext cx="5607680" cy="2010410"/>
          </a:xfrm>
        </p:spPr>
        <p:txBody>
          <a:bodyPr/>
          <a:lstStyle/>
          <a:p>
            <a:r>
              <a:rPr lang="en-US" dirty="0"/>
              <a:t>If you have any questions concerning your Affirmative Action or Civil Rights obligations, feel free to contact me, David White, the ANR Affirmative Action Analyst and Title IX Investigator</a:t>
            </a:r>
          </a:p>
          <a:p>
            <a:endParaRPr lang="en-US" dirty="0"/>
          </a:p>
          <a:p>
            <a:r>
              <a:rPr lang="en-US"/>
              <a:t>Thank you again for taking this training.</a:t>
            </a:r>
          </a:p>
          <a:p>
            <a:endParaRPr lang="en-US" dirty="0"/>
          </a:p>
        </p:txBody>
      </p:sp>
      <p:sp>
        <p:nvSpPr>
          <p:cNvPr id="4" name="Slide Number Placeholder 3"/>
          <p:cNvSpPr>
            <a:spLocks noGrp="1"/>
          </p:cNvSpPr>
          <p:nvPr>
            <p:ph type="sldNum" sz="quarter" idx="10"/>
          </p:nvPr>
        </p:nvSpPr>
        <p:spPr/>
        <p:txBody>
          <a:bodyPr/>
          <a:lstStyle/>
          <a:p>
            <a:pPr>
              <a:defRPr/>
            </a:pPr>
            <a:fld id="{091D922A-A3FA-404F-BDE8-E9FDE295943F}"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523267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Kit slides</a:t>
            </a:r>
          </a:p>
        </p:txBody>
      </p:sp>
      <p:sp>
        <p:nvSpPr>
          <p:cNvPr id="4" name="Slide Number Placeholder 3"/>
          <p:cNvSpPr>
            <a:spLocks noGrp="1"/>
          </p:cNvSpPr>
          <p:nvPr>
            <p:ph type="sldNum" sz="quarter" idx="10"/>
          </p:nvPr>
        </p:nvSpPr>
        <p:spPr/>
        <p:txBody>
          <a:bodyPr/>
          <a:lstStyle/>
          <a:p>
            <a:fld id="{0C2C9211-2801-40BB-8B28-905CC05482B1}" type="slidenum">
              <a:rPr lang="en-US" smtClean="0"/>
              <a:t>28</a:t>
            </a:fld>
            <a:endParaRPr lang="en-US"/>
          </a:p>
        </p:txBody>
      </p:sp>
    </p:spTree>
    <p:extLst>
      <p:ext uri="{BB962C8B-B14F-4D97-AF65-F5344CB8AC3E}">
        <p14:creationId xmlns:p14="http://schemas.microsoft.com/office/powerpoint/2010/main" val="2758113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Convener: Convene project</a:t>
            </a:r>
            <a:r>
              <a:rPr lang="en-US" baseline="0" dirty="0" smtClean="0"/>
              <a:t> team, convene users for input, etc.</a:t>
            </a:r>
          </a:p>
          <a:p>
            <a:endParaRPr lang="en-US" baseline="0" dirty="0" smtClean="0"/>
          </a:p>
          <a:p>
            <a:r>
              <a:rPr lang="en-US" baseline="0" dirty="0" smtClean="0"/>
              <a:t>Director of PPE manages/requests budget </a:t>
            </a:r>
            <a:endParaRPr lang="en-US" dirty="0"/>
          </a:p>
        </p:txBody>
      </p:sp>
      <p:sp>
        <p:nvSpPr>
          <p:cNvPr id="4" name="Slide Number Placeholder 3"/>
          <p:cNvSpPr>
            <a:spLocks noGrp="1"/>
          </p:cNvSpPr>
          <p:nvPr>
            <p:ph type="sldNum" sz="quarter" idx="10"/>
          </p:nvPr>
        </p:nvSpPr>
        <p:spPr/>
        <p:txBody>
          <a:bodyPr/>
          <a:lstStyle/>
          <a:p>
            <a:fld id="{A1AE10FA-412B-450C-A194-ADEB5222657C}" type="slidenum">
              <a:rPr lang="en-US" smtClean="0"/>
              <a:t>29</a:t>
            </a:fld>
            <a:endParaRPr lang="en-US"/>
          </a:p>
        </p:txBody>
      </p:sp>
    </p:spTree>
    <p:extLst>
      <p:ext uri="{BB962C8B-B14F-4D97-AF65-F5344CB8AC3E}">
        <p14:creationId xmlns:p14="http://schemas.microsoft.com/office/powerpoint/2010/main" val="53207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Polls</a:t>
            </a:r>
            <a:r>
              <a:rPr lang="en-US" baseline="0" dirty="0" smtClean="0"/>
              <a:t> during #3 and #5</a:t>
            </a:r>
            <a:endParaRPr lang="en-US" dirty="0"/>
          </a:p>
        </p:txBody>
      </p:sp>
      <p:sp>
        <p:nvSpPr>
          <p:cNvPr id="4" name="Slide Number Placeholder 3"/>
          <p:cNvSpPr>
            <a:spLocks noGrp="1"/>
          </p:cNvSpPr>
          <p:nvPr>
            <p:ph type="sldNum" sz="quarter" idx="10"/>
          </p:nvPr>
        </p:nvSpPr>
        <p:spPr/>
        <p:txBody>
          <a:bodyPr/>
          <a:lstStyle/>
          <a:p>
            <a:fld id="{0C2C9211-2801-40BB-8B28-905CC05482B1}" type="slidenum">
              <a:rPr lang="en-US" smtClean="0"/>
              <a:t>3</a:t>
            </a:fld>
            <a:endParaRPr lang="en-US"/>
          </a:p>
        </p:txBody>
      </p:sp>
    </p:spTree>
    <p:extLst>
      <p:ext uri="{BB962C8B-B14F-4D97-AF65-F5344CB8AC3E}">
        <p14:creationId xmlns:p14="http://schemas.microsoft.com/office/powerpoint/2010/main" val="1804212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17">
              <a:defRPr/>
            </a:pPr>
            <a:r>
              <a:rPr lang="en-US" dirty="0" smtClean="0"/>
              <a:t>Legislative/external/internal</a:t>
            </a:r>
            <a:r>
              <a:rPr lang="en-US" baseline="0" dirty="0" smtClean="0"/>
              <a:t> requests: </a:t>
            </a:r>
            <a:r>
              <a:rPr lang="en-US" dirty="0" smtClean="0">
                <a:effectLst/>
              </a:rPr>
              <a:t>(often in partnership with Strategi</a:t>
            </a:r>
            <a:r>
              <a:rPr lang="en-US" dirty="0" smtClean="0"/>
              <a:t>c Communications)</a:t>
            </a:r>
            <a:endParaRPr lang="en-US" dirty="0" smtClean="0">
              <a:effectLst/>
            </a:endParaRPr>
          </a:p>
          <a:p>
            <a:endParaRPr lang="en-US" dirty="0" smtClean="0"/>
          </a:p>
          <a:p>
            <a:pPr defTabSz="931717">
              <a:defRPr/>
            </a:pPr>
            <a:r>
              <a:rPr lang="en-US" dirty="0" smtClean="0"/>
              <a:t>Compliance</a:t>
            </a:r>
            <a:r>
              <a:rPr lang="en-US" baseline="0" dirty="0" smtClean="0"/>
              <a:t> with federal requirements: </a:t>
            </a:r>
            <a:r>
              <a:rPr lang="en-US" dirty="0" smtClean="0">
                <a:effectLst/>
              </a:rPr>
              <a:t>(e.g., meeting 25% targets of multistate and integrated work)</a:t>
            </a:r>
          </a:p>
          <a:p>
            <a:endParaRPr lang="en-US" dirty="0"/>
          </a:p>
        </p:txBody>
      </p:sp>
      <p:sp>
        <p:nvSpPr>
          <p:cNvPr id="4" name="Slide Number Placeholder 3"/>
          <p:cNvSpPr>
            <a:spLocks noGrp="1"/>
          </p:cNvSpPr>
          <p:nvPr>
            <p:ph type="sldNum" sz="quarter" idx="10"/>
          </p:nvPr>
        </p:nvSpPr>
        <p:spPr/>
        <p:txBody>
          <a:bodyPr/>
          <a:lstStyle/>
          <a:p>
            <a:fld id="{A1AE10FA-412B-450C-A194-ADEB5222657C}" type="slidenum">
              <a:rPr lang="en-US" smtClean="0"/>
              <a:t>30</a:t>
            </a:fld>
            <a:endParaRPr lang="en-US"/>
          </a:p>
        </p:txBody>
      </p:sp>
    </p:spTree>
    <p:extLst>
      <p:ext uri="{BB962C8B-B14F-4D97-AF65-F5344CB8AC3E}">
        <p14:creationId xmlns:p14="http://schemas.microsoft.com/office/powerpoint/2010/main" val="1559668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Kit</a:t>
            </a:r>
          </a:p>
          <a:p>
            <a:endParaRPr lang="en-US" dirty="0" smtClean="0"/>
          </a:p>
          <a:p>
            <a:r>
              <a:rPr lang="en-US" dirty="0" smtClean="0"/>
              <a:t>NIFA recently</a:t>
            </a:r>
            <a:r>
              <a:rPr lang="en-US" baseline="0" dirty="0" smtClean="0"/>
              <a:t> provided this information at a national extension administrator’s conference. I can’t speak to the specifics but in general, NIFA uses the information ANR provides them for demonstrating accountability, securing funding, generating public support, and advocating with congress.</a:t>
            </a:r>
            <a:endParaRPr lang="en-US" dirty="0"/>
          </a:p>
        </p:txBody>
      </p:sp>
      <p:sp>
        <p:nvSpPr>
          <p:cNvPr id="4" name="Slide Number Placeholder 3"/>
          <p:cNvSpPr>
            <a:spLocks noGrp="1"/>
          </p:cNvSpPr>
          <p:nvPr>
            <p:ph type="sldNum" sz="quarter" idx="10"/>
          </p:nvPr>
        </p:nvSpPr>
        <p:spPr/>
        <p:txBody>
          <a:bodyPr/>
          <a:lstStyle/>
          <a:p>
            <a:fld id="{0C2C9211-2801-40BB-8B28-905CC05482B1}" type="slidenum">
              <a:rPr lang="en-US" smtClean="0"/>
              <a:t>31</a:t>
            </a:fld>
            <a:endParaRPr lang="en-US"/>
          </a:p>
        </p:txBody>
      </p:sp>
    </p:spTree>
    <p:extLst>
      <p:ext uri="{BB962C8B-B14F-4D97-AF65-F5344CB8AC3E}">
        <p14:creationId xmlns:p14="http://schemas.microsoft.com/office/powerpoint/2010/main" val="2064137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smtClean="0"/>
              <a:t>Earlier Kim mentioned that the E-Book was used to inform</a:t>
            </a:r>
            <a:r>
              <a:rPr lang="en-US" baseline="0" dirty="0" smtClean="0"/>
              <a:t> the design of Project Board. Definitions and instructions from the E-Book are used in the help website and in the actual system hover-over’s. But also, the system’s key elements and workflows are also based on the E-Book. There are three primary elements in Project Board: Themes, Projects, and Activities.  </a:t>
            </a:r>
            <a:endParaRPr lang="en-US" dirty="0" smtClean="0"/>
          </a:p>
          <a:p>
            <a:endParaRPr lang="en-US" dirty="0" smtClean="0"/>
          </a:p>
          <a:p>
            <a:r>
              <a:rPr lang="en-US" dirty="0" smtClean="0"/>
              <a:t>Theme</a:t>
            </a:r>
            <a:r>
              <a:rPr lang="en-US" baseline="0" dirty="0" smtClean="0"/>
              <a:t> – Based on the idea of organizing ANR program summary narratives into themes that include both extending knowledge and information and research and creativity. Summarize the background, clientele, goals, inputs, outputs or methods, outcomes, and impacts. </a:t>
            </a:r>
          </a:p>
          <a:p>
            <a:endParaRPr lang="en-US" baseline="0" dirty="0" smtClean="0"/>
          </a:p>
          <a:p>
            <a:r>
              <a:rPr lang="en-US" baseline="0" dirty="0" smtClean="0"/>
              <a:t>Only tagging condition change to theme and FTE.</a:t>
            </a:r>
          </a:p>
          <a:p>
            <a:endParaRPr lang="en-US" baseline="0" dirty="0" smtClean="0"/>
          </a:p>
          <a:p>
            <a:r>
              <a:rPr lang="en-US" baseline="0" dirty="0" smtClean="0"/>
              <a:t>Project – Think of the ANR dossier project summary table. This often includes a collection of activities.</a:t>
            </a:r>
          </a:p>
          <a:p>
            <a:endParaRPr lang="en-US" baseline="0" dirty="0" smtClean="0"/>
          </a:p>
          <a:p>
            <a:r>
              <a:rPr lang="en-US" baseline="0" dirty="0" smtClean="0"/>
              <a:t>Activity – Think of the ANR dossier Extension activities, university/public service tables, etc. Note: If you are a CE Specialist with campus-based merit/promotion process, you will not have to enter detailed activities as you already do this in your campus systems. We will ask for counts instead!</a:t>
            </a:r>
          </a:p>
          <a:p>
            <a:endParaRPr lang="en-US" baseline="0" dirty="0" smtClean="0"/>
          </a:p>
          <a:p>
            <a:r>
              <a:rPr lang="en-US" dirty="0" smtClean="0"/>
              <a:t>Projects get tagged directly to a theme.</a:t>
            </a:r>
          </a:p>
          <a:p>
            <a:r>
              <a:rPr lang="en-US" dirty="0" smtClean="0"/>
              <a:t>Extension activities can</a:t>
            </a:r>
            <a:r>
              <a:rPr lang="en-US" baseline="0" dirty="0" smtClean="0"/>
              <a:t> be tagged to a project (and thus inherit the project theme tag), or they can be tagged directly to a theme.</a:t>
            </a:r>
          </a:p>
          <a:p>
            <a:r>
              <a:rPr lang="en-US" baseline="0" dirty="0" smtClean="0"/>
              <a:t>All projects and Extension/Research/Creative activities must be linked to a theme in order for the dossier to work properly.</a:t>
            </a:r>
          </a:p>
          <a:p>
            <a:endParaRPr lang="en-US" dirty="0" smtClean="0"/>
          </a:p>
          <a:p>
            <a:r>
              <a:rPr lang="en-US" dirty="0" smtClean="0"/>
              <a:t>Note:</a:t>
            </a:r>
            <a:r>
              <a:rPr lang="en-US" baseline="0" dirty="0" smtClean="0"/>
              <a:t> University/Public Service and Professional Competence activities are not tagged to projects/themes. Again, this is all based on E-Book guidance: “</a:t>
            </a:r>
            <a:r>
              <a:rPr lang="en-US" sz="1300" dirty="0"/>
              <a:t>Organize extension activities by the themes where possible as outlined in your narrative…”</a:t>
            </a:r>
            <a:endParaRPr lang="en-US" dirty="0"/>
          </a:p>
        </p:txBody>
      </p:sp>
      <p:sp>
        <p:nvSpPr>
          <p:cNvPr id="4" name="Slide Number Placeholder 3"/>
          <p:cNvSpPr>
            <a:spLocks noGrp="1"/>
          </p:cNvSpPr>
          <p:nvPr>
            <p:ph type="sldNum" sz="quarter" idx="10"/>
          </p:nvPr>
        </p:nvSpPr>
        <p:spPr/>
        <p:txBody>
          <a:bodyPr/>
          <a:lstStyle/>
          <a:p>
            <a:fld id="{317F0211-1020-4D99-85F8-79681F0FB6EC}" type="slidenum">
              <a:rPr lang="en-US" smtClean="0"/>
              <a:t>32</a:t>
            </a:fld>
            <a:endParaRPr lang="en-US"/>
          </a:p>
        </p:txBody>
      </p:sp>
    </p:spTree>
    <p:extLst>
      <p:ext uri="{BB962C8B-B14F-4D97-AF65-F5344CB8AC3E}">
        <p14:creationId xmlns:p14="http://schemas.microsoft.com/office/powerpoint/2010/main" val="3940231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Let’s talk about an oversimplified real</a:t>
            </a:r>
            <a:r>
              <a:rPr lang="en-US" baseline="0" dirty="0" smtClean="0"/>
              <a:t> life example of an academic’s work (one RESEARCH and one EXTENSION) and how each item would be reported in Project Board and if applicable your dossier.</a:t>
            </a:r>
            <a:endParaRPr lang="en-US" dirty="0" smtClean="0"/>
          </a:p>
          <a:p>
            <a:endParaRPr lang="en-US" dirty="0" smtClean="0"/>
          </a:p>
          <a:p>
            <a:r>
              <a:rPr lang="en-US" dirty="0" smtClean="0"/>
              <a:t>Research – conduct</a:t>
            </a:r>
            <a:r>
              <a:rPr lang="en-US" baseline="0" dirty="0" smtClean="0"/>
              <a:t> a trial on an integrated pest management strategy for organic celery</a:t>
            </a:r>
          </a:p>
          <a:p>
            <a:r>
              <a:rPr lang="en-US" baseline="0" dirty="0" smtClean="0"/>
              <a:t>Write up the findings in blog and journal article</a:t>
            </a:r>
          </a:p>
          <a:p>
            <a:r>
              <a:rPr lang="en-US" baseline="0" dirty="0" smtClean="0"/>
              <a:t>Disseminate research findings via tweeting and presenting at professional conferences.</a:t>
            </a:r>
            <a:endParaRPr lang="en-US" dirty="0"/>
          </a:p>
        </p:txBody>
      </p:sp>
      <p:sp>
        <p:nvSpPr>
          <p:cNvPr id="4" name="Slide Number Placeholder 3"/>
          <p:cNvSpPr>
            <a:spLocks noGrp="1"/>
          </p:cNvSpPr>
          <p:nvPr>
            <p:ph type="sldNum" sz="quarter" idx="10"/>
          </p:nvPr>
        </p:nvSpPr>
        <p:spPr/>
        <p:txBody>
          <a:bodyPr/>
          <a:lstStyle/>
          <a:p>
            <a:fld id="{0C2C9211-2801-40BB-8B28-905CC05482B1}" type="slidenum">
              <a:rPr lang="en-US" smtClean="0"/>
              <a:t>33</a:t>
            </a:fld>
            <a:endParaRPr lang="en-US"/>
          </a:p>
        </p:txBody>
      </p:sp>
    </p:spTree>
    <p:extLst>
      <p:ext uri="{BB962C8B-B14F-4D97-AF65-F5344CB8AC3E}">
        <p14:creationId xmlns:p14="http://schemas.microsoft.com/office/powerpoint/2010/main" val="3570384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4-H</a:t>
            </a:r>
            <a:r>
              <a:rPr lang="en-US" baseline="0" dirty="0" smtClean="0"/>
              <a:t>/YFC advisor delivers a workshop to after school care providers</a:t>
            </a:r>
          </a:p>
          <a:p>
            <a:endParaRPr lang="en-US" baseline="0" dirty="0" smtClean="0"/>
          </a:p>
          <a:p>
            <a:r>
              <a:rPr lang="en-US" baseline="0" dirty="0" smtClean="0"/>
              <a:t>Decide with partners that you want to deliver a workshop. </a:t>
            </a:r>
          </a:p>
          <a:p>
            <a:r>
              <a:rPr lang="en-US" baseline="0" dirty="0" smtClean="0"/>
              <a:t>Prepare for the workshop by preparing some invitations and educational handouts.</a:t>
            </a:r>
          </a:p>
          <a:p>
            <a:r>
              <a:rPr lang="en-US" baseline="0" dirty="0" smtClean="0"/>
              <a:t>Invite people to attend those workshops. Especially want to make sure individuals from populations that are historically underserved by your program. </a:t>
            </a:r>
          </a:p>
          <a:p>
            <a:endParaRPr lang="en-US" dirty="0"/>
          </a:p>
        </p:txBody>
      </p:sp>
      <p:sp>
        <p:nvSpPr>
          <p:cNvPr id="4" name="Slide Number Placeholder 3"/>
          <p:cNvSpPr>
            <a:spLocks noGrp="1"/>
          </p:cNvSpPr>
          <p:nvPr>
            <p:ph type="sldNum" sz="quarter" idx="10"/>
          </p:nvPr>
        </p:nvSpPr>
        <p:spPr/>
        <p:txBody>
          <a:bodyPr/>
          <a:lstStyle/>
          <a:p>
            <a:fld id="{0C2C9211-2801-40BB-8B28-905CC05482B1}" type="slidenum">
              <a:rPr lang="en-US" smtClean="0"/>
              <a:t>34</a:t>
            </a:fld>
            <a:endParaRPr lang="en-US"/>
          </a:p>
        </p:txBody>
      </p:sp>
    </p:spTree>
    <p:extLst>
      <p:ext uri="{BB962C8B-B14F-4D97-AF65-F5344CB8AC3E}">
        <p14:creationId xmlns:p14="http://schemas.microsoft.com/office/powerpoint/2010/main" val="3010949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C9211-2801-40BB-8B28-905CC05482B1}" type="slidenum">
              <a:rPr lang="en-US" smtClean="0"/>
              <a:t>35</a:t>
            </a:fld>
            <a:endParaRPr lang="en-US"/>
          </a:p>
        </p:txBody>
      </p:sp>
    </p:spTree>
    <p:extLst>
      <p:ext uri="{BB962C8B-B14F-4D97-AF65-F5344CB8AC3E}">
        <p14:creationId xmlns:p14="http://schemas.microsoft.com/office/powerpoint/2010/main" val="2120113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881390">
              <a:defRPr/>
            </a:pPr>
            <a:r>
              <a:rPr lang="en-US" baseline="0" dirty="0" smtClean="0"/>
              <a:t>To recap, the system was built to serve several needs. I’m not going to discuss this table but it’s meant to visualize how there are 2 or more uses for each of the key elements in Project Board. </a:t>
            </a:r>
          </a:p>
          <a:p>
            <a:pPr defTabSz="881390">
              <a:defRPr/>
            </a:pPr>
            <a:endParaRPr lang="en-US" baseline="0" dirty="0" smtClean="0"/>
          </a:p>
          <a:p>
            <a:pPr marL="220348" indent="-220348">
              <a:buAutoNum type="arabicParenR"/>
            </a:pPr>
            <a:r>
              <a:rPr lang="en-US" baseline="0" dirty="0" smtClean="0"/>
              <a:t>Academics in their program review process</a:t>
            </a:r>
          </a:p>
          <a:p>
            <a:pPr marL="220348" indent="-220348">
              <a:buAutoNum type="arabicParenR"/>
            </a:pPr>
            <a:r>
              <a:rPr lang="en-US" baseline="0" dirty="0" smtClean="0"/>
              <a:t>System administrators in accountability processes</a:t>
            </a:r>
          </a:p>
          <a:p>
            <a:pPr marL="220348" indent="-220348">
              <a:buAutoNum type="arabicParenR"/>
            </a:pPr>
            <a:r>
              <a:rPr lang="en-US" baseline="0" dirty="0" smtClean="0"/>
              <a:t>Everyone in advocacy and collaboration – reporting tool</a:t>
            </a:r>
          </a:p>
          <a:p>
            <a:pPr marL="220348" indent="-220348">
              <a:buAutoNum type="arabicParenR"/>
            </a:pPr>
            <a:r>
              <a:rPr lang="en-US" baseline="0" dirty="0" smtClean="0"/>
              <a:t>Affirmative Action for CRC</a:t>
            </a:r>
          </a:p>
          <a:p>
            <a:pPr marL="220348" indent="-220348">
              <a:buAutoNum type="arabicParenR"/>
            </a:pPr>
            <a:endParaRPr lang="en-US" baseline="0" dirty="0" smtClean="0"/>
          </a:p>
          <a:p>
            <a:pPr defTabSz="881390">
              <a:defRPr/>
            </a:pPr>
            <a:r>
              <a:rPr lang="en-US" dirty="0" smtClean="0"/>
              <a:t>Also</a:t>
            </a:r>
            <a:r>
              <a:rPr lang="en-US" baseline="0" dirty="0" smtClean="0"/>
              <a:t> dossier export intends to help both academics in preparing dossier to meet E-Book requirements, as well as provide consistency for reviewers.</a:t>
            </a:r>
          </a:p>
          <a:p>
            <a:endParaRPr lang="en-US" dirty="0"/>
          </a:p>
        </p:txBody>
      </p:sp>
      <p:sp>
        <p:nvSpPr>
          <p:cNvPr id="4" name="Slide Number Placeholder 3"/>
          <p:cNvSpPr>
            <a:spLocks noGrp="1"/>
          </p:cNvSpPr>
          <p:nvPr>
            <p:ph type="sldNum" sz="quarter" idx="10"/>
          </p:nvPr>
        </p:nvSpPr>
        <p:spPr/>
        <p:txBody>
          <a:bodyPr/>
          <a:lstStyle/>
          <a:p>
            <a:fld id="{0C2C9211-2801-40BB-8B28-905CC05482B1}" type="slidenum">
              <a:rPr lang="en-US" smtClean="0"/>
              <a:t>36</a:t>
            </a:fld>
            <a:endParaRPr lang="en-US"/>
          </a:p>
        </p:txBody>
      </p:sp>
    </p:spTree>
    <p:extLst>
      <p:ext uri="{BB962C8B-B14F-4D97-AF65-F5344CB8AC3E}">
        <p14:creationId xmlns:p14="http://schemas.microsoft.com/office/powerpoint/2010/main" val="1905206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smtClean="0"/>
              <a:t>Kit</a:t>
            </a:r>
          </a:p>
          <a:p>
            <a:endParaRPr lang="en-US" dirty="0" smtClean="0"/>
          </a:p>
          <a:p>
            <a:r>
              <a:rPr lang="en-US" dirty="0" smtClean="0"/>
              <a:t>1. Privacy:</a:t>
            </a:r>
            <a:r>
              <a:rPr lang="en-US" baseline="0" dirty="0" smtClean="0"/>
              <a:t> </a:t>
            </a:r>
            <a:r>
              <a:rPr lang="en-US" dirty="0" smtClean="0"/>
              <a:t>Don’t want private personnel or intellectual property to be available to anyone</a:t>
            </a:r>
            <a:r>
              <a:rPr lang="en-US" baseline="0" dirty="0" smtClean="0"/>
              <a:t> </a:t>
            </a:r>
            <a:r>
              <a:rPr lang="en-US" baseline="0" dirty="0" smtClean="0">
                <a:sym typeface="Wingdings" panose="05000000000000000000" pitchFamily="2" charset="2"/>
              </a:rPr>
              <a:t> </a:t>
            </a:r>
            <a:r>
              <a:rPr lang="en-US" dirty="0" smtClean="0"/>
              <a:t>Worked with academics to determine what is sensitive (narratives, outcomes,</a:t>
            </a:r>
            <a:r>
              <a:rPr lang="en-US" baseline="0" dirty="0" smtClean="0"/>
              <a:t> </a:t>
            </a:r>
            <a:r>
              <a:rPr lang="en-US" dirty="0" smtClean="0"/>
              <a:t>decisions) and what is less sensitive (activity and project tables), and designed system around it. For example, merit/promotion decisions will remain confidential!</a:t>
            </a:r>
          </a:p>
          <a:p>
            <a:endParaRPr lang="en-US" dirty="0" smtClean="0"/>
          </a:p>
          <a:p>
            <a:r>
              <a:rPr lang="en-US" dirty="0" smtClean="0"/>
              <a:t>2. Organizational reporting and dossier should be separated; the intent is different </a:t>
            </a:r>
            <a:r>
              <a:rPr lang="en-US" dirty="0" smtClean="0">
                <a:sym typeface="Wingdings" panose="05000000000000000000" pitchFamily="2" charset="2"/>
              </a:rPr>
              <a:t> We learned </a:t>
            </a:r>
            <a:r>
              <a:rPr lang="en-US" dirty="0" smtClean="0"/>
              <a:t>from academics</a:t>
            </a:r>
            <a:r>
              <a:rPr lang="en-US" baseline="0" dirty="0" smtClean="0"/>
              <a:t> that some dossier items are </a:t>
            </a:r>
            <a:r>
              <a:rPr lang="en-US" dirty="0" smtClean="0"/>
              <a:t>more straightforward to write up</a:t>
            </a:r>
            <a:r>
              <a:rPr lang="en-US" baseline="0" dirty="0" smtClean="0"/>
              <a:t> (tables!) </a:t>
            </a:r>
            <a:r>
              <a:rPr lang="en-US" dirty="0" smtClean="0"/>
              <a:t>and what</a:t>
            </a:r>
            <a:r>
              <a:rPr lang="en-US" baseline="0" dirty="0" smtClean="0"/>
              <a:t> requires more flexibility and caution with interpretation</a:t>
            </a:r>
            <a:r>
              <a:rPr lang="en-US" dirty="0" smtClean="0"/>
              <a:t> (program</a:t>
            </a:r>
            <a:r>
              <a:rPr lang="en-US" baseline="0" dirty="0" smtClean="0"/>
              <a:t> summary narrative). Designed system to allow for varying levels of flexibility and privacy given these concerns.</a:t>
            </a:r>
            <a:endParaRPr lang="en-US" dirty="0" smtClean="0"/>
          </a:p>
          <a:p>
            <a:endParaRPr lang="en-US" baseline="0" dirty="0" smtClean="0"/>
          </a:p>
          <a:p>
            <a:r>
              <a:rPr lang="en-US" baseline="0" dirty="0" smtClean="0"/>
              <a:t>3. </a:t>
            </a:r>
            <a:r>
              <a:rPr lang="en-US" dirty="0" smtClean="0"/>
              <a:t>Will it be as laborious as DANRIS-X? </a:t>
            </a:r>
            <a:r>
              <a:rPr lang="en-US" dirty="0" smtClean="0">
                <a:sym typeface="Wingdings" panose="05000000000000000000" pitchFamily="2" charset="2"/>
              </a:rPr>
              <a:t> Engaged contractors to ensure a m</a:t>
            </a:r>
            <a:r>
              <a:rPr lang="en-US" dirty="0" smtClean="0"/>
              <a:t>odern and intuitive user experience.</a:t>
            </a:r>
            <a:r>
              <a:rPr lang="en-US" baseline="0" dirty="0" smtClean="0"/>
              <a:t> Several issues with DANRIS-X have been addressed, including copy/paste features, submit and save buttons, ability to delete, </a:t>
            </a:r>
            <a:r>
              <a:rPr lang="en-US" dirty="0" smtClean="0"/>
              <a:t>accessible with keyboard,</a:t>
            </a:r>
            <a:r>
              <a:rPr lang="en-US" baseline="0" dirty="0" smtClean="0"/>
              <a:t> etc. We also i</a:t>
            </a:r>
            <a:r>
              <a:rPr lang="en-US" dirty="0" smtClean="0"/>
              <a:t>ntegrated data entry rather than multiple systems/modules.</a:t>
            </a:r>
            <a:r>
              <a:rPr lang="en-US" baseline="0" dirty="0" smtClean="0"/>
              <a:t> There will be no open and close of systems and no separate annual report/plan modules and related issues. The new s</a:t>
            </a:r>
            <a:r>
              <a:rPr lang="en-US" dirty="0" smtClean="0">
                <a:solidFill>
                  <a:srgbClr val="FF0000"/>
                </a:solidFill>
              </a:rPr>
              <a:t>ystem will</a:t>
            </a:r>
            <a:r>
              <a:rPr lang="en-US" baseline="0" dirty="0" smtClean="0">
                <a:solidFill>
                  <a:srgbClr val="FF0000"/>
                </a:solidFill>
              </a:rPr>
              <a:t> </a:t>
            </a:r>
            <a:r>
              <a:rPr lang="en-US" dirty="0" smtClean="0">
                <a:solidFill>
                  <a:srgbClr val="FF0000"/>
                </a:solidFill>
              </a:rPr>
              <a:t>better reflects the complex nature of responsibilities,</a:t>
            </a:r>
            <a:r>
              <a:rPr lang="en-US" baseline="0" dirty="0" smtClean="0">
                <a:solidFill>
                  <a:srgbClr val="FF0000"/>
                </a:solidFill>
              </a:rPr>
              <a:t> such as </a:t>
            </a:r>
            <a:r>
              <a:rPr lang="en-US" dirty="0" smtClean="0">
                <a:solidFill>
                  <a:srgbClr val="FF0000"/>
                </a:solidFill>
              </a:rPr>
              <a:t>dynamic tagging to counties for clientele groups;</a:t>
            </a:r>
            <a:r>
              <a:rPr lang="en-US" baseline="0" dirty="0" smtClean="0">
                <a:solidFill>
                  <a:srgbClr val="FF0000"/>
                </a:solidFill>
              </a:rPr>
              <a:t> but will s</a:t>
            </a:r>
            <a:r>
              <a:rPr lang="en-US" dirty="0" smtClean="0">
                <a:solidFill>
                  <a:srgbClr val="FF0000"/>
                </a:solidFill>
              </a:rPr>
              <a:t>till be able to transfer clientele groups between retired and newer advisors.</a:t>
            </a:r>
            <a:endParaRPr lang="en-US" dirty="0" smtClean="0"/>
          </a:p>
          <a:p>
            <a:endParaRPr lang="en-US" dirty="0" smtClean="0"/>
          </a:p>
          <a:p>
            <a:r>
              <a:rPr lang="en-US" dirty="0" smtClean="0"/>
              <a:t>4. Lots of changes </a:t>
            </a:r>
            <a:r>
              <a:rPr lang="en-US" dirty="0" smtClean="0">
                <a:sym typeface="Wingdings" panose="05000000000000000000" pitchFamily="2" charset="2"/>
              </a:rPr>
              <a:t> We recognize</a:t>
            </a:r>
            <a:r>
              <a:rPr lang="en-US" baseline="0" dirty="0" smtClean="0">
                <a:sym typeface="Wingdings" panose="05000000000000000000" pitchFamily="2" charset="2"/>
              </a:rPr>
              <a:t> there are a lot of changes happening in ANR, such as the new condition changes, website redesign, new leadership positions and members, etc. We’re doing our best to make this a collaborative effort and welcome ideas on how we can help with the transition to Project Board.</a:t>
            </a:r>
          </a:p>
          <a:p>
            <a:endParaRPr lang="en-US" baseline="0" dirty="0" smtClean="0">
              <a:sym typeface="Wingdings" panose="05000000000000000000" pitchFamily="2" charset="2"/>
            </a:endParaRPr>
          </a:p>
          <a:p>
            <a:endParaRPr lang="en-US" dirty="0" smtClean="0"/>
          </a:p>
          <a:p>
            <a:r>
              <a:rPr lang="en-US" dirty="0" smtClean="0"/>
              <a:t>Already have good tools and processes for preparing my dossier</a:t>
            </a:r>
            <a:r>
              <a:rPr lang="en-US" baseline="0" dirty="0" smtClean="0"/>
              <a:t> </a:t>
            </a:r>
            <a:r>
              <a:rPr lang="en-US" baseline="0" dirty="0" smtClean="0">
                <a:sym typeface="Wingdings" panose="05000000000000000000" pitchFamily="2" charset="2"/>
              </a:rPr>
              <a:t> We recognize this is a tough one. Please know that you still have full control via the dossier editing screen to edit, include, and exclude information. W</a:t>
            </a:r>
            <a:r>
              <a:rPr lang="en-US" dirty="0" smtClean="0"/>
              <a:t>e also know that CE specialists on campus had to do this transition;</a:t>
            </a:r>
            <a:r>
              <a:rPr lang="en-US" baseline="0" dirty="0" smtClean="0"/>
              <a:t> they now all have to do similar management of dossier information in online systems with discreet data fields</a:t>
            </a:r>
            <a:r>
              <a:rPr lang="en-US" dirty="0" smtClean="0"/>
              <a:t>. All 100+ except a handful at Berkeley have stopped using paper/MS word dossier to manag</a:t>
            </a:r>
            <a:r>
              <a:rPr lang="en-US" baseline="0" dirty="0" smtClean="0"/>
              <a:t>e activities, publications, etc.</a:t>
            </a:r>
            <a:r>
              <a:rPr lang="en-US" dirty="0" smtClean="0"/>
              <a:t> Via</a:t>
            </a:r>
            <a:r>
              <a:rPr lang="en-US" baseline="0" dirty="0" smtClean="0"/>
              <a:t> input sessions, we’ve learned from the</a:t>
            </a:r>
            <a:r>
              <a:rPr lang="en-US" dirty="0" smtClean="0"/>
              <a:t>ir experiences and how important it is to</a:t>
            </a:r>
            <a:r>
              <a:rPr lang="en-US" baseline="0" dirty="0" smtClean="0"/>
              <a:t> streamline where we can, and don’t ask for anything that isn’t needed. </a:t>
            </a:r>
          </a:p>
          <a:p>
            <a:endParaRPr lang="en-US" dirty="0"/>
          </a:p>
        </p:txBody>
      </p:sp>
      <p:sp>
        <p:nvSpPr>
          <p:cNvPr id="4" name="Slide Number Placeholder 3"/>
          <p:cNvSpPr>
            <a:spLocks noGrp="1"/>
          </p:cNvSpPr>
          <p:nvPr>
            <p:ph type="sldNum" sz="quarter" idx="10"/>
          </p:nvPr>
        </p:nvSpPr>
        <p:spPr/>
        <p:txBody>
          <a:bodyPr/>
          <a:lstStyle/>
          <a:p>
            <a:fld id="{317F0211-1020-4D99-85F8-79681F0FB6EC}" type="slidenum">
              <a:rPr lang="en-US" smtClean="0"/>
              <a:t>37</a:t>
            </a:fld>
            <a:endParaRPr lang="en-US"/>
          </a:p>
        </p:txBody>
      </p:sp>
    </p:spTree>
    <p:extLst>
      <p:ext uri="{BB962C8B-B14F-4D97-AF65-F5344CB8AC3E}">
        <p14:creationId xmlns:p14="http://schemas.microsoft.com/office/powerpoint/2010/main" val="1930571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2C9211-2801-40BB-8B28-905CC05482B1}" type="slidenum">
              <a:rPr lang="en-US" smtClean="0"/>
              <a:t>38</a:t>
            </a:fld>
            <a:endParaRPr lang="en-US"/>
          </a:p>
        </p:txBody>
      </p:sp>
    </p:spTree>
    <p:extLst>
      <p:ext uri="{BB962C8B-B14F-4D97-AF65-F5344CB8AC3E}">
        <p14:creationId xmlns:p14="http://schemas.microsoft.com/office/powerpoint/2010/main" val="21637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defTabSz="931717">
              <a:defRPr/>
            </a:pPr>
            <a:r>
              <a:rPr lang="en-US" dirty="0" smtClean="0"/>
              <a:t>Replaces DANRIS-X and integrates affirmative action reporting systems (CASA), Academic Human Resources (AHR) systems, and ANR profiles</a:t>
            </a:r>
          </a:p>
          <a:p>
            <a:pPr defTabSz="931717">
              <a:defRPr/>
            </a:pPr>
            <a:endParaRPr lang="en-US" baseline="0" dirty="0" smtClean="0"/>
          </a:p>
          <a:p>
            <a:pPr defTabSz="931717">
              <a:defRPr/>
            </a:pPr>
            <a:r>
              <a:rPr lang="en-US" b="0" u="none" baseline="0" dirty="0" smtClean="0"/>
              <a:t>-</a:t>
            </a:r>
            <a:r>
              <a:rPr lang="en-US" sz="1600" dirty="0"/>
              <a:t>A</a:t>
            </a:r>
            <a:r>
              <a:rPr lang="en-US" b="0" u="none" dirty="0" smtClean="0"/>
              <a:t>cademic Merit and Promotion: </a:t>
            </a:r>
          </a:p>
          <a:p>
            <a:pPr marL="174697" indent="-174697" defTabSz="931717">
              <a:buFont typeface="Wingdings" panose="05000000000000000000" pitchFamily="2" charset="2"/>
              <a:buChar char="Ø"/>
              <a:defRPr/>
            </a:pPr>
            <a:r>
              <a:rPr lang="en-US" dirty="0" smtClean="0"/>
              <a:t>The data fields are designed to capture the information that is reported in annual evaluation, merit, and promotion packages. </a:t>
            </a:r>
          </a:p>
          <a:p>
            <a:pPr marL="174697" indent="-174697" defTabSz="931717">
              <a:buFont typeface="Wingdings" panose="05000000000000000000" pitchFamily="2" charset="2"/>
              <a:buChar char="Ø"/>
              <a:defRPr/>
            </a:pPr>
            <a:r>
              <a:rPr lang="en-US" dirty="0" smtClean="0"/>
              <a:t>Informed</a:t>
            </a:r>
            <a:r>
              <a:rPr lang="en-US" baseline="0" dirty="0" smtClean="0"/>
              <a:t> by E-Book policy and lessons learned from Peer Review Committee (PRC); designing the data fields and instructions and dossier export that will hopefully make for more consistent development (and thus review) of dossiers. </a:t>
            </a:r>
          </a:p>
          <a:p>
            <a:pPr marL="174697" indent="-174697" defTabSz="931717">
              <a:buFont typeface="Wingdings" panose="05000000000000000000" pitchFamily="2" charset="2"/>
              <a:buChar char="Ø"/>
              <a:defRPr/>
            </a:pPr>
            <a:r>
              <a:rPr lang="en-US" dirty="0" smtClean="0"/>
              <a:t>Sensitive information, such as merit/promotion decisions and comments, will remain confidential. </a:t>
            </a:r>
          </a:p>
          <a:p>
            <a:pPr marL="174697" indent="-174697" defTabSz="931717">
              <a:buFont typeface="Wingdings" panose="05000000000000000000" pitchFamily="2" charset="2"/>
              <a:buChar char="Ø"/>
              <a:defRPr/>
            </a:pPr>
            <a:r>
              <a:rPr lang="en-US" dirty="0" smtClean="0"/>
              <a:t>CE Specialists with campus merit/promotion</a:t>
            </a:r>
            <a:r>
              <a:rPr lang="en-US" baseline="0" dirty="0" smtClean="0"/>
              <a:t> already have to do intensive data entry for their packages, so they will have a simpler user experience; we’ve tried to reduced duplicative data entry where possible.</a:t>
            </a:r>
            <a:endParaRPr lang="en-US" dirty="0" smtClean="0"/>
          </a:p>
          <a:p>
            <a:endParaRPr lang="en-US" baseline="0" dirty="0" smtClean="0"/>
          </a:p>
          <a:p>
            <a:r>
              <a:rPr lang="en-US" baseline="0" dirty="0" smtClean="0"/>
              <a:t>-Accountability: includes federal reporting, UC accountability &amp; budget reports, county reports to Board of Supervisors, ad hoc reports such as audit materials, etc.</a:t>
            </a:r>
            <a:endParaRPr lang="en-US" dirty="0" smtClean="0"/>
          </a:p>
          <a:p>
            <a:endParaRPr lang="en-US" dirty="0" smtClean="0"/>
          </a:p>
          <a:p>
            <a:r>
              <a:rPr lang="en-US" dirty="0" smtClean="0"/>
              <a:t>-</a:t>
            </a:r>
            <a:r>
              <a:rPr lang="en-US" sz="1300" dirty="0"/>
              <a:t>Advocacy Efforts: Information is used for talking points and marketing materials for ANR leaders when talking to</a:t>
            </a:r>
          </a:p>
          <a:p>
            <a:r>
              <a:rPr lang="en-US" sz="1300" dirty="0"/>
              <a:t>legislators, partners, and others. Creating a “What’s Happening in Cooperative Extension” reporting tool that will allow all users to search and find projects and people.</a:t>
            </a:r>
          </a:p>
          <a:p>
            <a:endParaRPr lang="en-US" sz="1300" dirty="0"/>
          </a:p>
          <a:p>
            <a:r>
              <a:rPr lang="en-US" sz="1300" dirty="0"/>
              <a:t>-Condition change FTE survey – Did anyone in room complete it? The survey captured baseline and Project Board is designed to capture it for the future, along with county FTE and multistate FTE. </a:t>
            </a:r>
          </a:p>
        </p:txBody>
      </p:sp>
      <p:sp>
        <p:nvSpPr>
          <p:cNvPr id="4" name="Slide Number Placeholder 3"/>
          <p:cNvSpPr>
            <a:spLocks noGrp="1"/>
          </p:cNvSpPr>
          <p:nvPr>
            <p:ph type="sldNum" sz="quarter" idx="10"/>
          </p:nvPr>
        </p:nvSpPr>
        <p:spPr/>
        <p:txBody>
          <a:bodyPr/>
          <a:lstStyle/>
          <a:p>
            <a:fld id="{317F0211-1020-4D99-85F8-79681F0FB6EC}" type="slidenum">
              <a:rPr lang="en-US" smtClean="0"/>
              <a:t>4</a:t>
            </a:fld>
            <a:endParaRPr lang="en-US"/>
          </a:p>
        </p:txBody>
      </p:sp>
    </p:spTree>
    <p:extLst>
      <p:ext uri="{BB962C8B-B14F-4D97-AF65-F5344CB8AC3E}">
        <p14:creationId xmlns:p14="http://schemas.microsoft.com/office/powerpoint/2010/main" val="276527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300" dirty="0"/>
              <a:t>Biweekly meetings with project team including two academics, Academic Human Resources, Program Planning &amp; Evaluation, IT web applications team. Training group meets regularly, involves Affirmative Action.</a:t>
            </a:r>
          </a:p>
          <a:p>
            <a:endParaRPr lang="en-US" sz="1300" dirty="0"/>
          </a:p>
          <a:p>
            <a:r>
              <a:rPr lang="en-US" sz="1300" dirty="0"/>
              <a:t>Quarterly meetings with Academic Advisory Committee, including 5 CE Advisors, 4 CE Specialists</a:t>
            </a:r>
          </a:p>
          <a:p>
            <a:endParaRPr lang="en-US" sz="1300" dirty="0"/>
          </a:p>
          <a:p>
            <a:r>
              <a:rPr lang="en-US" sz="1300" dirty="0"/>
              <a:t>2016: Input sessions with administrative and academics groups. Campus input sessions with 37 CE Specialists.</a:t>
            </a:r>
          </a:p>
          <a:p>
            <a:endParaRPr lang="en-US" sz="1300" dirty="0"/>
          </a:p>
          <a:p>
            <a:r>
              <a:rPr lang="en-US" sz="1300" dirty="0"/>
              <a:t>2017-2018: 4 user testing sessions, attended by  21 CE advisors, 14 CE Specialists, three Dean's office staff, and seven other academic titles.</a:t>
            </a:r>
          </a:p>
          <a:p>
            <a:endParaRPr lang="en-US" sz="1300" dirty="0"/>
          </a:p>
          <a:p>
            <a:r>
              <a:rPr lang="en-US" sz="1300" dirty="0"/>
              <a:t>Had academic input in various stages; iterative project; made that priority.</a:t>
            </a:r>
          </a:p>
          <a:p>
            <a:endParaRPr lang="en-US" dirty="0" smtClean="0"/>
          </a:p>
          <a:p>
            <a:r>
              <a:rPr lang="en-US" dirty="0" smtClean="0"/>
              <a:t>Modern user experience</a:t>
            </a:r>
            <a:r>
              <a:rPr lang="en-US" baseline="0" dirty="0" smtClean="0"/>
              <a:t> = intuitive. Hover overs, instructions, multiple entry points, dynamic, open year round.</a:t>
            </a:r>
            <a:endParaRPr lang="en-US" dirty="0"/>
          </a:p>
        </p:txBody>
      </p:sp>
      <p:sp>
        <p:nvSpPr>
          <p:cNvPr id="4" name="Slide Number Placeholder 3"/>
          <p:cNvSpPr>
            <a:spLocks noGrp="1"/>
          </p:cNvSpPr>
          <p:nvPr>
            <p:ph type="sldNum" sz="quarter" idx="10"/>
          </p:nvPr>
        </p:nvSpPr>
        <p:spPr/>
        <p:txBody>
          <a:bodyPr/>
          <a:lstStyle/>
          <a:p>
            <a:fld id="{317F0211-1020-4D99-85F8-79681F0FB6EC}" type="slidenum">
              <a:rPr lang="en-US" smtClean="0"/>
              <a:t>5</a:t>
            </a:fld>
            <a:endParaRPr lang="en-US"/>
          </a:p>
        </p:txBody>
      </p:sp>
    </p:spTree>
    <p:extLst>
      <p:ext uri="{BB962C8B-B14F-4D97-AF65-F5344CB8AC3E}">
        <p14:creationId xmlns:p14="http://schemas.microsoft.com/office/powerpoint/2010/main" val="44441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Kim</a:t>
            </a:r>
          </a:p>
          <a:p>
            <a:endParaRPr lang="en-US" dirty="0"/>
          </a:p>
        </p:txBody>
      </p:sp>
      <p:sp>
        <p:nvSpPr>
          <p:cNvPr id="4" name="Slide Number Placeholder 3"/>
          <p:cNvSpPr>
            <a:spLocks noGrp="1"/>
          </p:cNvSpPr>
          <p:nvPr>
            <p:ph type="sldNum" sz="quarter" idx="10"/>
          </p:nvPr>
        </p:nvSpPr>
        <p:spPr/>
        <p:txBody>
          <a:bodyPr/>
          <a:lstStyle/>
          <a:p>
            <a:fld id="{0C2C9211-2801-40BB-8B28-905CC05482B1}" type="slidenum">
              <a:rPr lang="en-US" smtClean="0"/>
              <a:t>6</a:t>
            </a:fld>
            <a:endParaRPr lang="en-US"/>
          </a:p>
        </p:txBody>
      </p:sp>
    </p:spTree>
    <p:extLst>
      <p:ext uri="{BB962C8B-B14F-4D97-AF65-F5344CB8AC3E}">
        <p14:creationId xmlns:p14="http://schemas.microsoft.com/office/powerpoint/2010/main" val="4127466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smtClean="0"/>
              <a:t>Three</a:t>
            </a:r>
            <a:r>
              <a:rPr lang="en-US" baseline="0" dirty="0" smtClean="0"/>
              <a:t> basic user groups: Academics with ANR merit/promotion; CE Advisors with campus merit/promotion; administration (supervisors/monitors, SLT, admin units)</a:t>
            </a:r>
          </a:p>
          <a:p>
            <a:endParaRPr lang="en-US" baseline="0" dirty="0" smtClean="0"/>
          </a:p>
          <a:p>
            <a:r>
              <a:rPr lang="en-US" baseline="0" dirty="0" smtClean="0"/>
              <a:t>Timelines align with other processes. For campuses, other federal reporting such as those doing REEport. For ANR, aligns with AE/M/P due date.</a:t>
            </a:r>
            <a:endParaRPr lang="en-US" dirty="0"/>
          </a:p>
        </p:txBody>
      </p:sp>
      <p:sp>
        <p:nvSpPr>
          <p:cNvPr id="4" name="Slide Number Placeholder 3"/>
          <p:cNvSpPr>
            <a:spLocks noGrp="1"/>
          </p:cNvSpPr>
          <p:nvPr>
            <p:ph type="sldNum" sz="quarter" idx="10"/>
          </p:nvPr>
        </p:nvSpPr>
        <p:spPr/>
        <p:txBody>
          <a:bodyPr/>
          <a:lstStyle/>
          <a:p>
            <a:fld id="{317F0211-1020-4D99-85F8-79681F0FB6EC}" type="slidenum">
              <a:rPr lang="en-US" smtClean="0"/>
              <a:t>7</a:t>
            </a:fld>
            <a:endParaRPr lang="en-US"/>
          </a:p>
        </p:txBody>
      </p:sp>
    </p:spTree>
    <p:extLst>
      <p:ext uri="{BB962C8B-B14F-4D97-AF65-F5344CB8AC3E}">
        <p14:creationId xmlns:p14="http://schemas.microsoft.com/office/powerpoint/2010/main" val="444417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61" y="4474033"/>
            <a:ext cx="5607680" cy="1382883"/>
          </a:xfrm>
        </p:spPr>
        <p:txBody>
          <a:bodyPr/>
          <a:lstStyle/>
          <a:p>
            <a:r>
              <a:rPr lang="en-US" dirty="0" smtClean="0"/>
              <a:t>Hello, everyone and welcome to this not quite full introduction to Project Board.</a:t>
            </a:r>
          </a:p>
          <a:p>
            <a:r>
              <a:rPr lang="en-US" dirty="0" smtClean="0"/>
              <a:t>This presentation will be dealing mainly with the Affirmative Action or Civil Rights reporting requirements of Project Board, and the components of program compliance.</a:t>
            </a:r>
          </a:p>
          <a:p>
            <a:endParaRPr lang="en-US" dirty="0"/>
          </a:p>
        </p:txBody>
      </p:sp>
      <p:sp>
        <p:nvSpPr>
          <p:cNvPr id="4" name="Slide Number Placeholder 3"/>
          <p:cNvSpPr>
            <a:spLocks noGrp="1"/>
          </p:cNvSpPr>
          <p:nvPr>
            <p:ph type="sldNum" sz="quarter" idx="10"/>
          </p:nvPr>
        </p:nvSpPr>
        <p:spPr/>
        <p:txBody>
          <a:bodyPr/>
          <a:lstStyle/>
          <a:p>
            <a:pPr>
              <a:defRPr/>
            </a:pPr>
            <a:fld id="{091D922A-A3FA-404F-BDE8-E9FDE295943F}"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96026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61" y="4474032"/>
            <a:ext cx="5607680" cy="1996464"/>
          </a:xfrm>
        </p:spPr>
        <p:txBody>
          <a:bodyPr/>
          <a:lstStyle/>
          <a:p>
            <a:r>
              <a:rPr lang="en-US" dirty="0" smtClean="0"/>
              <a:t>Here are our goals for today’s presentation.  At the end you should have a clear idea of what Affirmative Action is and what the goals of Affirmative Action are here in ANR.</a:t>
            </a:r>
          </a:p>
          <a:p>
            <a:endParaRPr lang="en-US" dirty="0"/>
          </a:p>
          <a:p>
            <a:r>
              <a:rPr lang="en-US" dirty="0" smtClean="0"/>
              <a:t>We will discuss why there is a civil rights reporting component within Project Board and the requirements of it. We will also touch on the components that make up program compliance.</a:t>
            </a:r>
            <a:endParaRPr lang="en-US" dirty="0"/>
          </a:p>
        </p:txBody>
      </p:sp>
      <p:sp>
        <p:nvSpPr>
          <p:cNvPr id="4" name="Slide Number Placeholder 3"/>
          <p:cNvSpPr>
            <a:spLocks noGrp="1"/>
          </p:cNvSpPr>
          <p:nvPr>
            <p:ph type="sldNum" sz="quarter" idx="10"/>
          </p:nvPr>
        </p:nvSpPr>
        <p:spPr/>
        <p:txBody>
          <a:bodyPr/>
          <a:lstStyle/>
          <a:p>
            <a:pPr>
              <a:defRPr/>
            </a:pPr>
            <a:fld id="{091D922A-A3FA-404F-BDE8-E9FDE295943F}"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339400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1B547A-1FBB-4486-870A-C65657039592}"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E75D4-948F-4407-A75D-665267E25C33}"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62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1B547A-1FBB-4486-870A-C65657039592}"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E75D4-948F-4407-A75D-665267E25C33}" type="slidenum">
              <a:rPr lang="en-US" smtClean="0"/>
              <a:t>‹#›</a:t>
            </a:fld>
            <a:endParaRPr lang="en-US"/>
          </a:p>
        </p:txBody>
      </p:sp>
    </p:spTree>
    <p:extLst>
      <p:ext uri="{BB962C8B-B14F-4D97-AF65-F5344CB8AC3E}">
        <p14:creationId xmlns:p14="http://schemas.microsoft.com/office/powerpoint/2010/main" val="969178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1B547A-1FBB-4486-870A-C65657039592}"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E75D4-948F-4407-A75D-665267E25C33}" type="slidenum">
              <a:rPr lang="en-US" smtClean="0"/>
              <a:t>‹#›</a:t>
            </a:fld>
            <a:endParaRPr lang="en-US"/>
          </a:p>
        </p:txBody>
      </p:sp>
    </p:spTree>
    <p:extLst>
      <p:ext uri="{BB962C8B-B14F-4D97-AF65-F5344CB8AC3E}">
        <p14:creationId xmlns:p14="http://schemas.microsoft.com/office/powerpoint/2010/main" val="1122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36110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3001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40203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3523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034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498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1175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7260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1B547A-1FBB-4486-870A-C65657039592}"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E75D4-948F-4407-A75D-665267E25C33}" type="slidenum">
              <a:rPr lang="en-US" smtClean="0"/>
              <a:t>‹#›</a:t>
            </a:fld>
            <a:endParaRPr lang="en-US"/>
          </a:p>
        </p:txBody>
      </p:sp>
    </p:spTree>
    <p:extLst>
      <p:ext uri="{BB962C8B-B14F-4D97-AF65-F5344CB8AC3E}">
        <p14:creationId xmlns:p14="http://schemas.microsoft.com/office/powerpoint/2010/main" val="188917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1B547A-1FBB-4486-870A-C65657039592}"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E75D4-948F-4407-A75D-665267E25C33}"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68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1B547A-1FBB-4486-870A-C65657039592}"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E75D4-948F-4407-A75D-665267E25C33}" type="slidenum">
              <a:rPr lang="en-US" smtClean="0"/>
              <a:t>‹#›</a:t>
            </a:fld>
            <a:endParaRPr lang="en-US"/>
          </a:p>
        </p:txBody>
      </p:sp>
    </p:spTree>
    <p:extLst>
      <p:ext uri="{BB962C8B-B14F-4D97-AF65-F5344CB8AC3E}">
        <p14:creationId xmlns:p14="http://schemas.microsoft.com/office/powerpoint/2010/main" val="318594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1B547A-1FBB-4486-870A-C65657039592}" type="datetimeFigureOut">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E75D4-948F-4407-A75D-665267E25C33}" type="slidenum">
              <a:rPr lang="en-US" smtClean="0"/>
              <a:t>‹#›</a:t>
            </a:fld>
            <a:endParaRPr lang="en-US"/>
          </a:p>
        </p:txBody>
      </p:sp>
    </p:spTree>
    <p:extLst>
      <p:ext uri="{BB962C8B-B14F-4D97-AF65-F5344CB8AC3E}">
        <p14:creationId xmlns:p14="http://schemas.microsoft.com/office/powerpoint/2010/main" val="24731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1B547A-1FBB-4486-870A-C65657039592}" type="datetimeFigureOut">
              <a:rPr lang="en-US" smtClean="0"/>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E75D4-948F-4407-A75D-665267E25C33}" type="slidenum">
              <a:rPr lang="en-US" smtClean="0"/>
              <a:t>‹#›</a:t>
            </a:fld>
            <a:endParaRPr lang="en-US"/>
          </a:p>
        </p:txBody>
      </p:sp>
    </p:spTree>
    <p:extLst>
      <p:ext uri="{BB962C8B-B14F-4D97-AF65-F5344CB8AC3E}">
        <p14:creationId xmlns:p14="http://schemas.microsoft.com/office/powerpoint/2010/main" val="306337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1B547A-1FBB-4486-870A-C65657039592}" type="datetimeFigureOut">
              <a:rPr lang="en-US" smtClean="0"/>
              <a:t>4/10/2019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45E75D4-948F-4407-A75D-665267E25C33}" type="slidenum">
              <a:rPr lang="en-US" smtClean="0"/>
              <a:t>‹#›</a:t>
            </a:fld>
            <a:endParaRPr lang="en-US"/>
          </a:p>
        </p:txBody>
      </p:sp>
    </p:spTree>
    <p:extLst>
      <p:ext uri="{BB962C8B-B14F-4D97-AF65-F5344CB8AC3E}">
        <p14:creationId xmlns:p14="http://schemas.microsoft.com/office/powerpoint/2010/main" val="26218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451B547A-1FBB-4486-870A-C65657039592}" type="datetimeFigureOut">
              <a:rPr lang="en-US" smtClean="0"/>
              <a:t>4/10/2019</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45E75D4-948F-4407-A75D-665267E25C33}" type="slidenum">
              <a:rPr lang="en-US" smtClean="0"/>
              <a:t>‹#›</a:t>
            </a:fld>
            <a:endParaRPr lang="en-US"/>
          </a:p>
        </p:txBody>
      </p:sp>
    </p:spTree>
    <p:extLst>
      <p:ext uri="{BB962C8B-B14F-4D97-AF65-F5344CB8AC3E}">
        <p14:creationId xmlns:p14="http://schemas.microsoft.com/office/powerpoint/2010/main" val="210866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1B547A-1FBB-4486-870A-C65657039592}"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E75D4-948F-4407-A75D-665267E25C33}" type="slidenum">
              <a:rPr lang="en-US" smtClean="0"/>
              <a:t>‹#›</a:t>
            </a:fld>
            <a:endParaRPr lang="en-US"/>
          </a:p>
        </p:txBody>
      </p:sp>
    </p:spTree>
    <p:extLst>
      <p:ext uri="{BB962C8B-B14F-4D97-AF65-F5344CB8AC3E}">
        <p14:creationId xmlns:p14="http://schemas.microsoft.com/office/powerpoint/2010/main" val="102680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451B547A-1FBB-4486-870A-C65657039592}" type="datetimeFigureOut">
              <a:rPr lang="en-US" smtClean="0"/>
              <a:t>4/10/2019</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D45E75D4-948F-4407-A75D-665267E25C3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8308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Wave+ANRLogo_basic.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3700" y="5807075"/>
            <a:ext cx="1180253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1600200"/>
            <a:ext cx="109728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2354392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2rhx1M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hyperlink" Target="mailto:dewhite@ucanr.edu"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ucanr.edu/sites/ProjectBoardHelp/" TargetMode="External"/><Relationship Id="rId7" Type="http://schemas.openxmlformats.org/officeDocument/2006/relationships/hyperlink" Target="mailto:dewhite@ucanr.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kcingram@ucanr.edu" TargetMode="External"/><Relationship Id="rId5" Type="http://schemas.openxmlformats.org/officeDocument/2006/relationships/hyperlink" Target="mailto:christopher.hanson@ucop.edu" TargetMode="External"/><Relationship Id="rId4" Type="http://schemas.openxmlformats.org/officeDocument/2006/relationships/hyperlink" Target="mailto:kit.alviz@ucop.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3451" y="2628903"/>
            <a:ext cx="10363200" cy="1470025"/>
          </a:xfrm>
        </p:spPr>
        <p:txBody>
          <a:bodyPr>
            <a:normAutofit fontScale="90000"/>
          </a:bodyPr>
          <a:lstStyle/>
          <a:p>
            <a:r>
              <a:rPr lang="en-US" dirty="0" smtClean="0">
                <a:latin typeface="+mn-lt"/>
              </a:rPr>
              <a:t>Project Board Training</a:t>
            </a:r>
            <a:br>
              <a:rPr lang="en-US" dirty="0" smtClean="0">
                <a:latin typeface="+mn-lt"/>
              </a:rPr>
            </a:br>
            <a:r>
              <a:rPr lang="en-US" sz="2700" u="sng" dirty="0" smtClean="0">
                <a:latin typeface="+mn-lt"/>
              </a:rPr>
              <a:t/>
            </a:r>
            <a:br>
              <a:rPr lang="en-US" sz="2700" u="sng" dirty="0" smtClean="0">
                <a:latin typeface="+mn-lt"/>
              </a:rPr>
            </a:br>
            <a:r>
              <a:rPr lang="en-US" sz="4100" dirty="0" smtClean="0">
                <a:latin typeface="+mn-lt"/>
              </a:rPr>
              <a:t>Part One – What is Project Board?</a:t>
            </a:r>
            <a:br>
              <a:rPr lang="en-US" sz="4100" dirty="0" smtClean="0">
                <a:latin typeface="+mn-lt"/>
              </a:rPr>
            </a:br>
            <a:r>
              <a:rPr lang="en-US" sz="4100" smtClean="0">
                <a:latin typeface="+mn-lt"/>
              </a:rPr>
              <a:t>Training Recording</a:t>
            </a:r>
            <a:r>
              <a:rPr lang="en-US" sz="4100" dirty="0" smtClean="0">
                <a:latin typeface="+mn-lt"/>
              </a:rPr>
              <a:t>: </a:t>
            </a:r>
            <a:r>
              <a:rPr lang="en-US" sz="4400" dirty="0">
                <a:hlinkClick r:id="rId3"/>
              </a:rPr>
              <a:t>https://bit.ly/2rhx1Ms</a:t>
            </a:r>
            <a:endParaRPr lang="en-US" sz="4100" dirty="0">
              <a:latin typeface="+mn-lt"/>
            </a:endParaRPr>
          </a:p>
        </p:txBody>
      </p:sp>
      <p:sp>
        <p:nvSpPr>
          <p:cNvPr id="3" name="Subtitle 2"/>
          <p:cNvSpPr>
            <a:spLocks noGrp="1"/>
          </p:cNvSpPr>
          <p:nvPr>
            <p:ph type="subTitle" idx="1"/>
          </p:nvPr>
        </p:nvSpPr>
        <p:spPr>
          <a:xfrm>
            <a:off x="590551" y="4419600"/>
            <a:ext cx="11285744" cy="3810000"/>
          </a:xfrm>
        </p:spPr>
        <p:txBody>
          <a:bodyPr>
            <a:normAutofit/>
          </a:bodyPr>
          <a:lstStyle/>
          <a:p>
            <a:pPr algn="l"/>
            <a:r>
              <a:rPr lang="en-US" b="1" dirty="0" smtClean="0">
                <a:latin typeface="+mn-lt"/>
              </a:rPr>
              <a:t>Kit Alviz </a:t>
            </a:r>
            <a:r>
              <a:rPr lang="en-US" dirty="0" smtClean="0">
                <a:latin typeface="+mn-lt"/>
              </a:rPr>
              <a:t>and </a:t>
            </a:r>
            <a:r>
              <a:rPr lang="en-US" b="1" dirty="0" smtClean="0">
                <a:latin typeface="+mn-lt"/>
              </a:rPr>
              <a:t>Chris Hanson</a:t>
            </a:r>
            <a:r>
              <a:rPr lang="en-US" dirty="0" smtClean="0">
                <a:latin typeface="+mn-lt"/>
              </a:rPr>
              <a:t>, Program Planning and Evaluation</a:t>
            </a:r>
          </a:p>
          <a:p>
            <a:pPr algn="l"/>
            <a:r>
              <a:rPr lang="en-US" b="1" dirty="0" smtClean="0">
                <a:latin typeface="+mn-lt"/>
              </a:rPr>
              <a:t>Kim Ingram</a:t>
            </a:r>
            <a:r>
              <a:rPr lang="en-US" dirty="0" smtClean="0">
                <a:latin typeface="+mn-lt"/>
              </a:rPr>
              <a:t>, Academic Human Resources</a:t>
            </a:r>
          </a:p>
          <a:p>
            <a:r>
              <a:rPr lang="en-US" b="1" dirty="0" smtClean="0">
                <a:latin typeface="+mn-lt"/>
              </a:rPr>
              <a:t>David White</a:t>
            </a:r>
            <a:r>
              <a:rPr lang="en-US" dirty="0" smtClean="0">
                <a:latin typeface="+mn-lt"/>
              </a:rPr>
              <a:t>, Affirmative Action</a:t>
            </a:r>
          </a:p>
          <a:p>
            <a:pPr algn="l"/>
            <a:r>
              <a:rPr lang="en-US" b="1" i="1" dirty="0" smtClean="0">
                <a:latin typeface="+mn-lt"/>
              </a:rPr>
              <a:t>Welcome by Chris Greer, Vice Provost</a:t>
            </a:r>
            <a:endParaRPr lang="en-US" i="1" dirty="0" smtClean="0">
              <a:latin typeface="+mn-lt"/>
            </a:endParaRPr>
          </a:p>
          <a:p>
            <a:pPr algn="l"/>
            <a:endParaRPr lang="en-US" dirty="0" smtClean="0">
              <a:latin typeface="+mn-l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0802" y="286603"/>
            <a:ext cx="1594879" cy="970268"/>
          </a:xfrm>
          <a:prstGeom prst="rect">
            <a:avLst/>
          </a:prstGeom>
        </p:spPr>
      </p:pic>
    </p:spTree>
    <p:extLst>
      <p:ext uri="{BB962C8B-B14F-4D97-AF65-F5344CB8AC3E}">
        <p14:creationId xmlns:p14="http://schemas.microsoft.com/office/powerpoint/2010/main" val="3341892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17466"/>
            <a:ext cx="10972800" cy="1006475"/>
          </a:xfrm>
        </p:spPr>
        <p:txBody>
          <a:bodyPr/>
          <a:lstStyle/>
          <a:p>
            <a:r>
              <a:rPr lang="en-US" altLang="en-US" dirty="0" smtClean="0"/>
              <a:t>Overview of Affirmative Action</a:t>
            </a:r>
          </a:p>
        </p:txBody>
      </p:sp>
      <p:sp>
        <p:nvSpPr>
          <p:cNvPr id="7171" name="Content Placeholder 2"/>
          <p:cNvSpPr>
            <a:spLocks noGrp="1"/>
          </p:cNvSpPr>
          <p:nvPr>
            <p:ph idx="1"/>
          </p:nvPr>
        </p:nvSpPr>
        <p:spPr>
          <a:xfrm>
            <a:off x="609600" y="1109666"/>
            <a:ext cx="11108267" cy="3963987"/>
          </a:xfrm>
        </p:spPr>
        <p:txBody>
          <a:bodyPr/>
          <a:lstStyle/>
          <a:p>
            <a:r>
              <a:rPr lang="en-US" altLang="en-US" sz="2400" dirty="0" smtClean="0"/>
              <a:t>Established by the federal government in</a:t>
            </a:r>
            <a:r>
              <a:rPr lang="en-US" altLang="en-US" sz="2400" b="1" i="1" dirty="0" smtClean="0"/>
              <a:t> </a:t>
            </a:r>
            <a:r>
              <a:rPr lang="en-US" altLang="en-US" sz="2400" dirty="0" smtClean="0"/>
              <a:t>1965 through an executive order signed by President Lyndon Johnson</a:t>
            </a:r>
          </a:p>
          <a:p>
            <a:r>
              <a:rPr lang="en-US" altLang="en-US" sz="2400" dirty="0" smtClean="0"/>
              <a:t>Designed to eliminate the present effects of past discrimination, such as the underrepresentation of minorities and women; and, in addition, to encourage the employment of veterans and persons with disabilities.</a:t>
            </a:r>
          </a:p>
          <a:p>
            <a:r>
              <a:rPr lang="en-US" altLang="en-US" sz="2400" dirty="0" smtClean="0"/>
              <a:t>Valuing inclusion and diversity to guide educational programming for our clientele.</a:t>
            </a:r>
          </a:p>
          <a:p>
            <a:r>
              <a:rPr lang="en-US" altLang="en-US" sz="2400" dirty="0" smtClean="0"/>
              <a:t>Implement the ANR Core Values as an expression</a:t>
            </a:r>
            <a:br>
              <a:rPr lang="en-US" altLang="en-US" sz="2400" dirty="0" smtClean="0"/>
            </a:br>
            <a:r>
              <a:rPr lang="en-US" altLang="en-US" sz="2400" dirty="0" smtClean="0"/>
              <a:t>of support for the goals of Affirmative  Action.</a:t>
            </a:r>
          </a:p>
          <a:p>
            <a:endParaRPr lang="en-US" altLang="en-US" sz="2400" dirty="0" smtClean="0"/>
          </a:p>
        </p:txBody>
      </p:sp>
      <p:pic>
        <p:nvPicPr>
          <p:cNvPr id="7172" name="Picture 2" descr="C:\Users\szmanton\AppData\Local\Microsoft\Windows\Temporary Internet Files\Content.IE5\L294FC6R\MC9001976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100" y="4116388"/>
            <a:ext cx="2753784"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334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430216"/>
            <a:ext cx="10972800" cy="1006475"/>
          </a:xfrm>
        </p:spPr>
        <p:txBody>
          <a:bodyPr/>
          <a:lstStyle/>
          <a:p>
            <a:pPr algn="l"/>
            <a:r>
              <a:rPr lang="en-US" altLang="en-US" sz="3600" b="1" dirty="0" smtClean="0"/>
              <a:t>National Institute of Food and Agriculture 						</a:t>
            </a:r>
            <a:r>
              <a:rPr lang="en-US" altLang="en-US" sz="3200" b="1" dirty="0" smtClean="0"/>
              <a:t>(NIFA)</a:t>
            </a:r>
          </a:p>
        </p:txBody>
      </p:sp>
      <p:sp>
        <p:nvSpPr>
          <p:cNvPr id="2" name="Content Placeholder 1"/>
          <p:cNvSpPr>
            <a:spLocks noGrp="1"/>
          </p:cNvSpPr>
          <p:nvPr>
            <p:ph idx="1"/>
          </p:nvPr>
        </p:nvSpPr>
        <p:spPr>
          <a:xfrm>
            <a:off x="609600" y="1846263"/>
            <a:ext cx="10972800" cy="3816350"/>
          </a:xfrm>
        </p:spPr>
        <p:txBody>
          <a:bodyPr/>
          <a:lstStyle/>
          <a:p>
            <a:pPr>
              <a:defRPr/>
            </a:pPr>
            <a:r>
              <a:rPr lang="en-US" sz="2000" dirty="0" smtClean="0"/>
              <a:t>The Food, Conservation, and Energy Act of 2008 (the 2008 Farm Bill) authorized the creation of NIFA.</a:t>
            </a:r>
            <a:br>
              <a:rPr lang="en-US" sz="2000" dirty="0" smtClean="0"/>
            </a:br>
            <a:endParaRPr lang="en-US" sz="1000" dirty="0" smtClean="0"/>
          </a:p>
          <a:p>
            <a:pPr>
              <a:defRPr/>
            </a:pPr>
            <a:r>
              <a:rPr lang="en-US" sz="2000" dirty="0" smtClean="0"/>
              <a:t>NIFA provides leadership and funding for programs that advance agriculture-related sciences through partnerships with the Land-Grant University System and their extension programs.</a:t>
            </a:r>
            <a:br>
              <a:rPr lang="en-US" sz="2000" dirty="0" smtClean="0"/>
            </a:br>
            <a:endParaRPr lang="en-US" sz="1000" dirty="0" smtClean="0"/>
          </a:p>
          <a:p>
            <a:pPr>
              <a:defRPr/>
            </a:pPr>
            <a:r>
              <a:rPr lang="en-US" sz="2000" dirty="0" smtClean="0"/>
              <a:t>NIFA is a federal agency within the United States Department of Agriculture (USDA) — is </a:t>
            </a:r>
            <a:r>
              <a:rPr lang="en-US" sz="2000" i="1" dirty="0" smtClean="0"/>
              <a:t>part of USDA’s Research, Education, and Economics (REE) mission area</a:t>
            </a:r>
            <a:r>
              <a:rPr lang="en-US" sz="2000" dirty="0" smtClean="0"/>
              <a:t>. The </a:t>
            </a:r>
            <a:r>
              <a:rPr lang="en-US" sz="2000" i="1" dirty="0" smtClean="0"/>
              <a:t>agency</a:t>
            </a:r>
            <a:r>
              <a:rPr lang="en-US" sz="2000" dirty="0" smtClean="0"/>
              <a:t> administers federal funding to address the agricultural  issues impacting people’s daily lives and the nation’s future.</a:t>
            </a:r>
          </a:p>
          <a:p>
            <a:pPr marL="0" indent="0">
              <a:buFont typeface="Arial" panose="020B0604020202020204" pitchFamily="34" charset="0"/>
              <a:buNone/>
              <a:defRPr/>
            </a:pPr>
            <a:endParaRPr lang="en-US" dirty="0"/>
          </a:p>
        </p:txBody>
      </p:sp>
      <p:pic>
        <p:nvPicPr>
          <p:cNvPr id="819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9086" y="827091"/>
            <a:ext cx="14097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025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17466"/>
            <a:ext cx="10972800" cy="1006475"/>
          </a:xfrm>
        </p:spPr>
        <p:txBody>
          <a:bodyPr/>
          <a:lstStyle/>
          <a:p>
            <a:r>
              <a:rPr lang="en-US" altLang="en-US" sz="1600" b="1" i="1" dirty="0" smtClean="0"/>
              <a:t>Program Access (Barriers)</a:t>
            </a:r>
            <a:br>
              <a:rPr lang="en-US" altLang="en-US" sz="1600" b="1" i="1" dirty="0" smtClean="0"/>
            </a:br>
            <a:r>
              <a:rPr lang="en-US" altLang="en-US" sz="2400" b="1" dirty="0" smtClean="0"/>
              <a:t>NIFA CIVIL RIGHTS REVIEW AREAS OF CONCERN/INTERESTS </a:t>
            </a:r>
            <a:endParaRPr lang="en-US" altLang="en-US" sz="2400" dirty="0" smtClean="0"/>
          </a:p>
        </p:txBody>
      </p:sp>
      <p:sp>
        <p:nvSpPr>
          <p:cNvPr id="2" name="Content Placeholder 1"/>
          <p:cNvSpPr>
            <a:spLocks noGrp="1"/>
          </p:cNvSpPr>
          <p:nvPr>
            <p:ph idx="1"/>
          </p:nvPr>
        </p:nvSpPr>
        <p:spPr>
          <a:xfrm>
            <a:off x="609600" y="1220788"/>
            <a:ext cx="10972800" cy="3816350"/>
          </a:xfrm>
        </p:spPr>
        <p:txBody>
          <a:bodyPr/>
          <a:lstStyle/>
          <a:p>
            <a:pPr>
              <a:defRPr/>
            </a:pPr>
            <a:r>
              <a:rPr lang="en-US" sz="2000" dirty="0" smtClean="0"/>
              <a:t>Quantity </a:t>
            </a:r>
            <a:r>
              <a:rPr lang="en-US" sz="2000" dirty="0"/>
              <a:t>and quality in the collection and reporting of Extension and Research program and workforce race/ethnicity and gender data. </a:t>
            </a:r>
          </a:p>
          <a:p>
            <a:pPr>
              <a:defRPr/>
            </a:pPr>
            <a:r>
              <a:rPr lang="en-US" sz="2000" dirty="0"/>
              <a:t>Racial/ethnic and gender composition of </a:t>
            </a:r>
            <a:r>
              <a:rPr lang="en-US" sz="2000" dirty="0" smtClean="0"/>
              <a:t>academic workforce, </a:t>
            </a:r>
            <a:r>
              <a:rPr lang="en-US" sz="2000" dirty="0"/>
              <a:t>staff </a:t>
            </a:r>
            <a:r>
              <a:rPr lang="en-US" sz="2000" dirty="0" smtClean="0"/>
              <a:t>workforce: any employees, volunteers that support Extension </a:t>
            </a:r>
            <a:r>
              <a:rPr lang="en-US" sz="2000" dirty="0"/>
              <a:t>and </a:t>
            </a:r>
            <a:r>
              <a:rPr lang="en-US" sz="2000" dirty="0" smtClean="0"/>
              <a:t>Research. </a:t>
            </a:r>
          </a:p>
          <a:p>
            <a:pPr>
              <a:defRPr/>
            </a:pPr>
            <a:r>
              <a:rPr lang="en-US" sz="2000" dirty="0" smtClean="0"/>
              <a:t>Identifying potential workforce and program audiences. </a:t>
            </a:r>
          </a:p>
          <a:p>
            <a:pPr>
              <a:defRPr/>
            </a:pPr>
            <a:r>
              <a:rPr lang="en-US" sz="2000" dirty="0" smtClean="0"/>
              <a:t>Racial/ethnic </a:t>
            </a:r>
            <a:r>
              <a:rPr lang="en-US" sz="2000" dirty="0"/>
              <a:t>and gender composition of committees and councils. </a:t>
            </a:r>
          </a:p>
          <a:p>
            <a:pPr>
              <a:defRPr/>
            </a:pPr>
            <a:r>
              <a:rPr lang="en-US" sz="2000" dirty="0"/>
              <a:t>National Origin discrimination and Limited English Proficiency </a:t>
            </a:r>
          </a:p>
          <a:p>
            <a:pPr>
              <a:defRPr/>
            </a:pPr>
            <a:r>
              <a:rPr lang="en-US" sz="2000" dirty="0"/>
              <a:t>Accessibility to the disabled and public notification for accommodation.</a:t>
            </a:r>
          </a:p>
          <a:p>
            <a:pPr marL="0" indent="0">
              <a:buFont typeface="Arial" panose="020B0604020202020204" pitchFamily="34" charset="0"/>
              <a:buNone/>
              <a:defRPr/>
            </a:pPr>
            <a:endParaRPr lang="en-US" dirty="0"/>
          </a:p>
        </p:txBody>
      </p:sp>
      <p:pic>
        <p:nvPicPr>
          <p:cNvPr id="92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3935" y="4435478"/>
            <a:ext cx="2724151"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850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600" y="17466"/>
            <a:ext cx="10972800" cy="1006475"/>
          </a:xfrm>
        </p:spPr>
        <p:txBody>
          <a:bodyPr/>
          <a:lstStyle/>
          <a:p>
            <a:r>
              <a:rPr lang="en-US" altLang="en-US" sz="2400" b="1" dirty="0" smtClean="0"/>
              <a:t>CODE OF FEDERAL REGULATIONS (CFR)  </a:t>
            </a:r>
            <a:endParaRPr lang="en-US" altLang="en-US" sz="2400" dirty="0" smtClean="0"/>
          </a:p>
        </p:txBody>
      </p:sp>
      <p:sp>
        <p:nvSpPr>
          <p:cNvPr id="2" name="Content Placeholder 1"/>
          <p:cNvSpPr>
            <a:spLocks noGrp="1"/>
          </p:cNvSpPr>
          <p:nvPr>
            <p:ph idx="1"/>
          </p:nvPr>
        </p:nvSpPr>
        <p:spPr>
          <a:xfrm>
            <a:off x="609600" y="619128"/>
            <a:ext cx="10972800" cy="4811713"/>
          </a:xfrm>
        </p:spPr>
        <p:txBody>
          <a:bodyPr/>
          <a:lstStyle/>
          <a:p>
            <a:pPr>
              <a:defRPr/>
            </a:pPr>
            <a:endParaRPr lang="en-US" sz="2000" dirty="0"/>
          </a:p>
          <a:p>
            <a:pPr>
              <a:defRPr/>
            </a:pPr>
            <a:r>
              <a:rPr lang="en-US" sz="1800" i="1" dirty="0">
                <a:solidFill>
                  <a:srgbClr val="FF0000"/>
                </a:solidFill>
              </a:rPr>
              <a:t>7 CFR part 15 </a:t>
            </a:r>
            <a:r>
              <a:rPr lang="en-US" sz="1800" dirty="0"/>
              <a:t>—Nondiscrimination on the basis of race, color, or national </a:t>
            </a:r>
            <a:r>
              <a:rPr lang="en-US" sz="1800" dirty="0" smtClean="0"/>
              <a:t>origin.</a:t>
            </a:r>
          </a:p>
          <a:p>
            <a:pPr>
              <a:defRPr/>
            </a:pPr>
            <a:r>
              <a:rPr lang="en-US" sz="1800" dirty="0" smtClean="0">
                <a:solidFill>
                  <a:srgbClr val="FF0000"/>
                </a:solidFill>
              </a:rPr>
              <a:t>CFR </a:t>
            </a:r>
            <a:r>
              <a:rPr lang="en-US" sz="1800" dirty="0">
                <a:solidFill>
                  <a:srgbClr val="FF0000"/>
                </a:solidFill>
              </a:rPr>
              <a:t>part 5, Subpart A </a:t>
            </a:r>
            <a:r>
              <a:rPr lang="en-US" sz="1800" dirty="0"/>
              <a:t>“Nondiscrimination in Federally-Assisted Programs of the USDA—Effectuation of Title VI of the Civil Rights Act of 1964” </a:t>
            </a:r>
          </a:p>
          <a:p>
            <a:pPr>
              <a:defRPr/>
            </a:pPr>
            <a:r>
              <a:rPr lang="en-US" sz="1800" i="1" dirty="0" smtClean="0">
                <a:solidFill>
                  <a:srgbClr val="FF0000"/>
                </a:solidFill>
              </a:rPr>
              <a:t>7 </a:t>
            </a:r>
            <a:r>
              <a:rPr lang="en-US" sz="1800" i="1" dirty="0">
                <a:solidFill>
                  <a:srgbClr val="FF0000"/>
                </a:solidFill>
              </a:rPr>
              <a:t>CFR part 15a.1 </a:t>
            </a:r>
            <a:r>
              <a:rPr lang="en-US" sz="1800" dirty="0"/>
              <a:t>—“The purpose of this part is to effectuate Title IX of the Education Amendments of 1972, Discrimination on the basis of Sex in any education program or activity receiving federal financial assistance…” </a:t>
            </a:r>
          </a:p>
          <a:p>
            <a:pPr>
              <a:defRPr/>
            </a:pPr>
            <a:r>
              <a:rPr lang="en-US" sz="1800" i="1" dirty="0" smtClean="0">
                <a:solidFill>
                  <a:srgbClr val="FF0000"/>
                </a:solidFill>
              </a:rPr>
              <a:t>7 </a:t>
            </a:r>
            <a:r>
              <a:rPr lang="en-US" sz="1800" i="1" dirty="0">
                <a:solidFill>
                  <a:srgbClr val="FF0000"/>
                </a:solidFill>
              </a:rPr>
              <a:t>CFR part 15b</a:t>
            </a:r>
            <a:r>
              <a:rPr lang="en-US" sz="1800" dirty="0"/>
              <a:t>—Nondiscrimination on the basis of HANDICAP in program or activities receiving federal financial assistance 7 CFR 15B.1 “The purpose of this part is to implement section 504 of the Rehabilitation Act of 1973 …</a:t>
            </a:r>
            <a:r>
              <a:rPr lang="en-US" sz="1800" i="1" dirty="0"/>
              <a:t>{Also ADA Amendments Act of 2008</a:t>
            </a:r>
            <a:r>
              <a:rPr lang="en-US" sz="1800" i="1" dirty="0" smtClean="0"/>
              <a:t>}</a:t>
            </a:r>
            <a:endParaRPr lang="en-US" sz="1800" dirty="0"/>
          </a:p>
          <a:p>
            <a:pPr>
              <a:defRPr/>
            </a:pPr>
            <a:r>
              <a:rPr lang="en-US" sz="1800" i="1" dirty="0">
                <a:solidFill>
                  <a:srgbClr val="FF0000"/>
                </a:solidFill>
              </a:rPr>
              <a:t>45 CFR PART 90</a:t>
            </a:r>
            <a:r>
              <a:rPr lang="en-US" sz="1800" dirty="0"/>
              <a:t>– Nondiscrimination on the basis of AGE in programs or activities receiving federal financial assistance (Health and Human Services) </a:t>
            </a:r>
          </a:p>
          <a:p>
            <a:pPr>
              <a:defRPr/>
            </a:pPr>
            <a:r>
              <a:rPr lang="en-US" sz="1800" i="1" dirty="0" smtClean="0">
                <a:solidFill>
                  <a:srgbClr val="FF0000"/>
                </a:solidFill>
              </a:rPr>
              <a:t>28 </a:t>
            </a:r>
            <a:r>
              <a:rPr lang="en-US" sz="1800" i="1" dirty="0">
                <a:solidFill>
                  <a:srgbClr val="FF0000"/>
                </a:solidFill>
              </a:rPr>
              <a:t>CFR </a:t>
            </a:r>
            <a:r>
              <a:rPr lang="en-US" sz="1800" dirty="0">
                <a:solidFill>
                  <a:srgbClr val="FF0000"/>
                </a:solidFill>
              </a:rPr>
              <a:t>§</a:t>
            </a:r>
            <a:r>
              <a:rPr lang="en-US" sz="1800" i="1" dirty="0">
                <a:solidFill>
                  <a:srgbClr val="FF0000"/>
                </a:solidFill>
              </a:rPr>
              <a:t>42.104 (b)</a:t>
            </a:r>
            <a:r>
              <a:rPr lang="en-US" sz="1800" i="1" dirty="0"/>
              <a:t>- </a:t>
            </a:r>
            <a:r>
              <a:rPr lang="en-US" sz="1800" dirty="0"/>
              <a:t>A recipient may not on the ground of race, color or national origin.. “deny a person the opportunity to participate as a member of a planning or advisory body which is an integral part of the program.”</a:t>
            </a:r>
          </a:p>
          <a:p>
            <a:pPr>
              <a:defRPr/>
            </a:pPr>
            <a:endParaRPr lang="en-US" sz="2000" dirty="0"/>
          </a:p>
          <a:p>
            <a:pPr marL="0" indent="0">
              <a:buFont typeface="Arial" panose="020B0604020202020204" pitchFamily="34" charset="0"/>
              <a:buNone/>
              <a:defRPr/>
            </a:pPr>
            <a:endParaRPr lang="en-US" sz="2000" dirty="0"/>
          </a:p>
        </p:txBody>
      </p:sp>
    </p:spTree>
    <p:extLst>
      <p:ext uri="{BB962C8B-B14F-4D97-AF65-F5344CB8AC3E}">
        <p14:creationId xmlns:p14="http://schemas.microsoft.com/office/powerpoint/2010/main" val="2445229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17466"/>
            <a:ext cx="10972800" cy="1006475"/>
          </a:xfrm>
        </p:spPr>
        <p:txBody>
          <a:bodyPr/>
          <a:lstStyle/>
          <a:p>
            <a:r>
              <a:rPr lang="en-US" altLang="en-US" sz="2400" b="1" dirty="0" smtClean="0"/>
              <a:t>CODE OF FEDERAL REGULATIONS (CFR) </a:t>
            </a:r>
            <a:br>
              <a:rPr lang="en-US" altLang="en-US" sz="2400" b="1" dirty="0" smtClean="0"/>
            </a:br>
            <a:r>
              <a:rPr lang="en-US" altLang="en-US" sz="1800" b="1" dirty="0" smtClean="0"/>
              <a:t>(cont.)</a:t>
            </a:r>
            <a:endParaRPr lang="en-US" altLang="en-US" sz="1800" dirty="0" smtClean="0"/>
          </a:p>
        </p:txBody>
      </p:sp>
      <p:sp>
        <p:nvSpPr>
          <p:cNvPr id="2" name="Content Placeholder 1"/>
          <p:cNvSpPr>
            <a:spLocks noGrp="1"/>
          </p:cNvSpPr>
          <p:nvPr>
            <p:ph idx="1"/>
          </p:nvPr>
        </p:nvSpPr>
        <p:spPr>
          <a:xfrm>
            <a:off x="609600" y="819153"/>
            <a:ext cx="10972800" cy="3952875"/>
          </a:xfrm>
        </p:spPr>
        <p:txBody>
          <a:bodyPr/>
          <a:lstStyle/>
          <a:p>
            <a:pPr>
              <a:defRPr/>
            </a:pPr>
            <a:endParaRPr lang="en-US" sz="2000" dirty="0"/>
          </a:p>
          <a:p>
            <a:pPr>
              <a:defRPr/>
            </a:pPr>
            <a:r>
              <a:rPr lang="en-US" sz="1800" i="1" dirty="0">
                <a:solidFill>
                  <a:srgbClr val="FF0000"/>
                </a:solidFill>
              </a:rPr>
              <a:t>7 CFR, Subpart A </a:t>
            </a:r>
            <a:r>
              <a:rPr lang="en-US" sz="1800" dirty="0">
                <a:solidFill>
                  <a:srgbClr val="FF0000"/>
                </a:solidFill>
              </a:rPr>
              <a:t>§ </a:t>
            </a:r>
            <a:r>
              <a:rPr lang="en-US" sz="1800" i="1" dirty="0">
                <a:solidFill>
                  <a:srgbClr val="FF0000"/>
                </a:solidFill>
              </a:rPr>
              <a:t>15.5, (b) </a:t>
            </a:r>
            <a:r>
              <a:rPr lang="en-US" sz="1800" i="1" dirty="0" smtClean="0"/>
              <a:t> </a:t>
            </a:r>
            <a:r>
              <a:rPr lang="en-US" sz="1800" dirty="0" smtClean="0"/>
              <a:t>“</a:t>
            </a:r>
            <a:r>
              <a:rPr lang="en-US" sz="1800" dirty="0"/>
              <a:t>Each recipient </a:t>
            </a:r>
            <a:r>
              <a:rPr lang="en-US" sz="1800" b="1" dirty="0"/>
              <a:t>(primary and other recipients) </a:t>
            </a:r>
            <a:r>
              <a:rPr lang="en-US" sz="1800" dirty="0"/>
              <a:t>shall keep such records and submit to the Agency timely, complete, and accurate compliance reports at such times, and in such form and containing such information, as the Agency may determine to be necessary to ascertain whether the recipient has complied or is complying …” </a:t>
            </a:r>
            <a:r>
              <a:rPr lang="en-US" sz="1800" dirty="0" smtClean="0"/>
              <a:t> </a:t>
            </a:r>
          </a:p>
          <a:p>
            <a:pPr>
              <a:defRPr/>
            </a:pPr>
            <a:endParaRPr lang="en-US" sz="1800" dirty="0" smtClean="0"/>
          </a:p>
          <a:p>
            <a:pPr marL="0" indent="0">
              <a:buFont typeface="Arial" panose="020B0604020202020204" pitchFamily="34" charset="0"/>
              <a:buNone/>
              <a:defRPr/>
            </a:pPr>
            <a:endParaRPr lang="en-US" sz="1800" dirty="0"/>
          </a:p>
          <a:p>
            <a:pPr marL="0" indent="0">
              <a:buFont typeface="Arial" panose="020B0604020202020204" pitchFamily="34" charset="0"/>
              <a:buNone/>
              <a:defRPr/>
            </a:pPr>
            <a:r>
              <a:rPr lang="en-US" sz="1800" dirty="0" smtClean="0"/>
              <a:t>	“…</a:t>
            </a:r>
            <a:r>
              <a:rPr lang="en-US" sz="1800" dirty="0"/>
              <a:t>have available for the Agency racial and ethnic data showing the extent to which members of minority groups are beneficiaries of federally assisted programs.” </a:t>
            </a:r>
            <a:r>
              <a:rPr lang="en-US" sz="1800" dirty="0" smtClean="0"/>
              <a:t>(Also </a:t>
            </a:r>
            <a:r>
              <a:rPr lang="en-US" sz="1800" dirty="0"/>
              <a:t>reference </a:t>
            </a:r>
            <a:r>
              <a:rPr lang="en-US" sz="1800" i="1" dirty="0">
                <a:solidFill>
                  <a:srgbClr val="FF0000"/>
                </a:solidFill>
              </a:rPr>
              <a:t>USDA </a:t>
            </a:r>
            <a:r>
              <a:rPr lang="en-US" sz="1800" i="1" dirty="0" smtClean="0">
                <a:solidFill>
                  <a:srgbClr val="FF0000"/>
                </a:solidFill>
              </a:rPr>
              <a:t>DR-4300-005</a:t>
            </a:r>
            <a:r>
              <a:rPr lang="en-US" sz="1800" dirty="0"/>
              <a:t>)</a:t>
            </a:r>
          </a:p>
          <a:p>
            <a:pPr marL="0" indent="0">
              <a:buFont typeface="Arial" panose="020B0604020202020204" pitchFamily="34" charset="0"/>
              <a:buNone/>
              <a:defRPr/>
            </a:pPr>
            <a:endParaRPr lang="en-US" sz="1800" dirty="0"/>
          </a:p>
          <a:p>
            <a:pPr>
              <a:defRPr/>
            </a:pPr>
            <a:endParaRPr lang="en-US" sz="2000" dirty="0"/>
          </a:p>
          <a:p>
            <a:pPr marL="0" indent="0">
              <a:buFont typeface="Arial" panose="020B0604020202020204" pitchFamily="34" charset="0"/>
              <a:buNone/>
              <a:defRPr/>
            </a:pPr>
            <a:endParaRPr lang="en-US" sz="2000" dirty="0"/>
          </a:p>
        </p:txBody>
      </p:sp>
    </p:spTree>
    <p:extLst>
      <p:ext uri="{BB962C8B-B14F-4D97-AF65-F5344CB8AC3E}">
        <p14:creationId xmlns:p14="http://schemas.microsoft.com/office/powerpoint/2010/main" val="440816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b="1" dirty="0" smtClean="0"/>
              <a:t>Goals of Affirmative Action</a:t>
            </a:r>
          </a:p>
        </p:txBody>
      </p:sp>
      <p:sp>
        <p:nvSpPr>
          <p:cNvPr id="12291" name="Content Placeholder 1"/>
          <p:cNvSpPr>
            <a:spLocks noGrp="1"/>
          </p:cNvSpPr>
          <p:nvPr>
            <p:ph idx="1"/>
          </p:nvPr>
        </p:nvSpPr>
        <p:spPr/>
        <p:txBody>
          <a:bodyPr/>
          <a:lstStyle/>
          <a:p>
            <a:r>
              <a:rPr lang="en-US" altLang="en-US" sz="2400" dirty="0" smtClean="0"/>
              <a:t>To assure nondiscrimination and equal opportunity in hiring practices and in the workplace</a:t>
            </a:r>
          </a:p>
          <a:p>
            <a:r>
              <a:rPr lang="en-US" altLang="en-US" sz="2400" dirty="0" smtClean="0"/>
              <a:t>To expand access to people from traditionally underrepresented groups with </a:t>
            </a:r>
            <a:r>
              <a:rPr lang="en-US" altLang="en-US" sz="2400" u="sng" dirty="0" smtClean="0"/>
              <a:t>outreach </a:t>
            </a:r>
            <a:r>
              <a:rPr lang="en-US" altLang="en-US" sz="2400" dirty="0" smtClean="0"/>
              <a:t>activities</a:t>
            </a:r>
          </a:p>
          <a:p>
            <a:r>
              <a:rPr lang="en-US" altLang="en-US" sz="2400" dirty="0" smtClean="0"/>
              <a:t>Promote nondiscrimination and valuing of differences among staff and clientele</a:t>
            </a:r>
          </a:p>
          <a:p>
            <a:r>
              <a:rPr lang="en-US" altLang="en-US" sz="2400" dirty="0" smtClean="0"/>
              <a:t>Value inclusiveness and diversity</a:t>
            </a:r>
          </a:p>
        </p:txBody>
      </p:sp>
      <p:pic>
        <p:nvPicPr>
          <p:cNvPr id="12292" name="Picture 2" descr="C:\Users\szmanton\AppData\Local\Microsoft\Windows\Temporary Internet Files\Content.IE5\E2OI2H88\MC9002932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2753" y="3898903"/>
            <a:ext cx="2279649"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363725"/>
      </p:ext>
    </p:extLst>
  </p:cSld>
  <p:clrMapOvr>
    <a:masterClrMapping/>
  </p:clrMapOvr>
  <p:transition spd="slow" advTm="4565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p:cNvPr>
          <p:cNvSpPr>
            <a:spLocks noGrp="1"/>
          </p:cNvSpPr>
          <p:nvPr>
            <p:ph type="title"/>
          </p:nvPr>
        </p:nvSpPr>
        <p:spPr/>
        <p:txBody>
          <a:bodyPr/>
          <a:lstStyle/>
          <a:p>
            <a:pPr>
              <a:defRPr/>
            </a:pPr>
            <a:r>
              <a:rPr lang="en-US" b="1" dirty="0">
                <a:solidFill>
                  <a:schemeClr val="tx2">
                    <a:lumMod val="60000"/>
                    <a:lumOff val="40000"/>
                  </a:schemeClr>
                </a:solidFill>
              </a:rPr>
              <a:t>Goals of Affirmative Action</a:t>
            </a:r>
          </a:p>
        </p:txBody>
      </p:sp>
      <p:sp>
        <p:nvSpPr>
          <p:cNvPr id="14339" name="Content Placeholder 1"/>
          <p:cNvSpPr>
            <a:spLocks noGrp="1"/>
          </p:cNvSpPr>
          <p:nvPr>
            <p:ph idx="1"/>
          </p:nvPr>
        </p:nvSpPr>
        <p:spPr/>
        <p:txBody>
          <a:bodyPr/>
          <a:lstStyle/>
          <a:p>
            <a:r>
              <a:rPr lang="en-US" altLang="en-US" sz="2400" dirty="0" smtClean="0"/>
              <a:t>To assure nondiscrimination and equal opportunity</a:t>
            </a:r>
          </a:p>
          <a:p>
            <a:r>
              <a:rPr lang="en-US" altLang="en-US" sz="2400" dirty="0" smtClean="0"/>
              <a:t>To expand access to people from traditionally underrepresented groups with </a:t>
            </a:r>
            <a:r>
              <a:rPr lang="en-US" altLang="en-US" sz="2400" u="sng" dirty="0" smtClean="0"/>
              <a:t>outreach </a:t>
            </a:r>
            <a:r>
              <a:rPr lang="en-US" altLang="en-US" sz="2400" dirty="0" smtClean="0"/>
              <a:t>activities</a:t>
            </a:r>
          </a:p>
          <a:p>
            <a:r>
              <a:rPr lang="en-US" altLang="en-US" sz="2400" dirty="0" smtClean="0"/>
              <a:t>Promote nondiscrimination and valuing of differences among staff and clientele</a:t>
            </a:r>
          </a:p>
          <a:p>
            <a:r>
              <a:rPr lang="en-US" altLang="en-US" sz="2400" dirty="0" smtClean="0"/>
              <a:t>Value inclusiveness and diversity.                           </a:t>
            </a:r>
          </a:p>
        </p:txBody>
      </p:sp>
      <p:pic>
        <p:nvPicPr>
          <p:cNvPr id="14340" name="Picture 2" descr="C:\Users\szmanton\AppData\Local\Microsoft\Windows\Temporary Internet Files\Content.IE5\E2OI2H88\MC9002932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2753" y="3898903"/>
            <a:ext cx="2279649"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DFD21020.wav">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76000" y="60960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540182" y="6469628"/>
            <a:ext cx="1153652" cy="369332"/>
          </a:xfrm>
          <a:prstGeom prst="rect">
            <a:avLst/>
          </a:prstGeom>
          <a:solidFill>
            <a:schemeClr val="accent1">
              <a:lumMod val="50000"/>
            </a:schemeClr>
          </a:solidFill>
        </p:spPr>
        <p:txBody>
          <a:bodyPr wrap="square" rtlCol="0">
            <a:spAutoFit/>
          </a:bodyPr>
          <a:lstStyle/>
          <a:p>
            <a:pPr defTabSz="457200" eaLnBrk="0" fontAlgn="base" hangingPunct="0">
              <a:spcBef>
                <a:spcPct val="0"/>
              </a:spcBef>
              <a:spcAft>
                <a:spcPct val="0"/>
              </a:spcAft>
            </a:pPr>
            <a:endParaRPr lang="en-US" dirty="0">
              <a:solidFill>
                <a:prstClr val="black"/>
              </a:solidFill>
              <a:ea typeface="MS PGothic" panose="020B0600070205080204" pitchFamily="34" charset="-128"/>
            </a:endParaRPr>
          </a:p>
        </p:txBody>
      </p:sp>
    </p:spTree>
    <p:extLst>
      <p:ext uri="{BB962C8B-B14F-4D97-AF65-F5344CB8AC3E}">
        <p14:creationId xmlns:p14="http://schemas.microsoft.com/office/powerpoint/2010/main" val="2805268961"/>
      </p:ext>
    </p:extLst>
  </p:cSld>
  <p:clrMapOvr>
    <a:masterClrMapping/>
  </p:clrMapOvr>
  <p:transition spd="slow" advTm="4565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p:cNvPr>
          <p:cNvSpPr>
            <a:spLocks noGrp="1"/>
          </p:cNvSpPr>
          <p:nvPr>
            <p:ph type="title"/>
          </p:nvPr>
        </p:nvSpPr>
        <p:spPr>
          <a:xfrm>
            <a:off x="609600" y="219553"/>
            <a:ext cx="10972800" cy="1143000"/>
          </a:xfrm>
        </p:spPr>
        <p:txBody>
          <a:bodyPr/>
          <a:lstStyle/>
          <a:p>
            <a:pPr>
              <a:defRPr/>
            </a:pPr>
            <a:r>
              <a:rPr lang="en-US" b="1" dirty="0" smtClean="0">
                <a:solidFill>
                  <a:schemeClr val="tx2">
                    <a:lumMod val="60000"/>
                    <a:lumOff val="40000"/>
                  </a:schemeClr>
                </a:solidFill>
              </a:rPr>
              <a:t>ANR’s Strategic Plan –</a:t>
            </a:r>
            <a:br>
              <a:rPr lang="en-US" b="1" dirty="0" smtClean="0">
                <a:solidFill>
                  <a:schemeClr val="tx2">
                    <a:lumMod val="60000"/>
                    <a:lumOff val="40000"/>
                  </a:schemeClr>
                </a:solidFill>
              </a:rPr>
            </a:br>
            <a:r>
              <a:rPr lang="en-US" sz="3600" b="1" dirty="0" smtClean="0">
                <a:solidFill>
                  <a:schemeClr val="tx2">
                    <a:lumMod val="60000"/>
                    <a:lumOff val="40000"/>
                  </a:schemeClr>
                </a:solidFill>
              </a:rPr>
              <a:t>Public Value Statements</a:t>
            </a:r>
            <a:endParaRPr lang="en-US" sz="3600" b="1" dirty="0">
              <a:solidFill>
                <a:schemeClr val="tx2">
                  <a:lumMod val="60000"/>
                  <a:lumOff val="40000"/>
                </a:schemeClr>
              </a:solidFill>
            </a:endParaRPr>
          </a:p>
        </p:txBody>
      </p:sp>
      <p:sp>
        <p:nvSpPr>
          <p:cNvPr id="14339" name="Content Placeholder 1"/>
          <p:cNvSpPr>
            <a:spLocks noGrp="1"/>
          </p:cNvSpPr>
          <p:nvPr>
            <p:ph idx="1"/>
          </p:nvPr>
        </p:nvSpPr>
        <p:spPr>
          <a:xfrm>
            <a:off x="609600" y="1680071"/>
            <a:ext cx="11582400" cy="2451261"/>
          </a:xfrm>
        </p:spPr>
        <p:txBody>
          <a:bodyPr/>
          <a:lstStyle/>
          <a:p>
            <a:pPr marL="457200" indent="-457200">
              <a:buFont typeface="+mj-lt"/>
              <a:buAutoNum type="arabicPeriod"/>
            </a:pPr>
            <a:r>
              <a:rPr lang="en-US" sz="2000" b="1" dirty="0" smtClean="0"/>
              <a:t>UC </a:t>
            </a:r>
            <a:r>
              <a:rPr lang="en-US" sz="2000" b="1" dirty="0"/>
              <a:t>ANR: Promoting economic prosperity in </a:t>
            </a:r>
            <a:r>
              <a:rPr lang="en-US" sz="2000" b="1" dirty="0" smtClean="0"/>
              <a:t>California</a:t>
            </a:r>
          </a:p>
          <a:p>
            <a:pPr marL="457200" indent="-457200">
              <a:buFont typeface="+mj-lt"/>
              <a:buAutoNum type="arabicPeriod"/>
            </a:pPr>
            <a:r>
              <a:rPr lang="en-US" sz="2000" b="1" dirty="0"/>
              <a:t>UC ANR: Developing a qualified workforce for </a:t>
            </a:r>
            <a:r>
              <a:rPr lang="en-US" sz="2000" b="1" dirty="0" smtClean="0"/>
              <a:t>California</a:t>
            </a:r>
          </a:p>
          <a:p>
            <a:pPr marL="457200" indent="-457200">
              <a:buFont typeface="+mj-lt"/>
              <a:buAutoNum type="arabicPeriod"/>
            </a:pPr>
            <a:r>
              <a:rPr lang="en-US" sz="2000" b="1" dirty="0" smtClean="0"/>
              <a:t>UC ANR: Safeguarding abundant and healthy food for all Californians</a:t>
            </a:r>
          </a:p>
          <a:p>
            <a:pPr marL="457200" indent="-457200">
              <a:buFont typeface="+mj-lt"/>
              <a:buAutoNum type="arabicPeriod"/>
            </a:pPr>
            <a:r>
              <a:rPr lang="en-US" sz="2000" b="1" dirty="0" smtClean="0"/>
              <a:t>UC </a:t>
            </a:r>
            <a:r>
              <a:rPr lang="en-US" sz="2000" b="1" dirty="0"/>
              <a:t>ANR: Protecting California’s natural resources </a:t>
            </a:r>
            <a:endParaRPr lang="en-US" sz="2000" b="1" dirty="0" smtClean="0"/>
          </a:p>
          <a:p>
            <a:pPr marL="457200" indent="-457200">
              <a:buFont typeface="+mj-lt"/>
              <a:buAutoNum type="arabicPeriod"/>
            </a:pPr>
            <a:r>
              <a:rPr lang="en-US" sz="2000" b="1" dirty="0"/>
              <a:t>UC ANR: Building climate-resilient communities and </a:t>
            </a:r>
            <a:r>
              <a:rPr lang="en-US" sz="2000" b="1" dirty="0" smtClean="0"/>
              <a:t>ecosystems</a:t>
            </a:r>
          </a:p>
          <a:p>
            <a:pPr marL="457200" indent="-457200">
              <a:buFont typeface="+mj-lt"/>
              <a:buAutoNum type="arabicPeriod"/>
            </a:pPr>
            <a:r>
              <a:rPr lang="en-US" sz="2000" b="1" dirty="0"/>
              <a:t>UC ANR: Promoting healthy people and </a:t>
            </a:r>
            <a:r>
              <a:rPr lang="en-US" sz="2000" b="1" dirty="0" smtClean="0"/>
              <a:t>communities</a:t>
            </a:r>
          </a:p>
        </p:txBody>
      </p:sp>
      <p:sp>
        <p:nvSpPr>
          <p:cNvPr id="9" name="Content Placeholder 1"/>
          <p:cNvSpPr txBox="1">
            <a:spLocks/>
          </p:cNvSpPr>
          <p:nvPr/>
        </p:nvSpPr>
        <p:spPr bwMode="auto">
          <a:xfrm>
            <a:off x="161584" y="3782453"/>
            <a:ext cx="12089177" cy="138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FF0000"/>
                </a:solidFill>
              </a:rPr>
              <a:t>7</a:t>
            </a:r>
            <a:r>
              <a:rPr lang="en-US" sz="2800" b="1" dirty="0" smtClean="0">
                <a:solidFill>
                  <a:srgbClr val="FF0000"/>
                </a:solidFill>
              </a:rPr>
              <a:t>.  </a:t>
            </a:r>
            <a:r>
              <a:rPr lang="en-US" sz="2900" b="1" dirty="0" smtClean="0">
                <a:solidFill>
                  <a:srgbClr val="FF0000"/>
                </a:solidFill>
              </a:rPr>
              <a:t>UC ANR: Developing an inclusive and equitable society</a:t>
            </a:r>
            <a:r>
              <a:rPr lang="en-US" sz="2800" b="1" dirty="0" smtClean="0">
                <a:solidFill>
                  <a:prstClr val="black"/>
                </a:solidFill>
              </a:rPr>
              <a:t/>
            </a:r>
            <a:br>
              <a:rPr lang="en-US" sz="2800" b="1" dirty="0" smtClean="0">
                <a:solidFill>
                  <a:prstClr val="black"/>
                </a:solidFill>
              </a:rPr>
            </a:br>
            <a:endParaRPr lang="en-US" altLang="en-US" sz="2800" dirty="0" smtClean="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513" y="4426811"/>
            <a:ext cx="3946491" cy="1479934"/>
          </a:xfrm>
          <a:prstGeom prst="rect">
            <a:avLst/>
          </a:prstGeom>
        </p:spPr>
      </p:pic>
    </p:spTree>
    <p:extLst>
      <p:ext uri="{BB962C8B-B14F-4D97-AF65-F5344CB8AC3E}">
        <p14:creationId xmlns:p14="http://schemas.microsoft.com/office/powerpoint/2010/main" val="544832450"/>
      </p:ext>
    </p:extLst>
  </p:cSld>
  <p:clrMapOvr>
    <a:masterClrMapping/>
  </p:clrMapOvr>
  <p:transition spd="slow" advTm="4565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4000" b="1" dirty="0" smtClean="0"/>
              <a:t>Assure Nondiscrimination with</a:t>
            </a:r>
            <a:br>
              <a:rPr lang="en-US" altLang="en-US" sz="4000" b="1" dirty="0" smtClean="0"/>
            </a:br>
            <a:r>
              <a:rPr lang="en-US" altLang="en-US" sz="4000" b="1" dirty="0" smtClean="0"/>
              <a:t>Federal and/or California Laws</a:t>
            </a:r>
          </a:p>
        </p:txBody>
      </p:sp>
      <p:sp>
        <p:nvSpPr>
          <p:cNvPr id="16387" name="Content Placeholder 1"/>
          <p:cNvSpPr>
            <a:spLocks noGrp="1"/>
          </p:cNvSpPr>
          <p:nvPr>
            <p:ph sz="half" idx="1"/>
          </p:nvPr>
        </p:nvSpPr>
        <p:spPr>
          <a:xfrm>
            <a:off x="609600" y="1984377"/>
            <a:ext cx="5384800" cy="3770313"/>
          </a:xfrm>
        </p:spPr>
        <p:txBody>
          <a:bodyPr/>
          <a:lstStyle/>
          <a:p>
            <a:r>
              <a:rPr lang="en-US" altLang="en-US" dirty="0" smtClean="0"/>
              <a:t>Race/Ethnicity</a:t>
            </a:r>
          </a:p>
          <a:p>
            <a:r>
              <a:rPr lang="en-US" altLang="en-US" dirty="0" smtClean="0"/>
              <a:t>Color</a:t>
            </a:r>
          </a:p>
          <a:p>
            <a:r>
              <a:rPr lang="en-US" altLang="en-US" dirty="0" smtClean="0"/>
              <a:t>Gender </a:t>
            </a:r>
            <a:r>
              <a:rPr lang="en-US" altLang="en-US" sz="1800" dirty="0" smtClean="0"/>
              <a:t>(sex/gender identity)</a:t>
            </a:r>
            <a:endParaRPr lang="en-US" altLang="en-US" dirty="0" smtClean="0"/>
          </a:p>
          <a:p>
            <a:r>
              <a:rPr lang="en-US" altLang="en-US" dirty="0" smtClean="0"/>
              <a:t>Medical Condition</a:t>
            </a:r>
          </a:p>
          <a:p>
            <a:r>
              <a:rPr lang="en-US" altLang="en-US" dirty="0" smtClean="0"/>
              <a:t>Disability </a:t>
            </a:r>
            <a:r>
              <a:rPr lang="en-US" altLang="en-US" sz="1800" dirty="0" smtClean="0"/>
              <a:t>(physical or mental)</a:t>
            </a:r>
            <a:endParaRPr lang="en-US" altLang="en-US" dirty="0" smtClean="0"/>
          </a:p>
          <a:p>
            <a:r>
              <a:rPr lang="en-US" altLang="en-US" dirty="0" smtClean="0"/>
              <a:t>Religion</a:t>
            </a:r>
          </a:p>
          <a:p>
            <a:r>
              <a:rPr lang="en-US" altLang="en-US" dirty="0" smtClean="0"/>
              <a:t>National Origin</a:t>
            </a:r>
          </a:p>
          <a:p>
            <a:endParaRPr lang="en-US" altLang="en-US" dirty="0" smtClean="0"/>
          </a:p>
        </p:txBody>
      </p:sp>
      <p:sp>
        <p:nvSpPr>
          <p:cNvPr id="16388" name="Content Placeholder 2"/>
          <p:cNvSpPr>
            <a:spLocks noGrp="1"/>
          </p:cNvSpPr>
          <p:nvPr>
            <p:ph sz="half" idx="2"/>
          </p:nvPr>
        </p:nvSpPr>
        <p:spPr>
          <a:xfrm>
            <a:off x="6197600" y="1984375"/>
            <a:ext cx="5384800" cy="3919538"/>
          </a:xfrm>
        </p:spPr>
        <p:txBody>
          <a:bodyPr/>
          <a:lstStyle/>
          <a:p>
            <a:r>
              <a:rPr lang="en-US" altLang="en-US" dirty="0" smtClean="0"/>
              <a:t>Ancestry</a:t>
            </a:r>
          </a:p>
          <a:p>
            <a:r>
              <a:rPr lang="en-US" altLang="en-US" dirty="0" smtClean="0"/>
              <a:t>Age</a:t>
            </a:r>
          </a:p>
          <a:p>
            <a:r>
              <a:rPr lang="en-US" altLang="en-US" dirty="0" smtClean="0"/>
              <a:t>Sexual Orientation</a:t>
            </a:r>
          </a:p>
          <a:p>
            <a:r>
              <a:rPr lang="en-US" altLang="en-US" dirty="0" smtClean="0"/>
              <a:t>Pregnancy</a:t>
            </a:r>
          </a:p>
          <a:p>
            <a:r>
              <a:rPr lang="en-US" altLang="en-US" dirty="0" smtClean="0"/>
              <a:t>Marital or Parental Status</a:t>
            </a:r>
          </a:p>
          <a:p>
            <a:r>
              <a:rPr lang="en-US" altLang="en-US" dirty="0" smtClean="0"/>
              <a:t>Veterans</a:t>
            </a:r>
          </a:p>
          <a:p>
            <a:r>
              <a:rPr lang="en-US" altLang="en-US" dirty="0" smtClean="0"/>
              <a:t>Genetic Information</a:t>
            </a:r>
          </a:p>
          <a:p>
            <a:endParaRPr lang="en-US" altLang="en-US" dirty="0" smtClean="0"/>
          </a:p>
        </p:txBody>
      </p:sp>
      <p:sp>
        <p:nvSpPr>
          <p:cNvPr id="16389" name="Title 1"/>
          <p:cNvSpPr txBox="1">
            <a:spLocks/>
          </p:cNvSpPr>
          <p:nvPr/>
        </p:nvSpPr>
        <p:spPr bwMode="auto">
          <a:xfrm>
            <a:off x="764117" y="1500191"/>
            <a:ext cx="10363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eaLnBrk="0" fontAlgn="base" hangingPunct="0">
              <a:spcBef>
                <a:spcPct val="0"/>
              </a:spcBef>
              <a:spcAft>
                <a:spcPct val="0"/>
              </a:spcAft>
              <a:buFontTx/>
              <a:buNone/>
            </a:pPr>
            <a:r>
              <a:rPr lang="en-US" altLang="en-US" sz="2800" b="1" dirty="0">
                <a:solidFill>
                  <a:prstClr val="black"/>
                </a:solidFill>
              </a:rPr>
              <a:t>—discrimination prohibited on the basis of:</a:t>
            </a:r>
            <a:r>
              <a:rPr lang="en-US" altLang="en-US" sz="2800" dirty="0">
                <a:solidFill>
                  <a:prstClr val="black"/>
                </a:solidFill>
              </a:rPr>
              <a:t> </a:t>
            </a:r>
            <a:endParaRPr lang="en-US" altLang="en-US" sz="2800" b="1" dirty="0">
              <a:solidFill>
                <a:prstClr val="black"/>
              </a:solidFill>
            </a:endParaRPr>
          </a:p>
        </p:txBody>
      </p:sp>
    </p:spTree>
    <p:extLst>
      <p:ext uri="{BB962C8B-B14F-4D97-AF65-F5344CB8AC3E}">
        <p14:creationId xmlns:p14="http://schemas.microsoft.com/office/powerpoint/2010/main" val="2159769087"/>
      </p:ext>
    </p:extLst>
  </p:cSld>
  <p:clrMapOvr>
    <a:masterClrMapping/>
  </p:clrMapOvr>
  <p:transition spd="slow" advTm="42418"/>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352425"/>
            <a:ext cx="11074400" cy="1143000"/>
          </a:xfrm>
        </p:spPr>
        <p:txBody>
          <a:bodyPr/>
          <a:lstStyle/>
          <a:p>
            <a:pPr algn="ctr"/>
            <a:r>
              <a:rPr lang="en-US" altLang="en-US" sz="3600" dirty="0" smtClean="0">
                <a:latin typeface="Chaparral Pro" panose="02060503040505020203" pitchFamily="18" charset="0"/>
              </a:rPr>
              <a:t>Project Board’s Civil Rights Reporting Why &amp; Wherefore</a:t>
            </a:r>
          </a:p>
        </p:txBody>
      </p:sp>
      <p:pic>
        <p:nvPicPr>
          <p:cNvPr id="1843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1949450"/>
            <a:ext cx="31496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768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Desired Outcomes</a:t>
            </a:r>
            <a:endParaRPr lang="en-US" dirty="0">
              <a:latin typeface="+mn-lt"/>
            </a:endParaRPr>
          </a:p>
        </p:txBody>
      </p:sp>
      <p:sp>
        <p:nvSpPr>
          <p:cNvPr id="3" name="Content Placeholder 2"/>
          <p:cNvSpPr>
            <a:spLocks noGrp="1"/>
          </p:cNvSpPr>
          <p:nvPr>
            <p:ph idx="1"/>
          </p:nvPr>
        </p:nvSpPr>
        <p:spPr/>
        <p:txBody>
          <a:bodyPr>
            <a:noAutofit/>
          </a:bodyPr>
          <a:lstStyle/>
          <a:p>
            <a:pPr marL="0" indent="0">
              <a:buNone/>
            </a:pPr>
            <a:r>
              <a:rPr lang="en-US" sz="3000" dirty="0" smtClean="0"/>
              <a:t>Participants will have:</a:t>
            </a:r>
          </a:p>
          <a:p>
            <a:pPr>
              <a:buFont typeface="Arial" panose="020B0604020202020204" pitchFamily="34" charset="0"/>
              <a:buChar char="•"/>
            </a:pPr>
            <a:r>
              <a:rPr lang="en-US" sz="3000" dirty="0" smtClean="0"/>
              <a:t>Understanding of Project Board’s purpose and why it was built</a:t>
            </a:r>
          </a:p>
          <a:p>
            <a:pPr>
              <a:buFont typeface="Arial" panose="020B0604020202020204" pitchFamily="34" charset="0"/>
              <a:buChar char="•"/>
            </a:pPr>
            <a:r>
              <a:rPr lang="en-US" sz="3000" dirty="0" smtClean="0"/>
              <a:t>Awareness of  the roles of Academic Human Resources, Affirmative Action, and Program Planning and Evaluation in the development and management of Project Board</a:t>
            </a:r>
          </a:p>
          <a:p>
            <a:pPr>
              <a:buFont typeface="Arial" panose="020B0604020202020204" pitchFamily="34" charset="0"/>
              <a:buChar char="•"/>
            </a:pPr>
            <a:r>
              <a:rPr lang="en-US" sz="3000" dirty="0" smtClean="0"/>
              <a:t>Understanding of the structure of Project Board in preparation for the Part Two hands-on training</a:t>
            </a:r>
          </a:p>
          <a:p>
            <a:pPr>
              <a:buFont typeface="Arial" panose="020B0604020202020204" pitchFamily="34" charset="0"/>
              <a:buChar char="•"/>
            </a:pPr>
            <a:r>
              <a:rPr lang="en-US" sz="3000" dirty="0" smtClean="0"/>
              <a:t>Experience with Project Board Help webpage</a:t>
            </a:r>
          </a:p>
          <a:p>
            <a:pPr>
              <a:buFont typeface="Arial" panose="020B0604020202020204" pitchFamily="34" charset="0"/>
              <a:buChar char="•"/>
            </a:pPr>
            <a:endParaRPr lang="en-US" sz="3000" dirty="0"/>
          </a:p>
        </p:txBody>
      </p:sp>
    </p:spTree>
    <p:extLst>
      <p:ext uri="{BB962C8B-B14F-4D97-AF65-F5344CB8AC3E}">
        <p14:creationId xmlns:p14="http://schemas.microsoft.com/office/powerpoint/2010/main" val="2064283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7"/>
          <p:cNvSpPr>
            <a:spLocks noGrp="1"/>
          </p:cNvSpPr>
          <p:nvPr>
            <p:ph type="body" sz="half" idx="2"/>
          </p:nvPr>
        </p:nvSpPr>
        <p:spPr>
          <a:xfrm>
            <a:off x="1051986" y="1435100"/>
            <a:ext cx="10543116" cy="3176588"/>
          </a:xfrm>
        </p:spPr>
        <p:txBody>
          <a:bodyPr/>
          <a:lstStyle/>
          <a:p>
            <a:r>
              <a:rPr lang="en-US" altLang="en-US" sz="2400" dirty="0" smtClean="0">
                <a:latin typeface="Arial Rounded MT Bold" panose="020F0704030504030204" pitchFamily="34" charset="0"/>
              </a:rPr>
              <a:t>“Each agency that administers programs . . . will develop a system for establishing base data that identifies eligible populations and measures delivery of program benefits in order that the quantity and quality of benefits and services delivered to minority individuals can be documented and compared to benefits delivered to nonminority individuals . . .”</a:t>
            </a:r>
          </a:p>
        </p:txBody>
      </p:sp>
      <p:sp>
        <p:nvSpPr>
          <p:cNvPr id="19459" name="TextBox 1"/>
          <p:cNvSpPr txBox="1">
            <a:spLocks noChangeArrowheads="1"/>
          </p:cNvSpPr>
          <p:nvPr/>
        </p:nvSpPr>
        <p:spPr bwMode="auto">
          <a:xfrm>
            <a:off x="1515534" y="136527"/>
            <a:ext cx="71962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FontTx/>
              <a:buNone/>
            </a:pPr>
            <a:r>
              <a:rPr lang="en-US" altLang="en-US" sz="4400" dirty="0">
                <a:solidFill>
                  <a:prstClr val="black"/>
                </a:solidFill>
              </a:rPr>
              <a:t>Why do Civil Rights Reporting?</a:t>
            </a:r>
          </a:p>
        </p:txBody>
      </p:sp>
      <p:sp>
        <p:nvSpPr>
          <p:cNvPr id="19460" name="Content Placeholder 3"/>
          <p:cNvSpPr>
            <a:spLocks noGrp="1"/>
          </p:cNvSpPr>
          <p:nvPr>
            <p:ph idx="1"/>
          </p:nvPr>
        </p:nvSpPr>
        <p:spPr>
          <a:xfrm>
            <a:off x="436033" y="4602163"/>
            <a:ext cx="11423651" cy="1485900"/>
          </a:xfrm>
        </p:spPr>
        <p:txBody>
          <a:bodyPr/>
          <a:lstStyle/>
          <a:p>
            <a:pPr marL="0" indent="0">
              <a:buFont typeface="Arial" panose="020B0604020202020204" pitchFamily="34" charset="0"/>
              <a:buNone/>
            </a:pPr>
            <a:r>
              <a:rPr lang="en-US" altLang="en-US" sz="2200" b="1" dirty="0" smtClean="0">
                <a:solidFill>
                  <a:srgbClr val="FF0000"/>
                </a:solidFill>
              </a:rPr>
              <a:t>Ultimately, Project Board’s Civil Rights component is the documentation that ANR executes its CE mission with equality. . .that the “quantity and quality of benefits and services” is the same for both people of color and whites.</a:t>
            </a:r>
          </a:p>
          <a:p>
            <a:pPr marL="0" indent="0">
              <a:buFont typeface="Arial" panose="020B0604020202020204" pitchFamily="34" charset="0"/>
              <a:buNone/>
            </a:pPr>
            <a:endParaRPr lang="en-US" altLang="en-US" dirty="0" smtClean="0"/>
          </a:p>
        </p:txBody>
      </p:sp>
      <p:sp>
        <p:nvSpPr>
          <p:cNvPr id="19461" name="TextBox 6"/>
          <p:cNvSpPr txBox="1">
            <a:spLocks noChangeArrowheads="1"/>
          </p:cNvSpPr>
          <p:nvPr/>
        </p:nvSpPr>
        <p:spPr bwMode="auto">
          <a:xfrm>
            <a:off x="1934633" y="804864"/>
            <a:ext cx="833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buFontTx/>
              <a:buNone/>
            </a:pPr>
            <a:r>
              <a:rPr lang="en-US" altLang="en-US" sz="1400" dirty="0">
                <a:solidFill>
                  <a:prstClr val="black"/>
                </a:solidFill>
              </a:rPr>
              <a:t>The following USDA requirement receives its scope, in part, from Code of Federal Regulations, Title 7: Agriculture, Subtitle A: Office of the Secretary of Agriculture, Part 15A</a:t>
            </a:r>
          </a:p>
        </p:txBody>
      </p:sp>
    </p:spTree>
    <p:extLst>
      <p:ext uri="{BB962C8B-B14F-4D97-AF65-F5344CB8AC3E}">
        <p14:creationId xmlns:p14="http://schemas.microsoft.com/office/powerpoint/2010/main" val="4165119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1134533" y="182566"/>
            <a:ext cx="9956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buFontTx/>
              <a:buNone/>
            </a:pPr>
            <a:r>
              <a:rPr lang="en-US" altLang="en-US" sz="4400" b="1" dirty="0">
                <a:solidFill>
                  <a:prstClr val="black"/>
                </a:solidFill>
              </a:rPr>
              <a:t>What is Parity?</a:t>
            </a:r>
          </a:p>
        </p:txBody>
      </p:sp>
      <p:sp>
        <p:nvSpPr>
          <p:cNvPr id="22531" name="TextBox 3"/>
          <p:cNvSpPr txBox="1">
            <a:spLocks noChangeArrowheads="1"/>
          </p:cNvSpPr>
          <p:nvPr/>
        </p:nvSpPr>
        <p:spPr bwMode="auto">
          <a:xfrm>
            <a:off x="2820209" y="3298826"/>
            <a:ext cx="65981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buFontTx/>
              <a:buNone/>
            </a:pPr>
            <a:r>
              <a:rPr lang="en-US" altLang="en-US" sz="4000" b="1" dirty="0">
                <a:solidFill>
                  <a:prstClr val="black"/>
                </a:solidFill>
              </a:rPr>
              <a:t>What is All Reasonable Effort?</a:t>
            </a:r>
          </a:p>
        </p:txBody>
      </p:sp>
      <p:sp>
        <p:nvSpPr>
          <p:cNvPr id="22532" name="TextBox 5"/>
          <p:cNvSpPr txBox="1">
            <a:spLocks noChangeArrowheads="1"/>
          </p:cNvSpPr>
          <p:nvPr/>
        </p:nvSpPr>
        <p:spPr bwMode="auto">
          <a:xfrm>
            <a:off x="1085851" y="1001715"/>
            <a:ext cx="10261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FontTx/>
              <a:buNone/>
            </a:pPr>
            <a:r>
              <a:rPr lang="en-US" altLang="en-US" sz="2000" dirty="0">
                <a:solidFill>
                  <a:prstClr val="black"/>
                </a:solidFill>
              </a:rPr>
              <a:t>Parity or ‘parity of participation’ is defined by the USDA as when the percentage of each minority group making up your actual contacts comes to within 80% of their percentage in the baseline.  For example, if Hispanics make up 10% of your potential or baseline, then Hispanics should make up </a:t>
            </a:r>
            <a:r>
              <a:rPr lang="en-US" altLang="en-US" sz="2000" u="sng" dirty="0">
                <a:solidFill>
                  <a:prstClr val="black"/>
                </a:solidFill>
              </a:rPr>
              <a:t>at least</a:t>
            </a:r>
            <a:r>
              <a:rPr lang="en-US" altLang="en-US" sz="2000" dirty="0">
                <a:solidFill>
                  <a:prstClr val="black"/>
                </a:solidFill>
              </a:rPr>
              <a:t> 8% of your actual contacts in order for your program to be in parity for Hispanics.</a:t>
            </a:r>
          </a:p>
        </p:txBody>
      </p:sp>
      <p:sp>
        <p:nvSpPr>
          <p:cNvPr id="22533" name="TextBox 6"/>
          <p:cNvSpPr txBox="1">
            <a:spLocks noChangeArrowheads="1"/>
          </p:cNvSpPr>
          <p:nvPr/>
        </p:nvSpPr>
        <p:spPr bwMode="auto">
          <a:xfrm>
            <a:off x="1092200" y="4073528"/>
            <a:ext cx="10261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FontTx/>
              <a:buNone/>
            </a:pPr>
            <a:r>
              <a:rPr lang="en-US" altLang="en-US" sz="2000" dirty="0">
                <a:solidFill>
                  <a:prstClr val="black"/>
                </a:solidFill>
              </a:rPr>
              <a:t>All Reasonable Effort  (ARE) is the utilization of at least three of four specific outreach methods </a:t>
            </a:r>
            <a:r>
              <a:rPr lang="en-US" altLang="en-US" sz="2000" dirty="0">
                <a:solidFill>
                  <a:srgbClr val="00B0F0"/>
                </a:solidFill>
              </a:rPr>
              <a:t>(i.e. 1-Mass Media; 2-Newsletter/flyers; 3-Personal letters/emails; 4-Personal invitations) </a:t>
            </a:r>
            <a:r>
              <a:rPr lang="en-US" altLang="en-US" sz="2000" dirty="0">
                <a:solidFill>
                  <a:prstClr val="black"/>
                </a:solidFill>
              </a:rPr>
              <a:t>in order to expand access and move toward or maintain parity of participation. </a:t>
            </a:r>
          </a:p>
        </p:txBody>
      </p:sp>
    </p:spTree>
    <p:extLst>
      <p:ext uri="{BB962C8B-B14F-4D97-AF65-F5344CB8AC3E}">
        <p14:creationId xmlns:p14="http://schemas.microsoft.com/office/powerpoint/2010/main" val="1943998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192088"/>
            <a:ext cx="10972800" cy="1143000"/>
          </a:xfrm>
        </p:spPr>
        <p:txBody>
          <a:bodyPr/>
          <a:lstStyle/>
          <a:p>
            <a:r>
              <a:rPr lang="en-US" altLang="en-US" b="1" dirty="0" smtClean="0"/>
              <a:t>Who is Your Potential Clientele?</a:t>
            </a:r>
          </a:p>
        </p:txBody>
      </p:sp>
      <p:sp>
        <p:nvSpPr>
          <p:cNvPr id="23555" name="Content Placeholder 2"/>
          <p:cNvSpPr>
            <a:spLocks noGrp="1"/>
          </p:cNvSpPr>
          <p:nvPr>
            <p:ph idx="1"/>
          </p:nvPr>
        </p:nvSpPr>
        <p:spPr>
          <a:xfrm>
            <a:off x="609600" y="1206500"/>
            <a:ext cx="10972800" cy="4464050"/>
          </a:xfrm>
        </p:spPr>
        <p:txBody>
          <a:bodyPr/>
          <a:lstStyle/>
          <a:p>
            <a:r>
              <a:rPr lang="en-US" altLang="en-US" sz="2400" dirty="0" smtClean="0"/>
              <a:t>Your PVA &amp; PD should provide key information on who your position is intended to serve. Then work with your county director and program colleagues to fine tune this and discover </a:t>
            </a:r>
            <a:r>
              <a:rPr lang="en-US" altLang="en-US" sz="2400" u="sng" dirty="0" smtClean="0"/>
              <a:t>additional</a:t>
            </a:r>
            <a:r>
              <a:rPr lang="en-US" altLang="en-US" sz="2400" dirty="0" smtClean="0"/>
              <a:t> groups who may also become potential clientele</a:t>
            </a:r>
          </a:p>
          <a:p>
            <a:r>
              <a:rPr lang="en-US" altLang="en-US" sz="2400" dirty="0" smtClean="0"/>
              <a:t>Learn about the demographics of your clientele group(s) by viewing US Census, Ag Census, Ag Commissioner’s Report, local data and local knowledge</a:t>
            </a:r>
          </a:p>
          <a:p>
            <a:pPr lvl="1">
              <a:buFont typeface="Wingdings" panose="05000000000000000000" pitchFamily="2" charset="2"/>
              <a:buChar char="§"/>
            </a:pPr>
            <a:r>
              <a:rPr lang="en-US" altLang="en-US" sz="2000" dirty="0" smtClean="0">
                <a:solidFill>
                  <a:schemeClr val="accent1"/>
                </a:solidFill>
              </a:rPr>
              <a:t>Ask who would be interested in or benefit from your educational program</a:t>
            </a:r>
          </a:p>
          <a:p>
            <a:pPr lvl="1">
              <a:buFont typeface="Wingdings" panose="05000000000000000000" pitchFamily="2" charset="2"/>
              <a:buChar char="§"/>
            </a:pPr>
            <a:r>
              <a:rPr lang="en-US" altLang="en-US" sz="2000" dirty="0" smtClean="0">
                <a:solidFill>
                  <a:schemeClr val="accent1"/>
                </a:solidFill>
              </a:rPr>
              <a:t>Consider the geographic area of your potential audience/clientele</a:t>
            </a:r>
          </a:p>
          <a:p>
            <a:r>
              <a:rPr lang="en-US" altLang="en-US" sz="2400" dirty="0" smtClean="0"/>
              <a:t>Work with collaborators, agencies and stakeholders who represent and serve those protected classes/groups </a:t>
            </a:r>
          </a:p>
        </p:txBody>
      </p:sp>
    </p:spTree>
    <p:extLst>
      <p:ext uri="{BB962C8B-B14F-4D97-AF65-F5344CB8AC3E}">
        <p14:creationId xmlns:p14="http://schemas.microsoft.com/office/powerpoint/2010/main" val="4208001940"/>
      </p:ext>
    </p:extLst>
  </p:cSld>
  <p:clrMapOvr>
    <a:masterClrMapping/>
  </p:clrMapOvr>
  <p:transition spd="slow" advTm="90509"/>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p:cNvSpPr>
          <p:nvPr/>
        </p:nvSpPr>
        <p:spPr bwMode="auto">
          <a:xfrm>
            <a:off x="203201" y="17463"/>
            <a:ext cx="117686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eaLnBrk="0" fontAlgn="base" hangingPunct="0">
              <a:spcBef>
                <a:spcPct val="0"/>
              </a:spcBef>
              <a:spcAft>
                <a:spcPct val="0"/>
              </a:spcAft>
              <a:buFontTx/>
              <a:buNone/>
            </a:pPr>
            <a:r>
              <a:rPr lang="en-US" altLang="en-US" sz="3600" b="1" dirty="0">
                <a:solidFill>
                  <a:prstClr val="black"/>
                </a:solidFill>
              </a:rPr>
              <a:t>Your AA Responsibilities… </a:t>
            </a:r>
            <a:r>
              <a:rPr lang="en-US" altLang="en-US" sz="4200" b="1" dirty="0">
                <a:solidFill>
                  <a:prstClr val="black"/>
                </a:solidFill>
              </a:rPr>
              <a:t/>
            </a:r>
            <a:br>
              <a:rPr lang="en-US" altLang="en-US" sz="4200" b="1" dirty="0">
                <a:solidFill>
                  <a:prstClr val="black"/>
                </a:solidFill>
              </a:rPr>
            </a:br>
            <a:r>
              <a:rPr lang="en-US" altLang="en-US" sz="4800" b="1" dirty="0">
                <a:solidFill>
                  <a:prstClr val="black"/>
                </a:solidFill>
                <a:latin typeface="Chaparral Pro" panose="02060503040505020203" pitchFamily="18" charset="0"/>
              </a:rPr>
              <a:t>Establishing Your Baseline</a:t>
            </a:r>
          </a:p>
        </p:txBody>
      </p:sp>
      <p:sp>
        <p:nvSpPr>
          <p:cNvPr id="3" name="Content Placeholder 2"/>
          <p:cNvSpPr txBox="1">
            <a:spLocks/>
          </p:cNvSpPr>
          <p:nvPr/>
        </p:nvSpPr>
        <p:spPr>
          <a:xfrm>
            <a:off x="1024467" y="1428753"/>
            <a:ext cx="10972800" cy="4525963"/>
          </a:xfrm>
          <a:prstGeom prst="rect">
            <a:avLst/>
          </a:prstGeom>
        </p:spPr>
        <p:txBody>
          <a:bodyPr>
            <a:normAutofit fontScale="92500" lnSpcReduction="20000"/>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solidFill>
                  <a:prstClr val="black"/>
                </a:solidFill>
              </a:rPr>
              <a:t>Define potential audience for each program</a:t>
            </a:r>
            <a:endParaRPr lang="en-US" sz="1400" dirty="0" smtClean="0">
              <a:solidFill>
                <a:srgbClr val="00B0F0"/>
              </a:solidFill>
            </a:endParaRPr>
          </a:p>
          <a:p>
            <a:pPr lvl="1">
              <a:buFont typeface="Wingdings" pitchFamily="2" charset="2"/>
              <a:buChar char="v"/>
              <a:defRPr/>
            </a:pPr>
            <a:r>
              <a:rPr lang="en-US" dirty="0" smtClean="0">
                <a:solidFill>
                  <a:srgbClr val="FF0000"/>
                </a:solidFill>
              </a:rPr>
              <a:t>Ask who are those individuals who would be interested in or benefit from your educational program</a:t>
            </a:r>
          </a:p>
          <a:p>
            <a:pPr>
              <a:defRPr/>
            </a:pPr>
            <a:r>
              <a:rPr lang="en-US" dirty="0">
                <a:solidFill>
                  <a:prstClr val="black"/>
                </a:solidFill>
              </a:rPr>
              <a:t>Learn about the demographics of your county by viewing US Census, Ag Census, Ag Commissioners Report, local data, and local knowledge</a:t>
            </a:r>
          </a:p>
          <a:p>
            <a:pPr>
              <a:buFont typeface="Arial" charset="0"/>
              <a:buChar char="•"/>
              <a:defRPr/>
            </a:pPr>
            <a:r>
              <a:rPr lang="en-US" dirty="0" smtClean="0">
                <a:solidFill>
                  <a:prstClr val="black"/>
                </a:solidFill>
              </a:rPr>
              <a:t>Work with partners and stakeholders who represent and serve those protected classes</a:t>
            </a:r>
          </a:p>
          <a:p>
            <a:pPr lvl="1">
              <a:buFont typeface="Wingdings" pitchFamily="2" charset="2"/>
              <a:buChar char="v"/>
              <a:defRPr/>
            </a:pPr>
            <a:r>
              <a:rPr lang="en-US" dirty="0" smtClean="0">
                <a:solidFill>
                  <a:prstClr val="black"/>
                </a:solidFill>
              </a:rPr>
              <a:t>Where they live and work</a:t>
            </a:r>
          </a:p>
          <a:p>
            <a:pPr lvl="1">
              <a:buFont typeface="Wingdings" pitchFamily="2" charset="2"/>
              <a:buChar char="v"/>
              <a:defRPr/>
            </a:pPr>
            <a:r>
              <a:rPr lang="en-US" dirty="0" smtClean="0">
                <a:solidFill>
                  <a:prstClr val="black"/>
                </a:solidFill>
              </a:rPr>
              <a:t>Their values and beliefs</a:t>
            </a:r>
          </a:p>
          <a:p>
            <a:pPr lvl="1">
              <a:buFont typeface="Wingdings" pitchFamily="2" charset="2"/>
              <a:buChar char="v"/>
              <a:defRPr/>
            </a:pPr>
            <a:r>
              <a:rPr lang="en-US" dirty="0" smtClean="0">
                <a:solidFill>
                  <a:prstClr val="black"/>
                </a:solidFill>
              </a:rPr>
              <a:t>Their cultures.</a:t>
            </a:r>
          </a:p>
          <a:p>
            <a:pPr lvl="1">
              <a:buFont typeface="Wingdings" pitchFamily="2" charset="2"/>
              <a:buChar char="v"/>
              <a:defRPr/>
            </a:pPr>
            <a:endParaRPr lang="en-US" dirty="0" smtClean="0">
              <a:solidFill>
                <a:prstClr val="black"/>
              </a:solidFill>
            </a:endParaRPr>
          </a:p>
          <a:p>
            <a:pPr lvl="1">
              <a:buFont typeface="Wingdings" pitchFamily="2" charset="2"/>
              <a:buChar char="v"/>
              <a:defRPr/>
            </a:pPr>
            <a:endParaRPr lang="en-US" dirty="0" smtClean="0">
              <a:solidFill>
                <a:prstClr val="black"/>
              </a:solidFill>
            </a:endParaRPr>
          </a:p>
          <a:p>
            <a:pPr lvl="1">
              <a:buFont typeface="Wingdings" pitchFamily="2" charset="2"/>
              <a:buChar char="v"/>
              <a:defRPr/>
            </a:pPr>
            <a:endParaRPr lang="en-US" dirty="0" smtClean="0">
              <a:solidFill>
                <a:prstClr val="black"/>
              </a:solidFill>
            </a:endParaRPr>
          </a:p>
        </p:txBody>
      </p:sp>
    </p:spTree>
    <p:extLst>
      <p:ext uri="{BB962C8B-B14F-4D97-AF65-F5344CB8AC3E}">
        <p14:creationId xmlns:p14="http://schemas.microsoft.com/office/powerpoint/2010/main" val="1998184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628651" y="138113"/>
            <a:ext cx="10972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eaLnBrk="0" fontAlgn="base" hangingPunct="0">
              <a:spcBef>
                <a:spcPct val="0"/>
              </a:spcBef>
              <a:spcAft>
                <a:spcPct val="0"/>
              </a:spcAft>
              <a:buFontTx/>
              <a:buNone/>
            </a:pPr>
            <a:r>
              <a:rPr lang="en-US" altLang="en-US" sz="4400" b="1" dirty="0">
                <a:solidFill>
                  <a:prstClr val="black"/>
                </a:solidFill>
              </a:rPr>
              <a:t>Your AA Responsibilities </a:t>
            </a:r>
            <a:r>
              <a:rPr lang="en-US" altLang="en-US" sz="2000" dirty="0">
                <a:solidFill>
                  <a:prstClr val="black"/>
                </a:solidFill>
              </a:rPr>
              <a:t>cont.</a:t>
            </a:r>
            <a:endParaRPr lang="en-US" altLang="en-US" sz="2000" b="1" dirty="0">
              <a:solidFill>
                <a:prstClr val="black"/>
              </a:solidFill>
            </a:endParaRPr>
          </a:p>
        </p:txBody>
      </p:sp>
      <p:sp>
        <p:nvSpPr>
          <p:cNvPr id="3" name="Content Placeholder 2"/>
          <p:cNvSpPr txBox="1">
            <a:spLocks/>
          </p:cNvSpPr>
          <p:nvPr/>
        </p:nvSpPr>
        <p:spPr>
          <a:xfrm>
            <a:off x="1032933" y="1003300"/>
            <a:ext cx="10972800" cy="4876800"/>
          </a:xfrm>
          <a:prstGeom prst="rect">
            <a:avLst/>
          </a:prstGeom>
        </p:spPr>
        <p:txBody>
          <a:bodyPr>
            <a:norm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smtClean="0">
                <a:solidFill>
                  <a:prstClr val="black"/>
                </a:solidFill>
              </a:rPr>
              <a:t>All reasonable efforts to reach individuals who are representative of the cultures and ethnicities, genders and ages of your county/area</a:t>
            </a:r>
          </a:p>
          <a:p>
            <a:pPr>
              <a:defRPr/>
            </a:pPr>
            <a:r>
              <a:rPr lang="en-US" sz="2400" dirty="0" smtClean="0">
                <a:solidFill>
                  <a:prstClr val="black"/>
                </a:solidFill>
              </a:rPr>
              <a:t>Move from ARE toward parity in program participation </a:t>
            </a:r>
          </a:p>
          <a:p>
            <a:pPr>
              <a:defRPr/>
            </a:pPr>
            <a:r>
              <a:rPr lang="en-US" sz="2400" dirty="0" smtClean="0">
                <a:solidFill>
                  <a:prstClr val="black"/>
                </a:solidFill>
              </a:rPr>
              <a:t>Partner with groups, agencies and organizations to reach protected audiences you want to reach</a:t>
            </a:r>
          </a:p>
          <a:p>
            <a:pPr>
              <a:defRPr/>
            </a:pPr>
            <a:r>
              <a:rPr lang="en-US" sz="2400" dirty="0" smtClean="0">
                <a:solidFill>
                  <a:prstClr val="black"/>
                </a:solidFill>
              </a:rPr>
              <a:t>Include people from protected groups on program planning committees, on survey lists and on research projects</a:t>
            </a:r>
          </a:p>
          <a:p>
            <a:pPr>
              <a:defRPr/>
            </a:pPr>
            <a:r>
              <a:rPr lang="en-US" sz="2400" dirty="0" smtClean="0">
                <a:solidFill>
                  <a:prstClr val="black"/>
                </a:solidFill>
              </a:rPr>
              <a:t>Keep mailing and e-mail lists</a:t>
            </a:r>
          </a:p>
          <a:p>
            <a:pPr>
              <a:defRPr/>
            </a:pPr>
            <a:r>
              <a:rPr lang="en-US" sz="2400" dirty="0" smtClean="0">
                <a:solidFill>
                  <a:prstClr val="black"/>
                </a:solidFill>
              </a:rPr>
              <a:t>Make personal contacts within protected or under-represented groups</a:t>
            </a:r>
          </a:p>
          <a:p>
            <a:pPr>
              <a:defRPr/>
            </a:pPr>
            <a:r>
              <a:rPr lang="en-US" sz="2400" dirty="0" smtClean="0">
                <a:solidFill>
                  <a:prstClr val="black"/>
                </a:solidFill>
              </a:rPr>
              <a:t>Conduct meetings/trainings in facilities welcoming and accessible.</a:t>
            </a:r>
            <a:endParaRPr lang="en-US" sz="2400" dirty="0">
              <a:solidFill>
                <a:prstClr val="black"/>
              </a:solidFill>
            </a:endParaRPr>
          </a:p>
        </p:txBody>
      </p:sp>
    </p:spTree>
    <p:extLst>
      <p:ext uri="{BB962C8B-B14F-4D97-AF65-F5344CB8AC3E}">
        <p14:creationId xmlns:p14="http://schemas.microsoft.com/office/powerpoint/2010/main" val="55104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649817" y="136528"/>
            <a:ext cx="109728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eaLnBrk="0" fontAlgn="base" hangingPunct="0">
              <a:spcBef>
                <a:spcPct val="0"/>
              </a:spcBef>
              <a:spcAft>
                <a:spcPct val="0"/>
              </a:spcAft>
              <a:buFontTx/>
              <a:buNone/>
            </a:pPr>
            <a:r>
              <a:rPr lang="en-US" altLang="en-US" sz="4400" b="1" dirty="0">
                <a:solidFill>
                  <a:prstClr val="black"/>
                </a:solidFill>
              </a:rPr>
              <a:t>What is </a:t>
            </a:r>
            <a:r>
              <a:rPr lang="en-US" altLang="en-US" sz="4400" b="1" dirty="0" smtClean="0">
                <a:solidFill>
                  <a:prstClr val="black"/>
                </a:solidFill>
              </a:rPr>
              <a:t>ARE Activity?</a:t>
            </a:r>
            <a:endParaRPr lang="en-US" altLang="en-US" sz="4400" b="1" dirty="0">
              <a:solidFill>
                <a:prstClr val="black"/>
              </a:solidFill>
            </a:endParaRPr>
          </a:p>
        </p:txBody>
      </p:sp>
      <p:sp>
        <p:nvSpPr>
          <p:cNvPr id="29699" name="Content Placeholder 2"/>
          <p:cNvSpPr txBox="1">
            <a:spLocks/>
          </p:cNvSpPr>
          <p:nvPr/>
        </p:nvSpPr>
        <p:spPr bwMode="auto">
          <a:xfrm>
            <a:off x="613833" y="881063"/>
            <a:ext cx="10972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eaLnBrk="0" fontAlgn="base" hangingPunct="0">
              <a:spcAft>
                <a:spcPct val="0"/>
              </a:spcAft>
            </a:pPr>
            <a:r>
              <a:rPr lang="en-US" altLang="en-US" sz="2400" dirty="0" smtClean="0">
                <a:solidFill>
                  <a:prstClr val="black"/>
                </a:solidFill>
              </a:rPr>
              <a:t>ARE </a:t>
            </a:r>
            <a:r>
              <a:rPr lang="en-US" altLang="en-US" sz="2400" dirty="0">
                <a:solidFill>
                  <a:prstClr val="black"/>
                </a:solidFill>
              </a:rPr>
              <a:t>is the things you do to encourage people to participate in your program.  It is </a:t>
            </a:r>
            <a:r>
              <a:rPr lang="en-US" altLang="en-US" sz="2400" u="sng" dirty="0">
                <a:solidFill>
                  <a:prstClr val="black"/>
                </a:solidFill>
              </a:rPr>
              <a:t>not</a:t>
            </a:r>
            <a:r>
              <a:rPr lang="en-US" altLang="en-US" sz="2400" dirty="0">
                <a:solidFill>
                  <a:prstClr val="black"/>
                </a:solidFill>
              </a:rPr>
              <a:t> synonymous with program delivery methods.</a:t>
            </a:r>
            <a:endParaRPr lang="en-US" altLang="en-US" sz="1000" dirty="0">
              <a:solidFill>
                <a:prstClr val="black"/>
              </a:solidFill>
            </a:endParaRPr>
          </a:p>
          <a:p>
            <a:pPr defTabSz="457200" eaLnBrk="0" fontAlgn="base" hangingPunct="0">
              <a:spcAft>
                <a:spcPct val="0"/>
              </a:spcAft>
            </a:pPr>
            <a:r>
              <a:rPr lang="en-US" altLang="en-US" sz="2400" dirty="0" smtClean="0">
                <a:solidFill>
                  <a:prstClr val="black"/>
                </a:solidFill>
              </a:rPr>
              <a:t>ARE </a:t>
            </a:r>
            <a:r>
              <a:rPr lang="en-US" altLang="en-US" sz="2400" dirty="0">
                <a:solidFill>
                  <a:prstClr val="black"/>
                </a:solidFill>
              </a:rPr>
              <a:t>can be targeted to reach underserved clientele in order to expand access.</a:t>
            </a:r>
          </a:p>
        </p:txBody>
      </p:sp>
      <p:sp>
        <p:nvSpPr>
          <p:cNvPr id="2" name="TextBox 1"/>
          <p:cNvSpPr txBox="1"/>
          <p:nvPr/>
        </p:nvSpPr>
        <p:spPr>
          <a:xfrm>
            <a:off x="635002" y="3073403"/>
            <a:ext cx="11442700" cy="2786063"/>
          </a:xfrm>
          <a:prstGeom prst="rect">
            <a:avLst/>
          </a:prstGeom>
          <a:noFill/>
        </p:spPr>
        <p:txBody>
          <a:bodyPr>
            <a:spAutoFit/>
          </a:bodyPr>
          <a:lstStyle/>
          <a:p>
            <a:pPr defTabSz="457200" eaLnBrk="0" fontAlgn="base" hangingPunct="0">
              <a:spcBef>
                <a:spcPct val="0"/>
              </a:spcBef>
              <a:spcAft>
                <a:spcPct val="0"/>
              </a:spcAft>
              <a:defRPr/>
            </a:pPr>
            <a:r>
              <a:rPr lang="en-US" sz="2400" b="1" dirty="0" smtClean="0">
                <a:solidFill>
                  <a:srgbClr val="FF0000"/>
                </a:solidFill>
                <a:ea typeface="MS PGothic" panose="020B0600070205080204" pitchFamily="34" charset="-128"/>
              </a:rPr>
              <a:t>ARE </a:t>
            </a:r>
            <a:r>
              <a:rPr lang="en-US" sz="2400" b="1" dirty="0">
                <a:solidFill>
                  <a:srgbClr val="FF0000"/>
                </a:solidFill>
                <a:ea typeface="MS PGothic" panose="020B0600070205080204" pitchFamily="34" charset="-128"/>
              </a:rPr>
              <a:t>Efforts Compliment Good Extension Programs</a:t>
            </a:r>
          </a:p>
          <a:p>
            <a:pPr defTabSz="457200" eaLnBrk="0" fontAlgn="base" hangingPunct="0">
              <a:spcBef>
                <a:spcPct val="0"/>
              </a:spcBef>
              <a:spcAft>
                <a:spcPct val="0"/>
              </a:spcAft>
              <a:defRPr/>
            </a:pPr>
            <a:r>
              <a:rPr lang="en-US" sz="3000" b="1" i="1" dirty="0">
                <a:solidFill>
                  <a:prstClr val="black"/>
                </a:solidFill>
                <a:latin typeface="Chaparral Pro" panose="02060503040505020203" pitchFamily="18" charset="0"/>
                <a:ea typeface="MS PGothic" panose="020B0600070205080204" pitchFamily="34" charset="-128"/>
              </a:rPr>
              <a:t>Consider</a:t>
            </a:r>
            <a:r>
              <a:rPr lang="en-US" sz="3000" b="1" dirty="0">
                <a:solidFill>
                  <a:prstClr val="black"/>
                </a:solidFill>
                <a:latin typeface="Chaparral Pro" panose="02060503040505020203" pitchFamily="18" charset="0"/>
                <a:ea typeface="MS PGothic" panose="020B0600070205080204" pitchFamily="34" charset="-128"/>
              </a:rPr>
              <a:t>  </a:t>
            </a:r>
            <a:r>
              <a:rPr lang="en-US" sz="2400" b="1" dirty="0">
                <a:solidFill>
                  <a:prstClr val="black"/>
                </a:solidFill>
                <a:latin typeface="Chaparral Pro" panose="02060503040505020203" pitchFamily="18" charset="0"/>
                <a:ea typeface="MS PGothic" panose="020B0600070205080204" pitchFamily="34" charset="-128"/>
              </a:rPr>
              <a:t>.  .  .</a:t>
            </a:r>
            <a:r>
              <a:rPr lang="en-US" sz="2600" b="1" dirty="0">
                <a:solidFill>
                  <a:prstClr val="black"/>
                </a:solidFill>
                <a:latin typeface="Chaparral Pro" panose="02060503040505020203" pitchFamily="18" charset="0"/>
                <a:ea typeface="MS PGothic" panose="020B0600070205080204" pitchFamily="34" charset="-128"/>
              </a:rPr>
              <a:t> </a:t>
            </a:r>
          </a:p>
          <a:p>
            <a:pPr marL="457200" indent="-457200" defTabSz="457200" eaLnBrk="0" fontAlgn="base" hangingPunct="0">
              <a:spcBef>
                <a:spcPct val="0"/>
              </a:spcBef>
              <a:spcAft>
                <a:spcPct val="0"/>
              </a:spcAft>
              <a:buFont typeface="Arial" panose="020B0604020202020204" pitchFamily="34" charset="0"/>
              <a:buChar char="•"/>
              <a:defRPr/>
            </a:pPr>
            <a:r>
              <a:rPr lang="en-US" sz="2400" dirty="0">
                <a:solidFill>
                  <a:prstClr val="black"/>
                </a:solidFill>
                <a:ea typeface="MS PGothic" panose="020B0600070205080204" pitchFamily="34" charset="-128"/>
              </a:rPr>
              <a:t>Press releases in local publications</a:t>
            </a:r>
          </a:p>
          <a:p>
            <a:pPr marL="457200" indent="-457200" defTabSz="457200" eaLnBrk="0" fontAlgn="base" hangingPunct="0">
              <a:spcBef>
                <a:spcPct val="0"/>
              </a:spcBef>
              <a:spcAft>
                <a:spcPct val="0"/>
              </a:spcAft>
              <a:buFont typeface="Arial" panose="020B0604020202020204" pitchFamily="34" charset="0"/>
              <a:buChar char="•"/>
              <a:defRPr/>
            </a:pPr>
            <a:r>
              <a:rPr lang="en-US" sz="2400" dirty="0">
                <a:solidFill>
                  <a:prstClr val="black"/>
                </a:solidFill>
                <a:ea typeface="MS PGothic" panose="020B0600070205080204" pitchFamily="34" charset="-128"/>
              </a:rPr>
              <a:t>Holding meetings in places people are comfortable going to </a:t>
            </a:r>
          </a:p>
          <a:p>
            <a:pPr marL="342900" indent="-342900" defTabSz="457200" eaLnBrk="0" fontAlgn="base" hangingPunct="0">
              <a:spcBef>
                <a:spcPct val="0"/>
              </a:spcBef>
              <a:spcAft>
                <a:spcPct val="0"/>
              </a:spcAft>
              <a:buFont typeface="Arial" panose="020B0604020202020204" pitchFamily="34" charset="0"/>
              <a:buChar char="•"/>
              <a:defRPr/>
            </a:pPr>
            <a:r>
              <a:rPr lang="en-US" sz="2400" dirty="0">
                <a:solidFill>
                  <a:prstClr val="black"/>
                </a:solidFill>
                <a:ea typeface="MS PGothic" panose="020B0600070205080204" pitchFamily="34" charset="-128"/>
              </a:rPr>
              <a:t>  Identifying possible barriers to participation and seeking ways</a:t>
            </a:r>
          </a:p>
          <a:p>
            <a:pPr defTabSz="457200" eaLnBrk="0" fontAlgn="base" hangingPunct="0">
              <a:spcBef>
                <a:spcPct val="0"/>
              </a:spcBef>
              <a:spcAft>
                <a:spcPct val="0"/>
              </a:spcAft>
              <a:defRPr/>
            </a:pPr>
            <a:r>
              <a:rPr lang="en-US" sz="2400" dirty="0">
                <a:solidFill>
                  <a:prstClr val="black"/>
                </a:solidFill>
                <a:ea typeface="MS PGothic" panose="020B0600070205080204" pitchFamily="34" charset="-128"/>
              </a:rPr>
              <a:t>	to remove them</a:t>
            </a:r>
          </a:p>
          <a:p>
            <a:pPr marL="342900" indent="-342900" defTabSz="457200" eaLnBrk="0" fontAlgn="base" hangingPunct="0">
              <a:spcBef>
                <a:spcPct val="0"/>
              </a:spcBef>
              <a:spcAft>
                <a:spcPct val="0"/>
              </a:spcAft>
              <a:buFont typeface="Arial" panose="020B0604020202020204" pitchFamily="34" charset="0"/>
              <a:buChar char="•"/>
              <a:defRPr/>
            </a:pPr>
            <a:r>
              <a:rPr lang="en-US" sz="2400" dirty="0">
                <a:solidFill>
                  <a:prstClr val="black"/>
                </a:solidFill>
                <a:ea typeface="MS PGothic" panose="020B0600070205080204" pitchFamily="34" charset="-128"/>
              </a:rPr>
              <a:t>  Find groups to co-sponsor meetings</a:t>
            </a:r>
          </a:p>
        </p:txBody>
      </p:sp>
    </p:spTree>
    <p:extLst>
      <p:ext uri="{BB962C8B-B14F-4D97-AF65-F5344CB8AC3E}">
        <p14:creationId xmlns:p14="http://schemas.microsoft.com/office/powerpoint/2010/main" val="1574408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617" y="3"/>
            <a:ext cx="141181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723900" y="344488"/>
            <a:ext cx="10972800" cy="781050"/>
          </a:xfrm>
          <a:prstGeom prst="rect">
            <a:avLst/>
          </a:prstGeom>
        </p:spPr>
        <p:txBody>
          <a:bodyPr>
            <a:normAutofit fontScale="90000" lnSpcReduction="10000"/>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fontAlgn="auto">
              <a:spcAft>
                <a:spcPts val="0"/>
              </a:spcAft>
              <a:defRPr/>
            </a:pPr>
            <a:r>
              <a:rPr lang="en-US" dirty="0" smtClean="0">
                <a:solidFill>
                  <a:prstClr val="black"/>
                </a:solidFill>
              </a:rPr>
              <a:t>  </a:t>
            </a:r>
            <a:r>
              <a:rPr lang="en-US" sz="5300" b="1" dirty="0" smtClean="0">
                <a:solidFill>
                  <a:prstClr val="black"/>
                </a:solidFill>
              </a:rPr>
              <a:t>Evaluation</a:t>
            </a:r>
            <a:endParaRPr lang="en-US" sz="5300" b="1" dirty="0">
              <a:solidFill>
                <a:prstClr val="black"/>
              </a:solidFill>
            </a:endParaRPr>
          </a:p>
        </p:txBody>
      </p:sp>
      <p:sp>
        <p:nvSpPr>
          <p:cNvPr id="7" name="Content Placeholder 2"/>
          <p:cNvSpPr txBox="1">
            <a:spLocks/>
          </p:cNvSpPr>
          <p:nvPr/>
        </p:nvSpPr>
        <p:spPr bwMode="auto">
          <a:xfrm>
            <a:off x="598003" y="998538"/>
            <a:ext cx="11074400" cy="4953000"/>
          </a:xfrm>
          <a:prstGeom prst="rect">
            <a:avLst/>
          </a:prstGeom>
          <a:noFill/>
          <a:ln w="9525">
            <a:noFill/>
            <a:miter lim="800000"/>
            <a:headEnd/>
            <a:tailEnd/>
          </a:ln>
        </p:spPr>
        <p:txBody>
          <a:bodyPr>
            <a:norm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defTabSz="457200" fontAlgn="auto">
              <a:spcAft>
                <a:spcPts val="0"/>
              </a:spcAft>
              <a:buClr>
                <a:srgbClr val="9BBB59"/>
              </a:buClr>
              <a:buFont typeface="Wingdings 2" pitchFamily="18" charset="2"/>
              <a:buNone/>
              <a:defRPr/>
            </a:pPr>
            <a:endParaRPr lang="en-US" sz="1300" dirty="0" smtClean="0">
              <a:solidFill>
                <a:srgbClr val="FF0000"/>
              </a:solidFill>
            </a:endParaRPr>
          </a:p>
          <a:p>
            <a:pPr marL="274320" indent="-274320" defTabSz="457200" fontAlgn="auto">
              <a:spcAft>
                <a:spcPts val="0"/>
              </a:spcAft>
              <a:buClr>
                <a:srgbClr val="9BBB59"/>
              </a:buClr>
              <a:buFont typeface="Wingdings 2"/>
              <a:buChar char=""/>
              <a:defRPr/>
            </a:pPr>
            <a:r>
              <a:rPr lang="en-US" sz="2400" dirty="0" smtClean="0">
                <a:solidFill>
                  <a:prstClr val="black"/>
                </a:solidFill>
              </a:rPr>
              <a:t>County Director/MCP Director </a:t>
            </a:r>
            <a:r>
              <a:rPr lang="en-US" sz="2400" dirty="0" smtClean="0">
                <a:solidFill>
                  <a:srgbClr val="FF0000"/>
                </a:solidFill>
              </a:rPr>
              <a:t>annually</a:t>
            </a:r>
            <a:r>
              <a:rPr lang="en-US" sz="2400" dirty="0" smtClean="0">
                <a:solidFill>
                  <a:prstClr val="black"/>
                </a:solidFill>
              </a:rPr>
              <a:t> communicate with their advisors about their contact reporting in Project Board.</a:t>
            </a:r>
          </a:p>
          <a:p>
            <a:pPr marL="274320" indent="-274320" defTabSz="457200" fontAlgn="auto">
              <a:spcAft>
                <a:spcPts val="0"/>
              </a:spcAft>
              <a:buClr>
                <a:srgbClr val="9BBB59"/>
              </a:buClr>
              <a:buFont typeface="Wingdings 2"/>
              <a:buChar char=""/>
              <a:defRPr/>
            </a:pPr>
            <a:r>
              <a:rPr lang="en-US" sz="2400" dirty="0">
                <a:solidFill>
                  <a:prstClr val="black"/>
                </a:solidFill>
              </a:rPr>
              <a:t> Measurable Goals: establish measurable goals such as moving toward full parity in your program.</a:t>
            </a:r>
            <a:endParaRPr lang="en-US" sz="2400" dirty="0" smtClean="0">
              <a:solidFill>
                <a:prstClr val="black"/>
              </a:solidFill>
            </a:endParaRPr>
          </a:p>
          <a:p>
            <a:pPr marL="274320" indent="-274320" defTabSz="457200" fontAlgn="auto">
              <a:spcAft>
                <a:spcPts val="0"/>
              </a:spcAft>
              <a:buClr>
                <a:srgbClr val="9BBB59"/>
              </a:buClr>
              <a:buFont typeface="Wingdings 2"/>
              <a:buChar char=""/>
              <a:defRPr/>
            </a:pPr>
            <a:r>
              <a:rPr lang="en-US" sz="2400" dirty="0" smtClean="0">
                <a:solidFill>
                  <a:prstClr val="black"/>
                </a:solidFill>
              </a:rPr>
              <a:t>AA Office </a:t>
            </a:r>
            <a:r>
              <a:rPr lang="en-US" sz="2400" dirty="0">
                <a:solidFill>
                  <a:prstClr val="black"/>
                </a:solidFill>
              </a:rPr>
              <a:t>annually reviews </a:t>
            </a:r>
            <a:r>
              <a:rPr lang="en-US" sz="2400" dirty="0" smtClean="0">
                <a:solidFill>
                  <a:prstClr val="black"/>
                </a:solidFill>
              </a:rPr>
              <a:t>Project Board </a:t>
            </a:r>
            <a:r>
              <a:rPr lang="en-US" sz="2400" dirty="0">
                <a:solidFill>
                  <a:prstClr val="black"/>
                </a:solidFill>
              </a:rPr>
              <a:t>reports and monitors progress toward compliance/parity. Also, supplies compliance status </a:t>
            </a:r>
            <a:r>
              <a:rPr lang="en-US" sz="2400" dirty="0" smtClean="0">
                <a:solidFill>
                  <a:prstClr val="black"/>
                </a:solidFill>
              </a:rPr>
              <a:t>of </a:t>
            </a:r>
            <a:r>
              <a:rPr lang="en-US" sz="2400" dirty="0">
                <a:solidFill>
                  <a:prstClr val="black"/>
                </a:solidFill>
              </a:rPr>
              <a:t>programs of advisors up for Merit/ </a:t>
            </a:r>
            <a:r>
              <a:rPr lang="en-US" sz="2400" dirty="0" smtClean="0">
                <a:solidFill>
                  <a:prstClr val="black"/>
                </a:solidFill>
              </a:rPr>
              <a:t>Promotion to ANR Administrators.</a:t>
            </a:r>
          </a:p>
          <a:p>
            <a:pPr marL="274320" indent="-274320" defTabSz="457200" fontAlgn="auto">
              <a:spcAft>
                <a:spcPts val="0"/>
              </a:spcAft>
              <a:buClr>
                <a:srgbClr val="9BBB59"/>
              </a:buClr>
              <a:buFont typeface="Wingdings 2"/>
              <a:buChar char=""/>
              <a:defRPr/>
            </a:pPr>
            <a:r>
              <a:rPr lang="en-US" sz="2400" dirty="0">
                <a:solidFill>
                  <a:prstClr val="black"/>
                </a:solidFill>
              </a:rPr>
              <a:t> Advisors should be comfortable defending their choice of clientele group(s) and the source of their baseline data should there be a federal audit. </a:t>
            </a:r>
          </a:p>
          <a:p>
            <a:pPr marL="0" indent="0" defTabSz="457200" fontAlgn="auto">
              <a:spcAft>
                <a:spcPts val="0"/>
              </a:spcAft>
              <a:buClr>
                <a:srgbClr val="9BBB59"/>
              </a:buClr>
              <a:buFont typeface="Wingdings 2" pitchFamily="18" charset="2"/>
              <a:buNone/>
              <a:defRPr/>
            </a:pPr>
            <a:endParaRPr lang="en-US" sz="2400" dirty="0">
              <a:solidFill>
                <a:prstClr val="black"/>
              </a:solidFill>
            </a:endParaRPr>
          </a:p>
          <a:p>
            <a:pPr marL="274320" indent="-274320" defTabSz="457200" fontAlgn="auto">
              <a:spcAft>
                <a:spcPts val="0"/>
              </a:spcAft>
              <a:buClr>
                <a:srgbClr val="9BBB59"/>
              </a:buClr>
              <a:buFont typeface="Wingdings 2"/>
              <a:buChar char=""/>
              <a:defRPr/>
            </a:pPr>
            <a:endParaRPr lang="en-US" sz="2400" dirty="0" smtClean="0">
              <a:solidFill>
                <a:prstClr val="black"/>
              </a:solidFill>
            </a:endParaRPr>
          </a:p>
          <a:p>
            <a:pPr marL="274320" indent="-274320" defTabSz="457200" fontAlgn="auto">
              <a:spcAft>
                <a:spcPts val="0"/>
              </a:spcAft>
              <a:buClr>
                <a:srgbClr val="9BBB59"/>
              </a:buClr>
              <a:buFont typeface="Wingdings 2"/>
              <a:buChar char=""/>
              <a:defRPr/>
            </a:pPr>
            <a:endParaRPr lang="en-US" sz="2400" dirty="0">
              <a:solidFill>
                <a:prstClr val="black"/>
              </a:solidFill>
            </a:endParaRPr>
          </a:p>
        </p:txBody>
      </p:sp>
    </p:spTree>
    <p:extLst>
      <p:ext uri="{BB962C8B-B14F-4D97-AF65-F5344CB8AC3E}">
        <p14:creationId xmlns:p14="http://schemas.microsoft.com/office/powerpoint/2010/main" val="1872765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szmanton\AppData\Local\Microsoft\Windows\Temporary Internet Files\Content.IE5\E2OI2H88\MC90007093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8152" y="4073528"/>
            <a:ext cx="2207683"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1"/>
          <p:cNvSpPr txBox="1">
            <a:spLocks noChangeArrowheads="1"/>
          </p:cNvSpPr>
          <p:nvPr/>
        </p:nvSpPr>
        <p:spPr bwMode="auto">
          <a:xfrm>
            <a:off x="2963333" y="133350"/>
            <a:ext cx="809413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FontTx/>
              <a:buNone/>
            </a:pPr>
            <a:r>
              <a:rPr lang="en-US" altLang="en-US" sz="4400" dirty="0">
                <a:solidFill>
                  <a:prstClr val="black"/>
                </a:solidFill>
              </a:rPr>
              <a:t>Questions?  Contact . . .</a:t>
            </a:r>
          </a:p>
        </p:txBody>
      </p:sp>
      <p:sp>
        <p:nvSpPr>
          <p:cNvPr id="52229" name="Title 1"/>
          <p:cNvSpPr txBox="1">
            <a:spLocks/>
          </p:cNvSpPr>
          <p:nvPr/>
        </p:nvSpPr>
        <p:spPr bwMode="auto">
          <a:xfrm>
            <a:off x="508000" y="1603718"/>
            <a:ext cx="1097280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buFontTx/>
              <a:buNone/>
            </a:pPr>
            <a:r>
              <a:rPr lang="en-US" altLang="en-US" sz="4000" b="1" dirty="0">
                <a:solidFill>
                  <a:prstClr val="black"/>
                </a:solidFill>
              </a:rPr>
              <a:t>David White</a:t>
            </a:r>
            <a:r>
              <a:rPr lang="en-US" altLang="en-US" sz="5000" b="1" dirty="0">
                <a:solidFill>
                  <a:prstClr val="black"/>
                </a:solidFill>
              </a:rPr>
              <a:t/>
            </a:r>
            <a:br>
              <a:rPr lang="en-US" altLang="en-US" sz="5000" b="1" dirty="0">
                <a:solidFill>
                  <a:prstClr val="black"/>
                </a:solidFill>
              </a:rPr>
            </a:br>
            <a:r>
              <a:rPr lang="en-US" altLang="en-US" b="1" dirty="0">
                <a:solidFill>
                  <a:prstClr val="black"/>
                </a:solidFill>
                <a:hlinkClick r:id="rId4"/>
              </a:rPr>
              <a:t>dewhite@ucanr.edu</a:t>
            </a:r>
            <a:r>
              <a:rPr lang="en-US" altLang="en-US" sz="4000" b="1" dirty="0">
                <a:solidFill>
                  <a:prstClr val="black"/>
                </a:solidFill>
              </a:rPr>
              <a:t/>
            </a:r>
            <a:br>
              <a:rPr lang="en-US" altLang="en-US" sz="4000" b="1" dirty="0">
                <a:solidFill>
                  <a:prstClr val="black"/>
                </a:solidFill>
              </a:rPr>
            </a:br>
            <a:endParaRPr lang="en-US" altLang="en-US" sz="1200" b="1" dirty="0">
              <a:solidFill>
                <a:prstClr val="black"/>
              </a:solidFill>
            </a:endParaRPr>
          </a:p>
          <a:p>
            <a:pPr algn="ctr" defTabSz="457200" fontAlgn="base">
              <a:spcBef>
                <a:spcPct val="0"/>
              </a:spcBef>
              <a:spcAft>
                <a:spcPct val="0"/>
              </a:spcAft>
              <a:buFontTx/>
              <a:buNone/>
            </a:pPr>
            <a:r>
              <a:rPr lang="en-US" altLang="en-US" b="1" dirty="0">
                <a:solidFill>
                  <a:prstClr val="black"/>
                </a:solidFill>
              </a:rPr>
              <a:t>530-750-1286</a:t>
            </a:r>
          </a:p>
        </p:txBody>
      </p:sp>
      <p:sp>
        <p:nvSpPr>
          <p:cNvPr id="52231" name="TextBox 8"/>
          <p:cNvSpPr txBox="1">
            <a:spLocks noChangeArrowheads="1"/>
          </p:cNvSpPr>
          <p:nvPr/>
        </p:nvSpPr>
        <p:spPr bwMode="auto">
          <a:xfrm>
            <a:off x="1016000" y="2037105"/>
            <a:ext cx="278553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eaLnBrk="0" fontAlgn="base" hangingPunct="0">
              <a:spcBef>
                <a:spcPct val="0"/>
              </a:spcBef>
              <a:spcAft>
                <a:spcPct val="0"/>
              </a:spcAft>
              <a:buFontTx/>
              <a:buNone/>
            </a:pPr>
            <a:r>
              <a:rPr lang="en-US" altLang="en-US" sz="1400" dirty="0">
                <a:solidFill>
                  <a:prstClr val="black"/>
                </a:solidFill>
              </a:rPr>
              <a:t>CASA Affirmative Action policies and requirements</a:t>
            </a:r>
          </a:p>
        </p:txBody>
      </p:sp>
    </p:spTree>
    <p:extLst>
      <p:ext uri="{BB962C8B-B14F-4D97-AF65-F5344CB8AC3E}">
        <p14:creationId xmlns:p14="http://schemas.microsoft.com/office/powerpoint/2010/main" val="3028771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Civil Rights Compliance</a:t>
            </a:r>
            <a:endParaRPr lang="en-US" dirty="0">
              <a:latin typeface="+mn-lt"/>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US" sz="3000" dirty="0" smtClean="0"/>
              <a:t>Clientele </a:t>
            </a:r>
            <a:r>
              <a:rPr lang="en-US" sz="3000" dirty="0"/>
              <a:t>groups imported from CASA</a:t>
            </a:r>
          </a:p>
          <a:p>
            <a:pPr>
              <a:buFont typeface="Wingdings" panose="05000000000000000000" pitchFamily="2" charset="2"/>
              <a:buChar char="v"/>
            </a:pPr>
            <a:r>
              <a:rPr lang="en-US" sz="3000" dirty="0" smtClean="0"/>
              <a:t>Supervisor instructions</a:t>
            </a:r>
          </a:p>
          <a:p>
            <a:pPr>
              <a:buFont typeface="Wingdings" panose="05000000000000000000" pitchFamily="2" charset="2"/>
              <a:buChar char="v"/>
            </a:pPr>
            <a:r>
              <a:rPr lang="en-US" sz="3000" dirty="0" smtClean="0"/>
              <a:t>Statewide Program instructions (important: Project Board system and self-identify templates do not replace any existing Statewide Program reporting systems, procedures, and forms!)</a:t>
            </a:r>
          </a:p>
          <a:p>
            <a:pPr>
              <a:buFont typeface="Wingdings" panose="05000000000000000000" pitchFamily="2" charset="2"/>
              <a:buChar char="v"/>
            </a:pPr>
            <a:endParaRPr lang="en-US" sz="3000" dirty="0"/>
          </a:p>
          <a:p>
            <a:pPr marL="0" indent="0">
              <a:buNone/>
            </a:pPr>
            <a:r>
              <a:rPr lang="en-US" sz="3000" dirty="0" err="1" smtClean="0"/>
              <a:t>Screenshare</a:t>
            </a:r>
            <a:r>
              <a:rPr lang="en-US" sz="3000" dirty="0" smtClean="0"/>
              <a:t> /Polls: Project Board Civil Rights Compliance instructions and new </a:t>
            </a:r>
            <a:r>
              <a:rPr lang="en-US" sz="3000" dirty="0"/>
              <a:t>demographic </a:t>
            </a:r>
            <a:r>
              <a:rPr lang="en-US" sz="3000" dirty="0" smtClean="0"/>
              <a:t>categories</a:t>
            </a:r>
            <a:endParaRPr lang="en-US" sz="3000" dirty="0"/>
          </a:p>
        </p:txBody>
      </p:sp>
    </p:spTree>
    <p:extLst>
      <p:ext uri="{BB962C8B-B14F-4D97-AF65-F5344CB8AC3E}">
        <p14:creationId xmlns:p14="http://schemas.microsoft.com/office/powerpoint/2010/main" val="2299579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Program Planning &amp; Evaluation (PPE)</a:t>
            </a:r>
            <a:endParaRPr lang="en-US" dirty="0">
              <a:latin typeface="+mn-lt"/>
            </a:endParaRPr>
          </a:p>
        </p:txBody>
      </p:sp>
      <p:sp>
        <p:nvSpPr>
          <p:cNvPr id="3" name="Content Placeholder 2"/>
          <p:cNvSpPr>
            <a:spLocks noGrp="1"/>
          </p:cNvSpPr>
          <p:nvPr>
            <p:ph idx="1"/>
          </p:nvPr>
        </p:nvSpPr>
        <p:spPr/>
        <p:txBody>
          <a:bodyPr>
            <a:noAutofit/>
          </a:bodyPr>
          <a:lstStyle/>
          <a:p>
            <a:r>
              <a:rPr lang="en-US" sz="3200" dirty="0" smtClean="0"/>
              <a:t>Development Team Participation</a:t>
            </a:r>
          </a:p>
          <a:p>
            <a:pPr lvl="1"/>
            <a:r>
              <a:rPr lang="en-US" sz="3200" dirty="0" smtClean="0"/>
              <a:t>Represent federal/UC reporting needs and compliance </a:t>
            </a:r>
            <a:endParaRPr lang="en-US" sz="3200" dirty="0"/>
          </a:p>
          <a:p>
            <a:pPr lvl="1"/>
            <a:r>
              <a:rPr lang="en-US" sz="3200" dirty="0" smtClean="0"/>
              <a:t>Represent needs of ANR senior leaders</a:t>
            </a:r>
          </a:p>
          <a:p>
            <a:pPr marL="201168" lvl="1" indent="0">
              <a:buNone/>
            </a:pPr>
            <a:endParaRPr lang="en-US" sz="3200" dirty="0"/>
          </a:p>
          <a:p>
            <a:pPr marL="201168" lvl="1" indent="0">
              <a:buNone/>
            </a:pPr>
            <a:r>
              <a:rPr lang="en-US" sz="3200" dirty="0" smtClean="0"/>
              <a:t>Management</a:t>
            </a:r>
          </a:p>
          <a:p>
            <a:pPr lvl="1"/>
            <a:r>
              <a:rPr lang="en-US" sz="3200" dirty="0" smtClean="0"/>
              <a:t>Technical/content assistance and system administrators</a:t>
            </a:r>
          </a:p>
          <a:p>
            <a:pPr lvl="1"/>
            <a:r>
              <a:rPr lang="en-US" sz="3200" dirty="0" smtClean="0"/>
              <a:t>Request/manage budget</a:t>
            </a:r>
          </a:p>
          <a:p>
            <a:pPr lvl="1"/>
            <a:r>
              <a:rPr lang="en-US" sz="3200" dirty="0" smtClean="0"/>
              <a:t>Convene “owners” and users</a:t>
            </a:r>
            <a:endParaRPr lang="en-US" sz="3200" dirty="0"/>
          </a:p>
        </p:txBody>
      </p:sp>
    </p:spTree>
    <p:extLst>
      <p:ext uri="{BB962C8B-B14F-4D97-AF65-F5344CB8AC3E}">
        <p14:creationId xmlns:p14="http://schemas.microsoft.com/office/powerpoint/2010/main" val="3794842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Agenda</a:t>
            </a:r>
            <a:endParaRPr lang="en-US" dirty="0">
              <a:latin typeface="+mn-lt"/>
            </a:endParaRP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3600" dirty="0" smtClean="0"/>
              <a:t>Welcome, overview, purpose (10 min)</a:t>
            </a:r>
          </a:p>
          <a:p>
            <a:pPr marL="514350" indent="-514350">
              <a:buFont typeface="+mj-lt"/>
              <a:buAutoNum type="arabicPeriod"/>
            </a:pPr>
            <a:r>
              <a:rPr lang="en-US" sz="3600" dirty="0" smtClean="0"/>
              <a:t>Academic Human Resources (10 min)</a:t>
            </a:r>
          </a:p>
          <a:p>
            <a:pPr marL="514350" indent="-514350">
              <a:buFont typeface="+mj-lt"/>
              <a:buAutoNum type="arabicPeriod"/>
            </a:pPr>
            <a:r>
              <a:rPr lang="en-US" sz="3600" dirty="0" smtClean="0"/>
              <a:t>Affirmative Action overview and Civil Rights Compliance changes (40 min)</a:t>
            </a:r>
          </a:p>
          <a:p>
            <a:pPr marL="514350" indent="-514350">
              <a:buFont typeface="+mj-lt"/>
              <a:buAutoNum type="arabicPeriod"/>
            </a:pPr>
            <a:r>
              <a:rPr lang="en-US" sz="3600" dirty="0" smtClean="0"/>
              <a:t>Program Planning and Evaluation (10 min)</a:t>
            </a:r>
          </a:p>
          <a:p>
            <a:pPr marL="514350" indent="-514350">
              <a:buFont typeface="+mj-lt"/>
              <a:buAutoNum type="arabicPeriod"/>
            </a:pPr>
            <a:r>
              <a:rPr lang="en-US" sz="3600" dirty="0" smtClean="0"/>
              <a:t>Project Board structure, definitions , integration of multiple reporting requirements (20 min)</a:t>
            </a:r>
          </a:p>
        </p:txBody>
      </p:sp>
    </p:spTree>
    <p:extLst>
      <p:ext uri="{BB962C8B-B14F-4D97-AF65-F5344CB8AC3E}">
        <p14:creationId xmlns:p14="http://schemas.microsoft.com/office/powerpoint/2010/main" val="1819593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PPE </a:t>
            </a:r>
            <a:r>
              <a:rPr lang="en-US" dirty="0" smtClean="0">
                <a:latin typeface="+mn-lt"/>
              </a:rPr>
              <a:t>Uses </a:t>
            </a:r>
            <a:r>
              <a:rPr lang="en-US" dirty="0">
                <a:latin typeface="+mn-lt"/>
              </a:rPr>
              <a:t>of Project Board </a:t>
            </a:r>
            <a:r>
              <a:rPr lang="en-US" dirty="0" smtClean="0">
                <a:latin typeface="+mn-lt"/>
              </a:rPr>
              <a:t>information</a:t>
            </a:r>
            <a:endParaRPr lang="en-US" dirty="0">
              <a:latin typeface="+mn-lt"/>
            </a:endParaRPr>
          </a:p>
        </p:txBody>
      </p:sp>
      <p:sp>
        <p:nvSpPr>
          <p:cNvPr id="3" name="Content Placeholder 2"/>
          <p:cNvSpPr>
            <a:spLocks noGrp="1"/>
          </p:cNvSpPr>
          <p:nvPr>
            <p:ph idx="1"/>
          </p:nvPr>
        </p:nvSpPr>
        <p:spPr>
          <a:xfrm>
            <a:off x="1238250" y="2000250"/>
            <a:ext cx="10344150" cy="5105400"/>
          </a:xfrm>
        </p:spPr>
        <p:txBody>
          <a:bodyPr>
            <a:normAutofit/>
          </a:bodyPr>
          <a:lstStyle/>
          <a:p>
            <a:pPr>
              <a:buFont typeface="Wingdings" panose="05000000000000000000" pitchFamily="2" charset="2"/>
              <a:buChar char="Ø"/>
            </a:pPr>
            <a:r>
              <a:rPr lang="en-US" sz="2800" dirty="0" smtClean="0">
                <a:effectLst/>
              </a:rPr>
              <a:t>UC ANR's federal plan and report of work (almost $8.5 million)</a:t>
            </a:r>
          </a:p>
          <a:p>
            <a:pPr>
              <a:buFont typeface="Wingdings" panose="05000000000000000000" pitchFamily="2" charset="2"/>
              <a:buChar char="Ø"/>
            </a:pPr>
            <a:r>
              <a:rPr lang="en-US" sz="2800" dirty="0" smtClean="0">
                <a:effectLst/>
              </a:rPr>
              <a:t>UC ANR's contributions to the UC annual accountability report, sustainability report, Office of the President budget reports, ad hoc requests</a:t>
            </a:r>
          </a:p>
          <a:p>
            <a:pPr>
              <a:buFont typeface="Wingdings" panose="05000000000000000000" pitchFamily="2" charset="2"/>
              <a:buChar char="Ø"/>
            </a:pPr>
            <a:r>
              <a:rPr lang="en-US" sz="2800" dirty="0" smtClean="0">
                <a:effectLst/>
              </a:rPr>
              <a:t>Program planning &amp; resource allocation (e.g., academic programmatic footprint report for Call for Positions)</a:t>
            </a:r>
          </a:p>
          <a:p>
            <a:pPr>
              <a:buFont typeface="Wingdings" panose="05000000000000000000" pitchFamily="2" charset="2"/>
              <a:buChar char="Ø"/>
            </a:pPr>
            <a:r>
              <a:rPr lang="en-US" sz="2800" dirty="0" smtClean="0">
                <a:effectLst/>
              </a:rPr>
              <a:t>Legislative/External/Internal Requests </a:t>
            </a:r>
          </a:p>
          <a:p>
            <a:pPr>
              <a:buFont typeface="Wingdings" panose="05000000000000000000" pitchFamily="2" charset="2"/>
              <a:buChar char="Ø"/>
            </a:pPr>
            <a:r>
              <a:rPr lang="en-US" sz="2800" dirty="0" smtClean="0">
                <a:effectLst/>
              </a:rPr>
              <a:t>Compliance with federal requirements to maintain funding levels </a:t>
            </a:r>
            <a:r>
              <a:rPr lang="en-US" sz="2800" dirty="0" smtClean="0"/>
              <a:t> (multistate!)</a:t>
            </a:r>
          </a:p>
        </p:txBody>
      </p:sp>
    </p:spTree>
    <p:extLst>
      <p:ext uri="{BB962C8B-B14F-4D97-AF65-F5344CB8AC3E}">
        <p14:creationId xmlns:p14="http://schemas.microsoft.com/office/powerpoint/2010/main" val="3169375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How NIFA Uses Reporting Data</a:t>
            </a:r>
            <a:endParaRPr lang="en-US" dirty="0">
              <a:latin typeface="+mn-lt"/>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US" sz="2800" dirty="0" smtClean="0"/>
              <a:t>Annual budget requests and Office of Management &amp; Budget inquiries</a:t>
            </a:r>
          </a:p>
          <a:p>
            <a:pPr>
              <a:buFont typeface="Wingdings" panose="05000000000000000000" pitchFamily="2" charset="2"/>
              <a:buChar char="v"/>
            </a:pPr>
            <a:r>
              <a:rPr lang="en-US" sz="2800" dirty="0" smtClean="0"/>
              <a:t>NIFA budget explanatory notes/USDA Annual Performance Report</a:t>
            </a:r>
          </a:p>
          <a:p>
            <a:pPr>
              <a:buFont typeface="Wingdings" panose="05000000000000000000" pitchFamily="2" charset="2"/>
              <a:buChar char="v"/>
            </a:pPr>
            <a:r>
              <a:rPr lang="en-US" sz="2800" dirty="0" smtClean="0"/>
              <a:t>Congressional inquiries</a:t>
            </a:r>
          </a:p>
          <a:p>
            <a:pPr>
              <a:buFont typeface="Wingdings" panose="05000000000000000000" pitchFamily="2" charset="2"/>
              <a:buChar char="v"/>
            </a:pPr>
            <a:r>
              <a:rPr lang="en-US" sz="2800" dirty="0"/>
              <a:t>Secretary’s travel and speaking engagements</a:t>
            </a:r>
          </a:p>
          <a:p>
            <a:pPr>
              <a:buFont typeface="Wingdings" panose="05000000000000000000" pitchFamily="2" charset="2"/>
              <a:buChar char="v"/>
            </a:pPr>
            <a:r>
              <a:rPr lang="en-US" sz="2800" dirty="0" smtClean="0"/>
              <a:t>Audits and oversight inquiries</a:t>
            </a:r>
          </a:p>
          <a:p>
            <a:pPr>
              <a:buFont typeface="Wingdings" panose="05000000000000000000" pitchFamily="2" charset="2"/>
              <a:buChar char="v"/>
            </a:pPr>
            <a:r>
              <a:rPr lang="en-US" sz="2800" dirty="0" smtClean="0"/>
              <a:t>Other USDA departmental inquiries</a:t>
            </a:r>
          </a:p>
          <a:p>
            <a:pPr>
              <a:buFont typeface="Wingdings" panose="05000000000000000000" pitchFamily="2" charset="2"/>
              <a:buChar char="v"/>
            </a:pPr>
            <a:r>
              <a:rPr lang="en-US" sz="2800" dirty="0" smtClean="0"/>
              <a:t>Scientific emphasis area evaluations</a:t>
            </a:r>
          </a:p>
          <a:p>
            <a:pPr>
              <a:buFont typeface="Wingdings" panose="05000000000000000000" pitchFamily="2" charset="2"/>
              <a:buChar char="v"/>
            </a:pPr>
            <a:endParaRPr lang="en-US"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214" y="4476750"/>
            <a:ext cx="5306787"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087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4292463022"/>
              </p:ext>
            </p:extLst>
          </p:nvPr>
        </p:nvGraphicFramePr>
        <p:xfrm>
          <a:off x="0" y="1028703"/>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117600" y="1714504"/>
            <a:ext cx="1422400" cy="569383"/>
          </a:xfrm>
          <a:prstGeom prst="rect">
            <a:avLst/>
          </a:prstGeom>
          <a:noFill/>
          <a:ln>
            <a:solidFill>
              <a:schemeClr val="accent1"/>
            </a:solidFill>
          </a:ln>
        </p:spPr>
        <p:txBody>
          <a:bodyPr wrap="square" lIns="121917" tIns="60958" rIns="121917" bIns="60958" rtlCol="0">
            <a:spAutoFit/>
          </a:bodyPr>
          <a:lstStyle/>
          <a:p>
            <a:r>
              <a:rPr lang="en-US" sz="2900" dirty="0"/>
              <a:t>Activity</a:t>
            </a:r>
          </a:p>
        </p:txBody>
      </p:sp>
      <p:sp>
        <p:nvSpPr>
          <p:cNvPr id="8" name="TextBox 7"/>
          <p:cNvSpPr txBox="1"/>
          <p:nvPr/>
        </p:nvSpPr>
        <p:spPr>
          <a:xfrm>
            <a:off x="1236649" y="3434759"/>
            <a:ext cx="1422400" cy="569383"/>
          </a:xfrm>
          <a:prstGeom prst="rect">
            <a:avLst/>
          </a:prstGeom>
          <a:noFill/>
          <a:ln>
            <a:solidFill>
              <a:schemeClr val="accent1"/>
            </a:solidFill>
          </a:ln>
        </p:spPr>
        <p:txBody>
          <a:bodyPr wrap="square" lIns="121917" tIns="60958" rIns="121917" bIns="60958" rtlCol="0">
            <a:spAutoFit/>
          </a:bodyPr>
          <a:lstStyle/>
          <a:p>
            <a:r>
              <a:rPr lang="en-US" sz="2900" dirty="0"/>
              <a:t>Activity</a:t>
            </a:r>
          </a:p>
        </p:txBody>
      </p:sp>
      <p:sp>
        <p:nvSpPr>
          <p:cNvPr id="9" name="TextBox 8"/>
          <p:cNvSpPr txBox="1"/>
          <p:nvPr/>
        </p:nvSpPr>
        <p:spPr>
          <a:xfrm>
            <a:off x="4470400" y="419104"/>
            <a:ext cx="1422400" cy="569383"/>
          </a:xfrm>
          <a:prstGeom prst="rect">
            <a:avLst/>
          </a:prstGeom>
          <a:noFill/>
          <a:ln>
            <a:solidFill>
              <a:schemeClr val="accent1"/>
            </a:solidFill>
          </a:ln>
        </p:spPr>
        <p:txBody>
          <a:bodyPr wrap="square" lIns="121917" tIns="60958" rIns="121917" bIns="60958" rtlCol="0">
            <a:spAutoFit/>
          </a:bodyPr>
          <a:lstStyle/>
          <a:p>
            <a:r>
              <a:rPr lang="en-US" sz="2900" dirty="0"/>
              <a:t>Activity</a:t>
            </a:r>
          </a:p>
        </p:txBody>
      </p:sp>
      <p:sp>
        <p:nvSpPr>
          <p:cNvPr id="10" name="TextBox 9"/>
          <p:cNvSpPr txBox="1"/>
          <p:nvPr/>
        </p:nvSpPr>
        <p:spPr>
          <a:xfrm>
            <a:off x="7416800" y="557211"/>
            <a:ext cx="1422400" cy="569383"/>
          </a:xfrm>
          <a:prstGeom prst="rect">
            <a:avLst/>
          </a:prstGeom>
          <a:noFill/>
          <a:ln>
            <a:solidFill>
              <a:schemeClr val="accent1"/>
            </a:solidFill>
          </a:ln>
        </p:spPr>
        <p:txBody>
          <a:bodyPr wrap="square" lIns="121917" tIns="60958" rIns="121917" bIns="60958" rtlCol="0">
            <a:spAutoFit/>
          </a:bodyPr>
          <a:lstStyle/>
          <a:p>
            <a:r>
              <a:rPr lang="en-US" sz="2900" dirty="0"/>
              <a:t>Activity</a:t>
            </a:r>
          </a:p>
        </p:txBody>
      </p:sp>
      <p:sp>
        <p:nvSpPr>
          <p:cNvPr id="11" name="TextBox 10"/>
          <p:cNvSpPr txBox="1"/>
          <p:nvPr/>
        </p:nvSpPr>
        <p:spPr>
          <a:xfrm>
            <a:off x="8026400" y="1420276"/>
            <a:ext cx="1422400" cy="569383"/>
          </a:xfrm>
          <a:prstGeom prst="rect">
            <a:avLst/>
          </a:prstGeom>
          <a:noFill/>
          <a:ln>
            <a:solidFill>
              <a:schemeClr val="accent1"/>
            </a:solidFill>
          </a:ln>
        </p:spPr>
        <p:txBody>
          <a:bodyPr wrap="square" lIns="121917" tIns="60958" rIns="121917" bIns="60958" rtlCol="0">
            <a:spAutoFit/>
          </a:bodyPr>
          <a:lstStyle/>
          <a:p>
            <a:r>
              <a:rPr lang="en-US" sz="2900" dirty="0"/>
              <a:t>Activity</a:t>
            </a:r>
          </a:p>
        </p:txBody>
      </p:sp>
      <p:sp>
        <p:nvSpPr>
          <p:cNvPr id="12" name="TextBox 11"/>
          <p:cNvSpPr txBox="1"/>
          <p:nvPr/>
        </p:nvSpPr>
        <p:spPr>
          <a:xfrm>
            <a:off x="527804" y="4895772"/>
            <a:ext cx="1422400" cy="569383"/>
          </a:xfrm>
          <a:prstGeom prst="rect">
            <a:avLst/>
          </a:prstGeom>
          <a:noFill/>
          <a:ln>
            <a:solidFill>
              <a:schemeClr val="accent1"/>
            </a:solidFill>
          </a:ln>
        </p:spPr>
        <p:txBody>
          <a:bodyPr wrap="square" lIns="121917" tIns="60958" rIns="121917" bIns="60958" rtlCol="0">
            <a:spAutoFit/>
          </a:bodyPr>
          <a:lstStyle/>
          <a:p>
            <a:r>
              <a:rPr lang="en-US" sz="2900" dirty="0"/>
              <a:t>Activity</a:t>
            </a:r>
          </a:p>
        </p:txBody>
      </p:sp>
      <p:sp>
        <p:nvSpPr>
          <p:cNvPr id="13" name="TextBox 12"/>
          <p:cNvSpPr txBox="1"/>
          <p:nvPr/>
        </p:nvSpPr>
        <p:spPr>
          <a:xfrm>
            <a:off x="2013057" y="5598928"/>
            <a:ext cx="1422400" cy="569383"/>
          </a:xfrm>
          <a:prstGeom prst="rect">
            <a:avLst/>
          </a:prstGeom>
          <a:noFill/>
          <a:ln>
            <a:solidFill>
              <a:schemeClr val="accent1"/>
            </a:solidFill>
          </a:ln>
        </p:spPr>
        <p:txBody>
          <a:bodyPr wrap="square" lIns="121917" tIns="60958" rIns="121917" bIns="60958" rtlCol="0">
            <a:spAutoFit/>
          </a:bodyPr>
          <a:lstStyle/>
          <a:p>
            <a:r>
              <a:rPr lang="en-US" sz="2900" dirty="0"/>
              <a:t>Activity</a:t>
            </a:r>
          </a:p>
        </p:txBody>
      </p:sp>
      <p:sp>
        <p:nvSpPr>
          <p:cNvPr id="14" name="TextBox 13"/>
          <p:cNvSpPr txBox="1"/>
          <p:nvPr/>
        </p:nvSpPr>
        <p:spPr>
          <a:xfrm>
            <a:off x="9550400" y="2274218"/>
            <a:ext cx="1422400" cy="569383"/>
          </a:xfrm>
          <a:prstGeom prst="rect">
            <a:avLst/>
          </a:prstGeom>
          <a:noFill/>
          <a:ln>
            <a:solidFill>
              <a:schemeClr val="accent1"/>
            </a:solidFill>
          </a:ln>
        </p:spPr>
        <p:txBody>
          <a:bodyPr wrap="square" lIns="121917" tIns="60958" rIns="121917" bIns="60958" rtlCol="0">
            <a:spAutoFit/>
          </a:bodyPr>
          <a:lstStyle/>
          <a:p>
            <a:r>
              <a:rPr lang="en-US" sz="2900" dirty="0"/>
              <a:t>Activity</a:t>
            </a:r>
          </a:p>
        </p:txBody>
      </p:sp>
      <p:sp>
        <p:nvSpPr>
          <p:cNvPr id="15" name="TextBox 14"/>
          <p:cNvSpPr txBox="1"/>
          <p:nvPr/>
        </p:nvSpPr>
        <p:spPr>
          <a:xfrm>
            <a:off x="6560949" y="5586015"/>
            <a:ext cx="1422400" cy="569383"/>
          </a:xfrm>
          <a:prstGeom prst="rect">
            <a:avLst/>
          </a:prstGeom>
          <a:noFill/>
          <a:ln>
            <a:solidFill>
              <a:schemeClr val="accent1"/>
            </a:solidFill>
          </a:ln>
        </p:spPr>
        <p:txBody>
          <a:bodyPr wrap="square" lIns="121917" tIns="60958" rIns="121917" bIns="60958" rtlCol="0">
            <a:spAutoFit/>
          </a:bodyPr>
          <a:lstStyle/>
          <a:p>
            <a:r>
              <a:rPr lang="en-US" sz="2900" dirty="0"/>
              <a:t>Activity</a:t>
            </a:r>
          </a:p>
        </p:txBody>
      </p:sp>
      <p:sp>
        <p:nvSpPr>
          <p:cNvPr id="16" name="TextBox 15"/>
          <p:cNvSpPr txBox="1"/>
          <p:nvPr/>
        </p:nvSpPr>
        <p:spPr>
          <a:xfrm>
            <a:off x="8737600" y="5598928"/>
            <a:ext cx="1422400" cy="569383"/>
          </a:xfrm>
          <a:prstGeom prst="rect">
            <a:avLst/>
          </a:prstGeom>
          <a:noFill/>
          <a:ln>
            <a:solidFill>
              <a:schemeClr val="accent1"/>
            </a:solidFill>
          </a:ln>
        </p:spPr>
        <p:txBody>
          <a:bodyPr wrap="square" lIns="121917" tIns="60958" rIns="121917" bIns="60958" rtlCol="0">
            <a:spAutoFit/>
          </a:bodyPr>
          <a:lstStyle/>
          <a:p>
            <a:r>
              <a:rPr lang="en-US" sz="2900" dirty="0"/>
              <a:t>Activity</a:t>
            </a:r>
          </a:p>
        </p:txBody>
      </p:sp>
      <p:sp>
        <p:nvSpPr>
          <p:cNvPr id="17" name="TextBox 16"/>
          <p:cNvSpPr txBox="1"/>
          <p:nvPr/>
        </p:nvSpPr>
        <p:spPr>
          <a:xfrm>
            <a:off x="10261600" y="3722018"/>
            <a:ext cx="1422400" cy="569383"/>
          </a:xfrm>
          <a:prstGeom prst="rect">
            <a:avLst/>
          </a:prstGeom>
          <a:noFill/>
          <a:ln>
            <a:solidFill>
              <a:schemeClr val="accent1"/>
            </a:solidFill>
          </a:ln>
        </p:spPr>
        <p:txBody>
          <a:bodyPr wrap="square" lIns="121917" tIns="60958" rIns="121917" bIns="60958" rtlCol="0">
            <a:spAutoFit/>
          </a:bodyPr>
          <a:lstStyle/>
          <a:p>
            <a:r>
              <a:rPr lang="en-US" sz="2900" dirty="0"/>
              <a:t>Activity</a:t>
            </a:r>
          </a:p>
        </p:txBody>
      </p:sp>
      <p:sp>
        <p:nvSpPr>
          <p:cNvPr id="18" name="TextBox 17"/>
          <p:cNvSpPr txBox="1"/>
          <p:nvPr/>
        </p:nvSpPr>
        <p:spPr>
          <a:xfrm>
            <a:off x="10681417" y="5397438"/>
            <a:ext cx="1422400" cy="569383"/>
          </a:xfrm>
          <a:prstGeom prst="rect">
            <a:avLst/>
          </a:prstGeom>
          <a:noFill/>
          <a:ln>
            <a:solidFill>
              <a:schemeClr val="accent1"/>
            </a:solidFill>
          </a:ln>
        </p:spPr>
        <p:txBody>
          <a:bodyPr wrap="square" lIns="121917" tIns="60958" rIns="121917" bIns="60958" rtlCol="0">
            <a:spAutoFit/>
          </a:bodyPr>
          <a:lstStyle/>
          <a:p>
            <a:r>
              <a:rPr lang="en-US" sz="2900" dirty="0"/>
              <a:t>Activity</a:t>
            </a:r>
          </a:p>
        </p:txBody>
      </p:sp>
      <p:sp>
        <p:nvSpPr>
          <p:cNvPr id="19" name="TextBox 18"/>
          <p:cNvSpPr txBox="1"/>
          <p:nvPr/>
        </p:nvSpPr>
        <p:spPr>
          <a:xfrm>
            <a:off x="406400" y="2705104"/>
            <a:ext cx="1422400" cy="569383"/>
          </a:xfrm>
          <a:prstGeom prst="rect">
            <a:avLst/>
          </a:prstGeom>
          <a:noFill/>
          <a:ln>
            <a:solidFill>
              <a:schemeClr val="accent1"/>
            </a:solidFill>
          </a:ln>
        </p:spPr>
        <p:txBody>
          <a:bodyPr wrap="square" lIns="121917" tIns="60958" rIns="121917" bIns="60958" rtlCol="0">
            <a:spAutoFit/>
          </a:bodyPr>
          <a:lstStyle/>
          <a:p>
            <a:r>
              <a:rPr lang="en-US" sz="2900" dirty="0"/>
              <a:t>Activity</a:t>
            </a:r>
          </a:p>
        </p:txBody>
      </p:sp>
      <p:cxnSp>
        <p:nvCxnSpPr>
          <p:cNvPr id="23" name="Straight Connector 22"/>
          <p:cNvCxnSpPr>
            <a:stCxn id="9" idx="2"/>
          </p:cNvCxnSpPr>
          <p:nvPr/>
        </p:nvCxnSpPr>
        <p:spPr>
          <a:xfrm>
            <a:off x="5181600" y="988487"/>
            <a:ext cx="914400" cy="497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2"/>
          </p:cNvCxnSpPr>
          <p:nvPr/>
        </p:nvCxnSpPr>
        <p:spPr>
          <a:xfrm flipH="1">
            <a:off x="6096000" y="1126594"/>
            <a:ext cx="2032000" cy="359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1"/>
          </p:cNvCxnSpPr>
          <p:nvPr/>
        </p:nvCxnSpPr>
        <p:spPr>
          <a:xfrm flipH="1" flipV="1">
            <a:off x="6400800" y="1656063"/>
            <a:ext cx="1625600" cy="48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 idx="3"/>
          </p:cNvCxnSpPr>
          <p:nvPr/>
        </p:nvCxnSpPr>
        <p:spPr>
          <a:xfrm flipV="1">
            <a:off x="2540000" y="1714507"/>
            <a:ext cx="1995837" cy="284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9" idx="3"/>
          </p:cNvCxnSpPr>
          <p:nvPr/>
        </p:nvCxnSpPr>
        <p:spPr>
          <a:xfrm>
            <a:off x="1828800" y="2989796"/>
            <a:ext cx="3471851" cy="76894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1"/>
          </p:cNvCxnSpPr>
          <p:nvPr/>
        </p:nvCxnSpPr>
        <p:spPr>
          <a:xfrm flipH="1">
            <a:off x="6560950" y="2558910"/>
            <a:ext cx="2989450" cy="116310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0"/>
          </p:cNvCxnSpPr>
          <p:nvPr/>
        </p:nvCxnSpPr>
        <p:spPr>
          <a:xfrm flipH="1" flipV="1">
            <a:off x="10869492" y="4890174"/>
            <a:ext cx="523125" cy="507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9448800" y="5111216"/>
            <a:ext cx="101600" cy="474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5" idx="0"/>
          </p:cNvCxnSpPr>
          <p:nvPr/>
        </p:nvCxnSpPr>
        <p:spPr>
          <a:xfrm flipV="1">
            <a:off x="7272149" y="4895770"/>
            <a:ext cx="1465451" cy="690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3" idx="3"/>
          </p:cNvCxnSpPr>
          <p:nvPr/>
        </p:nvCxnSpPr>
        <p:spPr>
          <a:xfrm flipV="1">
            <a:off x="3435457" y="5111216"/>
            <a:ext cx="125712" cy="772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7" idx="2"/>
          </p:cNvCxnSpPr>
          <p:nvPr/>
        </p:nvCxnSpPr>
        <p:spPr>
          <a:xfrm flipH="1">
            <a:off x="9956800" y="4291401"/>
            <a:ext cx="1016000" cy="356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659049" y="3660621"/>
            <a:ext cx="2641600" cy="30479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950207" y="4895771"/>
            <a:ext cx="284996" cy="171532"/>
          </a:xfrm>
          <a:prstGeom prst="line">
            <a:avLst/>
          </a:prstGeom>
        </p:spPr>
        <p:style>
          <a:lnRef idx="1">
            <a:schemeClr val="accent1"/>
          </a:lnRef>
          <a:fillRef idx="0">
            <a:schemeClr val="accent1"/>
          </a:fillRef>
          <a:effectRef idx="0">
            <a:schemeClr val="accent1"/>
          </a:effectRef>
          <a:fontRef idx="minor">
            <a:schemeClr val="tx1"/>
          </a:fontRef>
        </p:style>
      </p:cxnSp>
      <p:sp>
        <p:nvSpPr>
          <p:cNvPr id="31" name="Title 1"/>
          <p:cNvSpPr txBox="1">
            <a:spLocks/>
          </p:cNvSpPr>
          <p:nvPr/>
        </p:nvSpPr>
        <p:spPr>
          <a:xfrm>
            <a:off x="-67198" y="-84385"/>
            <a:ext cx="3791995" cy="928852"/>
          </a:xfrm>
          <a:prstGeom prst="rect">
            <a:avLst/>
          </a:prstGeom>
          <a:solidFill>
            <a:schemeClr val="accent3"/>
          </a:solidFill>
        </p:spPr>
        <p:txBody>
          <a:bodyPr lIns="121917" tIns="60958" rIns="121917" bIns="60958"/>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mn-lt"/>
              </a:rPr>
              <a:t>Structure</a:t>
            </a:r>
            <a:endParaRPr lang="en-US" dirty="0">
              <a:latin typeface="+mn-lt"/>
            </a:endParaRPr>
          </a:p>
        </p:txBody>
      </p:sp>
    </p:spTree>
    <p:extLst>
      <p:ext uri="{BB962C8B-B14F-4D97-AF65-F5344CB8AC3E}">
        <p14:creationId xmlns:p14="http://schemas.microsoft.com/office/powerpoint/2010/main" val="951502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5405" y="9318"/>
            <a:ext cx="9601205" cy="6872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485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1713" y="55036"/>
            <a:ext cx="10768569" cy="6747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723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latin typeface="+mn-lt"/>
              </a:rPr>
              <a:t>Help page </a:t>
            </a:r>
            <a:r>
              <a:rPr lang="en-US" sz="4000" b="1" dirty="0" err="1" smtClean="0">
                <a:latin typeface="+mn-lt"/>
              </a:rPr>
              <a:t>screenshare</a:t>
            </a:r>
            <a:r>
              <a:rPr lang="en-US" sz="4000" b="1" dirty="0" smtClean="0">
                <a:latin typeface="+mn-lt"/>
              </a:rPr>
              <a:t>/polls: </a:t>
            </a:r>
            <a:r>
              <a:rPr lang="en-US" sz="4000" dirty="0" smtClean="0">
                <a:latin typeface="+mn-lt"/>
              </a:rPr>
              <a:t>http://ucanr.edu/sites/ProjectBoardHelp/</a:t>
            </a:r>
            <a:endParaRPr lang="en-US" sz="4000" dirty="0">
              <a:latin typeface="+mn-lt"/>
            </a:endParaRPr>
          </a:p>
        </p:txBody>
      </p:sp>
    </p:spTree>
    <p:extLst>
      <p:ext uri="{BB962C8B-B14F-4D97-AF65-F5344CB8AC3E}">
        <p14:creationId xmlns:p14="http://schemas.microsoft.com/office/powerpoint/2010/main" val="2325750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1477018241"/>
              </p:ext>
            </p:extLst>
          </p:nvPr>
        </p:nvGraphicFramePr>
        <p:xfrm>
          <a:off x="304800" y="1255713"/>
          <a:ext cx="11658602" cy="4663440"/>
        </p:xfrm>
        <a:graphic>
          <a:graphicData uri="http://schemas.openxmlformats.org/drawingml/2006/table">
            <a:tbl>
              <a:tblPr firstRow="1" bandRow="1">
                <a:tableStyleId>{5940675A-B579-460E-94D1-54222C63F5DA}</a:tableStyleId>
              </a:tblPr>
              <a:tblGrid>
                <a:gridCol w="2914651">
                  <a:extLst>
                    <a:ext uri="{9D8B030D-6E8A-4147-A177-3AD203B41FA5}">
                      <a16:colId xmlns:a16="http://schemas.microsoft.com/office/drawing/2014/main" val="20000"/>
                    </a:ext>
                  </a:extLst>
                </a:gridCol>
                <a:gridCol w="8743951">
                  <a:extLst>
                    <a:ext uri="{9D8B030D-6E8A-4147-A177-3AD203B41FA5}">
                      <a16:colId xmlns:a16="http://schemas.microsoft.com/office/drawing/2014/main" val="20001"/>
                    </a:ext>
                  </a:extLst>
                </a:gridCol>
              </a:tblGrid>
              <a:tr h="370840">
                <a:tc>
                  <a:txBody>
                    <a:bodyPr/>
                    <a:lstStyle/>
                    <a:p>
                      <a:r>
                        <a:rPr lang="en-US" sz="3200" dirty="0" smtClean="0"/>
                        <a:t>Themes</a:t>
                      </a:r>
                      <a:endParaRPr lang="en-US" sz="3200" dirty="0"/>
                    </a:p>
                  </a:txBody>
                  <a:tcPr/>
                </a:tc>
                <a:tc>
                  <a:txBody>
                    <a:bodyPr/>
                    <a:lstStyle/>
                    <a:p>
                      <a:pPr marL="285750" indent="-285750">
                        <a:buFont typeface="Wingdings" panose="05000000000000000000" pitchFamily="2" charset="2"/>
                        <a:buChar char="§"/>
                      </a:pPr>
                      <a:r>
                        <a:rPr lang="en-US" sz="3200" dirty="0" smtClean="0"/>
                        <a:t>Academics:</a:t>
                      </a:r>
                      <a:r>
                        <a:rPr lang="en-US" sz="3200" baseline="0" dirty="0" smtClean="0"/>
                        <a:t> Dossier export</a:t>
                      </a:r>
                    </a:p>
                    <a:p>
                      <a:pPr marL="285750" indent="-285750">
                        <a:buFont typeface="Wingdings" panose="05000000000000000000" pitchFamily="2" charset="2"/>
                        <a:buChar char="§"/>
                      </a:pPr>
                      <a:r>
                        <a:rPr lang="en-US" sz="3200" baseline="0" dirty="0" smtClean="0"/>
                        <a:t>Administration: Outcomes reporting</a:t>
                      </a:r>
                      <a:r>
                        <a:rPr lang="en-US" sz="3200" baseline="0" smtClean="0"/>
                        <a:t>, advocacy</a:t>
                      </a:r>
                      <a:endParaRPr lang="en-US" sz="3200" dirty="0"/>
                    </a:p>
                  </a:txBody>
                  <a:tcPr/>
                </a:tc>
                <a:extLst>
                  <a:ext uri="{0D108BD9-81ED-4DB2-BD59-A6C34878D82A}">
                    <a16:rowId xmlns:a16="http://schemas.microsoft.com/office/drawing/2014/main" val="10000"/>
                  </a:ext>
                </a:extLst>
              </a:tr>
              <a:tr h="370840">
                <a:tc>
                  <a:txBody>
                    <a:bodyPr/>
                    <a:lstStyle/>
                    <a:p>
                      <a:r>
                        <a:rPr lang="en-US" sz="3200" dirty="0" smtClean="0"/>
                        <a:t>Projects</a:t>
                      </a:r>
                      <a:endParaRPr lang="en-US" sz="3200" dirty="0"/>
                    </a:p>
                  </a:txBody>
                  <a:tcPr/>
                </a:tc>
                <a:tc>
                  <a:txBody>
                    <a:bodyPr/>
                    <a:lstStyle/>
                    <a:p>
                      <a:pPr marL="285750" indent="-285750">
                        <a:buFont typeface="Wingdings" panose="05000000000000000000" pitchFamily="2" charset="2"/>
                        <a:buChar char="§"/>
                      </a:pPr>
                      <a:r>
                        <a:rPr lang="en-US" sz="3200" dirty="0" smtClean="0"/>
                        <a:t>Academics: Dossier export</a:t>
                      </a:r>
                    </a:p>
                    <a:p>
                      <a:pPr marL="285750" indent="-285750">
                        <a:buFont typeface="Wingdings" panose="05000000000000000000" pitchFamily="2" charset="2"/>
                        <a:buChar char="§"/>
                      </a:pPr>
                      <a:r>
                        <a:rPr lang="en-US" sz="3200" dirty="0" smtClean="0"/>
                        <a:t>Everyone:</a:t>
                      </a:r>
                      <a:r>
                        <a:rPr lang="en-US" sz="3200" baseline="0" dirty="0" smtClean="0"/>
                        <a:t> Collaboration, advocacy</a:t>
                      </a:r>
                      <a:endParaRPr lang="en-US" sz="3200" dirty="0"/>
                    </a:p>
                  </a:txBody>
                  <a:tcPr/>
                </a:tc>
                <a:extLst>
                  <a:ext uri="{0D108BD9-81ED-4DB2-BD59-A6C34878D82A}">
                    <a16:rowId xmlns:a16="http://schemas.microsoft.com/office/drawing/2014/main" val="10001"/>
                  </a:ext>
                </a:extLst>
              </a:tr>
              <a:tr h="370840">
                <a:tc>
                  <a:txBody>
                    <a:bodyPr/>
                    <a:lstStyle/>
                    <a:p>
                      <a:r>
                        <a:rPr lang="en-US" sz="3200" dirty="0" smtClean="0"/>
                        <a:t>Extension/ Research/ Creative</a:t>
                      </a:r>
                      <a:r>
                        <a:rPr lang="en-US" sz="3200" baseline="0" dirty="0" smtClean="0"/>
                        <a:t> Activities</a:t>
                      </a:r>
                      <a:endParaRPr lang="en-US" sz="3200" dirty="0"/>
                    </a:p>
                  </a:txBody>
                  <a:tcPr/>
                </a:tc>
                <a:tc>
                  <a:txBody>
                    <a:bodyPr/>
                    <a:lstStyle/>
                    <a:p>
                      <a:pPr marL="285750" indent="-285750">
                        <a:buFont typeface="Wingdings" panose="05000000000000000000" pitchFamily="2" charset="2"/>
                        <a:buChar char="§"/>
                      </a:pPr>
                      <a:r>
                        <a:rPr lang="en-US" sz="3200" dirty="0" smtClean="0"/>
                        <a:t>Academics: Dossier</a:t>
                      </a:r>
                      <a:r>
                        <a:rPr lang="en-US" sz="3200" baseline="0" dirty="0" smtClean="0"/>
                        <a:t> export</a:t>
                      </a:r>
                    </a:p>
                    <a:p>
                      <a:pPr marL="285750" indent="-285750">
                        <a:buFont typeface="Wingdings" panose="05000000000000000000" pitchFamily="2" charset="2"/>
                        <a:buChar char="§"/>
                      </a:pPr>
                      <a:r>
                        <a:rPr lang="en-US" sz="3200" baseline="0" dirty="0" smtClean="0"/>
                        <a:t>Affirmative Action: Civil Rights Compliance analysis</a:t>
                      </a:r>
                    </a:p>
                    <a:p>
                      <a:pPr marL="285750" indent="-285750">
                        <a:buFont typeface="Wingdings" panose="05000000000000000000" pitchFamily="2" charset="2"/>
                        <a:buChar char="§"/>
                      </a:pPr>
                      <a:r>
                        <a:rPr lang="en-US" sz="3200" baseline="0" dirty="0" smtClean="0"/>
                        <a:t>Administration: Outputs and contacts reporting</a:t>
                      </a:r>
                    </a:p>
                    <a:p>
                      <a:pPr marL="285750" indent="-285750">
                        <a:buFont typeface="Wingdings" panose="05000000000000000000" pitchFamily="2" charset="2"/>
                        <a:buChar char="§"/>
                      </a:pPr>
                      <a:r>
                        <a:rPr lang="en-US" sz="3200" baseline="0" dirty="0" smtClean="0"/>
                        <a:t>Everyone: Collaboration, advocacy</a:t>
                      </a:r>
                      <a:endParaRPr lang="en-US" sz="3200" dirty="0"/>
                    </a:p>
                  </a:txBody>
                  <a:tcPr/>
                </a:tc>
                <a:extLst>
                  <a:ext uri="{0D108BD9-81ED-4DB2-BD59-A6C34878D82A}">
                    <a16:rowId xmlns:a16="http://schemas.microsoft.com/office/drawing/2014/main" val="10002"/>
                  </a:ext>
                </a:extLst>
              </a:tr>
            </a:tbl>
          </a:graphicData>
        </a:graphic>
      </p:graphicFrame>
      <p:sp>
        <p:nvSpPr>
          <p:cNvPr id="3" name="Title 3"/>
          <p:cNvSpPr txBox="1">
            <a:spLocks/>
          </p:cNvSpPr>
          <p:nvPr/>
        </p:nvSpPr>
        <p:spPr>
          <a:xfrm>
            <a:off x="438150" y="286605"/>
            <a:ext cx="113157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latin typeface="+mn-lt"/>
              </a:rPr>
              <a:t>Recap – System built for multiple purposes </a:t>
            </a:r>
            <a:endParaRPr lang="en-US" dirty="0">
              <a:latin typeface="+mn-lt"/>
            </a:endParaRPr>
          </a:p>
        </p:txBody>
      </p:sp>
    </p:spTree>
    <p:extLst>
      <p:ext uri="{BB962C8B-B14F-4D97-AF65-F5344CB8AC3E}">
        <p14:creationId xmlns:p14="http://schemas.microsoft.com/office/powerpoint/2010/main" val="2545604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609600"/>
            <a:ext cx="10972800" cy="1143000"/>
          </a:xfrm>
          <a:noFill/>
        </p:spPr>
        <p:txBody>
          <a:bodyPr/>
          <a:lstStyle/>
          <a:p>
            <a:r>
              <a:rPr lang="en-US" dirty="0" smtClean="0">
                <a:latin typeface="+mn-lt"/>
              </a:rPr>
              <a:t>Addressing Concerns</a:t>
            </a:r>
            <a:endParaRPr lang="en-US" dirty="0">
              <a:latin typeface="+mn-lt"/>
            </a:endParaRPr>
          </a:p>
        </p:txBody>
      </p:sp>
      <p:sp>
        <p:nvSpPr>
          <p:cNvPr id="3" name="Content Placeholder 2"/>
          <p:cNvSpPr>
            <a:spLocks noGrp="1"/>
          </p:cNvSpPr>
          <p:nvPr>
            <p:ph idx="1"/>
          </p:nvPr>
        </p:nvSpPr>
        <p:spPr>
          <a:xfrm>
            <a:off x="711200" y="2133600"/>
            <a:ext cx="10363200" cy="4876800"/>
          </a:xfrm>
        </p:spPr>
        <p:txBody>
          <a:bodyPr>
            <a:normAutofit/>
          </a:bodyPr>
          <a:lstStyle/>
          <a:p>
            <a:pPr marL="0" indent="0">
              <a:buNone/>
            </a:pPr>
            <a:r>
              <a:rPr lang="en-US" sz="3400" dirty="0" smtClean="0"/>
              <a:t>1. Privacy</a:t>
            </a:r>
          </a:p>
          <a:p>
            <a:pPr marL="0" indent="0">
              <a:buNone/>
            </a:pPr>
            <a:r>
              <a:rPr lang="en-US" sz="3400" dirty="0" smtClean="0"/>
              <a:t>2. </a:t>
            </a:r>
            <a:r>
              <a:rPr lang="en-US" sz="3400" dirty="0"/>
              <a:t>D</a:t>
            </a:r>
            <a:r>
              <a:rPr lang="en-US" sz="3400" dirty="0" smtClean="0"/>
              <a:t>ifferent ”</a:t>
            </a:r>
            <a:r>
              <a:rPr lang="en-US" sz="3400" dirty="0"/>
              <a:t>voice” for reporting vs. </a:t>
            </a:r>
            <a:r>
              <a:rPr lang="en-US" sz="3400" dirty="0" smtClean="0"/>
              <a:t>dossier</a:t>
            </a:r>
          </a:p>
          <a:p>
            <a:pPr marL="0" indent="0">
              <a:buNone/>
            </a:pPr>
            <a:r>
              <a:rPr lang="en-US" sz="3400" dirty="0"/>
              <a:t>3</a:t>
            </a:r>
            <a:r>
              <a:rPr lang="en-US" sz="3400" dirty="0" smtClean="0"/>
              <a:t>. Better than DANRIS-X?</a:t>
            </a:r>
          </a:p>
          <a:p>
            <a:pPr marL="0" indent="0">
              <a:buNone/>
            </a:pPr>
            <a:r>
              <a:rPr lang="en-US" sz="3400" dirty="0"/>
              <a:t>4</a:t>
            </a:r>
            <a:r>
              <a:rPr lang="en-US" sz="3400" dirty="0" smtClean="0"/>
              <a:t>. This change will take time!</a:t>
            </a:r>
          </a:p>
          <a:p>
            <a:pPr marL="0" indent="0">
              <a:buNone/>
            </a:pPr>
            <a:endParaRPr lang="en-US" sz="3400" dirty="0"/>
          </a:p>
          <a:p>
            <a:pPr marL="0" indent="0">
              <a:buNone/>
            </a:pPr>
            <a:r>
              <a:rPr lang="en-US" sz="3400" b="1" dirty="0" smtClean="0"/>
              <a:t>How can we help with the transition?</a:t>
            </a:r>
          </a:p>
        </p:txBody>
      </p:sp>
    </p:spTree>
    <p:extLst>
      <p:ext uri="{BB962C8B-B14F-4D97-AF65-F5344CB8AC3E}">
        <p14:creationId xmlns:p14="http://schemas.microsoft.com/office/powerpoint/2010/main" val="33403413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71500"/>
            <a:ext cx="10972800" cy="1143000"/>
          </a:xfrm>
          <a:noFill/>
        </p:spPr>
        <p:txBody>
          <a:bodyPr/>
          <a:lstStyle/>
          <a:p>
            <a:r>
              <a:rPr lang="en-US" dirty="0" smtClean="0">
                <a:latin typeface="+mn-lt"/>
              </a:rPr>
              <a:t>Contact Information</a:t>
            </a:r>
            <a:endParaRPr lang="en-US" dirty="0">
              <a:latin typeface="+mn-lt"/>
            </a:endParaRPr>
          </a:p>
        </p:txBody>
      </p:sp>
      <p:sp>
        <p:nvSpPr>
          <p:cNvPr id="3" name="Content Placeholder 2"/>
          <p:cNvSpPr>
            <a:spLocks noGrp="1"/>
          </p:cNvSpPr>
          <p:nvPr>
            <p:ph idx="1"/>
          </p:nvPr>
        </p:nvSpPr>
        <p:spPr>
          <a:xfrm>
            <a:off x="1104900" y="1962150"/>
            <a:ext cx="10782300" cy="4438650"/>
          </a:xfrm>
        </p:spPr>
        <p:txBody>
          <a:bodyPr>
            <a:noAutofit/>
          </a:bodyPr>
          <a:lstStyle/>
          <a:p>
            <a:pPr>
              <a:buFont typeface="Wingdings" panose="05000000000000000000" pitchFamily="2" charset="2"/>
              <a:buChar char="Ø"/>
            </a:pPr>
            <a:r>
              <a:rPr lang="en-US" sz="3200" dirty="0" smtClean="0">
                <a:solidFill>
                  <a:schemeClr val="tx1"/>
                </a:solidFill>
              </a:rPr>
              <a:t>Help site: </a:t>
            </a:r>
            <a:r>
              <a:rPr lang="en-US" sz="3200" dirty="0" smtClean="0">
                <a:solidFill>
                  <a:schemeClr val="tx1"/>
                </a:solidFill>
                <a:hlinkClick r:id="rId3"/>
              </a:rPr>
              <a:t> http</a:t>
            </a:r>
            <a:r>
              <a:rPr lang="en-US" sz="3200" dirty="0">
                <a:solidFill>
                  <a:schemeClr val="tx1"/>
                </a:solidFill>
                <a:hlinkClick r:id="rId3"/>
              </a:rPr>
              <a:t>://ucanr.edu/sites/ProjectBoardHelp/</a:t>
            </a:r>
            <a:endParaRPr lang="en-US" sz="3200" dirty="0">
              <a:solidFill>
                <a:schemeClr val="tx1"/>
              </a:solidFill>
            </a:endParaRPr>
          </a:p>
          <a:p>
            <a:pPr>
              <a:buFont typeface="Wingdings" panose="05000000000000000000" pitchFamily="2" charset="2"/>
              <a:buChar char="Ø"/>
            </a:pPr>
            <a:r>
              <a:rPr lang="en-US" sz="3200" dirty="0">
                <a:solidFill>
                  <a:schemeClr val="tx1"/>
                </a:solidFill>
              </a:rPr>
              <a:t>General Project Board and Program Planning and Evaluation questions: Kit Alviz (</a:t>
            </a:r>
            <a:r>
              <a:rPr lang="en-US" sz="3200" dirty="0">
                <a:solidFill>
                  <a:schemeClr val="tx1"/>
                </a:solidFill>
                <a:hlinkClick r:id="rId4"/>
              </a:rPr>
              <a:t>kit.alviz@ucop.edu</a:t>
            </a:r>
            <a:r>
              <a:rPr lang="en-US" sz="3200" dirty="0">
                <a:solidFill>
                  <a:schemeClr val="tx1"/>
                </a:solidFill>
              </a:rPr>
              <a:t>) or Chris Hanson </a:t>
            </a:r>
            <a:r>
              <a:rPr lang="fr-FR" sz="3200" dirty="0">
                <a:solidFill>
                  <a:schemeClr val="tx1"/>
                </a:solidFill>
              </a:rPr>
              <a:t>(</a:t>
            </a:r>
            <a:r>
              <a:rPr lang="fr-FR" sz="3200" dirty="0">
                <a:solidFill>
                  <a:schemeClr val="tx1"/>
                </a:solidFill>
                <a:hlinkClick r:id="rId5"/>
              </a:rPr>
              <a:t>christopher.hanson@ucop.edu</a:t>
            </a:r>
            <a:r>
              <a:rPr lang="fr-FR" sz="3200" dirty="0">
                <a:solidFill>
                  <a:schemeClr val="tx1"/>
                </a:solidFill>
              </a:rPr>
              <a:t>)</a:t>
            </a:r>
            <a:endParaRPr lang="en-US" sz="3200" dirty="0">
              <a:solidFill>
                <a:schemeClr val="tx1"/>
              </a:solidFill>
            </a:endParaRPr>
          </a:p>
          <a:p>
            <a:pPr>
              <a:buFont typeface="Wingdings" panose="05000000000000000000" pitchFamily="2" charset="2"/>
              <a:buChar char="Ø"/>
            </a:pPr>
            <a:r>
              <a:rPr lang="en-US" sz="3200" dirty="0">
                <a:solidFill>
                  <a:schemeClr val="tx1"/>
                </a:solidFill>
              </a:rPr>
              <a:t>Annual Evaluation, Merit, or Promotion Dossier/Academic Human Resource questions: Kim Ingram (</a:t>
            </a:r>
            <a:r>
              <a:rPr lang="en-US" sz="3200" dirty="0">
                <a:solidFill>
                  <a:schemeClr val="tx1"/>
                </a:solidFill>
                <a:hlinkClick r:id="rId6"/>
              </a:rPr>
              <a:t>kcingram@ucanr.edu</a:t>
            </a:r>
            <a:r>
              <a:rPr lang="en-US" sz="3200" dirty="0">
                <a:solidFill>
                  <a:schemeClr val="tx1"/>
                </a:solidFill>
              </a:rPr>
              <a:t>)</a:t>
            </a:r>
          </a:p>
          <a:p>
            <a:pPr>
              <a:buFont typeface="Wingdings" panose="05000000000000000000" pitchFamily="2" charset="2"/>
              <a:buChar char="Ø"/>
            </a:pPr>
            <a:r>
              <a:rPr lang="en-US" sz="3200" dirty="0">
                <a:solidFill>
                  <a:schemeClr val="tx1"/>
                </a:solidFill>
              </a:rPr>
              <a:t>Civil Rights Compliance/Affirmative Action questions: David White (</a:t>
            </a:r>
            <a:r>
              <a:rPr lang="en-US" sz="3200" dirty="0">
                <a:solidFill>
                  <a:schemeClr val="tx1"/>
                </a:solidFill>
                <a:hlinkClick r:id="rId7"/>
              </a:rPr>
              <a:t>dewhite@ucanr.edu</a:t>
            </a:r>
            <a:r>
              <a:rPr lang="en-US" sz="3200" dirty="0">
                <a:solidFill>
                  <a:schemeClr val="tx1"/>
                </a:solidFill>
              </a:rPr>
              <a:t>)</a:t>
            </a:r>
          </a:p>
        </p:txBody>
      </p:sp>
    </p:spTree>
    <p:extLst>
      <p:ext uri="{BB962C8B-B14F-4D97-AF65-F5344CB8AC3E}">
        <p14:creationId xmlns:p14="http://schemas.microsoft.com/office/powerpoint/2010/main" val="899043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571500"/>
            <a:ext cx="10325100" cy="1143000"/>
          </a:xfrm>
          <a:noFill/>
        </p:spPr>
        <p:txBody>
          <a:bodyPr/>
          <a:lstStyle/>
          <a:p>
            <a:r>
              <a:rPr lang="en-US" dirty="0" smtClean="0">
                <a:latin typeface="+mn-lt"/>
              </a:rPr>
              <a:t>Project Board Purpose</a:t>
            </a:r>
            <a:endParaRPr lang="en-US" dirty="0">
              <a:latin typeface="+mn-lt"/>
            </a:endParaRPr>
          </a:p>
        </p:txBody>
      </p:sp>
      <p:sp>
        <p:nvSpPr>
          <p:cNvPr id="3" name="Content Placeholder 2"/>
          <p:cNvSpPr>
            <a:spLocks noGrp="1"/>
          </p:cNvSpPr>
          <p:nvPr>
            <p:ph idx="1"/>
          </p:nvPr>
        </p:nvSpPr>
        <p:spPr>
          <a:xfrm>
            <a:off x="1238249" y="1962152"/>
            <a:ext cx="10629901" cy="5343419"/>
          </a:xfrm>
        </p:spPr>
        <p:txBody>
          <a:bodyPr>
            <a:normAutofit/>
          </a:bodyPr>
          <a:lstStyle/>
          <a:p>
            <a:pPr marL="0" indent="0">
              <a:buNone/>
            </a:pPr>
            <a:r>
              <a:rPr lang="en-US" sz="3400" dirty="0" smtClean="0"/>
              <a:t>New </a:t>
            </a:r>
            <a:r>
              <a:rPr lang="en-US" sz="3400" dirty="0"/>
              <a:t>system </a:t>
            </a:r>
            <a:r>
              <a:rPr lang="en-US" sz="3400" dirty="0" smtClean="0"/>
              <a:t>that aims to reduce duplicative </a:t>
            </a:r>
            <a:r>
              <a:rPr lang="en-US" sz="3400" dirty="0"/>
              <a:t>data entry </a:t>
            </a:r>
            <a:r>
              <a:rPr lang="en-US" sz="3400" dirty="0" smtClean="0"/>
              <a:t>efforts and make data </a:t>
            </a:r>
            <a:r>
              <a:rPr lang="en-US" sz="3400" dirty="0"/>
              <a:t>accessible for multiple </a:t>
            </a:r>
            <a:r>
              <a:rPr lang="en-US" sz="3400" dirty="0" smtClean="0"/>
              <a:t>purposes</a:t>
            </a:r>
            <a:r>
              <a:rPr lang="en-US" sz="3400" dirty="0"/>
              <a:t>. </a:t>
            </a:r>
            <a:r>
              <a:rPr lang="en-US" sz="3400" dirty="0" smtClean="0"/>
              <a:t>Replaces DANRIS-X, CASA, and Academic Online Program Review. Designed to manage information for the following purposes:</a:t>
            </a:r>
          </a:p>
          <a:p>
            <a:pPr>
              <a:buFont typeface="Wingdings" panose="05000000000000000000" pitchFamily="2" charset="2"/>
              <a:buChar char="v"/>
            </a:pPr>
            <a:r>
              <a:rPr lang="en-US" sz="3400" b="1" u="sng" dirty="0"/>
              <a:t>A</a:t>
            </a:r>
            <a:r>
              <a:rPr lang="en-US" sz="3400" u="sng" dirty="0" smtClean="0"/>
              <a:t>cademic Merit and Promotion</a:t>
            </a:r>
            <a:endParaRPr lang="en-US" sz="3400" dirty="0" smtClean="0"/>
          </a:p>
          <a:p>
            <a:pPr>
              <a:buFont typeface="Wingdings" panose="05000000000000000000" pitchFamily="2" charset="2"/>
              <a:buChar char="v"/>
            </a:pPr>
            <a:r>
              <a:rPr lang="en-US" sz="3400" b="1" u="sng" dirty="0"/>
              <a:t>A</a:t>
            </a:r>
            <a:r>
              <a:rPr lang="en-US" sz="3400" u="sng" dirty="0" smtClean="0"/>
              <a:t>ccountability</a:t>
            </a:r>
            <a:endParaRPr lang="en-US" sz="3400" dirty="0"/>
          </a:p>
          <a:p>
            <a:pPr>
              <a:buFont typeface="Wingdings" panose="05000000000000000000" pitchFamily="2" charset="2"/>
              <a:buChar char="v"/>
            </a:pPr>
            <a:r>
              <a:rPr lang="en-US" sz="3400" b="1" u="sng" dirty="0"/>
              <a:t>A</a:t>
            </a:r>
            <a:r>
              <a:rPr lang="en-US" sz="3400" u="sng" dirty="0" smtClean="0"/>
              <a:t>dvocacy Efforts</a:t>
            </a:r>
          </a:p>
        </p:txBody>
      </p:sp>
    </p:spTree>
    <p:extLst>
      <p:ext uri="{BB962C8B-B14F-4D97-AF65-F5344CB8AC3E}">
        <p14:creationId xmlns:p14="http://schemas.microsoft.com/office/powerpoint/2010/main" val="153886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mn-lt"/>
              </a:rPr>
              <a:t>System Highlights</a:t>
            </a:r>
            <a:endParaRPr lang="en-US" dirty="0">
              <a:latin typeface="+mn-lt"/>
            </a:endParaRPr>
          </a:p>
        </p:txBody>
      </p:sp>
      <p:sp>
        <p:nvSpPr>
          <p:cNvPr id="3" name="Content Placeholder 2"/>
          <p:cNvSpPr>
            <a:spLocks noGrp="1"/>
          </p:cNvSpPr>
          <p:nvPr>
            <p:ph idx="1"/>
          </p:nvPr>
        </p:nvSpPr>
        <p:spPr>
          <a:xfrm>
            <a:off x="1085850" y="1790703"/>
            <a:ext cx="11106150" cy="4525963"/>
          </a:xfrm>
        </p:spPr>
        <p:txBody>
          <a:bodyPr>
            <a:noAutofit/>
          </a:bodyPr>
          <a:lstStyle/>
          <a:p>
            <a:pPr>
              <a:buFont typeface="Arial" panose="020B0604020202020204" pitchFamily="34" charset="0"/>
              <a:buChar char="•"/>
            </a:pPr>
            <a:r>
              <a:rPr lang="en-US" sz="3700" dirty="0"/>
              <a:t>Designed with academic and administrative input</a:t>
            </a:r>
          </a:p>
          <a:p>
            <a:pPr>
              <a:buFont typeface="Arial" panose="020B0604020202020204" pitchFamily="34" charset="0"/>
              <a:buChar char="•"/>
            </a:pPr>
            <a:r>
              <a:rPr lang="en-US" sz="3700" dirty="0"/>
              <a:t>Modern user experience </a:t>
            </a:r>
          </a:p>
          <a:p>
            <a:pPr>
              <a:buFont typeface="Arial" panose="020B0604020202020204" pitchFamily="34" charset="0"/>
              <a:buChar char="•"/>
            </a:pPr>
            <a:r>
              <a:rPr lang="en-US" sz="3700" dirty="0"/>
              <a:t>Collaborative reporting</a:t>
            </a:r>
          </a:p>
          <a:p>
            <a:pPr>
              <a:buFont typeface="Arial" panose="020B0604020202020204" pitchFamily="34" charset="0"/>
              <a:buChar char="•"/>
            </a:pPr>
            <a:r>
              <a:rPr lang="en-US" sz="3700" dirty="0"/>
              <a:t>“What’s Happening in Cooperative Extension” reporting </a:t>
            </a:r>
            <a:r>
              <a:rPr lang="en-US" sz="3700" dirty="0" smtClean="0"/>
              <a:t>tool</a:t>
            </a:r>
          </a:p>
          <a:p>
            <a:pPr>
              <a:buFont typeface="Arial" panose="020B0604020202020204" pitchFamily="34" charset="0"/>
              <a:buChar char="•"/>
            </a:pPr>
            <a:r>
              <a:rPr lang="en-US" sz="3700" dirty="0" smtClean="0"/>
              <a:t>Civil rights compliance reporting is integrated with Extension Activity reporting</a:t>
            </a:r>
            <a:endParaRPr lang="en-US" sz="3700" dirty="0"/>
          </a:p>
        </p:txBody>
      </p:sp>
    </p:spTree>
    <p:extLst>
      <p:ext uri="{BB962C8B-B14F-4D97-AF65-F5344CB8AC3E}">
        <p14:creationId xmlns:p14="http://schemas.microsoft.com/office/powerpoint/2010/main" val="1538318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mn-lt"/>
              </a:rPr>
              <a:t>Academic HR</a:t>
            </a:r>
            <a:endParaRPr lang="en-US" dirty="0">
              <a:solidFill>
                <a:schemeClr val="tx2"/>
              </a:solidFill>
              <a:latin typeface="+mn-lt"/>
            </a:endParaRPr>
          </a:p>
        </p:txBody>
      </p:sp>
      <p:sp>
        <p:nvSpPr>
          <p:cNvPr id="3" name="Content Placeholder 2"/>
          <p:cNvSpPr>
            <a:spLocks noGrp="1"/>
          </p:cNvSpPr>
          <p:nvPr>
            <p:ph idx="1"/>
          </p:nvPr>
        </p:nvSpPr>
        <p:spPr/>
        <p:txBody>
          <a:bodyPr>
            <a:normAutofit/>
          </a:bodyPr>
          <a:lstStyle/>
          <a:p>
            <a:r>
              <a:rPr lang="en-US" sz="2800" dirty="0" smtClean="0"/>
              <a:t>Role in Project Board Development &amp; Management</a:t>
            </a:r>
          </a:p>
          <a:p>
            <a:pPr>
              <a:buFont typeface="Wingdings" panose="05000000000000000000" pitchFamily="2" charset="2"/>
              <a:buChar char="§"/>
            </a:pPr>
            <a:r>
              <a:rPr lang="en-US" sz="2800" dirty="0" smtClean="0"/>
              <a:t>Development Team participation</a:t>
            </a:r>
          </a:p>
          <a:p>
            <a:pPr>
              <a:buFont typeface="Wingdings" panose="05000000000000000000" pitchFamily="2" charset="2"/>
              <a:buChar char="§"/>
            </a:pPr>
            <a:r>
              <a:rPr lang="en-US" sz="2800" dirty="0" smtClean="0"/>
              <a:t>Projects, themes and activities: How they populate your dossier</a:t>
            </a:r>
          </a:p>
          <a:p>
            <a:pPr>
              <a:buFont typeface="Wingdings" panose="05000000000000000000" pitchFamily="2" charset="2"/>
              <a:buChar char="§"/>
            </a:pPr>
            <a:r>
              <a:rPr lang="en-US" sz="2800" dirty="0" err="1" smtClean="0"/>
              <a:t>ByCommittee</a:t>
            </a:r>
            <a:endParaRPr lang="en-US" sz="2800" dirty="0"/>
          </a:p>
          <a:p>
            <a:pPr>
              <a:buFont typeface="Wingdings" panose="05000000000000000000" pitchFamily="2" charset="2"/>
              <a:buChar char="§"/>
            </a:pPr>
            <a:r>
              <a:rPr lang="en-US" sz="2800" dirty="0"/>
              <a:t>E-Book </a:t>
            </a:r>
            <a:r>
              <a:rPr lang="en-US" sz="2800" dirty="0" smtClean="0"/>
              <a:t>and Peer </a:t>
            </a:r>
            <a:r>
              <a:rPr lang="en-US" sz="2800" dirty="0"/>
              <a:t>Review Committee (PRC) </a:t>
            </a:r>
            <a:endParaRPr lang="en-US" sz="2800" dirty="0" smtClean="0"/>
          </a:p>
          <a:p>
            <a:pPr>
              <a:buFont typeface="Wingdings" panose="05000000000000000000" pitchFamily="2" charset="2"/>
              <a:buChar char="§"/>
            </a:pPr>
            <a:r>
              <a:rPr lang="en-US" sz="2800" dirty="0" smtClean="0"/>
              <a:t>Civil Rights Compliance for non-advisor academic titles</a:t>
            </a:r>
            <a:endParaRPr lang="en-US" sz="2800" dirty="0"/>
          </a:p>
          <a:p>
            <a:pPr>
              <a:buFont typeface="Wingdings" panose="05000000000000000000" pitchFamily="2" charset="2"/>
              <a:buChar char="§"/>
            </a:pPr>
            <a:r>
              <a:rPr lang="en-US" sz="2800" dirty="0" smtClean="0"/>
              <a:t>System administrator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0802" y="286603"/>
            <a:ext cx="1594879" cy="970268"/>
          </a:xfrm>
          <a:prstGeom prst="rect">
            <a:avLst/>
          </a:prstGeom>
        </p:spPr>
      </p:pic>
    </p:spTree>
    <p:extLst>
      <p:ext uri="{BB962C8B-B14F-4D97-AF65-F5344CB8AC3E}">
        <p14:creationId xmlns:p14="http://schemas.microsoft.com/office/powerpoint/2010/main" val="184625771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mn-lt"/>
              </a:rPr>
              <a:t>Timeline</a:t>
            </a:r>
            <a:endParaRPr lang="en-US" dirty="0">
              <a:latin typeface="+mn-lt"/>
            </a:endParaRPr>
          </a:p>
        </p:txBody>
      </p:sp>
      <p:sp>
        <p:nvSpPr>
          <p:cNvPr id="3" name="Content Placeholder 2"/>
          <p:cNvSpPr>
            <a:spLocks noGrp="1"/>
          </p:cNvSpPr>
          <p:nvPr>
            <p:ph idx="1"/>
          </p:nvPr>
        </p:nvSpPr>
        <p:spPr>
          <a:xfrm>
            <a:off x="1041400" y="1828803"/>
            <a:ext cx="10236200" cy="4525963"/>
          </a:xfrm>
        </p:spPr>
        <p:txBody>
          <a:bodyPr numCol="1">
            <a:noAutofit/>
          </a:bodyPr>
          <a:lstStyle/>
          <a:p>
            <a:pPr marL="0" indent="0">
              <a:buNone/>
            </a:pPr>
            <a:r>
              <a:rPr lang="en-US" sz="3400" b="1" dirty="0"/>
              <a:t>Academics with ANR merit/promotion processes:</a:t>
            </a:r>
          </a:p>
          <a:p>
            <a:pPr>
              <a:buFont typeface="Wingdings" panose="05000000000000000000" pitchFamily="2" charset="2"/>
              <a:buChar char="Ø"/>
            </a:pPr>
            <a:r>
              <a:rPr lang="en-US" sz="3400" dirty="0" smtClean="0"/>
              <a:t>May 3, </a:t>
            </a:r>
            <a:r>
              <a:rPr lang="en-US" sz="3400" dirty="0"/>
              <a:t>2018: Project Board opens (ANR Portal)</a:t>
            </a:r>
          </a:p>
          <a:p>
            <a:pPr>
              <a:buFont typeface="Wingdings" panose="05000000000000000000" pitchFamily="2" charset="2"/>
              <a:buChar char="Ø"/>
            </a:pPr>
            <a:r>
              <a:rPr lang="en-US" sz="3400" dirty="0" smtClean="0"/>
              <a:t>October</a:t>
            </a:r>
            <a:r>
              <a:rPr lang="en-US" sz="3400" dirty="0"/>
              <a:t>: Begin compiling AE/M/P packages</a:t>
            </a:r>
          </a:p>
          <a:p>
            <a:pPr>
              <a:buFont typeface="Wingdings" panose="05000000000000000000" pitchFamily="2" charset="2"/>
              <a:buChar char="Ø"/>
            </a:pPr>
            <a:r>
              <a:rPr lang="en-US" sz="3400" dirty="0"/>
              <a:t>February </a:t>
            </a:r>
            <a:r>
              <a:rPr lang="en-US" sz="3400" dirty="0" smtClean="0"/>
              <a:t>1, 2019</a:t>
            </a:r>
            <a:r>
              <a:rPr lang="en-US" sz="3400" dirty="0"/>
              <a:t>: Due </a:t>
            </a:r>
            <a:r>
              <a:rPr lang="en-US" sz="3400" dirty="0" smtClean="0"/>
              <a:t>date in Project Board</a:t>
            </a:r>
          </a:p>
          <a:p>
            <a:pPr marL="0" indent="0">
              <a:buNone/>
            </a:pPr>
            <a:endParaRPr lang="en-US" sz="3400" dirty="0"/>
          </a:p>
          <a:p>
            <a:pPr marL="0" indent="0">
              <a:buNone/>
            </a:pPr>
            <a:r>
              <a:rPr lang="en-US" sz="3400" dirty="0" smtClean="0"/>
              <a:t>Academics with campus merit/promotion have a different timeline</a:t>
            </a:r>
            <a:endParaRPr lang="en-US" sz="3400" dirty="0"/>
          </a:p>
        </p:txBody>
      </p:sp>
    </p:spTree>
    <p:extLst>
      <p:ext uri="{BB962C8B-B14F-4D97-AF65-F5344CB8AC3E}">
        <p14:creationId xmlns:p14="http://schemas.microsoft.com/office/powerpoint/2010/main" val="3993622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06400" y="133353"/>
            <a:ext cx="113792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fontAlgn="auto">
              <a:spcAft>
                <a:spcPts val="0"/>
              </a:spcAft>
              <a:defRPr/>
            </a:pPr>
            <a:r>
              <a:rPr lang="en-US" sz="4900" b="1" dirty="0" smtClean="0">
                <a:solidFill>
                  <a:prstClr val="black"/>
                </a:solidFill>
                <a:latin typeface="Chaparral Pro" panose="02060503040505020203" pitchFamily="18" charset="0"/>
              </a:rPr>
              <a:t>(Partial) Introduction to</a:t>
            </a:r>
            <a:r>
              <a:rPr lang="en-US" sz="6400" b="1" dirty="0" smtClean="0">
                <a:solidFill>
                  <a:prstClr val="black"/>
                </a:solidFill>
                <a:latin typeface="Chaparral Pro" panose="02060503040505020203" pitchFamily="18" charset="0"/>
              </a:rPr>
              <a:t> </a:t>
            </a:r>
            <a:r>
              <a:rPr lang="en-US" sz="7400" b="1" dirty="0" smtClean="0">
                <a:solidFill>
                  <a:srgbClr val="FF0000"/>
                </a:solidFill>
                <a:latin typeface="Chaparral Pro" panose="02060503040505020203" pitchFamily="18" charset="0"/>
              </a:rPr>
              <a:t>Project Board</a:t>
            </a:r>
            <a:r>
              <a:rPr lang="en-US" b="1" dirty="0" smtClean="0">
                <a:solidFill>
                  <a:prstClr val="black"/>
                </a:solidFill>
              </a:rPr>
              <a:t/>
            </a:r>
            <a:br>
              <a:rPr lang="en-US" b="1" dirty="0" smtClean="0">
                <a:solidFill>
                  <a:prstClr val="black"/>
                </a:solidFill>
              </a:rPr>
            </a:br>
            <a:endParaRPr lang="en-US" b="1" dirty="0">
              <a:solidFill>
                <a:prstClr val="black"/>
              </a:solidFill>
            </a:endParaRPr>
          </a:p>
        </p:txBody>
      </p:sp>
      <p:sp>
        <p:nvSpPr>
          <p:cNvPr id="5123" name="Subtitle 2"/>
          <p:cNvSpPr txBox="1">
            <a:spLocks/>
          </p:cNvSpPr>
          <p:nvPr/>
        </p:nvSpPr>
        <p:spPr bwMode="auto">
          <a:xfrm>
            <a:off x="406400" y="2586038"/>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eaLnBrk="0" fontAlgn="base" hangingPunct="0">
              <a:spcAft>
                <a:spcPct val="0"/>
              </a:spcAft>
              <a:buFont typeface="Arial" panose="020B0604020202020204" pitchFamily="34" charset="0"/>
              <a:buNone/>
            </a:pPr>
            <a:r>
              <a:rPr lang="en-US" altLang="en-US" sz="2800" b="1" dirty="0">
                <a:solidFill>
                  <a:prstClr val="black"/>
                </a:solidFill>
                <a:latin typeface="Chaparral Pro" panose="02060503040505020203" pitchFamily="18" charset="0"/>
              </a:rPr>
              <a:t>UC ANR Affirmative Action Office</a:t>
            </a:r>
          </a:p>
        </p:txBody>
      </p:sp>
      <p:pic>
        <p:nvPicPr>
          <p:cNvPr id="512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2553" y="3262316"/>
            <a:ext cx="4296833"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59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9317" y="-141288"/>
            <a:ext cx="11379200" cy="170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fontAlgn="auto">
              <a:spcAft>
                <a:spcPts val="0"/>
              </a:spcAft>
              <a:defRPr/>
            </a:pPr>
            <a:r>
              <a:rPr lang="en-US" sz="6600" b="1" dirty="0">
                <a:solidFill>
                  <a:prstClr val="black"/>
                </a:solidFill>
              </a:rPr>
              <a:t>Topics &amp; </a:t>
            </a:r>
            <a:r>
              <a:rPr lang="en-US" sz="6600" b="1" dirty="0" smtClean="0">
                <a:solidFill>
                  <a:prstClr val="black"/>
                </a:solidFill>
              </a:rPr>
              <a:t>Outcomes</a:t>
            </a:r>
            <a:r>
              <a:rPr lang="en-US" b="1" dirty="0" smtClean="0">
                <a:solidFill>
                  <a:prstClr val="black"/>
                </a:solidFill>
              </a:rPr>
              <a:t> </a:t>
            </a:r>
            <a:endParaRPr lang="en-US" b="1" dirty="0">
              <a:solidFill>
                <a:prstClr val="black"/>
              </a:solidFill>
            </a:endParaRPr>
          </a:p>
        </p:txBody>
      </p:sp>
      <p:sp>
        <p:nvSpPr>
          <p:cNvPr id="6147" name="TextBox 4"/>
          <p:cNvSpPr txBox="1">
            <a:spLocks noChangeArrowheads="1"/>
          </p:cNvSpPr>
          <p:nvPr/>
        </p:nvSpPr>
        <p:spPr bwMode="auto">
          <a:xfrm>
            <a:off x="3225802" y="1203325"/>
            <a:ext cx="4534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FontTx/>
              <a:buNone/>
            </a:pPr>
            <a:r>
              <a:rPr lang="en-US" altLang="en-US" sz="1800" b="1" dirty="0">
                <a:solidFill>
                  <a:prstClr val="black"/>
                </a:solidFill>
              </a:rPr>
              <a:t>Participants will have an understanding of . . .</a:t>
            </a:r>
          </a:p>
        </p:txBody>
      </p:sp>
      <p:sp>
        <p:nvSpPr>
          <p:cNvPr id="7" name="Content Placeholder 2"/>
          <p:cNvSpPr>
            <a:spLocks noGrp="1"/>
          </p:cNvSpPr>
          <p:nvPr>
            <p:ph idx="1"/>
          </p:nvPr>
        </p:nvSpPr>
        <p:spPr>
          <a:xfrm>
            <a:off x="1030817" y="1645474"/>
            <a:ext cx="10160000" cy="3829910"/>
          </a:xfrm>
        </p:spPr>
        <p:txBody>
          <a:bodyPr/>
          <a:lstStyle/>
          <a:p>
            <a:pPr>
              <a:defRPr/>
            </a:pPr>
            <a:r>
              <a:rPr lang="en-US" sz="3200" dirty="0" smtClean="0"/>
              <a:t>What is </a:t>
            </a:r>
            <a:r>
              <a:rPr lang="en-US" sz="3200" dirty="0"/>
              <a:t>Affirmative </a:t>
            </a:r>
            <a:r>
              <a:rPr lang="en-US" sz="3200" dirty="0" smtClean="0"/>
              <a:t>Action?</a:t>
            </a:r>
          </a:p>
          <a:p>
            <a:pPr marL="457200" lvl="1" indent="0">
              <a:buFont typeface="Arial" panose="020B0604020202020204" pitchFamily="34" charset="0"/>
              <a:buNone/>
              <a:defRPr/>
            </a:pPr>
            <a:r>
              <a:rPr lang="en-US" dirty="0"/>
              <a:t> </a:t>
            </a:r>
            <a:r>
              <a:rPr lang="en-US" altLang="en-US" sz="1800" dirty="0">
                <a:solidFill>
                  <a:srgbClr val="FF0000"/>
                </a:solidFill>
                <a:sym typeface="Wingdings 2" panose="05020102010507070707" pitchFamily="18" charset="2"/>
              </a:rPr>
              <a:t></a:t>
            </a:r>
            <a:r>
              <a:rPr lang="en-US" altLang="en-US" dirty="0">
                <a:solidFill>
                  <a:srgbClr val="FF0000"/>
                </a:solidFill>
                <a:sym typeface="Wingdings 2" panose="05020102010507070707" pitchFamily="18" charset="2"/>
              </a:rPr>
              <a:t> </a:t>
            </a:r>
            <a:r>
              <a:rPr lang="en-US" dirty="0" smtClean="0"/>
              <a:t>Goals of Affirmative Action</a:t>
            </a:r>
            <a:endParaRPr lang="en-US" dirty="0"/>
          </a:p>
          <a:p>
            <a:pPr>
              <a:defRPr/>
            </a:pPr>
            <a:r>
              <a:rPr lang="en-US" sz="3200" dirty="0" smtClean="0"/>
              <a:t>Civil Rights: Why &amp; Wherefore</a:t>
            </a:r>
            <a:br>
              <a:rPr lang="en-US" sz="3200" dirty="0" smtClean="0"/>
            </a:br>
            <a:endParaRPr lang="en-US" sz="3200" dirty="0" smtClean="0"/>
          </a:p>
          <a:p>
            <a:pPr marL="0" indent="0">
              <a:buFont typeface="Arial" panose="020B0604020202020204" pitchFamily="34" charset="0"/>
              <a:buNone/>
              <a:defRPr/>
            </a:pPr>
            <a:endParaRPr lang="en-US" sz="2000" dirty="0" smtClean="0"/>
          </a:p>
          <a:p>
            <a:pPr marL="0" indent="0">
              <a:buFont typeface="Arial" panose="020B0604020202020204" pitchFamily="34" charset="0"/>
              <a:buNone/>
              <a:defRPr/>
            </a:pPr>
            <a:endParaRPr lang="en-US" sz="2000" dirty="0" smtClean="0"/>
          </a:p>
          <a:p>
            <a:pPr>
              <a:defRPr/>
            </a:pPr>
            <a:endParaRPr lang="en-US" sz="800" dirty="0" smtClean="0"/>
          </a:p>
          <a:p>
            <a:pPr>
              <a:defRPr/>
            </a:pPr>
            <a:r>
              <a:rPr lang="en-US" sz="3200" dirty="0" smtClean="0"/>
              <a:t>What is Program Compliance?</a:t>
            </a:r>
          </a:p>
          <a:p>
            <a:pPr marL="0" indent="0">
              <a:buFont typeface="Arial" panose="020B0604020202020204" pitchFamily="34" charset="0"/>
              <a:buNone/>
              <a:defRPr/>
            </a:pPr>
            <a:endParaRPr lang="en-US" sz="1100" dirty="0"/>
          </a:p>
          <a:p>
            <a:pPr marL="0" indent="0">
              <a:buFont typeface="Arial" panose="020B0604020202020204" pitchFamily="34" charset="0"/>
              <a:buNone/>
              <a:defRPr/>
            </a:pPr>
            <a:endParaRPr lang="en-US" sz="3200" dirty="0" smtClean="0"/>
          </a:p>
        </p:txBody>
      </p:sp>
      <p:sp>
        <p:nvSpPr>
          <p:cNvPr id="6149" name="TextBox 9"/>
          <p:cNvSpPr txBox="1">
            <a:spLocks noChangeArrowheads="1"/>
          </p:cNvSpPr>
          <p:nvPr/>
        </p:nvSpPr>
        <p:spPr bwMode="auto">
          <a:xfrm>
            <a:off x="1794933" y="3953603"/>
            <a:ext cx="568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FontTx/>
              <a:buNone/>
            </a:pPr>
            <a:r>
              <a:rPr lang="en-US" altLang="en-US" sz="1800" dirty="0">
                <a:solidFill>
                  <a:srgbClr val="FF0000"/>
                </a:solidFill>
                <a:sym typeface="Wingdings 2" panose="05020102010507070707" pitchFamily="18" charset="2"/>
              </a:rPr>
              <a:t> </a:t>
            </a:r>
            <a:r>
              <a:rPr lang="en-US" altLang="en-US" sz="1800" dirty="0">
                <a:solidFill>
                  <a:prstClr val="black"/>
                </a:solidFill>
                <a:sym typeface="Wingdings 2" panose="05020102010507070707" pitchFamily="18" charset="2"/>
              </a:rPr>
              <a:t>What is parity of participation?</a:t>
            </a:r>
            <a:r>
              <a:rPr lang="en-US" altLang="en-US" sz="2800" dirty="0">
                <a:solidFill>
                  <a:prstClr val="black"/>
                </a:solidFill>
              </a:rPr>
              <a:t>	</a:t>
            </a:r>
            <a:br>
              <a:rPr lang="en-US" altLang="en-US" sz="2800" dirty="0">
                <a:solidFill>
                  <a:prstClr val="black"/>
                </a:solidFill>
              </a:rPr>
            </a:br>
            <a:endParaRPr lang="en-US" altLang="en-US" sz="1800" dirty="0">
              <a:solidFill>
                <a:prstClr val="black"/>
              </a:solidFill>
            </a:endParaRPr>
          </a:p>
        </p:txBody>
      </p:sp>
      <p:sp>
        <p:nvSpPr>
          <p:cNvPr id="6150" name="TextBox 10"/>
          <p:cNvSpPr txBox="1">
            <a:spLocks noChangeArrowheads="1"/>
          </p:cNvSpPr>
          <p:nvPr/>
        </p:nvSpPr>
        <p:spPr bwMode="auto">
          <a:xfrm>
            <a:off x="1794935" y="3259869"/>
            <a:ext cx="613833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FontTx/>
              <a:buNone/>
            </a:pPr>
            <a:r>
              <a:rPr lang="en-US" altLang="en-US" sz="1800" dirty="0">
                <a:solidFill>
                  <a:srgbClr val="FF0000"/>
                </a:solidFill>
                <a:sym typeface="Wingdings 2" panose="05020102010507070707" pitchFamily="18" charset="2"/>
              </a:rPr>
              <a:t> </a:t>
            </a:r>
            <a:r>
              <a:rPr lang="en-US" altLang="en-US" sz="1800" dirty="0">
                <a:solidFill>
                  <a:prstClr val="black"/>
                </a:solidFill>
                <a:sym typeface="Wingdings 2" panose="05020102010507070707" pitchFamily="18" charset="2"/>
              </a:rPr>
              <a:t>What is Project Board Civil Rights reporting?</a:t>
            </a:r>
            <a:endParaRPr lang="en-US" altLang="en-US" sz="1800" dirty="0">
              <a:solidFill>
                <a:srgbClr val="FF0000"/>
              </a:solidFill>
              <a:sym typeface="Wingdings 2" panose="05020102010507070707" pitchFamily="18" charset="2"/>
            </a:endParaRPr>
          </a:p>
          <a:p>
            <a:pPr defTabSz="457200" fontAlgn="base">
              <a:spcBef>
                <a:spcPct val="0"/>
              </a:spcBef>
              <a:spcAft>
                <a:spcPct val="0"/>
              </a:spcAft>
              <a:buFontTx/>
              <a:buNone/>
            </a:pPr>
            <a:r>
              <a:rPr lang="en-US" altLang="en-US" sz="1800" dirty="0">
                <a:solidFill>
                  <a:srgbClr val="FF0000"/>
                </a:solidFill>
                <a:sym typeface="Wingdings 2" panose="05020102010507070707" pitchFamily="18" charset="2"/>
              </a:rPr>
              <a:t> </a:t>
            </a:r>
            <a:r>
              <a:rPr lang="en-US" altLang="en-US" sz="1800" dirty="0">
                <a:solidFill>
                  <a:prstClr val="black"/>
                </a:solidFill>
                <a:sym typeface="Wingdings 2" panose="05020102010507070707" pitchFamily="18" charset="2"/>
              </a:rPr>
              <a:t>Why do we collect racial data?</a:t>
            </a:r>
            <a:endParaRPr lang="en-US" altLang="en-US" sz="800" dirty="0">
              <a:solidFill>
                <a:srgbClr val="FF0000"/>
              </a:solidFill>
              <a:sym typeface="Wingdings 2" panose="05020102010507070707" pitchFamily="18" charset="2"/>
            </a:endParaRPr>
          </a:p>
          <a:p>
            <a:pPr defTabSz="457200" fontAlgn="base">
              <a:spcBef>
                <a:spcPct val="0"/>
              </a:spcBef>
              <a:spcAft>
                <a:spcPct val="0"/>
              </a:spcAft>
              <a:buFontTx/>
              <a:buNone/>
            </a:pPr>
            <a:r>
              <a:rPr lang="en-US" altLang="en-US" sz="1800" dirty="0">
                <a:solidFill>
                  <a:srgbClr val="FF0000"/>
                </a:solidFill>
                <a:sym typeface="Wingdings 2" panose="05020102010507070707" pitchFamily="18" charset="2"/>
              </a:rPr>
              <a:t> </a:t>
            </a:r>
            <a:r>
              <a:rPr lang="en-US" altLang="en-US" sz="1800" dirty="0">
                <a:solidFill>
                  <a:prstClr val="black"/>
                </a:solidFill>
                <a:sym typeface="Wingdings 2" panose="05020102010507070707" pitchFamily="18" charset="2"/>
              </a:rPr>
              <a:t>What is All Reasonable Effort?</a:t>
            </a:r>
            <a:endParaRPr lang="en-US" altLang="en-US" sz="1800" dirty="0">
              <a:solidFill>
                <a:prstClr val="black"/>
              </a:solidFill>
            </a:endParaRPr>
          </a:p>
        </p:txBody>
      </p:sp>
      <p:pic>
        <p:nvPicPr>
          <p:cNvPr id="6151"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9069" y="3178175"/>
            <a:ext cx="3012017"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291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344068"/>
      </a:dk2>
      <a:lt2>
        <a:srgbClr val="D9E0E6"/>
      </a:lt2>
      <a:accent1>
        <a:srgbClr val="FFC000"/>
      </a:accent1>
      <a:accent2>
        <a:srgbClr val="344068"/>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26804</TotalTime>
  <Words>5589</Words>
  <Application>Microsoft Office PowerPoint</Application>
  <PresentationFormat>Widescreen</PresentationFormat>
  <Paragraphs>455</Paragraphs>
  <Slides>38</Slides>
  <Notes>38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ＭＳ Ｐゴシック</vt:lpstr>
      <vt:lpstr>ＭＳ Ｐゴシック</vt:lpstr>
      <vt:lpstr>Arial</vt:lpstr>
      <vt:lpstr>Arial Rounded MT Bold</vt:lpstr>
      <vt:lpstr>Calibri</vt:lpstr>
      <vt:lpstr>Calibri Light</vt:lpstr>
      <vt:lpstr>Chaparral Pro</vt:lpstr>
      <vt:lpstr>Wingdings</vt:lpstr>
      <vt:lpstr>Wingdings 2</vt:lpstr>
      <vt:lpstr>Retrospect</vt:lpstr>
      <vt:lpstr>1_Office Theme</vt:lpstr>
      <vt:lpstr>Project Board Training  Part One – What is Project Board? Training Recording: https://bit.ly/2rhx1Ms</vt:lpstr>
      <vt:lpstr>Desired Outcomes</vt:lpstr>
      <vt:lpstr>Agenda</vt:lpstr>
      <vt:lpstr>Project Board Purpose</vt:lpstr>
      <vt:lpstr>System Highlights</vt:lpstr>
      <vt:lpstr>Academic HR</vt:lpstr>
      <vt:lpstr>Timeline</vt:lpstr>
      <vt:lpstr>PowerPoint Presentation</vt:lpstr>
      <vt:lpstr>PowerPoint Presentation</vt:lpstr>
      <vt:lpstr>Overview of Affirmative Action</vt:lpstr>
      <vt:lpstr>National Institute of Food and Agriculture       (NIFA)</vt:lpstr>
      <vt:lpstr>Program Access (Barriers) NIFA CIVIL RIGHTS REVIEW AREAS OF CONCERN/INTERESTS </vt:lpstr>
      <vt:lpstr>CODE OF FEDERAL REGULATIONS (CFR)  </vt:lpstr>
      <vt:lpstr>CODE OF FEDERAL REGULATIONS (CFR)  (cont.)</vt:lpstr>
      <vt:lpstr>Goals of Affirmative Action</vt:lpstr>
      <vt:lpstr>Goals of Affirmative Action</vt:lpstr>
      <vt:lpstr>ANR’s Strategic Plan – Public Value Statements</vt:lpstr>
      <vt:lpstr>Assure Nondiscrimination with Federal and/or California Laws</vt:lpstr>
      <vt:lpstr>Project Board’s Civil Rights Reporting Why &amp; Wherefore</vt:lpstr>
      <vt:lpstr>PowerPoint Presentation</vt:lpstr>
      <vt:lpstr>PowerPoint Presentation</vt:lpstr>
      <vt:lpstr>Who is Your Potential Clientele?</vt:lpstr>
      <vt:lpstr>PowerPoint Presentation</vt:lpstr>
      <vt:lpstr>PowerPoint Presentation</vt:lpstr>
      <vt:lpstr>PowerPoint Presentation</vt:lpstr>
      <vt:lpstr>PowerPoint Presentation</vt:lpstr>
      <vt:lpstr>PowerPoint Presentation</vt:lpstr>
      <vt:lpstr>Civil Rights Compliance</vt:lpstr>
      <vt:lpstr>Program Planning &amp; Evaluation (PPE)</vt:lpstr>
      <vt:lpstr>PPE Uses of Project Board information</vt:lpstr>
      <vt:lpstr>How NIFA Uses Reporting Data</vt:lpstr>
      <vt:lpstr>PowerPoint Presentation</vt:lpstr>
      <vt:lpstr>PowerPoint Presentation</vt:lpstr>
      <vt:lpstr>PowerPoint Presentation</vt:lpstr>
      <vt:lpstr>Help page screenshare/polls: http://ucanr.edu/sites/ProjectBoardHelp/</vt:lpstr>
      <vt:lpstr>PowerPoint Presentation</vt:lpstr>
      <vt:lpstr>Addressing Concerns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ANR Network Upgrade</dc:title>
  <dc:creator>Charlie Pfeiffer</dc:creator>
  <cp:lastModifiedBy>Kit Alviz</cp:lastModifiedBy>
  <cp:revision>476</cp:revision>
  <cp:lastPrinted>2015-09-29T00:29:25Z</cp:lastPrinted>
  <dcterms:created xsi:type="dcterms:W3CDTF">2015-09-22T00:01:22Z</dcterms:created>
  <dcterms:modified xsi:type="dcterms:W3CDTF">2019-04-10T17:16:14Z</dcterms:modified>
</cp:coreProperties>
</file>