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  <Override PartName="/ppt/charts/colors8.xml" ContentType="application/vnd.ms-office.chartcolorstyle+xml"/>
  <Override PartName="/ppt/charts/style8.xml" ContentType="application/vnd.ms-office.chartstyle+xml"/>
  <Override PartName="/ppt/charts/colors9.xml" ContentType="application/vnd.ms-office.chartcolorstyle+xml"/>
  <Override PartName="/ppt/charts/style9.xml" ContentType="application/vnd.ms-office.chartstyle+xml"/>
  <Override PartName="/ppt/charts/colors10.xml" ContentType="application/vnd.ms-office.chartcolorstyle+xml"/>
  <Override PartName="/ppt/charts/style10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26"/>
  </p:notesMasterIdLst>
  <p:handoutMasterIdLst>
    <p:handoutMasterId r:id="rId27"/>
  </p:handoutMasterIdLst>
  <p:sldIdLst>
    <p:sldId id="295" r:id="rId2"/>
    <p:sldId id="296" r:id="rId3"/>
    <p:sldId id="272" r:id="rId4"/>
    <p:sldId id="459" r:id="rId5"/>
    <p:sldId id="441" r:id="rId6"/>
    <p:sldId id="443" r:id="rId7"/>
    <p:sldId id="452" r:id="rId8"/>
    <p:sldId id="453" r:id="rId9"/>
    <p:sldId id="444" r:id="rId10"/>
    <p:sldId id="454" r:id="rId11"/>
    <p:sldId id="458" r:id="rId12"/>
    <p:sldId id="445" r:id="rId13"/>
    <p:sldId id="446" r:id="rId14"/>
    <p:sldId id="447" r:id="rId15"/>
    <p:sldId id="448" r:id="rId16"/>
    <p:sldId id="449" r:id="rId17"/>
    <p:sldId id="450" r:id="rId18"/>
    <p:sldId id="455" r:id="rId19"/>
    <p:sldId id="456" r:id="rId20"/>
    <p:sldId id="457" r:id="rId21"/>
    <p:sldId id="451" r:id="rId22"/>
    <p:sldId id="384" r:id="rId23"/>
    <p:sldId id="359" r:id="rId24"/>
    <p:sldId id="440" r:id="rId25"/>
  </p:sldIdLst>
  <p:sldSz cx="9144000" cy="6858000" type="screen4x3"/>
  <p:notesSz cx="6950075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4" orient="horz" userDrawn="1">
          <p15:clr>
            <a:srgbClr val="A4A3A4"/>
          </p15:clr>
        </p15:guide>
        <p15:guide id="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9999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74" d="100"/>
          <a:sy n="74" d="100"/>
        </p:scale>
        <p:origin x="-1248" y="-90"/>
      </p:cViewPr>
      <p:guideLst>
        <p:guide orient="horz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ColorStyle" Target="colors10.xml"/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0.xml"/><Relationship Id="rId4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Relationship Id="rId4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Relationship Id="rId4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Relationship Id="rId4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Relationship Id="rId4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Relationship Id="rId4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7.xml"/><Relationship Id="rId4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8.xml"/><Relationship Id="rId4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9.xml"/><Relationship Id="rId4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912701919323429"/>
          <c:y val="0.14112580205147901"/>
          <c:w val="0.83375552564024547"/>
          <c:h val="0.7277503163886877"/>
        </c:manualLayout>
      </c:layout>
      <c:lineChart>
        <c:grouping val="standard"/>
        <c:varyColors val="0"/>
        <c:ser>
          <c:idx val="0"/>
          <c:order val="0"/>
          <c:tx>
            <c:strRef>
              <c:f>Graphs!$B$2</c:f>
              <c:strCache>
                <c:ptCount val="1"/>
                <c:pt idx="0">
                  <c:v>Hoop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Graphs!$A$2:$A$25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Graphs!$C$2:$C$25</c:f>
              <c:numCache>
                <c:formatCode>General</c:formatCode>
                <c:ptCount val="24"/>
                <c:pt idx="0">
                  <c:v>52.536363636363632</c:v>
                </c:pt>
                <c:pt idx="1">
                  <c:v>51.24909090909091</c:v>
                </c:pt>
                <c:pt idx="2">
                  <c:v>51.496363636363647</c:v>
                </c:pt>
                <c:pt idx="3">
                  <c:v>49.462727272727278</c:v>
                </c:pt>
                <c:pt idx="4">
                  <c:v>49.982727272727267</c:v>
                </c:pt>
                <c:pt idx="5">
                  <c:v>49.749523809523808</c:v>
                </c:pt>
                <c:pt idx="6">
                  <c:v>49.262727272727268</c:v>
                </c:pt>
                <c:pt idx="7">
                  <c:v>50.148181818181818</c:v>
                </c:pt>
                <c:pt idx="8">
                  <c:v>58.340909090909093</c:v>
                </c:pt>
                <c:pt idx="9">
                  <c:v>68.477272727272734</c:v>
                </c:pt>
                <c:pt idx="10">
                  <c:v>76.149090909090901</c:v>
                </c:pt>
                <c:pt idx="11">
                  <c:v>79.839090909090913</c:v>
                </c:pt>
                <c:pt idx="12">
                  <c:v>81.891818181818181</c:v>
                </c:pt>
                <c:pt idx="13">
                  <c:v>82.418181818181822</c:v>
                </c:pt>
                <c:pt idx="14">
                  <c:v>81.965454545454548</c:v>
                </c:pt>
                <c:pt idx="15">
                  <c:v>80.74818181818182</c:v>
                </c:pt>
                <c:pt idx="16">
                  <c:v>77.806363636363628</c:v>
                </c:pt>
                <c:pt idx="17">
                  <c:v>73.388181818181806</c:v>
                </c:pt>
                <c:pt idx="18">
                  <c:v>64.103636363636369</c:v>
                </c:pt>
                <c:pt idx="19">
                  <c:v>59.790000000000006</c:v>
                </c:pt>
                <c:pt idx="20">
                  <c:v>56.343636363636364</c:v>
                </c:pt>
                <c:pt idx="21">
                  <c:v>54.266363636363629</c:v>
                </c:pt>
                <c:pt idx="22">
                  <c:v>53.629999999999988</c:v>
                </c:pt>
                <c:pt idx="23">
                  <c:v>52.040000000000006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D48-45F4-9B90-B05A2840CE22}"/>
            </c:ext>
          </c:extLst>
        </c:ser>
        <c:ser>
          <c:idx val="1"/>
          <c:order val="1"/>
          <c:tx>
            <c:strRef>
              <c:f>Graphs!$B$26</c:f>
              <c:strCache>
                <c:ptCount val="1"/>
                <c:pt idx="0">
                  <c:v>UTC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Graphs!$C$26:$C$49</c:f>
              <c:numCache>
                <c:formatCode>General</c:formatCode>
                <c:ptCount val="24"/>
                <c:pt idx="0">
                  <c:v>52.407272727272719</c:v>
                </c:pt>
                <c:pt idx="1">
                  <c:v>51.252727272727277</c:v>
                </c:pt>
                <c:pt idx="2">
                  <c:v>55.881818181818176</c:v>
                </c:pt>
                <c:pt idx="3">
                  <c:v>49.141818181818188</c:v>
                </c:pt>
                <c:pt idx="4">
                  <c:v>49.662727272727281</c:v>
                </c:pt>
                <c:pt idx="5">
                  <c:v>53.67190476190477</c:v>
                </c:pt>
                <c:pt idx="6">
                  <c:v>49.391818181818174</c:v>
                </c:pt>
                <c:pt idx="7">
                  <c:v>49.896363636363638</c:v>
                </c:pt>
                <c:pt idx="8">
                  <c:v>55.659090909090899</c:v>
                </c:pt>
                <c:pt idx="9">
                  <c:v>65.597272727272724</c:v>
                </c:pt>
                <c:pt idx="10">
                  <c:v>74.99545454545455</c:v>
                </c:pt>
                <c:pt idx="11">
                  <c:v>79.587272727272705</c:v>
                </c:pt>
                <c:pt idx="12">
                  <c:v>84.63909090909091</c:v>
                </c:pt>
                <c:pt idx="13">
                  <c:v>85.454545454545467</c:v>
                </c:pt>
                <c:pt idx="14">
                  <c:v>85.293636363636367</c:v>
                </c:pt>
                <c:pt idx="15">
                  <c:v>81.541818181818158</c:v>
                </c:pt>
                <c:pt idx="16">
                  <c:v>74.287272727272736</c:v>
                </c:pt>
                <c:pt idx="17">
                  <c:v>71.832727272727269</c:v>
                </c:pt>
                <c:pt idx="18">
                  <c:v>64.662727272727267</c:v>
                </c:pt>
                <c:pt idx="19">
                  <c:v>60.166363636363641</c:v>
                </c:pt>
                <c:pt idx="20">
                  <c:v>56.469090909090909</c:v>
                </c:pt>
                <c:pt idx="21">
                  <c:v>54.139999999999993</c:v>
                </c:pt>
                <c:pt idx="22">
                  <c:v>53.374545454545455</c:v>
                </c:pt>
                <c:pt idx="23">
                  <c:v>51.720000000000006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BD48-45F4-9B90-B05A2840C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050304"/>
        <c:axId val="82138752"/>
      </c:lineChart>
      <c:catAx>
        <c:axId val="1900503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Hours</a:t>
                </a:r>
                <a:r>
                  <a:rPr lang="en-US" sz="1400" baseline="0"/>
                  <a:t> (day)</a:t>
                </a:r>
                <a:endParaRPr lang="en-US" sz="1400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138752"/>
        <c:crosses val="autoZero"/>
        <c:auto val="1"/>
        <c:lblAlgn val="ctr"/>
        <c:lblOffset val="100"/>
        <c:noMultiLvlLbl val="0"/>
      </c:catAx>
      <c:valAx>
        <c:axId val="82138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Temperature,</a:t>
                </a:r>
                <a:r>
                  <a:rPr lang="en-US" sz="1400" baseline="0"/>
                  <a:t> F</a:t>
                </a:r>
                <a:endParaRPr lang="en-US" sz="1400"/>
              </a:p>
            </c:rich>
          </c:tx>
          <c:layout>
            <c:manualLayout>
              <c:xMode val="edge"/>
              <c:yMode val="edge"/>
              <c:x val="2.9866417744776327E-2"/>
              <c:y val="0.40776508940134826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050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6277182638419714"/>
          <c:y val="3.7526012813126307E-2"/>
          <c:w val="9.2936464547511421E-2"/>
          <c:h val="0.114666548482565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685432178120593"/>
          <c:y val="2.7261462205700124E-2"/>
          <c:w val="0.84651680444706301"/>
          <c:h val="0.821069968484422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Sheet2!$B$2</c:f>
              <c:strCache>
                <c:ptCount val="1"/>
                <c:pt idx="0">
                  <c:v>Tunnel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Sheet2!$A$12:$A$29</c:f>
              <c:numCache>
                <c:formatCode>m/d/yy</c:formatCode>
                <c:ptCount val="18"/>
                <c:pt idx="0">
                  <c:v>43308</c:v>
                </c:pt>
                <c:pt idx="1">
                  <c:v>43312</c:v>
                </c:pt>
                <c:pt idx="2">
                  <c:v>43315</c:v>
                </c:pt>
                <c:pt idx="3">
                  <c:v>43319</c:v>
                </c:pt>
                <c:pt idx="4">
                  <c:v>43322</c:v>
                </c:pt>
                <c:pt idx="5">
                  <c:v>43326</c:v>
                </c:pt>
                <c:pt idx="6">
                  <c:v>43329</c:v>
                </c:pt>
                <c:pt idx="7">
                  <c:v>43333</c:v>
                </c:pt>
                <c:pt idx="8">
                  <c:v>43336</c:v>
                </c:pt>
                <c:pt idx="9">
                  <c:v>43340</c:v>
                </c:pt>
                <c:pt idx="10">
                  <c:v>43343</c:v>
                </c:pt>
                <c:pt idx="11">
                  <c:v>43347</c:v>
                </c:pt>
                <c:pt idx="12">
                  <c:v>43350</c:v>
                </c:pt>
                <c:pt idx="13">
                  <c:v>43355</c:v>
                </c:pt>
                <c:pt idx="14">
                  <c:v>43357</c:v>
                </c:pt>
                <c:pt idx="15">
                  <c:v>43361</c:v>
                </c:pt>
                <c:pt idx="16">
                  <c:v>43364</c:v>
                </c:pt>
                <c:pt idx="17">
                  <c:v>43368</c:v>
                </c:pt>
              </c:numCache>
            </c:numRef>
          </c:cat>
          <c:val>
            <c:numRef>
              <c:f>Sheet2!$E$2:$E$11</c:f>
              <c:numCache>
                <c:formatCode>General</c:formatCode>
                <c:ptCount val="10"/>
                <c:pt idx="0">
                  <c:v>0.31534688156972668</c:v>
                </c:pt>
                <c:pt idx="1">
                  <c:v>0</c:v>
                </c:pt>
                <c:pt idx="2">
                  <c:v>15.702479338842975</c:v>
                </c:pt>
                <c:pt idx="3">
                  <c:v>7.5814017660044142</c:v>
                </c:pt>
                <c:pt idx="4">
                  <c:v>0</c:v>
                </c:pt>
                <c:pt idx="5">
                  <c:v>61.788617886178862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170-4923-8ECA-59EF00798496}"/>
            </c:ext>
          </c:extLst>
        </c:ser>
        <c:ser>
          <c:idx val="1"/>
          <c:order val="1"/>
          <c:tx>
            <c:strRef>
              <c:f>Sheet2!$B$12</c:f>
              <c:strCache>
                <c:ptCount val="1"/>
                <c:pt idx="0">
                  <c:v>UTC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Sheet2!$A$12:$A$29</c:f>
              <c:numCache>
                <c:formatCode>m/d/yy</c:formatCode>
                <c:ptCount val="18"/>
                <c:pt idx="0">
                  <c:v>43308</c:v>
                </c:pt>
                <c:pt idx="1">
                  <c:v>43312</c:v>
                </c:pt>
                <c:pt idx="2">
                  <c:v>43315</c:v>
                </c:pt>
                <c:pt idx="3">
                  <c:v>43319</c:v>
                </c:pt>
                <c:pt idx="4">
                  <c:v>43322</c:v>
                </c:pt>
                <c:pt idx="5">
                  <c:v>43326</c:v>
                </c:pt>
                <c:pt idx="6">
                  <c:v>43329</c:v>
                </c:pt>
                <c:pt idx="7">
                  <c:v>43333</c:v>
                </c:pt>
                <c:pt idx="8">
                  <c:v>43336</c:v>
                </c:pt>
                <c:pt idx="9">
                  <c:v>43340</c:v>
                </c:pt>
                <c:pt idx="10">
                  <c:v>43343</c:v>
                </c:pt>
                <c:pt idx="11">
                  <c:v>43347</c:v>
                </c:pt>
                <c:pt idx="12">
                  <c:v>43350</c:v>
                </c:pt>
                <c:pt idx="13">
                  <c:v>43355</c:v>
                </c:pt>
                <c:pt idx="14">
                  <c:v>43357</c:v>
                </c:pt>
                <c:pt idx="15">
                  <c:v>43361</c:v>
                </c:pt>
                <c:pt idx="16">
                  <c:v>43364</c:v>
                </c:pt>
                <c:pt idx="17">
                  <c:v>43368</c:v>
                </c:pt>
              </c:numCache>
            </c:numRef>
          </c:cat>
          <c:val>
            <c:numRef>
              <c:f>Sheet2!$E$12:$E$29</c:f>
              <c:numCache>
                <c:formatCode>General</c:formatCode>
                <c:ptCount val="18"/>
                <c:pt idx="0">
                  <c:v>40.713407134071339</c:v>
                </c:pt>
                <c:pt idx="1">
                  <c:v>21.153846153846153</c:v>
                </c:pt>
                <c:pt idx="2">
                  <c:v>8.2191780821917799</c:v>
                </c:pt>
                <c:pt idx="3">
                  <c:v>25.316455696202532</c:v>
                </c:pt>
                <c:pt idx="4">
                  <c:v>144.44444444444443</c:v>
                </c:pt>
                <c:pt idx="5">
                  <c:v>0</c:v>
                </c:pt>
                <c:pt idx="6">
                  <c:v>35.454545454545453</c:v>
                </c:pt>
                <c:pt idx="7">
                  <c:v>43.548387096774192</c:v>
                </c:pt>
                <c:pt idx="8">
                  <c:v>41.414141414141412</c:v>
                </c:pt>
                <c:pt idx="9">
                  <c:v>60.231660231660236</c:v>
                </c:pt>
                <c:pt idx="10">
                  <c:v>43.062200956937801</c:v>
                </c:pt>
                <c:pt idx="11">
                  <c:v>52.941176470588239</c:v>
                </c:pt>
                <c:pt idx="12">
                  <c:v>61.445783132530117</c:v>
                </c:pt>
                <c:pt idx="13">
                  <c:v>80.118443316412851</c:v>
                </c:pt>
                <c:pt idx="14">
                  <c:v>70.06578947368422</c:v>
                </c:pt>
                <c:pt idx="15">
                  <c:v>52.420185375901127</c:v>
                </c:pt>
                <c:pt idx="16">
                  <c:v>66.880341880341874</c:v>
                </c:pt>
                <c:pt idx="17">
                  <c:v>60.934579439252332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170-4923-8ECA-59EF007984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4608384"/>
        <c:axId val="82146368"/>
      </c:barChart>
      <c:catAx>
        <c:axId val="294608384"/>
        <c:scaling>
          <c:orientation val="minMax"/>
        </c:scaling>
        <c:delete val="0"/>
        <c:axPos val="b"/>
        <c:numFmt formatCode="m/d/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146368"/>
        <c:crosses val="autoZero"/>
        <c:auto val="0"/>
        <c:lblAlgn val="ctr"/>
        <c:lblOffset val="100"/>
        <c:noMultiLvlLbl val="0"/>
      </c:catAx>
      <c:valAx>
        <c:axId val="82146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%SWD</a:t>
                </a:r>
              </a:p>
            </c:rich>
          </c:tx>
          <c:layout>
            <c:manualLayout>
              <c:xMode val="edge"/>
              <c:yMode val="edge"/>
              <c:x val="3.7136429374899568E-2"/>
              <c:y val="0.4236575632506903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4608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5033013730426554"/>
          <c:y val="0.11121408151118654"/>
          <c:w val="0.10312496652204189"/>
          <c:h val="0.125574451892398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442091158652334"/>
          <c:y val="2.6331538001196888E-2"/>
          <c:w val="0.8768356125540796"/>
          <c:h val="0.85232681641904273"/>
        </c:manualLayout>
      </c:layout>
      <c:lineChart>
        <c:grouping val="standard"/>
        <c:varyColors val="0"/>
        <c:ser>
          <c:idx val="0"/>
          <c:order val="0"/>
          <c:tx>
            <c:strRef>
              <c:f>Graphs!$A$2</c:f>
              <c:strCache>
                <c:ptCount val="1"/>
                <c:pt idx="0">
                  <c:v>Tunnel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Graphs!$B$2:$B$17</c:f>
              <c:numCache>
                <c:formatCode>m/d/yyyy</c:formatCode>
                <c:ptCount val="16"/>
                <c:pt idx="0">
                  <c:v>42606</c:v>
                </c:pt>
                <c:pt idx="1">
                  <c:v>42612</c:v>
                </c:pt>
                <c:pt idx="2">
                  <c:v>42619</c:v>
                </c:pt>
                <c:pt idx="3">
                  <c:v>42622</c:v>
                </c:pt>
                <c:pt idx="4">
                  <c:v>42626</c:v>
                </c:pt>
                <c:pt idx="5">
                  <c:v>42629</c:v>
                </c:pt>
                <c:pt idx="6">
                  <c:v>42636</c:v>
                </c:pt>
                <c:pt idx="7">
                  <c:v>42643</c:v>
                </c:pt>
                <c:pt idx="8">
                  <c:v>42650</c:v>
                </c:pt>
                <c:pt idx="9">
                  <c:v>42657</c:v>
                </c:pt>
                <c:pt idx="10">
                  <c:v>42664</c:v>
                </c:pt>
                <c:pt idx="11">
                  <c:v>42671</c:v>
                </c:pt>
                <c:pt idx="12">
                  <c:v>42678</c:v>
                </c:pt>
                <c:pt idx="13">
                  <c:v>42684</c:v>
                </c:pt>
                <c:pt idx="14">
                  <c:v>42692</c:v>
                </c:pt>
                <c:pt idx="15">
                  <c:v>42697</c:v>
                </c:pt>
              </c:numCache>
            </c:numRef>
          </c:cat>
          <c:val>
            <c:numRef>
              <c:f>Graphs!$C$2:$C$17</c:f>
              <c:numCache>
                <c:formatCode>General</c:formatCode>
                <c:ptCount val="16"/>
                <c:pt idx="0">
                  <c:v>1595</c:v>
                </c:pt>
                <c:pt idx="1">
                  <c:v>750.5</c:v>
                </c:pt>
                <c:pt idx="2">
                  <c:v>583.75</c:v>
                </c:pt>
                <c:pt idx="3">
                  <c:v>353</c:v>
                </c:pt>
                <c:pt idx="4">
                  <c:v>193.75</c:v>
                </c:pt>
                <c:pt idx="5">
                  <c:v>132.75</c:v>
                </c:pt>
                <c:pt idx="6">
                  <c:v>148.25</c:v>
                </c:pt>
                <c:pt idx="7">
                  <c:v>51.5</c:v>
                </c:pt>
                <c:pt idx="8">
                  <c:v>47.75</c:v>
                </c:pt>
                <c:pt idx="9">
                  <c:v>6.25</c:v>
                </c:pt>
                <c:pt idx="10">
                  <c:v>9.5</c:v>
                </c:pt>
                <c:pt idx="11">
                  <c:v>90.75</c:v>
                </c:pt>
                <c:pt idx="12">
                  <c:v>55</c:v>
                </c:pt>
                <c:pt idx="13">
                  <c:v>108</c:v>
                </c:pt>
                <c:pt idx="14">
                  <c:v>240.75</c:v>
                </c:pt>
                <c:pt idx="15">
                  <c:v>89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CFE-4B42-AAC0-8D92EBC564BA}"/>
            </c:ext>
          </c:extLst>
        </c:ser>
        <c:ser>
          <c:idx val="1"/>
          <c:order val="1"/>
          <c:tx>
            <c:strRef>
              <c:f>Graphs!$A$18</c:f>
              <c:strCache>
                <c:ptCount val="1"/>
                <c:pt idx="0">
                  <c:v>UTC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Graphs!$B$2:$B$17</c:f>
              <c:numCache>
                <c:formatCode>m/d/yyyy</c:formatCode>
                <c:ptCount val="16"/>
                <c:pt idx="0">
                  <c:v>42606</c:v>
                </c:pt>
                <c:pt idx="1">
                  <c:v>42612</c:v>
                </c:pt>
                <c:pt idx="2">
                  <c:v>42619</c:v>
                </c:pt>
                <c:pt idx="3">
                  <c:v>42622</c:v>
                </c:pt>
                <c:pt idx="4">
                  <c:v>42626</c:v>
                </c:pt>
                <c:pt idx="5">
                  <c:v>42629</c:v>
                </c:pt>
                <c:pt idx="6">
                  <c:v>42636</c:v>
                </c:pt>
                <c:pt idx="7">
                  <c:v>42643</c:v>
                </c:pt>
                <c:pt idx="8">
                  <c:v>42650</c:v>
                </c:pt>
                <c:pt idx="9">
                  <c:v>42657</c:v>
                </c:pt>
                <c:pt idx="10">
                  <c:v>42664</c:v>
                </c:pt>
                <c:pt idx="11">
                  <c:v>42671</c:v>
                </c:pt>
                <c:pt idx="12">
                  <c:v>42678</c:v>
                </c:pt>
                <c:pt idx="13">
                  <c:v>42684</c:v>
                </c:pt>
                <c:pt idx="14">
                  <c:v>42692</c:v>
                </c:pt>
                <c:pt idx="15">
                  <c:v>42697</c:v>
                </c:pt>
              </c:numCache>
            </c:numRef>
          </c:cat>
          <c:val>
            <c:numRef>
              <c:f>Graphs!$C$18:$C$33</c:f>
              <c:numCache>
                <c:formatCode>General</c:formatCode>
                <c:ptCount val="16"/>
                <c:pt idx="0">
                  <c:v>590</c:v>
                </c:pt>
                <c:pt idx="1">
                  <c:v>288.25</c:v>
                </c:pt>
                <c:pt idx="2">
                  <c:v>96.25</c:v>
                </c:pt>
                <c:pt idx="3">
                  <c:v>36</c:v>
                </c:pt>
                <c:pt idx="4">
                  <c:v>33.25</c:v>
                </c:pt>
                <c:pt idx="5">
                  <c:v>17.5</c:v>
                </c:pt>
                <c:pt idx="6">
                  <c:v>86.75</c:v>
                </c:pt>
                <c:pt idx="7">
                  <c:v>47.75</c:v>
                </c:pt>
                <c:pt idx="8">
                  <c:v>65.25</c:v>
                </c:pt>
                <c:pt idx="9">
                  <c:v>75</c:v>
                </c:pt>
                <c:pt idx="10">
                  <c:v>27.25</c:v>
                </c:pt>
                <c:pt idx="11">
                  <c:v>107.25</c:v>
                </c:pt>
                <c:pt idx="12">
                  <c:v>58.25</c:v>
                </c:pt>
                <c:pt idx="13">
                  <c:v>90.5</c:v>
                </c:pt>
                <c:pt idx="14">
                  <c:v>245</c:v>
                </c:pt>
                <c:pt idx="15">
                  <c:v>154.25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ACFE-4B42-AAC0-8D92EBC564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051840"/>
        <c:axId val="82138176"/>
      </c:lineChart>
      <c:dateAx>
        <c:axId val="190051840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138176"/>
        <c:crosses val="autoZero"/>
        <c:auto val="1"/>
        <c:lblOffset val="100"/>
        <c:baseTimeUnit val="days"/>
      </c:dateAx>
      <c:valAx>
        <c:axId val="82138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/>
                  <a:t>g/plot</a:t>
                </a:r>
              </a:p>
            </c:rich>
          </c:tx>
          <c:layout>
            <c:manualLayout>
              <c:xMode val="edge"/>
              <c:yMode val="edge"/>
              <c:x val="4.5262276997983944E-3"/>
              <c:y val="0.37075930014725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051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2171216097987754"/>
          <c:y val="0.11962965434405445"/>
          <c:w val="0.13807495374553591"/>
          <c:h val="0.114303378145954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026013167845546"/>
          <c:y val="2.865894988027657E-2"/>
          <c:w val="0.83011310556519413"/>
          <c:h val="0.80088697090696037"/>
        </c:manualLayout>
      </c:layout>
      <c:lineChart>
        <c:grouping val="stacked"/>
        <c:varyColors val="0"/>
        <c:ser>
          <c:idx val="0"/>
          <c:order val="0"/>
          <c:tx>
            <c:strRef>
              <c:f>Graphs!$F$2</c:f>
              <c:strCache>
                <c:ptCount val="1"/>
                <c:pt idx="0">
                  <c:v>Tunnel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Graphs!$G$2:$G$17</c:f>
              <c:numCache>
                <c:formatCode>m/d/yyyy</c:formatCode>
                <c:ptCount val="16"/>
                <c:pt idx="0">
                  <c:v>42606</c:v>
                </c:pt>
                <c:pt idx="1">
                  <c:v>42612</c:v>
                </c:pt>
                <c:pt idx="2">
                  <c:v>42619</c:v>
                </c:pt>
                <c:pt idx="3">
                  <c:v>42622</c:v>
                </c:pt>
                <c:pt idx="4">
                  <c:v>42626</c:v>
                </c:pt>
                <c:pt idx="5">
                  <c:v>42629</c:v>
                </c:pt>
                <c:pt idx="6">
                  <c:v>42636</c:v>
                </c:pt>
                <c:pt idx="7">
                  <c:v>42643</c:v>
                </c:pt>
                <c:pt idx="8">
                  <c:v>42650</c:v>
                </c:pt>
                <c:pt idx="9">
                  <c:v>42657</c:v>
                </c:pt>
                <c:pt idx="10">
                  <c:v>42664</c:v>
                </c:pt>
                <c:pt idx="11">
                  <c:v>42671</c:v>
                </c:pt>
                <c:pt idx="12">
                  <c:v>42678</c:v>
                </c:pt>
                <c:pt idx="13">
                  <c:v>42684</c:v>
                </c:pt>
                <c:pt idx="14">
                  <c:v>42692</c:v>
                </c:pt>
                <c:pt idx="15">
                  <c:v>42697</c:v>
                </c:pt>
              </c:numCache>
            </c:numRef>
          </c:cat>
          <c:val>
            <c:numRef>
              <c:f>Graphs!$H$2:$H$17</c:f>
              <c:numCache>
                <c:formatCode>General</c:formatCode>
                <c:ptCount val="16"/>
                <c:pt idx="0">
                  <c:v>1240</c:v>
                </c:pt>
                <c:pt idx="1">
                  <c:v>679.5</c:v>
                </c:pt>
                <c:pt idx="2">
                  <c:v>822</c:v>
                </c:pt>
                <c:pt idx="3">
                  <c:v>71.5</c:v>
                </c:pt>
                <c:pt idx="4">
                  <c:v>179</c:v>
                </c:pt>
                <c:pt idx="5">
                  <c:v>36.75</c:v>
                </c:pt>
                <c:pt idx="6">
                  <c:v>78.5</c:v>
                </c:pt>
                <c:pt idx="7">
                  <c:v>13.5</c:v>
                </c:pt>
                <c:pt idx="8">
                  <c:v>1.25</c:v>
                </c:pt>
                <c:pt idx="9">
                  <c:v>1.25</c:v>
                </c:pt>
                <c:pt idx="10">
                  <c:v>2.5</c:v>
                </c:pt>
                <c:pt idx="11">
                  <c:v>14</c:v>
                </c:pt>
                <c:pt idx="12">
                  <c:v>13.75</c:v>
                </c:pt>
                <c:pt idx="13">
                  <c:v>12.25</c:v>
                </c:pt>
                <c:pt idx="14">
                  <c:v>47</c:v>
                </c:pt>
                <c:pt idx="15">
                  <c:v>31.75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B77-4BF7-BDA0-C06A0434A77D}"/>
            </c:ext>
          </c:extLst>
        </c:ser>
        <c:ser>
          <c:idx val="1"/>
          <c:order val="1"/>
          <c:tx>
            <c:strRef>
              <c:f>Graphs!$F$18</c:f>
              <c:strCache>
                <c:ptCount val="1"/>
                <c:pt idx="0">
                  <c:v>UTC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Graphs!$G$2:$G$17</c:f>
              <c:numCache>
                <c:formatCode>m/d/yyyy</c:formatCode>
                <c:ptCount val="16"/>
                <c:pt idx="0">
                  <c:v>42606</c:v>
                </c:pt>
                <c:pt idx="1">
                  <c:v>42612</c:v>
                </c:pt>
                <c:pt idx="2">
                  <c:v>42619</c:v>
                </c:pt>
                <c:pt idx="3">
                  <c:v>42622</c:v>
                </c:pt>
                <c:pt idx="4">
                  <c:v>42626</c:v>
                </c:pt>
                <c:pt idx="5">
                  <c:v>42629</c:v>
                </c:pt>
                <c:pt idx="6">
                  <c:v>42636</c:v>
                </c:pt>
                <c:pt idx="7">
                  <c:v>42643</c:v>
                </c:pt>
                <c:pt idx="8">
                  <c:v>42650</c:v>
                </c:pt>
                <c:pt idx="9">
                  <c:v>42657</c:v>
                </c:pt>
                <c:pt idx="10">
                  <c:v>42664</c:v>
                </c:pt>
                <c:pt idx="11">
                  <c:v>42671</c:v>
                </c:pt>
                <c:pt idx="12">
                  <c:v>42678</c:v>
                </c:pt>
                <c:pt idx="13">
                  <c:v>42684</c:v>
                </c:pt>
                <c:pt idx="14">
                  <c:v>42692</c:v>
                </c:pt>
                <c:pt idx="15">
                  <c:v>42697</c:v>
                </c:pt>
              </c:numCache>
            </c:numRef>
          </c:cat>
          <c:val>
            <c:numRef>
              <c:f>Graphs!$H$18:$H$33</c:f>
              <c:numCache>
                <c:formatCode>General</c:formatCode>
                <c:ptCount val="16"/>
                <c:pt idx="0">
                  <c:v>656.25</c:v>
                </c:pt>
                <c:pt idx="1">
                  <c:v>274.75</c:v>
                </c:pt>
                <c:pt idx="2">
                  <c:v>197.75</c:v>
                </c:pt>
                <c:pt idx="3">
                  <c:v>77</c:v>
                </c:pt>
                <c:pt idx="4">
                  <c:v>64.5</c:v>
                </c:pt>
                <c:pt idx="5">
                  <c:v>4.75</c:v>
                </c:pt>
                <c:pt idx="6">
                  <c:v>29</c:v>
                </c:pt>
                <c:pt idx="7">
                  <c:v>48.75</c:v>
                </c:pt>
                <c:pt idx="8">
                  <c:v>39.25</c:v>
                </c:pt>
                <c:pt idx="9">
                  <c:v>37.75</c:v>
                </c:pt>
                <c:pt idx="10">
                  <c:v>37.25</c:v>
                </c:pt>
                <c:pt idx="11">
                  <c:v>80</c:v>
                </c:pt>
                <c:pt idx="12">
                  <c:v>47.25</c:v>
                </c:pt>
                <c:pt idx="13">
                  <c:v>54.25</c:v>
                </c:pt>
                <c:pt idx="14">
                  <c:v>69.75</c:v>
                </c:pt>
                <c:pt idx="15">
                  <c:v>46.5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9B77-4BF7-BDA0-C06A0434A7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0933760"/>
        <c:axId val="173139648"/>
      </c:lineChart>
      <c:dateAx>
        <c:axId val="210933760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139648"/>
        <c:crosses val="autoZero"/>
        <c:auto val="1"/>
        <c:lblOffset val="100"/>
        <c:baseTimeUnit val="days"/>
      </c:dateAx>
      <c:valAx>
        <c:axId val="173139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/>
                  <a:t>g/plot</a:t>
                </a:r>
              </a:p>
            </c:rich>
          </c:tx>
          <c:layout>
            <c:manualLayout>
              <c:xMode val="edge"/>
              <c:yMode val="edge"/>
              <c:x val="8.0032012805122052E-3"/>
              <c:y val="0.3916308255585698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933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777347746785891"/>
          <c:y val="9.5903062589341267E-2"/>
          <c:w val="0.1076221139730415"/>
          <c:h val="0.138585203858064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54228768278965"/>
          <c:y val="2.7790111255930016E-2"/>
          <c:w val="0.76849585208099003"/>
          <c:h val="0.860030539283321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Graphs!$Y$2</c:f>
              <c:strCache>
                <c:ptCount val="1"/>
                <c:pt idx="0">
                  <c:v>Tunnel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Graphs!$X$2:$X$13</c:f>
              <c:numCache>
                <c:formatCode>m/d/yyyy</c:formatCode>
                <c:ptCount val="8"/>
                <c:pt idx="0">
                  <c:v>42606</c:v>
                </c:pt>
                <c:pt idx="1">
                  <c:v>42612</c:v>
                </c:pt>
                <c:pt idx="2">
                  <c:v>42619</c:v>
                </c:pt>
                <c:pt idx="3">
                  <c:v>42622</c:v>
                </c:pt>
                <c:pt idx="4">
                  <c:v>42626</c:v>
                </c:pt>
                <c:pt idx="5">
                  <c:v>42629</c:v>
                </c:pt>
                <c:pt idx="6">
                  <c:v>42636</c:v>
                </c:pt>
                <c:pt idx="7">
                  <c:v>42643</c:v>
                </c:pt>
              </c:numCache>
            </c:numRef>
          </c:cat>
          <c:val>
            <c:numRef>
              <c:f>Graphs!$Z$2:$Z$13</c:f>
              <c:numCache>
                <c:formatCode>0.0</c:formatCode>
                <c:ptCount val="8"/>
                <c:pt idx="0">
                  <c:v>78.260869565217391</c:v>
                </c:pt>
                <c:pt idx="1">
                  <c:v>87.735849056603783</c:v>
                </c:pt>
                <c:pt idx="2">
                  <c:v>83.569405099150146</c:v>
                </c:pt>
                <c:pt idx="3">
                  <c:v>69.491525423728817</c:v>
                </c:pt>
                <c:pt idx="4">
                  <c:v>93.197278911564624</c:v>
                </c:pt>
                <c:pt idx="5">
                  <c:v>82.857142857142861</c:v>
                </c:pt>
                <c:pt idx="6">
                  <c:v>86.904761904761912</c:v>
                </c:pt>
                <c:pt idx="7">
                  <c:v>26.315789473684209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864-4185-AF4C-34018E3F82A5}"/>
            </c:ext>
          </c:extLst>
        </c:ser>
        <c:ser>
          <c:idx val="1"/>
          <c:order val="1"/>
          <c:tx>
            <c:strRef>
              <c:f>Graphs!$Y$14</c:f>
              <c:strCache>
                <c:ptCount val="1"/>
                <c:pt idx="0">
                  <c:v>UTC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Graphs!$X$2:$X$13</c:f>
              <c:numCache>
                <c:formatCode>m/d/yyyy</c:formatCode>
                <c:ptCount val="8"/>
                <c:pt idx="0">
                  <c:v>42606</c:v>
                </c:pt>
                <c:pt idx="1">
                  <c:v>42612</c:v>
                </c:pt>
                <c:pt idx="2">
                  <c:v>42619</c:v>
                </c:pt>
                <c:pt idx="3">
                  <c:v>42622</c:v>
                </c:pt>
                <c:pt idx="4">
                  <c:v>42626</c:v>
                </c:pt>
                <c:pt idx="5">
                  <c:v>42629</c:v>
                </c:pt>
                <c:pt idx="6">
                  <c:v>42636</c:v>
                </c:pt>
                <c:pt idx="7">
                  <c:v>42643</c:v>
                </c:pt>
              </c:numCache>
            </c:numRef>
          </c:cat>
          <c:val>
            <c:numRef>
              <c:f>Graphs!$Z$14:$Z$25</c:f>
              <c:numCache>
                <c:formatCode>0.0</c:formatCode>
                <c:ptCount val="8"/>
                <c:pt idx="0">
                  <c:v>65.722379603399446</c:v>
                </c:pt>
                <c:pt idx="1">
                  <c:v>63.546798029556648</c:v>
                </c:pt>
                <c:pt idx="2">
                  <c:v>69.945355191256837</c:v>
                </c:pt>
                <c:pt idx="3">
                  <c:v>42.391304347826086</c:v>
                </c:pt>
                <c:pt idx="4">
                  <c:v>72.058823529411768</c:v>
                </c:pt>
                <c:pt idx="5">
                  <c:v>22.222222222222221</c:v>
                </c:pt>
                <c:pt idx="6">
                  <c:v>50</c:v>
                </c:pt>
                <c:pt idx="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864-4185-AF4C-34018E3F82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946048"/>
        <c:axId val="173142528"/>
      </c:barChart>
      <c:catAx>
        <c:axId val="210946048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142528"/>
        <c:crosses val="autoZero"/>
        <c:auto val="0"/>
        <c:lblAlgn val="ctr"/>
        <c:lblOffset val="100"/>
        <c:noMultiLvlLbl val="1"/>
      </c:catAx>
      <c:valAx>
        <c:axId val="173142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% SWD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946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8509350393700781"/>
          <c:y val="9.2408386128576922E-2"/>
          <c:w val="0.10151363892013499"/>
          <c:h val="0.128009567596213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365370447115163"/>
          <c:y val="7.3561098574188979E-2"/>
          <c:w val="0.80668232260441131"/>
          <c:h val="0.78062593737305397"/>
        </c:manualLayout>
      </c:layout>
      <c:lineChart>
        <c:grouping val="standard"/>
        <c:varyColors val="0"/>
        <c:ser>
          <c:idx val="0"/>
          <c:order val="0"/>
          <c:tx>
            <c:strRef>
              <c:f>Graphs!$A$2</c:f>
              <c:strCache>
                <c:ptCount val="1"/>
                <c:pt idx="0">
                  <c:v>Tunnel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Graphs!$B$2:$B$12</c:f>
              <c:numCache>
                <c:formatCode>m/d/yyyy</c:formatCode>
                <c:ptCount val="11"/>
                <c:pt idx="0">
                  <c:v>42976</c:v>
                </c:pt>
                <c:pt idx="1">
                  <c:v>42983</c:v>
                </c:pt>
                <c:pt idx="2">
                  <c:v>42986</c:v>
                </c:pt>
                <c:pt idx="3">
                  <c:v>42990</c:v>
                </c:pt>
                <c:pt idx="4">
                  <c:v>42993</c:v>
                </c:pt>
                <c:pt idx="5">
                  <c:v>42997</c:v>
                </c:pt>
                <c:pt idx="6">
                  <c:v>43000</c:v>
                </c:pt>
                <c:pt idx="7">
                  <c:v>43004</c:v>
                </c:pt>
                <c:pt idx="8">
                  <c:v>43007</c:v>
                </c:pt>
                <c:pt idx="9">
                  <c:v>43011</c:v>
                </c:pt>
                <c:pt idx="10">
                  <c:v>43014</c:v>
                </c:pt>
              </c:numCache>
            </c:numRef>
          </c:cat>
          <c:val>
            <c:numRef>
              <c:f>Graphs!$C$2:$C$12</c:f>
              <c:numCache>
                <c:formatCode>General</c:formatCode>
                <c:ptCount val="11"/>
                <c:pt idx="0">
                  <c:v>324</c:v>
                </c:pt>
                <c:pt idx="1">
                  <c:v>483.75</c:v>
                </c:pt>
                <c:pt idx="2">
                  <c:v>560.75</c:v>
                </c:pt>
                <c:pt idx="3">
                  <c:v>540.25</c:v>
                </c:pt>
                <c:pt idx="4">
                  <c:v>396.25</c:v>
                </c:pt>
                <c:pt idx="5">
                  <c:v>267.5</c:v>
                </c:pt>
                <c:pt idx="6">
                  <c:v>205</c:v>
                </c:pt>
                <c:pt idx="7">
                  <c:v>117</c:v>
                </c:pt>
                <c:pt idx="8">
                  <c:v>97.75</c:v>
                </c:pt>
                <c:pt idx="9">
                  <c:v>66.75</c:v>
                </c:pt>
                <c:pt idx="10">
                  <c:v>20.75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F7CD-42D5-A0C0-E0D5A108705F}"/>
            </c:ext>
          </c:extLst>
        </c:ser>
        <c:ser>
          <c:idx val="1"/>
          <c:order val="1"/>
          <c:tx>
            <c:strRef>
              <c:f>Graphs!$A$13</c:f>
              <c:strCache>
                <c:ptCount val="1"/>
                <c:pt idx="0">
                  <c:v>UTC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Graphs!$B$2:$B$12</c:f>
              <c:numCache>
                <c:formatCode>m/d/yyyy</c:formatCode>
                <c:ptCount val="11"/>
                <c:pt idx="0">
                  <c:v>42976</c:v>
                </c:pt>
                <c:pt idx="1">
                  <c:v>42983</c:v>
                </c:pt>
                <c:pt idx="2">
                  <c:v>42986</c:v>
                </c:pt>
                <c:pt idx="3">
                  <c:v>42990</c:v>
                </c:pt>
                <c:pt idx="4">
                  <c:v>42993</c:v>
                </c:pt>
                <c:pt idx="5">
                  <c:v>42997</c:v>
                </c:pt>
                <c:pt idx="6">
                  <c:v>43000</c:v>
                </c:pt>
                <c:pt idx="7">
                  <c:v>43004</c:v>
                </c:pt>
                <c:pt idx="8">
                  <c:v>43007</c:v>
                </c:pt>
                <c:pt idx="9">
                  <c:v>43011</c:v>
                </c:pt>
                <c:pt idx="10">
                  <c:v>43014</c:v>
                </c:pt>
              </c:numCache>
            </c:numRef>
          </c:cat>
          <c:val>
            <c:numRef>
              <c:f>Graphs!$C$13:$C$23</c:f>
              <c:numCache>
                <c:formatCode>General</c:formatCode>
                <c:ptCount val="11"/>
                <c:pt idx="0">
                  <c:v>319.25</c:v>
                </c:pt>
                <c:pt idx="1">
                  <c:v>1009.25</c:v>
                </c:pt>
                <c:pt idx="2">
                  <c:v>407.5</c:v>
                </c:pt>
                <c:pt idx="3">
                  <c:v>738</c:v>
                </c:pt>
                <c:pt idx="4">
                  <c:v>486.25</c:v>
                </c:pt>
                <c:pt idx="5">
                  <c:v>330</c:v>
                </c:pt>
                <c:pt idx="6">
                  <c:v>191.5</c:v>
                </c:pt>
                <c:pt idx="7">
                  <c:v>149</c:v>
                </c:pt>
                <c:pt idx="8">
                  <c:v>170</c:v>
                </c:pt>
                <c:pt idx="9">
                  <c:v>229.25</c:v>
                </c:pt>
                <c:pt idx="10">
                  <c:v>124.5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F7CD-42D5-A0C0-E0D5A10870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008448"/>
        <c:axId val="173145408"/>
      </c:lineChart>
      <c:catAx>
        <c:axId val="212008448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145408"/>
        <c:crosses val="autoZero"/>
        <c:auto val="0"/>
        <c:lblAlgn val="ctr"/>
        <c:lblOffset val="100"/>
        <c:noMultiLvlLbl val="0"/>
      </c:catAx>
      <c:valAx>
        <c:axId val="173145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g/plot</a:t>
                </a:r>
              </a:p>
            </c:rich>
          </c:tx>
          <c:layout>
            <c:manualLayout>
              <c:xMode val="edge"/>
              <c:yMode val="edge"/>
              <c:x val="1.7917760279965004E-2"/>
              <c:y val="0.36805455800784959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00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557389115690221"/>
          <c:y val="0.18876357309268926"/>
          <c:w val="0.11580512080312806"/>
          <c:h val="0.122867675248459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9414350920347288E-2"/>
          <c:y val="7.8180689309505946E-2"/>
          <c:w val="0.82048757104361381"/>
          <c:h val="0.76863787600293632"/>
        </c:manualLayout>
      </c:layout>
      <c:lineChart>
        <c:grouping val="standard"/>
        <c:varyColors val="0"/>
        <c:ser>
          <c:idx val="0"/>
          <c:order val="0"/>
          <c:tx>
            <c:strRef>
              <c:f>Graphs!$A$2</c:f>
              <c:strCache>
                <c:ptCount val="1"/>
                <c:pt idx="0">
                  <c:v>Tunnel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Graphs!$B$2:$B$12</c:f>
              <c:numCache>
                <c:formatCode>m/d/yyyy</c:formatCode>
                <c:ptCount val="11"/>
                <c:pt idx="0">
                  <c:v>42976</c:v>
                </c:pt>
                <c:pt idx="1">
                  <c:v>42983</c:v>
                </c:pt>
                <c:pt idx="2">
                  <c:v>42986</c:v>
                </c:pt>
                <c:pt idx="3">
                  <c:v>42990</c:v>
                </c:pt>
                <c:pt idx="4">
                  <c:v>42993</c:v>
                </c:pt>
                <c:pt idx="5">
                  <c:v>42997</c:v>
                </c:pt>
                <c:pt idx="6">
                  <c:v>43000</c:v>
                </c:pt>
                <c:pt idx="7">
                  <c:v>43004</c:v>
                </c:pt>
                <c:pt idx="8">
                  <c:v>43007</c:v>
                </c:pt>
                <c:pt idx="9">
                  <c:v>43011</c:v>
                </c:pt>
                <c:pt idx="10">
                  <c:v>43014</c:v>
                </c:pt>
              </c:numCache>
            </c:numRef>
          </c:cat>
          <c:val>
            <c:numRef>
              <c:f>Graphs!$D$2:$D$12</c:f>
              <c:numCache>
                <c:formatCode>General</c:formatCode>
                <c:ptCount val="11"/>
                <c:pt idx="0">
                  <c:v>57.5</c:v>
                </c:pt>
                <c:pt idx="1">
                  <c:v>29.25</c:v>
                </c:pt>
                <c:pt idx="2">
                  <c:v>16.75</c:v>
                </c:pt>
                <c:pt idx="3">
                  <c:v>23.25</c:v>
                </c:pt>
                <c:pt idx="4">
                  <c:v>33.25</c:v>
                </c:pt>
                <c:pt idx="5">
                  <c:v>24.5</c:v>
                </c:pt>
                <c:pt idx="6">
                  <c:v>72</c:v>
                </c:pt>
                <c:pt idx="7">
                  <c:v>41</c:v>
                </c:pt>
                <c:pt idx="8">
                  <c:v>45.25</c:v>
                </c:pt>
                <c:pt idx="9">
                  <c:v>9.75</c:v>
                </c:pt>
                <c:pt idx="10">
                  <c:v>9.5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B3B-4C38-A4BD-C8E60B10F84E}"/>
            </c:ext>
          </c:extLst>
        </c:ser>
        <c:ser>
          <c:idx val="1"/>
          <c:order val="1"/>
          <c:tx>
            <c:strRef>
              <c:f>Graphs!$A$13</c:f>
              <c:strCache>
                <c:ptCount val="1"/>
                <c:pt idx="0">
                  <c:v>UTC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Graphs!$B$2:$B$12</c:f>
              <c:numCache>
                <c:formatCode>m/d/yyyy</c:formatCode>
                <c:ptCount val="11"/>
                <c:pt idx="0">
                  <c:v>42976</c:v>
                </c:pt>
                <c:pt idx="1">
                  <c:v>42983</c:v>
                </c:pt>
                <c:pt idx="2">
                  <c:v>42986</c:v>
                </c:pt>
                <c:pt idx="3">
                  <c:v>42990</c:v>
                </c:pt>
                <c:pt idx="4">
                  <c:v>42993</c:v>
                </c:pt>
                <c:pt idx="5">
                  <c:v>42997</c:v>
                </c:pt>
                <c:pt idx="6">
                  <c:v>43000</c:v>
                </c:pt>
                <c:pt idx="7">
                  <c:v>43004</c:v>
                </c:pt>
                <c:pt idx="8">
                  <c:v>43007</c:v>
                </c:pt>
                <c:pt idx="9">
                  <c:v>43011</c:v>
                </c:pt>
                <c:pt idx="10">
                  <c:v>43014</c:v>
                </c:pt>
              </c:numCache>
            </c:numRef>
          </c:cat>
          <c:val>
            <c:numRef>
              <c:f>Graphs!$D$13:$D$23</c:f>
              <c:numCache>
                <c:formatCode>General</c:formatCode>
                <c:ptCount val="11"/>
                <c:pt idx="0">
                  <c:v>23</c:v>
                </c:pt>
                <c:pt idx="1">
                  <c:v>72.5</c:v>
                </c:pt>
                <c:pt idx="2">
                  <c:v>17.5</c:v>
                </c:pt>
                <c:pt idx="3">
                  <c:v>24</c:v>
                </c:pt>
                <c:pt idx="4">
                  <c:v>58.25</c:v>
                </c:pt>
                <c:pt idx="5">
                  <c:v>144.5</c:v>
                </c:pt>
                <c:pt idx="6">
                  <c:v>66</c:v>
                </c:pt>
                <c:pt idx="7">
                  <c:v>47.75</c:v>
                </c:pt>
                <c:pt idx="8">
                  <c:v>85</c:v>
                </c:pt>
                <c:pt idx="9">
                  <c:v>31</c:v>
                </c:pt>
                <c:pt idx="10">
                  <c:v>26.25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B3B-4C38-A4BD-C8E60B10F8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120576"/>
        <c:axId val="212281600"/>
      </c:lineChart>
      <c:catAx>
        <c:axId val="212120576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281600"/>
        <c:crosses val="autoZero"/>
        <c:auto val="0"/>
        <c:lblAlgn val="ctr"/>
        <c:lblOffset val="100"/>
        <c:noMultiLvlLbl val="0"/>
      </c:catAx>
      <c:valAx>
        <c:axId val="212281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g/plot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120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297706430172573"/>
          <c:y val="0.17021553915813378"/>
          <c:w val="0.11517488885317907"/>
          <c:h val="0.131432969917221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6346684925253922E-2"/>
          <c:y val="8.190632933178435E-2"/>
          <c:w val="0.88721043021796175"/>
          <c:h val="0.803909470332601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'NARBA graphs'!$B$2</c:f>
              <c:strCache>
                <c:ptCount val="1"/>
                <c:pt idx="0">
                  <c:v>Tunnel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'NARBA graphs'!$A$2:$A$12</c:f>
              <c:numCache>
                <c:formatCode>m/d/yyyy</c:formatCode>
                <c:ptCount val="11"/>
                <c:pt idx="0">
                  <c:v>42979</c:v>
                </c:pt>
                <c:pt idx="1">
                  <c:v>42983</c:v>
                </c:pt>
                <c:pt idx="2">
                  <c:v>42986</c:v>
                </c:pt>
                <c:pt idx="3">
                  <c:v>42990</c:v>
                </c:pt>
                <c:pt idx="4">
                  <c:v>42993</c:v>
                </c:pt>
                <c:pt idx="5">
                  <c:v>42997</c:v>
                </c:pt>
                <c:pt idx="6">
                  <c:v>43000</c:v>
                </c:pt>
                <c:pt idx="7">
                  <c:v>43004</c:v>
                </c:pt>
                <c:pt idx="8">
                  <c:v>43007</c:v>
                </c:pt>
                <c:pt idx="9">
                  <c:v>43011</c:v>
                </c:pt>
                <c:pt idx="10">
                  <c:v>43014</c:v>
                </c:pt>
              </c:numCache>
            </c:numRef>
          </c:cat>
          <c:val>
            <c:numRef>
              <c:f>'NARBA graphs'!$C$2:$C$12</c:f>
              <c:numCache>
                <c:formatCode>0.0</c:formatCode>
                <c:ptCount val="11"/>
                <c:pt idx="0">
                  <c:v>55.217391304347828</c:v>
                </c:pt>
                <c:pt idx="1">
                  <c:v>10.256410256410255</c:v>
                </c:pt>
                <c:pt idx="2">
                  <c:v>29.850746268656714</c:v>
                </c:pt>
                <c:pt idx="3">
                  <c:v>6.4516129032258061</c:v>
                </c:pt>
                <c:pt idx="4">
                  <c:v>21.804511278195488</c:v>
                </c:pt>
                <c:pt idx="5">
                  <c:v>21.428571428571427</c:v>
                </c:pt>
                <c:pt idx="6">
                  <c:v>27.430555555555557</c:v>
                </c:pt>
                <c:pt idx="7">
                  <c:v>17.682926829268293</c:v>
                </c:pt>
                <c:pt idx="8">
                  <c:v>38.674033149171272</c:v>
                </c:pt>
                <c:pt idx="9">
                  <c:v>30.76923076923077</c:v>
                </c:pt>
                <c:pt idx="10">
                  <c:v>81.578947368421055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CE5-4B63-B0AA-CC998FFCCA43}"/>
            </c:ext>
          </c:extLst>
        </c:ser>
        <c:ser>
          <c:idx val="1"/>
          <c:order val="1"/>
          <c:tx>
            <c:strRef>
              <c:f>'NARBA graphs'!$B$13</c:f>
              <c:strCache>
                <c:ptCount val="1"/>
                <c:pt idx="0">
                  <c:v>UTC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'NARBA graphs'!$A$2:$A$12</c:f>
              <c:numCache>
                <c:formatCode>m/d/yyyy</c:formatCode>
                <c:ptCount val="11"/>
                <c:pt idx="0">
                  <c:v>42979</c:v>
                </c:pt>
                <c:pt idx="1">
                  <c:v>42983</c:v>
                </c:pt>
                <c:pt idx="2">
                  <c:v>42986</c:v>
                </c:pt>
                <c:pt idx="3">
                  <c:v>42990</c:v>
                </c:pt>
                <c:pt idx="4">
                  <c:v>42993</c:v>
                </c:pt>
                <c:pt idx="5">
                  <c:v>42997</c:v>
                </c:pt>
                <c:pt idx="6">
                  <c:v>43000</c:v>
                </c:pt>
                <c:pt idx="7">
                  <c:v>43004</c:v>
                </c:pt>
                <c:pt idx="8">
                  <c:v>43007</c:v>
                </c:pt>
                <c:pt idx="9">
                  <c:v>43011</c:v>
                </c:pt>
                <c:pt idx="10">
                  <c:v>43014</c:v>
                </c:pt>
              </c:numCache>
            </c:numRef>
          </c:cat>
          <c:val>
            <c:numRef>
              <c:f>'NARBA graphs'!$C$13:$C$23</c:f>
              <c:numCache>
                <c:formatCode>0.0</c:formatCode>
                <c:ptCount val="11"/>
                <c:pt idx="0">
                  <c:v>9.7826086956521738</c:v>
                </c:pt>
                <c:pt idx="1">
                  <c:v>6.2068965517241379</c:v>
                </c:pt>
                <c:pt idx="2">
                  <c:v>28.571428571428569</c:v>
                </c:pt>
                <c:pt idx="3">
                  <c:v>10.416666666666668</c:v>
                </c:pt>
                <c:pt idx="4">
                  <c:v>55.793991416309005</c:v>
                </c:pt>
                <c:pt idx="5">
                  <c:v>76.816608996539799</c:v>
                </c:pt>
                <c:pt idx="6">
                  <c:v>56.81818181818182</c:v>
                </c:pt>
                <c:pt idx="7">
                  <c:v>17.277486910994764</c:v>
                </c:pt>
                <c:pt idx="8">
                  <c:v>27.941176470588236</c:v>
                </c:pt>
                <c:pt idx="9">
                  <c:v>60.483870967741936</c:v>
                </c:pt>
                <c:pt idx="10">
                  <c:v>50.476190476190474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CE5-4B63-B0AA-CC998FFCCA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2123136"/>
        <c:axId val="212284480"/>
      </c:barChart>
      <c:catAx>
        <c:axId val="212123136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284480"/>
        <c:crosses val="autoZero"/>
        <c:auto val="0"/>
        <c:lblAlgn val="ctr"/>
        <c:lblOffset val="100"/>
        <c:noMultiLvlLbl val="0"/>
      </c:catAx>
      <c:valAx>
        <c:axId val="21228448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%SWD </a:t>
                </a:r>
              </a:p>
            </c:rich>
          </c:tx>
          <c:layout>
            <c:manualLayout>
              <c:xMode val="edge"/>
              <c:yMode val="edge"/>
              <c:x val="3.1733424626269537E-3"/>
              <c:y val="0.4056046998031496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123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409528700216817"/>
          <c:y val="1.5786991469816263E-3"/>
          <c:w val="0.1405706949674769"/>
          <c:h val="0.176827278368945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61175045427014"/>
          <c:y val="5.7971014492753624E-2"/>
          <c:w val="0.83768298720299572"/>
          <c:h val="0.77665202175814974"/>
        </c:manualLayout>
      </c:layout>
      <c:lineChart>
        <c:grouping val="standard"/>
        <c:varyColors val="0"/>
        <c:ser>
          <c:idx val="0"/>
          <c:order val="0"/>
          <c:tx>
            <c:strRef>
              <c:f>graphs!$B$2</c:f>
              <c:strCache>
                <c:ptCount val="1"/>
                <c:pt idx="0">
                  <c:v>Tunnel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graphs!$A$2:$A$23</c:f>
              <c:numCache>
                <c:formatCode>m/d/yy</c:formatCode>
                <c:ptCount val="22"/>
                <c:pt idx="0" formatCode="m/d/yyyy">
                  <c:v>43308</c:v>
                </c:pt>
                <c:pt idx="1">
                  <c:v>43312</c:v>
                </c:pt>
                <c:pt idx="2">
                  <c:v>43315</c:v>
                </c:pt>
                <c:pt idx="3">
                  <c:v>43319</c:v>
                </c:pt>
                <c:pt idx="4" formatCode="m/d/yyyy">
                  <c:v>43322</c:v>
                </c:pt>
                <c:pt idx="5">
                  <c:v>43326</c:v>
                </c:pt>
                <c:pt idx="6">
                  <c:v>43329</c:v>
                </c:pt>
                <c:pt idx="7">
                  <c:v>43333</c:v>
                </c:pt>
                <c:pt idx="8">
                  <c:v>43336</c:v>
                </c:pt>
                <c:pt idx="9">
                  <c:v>43340</c:v>
                </c:pt>
                <c:pt idx="10">
                  <c:v>43343</c:v>
                </c:pt>
                <c:pt idx="11">
                  <c:v>43347</c:v>
                </c:pt>
                <c:pt idx="12">
                  <c:v>43350</c:v>
                </c:pt>
                <c:pt idx="13">
                  <c:v>43355</c:v>
                </c:pt>
                <c:pt idx="14">
                  <c:v>43357</c:v>
                </c:pt>
                <c:pt idx="15">
                  <c:v>43361</c:v>
                </c:pt>
                <c:pt idx="16">
                  <c:v>43364</c:v>
                </c:pt>
                <c:pt idx="17">
                  <c:v>43368</c:v>
                </c:pt>
                <c:pt idx="18" formatCode="m/d/yyyy">
                  <c:v>43371</c:v>
                </c:pt>
                <c:pt idx="19" formatCode="m/d/yyyy">
                  <c:v>43375</c:v>
                </c:pt>
                <c:pt idx="20" formatCode="m/d/yyyy">
                  <c:v>43378</c:v>
                </c:pt>
                <c:pt idx="21" formatCode="m/d/yyyy">
                  <c:v>43382</c:v>
                </c:pt>
              </c:numCache>
            </c:numRef>
          </c:cat>
          <c:val>
            <c:numRef>
              <c:f>graphs!$C$2:$C$23</c:f>
              <c:numCache>
                <c:formatCode>General</c:formatCode>
                <c:ptCount val="22"/>
                <c:pt idx="0">
                  <c:v>807.33333333333337</c:v>
                </c:pt>
                <c:pt idx="1">
                  <c:v>274.75</c:v>
                </c:pt>
                <c:pt idx="2">
                  <c:v>284.25</c:v>
                </c:pt>
                <c:pt idx="3">
                  <c:v>271.43312101910828</c:v>
                </c:pt>
                <c:pt idx="4">
                  <c:v>131.25</c:v>
                </c:pt>
                <c:pt idx="5">
                  <c:v>221.25</c:v>
                </c:pt>
                <c:pt idx="6">
                  <c:v>75.25</c:v>
                </c:pt>
                <c:pt idx="7">
                  <c:v>132</c:v>
                </c:pt>
                <c:pt idx="8">
                  <c:v>68</c:v>
                </c:pt>
                <c:pt idx="9">
                  <c:v>161.75</c:v>
                </c:pt>
                <c:pt idx="10">
                  <c:v>135.5</c:v>
                </c:pt>
                <c:pt idx="11">
                  <c:v>389</c:v>
                </c:pt>
                <c:pt idx="12">
                  <c:v>306.25</c:v>
                </c:pt>
                <c:pt idx="13">
                  <c:v>729</c:v>
                </c:pt>
                <c:pt idx="14">
                  <c:v>204.75</c:v>
                </c:pt>
                <c:pt idx="15">
                  <c:v>542</c:v>
                </c:pt>
                <c:pt idx="16">
                  <c:v>459.5</c:v>
                </c:pt>
                <c:pt idx="17">
                  <c:v>654</c:v>
                </c:pt>
                <c:pt idx="18">
                  <c:v>421.5</c:v>
                </c:pt>
                <c:pt idx="19">
                  <c:v>481</c:v>
                </c:pt>
                <c:pt idx="20">
                  <c:v>441.75</c:v>
                </c:pt>
                <c:pt idx="21">
                  <c:v>298.75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00E-4468-A489-9317ED6C0950}"/>
            </c:ext>
          </c:extLst>
        </c:ser>
        <c:ser>
          <c:idx val="1"/>
          <c:order val="1"/>
          <c:tx>
            <c:strRef>
              <c:f>graphs!$B$24</c:f>
              <c:strCache>
                <c:ptCount val="1"/>
                <c:pt idx="0">
                  <c:v>UTC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graphs!$A$2:$A$23</c:f>
              <c:numCache>
                <c:formatCode>m/d/yy</c:formatCode>
                <c:ptCount val="22"/>
                <c:pt idx="0" formatCode="m/d/yyyy">
                  <c:v>43308</c:v>
                </c:pt>
                <c:pt idx="1">
                  <c:v>43312</c:v>
                </c:pt>
                <c:pt idx="2">
                  <c:v>43315</c:v>
                </c:pt>
                <c:pt idx="3">
                  <c:v>43319</c:v>
                </c:pt>
                <c:pt idx="4" formatCode="m/d/yyyy">
                  <c:v>43322</c:v>
                </c:pt>
                <c:pt idx="5">
                  <c:v>43326</c:v>
                </c:pt>
                <c:pt idx="6">
                  <c:v>43329</c:v>
                </c:pt>
                <c:pt idx="7">
                  <c:v>43333</c:v>
                </c:pt>
                <c:pt idx="8">
                  <c:v>43336</c:v>
                </c:pt>
                <c:pt idx="9">
                  <c:v>43340</c:v>
                </c:pt>
                <c:pt idx="10">
                  <c:v>43343</c:v>
                </c:pt>
                <c:pt idx="11">
                  <c:v>43347</c:v>
                </c:pt>
                <c:pt idx="12">
                  <c:v>43350</c:v>
                </c:pt>
                <c:pt idx="13">
                  <c:v>43355</c:v>
                </c:pt>
                <c:pt idx="14">
                  <c:v>43357</c:v>
                </c:pt>
                <c:pt idx="15">
                  <c:v>43361</c:v>
                </c:pt>
                <c:pt idx="16">
                  <c:v>43364</c:v>
                </c:pt>
                <c:pt idx="17">
                  <c:v>43368</c:v>
                </c:pt>
                <c:pt idx="18" formatCode="m/d/yyyy">
                  <c:v>43371</c:v>
                </c:pt>
                <c:pt idx="19" formatCode="m/d/yyyy">
                  <c:v>43375</c:v>
                </c:pt>
                <c:pt idx="20" formatCode="m/d/yyyy">
                  <c:v>43378</c:v>
                </c:pt>
                <c:pt idx="21" formatCode="m/d/yyyy">
                  <c:v>43382</c:v>
                </c:pt>
              </c:numCache>
            </c:numRef>
          </c:cat>
          <c:val>
            <c:numRef>
              <c:f>graphs!$C$24:$C$45</c:f>
              <c:numCache>
                <c:formatCode>General</c:formatCode>
                <c:ptCount val="22"/>
                <c:pt idx="0">
                  <c:v>108.5</c:v>
                </c:pt>
                <c:pt idx="1">
                  <c:v>38.25</c:v>
                </c:pt>
                <c:pt idx="2">
                  <c:v>73.75</c:v>
                </c:pt>
                <c:pt idx="3">
                  <c:v>113.5</c:v>
                </c:pt>
                <c:pt idx="4">
                  <c:v>112</c:v>
                </c:pt>
                <c:pt idx="5">
                  <c:v>106.75</c:v>
                </c:pt>
                <c:pt idx="6">
                  <c:v>60.25</c:v>
                </c:pt>
                <c:pt idx="7">
                  <c:v>90.75</c:v>
                </c:pt>
                <c:pt idx="8">
                  <c:v>114.25</c:v>
                </c:pt>
                <c:pt idx="9">
                  <c:v>170.75</c:v>
                </c:pt>
                <c:pt idx="10">
                  <c:v>160.5</c:v>
                </c:pt>
                <c:pt idx="11">
                  <c:v>371.5</c:v>
                </c:pt>
                <c:pt idx="12">
                  <c:v>351.25</c:v>
                </c:pt>
                <c:pt idx="13">
                  <c:v>327</c:v>
                </c:pt>
                <c:pt idx="14">
                  <c:v>226.75</c:v>
                </c:pt>
                <c:pt idx="15">
                  <c:v>572.25</c:v>
                </c:pt>
                <c:pt idx="16">
                  <c:v>422.25</c:v>
                </c:pt>
                <c:pt idx="17">
                  <c:v>450</c:v>
                </c:pt>
                <c:pt idx="18">
                  <c:v>313.25</c:v>
                </c:pt>
                <c:pt idx="19">
                  <c:v>257</c:v>
                </c:pt>
                <c:pt idx="20">
                  <c:v>210.25</c:v>
                </c:pt>
                <c:pt idx="21">
                  <c:v>108.5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00E-4468-A489-9317ED6C09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4312960"/>
        <c:axId val="82143488"/>
      </c:lineChart>
      <c:catAx>
        <c:axId val="294312960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143488"/>
        <c:crosses val="autoZero"/>
        <c:auto val="0"/>
        <c:lblAlgn val="ctr"/>
        <c:lblOffset val="100"/>
        <c:noMultiLvlLbl val="0"/>
      </c:catAx>
      <c:valAx>
        <c:axId val="82143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g/plot</a:t>
                </a:r>
              </a:p>
            </c:rich>
          </c:tx>
          <c:layout>
            <c:manualLayout>
              <c:xMode val="edge"/>
              <c:yMode val="edge"/>
              <c:x val="1.7654721505438797E-2"/>
              <c:y val="0.3809104568450683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4312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6214249562324208"/>
          <c:y val="0.13073642968541974"/>
          <c:w val="0.10486850366043549"/>
          <c:h val="0.122389592605272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906636670416196"/>
          <c:y val="7.9493738353990498E-2"/>
          <c:w val="0.87552747083085203"/>
          <c:h val="0.72894468814387492"/>
        </c:manualLayout>
      </c:layout>
      <c:lineChart>
        <c:grouping val="standard"/>
        <c:varyColors val="0"/>
        <c:ser>
          <c:idx val="0"/>
          <c:order val="0"/>
          <c:tx>
            <c:strRef>
              <c:f>graphs!$B$2</c:f>
              <c:strCache>
                <c:ptCount val="1"/>
                <c:pt idx="0">
                  <c:v>Tunnel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graphs!$A$2:$A$23</c:f>
              <c:numCache>
                <c:formatCode>m/d/yy</c:formatCode>
                <c:ptCount val="22"/>
                <c:pt idx="0" formatCode="m/d/yyyy">
                  <c:v>43308</c:v>
                </c:pt>
                <c:pt idx="1">
                  <c:v>43312</c:v>
                </c:pt>
                <c:pt idx="2">
                  <c:v>43315</c:v>
                </c:pt>
                <c:pt idx="3">
                  <c:v>43319</c:v>
                </c:pt>
                <c:pt idx="4" formatCode="m/d/yyyy">
                  <c:v>43322</c:v>
                </c:pt>
                <c:pt idx="5">
                  <c:v>43326</c:v>
                </c:pt>
                <c:pt idx="6">
                  <c:v>43329</c:v>
                </c:pt>
                <c:pt idx="7">
                  <c:v>43333</c:v>
                </c:pt>
                <c:pt idx="8">
                  <c:v>43336</c:v>
                </c:pt>
                <c:pt idx="9">
                  <c:v>43340</c:v>
                </c:pt>
                <c:pt idx="10">
                  <c:v>43343</c:v>
                </c:pt>
                <c:pt idx="11">
                  <c:v>43347</c:v>
                </c:pt>
                <c:pt idx="12">
                  <c:v>43350</c:v>
                </c:pt>
                <c:pt idx="13">
                  <c:v>43355</c:v>
                </c:pt>
                <c:pt idx="14">
                  <c:v>43357</c:v>
                </c:pt>
                <c:pt idx="15">
                  <c:v>43361</c:v>
                </c:pt>
                <c:pt idx="16">
                  <c:v>43364</c:v>
                </c:pt>
                <c:pt idx="17">
                  <c:v>43368</c:v>
                </c:pt>
                <c:pt idx="18" formatCode="m/d/yyyy">
                  <c:v>43371</c:v>
                </c:pt>
                <c:pt idx="19" formatCode="m/d/yyyy">
                  <c:v>43375</c:v>
                </c:pt>
                <c:pt idx="20" formatCode="m/d/yyyy">
                  <c:v>43378</c:v>
                </c:pt>
                <c:pt idx="21" formatCode="m/d/yyyy">
                  <c:v>43382</c:v>
                </c:pt>
              </c:numCache>
            </c:numRef>
          </c:cat>
          <c:val>
            <c:numRef>
              <c:f>graphs!$D$2:$D$23</c:f>
              <c:numCache>
                <c:formatCode>General</c:formatCode>
                <c:ptCount val="22"/>
                <c:pt idx="0">
                  <c:v>475.66666666666669</c:v>
                </c:pt>
                <c:pt idx="1">
                  <c:v>131.5</c:v>
                </c:pt>
                <c:pt idx="2">
                  <c:v>30.25</c:v>
                </c:pt>
                <c:pt idx="3">
                  <c:v>69.248407643312106</c:v>
                </c:pt>
                <c:pt idx="4">
                  <c:v>5.25</c:v>
                </c:pt>
                <c:pt idx="5">
                  <c:v>30.75</c:v>
                </c:pt>
                <c:pt idx="6">
                  <c:v>5.5</c:v>
                </c:pt>
                <c:pt idx="7">
                  <c:v>4.5</c:v>
                </c:pt>
                <c:pt idx="8">
                  <c:v>4.25</c:v>
                </c:pt>
                <c:pt idx="9">
                  <c:v>5.75</c:v>
                </c:pt>
                <c:pt idx="10">
                  <c:v>0</c:v>
                </c:pt>
                <c:pt idx="11">
                  <c:v>13.75</c:v>
                </c:pt>
                <c:pt idx="12">
                  <c:v>2</c:v>
                </c:pt>
                <c:pt idx="13">
                  <c:v>12</c:v>
                </c:pt>
                <c:pt idx="14">
                  <c:v>0.75</c:v>
                </c:pt>
                <c:pt idx="15">
                  <c:v>30.5</c:v>
                </c:pt>
                <c:pt idx="16">
                  <c:v>8</c:v>
                </c:pt>
                <c:pt idx="17">
                  <c:v>54.25</c:v>
                </c:pt>
                <c:pt idx="18">
                  <c:v>20.75</c:v>
                </c:pt>
                <c:pt idx="19">
                  <c:v>23</c:v>
                </c:pt>
                <c:pt idx="20">
                  <c:v>33.5</c:v>
                </c:pt>
                <c:pt idx="21">
                  <c:v>14.25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8D5A-40B1-98B6-FC6AC3597742}"/>
            </c:ext>
          </c:extLst>
        </c:ser>
        <c:ser>
          <c:idx val="1"/>
          <c:order val="1"/>
          <c:tx>
            <c:strRef>
              <c:f>graphs!$B$24</c:f>
              <c:strCache>
                <c:ptCount val="1"/>
                <c:pt idx="0">
                  <c:v>UTC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graphs!$A$2:$A$23</c:f>
              <c:numCache>
                <c:formatCode>m/d/yy</c:formatCode>
                <c:ptCount val="22"/>
                <c:pt idx="0" formatCode="m/d/yyyy">
                  <c:v>43308</c:v>
                </c:pt>
                <c:pt idx="1">
                  <c:v>43312</c:v>
                </c:pt>
                <c:pt idx="2">
                  <c:v>43315</c:v>
                </c:pt>
                <c:pt idx="3">
                  <c:v>43319</c:v>
                </c:pt>
                <c:pt idx="4" formatCode="m/d/yyyy">
                  <c:v>43322</c:v>
                </c:pt>
                <c:pt idx="5">
                  <c:v>43326</c:v>
                </c:pt>
                <c:pt idx="6">
                  <c:v>43329</c:v>
                </c:pt>
                <c:pt idx="7">
                  <c:v>43333</c:v>
                </c:pt>
                <c:pt idx="8">
                  <c:v>43336</c:v>
                </c:pt>
                <c:pt idx="9">
                  <c:v>43340</c:v>
                </c:pt>
                <c:pt idx="10">
                  <c:v>43343</c:v>
                </c:pt>
                <c:pt idx="11">
                  <c:v>43347</c:v>
                </c:pt>
                <c:pt idx="12">
                  <c:v>43350</c:v>
                </c:pt>
                <c:pt idx="13">
                  <c:v>43355</c:v>
                </c:pt>
                <c:pt idx="14">
                  <c:v>43357</c:v>
                </c:pt>
                <c:pt idx="15">
                  <c:v>43361</c:v>
                </c:pt>
                <c:pt idx="16">
                  <c:v>43364</c:v>
                </c:pt>
                <c:pt idx="17">
                  <c:v>43368</c:v>
                </c:pt>
                <c:pt idx="18" formatCode="m/d/yyyy">
                  <c:v>43371</c:v>
                </c:pt>
                <c:pt idx="19" formatCode="m/d/yyyy">
                  <c:v>43375</c:v>
                </c:pt>
                <c:pt idx="20" formatCode="m/d/yyyy">
                  <c:v>43378</c:v>
                </c:pt>
                <c:pt idx="21" formatCode="m/d/yyyy">
                  <c:v>43382</c:v>
                </c:pt>
              </c:numCache>
            </c:numRef>
          </c:cat>
          <c:val>
            <c:numRef>
              <c:f>graphs!$D$24:$D$45</c:f>
              <c:numCache>
                <c:formatCode>General</c:formatCode>
                <c:ptCount val="22"/>
                <c:pt idx="0">
                  <c:v>203.25</c:v>
                </c:pt>
                <c:pt idx="1">
                  <c:v>130</c:v>
                </c:pt>
                <c:pt idx="2">
                  <c:v>36.5</c:v>
                </c:pt>
                <c:pt idx="3">
                  <c:v>59.25</c:v>
                </c:pt>
                <c:pt idx="4">
                  <c:v>9</c:v>
                </c:pt>
                <c:pt idx="5">
                  <c:v>37.5</c:v>
                </c:pt>
                <c:pt idx="6">
                  <c:v>27.5</c:v>
                </c:pt>
                <c:pt idx="7">
                  <c:v>31</c:v>
                </c:pt>
                <c:pt idx="8">
                  <c:v>24.75</c:v>
                </c:pt>
                <c:pt idx="9">
                  <c:v>64.75</c:v>
                </c:pt>
                <c:pt idx="10">
                  <c:v>52.25</c:v>
                </c:pt>
                <c:pt idx="11">
                  <c:v>93.5</c:v>
                </c:pt>
                <c:pt idx="12">
                  <c:v>103.75</c:v>
                </c:pt>
                <c:pt idx="13">
                  <c:v>295.5</c:v>
                </c:pt>
                <c:pt idx="14">
                  <c:v>76</c:v>
                </c:pt>
                <c:pt idx="15">
                  <c:v>242.75</c:v>
                </c:pt>
                <c:pt idx="16">
                  <c:v>117</c:v>
                </c:pt>
                <c:pt idx="17">
                  <c:v>401.25</c:v>
                </c:pt>
                <c:pt idx="18">
                  <c:v>135.75</c:v>
                </c:pt>
                <c:pt idx="19">
                  <c:v>221</c:v>
                </c:pt>
                <c:pt idx="20">
                  <c:v>151.25</c:v>
                </c:pt>
                <c:pt idx="21">
                  <c:v>116.5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8D5A-40B1-98B6-FC6AC35977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4448640"/>
        <c:axId val="82146944"/>
      </c:lineChart>
      <c:catAx>
        <c:axId val="294448640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146944"/>
        <c:crosses val="autoZero"/>
        <c:auto val="0"/>
        <c:lblAlgn val="ctr"/>
        <c:lblOffset val="100"/>
        <c:noMultiLvlLbl val="0"/>
      </c:catAx>
      <c:valAx>
        <c:axId val="82146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g/plot</a:t>
                </a:r>
              </a:p>
            </c:rich>
          </c:tx>
          <c:layout>
            <c:manualLayout>
              <c:xMode val="edge"/>
              <c:yMode val="edge"/>
              <c:x val="2.6484593837535011E-2"/>
              <c:y val="0.399926712977827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4448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5277299896336478"/>
          <c:y val="8.6216440532968203E-2"/>
          <c:w val="0.10380963408985641"/>
          <c:h val="0.141027903643867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2119"/>
          </a:xfrm>
          <a:prstGeom prst="rect">
            <a:avLst/>
          </a:prstGeom>
        </p:spPr>
        <p:txBody>
          <a:bodyPr vert="horz" lIns="91611" tIns="45805" rIns="91611" bIns="45805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7" y="0"/>
            <a:ext cx="3011699" cy="462119"/>
          </a:xfrm>
          <a:prstGeom prst="rect">
            <a:avLst/>
          </a:prstGeom>
        </p:spPr>
        <p:txBody>
          <a:bodyPr vert="horz" lIns="91611" tIns="45805" rIns="91611" bIns="45805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CAC55AA-887D-439F-9B39-DB0E28E4617D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379"/>
            <a:ext cx="3011699" cy="462119"/>
          </a:xfrm>
          <a:prstGeom prst="rect">
            <a:avLst/>
          </a:prstGeom>
        </p:spPr>
        <p:txBody>
          <a:bodyPr vert="horz" lIns="91611" tIns="45805" rIns="91611" bIns="45805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7" y="8772379"/>
            <a:ext cx="3011699" cy="462119"/>
          </a:xfrm>
          <a:prstGeom prst="rect">
            <a:avLst/>
          </a:prstGeom>
        </p:spPr>
        <p:txBody>
          <a:bodyPr vert="horz" wrap="square" lIns="91611" tIns="45805" rIns="91611" bIns="4580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AB01CC0-5CDC-468C-9A03-3B0FC4EDEE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97990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2119"/>
          </a:xfrm>
          <a:prstGeom prst="rect">
            <a:avLst/>
          </a:prstGeom>
        </p:spPr>
        <p:txBody>
          <a:bodyPr vert="horz" lIns="91611" tIns="45805" rIns="91611" bIns="4580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7" y="0"/>
            <a:ext cx="3011699" cy="462119"/>
          </a:xfrm>
          <a:prstGeom prst="rect">
            <a:avLst/>
          </a:prstGeom>
        </p:spPr>
        <p:txBody>
          <a:bodyPr vert="horz" lIns="91611" tIns="45805" rIns="91611" bIns="45805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AFB085F-416E-478A-A673-00378F489CFA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692150"/>
            <a:ext cx="46164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11" tIns="45805" rIns="91611" bIns="45805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767"/>
            <a:ext cx="5560060" cy="4155919"/>
          </a:xfrm>
          <a:prstGeom prst="rect">
            <a:avLst/>
          </a:prstGeom>
        </p:spPr>
        <p:txBody>
          <a:bodyPr vert="horz" lIns="91611" tIns="45805" rIns="91611" bIns="45805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379"/>
            <a:ext cx="3011699" cy="462119"/>
          </a:xfrm>
          <a:prstGeom prst="rect">
            <a:avLst/>
          </a:prstGeom>
        </p:spPr>
        <p:txBody>
          <a:bodyPr vert="horz" lIns="91611" tIns="45805" rIns="91611" bIns="4580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7" y="8772379"/>
            <a:ext cx="3011699" cy="462119"/>
          </a:xfrm>
          <a:prstGeom prst="rect">
            <a:avLst/>
          </a:prstGeom>
        </p:spPr>
        <p:txBody>
          <a:bodyPr vert="horz" wrap="square" lIns="91611" tIns="45805" rIns="91611" bIns="4580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C899B8E-EBE4-4EE9-B8AF-0850E041CD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16746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8EBD9-337B-4DAB-B967-FE7069985EDD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4B404-808C-4B95-A21C-BE53D66018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8045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4BAEE-8D5A-41E3-9D6E-379DAC95EE81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95102-DDB8-4F50-80EE-C256BA280D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5601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88FDB-903F-4966-B2DF-0DFDA1F18A31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FB03E-AD76-45F8-98D0-CE16EA40E0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47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02F86-7F84-4B98-9FCA-F66E3C411353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1E2E4-3C21-4C92-8979-663EC99CAE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665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13080-8637-4AC4-9CCC-BAE02C8D91A1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8493E-CA90-42A0-B451-33A2EA1D3E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5008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126DE-54CE-42A5-BDC0-EA5C76F1F07C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B1A85-34AB-4D4B-AE09-EFDED740DB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1619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8FDB6-120A-4FB2-B9E5-204833EA26BD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DB348-5463-4CBC-BF9F-83279EB5E1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8114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C6409-9405-40EF-8F1A-50DFD7330C46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F2048-50D1-48D9-9670-3DD13C4ABC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7284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89A84-2F2B-45B7-9189-24CFA3C7FFD8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AA2D3-4CC9-4178-A079-0BC0630BE1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1859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83BDB-FECD-4256-8E10-1471F5A08757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96593-212C-4455-A88D-2A5BD56A2E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743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1FBB9-4D1A-4D97-91A9-82A0A7895764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E1CD2-0145-498C-8000-A717D50059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9333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9FD28B-F7C9-489D-A99F-5C204DD5F802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5F7771D-0029-463C-B68D-E665397B7A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>
          <a:xfrm>
            <a:off x="228600" y="1143000"/>
            <a:ext cx="8686800" cy="2738735"/>
          </a:xfrm>
        </p:spPr>
        <p:txBody>
          <a:bodyPr/>
          <a:lstStyle/>
          <a:p>
            <a:pPr eaLnBrk="1" hangingPunct="1"/>
            <a:r>
              <a:rPr lang="en-US" altLang="en-US" sz="5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 exclusion manage spotted wing drosophila (SWD) in organic blackberry production?</a:t>
            </a:r>
          </a:p>
        </p:txBody>
      </p:sp>
      <p:pic>
        <p:nvPicPr>
          <p:cNvPr id="410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5929D499-6B52-4525-BE47-0E4D1268A96A}"/>
              </a:ext>
            </a:extLst>
          </p:cNvPr>
          <p:cNvGrpSpPr/>
          <p:nvPr/>
        </p:nvGrpSpPr>
        <p:grpSpPr>
          <a:xfrm>
            <a:off x="372070" y="6096000"/>
            <a:ext cx="3666530" cy="614065"/>
            <a:chOff x="448270" y="5862935"/>
            <a:chExt cx="3666530" cy="61406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53FD953A-482E-43F9-8386-D247473AA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270" y="5862935"/>
              <a:ext cx="614065" cy="61406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57570478-E989-4686-92D8-FF4AC1B4EB97}"/>
                </a:ext>
              </a:extLst>
            </p:cNvPr>
            <p:cNvSpPr txBox="1"/>
            <p:nvPr/>
          </p:nvSpPr>
          <p:spPr>
            <a:xfrm>
              <a:off x="914400" y="5943600"/>
              <a:ext cx="3200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300" dirty="0"/>
                <a:t>@</a:t>
              </a:r>
              <a:r>
                <a:rPr lang="en-US" sz="2300" dirty="0" err="1"/>
                <a:t>bugAnnaDHowell</a:t>
              </a:r>
              <a:endParaRPr lang="en-US" sz="2300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BFA6B7FB-D8A3-47E0-A941-0A0E92E11493}"/>
              </a:ext>
            </a:extLst>
          </p:cNvPr>
          <p:cNvGrpSpPr/>
          <p:nvPr/>
        </p:nvGrpSpPr>
        <p:grpSpPr>
          <a:xfrm>
            <a:off x="5092963" y="6167735"/>
            <a:ext cx="3670037" cy="489695"/>
            <a:chOff x="5092963" y="6167735"/>
            <a:chExt cx="3670037" cy="48969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4002C2C-9608-45EE-B2A0-90B2AAC920DA}"/>
                </a:ext>
              </a:extLst>
            </p:cNvPr>
            <p:cNvSpPr txBox="1"/>
            <p:nvPr/>
          </p:nvSpPr>
          <p:spPr>
            <a:xfrm>
              <a:off x="5638800" y="6167735"/>
              <a:ext cx="3124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300" dirty="0"/>
                <a:t>@</a:t>
              </a:r>
              <a:r>
                <a:rPr lang="en-US" sz="2300" dirty="0" err="1"/>
                <a:t>AnnaDaritaHowell</a:t>
              </a:r>
              <a:endParaRPr lang="en-US" sz="2300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8F30CEFC-47FA-400C-9B09-C25813081D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3">
                  <a:lumMod val="40000"/>
                  <a:lumOff val="6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2963" y="6232854"/>
              <a:ext cx="477606" cy="424576"/>
            </a:xfrm>
            <a:prstGeom prst="rect">
              <a:avLst/>
            </a:prstGeom>
          </p:spPr>
        </p:pic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2857A4A5-EA49-477B-8D36-2DD037CB9B20}"/>
              </a:ext>
            </a:extLst>
          </p:cNvPr>
          <p:cNvSpPr txBox="1">
            <a:spLocks/>
          </p:cNvSpPr>
          <p:nvPr/>
        </p:nvSpPr>
        <p:spPr bwMode="auto">
          <a:xfrm>
            <a:off x="228600" y="4419600"/>
            <a:ext cx="8686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en-US" altLang="en-US" sz="3000" dirty="0">
                <a:latin typeface="Segoe UI" panose="020B0502040204020203" pitchFamily="34" charset="0"/>
                <a:cs typeface="Segoe UI" panose="020B0502040204020203" pitchFamily="34" charset="0"/>
              </a:rPr>
              <a:t>Anna D. Howell, Oleg Daugovish, Gina Ferrari, &amp; </a:t>
            </a:r>
          </a:p>
          <a:p>
            <a:pPr eaLnBrk="1" hangingPunct="1"/>
            <a:r>
              <a:rPr lang="en-US" altLang="en-US" sz="3000" dirty="0">
                <a:latin typeface="Segoe UI" panose="020B0502040204020203" pitchFamily="34" charset="0"/>
                <a:cs typeface="Segoe UI" panose="020B0502040204020203" pitchFamily="34" charset="0"/>
              </a:rPr>
              <a:t>Heidi McMahan (UCCE – Ventura Co.)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349240" y="6627168"/>
            <a:ext cx="7514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Arial" charset="0"/>
              </a:rPr>
              <a:t>ADH</a:t>
            </a:r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901091A8-1F5F-41CA-B769-A3868A03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A6773F4D-E5E3-4D52-ACDB-AF4B8F6857C0}"/>
              </a:ext>
            </a:extLst>
          </p:cNvPr>
          <p:cNvSpPr txBox="1">
            <a:spLocks/>
          </p:cNvSpPr>
          <p:nvPr/>
        </p:nvSpPr>
        <p:spPr>
          <a:xfrm>
            <a:off x="228600" y="1653494"/>
            <a:ext cx="6627960" cy="585743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Mini Mesh Hoop House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C07A916-E45E-4285-9AC4-7A4190907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547878"/>
            <a:ext cx="85344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>
              <a:buSzPct val="80000"/>
              <a:buFont typeface="Arial" panose="020B0604020202020204" pitchFamily="34" charset="0"/>
              <a:buChar char="•"/>
            </a:pPr>
            <a:r>
              <a:rPr lang="en-US" sz="3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Harvested marketable &amp; marketable</a:t>
            </a:r>
          </a:p>
          <a:p>
            <a:pPr marL="631825" lvl="1" indent="-174625">
              <a:buSzPct val="80000"/>
              <a:buFont typeface="Arial" panose="020B0604020202020204" pitchFamily="34" charset="0"/>
              <a:buChar char="•"/>
            </a:pPr>
            <a:r>
              <a:rPr lang="en-US" sz="3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Unmarketable taken to the lab to look for SWD larvae</a:t>
            </a:r>
          </a:p>
          <a:p>
            <a:pPr marL="174625" indent="-174625">
              <a:buSzPct val="80000"/>
              <a:buFont typeface="Arial" panose="020B0604020202020204" pitchFamily="34" charset="0"/>
              <a:buChar char="•"/>
            </a:pPr>
            <a:r>
              <a:rPr lang="en-US" sz="3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Not all fruit was removed from mesh during 2016-2017</a:t>
            </a:r>
          </a:p>
        </p:txBody>
      </p:sp>
    </p:spTree>
    <p:extLst>
      <p:ext uri="{BB962C8B-B14F-4D97-AF65-F5344CB8AC3E}">
        <p14:creationId xmlns:p14="http://schemas.microsoft.com/office/powerpoint/2010/main" val="716383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349240" y="6627168"/>
            <a:ext cx="7514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Arial" charset="0"/>
              </a:rPr>
              <a:t>ADH</a:t>
            </a:r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901091A8-1F5F-41CA-B769-A3868A03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7DC6A13C-115D-47C9-837A-8B0B05AB14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2014491"/>
              </p:ext>
            </p:extLst>
          </p:nvPr>
        </p:nvGraphicFramePr>
        <p:xfrm>
          <a:off x="304800" y="1649356"/>
          <a:ext cx="8315326" cy="5076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D8E86BE-3FBF-42B0-8588-1BBF7D7877C5}"/>
              </a:ext>
            </a:extLst>
          </p:cNvPr>
          <p:cNvSpPr txBox="1"/>
          <p:nvPr/>
        </p:nvSpPr>
        <p:spPr>
          <a:xfrm>
            <a:off x="1676400" y="1305580"/>
            <a:ext cx="556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Average Temperature (F) in 24 </a:t>
            </a:r>
            <a:r>
              <a:rPr lang="en-US" sz="28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hrs</a:t>
            </a:r>
            <a:endParaRPr lang="en-US" sz="2800" dirty="0">
              <a:solidFill>
                <a:prstClr val="black">
                  <a:lumMod val="65000"/>
                  <a:lumOff val="3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718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349240" y="6627168"/>
            <a:ext cx="7514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Arial" charset="0"/>
              </a:rPr>
              <a:t>ADH</a:t>
            </a:r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901091A8-1F5F-41CA-B769-A3868A03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6611DA03-C746-45E9-98B3-5BF9078054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6337607"/>
              </p:ext>
            </p:extLst>
          </p:nvPr>
        </p:nvGraphicFramePr>
        <p:xfrm>
          <a:off x="152400" y="1828800"/>
          <a:ext cx="85344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F2B35D9-7DBA-4257-BAA5-CD153CB390EE}"/>
              </a:ext>
            </a:extLst>
          </p:cNvPr>
          <p:cNvSpPr txBox="1"/>
          <p:nvPr/>
        </p:nvSpPr>
        <p:spPr>
          <a:xfrm>
            <a:off x="2438400" y="1305580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2016 Marketable Yield</a:t>
            </a:r>
          </a:p>
        </p:txBody>
      </p:sp>
    </p:spTree>
    <p:extLst>
      <p:ext uri="{BB962C8B-B14F-4D97-AF65-F5344CB8AC3E}">
        <p14:creationId xmlns:p14="http://schemas.microsoft.com/office/powerpoint/2010/main" val="3424634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349240" y="6627168"/>
            <a:ext cx="7514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Arial" charset="0"/>
              </a:rPr>
              <a:t>ADH</a:t>
            </a:r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901091A8-1F5F-41CA-B769-A3868A03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00DDA926-160A-4028-A02C-A696F3072C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3842484"/>
              </p:ext>
            </p:extLst>
          </p:nvPr>
        </p:nvGraphicFramePr>
        <p:xfrm>
          <a:off x="76200" y="1752600"/>
          <a:ext cx="8991600" cy="4874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5DF4EEC-97A4-4952-811F-98F4C7A1E7DF}"/>
              </a:ext>
            </a:extLst>
          </p:cNvPr>
          <p:cNvSpPr txBox="1"/>
          <p:nvPr/>
        </p:nvSpPr>
        <p:spPr>
          <a:xfrm>
            <a:off x="2362200" y="115318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2016 Unmarketable Yield</a:t>
            </a:r>
          </a:p>
        </p:txBody>
      </p:sp>
    </p:spTree>
    <p:extLst>
      <p:ext uri="{BB962C8B-B14F-4D97-AF65-F5344CB8AC3E}">
        <p14:creationId xmlns:p14="http://schemas.microsoft.com/office/powerpoint/2010/main" val="1425675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349240" y="6627168"/>
            <a:ext cx="7514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Arial" charset="0"/>
              </a:rPr>
              <a:t>ADH</a:t>
            </a:r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901091A8-1F5F-41CA-B769-A3868A03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1514B389-E17F-4774-88CF-6C9DF1834A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1920722"/>
              </p:ext>
            </p:extLst>
          </p:nvPr>
        </p:nvGraphicFramePr>
        <p:xfrm>
          <a:off x="381000" y="1600200"/>
          <a:ext cx="8534400" cy="5026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51D2896-B291-4F01-8C96-9801ED9B00E0}"/>
              </a:ext>
            </a:extLst>
          </p:cNvPr>
          <p:cNvSpPr txBox="1"/>
          <p:nvPr/>
        </p:nvSpPr>
        <p:spPr>
          <a:xfrm>
            <a:off x="2514600" y="1123146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2016 %SWD</a:t>
            </a:r>
          </a:p>
        </p:txBody>
      </p:sp>
    </p:spTree>
    <p:extLst>
      <p:ext uri="{BB962C8B-B14F-4D97-AF65-F5344CB8AC3E}">
        <p14:creationId xmlns:p14="http://schemas.microsoft.com/office/powerpoint/2010/main" val="3650771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349240" y="6627168"/>
            <a:ext cx="7514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Arial" charset="0"/>
              </a:rPr>
              <a:t>ADH</a:t>
            </a:r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901091A8-1F5F-41CA-B769-A3868A03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03F65E0F-CA40-4ABC-A8B3-13A2402C90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4770873"/>
              </p:ext>
            </p:extLst>
          </p:nvPr>
        </p:nvGraphicFramePr>
        <p:xfrm>
          <a:off x="304800" y="1602432"/>
          <a:ext cx="8686800" cy="5179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BCDE0CA-1E13-4B22-A1DA-EFCC9F3C8A57}"/>
              </a:ext>
            </a:extLst>
          </p:cNvPr>
          <p:cNvSpPr txBox="1"/>
          <p:nvPr/>
        </p:nvSpPr>
        <p:spPr>
          <a:xfrm>
            <a:off x="2438400" y="1305580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2017 Marketable Yield</a:t>
            </a:r>
          </a:p>
        </p:txBody>
      </p:sp>
    </p:spTree>
    <p:extLst>
      <p:ext uri="{BB962C8B-B14F-4D97-AF65-F5344CB8AC3E}">
        <p14:creationId xmlns:p14="http://schemas.microsoft.com/office/powerpoint/2010/main" val="2688508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349240" y="6627168"/>
            <a:ext cx="7514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Arial" charset="0"/>
              </a:rPr>
              <a:t>ADH</a:t>
            </a:r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901091A8-1F5F-41CA-B769-A3868A03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8368B5C5-BE88-40D9-8777-D49109019B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7247166"/>
              </p:ext>
            </p:extLst>
          </p:nvPr>
        </p:nvGraphicFramePr>
        <p:xfrm>
          <a:off x="457200" y="1663244"/>
          <a:ext cx="8381999" cy="4963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3A0D732-BBFE-4E5A-AD51-613621F141D3}"/>
              </a:ext>
            </a:extLst>
          </p:cNvPr>
          <p:cNvSpPr txBox="1"/>
          <p:nvPr/>
        </p:nvSpPr>
        <p:spPr>
          <a:xfrm>
            <a:off x="2362200" y="130558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2017 Unmarketable Yield</a:t>
            </a:r>
          </a:p>
        </p:txBody>
      </p:sp>
    </p:spTree>
    <p:extLst>
      <p:ext uri="{BB962C8B-B14F-4D97-AF65-F5344CB8AC3E}">
        <p14:creationId xmlns:p14="http://schemas.microsoft.com/office/powerpoint/2010/main" val="2433160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349240" y="6627168"/>
            <a:ext cx="7514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Arial" charset="0"/>
              </a:rPr>
              <a:t>ADH</a:t>
            </a:r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901091A8-1F5F-41CA-B769-A3868A03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B6632473-A347-49ED-A611-EF97807AFA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7174998"/>
              </p:ext>
            </p:extLst>
          </p:nvPr>
        </p:nvGraphicFramePr>
        <p:xfrm>
          <a:off x="152400" y="1828800"/>
          <a:ext cx="87630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4581388-70E1-459D-9653-A8A60C91659D}"/>
              </a:ext>
            </a:extLst>
          </p:cNvPr>
          <p:cNvSpPr txBox="1"/>
          <p:nvPr/>
        </p:nvSpPr>
        <p:spPr>
          <a:xfrm>
            <a:off x="2286000" y="130558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2017 %SWD</a:t>
            </a:r>
          </a:p>
        </p:txBody>
      </p:sp>
    </p:spTree>
    <p:extLst>
      <p:ext uri="{BB962C8B-B14F-4D97-AF65-F5344CB8AC3E}">
        <p14:creationId xmlns:p14="http://schemas.microsoft.com/office/powerpoint/2010/main" val="1462510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349240" y="6627168"/>
            <a:ext cx="7514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Arial" charset="0"/>
              </a:rPr>
              <a:t>ADH</a:t>
            </a:r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901091A8-1F5F-41CA-B769-A3868A03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BCDE0CA-1E13-4B22-A1DA-EFCC9F3C8A57}"/>
              </a:ext>
            </a:extLst>
          </p:cNvPr>
          <p:cNvSpPr txBox="1"/>
          <p:nvPr/>
        </p:nvSpPr>
        <p:spPr>
          <a:xfrm>
            <a:off x="2438400" y="1305580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2018 Marketable Yield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716D7D2C-77A0-45D6-BD93-EE297AF1DD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4419945"/>
              </p:ext>
            </p:extLst>
          </p:nvPr>
        </p:nvGraphicFramePr>
        <p:xfrm>
          <a:off x="52387" y="1600200"/>
          <a:ext cx="9039225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58076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349240" y="6627168"/>
            <a:ext cx="7514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Arial" charset="0"/>
              </a:rPr>
              <a:t>ADH</a:t>
            </a:r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901091A8-1F5F-41CA-B769-A3868A03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3A0D732-BBFE-4E5A-AD51-613621F141D3}"/>
              </a:ext>
            </a:extLst>
          </p:cNvPr>
          <p:cNvSpPr txBox="1"/>
          <p:nvPr/>
        </p:nvSpPr>
        <p:spPr>
          <a:xfrm>
            <a:off x="2362200" y="130558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2018 Unmarketable Yield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3AA0B428-A843-457F-BEB5-A40E4643E7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1326364"/>
              </p:ext>
            </p:extLst>
          </p:nvPr>
        </p:nvGraphicFramePr>
        <p:xfrm>
          <a:off x="152400" y="1447800"/>
          <a:ext cx="88773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61891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349240" y="6627168"/>
            <a:ext cx="7514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Arial" charset="0"/>
              </a:rPr>
              <a:t>ADH</a:t>
            </a:r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901091A8-1F5F-41CA-B769-A3868A03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20A0586-4B0A-4B77-8135-07D59FD01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1520804"/>
            <a:ext cx="4583727" cy="52162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2F803E5-C4DC-4307-990E-F893727615D1}"/>
              </a:ext>
            </a:extLst>
          </p:cNvPr>
          <p:cNvSpPr txBox="1"/>
          <p:nvPr/>
        </p:nvSpPr>
        <p:spPr>
          <a:xfrm>
            <a:off x="2438400" y="2590800"/>
            <a:ext cx="68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Garamond" panose="02020404030301010803" pitchFamily="18" charset="0"/>
              </a:rPr>
              <a:t>♂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1837142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349240" y="6627168"/>
            <a:ext cx="7514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Arial" charset="0"/>
              </a:rPr>
              <a:t>ADH</a:t>
            </a:r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901091A8-1F5F-41CA-B769-A3868A03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4581388-70E1-459D-9653-A8A60C91659D}"/>
              </a:ext>
            </a:extLst>
          </p:cNvPr>
          <p:cNvSpPr txBox="1"/>
          <p:nvPr/>
        </p:nvSpPr>
        <p:spPr>
          <a:xfrm>
            <a:off x="2133600" y="114300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2018 %SWD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0880D710-C638-4D86-B48B-51BA451DEE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0059284"/>
              </p:ext>
            </p:extLst>
          </p:nvPr>
        </p:nvGraphicFramePr>
        <p:xfrm>
          <a:off x="209550" y="1828800"/>
          <a:ext cx="8553450" cy="4906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11977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349240" y="6627168"/>
            <a:ext cx="7514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Arial" charset="0"/>
              </a:rPr>
              <a:t>ADH</a:t>
            </a:r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901091A8-1F5F-41CA-B769-A3868A03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815C043-A2D7-41F3-B6FD-68A5CBCA5D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752600"/>
            <a:ext cx="6305392" cy="37748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6A8FC6A-90E6-4E9F-B222-974B6460C214}"/>
              </a:ext>
            </a:extLst>
          </p:cNvPr>
          <p:cNvSpPr txBox="1"/>
          <p:nvPr/>
        </p:nvSpPr>
        <p:spPr>
          <a:xfrm>
            <a:off x="7543800" y="4419600"/>
            <a:ext cx="990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Mesh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92DEC65-556C-424E-A8FE-468F93F5019C}"/>
              </a:ext>
            </a:extLst>
          </p:cNvPr>
          <p:cNvSpPr txBox="1"/>
          <p:nvPr/>
        </p:nvSpPr>
        <p:spPr>
          <a:xfrm>
            <a:off x="7467600" y="2819400"/>
            <a:ext cx="990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UTC</a:t>
            </a:r>
          </a:p>
        </p:txBody>
      </p:sp>
    </p:spTree>
    <p:extLst>
      <p:ext uri="{BB962C8B-B14F-4D97-AF65-F5344CB8AC3E}">
        <p14:creationId xmlns:p14="http://schemas.microsoft.com/office/powerpoint/2010/main" val="31903040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66800"/>
            <a:ext cx="3032760" cy="990600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229600" cy="4114800"/>
          </a:xfrm>
        </p:spPr>
        <p:txBody>
          <a:bodyPr>
            <a:noAutofit/>
          </a:bodyPr>
          <a:lstStyle/>
          <a:p>
            <a:r>
              <a:rPr lang="en-US" sz="3400" dirty="0">
                <a:latin typeface="Segoe UI" panose="020B0502040204020203" pitchFamily="34" charset="0"/>
                <a:cs typeface="Segoe UI" panose="020B0502040204020203" pitchFamily="34" charset="0"/>
              </a:rPr>
              <a:t>Exclusion was not full proof</a:t>
            </a:r>
          </a:p>
          <a:p>
            <a:pPr lvl="1"/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Need to start clean </a:t>
            </a:r>
          </a:p>
          <a:p>
            <a:r>
              <a:rPr lang="en-US" sz="3400" dirty="0">
                <a:latin typeface="Segoe UI" panose="020B0502040204020203" pitchFamily="34" charset="0"/>
                <a:cs typeface="Segoe UI" panose="020B0502040204020203" pitchFamily="34" charset="0"/>
              </a:rPr>
              <a:t>Tunnels produced slightly higher yields early in the season &amp; less unmarketable fruit</a:t>
            </a:r>
          </a:p>
          <a:p>
            <a:r>
              <a:rPr lang="en-US" sz="3400" dirty="0">
                <a:latin typeface="Segoe UI" panose="020B0502040204020203" pitchFamily="34" charset="0"/>
                <a:cs typeface="Segoe UI" panose="020B0502040204020203" pitchFamily="34" charset="0"/>
              </a:rPr>
              <a:t>Tunnels also protected berries from other environmental factors</a:t>
            </a:r>
          </a:p>
          <a:p>
            <a:endParaRPr lang="en-US" sz="3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endParaRPr lang="en-US" sz="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6D39190-7E22-4B60-8280-C4B411EE8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43947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Box 1"/>
          <p:cNvSpPr txBox="1">
            <a:spLocks noChangeArrowheads="1"/>
          </p:cNvSpPr>
          <p:nvPr/>
        </p:nvSpPr>
        <p:spPr bwMode="auto">
          <a:xfrm>
            <a:off x="1752600" y="2035076"/>
            <a:ext cx="533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n-US" sz="4400" dirty="0">
                <a:solidFill>
                  <a:srgbClr val="C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Acknowledgements </a:t>
            </a: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838200" y="2949476"/>
            <a:ext cx="7467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3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 sz="3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UCCE Master Gardeners Ventura County</a:t>
            </a:r>
          </a:p>
          <a:p>
            <a:pPr algn="ctr"/>
            <a:endParaRPr lang="en-US" sz="3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58356B9-5AE2-4872-9F29-DC897FA331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8104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47E7AA-8FC2-441F-B591-7A1CFD8E47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438399"/>
            <a:ext cx="7772400" cy="1071563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Questions?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D980228-ADFC-4514-8203-CBB30092D83C}"/>
              </a:ext>
            </a:extLst>
          </p:cNvPr>
          <p:cNvGrpSpPr/>
          <p:nvPr/>
        </p:nvGrpSpPr>
        <p:grpSpPr>
          <a:xfrm>
            <a:off x="372070" y="6096000"/>
            <a:ext cx="3666530" cy="614065"/>
            <a:chOff x="448270" y="5862935"/>
            <a:chExt cx="3666530" cy="61406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A92A95B6-8DCF-41CC-A58D-071957C194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270" y="5862935"/>
              <a:ext cx="614065" cy="61406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10F521E2-65F5-41E4-8873-99EE693A885D}"/>
                </a:ext>
              </a:extLst>
            </p:cNvPr>
            <p:cNvSpPr txBox="1"/>
            <p:nvPr/>
          </p:nvSpPr>
          <p:spPr>
            <a:xfrm>
              <a:off x="914400" y="5943600"/>
              <a:ext cx="3200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300" dirty="0"/>
                <a:t>@</a:t>
              </a:r>
              <a:r>
                <a:rPr lang="en-US" sz="2300" dirty="0" err="1"/>
                <a:t>bugAnnaDHowell</a:t>
              </a:r>
              <a:endParaRPr lang="en-US" sz="23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690B589A-301A-4AF2-A731-1EB3662B80F3}"/>
              </a:ext>
            </a:extLst>
          </p:cNvPr>
          <p:cNvGrpSpPr/>
          <p:nvPr/>
        </p:nvGrpSpPr>
        <p:grpSpPr>
          <a:xfrm>
            <a:off x="5092963" y="6167735"/>
            <a:ext cx="3670037" cy="489695"/>
            <a:chOff x="5092963" y="6167735"/>
            <a:chExt cx="3670037" cy="48969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C7380999-CC45-471E-BA9D-73D335644E34}"/>
                </a:ext>
              </a:extLst>
            </p:cNvPr>
            <p:cNvSpPr txBox="1"/>
            <p:nvPr/>
          </p:nvSpPr>
          <p:spPr>
            <a:xfrm>
              <a:off x="5638800" y="6167735"/>
              <a:ext cx="3124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300" dirty="0"/>
                <a:t>@</a:t>
              </a:r>
              <a:r>
                <a:rPr lang="en-US" sz="2300" dirty="0" err="1"/>
                <a:t>AnnaDaritaHowell</a:t>
              </a:r>
              <a:endParaRPr lang="en-US" sz="2300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7983C042-5786-482E-91A7-A45A25A8FA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lumMod val="40000"/>
                  <a:lumOff val="6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2963" y="6232854"/>
              <a:ext cx="477606" cy="424576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1E8D11A-3C4C-41A5-ABCA-DC44B7BEC2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2649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>
            <a:extLst>
              <a:ext uri="{FF2B5EF4-FFF2-40B4-BE49-F238E27FC236}">
                <a16:creationId xmlns:a16="http://schemas.microsoft.com/office/drawing/2014/main" xmlns="" id="{4AD5CAFA-E85F-49E5-90FC-DF68EC1A35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952E1E5-1FFA-4F5B-A780-FC8C00164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601" y="1371600"/>
            <a:ext cx="7117799" cy="48178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8FA890A-EE85-4111-A46A-726968530A99}"/>
              </a:ext>
            </a:extLst>
          </p:cNvPr>
          <p:cNvSpPr txBox="1"/>
          <p:nvPr/>
        </p:nvSpPr>
        <p:spPr>
          <a:xfrm>
            <a:off x="4991240" y="6189497"/>
            <a:ext cx="3173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serrated ovipositor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4146810-F796-4822-A044-225A9C128697}"/>
              </a:ext>
            </a:extLst>
          </p:cNvPr>
          <p:cNvSpPr txBox="1"/>
          <p:nvPr/>
        </p:nvSpPr>
        <p:spPr>
          <a:xfrm>
            <a:off x="1828800" y="633478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1/8 – 1/16”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F14473BD-E2EF-4FF4-B7EF-38FB518E4BE1}"/>
              </a:ext>
            </a:extLst>
          </p:cNvPr>
          <p:cNvCxnSpPr/>
          <p:nvPr/>
        </p:nvCxnSpPr>
        <p:spPr>
          <a:xfrm>
            <a:off x="1219200" y="5801380"/>
            <a:ext cx="0" cy="5232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C1EBC6BC-ED0C-440F-B186-09AD15192BA0}"/>
              </a:ext>
            </a:extLst>
          </p:cNvPr>
          <p:cNvCxnSpPr/>
          <p:nvPr/>
        </p:nvCxnSpPr>
        <p:spPr>
          <a:xfrm>
            <a:off x="4419600" y="5791200"/>
            <a:ext cx="0" cy="5232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E413D3C8-7E84-4EA2-B6BE-9BAC5A17FECE}"/>
              </a:ext>
            </a:extLst>
          </p:cNvPr>
          <p:cNvCxnSpPr>
            <a:cxnSpLocks/>
          </p:cNvCxnSpPr>
          <p:nvPr/>
        </p:nvCxnSpPr>
        <p:spPr>
          <a:xfrm flipH="1">
            <a:off x="1219200" y="6314420"/>
            <a:ext cx="3200400" cy="101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E0D13272-D07E-46FE-BBC8-FCE056C4E71F}"/>
              </a:ext>
            </a:extLst>
          </p:cNvPr>
          <p:cNvCxnSpPr>
            <a:cxnSpLocks/>
          </p:cNvCxnSpPr>
          <p:nvPr/>
        </p:nvCxnSpPr>
        <p:spPr>
          <a:xfrm>
            <a:off x="4614086" y="5893758"/>
            <a:ext cx="388039" cy="43990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xmlns="" id="{0245177F-9C38-4DBD-9D07-F64E8E000037}"/>
              </a:ext>
            </a:extLst>
          </p:cNvPr>
          <p:cNvCxnSpPr>
            <a:cxnSpLocks/>
          </p:cNvCxnSpPr>
          <p:nvPr/>
        </p:nvCxnSpPr>
        <p:spPr>
          <a:xfrm flipV="1">
            <a:off x="5002125" y="5801380"/>
            <a:ext cx="889837" cy="51304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59371DE2-E25D-4BFE-A514-996FCC173F27}"/>
              </a:ext>
            </a:extLst>
          </p:cNvPr>
          <p:cNvSpPr txBox="1"/>
          <p:nvPr/>
        </p:nvSpPr>
        <p:spPr>
          <a:xfrm>
            <a:off x="1219200" y="1676400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Garamond" panose="02020404030301010803" pitchFamily="18" charset="0"/>
              </a:rPr>
              <a:t>♀</a:t>
            </a:r>
            <a:endParaRPr lang="en-US" sz="4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349240" y="6627168"/>
            <a:ext cx="7514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Arial" charset="0"/>
              </a:rPr>
              <a:t>ADH</a:t>
            </a:r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901091A8-1F5F-41CA-B769-A3868A03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F6F2785-2142-44E6-8A44-0F83352B8F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73" y="1130202"/>
            <a:ext cx="7243927" cy="571241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xmlns="" id="{E42FDF4A-6D87-4876-9957-542CCAA5805C}"/>
              </a:ext>
            </a:extLst>
          </p:cNvPr>
          <p:cNvSpPr/>
          <p:nvPr/>
        </p:nvSpPr>
        <p:spPr>
          <a:xfrm>
            <a:off x="1475875" y="3115377"/>
            <a:ext cx="1289468" cy="542223"/>
          </a:xfrm>
          <a:prstGeom prst="ellipse">
            <a:avLst/>
          </a:prstGeom>
          <a:noFill/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6A672BFD-87FA-492A-AAFD-FDD50C8C8C7F}"/>
              </a:ext>
            </a:extLst>
          </p:cNvPr>
          <p:cNvSpPr/>
          <p:nvPr/>
        </p:nvSpPr>
        <p:spPr>
          <a:xfrm rot="3129394">
            <a:off x="2708109" y="3124200"/>
            <a:ext cx="1289468" cy="542223"/>
          </a:xfrm>
          <a:prstGeom prst="ellipse">
            <a:avLst/>
          </a:prstGeom>
          <a:noFill/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DFDADAD7-B87F-4756-BFD6-CD7FCA88306D}"/>
              </a:ext>
            </a:extLst>
          </p:cNvPr>
          <p:cNvSpPr/>
          <p:nvPr/>
        </p:nvSpPr>
        <p:spPr>
          <a:xfrm>
            <a:off x="3733800" y="3958425"/>
            <a:ext cx="685800" cy="1146975"/>
          </a:xfrm>
          <a:prstGeom prst="ellipse">
            <a:avLst/>
          </a:prstGeom>
          <a:noFill/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1FBFF797-9832-4A9F-94A0-896B88775EF3}"/>
              </a:ext>
            </a:extLst>
          </p:cNvPr>
          <p:cNvSpPr/>
          <p:nvPr/>
        </p:nvSpPr>
        <p:spPr>
          <a:xfrm rot="3110375">
            <a:off x="5562600" y="3267777"/>
            <a:ext cx="1289468" cy="542223"/>
          </a:xfrm>
          <a:prstGeom prst="ellipse">
            <a:avLst/>
          </a:prstGeom>
          <a:noFill/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8E6362E6-B95F-4B52-91AB-4DD9AA7985A1}"/>
              </a:ext>
            </a:extLst>
          </p:cNvPr>
          <p:cNvSpPr/>
          <p:nvPr/>
        </p:nvSpPr>
        <p:spPr>
          <a:xfrm>
            <a:off x="5486400" y="2209800"/>
            <a:ext cx="1289468" cy="542223"/>
          </a:xfrm>
          <a:prstGeom prst="ellipse">
            <a:avLst/>
          </a:prstGeom>
          <a:noFill/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4557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349240" y="6627168"/>
            <a:ext cx="7514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Arial" charset="0"/>
              </a:rPr>
              <a:t>ADH</a:t>
            </a:r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901091A8-1F5F-41CA-B769-A3868A03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D3184EC-FCB0-432B-8A4B-FBB5F3415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674" y="1676400"/>
            <a:ext cx="6498126" cy="5029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78B8770-0423-4E7F-A280-3E664321CDE7}"/>
              </a:ext>
            </a:extLst>
          </p:cNvPr>
          <p:cNvSpPr txBox="1"/>
          <p:nvPr/>
        </p:nvSpPr>
        <p:spPr>
          <a:xfrm>
            <a:off x="6863052" y="1981200"/>
            <a:ext cx="2187331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Most active: 60-80 ᵒF</a:t>
            </a:r>
          </a:p>
          <a:p>
            <a:endParaRPr lang="en-US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Activity decreases: ≥86 ᵒF</a:t>
            </a:r>
          </a:p>
          <a:p>
            <a:endParaRPr lang="en-US" sz="2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Generations per year:</a:t>
            </a:r>
          </a:p>
          <a:p>
            <a:r>
              <a:rPr lang="en-US" sz="2500" dirty="0">
                <a:latin typeface="Segoe UI" panose="020B0502040204020203" pitchFamily="34" charset="0"/>
                <a:cs typeface="Segoe UI" panose="020B0502040204020203" pitchFamily="34" charset="0"/>
              </a:rPr>
              <a:t>10+</a:t>
            </a:r>
          </a:p>
        </p:txBody>
      </p:sp>
    </p:spTree>
    <p:extLst>
      <p:ext uri="{BB962C8B-B14F-4D97-AF65-F5344CB8AC3E}">
        <p14:creationId xmlns:p14="http://schemas.microsoft.com/office/powerpoint/2010/main" val="2258474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349240" y="6627168"/>
            <a:ext cx="7514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Arial" charset="0"/>
              </a:rPr>
              <a:t>ADH</a:t>
            </a:r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901091A8-1F5F-41CA-B769-A3868A03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E53F2B1-AE22-4A8D-A81C-045FAB3B9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0"/>
            <a:ext cx="8534400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>
              <a:buSzPct val="80000"/>
              <a:buFont typeface="Arial" panose="020B0604020202020204" pitchFamily="34" charset="0"/>
              <a:buChar char="•"/>
            </a:pPr>
            <a:r>
              <a:rPr lang="en-US" sz="3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Monitoring to detect early infestations</a:t>
            </a:r>
          </a:p>
          <a:p>
            <a:pPr marL="174625" indent="-174625">
              <a:buSzPct val="80000"/>
              <a:buFont typeface="Arial" panose="020B0604020202020204" pitchFamily="34" charset="0"/>
              <a:buChar char="•"/>
            </a:pPr>
            <a:r>
              <a:rPr lang="en-US" sz="3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Sanitation </a:t>
            </a:r>
          </a:p>
          <a:p>
            <a:pPr marL="631825" lvl="1" indent="-174625">
              <a:buSzPct val="80000"/>
              <a:buFont typeface="Arial" panose="020B0604020202020204" pitchFamily="34" charset="0"/>
              <a:buChar char="•"/>
            </a:pPr>
            <a:r>
              <a:rPr lang="en-US" sz="3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Clear out old fruit</a:t>
            </a:r>
          </a:p>
          <a:p>
            <a:pPr marL="174625" indent="-174625">
              <a:buSzPct val="80000"/>
              <a:buFont typeface="Arial" panose="020B0604020202020204" pitchFamily="34" charset="0"/>
              <a:buChar char="•"/>
            </a:pPr>
            <a:r>
              <a:rPr lang="en-US" sz="3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Sprays &amp; baits to decrease    populations</a:t>
            </a:r>
          </a:p>
          <a:p>
            <a:pPr marL="631825" lvl="1" indent="-174625">
              <a:buSzPct val="80000"/>
              <a:buFont typeface="Arial" panose="020B0604020202020204" pitchFamily="34" charset="0"/>
              <a:buChar char="•"/>
            </a:pPr>
            <a:r>
              <a:rPr lang="en-US" sz="3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Timing of sprays is key</a:t>
            </a:r>
          </a:p>
          <a:p>
            <a:pPr marL="174625" indent="-174625">
              <a:buSzPct val="80000"/>
              <a:buFont typeface="Arial" panose="020B0604020202020204" pitchFamily="34" charset="0"/>
              <a:buChar char="•"/>
            </a:pPr>
            <a:r>
              <a:rPr lang="en-US" sz="3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What about exclusion?</a:t>
            </a:r>
          </a:p>
          <a:p>
            <a:pPr marL="457200" indent="-457200" algn="ctr">
              <a:buSzPct val="80000"/>
              <a:buFont typeface="Arial" panose="020B0604020202020204" pitchFamily="34" charset="0"/>
              <a:buChar char="•"/>
            </a:pPr>
            <a:endParaRPr lang="en-US" sz="35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03B77B06-7285-4921-9E09-F068A2F7A31A}"/>
              </a:ext>
            </a:extLst>
          </p:cNvPr>
          <p:cNvSpPr txBox="1">
            <a:spLocks/>
          </p:cNvSpPr>
          <p:nvPr/>
        </p:nvSpPr>
        <p:spPr>
          <a:xfrm>
            <a:off x="381000" y="1371600"/>
            <a:ext cx="6019800" cy="9906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Management strategies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5F872BA-87A3-41D6-A882-76B3CF94C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073" y="3982140"/>
            <a:ext cx="1908927" cy="2860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324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349240" y="6627168"/>
            <a:ext cx="7514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Arial" charset="0"/>
              </a:rPr>
              <a:t>ADH</a:t>
            </a:r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901091A8-1F5F-41CA-B769-A3868A03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A6773F4D-E5E3-4D52-ACDB-AF4B8F6857C0}"/>
              </a:ext>
            </a:extLst>
          </p:cNvPr>
          <p:cNvSpPr txBox="1">
            <a:spLocks/>
          </p:cNvSpPr>
          <p:nvPr/>
        </p:nvSpPr>
        <p:spPr>
          <a:xfrm>
            <a:off x="228600" y="1653494"/>
            <a:ext cx="6627960" cy="585743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Mini Mesh Hoop House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C07A916-E45E-4285-9AC4-7A4190907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700278"/>
            <a:ext cx="85344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>
              <a:buSzPct val="80000"/>
              <a:buFont typeface="Arial" panose="020B0604020202020204" pitchFamily="34" charset="0"/>
              <a:buChar char="•"/>
            </a:pPr>
            <a:r>
              <a:rPr lang="en-US" sz="3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Anti-insect mesh 50 (Green Tek)</a:t>
            </a:r>
          </a:p>
          <a:p>
            <a:pPr marL="631825" lvl="1" indent="-174625">
              <a:buSzPct val="80000"/>
              <a:buFont typeface="Arial" panose="020B0604020202020204" pitchFamily="34" charset="0"/>
              <a:buChar char="•"/>
            </a:pPr>
            <a:r>
              <a:rPr lang="en-US" sz="3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Excludes WF, </a:t>
            </a:r>
            <a:r>
              <a:rPr lang="en-US" sz="36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leafminer</a:t>
            </a:r>
            <a:r>
              <a:rPr lang="en-US" sz="3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36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thrips</a:t>
            </a:r>
            <a:r>
              <a:rPr lang="en-US" sz="3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aphids, SWD adults</a:t>
            </a:r>
          </a:p>
          <a:p>
            <a:pPr marL="631825" lvl="1" indent="-174625">
              <a:buSzPct val="80000"/>
              <a:buFont typeface="Arial" panose="020B0604020202020204" pitchFamily="34" charset="0"/>
              <a:buChar char="•"/>
            </a:pPr>
            <a:r>
              <a:rPr lang="en-US" sz="3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20-29% shade</a:t>
            </a:r>
          </a:p>
          <a:p>
            <a:pPr marL="174625" indent="-174625">
              <a:buSzPct val="80000"/>
              <a:buFont typeface="Arial" panose="020B0604020202020204" pitchFamily="34" charset="0"/>
              <a:buChar char="•"/>
            </a:pPr>
            <a:r>
              <a:rPr lang="en-US" sz="3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Double zipper doors</a:t>
            </a:r>
          </a:p>
          <a:p>
            <a:pPr marL="174625" indent="-174625">
              <a:buSzPct val="80000"/>
              <a:buFont typeface="Arial" panose="020B0604020202020204" pitchFamily="34" charset="0"/>
              <a:buChar char="•"/>
            </a:pPr>
            <a:r>
              <a:rPr lang="en-US" sz="3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 plots under mesh, 4 plots outside mesh (UTC)</a:t>
            </a:r>
          </a:p>
        </p:txBody>
      </p:sp>
    </p:spTree>
    <p:extLst>
      <p:ext uri="{BB962C8B-B14F-4D97-AF65-F5344CB8AC3E}">
        <p14:creationId xmlns:p14="http://schemas.microsoft.com/office/powerpoint/2010/main" val="575066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349240" y="6627168"/>
            <a:ext cx="7514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Arial" charset="0"/>
              </a:rPr>
              <a:t>ADH</a:t>
            </a:r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901091A8-1F5F-41CA-B769-A3868A03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86E30A9-86C5-40BE-83C3-56BED3038B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1447800"/>
            <a:ext cx="7193083" cy="53948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7EDA26A-175F-4996-956C-7A91283F1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4246" y="2667000"/>
            <a:ext cx="140861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SzPct val="80000"/>
            </a:pPr>
            <a:r>
              <a:rPr lang="en-US" sz="3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plants per plot</a:t>
            </a:r>
          </a:p>
        </p:txBody>
      </p:sp>
    </p:spTree>
    <p:extLst>
      <p:ext uri="{BB962C8B-B14F-4D97-AF65-F5344CB8AC3E}">
        <p14:creationId xmlns:p14="http://schemas.microsoft.com/office/powerpoint/2010/main" val="1445721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5349240" y="6627168"/>
            <a:ext cx="7514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  <a:latin typeface="Arial" charset="0"/>
              </a:rPr>
              <a:t>ADH</a:t>
            </a:r>
            <a:endParaRPr lang="en-US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xmlns="" id="{901091A8-1F5F-41CA-B769-A3868A038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EDC0770-6083-4471-8BB4-0CCE24F907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19200"/>
            <a:ext cx="75184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194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10358</TotalTime>
  <Words>279</Words>
  <Application>Microsoft Office PowerPoint</Application>
  <PresentationFormat>On-screen Show (4:3)</PresentationFormat>
  <Paragraphs>86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Can exclusion manage spotted wing drosophila (SWD) in organic blackberry production?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PowerPoint Presentation</vt:lpstr>
      <vt:lpstr>Questions?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</dc:creator>
  <cp:lastModifiedBy>UCCE</cp:lastModifiedBy>
  <cp:revision>493</cp:revision>
  <cp:lastPrinted>2017-09-01T22:44:43Z</cp:lastPrinted>
  <dcterms:created xsi:type="dcterms:W3CDTF">2012-09-12T17:28:50Z</dcterms:created>
  <dcterms:modified xsi:type="dcterms:W3CDTF">2019-02-25T21:21:45Z</dcterms:modified>
</cp:coreProperties>
</file>