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2" r:id="rId4"/>
    <p:sldId id="271" r:id="rId5"/>
    <p:sldId id="269" r:id="rId6"/>
    <p:sldId id="261" r:id="rId7"/>
    <p:sldId id="257" r:id="rId8"/>
    <p:sldId id="258" r:id="rId9"/>
    <p:sldId id="259" r:id="rId10"/>
    <p:sldId id="260" r:id="rId11"/>
    <p:sldId id="273" r:id="rId12"/>
    <p:sldId id="265" r:id="rId13"/>
    <p:sldId id="276" r:id="rId14"/>
    <p:sldId id="266" r:id="rId15"/>
    <p:sldId id="277" r:id="rId16"/>
    <p:sldId id="264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Nutritional Issues in </a:t>
            </a:r>
            <a:r>
              <a:rPr lang="en-US" dirty="0" err="1" smtClean="0"/>
              <a:t>Caneberries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Caneberry</a:t>
            </a:r>
            <a:r>
              <a:rPr lang="en-US" dirty="0" smtClean="0"/>
              <a:t> Annual Meeting</a:t>
            </a:r>
          </a:p>
          <a:p>
            <a:r>
              <a:rPr lang="en-US" dirty="0" smtClean="0"/>
              <a:t>February 21, 2019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9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5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0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96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2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9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2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7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16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4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77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F5A9E-ECA1-46A3-B72D-445D7CB6F852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3F0B5-50A8-4ECD-8FDB-2DF7675F3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C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FFC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FFC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FFC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FFC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FFC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Nutritional Issues in </a:t>
            </a:r>
            <a:r>
              <a:rPr lang="en-US" dirty="0" err="1" smtClean="0"/>
              <a:t>Caneberries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February 21, 2019</a:t>
            </a:r>
          </a:p>
          <a:p>
            <a:r>
              <a:rPr lang="en-US" dirty="0" smtClean="0"/>
              <a:t>Annual </a:t>
            </a:r>
            <a:r>
              <a:rPr lang="en-US" dirty="0" err="1" smtClean="0"/>
              <a:t>Caneberry</a:t>
            </a:r>
            <a:r>
              <a:rPr lang="en-US" dirty="0" smtClean="0"/>
              <a:t>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Mineral Concentrations of the Leaves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512885"/>
              </p:ext>
            </p:extLst>
          </p:nvPr>
        </p:nvGraphicFramePr>
        <p:xfrm>
          <a:off x="457198" y="1531462"/>
          <a:ext cx="8305801" cy="4525962"/>
        </p:xfrm>
        <a:graphic>
          <a:graphicData uri="http://schemas.openxmlformats.org/drawingml/2006/table">
            <a:tbl>
              <a:tblPr/>
              <a:tblGrid>
                <a:gridCol w="3347877"/>
                <a:gridCol w="1610047"/>
                <a:gridCol w="1737830"/>
                <a:gridCol w="1610047"/>
              </a:tblGrid>
              <a:tr h="39935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Mineral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Green Leaves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Yellow Leaves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T-test p value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Total Nitrogen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2.825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2.875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0.4950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5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Total Phosphorous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0.2394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Potassium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1.425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1.925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0.0088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Calcium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1.675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1.375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0.0462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Magnesium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0.4525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0.375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0.0139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Sulfur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0.165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0.1817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Copper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4.725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4.625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0.7629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Zinc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14.25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0.3910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Iron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530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380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0.0270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Manganese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42.75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21.25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0.0016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Boron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73.25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68.5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0.2777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Molybdemum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1.625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1.55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0.7680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Sodium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172.5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167.5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0.1817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Chloride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5250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3125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0.0520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Nitrate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1115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1800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0.3185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5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Nutrient Uptake Chart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96385"/>
            <a:ext cx="5714999" cy="4594859"/>
          </a:xfrm>
        </p:spPr>
      </p:pic>
    </p:spTree>
    <p:extLst>
      <p:ext uri="{BB962C8B-B14F-4D97-AF65-F5344CB8AC3E}">
        <p14:creationId xmlns:p14="http://schemas.microsoft.com/office/powerpoint/2010/main" val="20940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#2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48" y="1600200"/>
            <a:ext cx="3380503" cy="4525963"/>
          </a:xfrm>
        </p:spPr>
      </p:pic>
    </p:spTree>
    <p:extLst>
      <p:ext uri="{BB962C8B-B14F-4D97-AF65-F5344CB8AC3E}">
        <p14:creationId xmlns:p14="http://schemas.microsoft.com/office/powerpoint/2010/main" val="14879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Leaf yellowing at the bottom of the plant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76400"/>
            <a:ext cx="3394472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676400"/>
            <a:ext cx="3506492" cy="467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7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Remobilization of nutrients from dying leaves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848759"/>
              </p:ext>
            </p:extLst>
          </p:nvPr>
        </p:nvGraphicFramePr>
        <p:xfrm>
          <a:off x="457200" y="1668621"/>
          <a:ext cx="8229600" cy="438912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C000"/>
                          </a:solidFill>
                        </a:rPr>
                        <a:t>Element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Green Leaves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Yellow Leaves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C000"/>
                          </a:solidFill>
                        </a:rPr>
                        <a:t>Nitrogen (%)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3.30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2.34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C000"/>
                          </a:solidFill>
                        </a:rPr>
                        <a:t>Phosphorous (%)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0.23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0.10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Potassium (%)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2.06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1.25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Calcium (%)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0.65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1.02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Magnesium (%)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0.29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0.46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Sodium (%)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0.03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0.05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Iron (ppm)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83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165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Boron (ppm)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167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Zinc (ppm)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15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Copper (ppm)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7.4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8.7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C000"/>
                          </a:solidFill>
                        </a:rPr>
                        <a:t>Manganese (ppm)</a:t>
                      </a:r>
                      <a:endParaRPr lang="en-US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C000"/>
                          </a:solidFill>
                        </a:rPr>
                        <a:t>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668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257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Samples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952248"/>
              </p:ext>
            </p:extLst>
          </p:nvPr>
        </p:nvGraphicFramePr>
        <p:xfrm>
          <a:off x="1828798" y="1368406"/>
          <a:ext cx="5486403" cy="4913252"/>
        </p:xfrm>
        <a:graphic>
          <a:graphicData uri="http://schemas.openxmlformats.org/drawingml/2006/table">
            <a:tbl>
              <a:tblPr/>
              <a:tblGrid>
                <a:gridCol w="1615860"/>
                <a:gridCol w="770350"/>
                <a:gridCol w="770350"/>
                <a:gridCol w="770350"/>
                <a:gridCol w="770350"/>
                <a:gridCol w="789143"/>
              </a:tblGrid>
              <a:tr h="536594"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/>
                      </a:r>
                      <a:br>
                        <a:rPr lang="en-US" sz="1600" dirty="0">
                          <a:solidFill>
                            <a:srgbClr val="FFFF00"/>
                          </a:solidFill>
                        </a:rPr>
                      </a:br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Sample </a:t>
                      </a:r>
                      <a:r>
                        <a:rPr lang="en-US" sz="1600" dirty="0" smtClean="0">
                          <a:solidFill>
                            <a:srgbClr val="FFFF00"/>
                          </a:solidFill>
                        </a:rPr>
                        <a:t>Description</a:t>
                      </a:r>
                      <a:endParaRPr lang="en-US" sz="1600" dirty="0">
                        <a:solidFill>
                          <a:srgbClr val="FFFF00"/>
                        </a:solidFill>
                      </a:endParaRP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FF00"/>
                        </a:solidFill>
                      </a:endParaRPr>
                    </a:p>
                  </a:txBody>
                  <a:tcPr marL="33526" marR="33526" marT="16763" marB="16763">
                    <a:lnL>
                      <a:noFill/>
                    </a:lnL>
                  </a:tcPr>
                </a:tc>
              </a:tr>
              <a:tr h="9387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Data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Healthy</a:t>
                      </a:r>
                    </a:p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Green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Yellow 1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Yellow A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Yellow 2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Yellow 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346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NO</a:t>
                      </a:r>
                      <a:r>
                        <a:rPr lang="en-US" sz="1600" baseline="-25000" dirty="0">
                          <a:solidFill>
                            <a:srgbClr val="FFFF00"/>
                          </a:solidFill>
                        </a:rPr>
                        <a:t>3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-N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33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4.2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16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4.7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&lt;2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P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120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98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130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100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130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K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240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580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340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210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260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83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Ca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3300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3000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2700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2000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2300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Mg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840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550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400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340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400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SO</a:t>
                      </a:r>
                      <a:r>
                        <a:rPr lang="en-US" sz="1600" baseline="-25000" dirty="0">
                          <a:solidFill>
                            <a:srgbClr val="FFFF00"/>
                          </a:solidFill>
                        </a:rPr>
                        <a:t>4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-S (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</a:rPr>
                        <a:t>meq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/L)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8.6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1.3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7.5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4.3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4.2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Na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100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74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53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40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50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833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Cl (ppm)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110.1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22.0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23.8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22.7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34.8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257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CEC (meq/100 g)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24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21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19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13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16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468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pH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7.1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FF00"/>
                          </a:solidFill>
                        </a:rPr>
                        <a:t>6.9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5.5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6.8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FF00"/>
                          </a:solidFill>
                        </a:rPr>
                        <a:t>7.2 </a:t>
                      </a:r>
                    </a:p>
                  </a:txBody>
                  <a:tcPr marL="33526" marR="33526" marT="16763" marB="16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04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Sodium – 250 ppm</a:t>
            </a:r>
            <a:br>
              <a:rPr lang="en-US" dirty="0" smtClean="0"/>
            </a:br>
            <a:r>
              <a:rPr lang="en-US" dirty="0" smtClean="0"/>
              <a:t>Chloride – 20,000 ppm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  <p:sp>
        <p:nvSpPr>
          <p:cNvPr id="3" name="TextBox 2"/>
          <p:cNvSpPr txBox="1"/>
          <p:nvPr/>
        </p:nvSpPr>
        <p:spPr>
          <a:xfrm>
            <a:off x="1600200" y="6324600"/>
            <a:ext cx="594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     		           Too salty!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1026" name="Picture 2" descr="C:\Users\Mark\AppData\Local\Microsoft\Windows\Temporary Internet Files\Content.IE5\OSI1QD5S\Berry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2" y="2362994"/>
            <a:ext cx="31146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32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Mineral Template</a:t>
            </a:r>
            <a:br>
              <a:rPr lang="en-US" dirty="0" smtClean="0"/>
            </a:br>
            <a:r>
              <a:rPr lang="en-US" dirty="0" err="1" smtClean="0"/>
              <a:t>Caneberries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0639675"/>
              </p:ext>
            </p:extLst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Nutrient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Range of</a:t>
                      </a:r>
                      <a:r>
                        <a:rPr lang="en-US" baseline="0" dirty="0" smtClean="0"/>
                        <a:t> Sufficiency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2.0-3.0%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Phosphorous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0.25-0.40%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Potassium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1.50-2.50%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Magnesium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0.3-0.9%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Calcium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1.5-2.50%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Manganese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50-200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50-200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Copper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7-50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30-50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Zinc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20-50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90390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51229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Study – </a:t>
            </a:r>
            <a:r>
              <a:rPr lang="en-US" dirty="0" err="1" smtClean="0"/>
              <a:t>Primocane</a:t>
            </a:r>
            <a:r>
              <a:rPr lang="en-US" dirty="0" smtClean="0"/>
              <a:t> Blackberry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592484"/>
              </p:ext>
            </p:extLst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Nutrient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</a:t>
                      </a:r>
                      <a:r>
                        <a:rPr lang="en-US" baseline="0" dirty="0" smtClean="0"/>
                        <a:t> 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Phosphorous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Potassium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Magnesium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0.46 %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Calcium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Manganese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156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158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Copper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Zinc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 ppm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2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#1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277269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843088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995488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346200"/>
            <a:ext cx="763905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8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Ends of canes all the same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316367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Contrast with older leaves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24055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Average Mineral Concentrations of the Soil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573923"/>
              </p:ext>
            </p:extLst>
          </p:nvPr>
        </p:nvGraphicFramePr>
        <p:xfrm>
          <a:off x="2744080" y="1546702"/>
          <a:ext cx="3655840" cy="4632960"/>
        </p:xfrm>
        <a:graphic>
          <a:graphicData uri="http://schemas.openxmlformats.org/drawingml/2006/table">
            <a:tbl>
              <a:tblPr/>
              <a:tblGrid>
                <a:gridCol w="1827920"/>
                <a:gridCol w="1827920"/>
              </a:tblGrid>
              <a:tr h="23820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Mineral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Soil Concentration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NO3-N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10.83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NH3- 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5.70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Phosphorous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102.00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SP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59.33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pH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7.63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ECe (dS/m)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Calcium (meq/L)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4.73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Magnesium (meq/L)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2.37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Sodium (meq/L)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Potassium </a:t>
                      </a:r>
                      <a:r>
                        <a:rPr lang="en-US" sz="1600" dirty="0" smtClean="0">
                          <a:solidFill>
                            <a:srgbClr val="FFC000"/>
                          </a:solidFill>
                        </a:rPr>
                        <a:t>(</a:t>
                      </a:r>
                      <a:r>
                        <a:rPr lang="en-US" sz="1600" dirty="0" err="1" smtClean="0">
                          <a:solidFill>
                            <a:srgbClr val="FFC000"/>
                          </a:solidFill>
                        </a:rPr>
                        <a:t>meq</a:t>
                      </a:r>
                      <a:r>
                        <a:rPr lang="en-US" sz="1600" dirty="0" smtClean="0">
                          <a:solidFill>
                            <a:srgbClr val="FFC000"/>
                          </a:solidFill>
                        </a:rPr>
                        <a:t>/L)</a:t>
                      </a:r>
                      <a:endParaRPr lang="en-US" sz="160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Chloride (</a:t>
                      </a:r>
                      <a:r>
                        <a:rPr lang="en-US" sz="1600" dirty="0" err="1">
                          <a:solidFill>
                            <a:srgbClr val="FFC000"/>
                          </a:solidFill>
                        </a:rPr>
                        <a:t>meq</a:t>
                      </a:r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/L)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SO4-S (meq/L)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2.40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SAR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Boron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0.65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Copper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1.53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Zinc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4.77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Iron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27.67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209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C000"/>
                          </a:solidFill>
                        </a:rPr>
                        <a:t>Manganese (ppm)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FFC000"/>
                          </a:solidFill>
                        </a:rPr>
                        <a:t>3.90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12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484</Words>
  <Application>Microsoft Office PowerPoint</Application>
  <PresentationFormat>On-screen Show (4:3)</PresentationFormat>
  <Paragraphs>269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Nutritional Issues in Caneberries</vt:lpstr>
      <vt:lpstr>Mineral Template Caneberries</vt:lpstr>
      <vt:lpstr>PowerPoint Presentation</vt:lpstr>
      <vt:lpstr>PowerPoint Presentation</vt:lpstr>
      <vt:lpstr> Case Study – Primocane Blackberry</vt:lpstr>
      <vt:lpstr>Case Study #1</vt:lpstr>
      <vt:lpstr>Ends of canes all the same</vt:lpstr>
      <vt:lpstr>Contrast with older leaves</vt:lpstr>
      <vt:lpstr>Average Mineral Concentrations of the Soil</vt:lpstr>
      <vt:lpstr>Mineral Concentrations of the Leaves</vt:lpstr>
      <vt:lpstr>pH Nutrient Uptake Chart</vt:lpstr>
      <vt:lpstr>Case Study #2</vt:lpstr>
      <vt:lpstr>Leaf yellowing at the bottom of the plant</vt:lpstr>
      <vt:lpstr>Remobilization of nutrients from dying leaves</vt:lpstr>
      <vt:lpstr>Soil Samples</vt:lpstr>
      <vt:lpstr>Sodium – 250 ppm Chloride – 20,000 ppm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20</cp:revision>
  <dcterms:created xsi:type="dcterms:W3CDTF">2019-02-01T19:56:39Z</dcterms:created>
  <dcterms:modified xsi:type="dcterms:W3CDTF">2019-02-20T18:13:09Z</dcterms:modified>
</cp:coreProperties>
</file>