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2" r:id="rId7"/>
    <p:sldId id="302" r:id="rId8"/>
    <p:sldId id="304" r:id="rId9"/>
    <p:sldId id="30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80" r:id="rId18"/>
    <p:sldId id="281" r:id="rId19"/>
    <p:sldId id="282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305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2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Nathan" initials="AN" lastIdx="4" clrIdx="0">
    <p:extLst>
      <p:ext uri="{19B8F6BF-5375-455C-9EA6-DF929625EA0E}">
        <p15:presenceInfo xmlns:p15="http://schemas.microsoft.com/office/powerpoint/2012/main" userId="96551b8cce1465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326" autoAdjust="0"/>
    <p:restoredTop sz="87433" autoAdjust="0"/>
  </p:normalViewPr>
  <p:slideViewPr>
    <p:cSldViewPr snapToGrid="0">
      <p:cViewPr varScale="1">
        <p:scale>
          <a:sx n="60" d="100"/>
          <a:sy n="60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F2ED4-B84E-4750-AB4F-3BB67ED6BC63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2E560-E8FA-4B53-B382-76815F5A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36DE-0289-4AC4-86F1-A4B7409F0DF0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BC3C5-8628-4F60-845F-13F959E3C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7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V. vinifera</a:t>
            </a:r>
          </a:p>
          <a:p>
            <a:r>
              <a:rPr lang="en-US" dirty="0"/>
              <a:t>V. labrusca</a:t>
            </a:r>
          </a:p>
          <a:p>
            <a:r>
              <a:rPr lang="en-US" dirty="0"/>
              <a:t>V. californica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9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2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36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77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1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6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8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3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6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26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11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20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2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73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5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0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8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36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7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Carpenteria vine in1893.  Produced 8 tons at 51</a:t>
            </a:r>
            <a:r>
              <a:rPr lang="en-US" baseline="0" dirty="0"/>
              <a:t> years old.  *8’ circumference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61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41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0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431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6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0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8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8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5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49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9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397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4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7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9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1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3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9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8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8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6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8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5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3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4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9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0892-ED42-4F68-B8FC-EBDFA855A3C6}" type="datetimeFigureOut">
              <a:rPr lang="en-US" smtClean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gardenweb.ucanr.edu/Growing_Grapes_in_the_California_Garden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7668"/>
            <a:ext cx="8263944" cy="16819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7300" dirty="0"/>
              <a:t>The Home Vineyard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095" y="3210454"/>
            <a:ext cx="9144000" cy="1655762"/>
          </a:xfrm>
        </p:spPr>
        <p:txBody>
          <a:bodyPr/>
          <a:lstStyle/>
          <a:p>
            <a:r>
              <a:rPr lang="en-US" sz="3200" dirty="0"/>
              <a:t>Art Nathan, Enologist/Viticulturist</a:t>
            </a:r>
          </a:p>
          <a:p>
            <a:r>
              <a:rPr lang="en-US" dirty="0"/>
              <a:t>UC Master Gardener 2011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37993"/>
            <a:ext cx="2053711" cy="20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ms.ucanr.edu/mg/files/documents/6386Logos53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5" y="295118"/>
            <a:ext cx="1622737" cy="19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967" y="4250028"/>
            <a:ext cx="3540177" cy="23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Planting and care during First Leaf</a:t>
            </a:r>
          </a:p>
          <a:p>
            <a:pPr lvl="1"/>
            <a:r>
              <a:rPr lang="en-US" dirty="0"/>
              <a:t>Planting – </a:t>
            </a:r>
          </a:p>
          <a:p>
            <a:pPr marL="457200" lvl="1" indent="0">
              <a:buNone/>
            </a:pPr>
            <a:r>
              <a:rPr lang="en-US" dirty="0"/>
              <a:t>	Soil should be well drained and weed free</a:t>
            </a:r>
          </a:p>
          <a:p>
            <a:pPr marL="457200" lvl="1" indent="0">
              <a:buNone/>
            </a:pPr>
            <a:r>
              <a:rPr lang="en-US" dirty="0"/>
              <a:t>		Add “French Drain” if necessary to provide drainage.</a:t>
            </a:r>
          </a:p>
          <a:p>
            <a:pPr marL="457200" lvl="1" indent="0">
              <a:buNone/>
            </a:pPr>
            <a:r>
              <a:rPr lang="en-US" dirty="0"/>
              <a:t>	Eliminate rodent pests (squirrels, gophers, moles) if possible</a:t>
            </a:r>
          </a:p>
          <a:p>
            <a:pPr marL="457200" lvl="1" indent="0">
              <a:buNone/>
            </a:pPr>
            <a:r>
              <a:rPr lang="en-US" dirty="0"/>
              <a:t>	Plant rooted vines for easier vine establishment</a:t>
            </a:r>
          </a:p>
          <a:p>
            <a:pPr marL="457200" lvl="1" indent="0">
              <a:buNone/>
            </a:pPr>
            <a:r>
              <a:rPr lang="en-US" dirty="0"/>
              <a:t>		Trim vine prior to planting.</a:t>
            </a:r>
          </a:p>
          <a:p>
            <a:pPr marL="457200" lvl="1" indent="0">
              <a:buNone/>
            </a:pPr>
            <a:r>
              <a:rPr lang="en-US" dirty="0"/>
              <a:t>		Can put cuttings in the ground – will root in ground.</a:t>
            </a:r>
          </a:p>
          <a:p>
            <a:pPr marL="457200" lvl="1" indent="0">
              <a:buNone/>
            </a:pPr>
            <a:r>
              <a:rPr lang="en-US" dirty="0"/>
              <a:t>                               *Nursery Rows for multiple vine planting*</a:t>
            </a:r>
          </a:p>
          <a:p>
            <a:pPr marL="457200" lvl="1" indent="0">
              <a:buNone/>
            </a:pPr>
            <a:r>
              <a:rPr lang="en-US" dirty="0"/>
              <a:t>	Stake vines before or after planting if not growing at fencing.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254756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Planting and care during First Leaf </a:t>
            </a:r>
            <a:r>
              <a:rPr lang="en-US" sz="1600" dirty="0"/>
              <a:t>(continued)</a:t>
            </a:r>
          </a:p>
          <a:p>
            <a:pPr marL="457200" lvl="1" indent="0">
              <a:buNone/>
            </a:pPr>
            <a:r>
              <a:rPr lang="en-US" dirty="0"/>
              <a:t>Weed control – mechanical vs. chemical</a:t>
            </a:r>
          </a:p>
          <a:p>
            <a:pPr marL="457200" lvl="1" indent="0">
              <a:buNone/>
            </a:pPr>
            <a:r>
              <a:rPr lang="en-US" dirty="0"/>
              <a:t>	NO CHEMICAL weeding the first year!</a:t>
            </a:r>
          </a:p>
          <a:p>
            <a:pPr marL="457200" lvl="1" indent="0">
              <a:buNone/>
            </a:pPr>
            <a:r>
              <a:rPr lang="en-US" dirty="0"/>
              <a:t>	Keep soil clean, using care not to damage young grapevine</a:t>
            </a:r>
          </a:p>
          <a:p>
            <a:pPr marL="457200" lvl="1" indent="0">
              <a:buNone/>
            </a:pPr>
            <a:r>
              <a:rPr lang="en-US" dirty="0"/>
              <a:t>Cluster thin – </a:t>
            </a:r>
            <a:r>
              <a:rPr lang="en-US" b="1" u="sng" dirty="0">
                <a:solidFill>
                  <a:srgbClr val="FF0000"/>
                </a:solidFill>
              </a:rPr>
              <a:t>eliminate </a:t>
            </a:r>
            <a:r>
              <a:rPr lang="en-US" b="1" dirty="0">
                <a:solidFill>
                  <a:srgbClr val="FF0000"/>
                </a:solidFill>
              </a:rPr>
              <a:t>any potential fruit the first two years.</a:t>
            </a:r>
          </a:p>
          <a:p>
            <a:pPr marL="457200" lvl="1" indent="0">
              <a:buNone/>
            </a:pPr>
            <a:r>
              <a:rPr lang="en-US" dirty="0"/>
              <a:t>Prune after all leaves drop in fall</a:t>
            </a:r>
          </a:p>
          <a:p>
            <a:pPr marL="457200" lvl="1" indent="0">
              <a:buNone/>
            </a:pPr>
            <a:r>
              <a:rPr lang="en-US" dirty="0"/>
              <a:t>	Prune to single spur of two buds.</a:t>
            </a:r>
          </a:p>
          <a:p>
            <a:pPr marL="457200" lvl="1" indent="0">
              <a:buNone/>
            </a:pPr>
            <a:r>
              <a:rPr lang="en-US" dirty="0"/>
              <a:t>	Maintain vigilance against ground pests like slugs, snails &amp; rodents.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3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934807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" y="1682798"/>
            <a:ext cx="12192000" cy="56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7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0497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Care During Second Leaf:</a:t>
            </a:r>
          </a:p>
          <a:p>
            <a:pPr lvl="1"/>
            <a:r>
              <a:rPr lang="en-US" dirty="0"/>
              <a:t>Most care is in training the vine up the stake</a:t>
            </a:r>
          </a:p>
          <a:p>
            <a:pPr lvl="2"/>
            <a:r>
              <a:rPr lang="en-US" dirty="0"/>
              <a:t>Pick a single shoot</a:t>
            </a:r>
          </a:p>
          <a:p>
            <a:pPr lvl="2"/>
            <a:r>
              <a:rPr lang="en-US" dirty="0"/>
              <a:t>Leave spur – just in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295" y="2516894"/>
            <a:ext cx="12764295" cy="46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Dormant pruning after end of 2</a:t>
            </a:r>
            <a:r>
              <a:rPr lang="en-US" baseline="30000" dirty="0"/>
              <a:t>nd</a:t>
            </a:r>
            <a:r>
              <a:rPr lang="en-US" dirty="0"/>
              <a:t> Leaf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" y="2636445"/>
            <a:ext cx="12192000" cy="35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885" y="-4844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2330592"/>
            <a:ext cx="10058916" cy="427300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Trellising and Training</a:t>
            </a:r>
          </a:p>
          <a:p>
            <a:pPr lvl="1"/>
            <a:r>
              <a:rPr lang="en-US" sz="2800" dirty="0"/>
              <a:t>Multitude of trellis types and methods for training grapes.</a:t>
            </a:r>
          </a:p>
          <a:p>
            <a:pPr lvl="2"/>
            <a:r>
              <a:rPr lang="en-US" sz="2400" dirty="0"/>
              <a:t>Easiest and oldest method is a single grape stake, with no wires.  </a:t>
            </a:r>
          </a:p>
          <a:p>
            <a:pPr lvl="2"/>
            <a:r>
              <a:rPr lang="en-US" sz="2400" dirty="0"/>
              <a:t>Wine grapes usually grown on wire from 40 to 42 inches above ground.</a:t>
            </a:r>
          </a:p>
          <a:p>
            <a:pPr lvl="2"/>
            <a:r>
              <a:rPr lang="en-US" sz="2400" dirty="0"/>
              <a:t>Table grapes generally grown higher, with 5 feet between vine and ground.</a:t>
            </a:r>
          </a:p>
          <a:p>
            <a:pPr lvl="2"/>
            <a:r>
              <a:rPr lang="en-US" sz="2400" dirty="0"/>
              <a:t>Arbors and other patio structures are quite suitable for training and growing table grapes. </a:t>
            </a:r>
          </a:p>
          <a:p>
            <a:pPr lvl="3"/>
            <a:r>
              <a:rPr lang="en-US" sz="2200" dirty="0"/>
              <a:t>Allow 50-100 Square feet per grapevine</a:t>
            </a:r>
          </a:p>
        </p:txBody>
      </p:sp>
    </p:spTree>
    <p:extLst>
      <p:ext uri="{BB962C8B-B14F-4D97-AF65-F5344CB8AC3E}">
        <p14:creationId xmlns:p14="http://schemas.microsoft.com/office/powerpoint/2010/main" val="263072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772950"/>
            <a:ext cx="10515600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3600" dirty="0"/>
              <a:t>Training Systems: 2 Basic Systems</a:t>
            </a:r>
          </a:p>
          <a:p>
            <a:pPr marL="457200" lvl="1" indent="0" algn="just">
              <a:buNone/>
            </a:pPr>
            <a:endParaRPr lang="en-US" sz="3600" dirty="0"/>
          </a:p>
          <a:p>
            <a:pPr lvl="1" algn="just"/>
            <a:r>
              <a:rPr lang="en-US" sz="3200" dirty="0"/>
              <a:t>Cordon Trained</a:t>
            </a:r>
          </a:p>
          <a:p>
            <a:pPr lvl="1" algn="just"/>
            <a:endParaRPr lang="en-US" sz="3200" dirty="0"/>
          </a:p>
          <a:p>
            <a:pPr lvl="1" algn="just"/>
            <a:r>
              <a:rPr lang="en-US" sz="3200" dirty="0"/>
              <a:t>Head Trained</a:t>
            </a:r>
          </a:p>
          <a:p>
            <a:pPr lvl="2" algn="just"/>
            <a:r>
              <a:rPr lang="en-US" sz="2800" dirty="0"/>
              <a:t>Spur pruned</a:t>
            </a:r>
          </a:p>
          <a:p>
            <a:pPr lvl="2" algn="just"/>
            <a:r>
              <a:rPr lang="en-US" sz="2800" dirty="0"/>
              <a:t>Cane pruned</a:t>
            </a:r>
          </a:p>
          <a:p>
            <a:pPr marL="914400" lvl="2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74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772950"/>
            <a:ext cx="10515600" cy="4351338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/>
              <a:t>Cordon Trained</a:t>
            </a:r>
          </a:p>
          <a:p>
            <a:pPr lvl="1" algn="just"/>
            <a:endParaRPr lang="en-US" sz="3200" dirty="0"/>
          </a:p>
          <a:p>
            <a:pPr lvl="1" algn="just"/>
            <a:endParaRPr lang="en-US" sz="3200" dirty="0"/>
          </a:p>
          <a:p>
            <a:pPr marL="914400" lvl="2" indent="0" algn="just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2485953"/>
            <a:ext cx="77533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4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772950"/>
            <a:ext cx="10515600" cy="4351338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/>
              <a:t>Head trained, spur pruned</a:t>
            </a:r>
          </a:p>
          <a:p>
            <a:pPr lvl="1" algn="just"/>
            <a:endParaRPr lang="en-US" sz="3200" dirty="0"/>
          </a:p>
          <a:p>
            <a:pPr lvl="1" algn="just"/>
            <a:endParaRPr lang="en-US" sz="3200" dirty="0"/>
          </a:p>
          <a:p>
            <a:pPr lvl="1" algn="just"/>
            <a:endParaRPr lang="en-US" sz="3200" dirty="0"/>
          </a:p>
          <a:p>
            <a:pPr marL="914400" lvl="2" indent="0" algn="just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0" y="3228975"/>
            <a:ext cx="6667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8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631382"/>
            <a:ext cx="10515600" cy="4492906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/>
              <a:t>Head trained, cane pruned</a:t>
            </a:r>
          </a:p>
          <a:p>
            <a:pPr lvl="1" algn="just"/>
            <a:endParaRPr lang="en-US" sz="3200" dirty="0"/>
          </a:p>
          <a:p>
            <a:pPr lvl="1" algn="just"/>
            <a:endParaRPr lang="en-US" sz="3200" dirty="0"/>
          </a:p>
          <a:p>
            <a:pPr lvl="1" algn="just"/>
            <a:endParaRPr lang="en-US" sz="3200" dirty="0"/>
          </a:p>
          <a:p>
            <a:pPr lvl="1" algn="just"/>
            <a:endParaRPr lang="en-US" sz="3200" dirty="0"/>
          </a:p>
          <a:p>
            <a:pPr marL="914400" lvl="2" indent="0" algn="just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133600"/>
            <a:ext cx="10287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3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90" y="231820"/>
            <a:ext cx="4430334" cy="6536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898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I. BRIEF HISTORY OF GRAPE GROWING</a:t>
            </a:r>
          </a:p>
          <a:p>
            <a:pPr marL="457200" lvl="1" indent="0">
              <a:buNone/>
            </a:pPr>
            <a:r>
              <a:rPr lang="en-US" sz="4000" dirty="0"/>
              <a:t>Early grape culture</a:t>
            </a:r>
          </a:p>
          <a:p>
            <a:pPr marL="457200" lvl="1" indent="0">
              <a:buNone/>
            </a:pPr>
            <a:r>
              <a:rPr lang="en-US" sz="4000" dirty="0"/>
              <a:t>Grape growing in California</a:t>
            </a:r>
          </a:p>
          <a:p>
            <a:pPr marL="457200" lvl="1" indent="0">
              <a:buNone/>
            </a:pPr>
            <a:r>
              <a:rPr lang="en-US" sz="4000" dirty="0"/>
              <a:t>Effects of 18</a:t>
            </a:r>
            <a:r>
              <a:rPr lang="en-US" sz="4000" baseline="30000" dirty="0"/>
              <a:t>th</a:t>
            </a:r>
            <a:r>
              <a:rPr lang="en-US" sz="4000" dirty="0"/>
              <a:t> Amendment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b="1" dirty="0">
                <a:solidFill>
                  <a:srgbClr val="FF0000"/>
                </a:solidFill>
              </a:rPr>
              <a:t>Prohibition!)</a:t>
            </a:r>
          </a:p>
          <a:p>
            <a:pPr marL="457200" lvl="1" indent="0">
              <a:buNone/>
            </a:pPr>
            <a:r>
              <a:rPr lang="en-US" sz="4000" dirty="0"/>
              <a:t>Post Prohibition</a:t>
            </a:r>
          </a:p>
          <a:p>
            <a:pPr lvl="1"/>
            <a:endParaRPr lang="en-US" sz="2800" b="1" dirty="0">
              <a:solidFill>
                <a:srgbClr val="FF0000"/>
              </a:solidFill>
            </a:endParaRPr>
          </a:p>
          <a:p>
            <a:pPr lvl="1"/>
            <a:endParaRPr lang="en-US" sz="1400" b="1" dirty="0">
              <a:solidFill>
                <a:srgbClr val="FF0000"/>
              </a:solidFill>
            </a:endParaRPr>
          </a:p>
          <a:p>
            <a:pPr lvl="1"/>
            <a:endParaRPr lang="en-US" sz="1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5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/>
              <a:t>1. Pruning has a depressing or stunting effect on the vine; the removal of living vegetative parts at any time decreases the capacity or total productive ability of the vine.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3600" dirty="0"/>
              <a:t>	-Leaf area, number and size determines capacity.</a:t>
            </a:r>
          </a:p>
        </p:txBody>
      </p:sp>
    </p:spTree>
    <p:extLst>
      <p:ext uri="{BB962C8B-B14F-4D97-AF65-F5344CB8AC3E}">
        <p14:creationId xmlns:p14="http://schemas.microsoft.com/office/powerpoint/2010/main" val="230938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/>
              <a:t>2.  The production of crop depresses the capacity of the vine for the following year or years.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	- Over cropping when very young can depress vine growth &amp;     	production for many years, especially large cluster varieties.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36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/>
              <a:t>3. The capacity of the vine varies directly with the number of shoots that develop.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  <a:p>
            <a:pPr marL="457200" lvl="1" indent="0">
              <a:buNone/>
            </a:pPr>
            <a:r>
              <a:rPr lang="en-US" sz="2800" dirty="0"/>
              <a:t>	- Capacity of vine determined by leaf area, NOT how fast the                       	shoots grow.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3816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/>
              <a:t>4. The vigor of the shoots of a vine varies inversely with the number of shoots and with the amount of crop.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	- Few shoots with reduced crop will have greater growth than many shoots with crop.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58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/>
              <a:t>5. The fruitfulness of a vine, within limits, varies inversely with the vigor of the shoots. 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	- </a:t>
            </a:r>
            <a:r>
              <a:rPr lang="en-US" sz="5400" dirty="0"/>
              <a:t>VINE BALANCE </a:t>
            </a:r>
            <a:r>
              <a:rPr lang="en-US" sz="2800" dirty="0"/>
              <a:t>IS THE KEY.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452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	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/>
              <a:t>6. A large cane, arm, or vine can produce more than a small one and therefore should carry more fruit buds.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		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8032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	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		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4" y="1569382"/>
            <a:ext cx="11817013" cy="57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9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3600" dirty="0"/>
              <a:t>7.  A given vine in a given season can properly nourish and ripen only a certain quantity of fruit; its capacity is limited by its previous history and its environment.</a:t>
            </a:r>
            <a:endParaRPr lang="en-US" sz="2800" dirty="0"/>
          </a:p>
          <a:p>
            <a:pPr marL="457200" lvl="1" indent="0">
              <a:buNone/>
            </a:pPr>
            <a:r>
              <a:rPr lang="en-US" sz="3600" dirty="0"/>
              <a:t>		</a:t>
            </a:r>
          </a:p>
          <a:p>
            <a:pPr marL="457200" lvl="1" indent="0">
              <a:buNone/>
            </a:pPr>
            <a:r>
              <a:rPr lang="en-US" sz="3600" dirty="0"/>
              <a:t>	- Bearing capacity without delaying ripening is IDEAL.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		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5124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701"/>
            <a:ext cx="10515600" cy="4351338"/>
          </a:xfrm>
        </p:spPr>
        <p:txBody>
          <a:bodyPr/>
          <a:lstStyle/>
          <a:p>
            <a:r>
              <a:rPr lang="en-US" dirty="0"/>
              <a:t>Inconspicuous flowers</a:t>
            </a:r>
          </a:p>
          <a:p>
            <a:pPr lvl="1"/>
            <a:r>
              <a:rPr lang="en-US" dirty="0"/>
              <a:t>Don’t confuse with developing berries</a:t>
            </a:r>
          </a:p>
          <a:p>
            <a:pPr lvl="1"/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2" y="1845701"/>
            <a:ext cx="18383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9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701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Bloom Evolves quite rapidly in warm, sunny weather</a:t>
            </a:r>
          </a:p>
          <a:p>
            <a:pPr lvl="1"/>
            <a:endParaRPr lang="en-US" sz="28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33" y="2369127"/>
            <a:ext cx="6691734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90" y="231820"/>
            <a:ext cx="4430334" cy="6536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4" y="1619148"/>
            <a:ext cx="1133957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II.  HOME VINEYARD CULTURAL PRACTICES</a:t>
            </a:r>
          </a:p>
          <a:p>
            <a:pPr marL="457200" lvl="1" indent="0">
              <a:buNone/>
            </a:pPr>
            <a:r>
              <a:rPr lang="en-US" sz="3200" dirty="0"/>
              <a:t>A. Site selection</a:t>
            </a:r>
          </a:p>
          <a:p>
            <a:pPr marL="457200" lvl="1" indent="0">
              <a:buNone/>
            </a:pPr>
            <a:r>
              <a:rPr lang="en-US" sz="3200" dirty="0"/>
              <a:t>B. Plant selection – Rootstock and cultivars for home vineyard</a:t>
            </a:r>
          </a:p>
          <a:p>
            <a:pPr marL="457200" lvl="1" indent="0">
              <a:buNone/>
            </a:pPr>
            <a:r>
              <a:rPr lang="en-US" sz="3200" dirty="0"/>
              <a:t>C. Planting and early care during First Leaf</a:t>
            </a:r>
          </a:p>
          <a:p>
            <a:pPr marL="457200" lvl="1" indent="0">
              <a:buNone/>
            </a:pPr>
            <a:r>
              <a:rPr lang="en-US" sz="3200" dirty="0"/>
              <a:t>D. Second Leaf care</a:t>
            </a:r>
          </a:p>
          <a:p>
            <a:pPr marL="971550" lvl="1" indent="-514350">
              <a:buAutoNum type="alphaUcPeriod" startAt="5"/>
            </a:pPr>
            <a:r>
              <a:rPr lang="en-US" sz="3200" dirty="0"/>
              <a:t>Third leaf and beyond</a:t>
            </a:r>
          </a:p>
          <a:p>
            <a:pPr marL="971550" lvl="1" indent="-514350">
              <a:buAutoNum type="alphaUcPeriod" startAt="5"/>
            </a:pPr>
            <a:r>
              <a:rPr lang="en-US" sz="3200" dirty="0"/>
              <a:t>Pruning principles</a:t>
            </a:r>
          </a:p>
          <a:p>
            <a:pPr marL="971550" lvl="1" indent="-514350">
              <a:buAutoNum type="alphaUcPeriod" startAt="5"/>
            </a:pPr>
            <a:r>
              <a:rPr lang="en-US" sz="3200" dirty="0"/>
              <a:t>Irrigation</a:t>
            </a:r>
          </a:p>
          <a:p>
            <a:pPr marL="971550" lvl="1" indent="-514350">
              <a:buAutoNum type="alphaUcPeriod" startAt="5"/>
            </a:pPr>
            <a:r>
              <a:rPr lang="en-US" sz="3200" dirty="0"/>
              <a:t>Pest Control</a:t>
            </a:r>
          </a:p>
          <a:p>
            <a:pPr marL="971550" lvl="1" indent="-514350">
              <a:buAutoNum type="alphaUcPeriod" startAt="5"/>
            </a:pPr>
            <a:r>
              <a:rPr lang="en-US" sz="3200" dirty="0"/>
              <a:t>Diseases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lvl="1"/>
            <a:endParaRPr lang="en-US" sz="2800" b="1" dirty="0">
              <a:solidFill>
                <a:srgbClr val="FF0000"/>
              </a:solidFill>
            </a:endParaRPr>
          </a:p>
          <a:p>
            <a:pPr lvl="1"/>
            <a:endParaRPr lang="en-US" sz="1400" b="1" dirty="0">
              <a:solidFill>
                <a:srgbClr val="FF0000"/>
              </a:solidFill>
            </a:endParaRPr>
          </a:p>
          <a:p>
            <a:pPr lvl="1"/>
            <a:endParaRPr lang="en-US" sz="1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9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2800" dirty="0"/>
              <a:t>Flower reaches “full bloom” when calyptra falls off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370062"/>
            <a:ext cx="4729595" cy="44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3200" dirty="0"/>
              <a:t>Stamen fall off and </a:t>
            </a:r>
          </a:p>
          <a:p>
            <a:pPr marL="457200" lvl="1" indent="0">
              <a:buNone/>
            </a:pPr>
            <a:r>
              <a:rPr lang="en-US" sz="3200" dirty="0"/>
              <a:t>   berry begins to develop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64" y="1538536"/>
            <a:ext cx="2971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0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3200" dirty="0"/>
              <a:t>Grape flowers</a:t>
            </a:r>
          </a:p>
          <a:p>
            <a:pPr marL="0" indent="0">
              <a:buNone/>
            </a:pPr>
            <a:r>
              <a:rPr lang="en-US" sz="3200" dirty="0"/>
              <a:t>       before bloom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marL="457200" lvl="1" indent="0">
              <a:buNone/>
            </a:pPr>
            <a:r>
              <a:rPr lang="en-US" sz="3200" dirty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518" y="1801410"/>
            <a:ext cx="7339692" cy="49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5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3200" dirty="0"/>
              <a:t>Grape flowers</a:t>
            </a:r>
          </a:p>
          <a:p>
            <a:pPr marL="0" indent="0">
              <a:buNone/>
            </a:pPr>
            <a:r>
              <a:rPr lang="en-US" sz="3200" dirty="0"/>
              <a:t>       mid-bloom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marL="457200" lvl="1" indent="0">
              <a:buNone/>
            </a:pPr>
            <a:r>
              <a:rPr lang="en-US" sz="3200" dirty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99" y="160861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/>
              <a:t>Grape flowers</a:t>
            </a:r>
          </a:p>
          <a:p>
            <a:pPr marL="0" indent="0">
              <a:buNone/>
            </a:pPr>
            <a:r>
              <a:rPr lang="en-US" sz="3200" dirty="0"/>
              <a:t>       full bloom </a:t>
            </a:r>
          </a:p>
          <a:p>
            <a:pPr marL="0" indent="0">
              <a:buNone/>
            </a:pPr>
            <a:r>
              <a:rPr lang="en-US" sz="3200" dirty="0"/>
              <a:t>       (85%)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marL="457200" lvl="1" indent="0">
              <a:buNone/>
            </a:pPr>
            <a:r>
              <a:rPr lang="en-US" sz="3200" dirty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75" y="1148452"/>
            <a:ext cx="6726084" cy="57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61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6" y="1759601"/>
            <a:ext cx="10515600" cy="465850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/>
              <a:t>Grape fruit set</a:t>
            </a:r>
          </a:p>
          <a:p>
            <a:pPr marL="457200" lvl="1" indent="0">
              <a:buNone/>
            </a:pPr>
            <a:r>
              <a:rPr lang="en-US" sz="3200" dirty="0"/>
              <a:t>   after shatter 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</a:t>
            </a:r>
          </a:p>
          <a:p>
            <a:pPr marL="457200" lvl="1" indent="0">
              <a:buNone/>
            </a:pPr>
            <a:r>
              <a:rPr lang="en-US" sz="3200" dirty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989" y="1883751"/>
            <a:ext cx="7339813" cy="47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1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 </a:t>
            </a:r>
            <a:r>
              <a:rPr lang="en-US" sz="3600" dirty="0"/>
              <a:t>Producing quality wine grapes</a:t>
            </a:r>
            <a:r>
              <a:rPr lang="en-US" sz="2800" dirty="0"/>
              <a:t>:</a:t>
            </a:r>
          </a:p>
          <a:p>
            <a:pPr lvl="1"/>
            <a:r>
              <a:rPr lang="en-US" sz="3600" dirty="0"/>
              <a:t>	</a:t>
            </a:r>
            <a:r>
              <a:rPr lang="en-US" sz="3200" dirty="0"/>
              <a:t>Get light on the fruit</a:t>
            </a:r>
          </a:p>
          <a:p>
            <a:pPr marL="457200" lvl="1" indent="0">
              <a:buNone/>
            </a:pPr>
            <a:r>
              <a:rPr lang="en-US" sz="3200" dirty="0"/>
              <a:t>		-Crop thinning</a:t>
            </a:r>
          </a:p>
          <a:p>
            <a:pPr marL="457200" lvl="1" indent="0">
              <a:buNone/>
            </a:pPr>
            <a:r>
              <a:rPr lang="en-US" sz="3200" dirty="0"/>
              <a:t>		-Leaf thinning</a:t>
            </a:r>
          </a:p>
          <a:p>
            <a:pPr marL="457200" lvl="1" indent="0">
              <a:buNone/>
            </a:pPr>
            <a:r>
              <a:rPr lang="en-US" sz="3200" dirty="0"/>
              <a:t>			-Improves fruit color</a:t>
            </a:r>
          </a:p>
          <a:p>
            <a:pPr marL="457200" lvl="1" indent="0">
              <a:buNone/>
            </a:pPr>
            <a:r>
              <a:rPr lang="en-US" sz="3200" dirty="0"/>
              <a:t>			-Pest reduction</a:t>
            </a:r>
          </a:p>
          <a:p>
            <a:pPr marL="457200" lvl="1" indent="0">
              <a:buNone/>
            </a:pPr>
            <a:r>
              <a:rPr lang="en-US" sz="3200" dirty="0"/>
              <a:t>			-Reduced disease pressure</a:t>
            </a:r>
          </a:p>
        </p:txBody>
      </p:sp>
    </p:spTree>
    <p:extLst>
      <p:ext uri="{BB962C8B-B14F-4D97-AF65-F5344CB8AC3E}">
        <p14:creationId xmlns:p14="http://schemas.microsoft.com/office/powerpoint/2010/main" val="890875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336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3971" y="1387475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3600" dirty="0"/>
              <a:t>Producing quality table grapes</a:t>
            </a:r>
            <a:r>
              <a:rPr lang="en-US" sz="2800" dirty="0"/>
              <a:t>:</a:t>
            </a:r>
          </a:p>
          <a:p>
            <a:pPr lvl="1"/>
            <a:r>
              <a:rPr lang="en-US" sz="3600" dirty="0"/>
              <a:t>	Thin, thin, thin</a:t>
            </a:r>
          </a:p>
          <a:p>
            <a:pPr lvl="2"/>
            <a:r>
              <a:rPr lang="en-US" sz="2800" dirty="0"/>
              <a:t>Flower cluster thin – too many blooms</a:t>
            </a:r>
          </a:p>
          <a:p>
            <a:pPr lvl="2"/>
            <a:r>
              <a:rPr lang="en-US" sz="2800" dirty="0"/>
              <a:t>Cluster thin – vine set too many clusters</a:t>
            </a:r>
          </a:p>
          <a:p>
            <a:pPr lvl="2"/>
            <a:r>
              <a:rPr lang="en-US" sz="2800" dirty="0"/>
              <a:t>Berry thin – improves berry size.</a:t>
            </a:r>
          </a:p>
          <a:p>
            <a:pPr lvl="1"/>
            <a:r>
              <a:rPr lang="en-US" sz="3200" dirty="0"/>
              <a:t>Girdling &amp; growth regulators</a:t>
            </a:r>
          </a:p>
          <a:p>
            <a:pPr lvl="2"/>
            <a:r>
              <a:rPr lang="en-US" sz="2800" dirty="0"/>
              <a:t>Not common in home vineyards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053" y="1207119"/>
            <a:ext cx="2752725" cy="44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42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247A-8102-492B-B6C1-9804A824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845" y="1158108"/>
            <a:ext cx="5041558" cy="1325563"/>
          </a:xfrm>
        </p:spPr>
        <p:txBody>
          <a:bodyPr/>
          <a:lstStyle/>
          <a:p>
            <a:r>
              <a:rPr lang="en-US" dirty="0"/>
              <a:t>Girdling Procedure</a:t>
            </a:r>
          </a:p>
        </p:txBody>
      </p:sp>
      <p:pic>
        <p:nvPicPr>
          <p:cNvPr id="1026" name="Picture 2" descr="We Like 'Em Big And Juicy: How Our Table Grapes Got So Fat : The Salt : NPR">
            <a:extLst>
              <a:ext uri="{FF2B5EF4-FFF2-40B4-BE49-F238E27FC236}">
                <a16:creationId xmlns:a16="http://schemas.microsoft.com/office/drawing/2014/main" id="{C2D58F79-A2AB-4F2D-8F82-428BB7AA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9" y="3121777"/>
            <a:ext cx="3886842" cy="37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dling - Growing Table Grapes - Florence Grovida Gardening">
            <a:extLst>
              <a:ext uri="{FF2B5EF4-FFF2-40B4-BE49-F238E27FC236}">
                <a16:creationId xmlns:a16="http://schemas.microsoft.com/office/drawing/2014/main" id="{B94DE998-2CF8-4635-B89A-F1B034CC65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57" y="3121777"/>
            <a:ext cx="3559986" cy="37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rdling - Growing Table Grapes - Florence Grovida Gardening">
            <a:extLst>
              <a:ext uri="{FF2B5EF4-FFF2-40B4-BE49-F238E27FC236}">
                <a16:creationId xmlns:a16="http://schemas.microsoft.com/office/drawing/2014/main" id="{B043E70E-CFAD-47CC-8AC5-D29ECEAD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79" y="3121777"/>
            <a:ext cx="3183114" cy="36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vms.ucanr.edu/mg/files/documents/6386Logos53496.jpg">
            <a:extLst>
              <a:ext uri="{FF2B5EF4-FFF2-40B4-BE49-F238E27FC236}">
                <a16:creationId xmlns:a16="http://schemas.microsoft.com/office/drawing/2014/main" id="{E79F9B1A-327F-4D55-BEC9-E9D4C187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vms.ucanr.edu/mg/files/documents/6386Logos53496.jpg">
            <a:extLst>
              <a:ext uri="{FF2B5EF4-FFF2-40B4-BE49-F238E27FC236}">
                <a16:creationId xmlns:a16="http://schemas.microsoft.com/office/drawing/2014/main" id="{F6AAFEB3-B54A-441A-BD0E-0F5F6F05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5" y="3166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vms.ucanr.edu/mg/files/documents/6386Logos53497.jpg">
            <a:extLst>
              <a:ext uri="{FF2B5EF4-FFF2-40B4-BE49-F238E27FC236}">
                <a16:creationId xmlns:a16="http://schemas.microsoft.com/office/drawing/2014/main" id="{96B1EABD-A715-47FC-9B15-BB75A407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94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 Irrigation for Grapevines</a:t>
            </a:r>
          </a:p>
          <a:p>
            <a:pPr lvl="1"/>
            <a:r>
              <a:rPr lang="en-US" sz="3600" dirty="0"/>
              <a:t>	Grapes need moderate irrigation – can require up to 10 gallons/day/vine in very warm climates like Monterey south county (Soledad to Bradley.)</a:t>
            </a:r>
          </a:p>
          <a:p>
            <a:pPr lvl="2"/>
            <a:r>
              <a:rPr lang="en-US" sz="3200" dirty="0"/>
              <a:t>Flood around one or two vines works.  Depending on soil, every 2-3 weeks is sufficient.</a:t>
            </a:r>
          </a:p>
          <a:p>
            <a:pPr lvl="2"/>
            <a:r>
              <a:rPr lang="en-US" sz="3200" dirty="0"/>
              <a:t>Drip irrigation works great but must be done more frequently.  </a:t>
            </a:r>
          </a:p>
          <a:p>
            <a:pPr lvl="2"/>
            <a:r>
              <a:rPr lang="en-US" sz="3200" dirty="0"/>
              <a:t>Avoid stress between bloom and </a:t>
            </a:r>
            <a:r>
              <a:rPr lang="en-US" sz="3200" i="1" dirty="0"/>
              <a:t>veraison.</a:t>
            </a:r>
            <a:r>
              <a:rPr lang="en-US" sz="3200" dirty="0"/>
              <a:t> 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1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Brief History….</a:t>
            </a:r>
          </a:p>
          <a:p>
            <a:r>
              <a:rPr lang="en-US" dirty="0"/>
              <a:t>Family “</a:t>
            </a:r>
            <a:r>
              <a:rPr lang="en-US" i="1" dirty="0" err="1"/>
              <a:t>Vitaceae</a:t>
            </a:r>
            <a:r>
              <a:rPr lang="en-US" dirty="0"/>
              <a:t>”; Genus “</a:t>
            </a:r>
            <a:r>
              <a:rPr lang="en-US" dirty="0" err="1"/>
              <a:t>Vitis</a:t>
            </a:r>
            <a:r>
              <a:rPr lang="en-US" dirty="0"/>
              <a:t>”; </a:t>
            </a:r>
          </a:p>
          <a:p>
            <a:pPr lvl="1"/>
            <a:r>
              <a:rPr lang="en-US" dirty="0"/>
              <a:t>Mostly species “</a:t>
            </a:r>
            <a:r>
              <a:rPr lang="en-US" dirty="0" err="1"/>
              <a:t>vinifera</a:t>
            </a:r>
            <a:r>
              <a:rPr lang="en-US" dirty="0"/>
              <a:t>”.  V. </a:t>
            </a:r>
            <a:r>
              <a:rPr lang="en-US" dirty="0" err="1"/>
              <a:t>labrusca</a:t>
            </a:r>
            <a:r>
              <a:rPr lang="en-US" dirty="0"/>
              <a:t> is eastern NA species; V. </a:t>
            </a:r>
            <a:r>
              <a:rPr lang="en-US" dirty="0" err="1"/>
              <a:t>rotundafolia</a:t>
            </a:r>
            <a:r>
              <a:rPr lang="en-US" dirty="0"/>
              <a:t> is found in southern states.  French hybrids – inter-species crosses.</a:t>
            </a:r>
          </a:p>
          <a:p>
            <a:r>
              <a:rPr lang="en-US" dirty="0"/>
              <a:t>Seeds in refuse piles of pile dwellers.</a:t>
            </a:r>
          </a:p>
          <a:p>
            <a:r>
              <a:rPr lang="en-US" dirty="0"/>
              <a:t>Biblical mentions</a:t>
            </a:r>
          </a:p>
          <a:p>
            <a:r>
              <a:rPr lang="en-US" dirty="0"/>
              <a:t>Culture began in Asia Minor </a:t>
            </a:r>
          </a:p>
          <a:p>
            <a:r>
              <a:rPr lang="en-US" dirty="0"/>
              <a:t>Phoenicians moved grapes into Europe</a:t>
            </a:r>
          </a:p>
          <a:p>
            <a:r>
              <a:rPr lang="en-US" dirty="0"/>
              <a:t>California – Mission grape</a:t>
            </a:r>
          </a:p>
          <a:p>
            <a:pPr lvl="1"/>
            <a:r>
              <a:rPr lang="en-US" dirty="0"/>
              <a:t>Southern  California</a:t>
            </a:r>
          </a:p>
          <a:p>
            <a:pPr lvl="1"/>
            <a:r>
              <a:rPr lang="en-US" dirty="0"/>
              <a:t>Northern California</a:t>
            </a:r>
          </a:p>
          <a:p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70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 </a:t>
            </a:r>
            <a:r>
              <a:rPr lang="en-US" sz="4000" dirty="0"/>
              <a:t>Grape Nutrition</a:t>
            </a:r>
          </a:p>
          <a:p>
            <a:pPr lvl="1"/>
            <a:r>
              <a:rPr lang="en-US" sz="3200" dirty="0"/>
              <a:t>Grapes have pretty low nutritional needs compared to most crops</a:t>
            </a:r>
          </a:p>
          <a:p>
            <a:pPr lvl="1"/>
            <a:r>
              <a:rPr lang="en-US" sz="3200" dirty="0"/>
              <a:t>Nitrogen – don’t over fertilize…will lead to extreme vigor, reducing fruitfulness.</a:t>
            </a:r>
          </a:p>
          <a:p>
            <a:pPr lvl="1"/>
            <a:r>
              <a:rPr lang="en-US" sz="3200" dirty="0"/>
              <a:t>Zinc – can be dabbed on pruning wounds in winter or foliar spray 1-2 weeks prior to bloom</a:t>
            </a:r>
          </a:p>
          <a:p>
            <a:pPr lvl="1"/>
            <a:r>
              <a:rPr lang="en-US" sz="3200" dirty="0"/>
              <a:t>Potassium – apply to soil 6” deep and 18” from trunk of vine.</a:t>
            </a:r>
          </a:p>
        </p:txBody>
      </p:sp>
    </p:spTree>
    <p:extLst>
      <p:ext uri="{BB962C8B-B14F-4D97-AF65-F5344CB8AC3E}">
        <p14:creationId xmlns:p14="http://schemas.microsoft.com/office/powerpoint/2010/main" val="4121167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Pest Management</a:t>
            </a:r>
          </a:p>
          <a:p>
            <a:pPr lvl="1"/>
            <a:r>
              <a:rPr lang="en-US" sz="3200" dirty="0"/>
              <a:t>Invertebrates</a:t>
            </a:r>
          </a:p>
          <a:p>
            <a:pPr marL="457200" lvl="1" indent="0">
              <a:buNone/>
            </a:pPr>
            <a:r>
              <a:rPr lang="en-US" sz="2800" dirty="0"/>
              <a:t>	- Leafhoppers, </a:t>
            </a:r>
            <a:r>
              <a:rPr lang="en-US" sz="2800" dirty="0" err="1"/>
              <a:t>thrips</a:t>
            </a:r>
            <a:r>
              <a:rPr lang="en-US" sz="2800" dirty="0"/>
              <a:t>, western </a:t>
            </a:r>
            <a:r>
              <a:rPr lang="en-US" sz="2800" dirty="0" err="1"/>
              <a:t>grapeleaf</a:t>
            </a:r>
            <a:r>
              <a:rPr lang="en-US" sz="2800" dirty="0"/>
              <a:t> </a:t>
            </a:r>
            <a:r>
              <a:rPr lang="en-US" sz="2800" dirty="0" err="1"/>
              <a:t>skeletonizer</a:t>
            </a:r>
            <a:r>
              <a:rPr lang="en-US" sz="2800" dirty="0"/>
              <a:t>, leaf folders, 	leaf rollers, blue-green &amp; glassy winged sharpshooter (GWSS), 	light brown apple moth (LBAM), cutworms</a:t>
            </a:r>
          </a:p>
          <a:p>
            <a:pPr marL="457200" lvl="1" indent="0">
              <a:buNone/>
            </a:pPr>
            <a:r>
              <a:rPr lang="en-US" sz="2800" dirty="0"/>
              <a:t>	- See UC IPM Guidelines for treatments</a:t>
            </a:r>
          </a:p>
          <a:p>
            <a:pPr lvl="1"/>
            <a:r>
              <a:rPr lang="en-US" sz="3200" dirty="0"/>
              <a:t>Diseases</a:t>
            </a:r>
          </a:p>
          <a:p>
            <a:pPr marL="914400" lvl="2" indent="0">
              <a:buNone/>
            </a:pPr>
            <a:r>
              <a:rPr lang="en-US" sz="2800" dirty="0"/>
              <a:t>Powdery mildew, </a:t>
            </a:r>
            <a:r>
              <a:rPr lang="en-US" sz="2800" i="1" dirty="0"/>
              <a:t>Botrytis </a:t>
            </a:r>
            <a:r>
              <a:rPr lang="en-US" sz="2800" i="1" dirty="0" err="1"/>
              <a:t>cinerea</a:t>
            </a:r>
            <a:r>
              <a:rPr lang="en-US" sz="2800" i="1" dirty="0"/>
              <a:t>, </a:t>
            </a:r>
            <a:r>
              <a:rPr lang="en-US" sz="2800" i="1" dirty="0" err="1"/>
              <a:t>Eutypa</a:t>
            </a:r>
            <a:r>
              <a:rPr lang="en-US" sz="2800" i="1" dirty="0"/>
              <a:t> sp.</a:t>
            </a:r>
          </a:p>
          <a:p>
            <a:pPr marL="914400" lvl="2" indent="0">
              <a:buNone/>
            </a:pPr>
            <a:endParaRPr lang="en-US" sz="2800" i="1" dirty="0"/>
          </a:p>
          <a:p>
            <a:pPr marL="914400" lvl="2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42879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Pest Management</a:t>
            </a:r>
            <a:endParaRPr lang="en-US" sz="2800" dirty="0"/>
          </a:p>
          <a:p>
            <a:pPr lvl="1"/>
            <a:r>
              <a:rPr lang="en-US" sz="3200" dirty="0"/>
              <a:t>Diseases</a:t>
            </a:r>
          </a:p>
          <a:p>
            <a:pPr marL="914400" lvl="2" indent="0">
              <a:buNone/>
            </a:pPr>
            <a:r>
              <a:rPr lang="en-US" sz="3200" i="1" dirty="0"/>
              <a:t>Powdery mildew</a:t>
            </a:r>
            <a:r>
              <a:rPr lang="en-US" sz="2800" dirty="0"/>
              <a:t>, easily </a:t>
            </a:r>
          </a:p>
          <a:p>
            <a:pPr marL="914400" lvl="2" indent="0">
              <a:buNone/>
            </a:pPr>
            <a:r>
              <a:rPr lang="en-US" sz="2800" dirty="0"/>
              <a:t>Controlled with dusting sulfur</a:t>
            </a:r>
          </a:p>
          <a:p>
            <a:pPr marL="914400" lvl="2" indent="0">
              <a:buNone/>
            </a:pPr>
            <a:r>
              <a:rPr lang="en-US" sz="2800" dirty="0"/>
              <a:t>at 6”, then every 6” until</a:t>
            </a:r>
          </a:p>
          <a:p>
            <a:pPr marL="914400" lvl="2" indent="0">
              <a:buNone/>
            </a:pPr>
            <a:r>
              <a:rPr lang="en-US" sz="2800" dirty="0"/>
              <a:t>veraison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14" y="248822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6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Pest Management</a:t>
            </a:r>
            <a:endParaRPr lang="en-US" sz="2800" dirty="0"/>
          </a:p>
          <a:p>
            <a:pPr lvl="1"/>
            <a:r>
              <a:rPr lang="en-US" sz="3200" dirty="0"/>
              <a:t>Diseases</a:t>
            </a:r>
          </a:p>
          <a:p>
            <a:pPr marL="914400" lvl="2" indent="0">
              <a:buNone/>
            </a:pPr>
            <a:r>
              <a:rPr lang="en-US" sz="3200" i="1" dirty="0"/>
              <a:t>Botrytis </a:t>
            </a:r>
            <a:r>
              <a:rPr lang="en-US" sz="3200" i="1" dirty="0" err="1"/>
              <a:t>cinerea</a:t>
            </a:r>
            <a:r>
              <a:rPr lang="en-US" sz="3200" i="1" dirty="0"/>
              <a:t> (gray</a:t>
            </a:r>
          </a:p>
          <a:p>
            <a:pPr marL="914400" lvl="2" indent="0">
              <a:buNone/>
            </a:pPr>
            <a:r>
              <a:rPr lang="en-US" sz="3200" i="1" dirty="0"/>
              <a:t>mold) AKA “Noble Rot”</a:t>
            </a:r>
          </a:p>
          <a:p>
            <a:pPr marL="914400" lvl="2" indent="0">
              <a:buNone/>
            </a:pPr>
            <a:endParaRPr lang="en-US" sz="3200" i="1" dirty="0"/>
          </a:p>
          <a:p>
            <a:pPr marL="914400" lvl="2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080" y="1286097"/>
            <a:ext cx="2333625" cy="1752600"/>
          </a:xfrm>
          <a:prstGeom prst="rect">
            <a:avLst/>
          </a:prstGeom>
        </p:spPr>
      </p:pic>
      <p:pic>
        <p:nvPicPr>
          <p:cNvPr id="2052" name="Picture 4" descr="http://thumbs.dreamstime.com/z/botrytised-chenin-grape-early-stage-savenniere-france-noble-rot-beneficial-form-grey-fungus-botrytis-cinerea-produces-343683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/>
        </p:blipFill>
        <p:spPr bwMode="auto">
          <a:xfrm>
            <a:off x="6553355" y="3038697"/>
            <a:ext cx="3659350" cy="36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42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Pest Management</a:t>
            </a:r>
            <a:endParaRPr lang="en-US" sz="2800" dirty="0"/>
          </a:p>
          <a:p>
            <a:pPr lvl="1"/>
            <a:r>
              <a:rPr lang="en-US" sz="3200" dirty="0"/>
              <a:t>Diseases</a:t>
            </a:r>
          </a:p>
          <a:p>
            <a:pPr marL="914400" lvl="2" indent="0">
              <a:buNone/>
            </a:pPr>
            <a:r>
              <a:rPr lang="en-US" sz="3200" i="1" dirty="0" err="1"/>
              <a:t>Eutypa</a:t>
            </a:r>
            <a:r>
              <a:rPr lang="en-US" sz="3200" i="1" dirty="0"/>
              <a:t> dieback </a:t>
            </a:r>
          </a:p>
          <a:p>
            <a:pPr marL="914400" lvl="2" indent="0">
              <a:buNone/>
            </a:pPr>
            <a:endParaRPr lang="en-US" sz="3200" i="1" dirty="0"/>
          </a:p>
          <a:p>
            <a:pPr marL="914400" lvl="2" indent="0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939" y="1452966"/>
            <a:ext cx="4448175" cy="2905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734" y="3672348"/>
            <a:ext cx="4135678" cy="27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3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Birds can be devastating to ripening grapes</a:t>
            </a:r>
          </a:p>
          <a:p>
            <a:pPr marL="457200" lvl="1" indent="0">
              <a:buNone/>
            </a:pPr>
            <a:r>
              <a:rPr lang="en-US" sz="3200" dirty="0"/>
              <a:t>- Apply netting after veraison.</a:t>
            </a:r>
          </a:p>
          <a:p>
            <a:pPr marL="457200" lvl="1" indent="0">
              <a:buNone/>
            </a:pPr>
            <a:endParaRPr lang="en-US" sz="2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085" y="3004609"/>
            <a:ext cx="4724400" cy="353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4" y="3168868"/>
            <a:ext cx="5159866" cy="31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2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/>
              <a:t>References:</a:t>
            </a:r>
          </a:p>
          <a:p>
            <a:pPr lvl="1">
              <a:buFontTx/>
              <a:buChar char="-"/>
            </a:pPr>
            <a:r>
              <a:rPr lang="en-US" sz="2800" i="1" dirty="0"/>
              <a:t>California Master Gardener Handbook 2</a:t>
            </a:r>
            <a:r>
              <a:rPr lang="en-US" sz="2800" i="1" baseline="30000" dirty="0"/>
              <a:t>nd</a:t>
            </a:r>
            <a:r>
              <a:rPr lang="en-US" sz="2800" i="1" dirty="0"/>
              <a:t> edition, UC Press</a:t>
            </a:r>
          </a:p>
          <a:p>
            <a:pPr lvl="1">
              <a:buFontTx/>
              <a:buChar char="-"/>
            </a:pPr>
            <a:r>
              <a:rPr lang="en-US" sz="2800" i="1" dirty="0"/>
              <a:t>General Viticulture 2</a:t>
            </a:r>
            <a:r>
              <a:rPr lang="en-US" sz="2800" i="1" baseline="30000" dirty="0"/>
              <a:t>nd</a:t>
            </a:r>
            <a:r>
              <a:rPr lang="en-US" sz="2800" i="1" dirty="0"/>
              <a:t> edition, Winkler et. al., UC Press, 1974</a:t>
            </a:r>
          </a:p>
          <a:p>
            <a:pPr lvl="1">
              <a:buFontTx/>
              <a:buChar char="-"/>
            </a:pPr>
            <a:r>
              <a:rPr lang="en-US" sz="2800" i="1" dirty="0">
                <a:solidFill>
                  <a:srgbClr val="0070C0"/>
                </a:solidFill>
                <a:hlinkClick r:id="rId5"/>
              </a:rPr>
              <a:t>http://cagardenweb.ucanr.edu/Growing_Grapes_in_the_California_Garden/</a:t>
            </a:r>
            <a:endParaRPr lang="en-US" sz="2800" i="1" dirty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r>
              <a:rPr lang="en-US" sz="2800" i="1" dirty="0"/>
              <a:t>Winemaking in California, Ruth </a:t>
            </a:r>
            <a:r>
              <a:rPr lang="en-US" sz="2800" i="1" dirty="0" err="1"/>
              <a:t>Teiser</a:t>
            </a:r>
            <a:r>
              <a:rPr lang="en-US" sz="2800" i="1" dirty="0"/>
              <a:t> &amp; Catherine </a:t>
            </a:r>
            <a:r>
              <a:rPr lang="en-US" sz="2800" i="1" dirty="0" err="1"/>
              <a:t>Harroun</a:t>
            </a:r>
            <a:r>
              <a:rPr lang="en-US" sz="2800" i="1" dirty="0"/>
              <a:t>, McGraw-Hill Book Company, 1983</a:t>
            </a:r>
          </a:p>
          <a:p>
            <a:pPr lvl="1">
              <a:buFontTx/>
              <a:buChar char="-"/>
            </a:pPr>
            <a:endParaRPr lang="en-US" sz="2800" i="1" dirty="0"/>
          </a:p>
          <a:p>
            <a:pPr marL="457200" lvl="1" indent="0">
              <a:buNone/>
            </a:pPr>
            <a:endParaRPr lang="en-US" sz="2800" i="1" dirty="0"/>
          </a:p>
          <a:p>
            <a:pPr marL="457200" lvl="1" indent="0">
              <a:buNone/>
            </a:pPr>
            <a:endParaRPr lang="en-US" sz="2800" i="1" dirty="0"/>
          </a:p>
          <a:p>
            <a:pPr marL="914400" lvl="2" indent="0">
              <a:buNone/>
            </a:pPr>
            <a:endParaRPr lang="en-US" sz="2800" i="1" dirty="0"/>
          </a:p>
          <a:p>
            <a:pPr marL="914400" lvl="2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293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1229878"/>
            <a:ext cx="8243454" cy="5032375"/>
          </a:xfrm>
        </p:spPr>
      </p:pic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8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Site selection:</a:t>
            </a:r>
          </a:p>
          <a:p>
            <a:pPr lvl="1"/>
            <a:r>
              <a:rPr lang="en-US" dirty="0"/>
              <a:t>Soil types – can be varied between sandy and clay – slightly acid</a:t>
            </a:r>
          </a:p>
          <a:p>
            <a:pPr lvl="1"/>
            <a:r>
              <a:rPr lang="en-US" dirty="0"/>
              <a:t>pH 5.5 to 6.5</a:t>
            </a:r>
          </a:p>
          <a:p>
            <a:pPr lvl="1"/>
            <a:r>
              <a:rPr lang="en-US" dirty="0"/>
              <a:t>Grapes do reasonably well in poor, shallow soils</a:t>
            </a:r>
          </a:p>
          <a:p>
            <a:pPr lvl="1"/>
            <a:r>
              <a:rPr lang="en-US" dirty="0"/>
              <a:t>Vine spacing – depends on soil types and vigor of vines being planted.</a:t>
            </a:r>
          </a:p>
          <a:p>
            <a:pPr lvl="1"/>
            <a:endParaRPr lang="en-US" dirty="0"/>
          </a:p>
          <a:p>
            <a:r>
              <a:rPr lang="en-US" dirty="0"/>
              <a:t>Selecting plants</a:t>
            </a:r>
          </a:p>
          <a:p>
            <a:pPr lvl="1"/>
            <a:r>
              <a:rPr lang="en-US" dirty="0"/>
              <a:t>Rootstocks – may not need if soil free of </a:t>
            </a:r>
            <a:r>
              <a:rPr lang="en-US" i="1" dirty="0"/>
              <a:t>phyloxera</a:t>
            </a:r>
            <a:r>
              <a:rPr lang="en-US" dirty="0"/>
              <a:t> and nematodes.</a:t>
            </a:r>
          </a:p>
          <a:p>
            <a:pPr lvl="1"/>
            <a:r>
              <a:rPr lang="en-US" dirty="0"/>
              <a:t>Cultivars – dependent on climate for proper ripening.</a:t>
            </a:r>
          </a:p>
          <a:p>
            <a:pPr lvl="2"/>
            <a:r>
              <a:rPr lang="en-US" dirty="0"/>
              <a:t>Table Grapes</a:t>
            </a:r>
          </a:p>
          <a:p>
            <a:pPr lvl="2"/>
            <a:r>
              <a:rPr lang="en-US" dirty="0"/>
              <a:t>Wine Grapes</a:t>
            </a:r>
          </a:p>
          <a:p>
            <a:pPr lvl="2"/>
            <a:r>
              <a:rPr lang="en-US" dirty="0"/>
              <a:t>Raisin Grapes 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B1FE-7E32-46C0-99D1-5DC338DB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21" y="3028950"/>
            <a:ext cx="3932237" cy="1600200"/>
          </a:xfrm>
        </p:spPr>
        <p:txBody>
          <a:bodyPr>
            <a:normAutofit/>
          </a:bodyPr>
          <a:lstStyle/>
          <a:p>
            <a:r>
              <a:rPr lang="en-US" dirty="0"/>
              <a:t>Sauvignon Blanc</a:t>
            </a:r>
            <a:br>
              <a:rPr lang="en-US" dirty="0"/>
            </a:br>
            <a:r>
              <a:rPr lang="en-US" dirty="0" err="1"/>
              <a:t>Northbank</a:t>
            </a:r>
            <a:r>
              <a:rPr lang="en-US" dirty="0"/>
              <a:t> Vineyard, Marlborough, NZ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BC1A75-7977-4F90-B3FE-3F860D4EDD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1797050"/>
            <a:ext cx="6172200" cy="4064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B839C-2396-49F6-9868-659826647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0469" y="196850"/>
            <a:ext cx="3932237" cy="1600200"/>
          </a:xfrm>
        </p:spPr>
        <p:txBody>
          <a:bodyPr>
            <a:normAutofit/>
          </a:bodyPr>
          <a:lstStyle/>
          <a:p>
            <a:r>
              <a:rPr lang="en-US" sz="3200" dirty="0"/>
              <a:t>     The Home Vineyard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F68DC-FB48-4B2F-A020-9C96582A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5" y="442326"/>
            <a:ext cx="1261981" cy="1243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DA28D-F79A-489B-B176-E933FAEF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232" y="515485"/>
            <a:ext cx="90838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8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B1FE-7E32-46C0-99D1-5DC338DB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21" y="3028950"/>
            <a:ext cx="3932237" cy="1600200"/>
          </a:xfrm>
        </p:spPr>
        <p:txBody>
          <a:bodyPr>
            <a:normAutofit/>
          </a:bodyPr>
          <a:lstStyle/>
          <a:p>
            <a:r>
              <a:rPr lang="en-US" dirty="0"/>
              <a:t>Pinot Grigio (Gris)</a:t>
            </a:r>
            <a:br>
              <a:rPr lang="en-US" dirty="0"/>
            </a:br>
            <a:r>
              <a:rPr lang="en-US" dirty="0" err="1"/>
              <a:t>Northbank</a:t>
            </a:r>
            <a:r>
              <a:rPr lang="en-US" dirty="0"/>
              <a:t> Vineyard, Marlborough, NZ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BC1A75-7977-4F90-B3FE-3F860D4EDD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55" y="1797050"/>
            <a:ext cx="5418666" cy="4064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B839C-2396-49F6-9868-659826647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0469" y="196850"/>
            <a:ext cx="3932237" cy="1600200"/>
          </a:xfrm>
        </p:spPr>
        <p:txBody>
          <a:bodyPr>
            <a:normAutofit/>
          </a:bodyPr>
          <a:lstStyle/>
          <a:p>
            <a:r>
              <a:rPr lang="en-US" sz="3200" dirty="0"/>
              <a:t>     The Home Vineyard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F68DC-FB48-4B2F-A020-9C96582A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5" y="442326"/>
            <a:ext cx="1261981" cy="1243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DA28D-F79A-489B-B176-E933FAEF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232" y="515485"/>
            <a:ext cx="90838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The Home Vineyard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34" y="1427814"/>
            <a:ext cx="9427380" cy="5450262"/>
          </a:xfrm>
        </p:spPr>
      </p:pic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4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10747</TotalTime>
  <Words>895</Words>
  <Application>Microsoft Office PowerPoint</Application>
  <PresentationFormat>Widescreen</PresentationFormat>
  <Paragraphs>332</Paragraphs>
  <Slides>46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  The Home Vineyard</vt:lpstr>
      <vt:lpstr>The Home Vineyard</vt:lpstr>
      <vt:lpstr>The Home Vineyard</vt:lpstr>
      <vt:lpstr>The Home Vineyard</vt:lpstr>
      <vt:lpstr>The Home Vineyard</vt:lpstr>
      <vt:lpstr>The Home Vineyard</vt:lpstr>
      <vt:lpstr>Sauvignon Blanc Northbank Vineyard, Marlborough, NZ</vt:lpstr>
      <vt:lpstr>Pinot Grigio (Gris) Northbank Vineyard, Marlborough, NZ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Girdling Procedure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Vineyard</dc:title>
  <dc:creator>Arthur Nathan</dc:creator>
  <cp:lastModifiedBy>Arthur Nathan</cp:lastModifiedBy>
  <cp:revision>84</cp:revision>
  <dcterms:created xsi:type="dcterms:W3CDTF">2016-03-13T20:00:14Z</dcterms:created>
  <dcterms:modified xsi:type="dcterms:W3CDTF">2019-01-19T23:58:31Z</dcterms:modified>
</cp:coreProperties>
</file>