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02" r:id="rId2"/>
  </p:sldMasterIdLst>
  <p:sldIdLst>
    <p:sldId id="257" r:id="rId3"/>
    <p:sldId id="259" r:id="rId4"/>
    <p:sldId id="280" r:id="rId5"/>
    <p:sldId id="281" r:id="rId6"/>
    <p:sldId id="283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70" r:id="rId15"/>
    <p:sldId id="267" r:id="rId16"/>
    <p:sldId id="271" r:id="rId17"/>
    <p:sldId id="272" r:id="rId18"/>
    <p:sldId id="273" r:id="rId19"/>
    <p:sldId id="279" r:id="rId20"/>
    <p:sldId id="276" r:id="rId21"/>
    <p:sldId id="277" r:id="rId22"/>
    <p:sldId id="278" r:id="rId23"/>
    <p:sldId id="275" r:id="rId24"/>
    <p:sldId id="282" r:id="rId25"/>
    <p:sldId id="285" r:id="rId26"/>
    <p:sldId id="286" r:id="rId27"/>
    <p:sldId id="266" r:id="rId28"/>
    <p:sldId id="258" r:id="rId29"/>
    <p:sldId id="284" r:id="rId3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5D81A-3D73-274D-864F-15F38B6002DB}" type="datetimeFigureOut">
              <a:rPr lang="en-US"/>
              <a:pPr>
                <a:defRPr/>
              </a:pPr>
              <a:t>1/2/2019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D70FA-212C-9C4C-A3B5-B8BC0433D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00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699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7590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76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570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4549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2928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990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40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103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2168E-51D6-B442-B454-9110B2BC6164}" type="datetimeFigureOut">
              <a:rPr lang="en-US"/>
              <a:pPr>
                <a:defRPr/>
              </a:pPr>
              <a:t>1/2/2019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4C592-CD11-4441-8E58-D5877BFD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4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2" name="Picture 1" descr="Wave+ANR_4H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98" y="5788322"/>
            <a:ext cx="8581475" cy="9853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CC843E-C13A-5744-B272-0F6E46035465}" type="datetimeFigureOut">
              <a:rPr lang="en-US"/>
              <a:pPr>
                <a:defRPr/>
              </a:pPr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DE48070-5850-0046-B6B0-CC18AED003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FWMU5DdiuH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r6I-G-PV-p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dDQmoNZ5Yw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FWMU5DdiuH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7uoml3J5h4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7uoml3J5h4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4h.ucanr.edu/" TargetMode="External"/><Relationship Id="rId2" Type="http://schemas.openxmlformats.org/officeDocument/2006/relationships/hyperlink" Target="http://cesonoma.ucanr.edu/4H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jesenia.mendoza@Sonoma-county.org" TargetMode="External"/><Relationship Id="rId2" Type="http://schemas.openxmlformats.org/officeDocument/2006/relationships/hyperlink" Target="mailto:tessa@ucanr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kglashan@sbcglobal.ne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bS9kJZqcK_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TT8BTaDap_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660" y="1156645"/>
            <a:ext cx="7772400" cy="14700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Century Gothic" panose="020B0502020202020204" pitchFamily="34" charset="0"/>
                <a:ea typeface="+mj-ea"/>
                <a:cs typeface="+mj-cs"/>
              </a:rPr>
              <a:t>Sonoma County 4-H </a:t>
            </a:r>
            <a:br>
              <a:rPr lang="en-US" dirty="0" smtClean="0">
                <a:latin typeface="Century Gothic" panose="020B0502020202020204" pitchFamily="34" charset="0"/>
                <a:ea typeface="+mj-ea"/>
                <a:cs typeface="+mj-cs"/>
              </a:rPr>
            </a:br>
            <a:r>
              <a:rPr lang="en-US" dirty="0" smtClean="0">
                <a:latin typeface="Century Gothic" panose="020B0502020202020204" pitchFamily="34" charset="0"/>
                <a:ea typeface="+mj-ea"/>
                <a:cs typeface="+mj-cs"/>
              </a:rPr>
              <a:t>Presentation Day </a:t>
            </a:r>
            <a:endParaRPr lang="en-US" dirty="0"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8344" y="2931470"/>
            <a:ext cx="2359032" cy="22120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Educational Display Talk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700" dirty="0" smtClean="0">
                <a:latin typeface="Century Gothic" panose="020B0502020202020204" pitchFamily="34" charset="0"/>
              </a:rPr>
              <a:t>Organized visual presentation of a concept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Card Table or Panel Display option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Visual Aides allowed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Length: 3-5 minutes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Individual or Team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No notes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Costume NOT Acceptable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Example: Sheep Pedicures (watch ex. </a:t>
            </a:r>
            <a:r>
              <a:rPr lang="en-US" sz="2700" dirty="0" smtClean="0">
                <a:latin typeface="Century Gothic" panose="020B0502020202020204" pitchFamily="34" charset="0"/>
                <a:hlinkClick r:id="rId2"/>
              </a:rPr>
              <a:t>here</a:t>
            </a:r>
            <a:r>
              <a:rPr lang="en-US" sz="2700" dirty="0" smtClean="0">
                <a:latin typeface="Century Gothic" panose="020B0502020202020204" pitchFamily="34" charset="0"/>
              </a:rPr>
              <a:t>) </a:t>
            </a:r>
            <a:endParaRPr lang="en-US" sz="2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03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Informative Prepared Speech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700" dirty="0" smtClean="0">
                <a:latin typeface="Century Gothic" panose="020B0502020202020204" pitchFamily="34" charset="0"/>
              </a:rPr>
              <a:t>Write and deliver speech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No poster or slides allowed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Visual Aides not allowed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Length: 2-10 minutes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Individual only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Notes allowed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Costume not acceptable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Example: Inspiration(watch ex. </a:t>
            </a:r>
            <a:r>
              <a:rPr lang="en-US" sz="2700" dirty="0" smtClean="0">
                <a:latin typeface="Century Gothic" panose="020B0502020202020204" pitchFamily="34" charset="0"/>
                <a:hlinkClick r:id="rId2"/>
              </a:rPr>
              <a:t>here</a:t>
            </a:r>
            <a:r>
              <a:rPr lang="en-US" sz="2700" dirty="0" smtClean="0">
                <a:latin typeface="Century Gothic" panose="020B0502020202020204" pitchFamily="34" charset="0"/>
              </a:rPr>
              <a:t>) </a:t>
            </a:r>
            <a:endParaRPr lang="en-US" sz="2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38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Persuasive Prepared Speech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Century Gothic" panose="020B0502020202020204" pitchFamily="34" charset="0"/>
              </a:rPr>
              <a:t>The purpose of a persuasive prepared speech is </a:t>
            </a:r>
            <a:r>
              <a:rPr lang="en-US" sz="2400" dirty="0" smtClean="0">
                <a:latin typeface="Century Gothic" panose="020B0502020202020204" pitchFamily="34" charset="0"/>
              </a:rPr>
              <a:t>to sway</a:t>
            </a:r>
            <a:r>
              <a:rPr lang="en-US" sz="2400" dirty="0">
                <a:latin typeface="Century Gothic" panose="020B0502020202020204" pitchFamily="34" charset="0"/>
              </a:rPr>
              <a:t>, convince, and </a:t>
            </a:r>
            <a:r>
              <a:rPr lang="en-US" sz="2400" dirty="0" smtClean="0">
                <a:latin typeface="Century Gothic" panose="020B0502020202020204" pitchFamily="34" charset="0"/>
              </a:rPr>
              <a:t>influence.</a:t>
            </a:r>
          </a:p>
          <a:p>
            <a:r>
              <a:rPr lang="en-US" sz="2400" dirty="0">
                <a:latin typeface="Century Gothic" panose="020B0502020202020204" pitchFamily="34" charset="0"/>
              </a:rPr>
              <a:t>P</a:t>
            </a:r>
            <a:r>
              <a:rPr lang="en-US" sz="2400" dirty="0" smtClean="0">
                <a:latin typeface="Century Gothic" panose="020B0502020202020204" pitchFamily="34" charset="0"/>
              </a:rPr>
              <a:t>oster or slides allowed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Visual Aides allowed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Length: 3-15 minutes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Individual only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Notes allowed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Costume not acceptable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Example: Conservation Education (watch ex. </a:t>
            </a:r>
            <a:r>
              <a:rPr lang="en-US" sz="2400" dirty="0" smtClean="0">
                <a:latin typeface="Century Gothic" panose="020B0502020202020204" pitchFamily="34" charset="0"/>
                <a:hlinkClick r:id="rId2"/>
              </a:rPr>
              <a:t>here</a:t>
            </a:r>
            <a:r>
              <a:rPr lang="en-US" sz="2400" dirty="0" smtClean="0">
                <a:latin typeface="Century Gothic" panose="020B0502020202020204" pitchFamily="34" charset="0"/>
              </a:rPr>
              <a:t>) 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50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Impromptu Speech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638"/>
            <a:ext cx="8229600" cy="3816350"/>
          </a:xfrm>
        </p:spPr>
        <p:txBody>
          <a:bodyPr/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Speaker develops a speech themselves </a:t>
            </a:r>
            <a:r>
              <a:rPr lang="en-US" sz="2300" dirty="0">
                <a:latin typeface="Century Gothic" panose="020B0502020202020204" pitchFamily="34" charset="0"/>
              </a:rPr>
              <a:t>at the Presentation Day </a:t>
            </a:r>
            <a:r>
              <a:rPr lang="en-US" sz="2300" dirty="0" smtClean="0">
                <a:latin typeface="Century Gothic" panose="020B0502020202020204" pitchFamily="34" charset="0"/>
              </a:rPr>
              <a:t>within three minutes </a:t>
            </a:r>
          </a:p>
          <a:p>
            <a:r>
              <a:rPr lang="en-US" sz="2300" dirty="0" smtClean="0">
                <a:latin typeface="Century Gothic" panose="020B0502020202020204" pitchFamily="34" charset="0"/>
              </a:rPr>
              <a:t>Topics are randomly drawn the day of</a:t>
            </a:r>
          </a:p>
          <a:p>
            <a:r>
              <a:rPr lang="en-US" sz="2300" dirty="0" smtClean="0">
                <a:latin typeface="Century Gothic" panose="020B0502020202020204" pitchFamily="34" charset="0"/>
              </a:rPr>
              <a:t>Topics </a:t>
            </a:r>
            <a:r>
              <a:rPr lang="en-US" sz="2300" dirty="0" smtClean="0">
                <a:latin typeface="Century Gothic" panose="020B0502020202020204" pitchFamily="34" charset="0"/>
              </a:rPr>
              <a:t>are announced annually early winter &amp; are posted http</a:t>
            </a:r>
            <a:r>
              <a:rPr lang="en-US" sz="2300" dirty="0">
                <a:latin typeface="Century Gothic" panose="020B0502020202020204" pitchFamily="34" charset="0"/>
              </a:rPr>
              <a:t>://</a:t>
            </a:r>
            <a:r>
              <a:rPr lang="en-US" sz="2300" dirty="0" smtClean="0">
                <a:latin typeface="Century Gothic" panose="020B0502020202020204" pitchFamily="34" charset="0"/>
              </a:rPr>
              <a:t>4h.ucanr.edu/4-H_Events/SFD/PD</a:t>
            </a:r>
            <a:r>
              <a:rPr lang="en-US" sz="2300" dirty="0">
                <a:latin typeface="Century Gothic" panose="020B0502020202020204" pitchFamily="34" charset="0"/>
              </a:rPr>
              <a:t>/</a:t>
            </a:r>
            <a:endParaRPr lang="en-US" sz="2300" dirty="0" smtClean="0">
              <a:latin typeface="Century Gothic" panose="020B0502020202020204" pitchFamily="34" charset="0"/>
            </a:endParaRPr>
          </a:p>
          <a:p>
            <a:r>
              <a:rPr lang="en-US" sz="2300" dirty="0" smtClean="0">
                <a:latin typeface="Century Gothic" panose="020B0502020202020204" pitchFamily="34" charset="0"/>
              </a:rPr>
              <a:t>Length: 3-5 minutes </a:t>
            </a:r>
          </a:p>
          <a:p>
            <a:r>
              <a:rPr lang="en-US" sz="2300" dirty="0" smtClean="0">
                <a:latin typeface="Century Gothic" panose="020B0502020202020204" pitchFamily="34" charset="0"/>
              </a:rPr>
              <a:t>Individual or Team </a:t>
            </a:r>
          </a:p>
          <a:p>
            <a:r>
              <a:rPr lang="en-US" sz="2300" dirty="0" smtClean="0">
                <a:latin typeface="Century Gothic" panose="020B0502020202020204" pitchFamily="34" charset="0"/>
              </a:rPr>
              <a:t>No notes </a:t>
            </a:r>
          </a:p>
          <a:p>
            <a:r>
              <a:rPr lang="en-US" sz="2300" dirty="0" smtClean="0">
                <a:latin typeface="Century Gothic" panose="020B0502020202020204" pitchFamily="34" charset="0"/>
              </a:rPr>
              <a:t>Costume NOT Acceptable </a:t>
            </a:r>
          </a:p>
          <a:p>
            <a:r>
              <a:rPr lang="en-US" sz="2300" dirty="0" smtClean="0">
                <a:latin typeface="Century Gothic" panose="020B0502020202020204" pitchFamily="34" charset="0"/>
              </a:rPr>
              <a:t>Example: Sheep Pedicures (watch ex. </a:t>
            </a:r>
            <a:r>
              <a:rPr lang="en-US" sz="2300" dirty="0" smtClean="0">
                <a:latin typeface="Century Gothic" panose="020B0502020202020204" pitchFamily="34" charset="0"/>
                <a:hlinkClick r:id="rId2"/>
              </a:rPr>
              <a:t>here</a:t>
            </a:r>
            <a:r>
              <a:rPr lang="en-US" sz="2300" dirty="0" smtClean="0">
                <a:latin typeface="Century Gothic" panose="020B0502020202020204" pitchFamily="34" charset="0"/>
              </a:rPr>
              <a:t>) </a:t>
            </a:r>
            <a:endParaRPr lang="en-US" sz="23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55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Interpretive Reading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693"/>
            <a:ext cx="8229600" cy="3816350"/>
          </a:xfrm>
        </p:spPr>
        <p:txBody>
          <a:bodyPr/>
          <a:lstStyle/>
          <a:p>
            <a:r>
              <a:rPr lang="en-US" sz="2300" dirty="0">
                <a:latin typeface="Century Gothic" panose="020B0502020202020204" pitchFamily="34" charset="0"/>
              </a:rPr>
              <a:t>Speakers may read any published written work that is age appropriate and acceptable for use in a public school classroom. Political and religious advocacy is not </a:t>
            </a:r>
            <a:r>
              <a:rPr lang="en-US" sz="2300" dirty="0" smtClean="0">
                <a:latin typeface="Century Gothic" panose="020B0502020202020204" pitchFamily="34" charset="0"/>
              </a:rPr>
              <a:t>appropriate</a:t>
            </a:r>
          </a:p>
          <a:p>
            <a:r>
              <a:rPr lang="en-US" sz="2300" dirty="0" smtClean="0">
                <a:latin typeface="Century Gothic" panose="020B0502020202020204" pitchFamily="34" charset="0"/>
              </a:rPr>
              <a:t>Posters/slides not allowed</a:t>
            </a:r>
          </a:p>
          <a:p>
            <a:r>
              <a:rPr lang="en-US" sz="2300" dirty="0" smtClean="0">
                <a:latin typeface="Century Gothic" panose="020B0502020202020204" pitchFamily="34" charset="0"/>
              </a:rPr>
              <a:t>No visual aides other than the reading material allowed  </a:t>
            </a:r>
          </a:p>
          <a:p>
            <a:r>
              <a:rPr lang="en-US" sz="2300" dirty="0" smtClean="0">
                <a:latin typeface="Century Gothic" panose="020B0502020202020204" pitchFamily="34" charset="0"/>
              </a:rPr>
              <a:t>Length: no more than 10 minutes </a:t>
            </a:r>
          </a:p>
          <a:p>
            <a:r>
              <a:rPr lang="en-US" sz="2300" dirty="0" smtClean="0">
                <a:latin typeface="Century Gothic" panose="020B0502020202020204" pitchFamily="34" charset="0"/>
              </a:rPr>
              <a:t>Individual only </a:t>
            </a:r>
          </a:p>
          <a:p>
            <a:r>
              <a:rPr lang="en-US" sz="2300" dirty="0" smtClean="0">
                <a:latin typeface="Century Gothic" panose="020B0502020202020204" pitchFamily="34" charset="0"/>
              </a:rPr>
              <a:t>Costumes not acceptable </a:t>
            </a:r>
          </a:p>
          <a:p>
            <a:r>
              <a:rPr lang="en-US" sz="2300" dirty="0">
                <a:latin typeface="Century Gothic" panose="020B0502020202020204" pitchFamily="34" charset="0"/>
              </a:rPr>
              <a:t>Example: </a:t>
            </a:r>
            <a:r>
              <a:rPr lang="en-US" sz="2300" dirty="0" smtClean="0">
                <a:latin typeface="Century Gothic" panose="020B0502020202020204" pitchFamily="34" charset="0"/>
              </a:rPr>
              <a:t>Reflect, React, Respond(watch </a:t>
            </a:r>
            <a:r>
              <a:rPr lang="en-US" sz="2300" dirty="0">
                <a:latin typeface="Century Gothic" panose="020B0502020202020204" pitchFamily="34" charset="0"/>
              </a:rPr>
              <a:t>ex. </a:t>
            </a:r>
            <a:r>
              <a:rPr lang="en-US" sz="2300" dirty="0">
                <a:latin typeface="Century Gothic" panose="020B0502020202020204" pitchFamily="34" charset="0"/>
                <a:hlinkClick r:id="rId2"/>
              </a:rPr>
              <a:t>here</a:t>
            </a:r>
            <a:r>
              <a:rPr lang="en-US" sz="2300" dirty="0">
                <a:latin typeface="Century Gothic" panose="020B0502020202020204" pitchFamily="34" charset="0"/>
              </a:rPr>
              <a:t>) </a:t>
            </a:r>
          </a:p>
          <a:p>
            <a:endParaRPr lang="en-US" sz="2400" dirty="0" smtClean="0">
              <a:latin typeface="Century Gothic" panose="020B0502020202020204" pitchFamily="34" charset="0"/>
            </a:endParaRPr>
          </a:p>
          <a:p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09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Share The 4-H </a:t>
            </a:r>
            <a:r>
              <a:rPr lang="en-US" dirty="0">
                <a:latin typeface="Century Gothic" panose="020B0502020202020204" pitchFamily="34" charset="0"/>
              </a:rPr>
              <a:t>F</a:t>
            </a:r>
            <a:r>
              <a:rPr lang="en-US" dirty="0" smtClean="0">
                <a:latin typeface="Century Gothic" panose="020B0502020202020204" pitchFamily="34" charset="0"/>
              </a:rPr>
              <a:t>un Skits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816350"/>
          </a:xfrm>
        </p:spPr>
        <p:txBody>
          <a:bodyPr/>
          <a:lstStyle/>
          <a:p>
            <a:r>
              <a:rPr lang="en-US" sz="2100" dirty="0" smtClean="0">
                <a:latin typeface="Century Gothic" panose="020B0502020202020204" pitchFamily="34" charset="0"/>
              </a:rPr>
              <a:t>Groups perform acts such as skits and other presentations that focus on health, safety, community pride, citizenship, science, engineering, or technology, or other 4-H projects. The presentation must include a topic surrounding 4-H</a:t>
            </a:r>
          </a:p>
          <a:p>
            <a:r>
              <a:rPr lang="en-US" sz="2100" dirty="0" smtClean="0">
                <a:latin typeface="Century Gothic" panose="020B0502020202020204" pitchFamily="34" charset="0"/>
              </a:rPr>
              <a:t>Poster/slides: none required </a:t>
            </a:r>
          </a:p>
          <a:p>
            <a:r>
              <a:rPr lang="en-US" sz="2100" dirty="0" smtClean="0">
                <a:latin typeface="Century Gothic" panose="020B0502020202020204" pitchFamily="34" charset="0"/>
              </a:rPr>
              <a:t>Visual aides encouraged </a:t>
            </a:r>
          </a:p>
          <a:p>
            <a:r>
              <a:rPr lang="en-US" sz="2100" dirty="0" smtClean="0">
                <a:latin typeface="Century Gothic" panose="020B0502020202020204" pitchFamily="34" charset="0"/>
              </a:rPr>
              <a:t>Length: no more than 15 minutes </a:t>
            </a:r>
          </a:p>
          <a:p>
            <a:r>
              <a:rPr lang="en-US" sz="2100" dirty="0" smtClean="0">
                <a:latin typeface="Century Gothic" panose="020B0502020202020204" pitchFamily="34" charset="0"/>
              </a:rPr>
              <a:t>Team only</a:t>
            </a:r>
          </a:p>
          <a:p>
            <a:r>
              <a:rPr lang="en-US" sz="2100" dirty="0" smtClean="0">
                <a:latin typeface="Century Gothic" panose="020B0502020202020204" pitchFamily="34" charset="0"/>
              </a:rPr>
              <a:t>Note cards not allowed</a:t>
            </a:r>
          </a:p>
          <a:p>
            <a:r>
              <a:rPr lang="en-US" sz="2100" dirty="0" smtClean="0">
                <a:latin typeface="Century Gothic" panose="020B0502020202020204" pitchFamily="34" charset="0"/>
              </a:rPr>
              <a:t>Costumes encouraged </a:t>
            </a:r>
          </a:p>
          <a:p>
            <a:r>
              <a:rPr lang="en-US" sz="2100" dirty="0">
                <a:latin typeface="Century Gothic" panose="020B0502020202020204" pitchFamily="34" charset="0"/>
              </a:rPr>
              <a:t>Example: Reflect, React, Respond(watch ex. </a:t>
            </a:r>
            <a:r>
              <a:rPr lang="en-US" sz="2100" dirty="0">
                <a:latin typeface="Century Gothic" panose="020B0502020202020204" pitchFamily="34" charset="0"/>
                <a:hlinkClick r:id="rId2"/>
              </a:rPr>
              <a:t>here</a:t>
            </a:r>
            <a:r>
              <a:rPr lang="en-US" sz="2100" dirty="0">
                <a:latin typeface="Century Gothic" panose="020B0502020202020204" pitchFamily="34" charset="0"/>
              </a:rPr>
              <a:t>) </a:t>
            </a:r>
          </a:p>
          <a:p>
            <a:endParaRPr lang="en-US" sz="2100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2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45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Cultural Arts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8846"/>
            <a:ext cx="8229600" cy="3816350"/>
          </a:xfrm>
        </p:spPr>
        <p:txBody>
          <a:bodyPr/>
          <a:lstStyle/>
          <a:p>
            <a:r>
              <a:rPr lang="en-US" sz="2800" dirty="0">
                <a:latin typeface="Century Gothic" panose="020B0502020202020204" pitchFamily="34" charset="0"/>
              </a:rPr>
              <a:t>Individual participants or groups, projects and clubs, perform a costumed dramatic reading, musical, dance, or other such performing </a:t>
            </a:r>
            <a:r>
              <a:rPr lang="en-US" sz="2800" dirty="0" smtClean="0">
                <a:latin typeface="Century Gothic" panose="020B0502020202020204" pitchFamily="34" charset="0"/>
              </a:rPr>
              <a:t>art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Posters/slides not required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Visual Aides encouraged 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Length: no more than 15 minutes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Note cards not allowed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Costumes encouraged 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19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Mechanics of Presenting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entury Gothic" panose="020B0502020202020204" pitchFamily="34" charset="0"/>
              </a:rPr>
              <a:t>Be Conscious Of: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Body Position 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Standing &amp; Posture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Speaking Voice </a:t>
            </a:r>
            <a:r>
              <a:rPr lang="en-US" sz="2000" dirty="0" smtClean="0">
                <a:latin typeface="Century Gothic" panose="020B0502020202020204" pitchFamily="34" charset="0"/>
              </a:rPr>
              <a:t>(volume, pitch, dynamics)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Eye Contact 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Gestures &amp; Movements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07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Visual Aids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Posters &amp; Slides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25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Lettering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Use </a:t>
            </a:r>
            <a:r>
              <a:rPr lang="en-US" sz="2400" dirty="0">
                <a:latin typeface="Century Gothic" panose="020B0502020202020204" pitchFamily="34" charset="0"/>
              </a:rPr>
              <a:t>bold letters for headings where you want </a:t>
            </a:r>
            <a:r>
              <a:rPr lang="en-US" sz="2400" dirty="0" smtClean="0">
                <a:latin typeface="Century Gothic" panose="020B0502020202020204" pitchFamily="34" charset="0"/>
              </a:rPr>
              <a:t>to make </a:t>
            </a:r>
            <a:r>
              <a:rPr lang="en-US" sz="2400" dirty="0">
                <a:latin typeface="Century Gothic" panose="020B0502020202020204" pitchFamily="34" charset="0"/>
              </a:rPr>
              <a:t>a point.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The </a:t>
            </a:r>
            <a:r>
              <a:rPr lang="en-US" sz="2400" dirty="0">
                <a:latin typeface="Century Gothic" panose="020B0502020202020204" pitchFamily="34" charset="0"/>
              </a:rPr>
              <a:t>use of plain lowercase letters makes </a:t>
            </a:r>
            <a:r>
              <a:rPr lang="en-US" sz="2400" dirty="0" smtClean="0">
                <a:latin typeface="Century Gothic" panose="020B0502020202020204" pitchFamily="34" charset="0"/>
              </a:rPr>
              <a:t>charts easier </a:t>
            </a:r>
            <a:r>
              <a:rPr lang="en-US" sz="2400" dirty="0">
                <a:latin typeface="Century Gothic" panose="020B0502020202020204" pitchFamily="34" charset="0"/>
              </a:rPr>
              <a:t>to read. They should also be used for </a:t>
            </a:r>
            <a:r>
              <a:rPr lang="en-US" sz="2400" dirty="0" smtClean="0">
                <a:latin typeface="Century Gothic" panose="020B0502020202020204" pitchFamily="34" charset="0"/>
              </a:rPr>
              <a:t>sub- items  in </a:t>
            </a:r>
            <a:r>
              <a:rPr lang="en-US" sz="2400" dirty="0">
                <a:latin typeface="Century Gothic" panose="020B0502020202020204" pitchFamily="34" charset="0"/>
              </a:rPr>
              <a:t>a list and additional information. 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dirty="0" smtClean="0">
                <a:latin typeface="Century Gothic" panose="020B0502020202020204" pitchFamily="34" charset="0"/>
              </a:rPr>
              <a:t>Use </a:t>
            </a:r>
            <a:r>
              <a:rPr lang="en-US" sz="2400" dirty="0">
                <a:latin typeface="Century Gothic" panose="020B0502020202020204" pitchFamily="34" charset="0"/>
              </a:rPr>
              <a:t>a font and large size letters that are easy to </a:t>
            </a:r>
            <a:r>
              <a:rPr lang="en-US" sz="2400" dirty="0" smtClean="0">
                <a:latin typeface="Century Gothic" panose="020B0502020202020204" pitchFamily="34" charset="0"/>
              </a:rPr>
              <a:t>read from </a:t>
            </a:r>
            <a:r>
              <a:rPr lang="en-US" sz="2400" dirty="0">
                <a:latin typeface="Century Gothic" panose="020B0502020202020204" pitchFamily="34" charset="0"/>
              </a:rPr>
              <a:t>the back of the room.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Use </a:t>
            </a:r>
            <a:r>
              <a:rPr lang="en-US" sz="2400" dirty="0">
                <a:latin typeface="Century Gothic" panose="020B0502020202020204" pitchFamily="34" charset="0"/>
              </a:rPr>
              <a:t>capital letters, italics, and/or color to </a:t>
            </a:r>
            <a:r>
              <a:rPr lang="en-US" sz="2400" dirty="0" smtClean="0">
                <a:latin typeface="Century Gothic" panose="020B0502020202020204" pitchFamily="34" charset="0"/>
              </a:rPr>
              <a:t>provide emphasis</a:t>
            </a:r>
            <a:r>
              <a:rPr lang="en-US" sz="2400" dirty="0">
                <a:latin typeface="Century Gothic" panose="020B0502020202020204" pitchFamily="34" charset="0"/>
              </a:rPr>
              <a:t>. Use strong and forceful headlines. </a:t>
            </a:r>
          </a:p>
        </p:txBody>
      </p:sp>
    </p:spTree>
    <p:extLst>
      <p:ext uri="{BB962C8B-B14F-4D97-AF65-F5344CB8AC3E}">
        <p14:creationId xmlns:p14="http://schemas.microsoft.com/office/powerpoint/2010/main" val="229519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Purpose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Century Gothic" panose="020B0502020202020204" pitchFamily="34" charset="0"/>
              </a:rPr>
              <a:t>Public speaking skills are ranked </a:t>
            </a:r>
            <a:r>
              <a:rPr lang="en-US" sz="2400" dirty="0" smtClean="0">
                <a:latin typeface="Century Gothic" panose="020B0502020202020204" pitchFamily="34" charset="0"/>
              </a:rPr>
              <a:t>#1 among </a:t>
            </a:r>
            <a:r>
              <a:rPr lang="en-US" sz="2400" dirty="0">
                <a:latin typeface="Century Gothic" panose="020B0502020202020204" pitchFamily="34" charset="0"/>
              </a:rPr>
              <a:t>the desired skill sets of </a:t>
            </a:r>
            <a:r>
              <a:rPr lang="en-US" sz="2400" dirty="0" smtClean="0">
                <a:latin typeface="Century Gothic" panose="020B0502020202020204" pitchFamily="34" charset="0"/>
              </a:rPr>
              <a:t>professionals.</a:t>
            </a:r>
          </a:p>
          <a:p>
            <a:r>
              <a:rPr lang="en-US" sz="2400" dirty="0">
                <a:latin typeface="Century Gothic" panose="020B0502020202020204" pitchFamily="34" charset="0"/>
              </a:rPr>
              <a:t>4-H Presentations help youth develop </a:t>
            </a:r>
            <a:r>
              <a:rPr lang="en-US" sz="2400" dirty="0" smtClean="0">
                <a:latin typeface="Century Gothic" panose="020B0502020202020204" pitchFamily="34" charset="0"/>
              </a:rPr>
              <a:t>many life skills including </a:t>
            </a:r>
            <a:r>
              <a:rPr lang="en-US" sz="2400" dirty="0">
                <a:latin typeface="Century Gothic" panose="020B0502020202020204" pitchFamily="34" charset="0"/>
              </a:rPr>
              <a:t>the ability to speak in front of a group, organize ideas, and create and use graphics to support the spoken word</a:t>
            </a:r>
            <a:r>
              <a:rPr lang="en-US" sz="2400" dirty="0" smtClean="0">
                <a:latin typeface="Century Gothic" panose="020B0502020202020204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latin typeface="Century Gothic" panose="020B0502020202020204" pitchFamily="34" charset="0"/>
            </a:endParaRPr>
          </a:p>
          <a:p>
            <a:pPr lvl="1"/>
            <a:r>
              <a:rPr lang="en-US" sz="1800" dirty="0"/>
              <a:t>Discovering an important component of leadership </a:t>
            </a:r>
            <a:r>
              <a:rPr lang="en-US" sz="1800" dirty="0" smtClean="0"/>
              <a:t>development</a:t>
            </a:r>
          </a:p>
          <a:p>
            <a:pPr lvl="1"/>
            <a:r>
              <a:rPr lang="en-US" sz="1800" dirty="0" smtClean="0"/>
              <a:t>Increasing </a:t>
            </a:r>
            <a:r>
              <a:rPr lang="en-US" sz="1800" dirty="0"/>
              <a:t>self-esteem, self-confidence, and the ability to accept </a:t>
            </a:r>
            <a:r>
              <a:rPr lang="en-US" sz="1800" dirty="0" smtClean="0"/>
              <a:t>feedback </a:t>
            </a:r>
          </a:p>
          <a:p>
            <a:pPr lvl="1"/>
            <a:r>
              <a:rPr lang="en-US" sz="1800" dirty="0" smtClean="0"/>
              <a:t>Expanding </a:t>
            </a:r>
            <a:r>
              <a:rPr lang="en-US" sz="1800" dirty="0"/>
              <a:t>skills for planning, preparation and </a:t>
            </a:r>
            <a:r>
              <a:rPr lang="en-US" sz="1800" dirty="0" smtClean="0"/>
              <a:t>performance </a:t>
            </a:r>
            <a:endParaRPr lang="en-US" sz="1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86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Posters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When visual </a:t>
            </a:r>
            <a:r>
              <a:rPr lang="en-US" sz="2800" dirty="0">
                <a:latin typeface="Century Gothic" panose="020B0502020202020204" pitchFamily="34" charset="0"/>
              </a:rPr>
              <a:t>aids are the same size, they </a:t>
            </a:r>
            <a:r>
              <a:rPr lang="en-US" sz="2800" dirty="0" smtClean="0">
                <a:latin typeface="Century Gothic" panose="020B0502020202020204" pitchFamily="34" charset="0"/>
              </a:rPr>
              <a:t>are easier </a:t>
            </a:r>
            <a:r>
              <a:rPr lang="en-US" sz="2800" dirty="0">
                <a:latin typeface="Century Gothic" panose="020B0502020202020204" pitchFamily="34" charset="0"/>
              </a:rPr>
              <a:t>to handle, and you appear more organized </a:t>
            </a:r>
            <a:r>
              <a:rPr lang="en-US" sz="2800" dirty="0" smtClean="0">
                <a:latin typeface="Century Gothic" panose="020B0502020202020204" pitchFamily="34" charset="0"/>
              </a:rPr>
              <a:t>and professional</a:t>
            </a:r>
            <a:r>
              <a:rPr lang="en-US" sz="2800" dirty="0">
                <a:latin typeface="Century Gothic" panose="020B0502020202020204" pitchFamily="34" charset="0"/>
              </a:rPr>
              <a:t>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Make </a:t>
            </a:r>
            <a:r>
              <a:rPr lang="en-US" sz="2800" dirty="0">
                <a:latin typeface="Century Gothic" panose="020B0502020202020204" pitchFamily="34" charset="0"/>
              </a:rPr>
              <a:t>sure you have adequate color contrast.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Avoid </a:t>
            </a:r>
            <a:r>
              <a:rPr lang="en-US" sz="2800" dirty="0">
                <a:latin typeface="Century Gothic" panose="020B0502020202020204" pitchFamily="34" charset="0"/>
              </a:rPr>
              <a:t>using pastel colors.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Lettering </a:t>
            </a:r>
            <a:r>
              <a:rPr lang="en-US" sz="2800" dirty="0">
                <a:latin typeface="Century Gothic" panose="020B0502020202020204" pitchFamily="34" charset="0"/>
              </a:rPr>
              <a:t>should be 1 ½ inches in height and/or </a:t>
            </a:r>
            <a:r>
              <a:rPr lang="en-US" sz="2800" dirty="0" smtClean="0">
                <a:latin typeface="Century Gothic" panose="020B0502020202020204" pitchFamily="34" charset="0"/>
              </a:rPr>
              <a:t>125 point text or larger 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30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Digital Slides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Lettering </a:t>
            </a:r>
            <a:r>
              <a:rPr lang="en-US" sz="2800" dirty="0">
                <a:latin typeface="Century Gothic" panose="020B0502020202020204" pitchFamily="34" charset="0"/>
              </a:rPr>
              <a:t>should be at least 24 size font.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Keep </a:t>
            </a:r>
            <a:r>
              <a:rPr lang="en-US" sz="2800" dirty="0">
                <a:latin typeface="Century Gothic" panose="020B0502020202020204" pitchFamily="34" charset="0"/>
              </a:rPr>
              <a:t>text to a minimum.</a:t>
            </a:r>
          </a:p>
          <a:p>
            <a:r>
              <a:rPr lang="en-US" sz="2800" dirty="0">
                <a:latin typeface="Century Gothic" panose="020B0502020202020204" pitchFamily="34" charset="0"/>
              </a:rPr>
              <a:t>T</a:t>
            </a:r>
            <a:r>
              <a:rPr lang="en-US" sz="2800" dirty="0" smtClean="0">
                <a:latin typeface="Century Gothic" panose="020B0502020202020204" pitchFamily="34" charset="0"/>
              </a:rPr>
              <a:t>ext </a:t>
            </a:r>
            <a:r>
              <a:rPr lang="en-US" sz="2800" dirty="0">
                <a:latin typeface="Century Gothic" panose="020B0502020202020204" pitchFamily="34" charset="0"/>
              </a:rPr>
              <a:t>should be used as an outline.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Use </a:t>
            </a:r>
            <a:r>
              <a:rPr lang="en-US" sz="2800" dirty="0">
                <a:latin typeface="Century Gothic" panose="020B0502020202020204" pitchFamily="34" charset="0"/>
              </a:rPr>
              <a:t>photographs and graphics that support </a:t>
            </a:r>
            <a:r>
              <a:rPr lang="en-US" sz="2800" dirty="0" smtClean="0">
                <a:latin typeface="Century Gothic" panose="020B0502020202020204" pitchFamily="34" charset="0"/>
              </a:rPr>
              <a:t>the message </a:t>
            </a:r>
            <a:r>
              <a:rPr lang="en-US" sz="2800" dirty="0">
                <a:latin typeface="Century Gothic" panose="020B0502020202020204" pitchFamily="34" charset="0"/>
              </a:rPr>
              <a:t>of each slide.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Use </a:t>
            </a:r>
            <a:r>
              <a:rPr lang="en-US" sz="2800" dirty="0">
                <a:latin typeface="Century Gothic" panose="020B0502020202020204" pitchFamily="34" charset="0"/>
              </a:rPr>
              <a:t>bullet points.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Avoid </a:t>
            </a:r>
            <a:r>
              <a:rPr lang="en-US" sz="2800" dirty="0">
                <a:latin typeface="Century Gothic" panose="020B0502020202020204" pitchFamily="34" charset="0"/>
              </a:rPr>
              <a:t>using pictures as backgrounds for slides</a:t>
            </a:r>
          </a:p>
        </p:txBody>
      </p:sp>
    </p:spTree>
    <p:extLst>
      <p:ext uri="{BB962C8B-B14F-4D97-AF65-F5344CB8AC3E}">
        <p14:creationId xmlns:p14="http://schemas.microsoft.com/office/powerpoint/2010/main" val="419303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Visual Aid Checklist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Visibility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Simple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Interest 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Useful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Structure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Information 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Spelling 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90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Responding to Questions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Century Gothic" panose="020B0502020202020204" pitchFamily="34" charset="0"/>
              </a:rPr>
              <a:t>Listen to the entire question before you begin </a:t>
            </a:r>
            <a:r>
              <a:rPr lang="en-US" sz="2400" dirty="0" smtClean="0">
                <a:latin typeface="Century Gothic" panose="020B0502020202020204" pitchFamily="34" charset="0"/>
              </a:rPr>
              <a:t>to answer </a:t>
            </a:r>
            <a:r>
              <a:rPr lang="en-US" sz="2400" dirty="0">
                <a:latin typeface="Century Gothic" panose="020B0502020202020204" pitchFamily="34" charset="0"/>
              </a:rPr>
              <a:t>any </a:t>
            </a:r>
            <a:r>
              <a:rPr lang="en-US" sz="2400" dirty="0" smtClean="0">
                <a:latin typeface="Century Gothic" panose="020B0502020202020204" pitchFamily="34" charset="0"/>
              </a:rPr>
              <a:t>questions.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Century Gothic" panose="020B0502020202020204" pitchFamily="34" charset="0"/>
              </a:rPr>
              <a:t>Repeat the question out loud so the entire </a:t>
            </a:r>
            <a:r>
              <a:rPr lang="en-US" sz="2400" dirty="0" smtClean="0">
                <a:latin typeface="Century Gothic" panose="020B0502020202020204" pitchFamily="34" charset="0"/>
              </a:rPr>
              <a:t>audience can </a:t>
            </a:r>
            <a:r>
              <a:rPr lang="en-US" sz="2400" dirty="0">
                <a:latin typeface="Century Gothic" panose="020B0502020202020204" pitchFamily="34" charset="0"/>
              </a:rPr>
              <a:t>hear it. 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Century Gothic" panose="020B0502020202020204" pitchFamily="34" charset="0"/>
              </a:rPr>
              <a:t>Respond to the question honestly and the best </a:t>
            </a:r>
            <a:r>
              <a:rPr lang="en-US" sz="2400" dirty="0" smtClean="0">
                <a:latin typeface="Century Gothic" panose="020B0502020202020204" pitchFamily="34" charset="0"/>
              </a:rPr>
              <a:t>you can</a:t>
            </a:r>
            <a:r>
              <a:rPr lang="en-US" sz="2400" dirty="0">
                <a:latin typeface="Century Gothic" panose="020B0502020202020204" pitchFamily="34" charset="0"/>
              </a:rPr>
              <a:t>. If you do NOT know an answer to a </a:t>
            </a:r>
            <a:r>
              <a:rPr lang="en-US" sz="2400" dirty="0" smtClean="0">
                <a:latin typeface="Century Gothic" panose="020B0502020202020204" pitchFamily="34" charset="0"/>
              </a:rPr>
              <a:t>question, tell </a:t>
            </a:r>
            <a:r>
              <a:rPr lang="en-US" sz="2400" dirty="0">
                <a:latin typeface="Century Gothic" panose="020B0502020202020204" pitchFamily="34" charset="0"/>
              </a:rPr>
              <a:t>them you do not know the answer. 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17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Evaluation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Each presentation type has its own evaluation form, which can be found in the Manual.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Two evaluators will be present for each presentation. Their job is </a:t>
            </a:r>
            <a:r>
              <a:rPr lang="en-US" sz="2400" dirty="0">
                <a:latin typeface="Century Gothic" panose="020B0502020202020204" pitchFamily="34" charset="0"/>
              </a:rPr>
              <a:t>to assess how well </a:t>
            </a:r>
            <a:r>
              <a:rPr lang="en-US" sz="2400" dirty="0" smtClean="0">
                <a:latin typeface="Century Gothic" panose="020B0502020202020204" pitchFamily="34" charset="0"/>
              </a:rPr>
              <a:t>a presentation </a:t>
            </a:r>
            <a:r>
              <a:rPr lang="en-US" sz="2400" dirty="0">
                <a:latin typeface="Century Gothic" panose="020B0502020202020204" pitchFamily="34" charset="0"/>
              </a:rPr>
              <a:t>is performed and </a:t>
            </a:r>
            <a:r>
              <a:rPr lang="en-US" sz="2400" dirty="0" smtClean="0">
                <a:latin typeface="Century Gothic" panose="020B0502020202020204" pitchFamily="34" charset="0"/>
              </a:rPr>
              <a:t>how requirements are met. Helping youth improve their public speaking abilities is the #1 goal of an evaluator.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Placing is determined by predetermined scoring key based on event location and type of presentation 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78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Steps to Success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Prior to: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latin typeface="Century Gothic" panose="020B0502020202020204" pitchFamily="34" charset="0"/>
              </a:rPr>
              <a:t>pre-register through the county process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latin typeface="Century Gothic" panose="020B0502020202020204" pitchFamily="34" charset="0"/>
              </a:rPr>
              <a:t>review the requirements for your chosen type of presentation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latin typeface="Century Gothic" panose="020B0502020202020204" pitchFamily="34" charset="0"/>
              </a:rPr>
              <a:t>review the evaluation form for your type of presentation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>
                <a:latin typeface="Century Gothic" panose="020B0502020202020204" pitchFamily="34" charset="0"/>
              </a:rPr>
              <a:t>practice multiple times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Day of: </a:t>
            </a:r>
          </a:p>
          <a:p>
            <a:pPr lvl="1"/>
            <a:r>
              <a:rPr lang="en-US" sz="2000" dirty="0" smtClean="0">
                <a:latin typeface="Century Gothic" panose="020B0502020202020204" pitchFamily="34" charset="0"/>
              </a:rPr>
              <a:t>arrive to the venue dressed appropriately, on time, and with all your needed equipment </a:t>
            </a:r>
          </a:p>
          <a:p>
            <a:pPr lvl="2"/>
            <a:r>
              <a:rPr lang="en-US" sz="1600" dirty="0" smtClean="0">
                <a:latin typeface="Century Gothic" panose="020B0502020202020204" pitchFamily="34" charset="0"/>
              </a:rPr>
              <a:t>A room host is assigned to each room, they will introduce you to the evaluators once you are ready to begin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56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Resources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Sonoma County 4-H Website </a:t>
            </a:r>
          </a:p>
          <a:p>
            <a:pPr lvl="1"/>
            <a:r>
              <a:rPr lang="en-US" sz="2400" dirty="0">
                <a:latin typeface="Century Gothic" panose="020B0502020202020204" pitchFamily="34" charset="0"/>
                <a:hlinkClick r:id="rId2"/>
              </a:rPr>
              <a:t>http://cesonoma.ucanr.edu/4H</a:t>
            </a:r>
            <a:r>
              <a:rPr lang="en-US" sz="2400" dirty="0" smtClean="0">
                <a:latin typeface="Century Gothic" panose="020B0502020202020204" pitchFamily="34" charset="0"/>
                <a:hlinkClick r:id="rId2"/>
              </a:rPr>
              <a:t>/</a:t>
            </a: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County Event information</a:t>
            </a: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This presentation 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Century Gothic" panose="020B0502020202020204" pitchFamily="34" charset="0"/>
              </a:rPr>
              <a:t>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CA 4-H Website </a:t>
            </a:r>
          </a:p>
          <a:p>
            <a:pPr lvl="1"/>
            <a:r>
              <a:rPr lang="en-US" sz="2400" dirty="0">
                <a:latin typeface="Century Gothic" panose="020B0502020202020204" pitchFamily="34" charset="0"/>
                <a:hlinkClick r:id="rId3"/>
              </a:rPr>
              <a:t>http://</a:t>
            </a:r>
            <a:r>
              <a:rPr lang="en-US" sz="2400" dirty="0" smtClean="0">
                <a:latin typeface="Century Gothic" panose="020B0502020202020204" pitchFamily="34" charset="0"/>
                <a:hlinkClick r:id="rId3"/>
              </a:rPr>
              <a:t>4h.ucanr.edu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pPr lvl="1"/>
            <a:r>
              <a:rPr lang="en-US" sz="2400" dirty="0" smtClean="0">
                <a:latin typeface="Century Gothic" panose="020B0502020202020204" pitchFamily="34" charset="0"/>
              </a:rPr>
              <a:t>Presentation Manual, Video Examples, Area &amp; State Event information  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91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Time to get started!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entury Gothic" panose="020B0502020202020204" pitchFamily="34" charset="0"/>
              </a:rPr>
              <a:t>Choose your topic- pick something that you are passionate about!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Look at the different format options (10) &amp; decide what fits with your vision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Start to prepare- research, create an outline, choose a title 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Materials- props, posters, slides…</a:t>
            </a:r>
          </a:p>
          <a:p>
            <a:r>
              <a:rPr lang="en-US" sz="2400" dirty="0" smtClean="0">
                <a:latin typeface="Century Gothic" panose="020B0502020202020204" pitchFamily="34" charset="0"/>
              </a:rPr>
              <a:t>Practice, practice, practice! </a:t>
            </a:r>
            <a:r>
              <a:rPr lang="en-US" sz="2400" dirty="0" smtClean="0">
                <a:latin typeface="Century Gothic" panose="020B0502020202020204" pitchFamily="34" charset="0"/>
              </a:rPr>
              <a:t>Prepare for </a:t>
            </a:r>
            <a:r>
              <a:rPr lang="en-US" sz="2400" dirty="0" smtClean="0">
                <a:latin typeface="Century Gothic" panose="020B0502020202020204" pitchFamily="34" charset="0"/>
              </a:rPr>
              <a:t>questions. 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endParaRPr lang="en-US" dirty="0" smtClean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38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Questions?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132385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Century Gothic" panose="020B0502020202020204" pitchFamily="34" charset="0"/>
              </a:rPr>
              <a:t>Tessa Matuszak, 4-H Program Lead</a:t>
            </a:r>
          </a:p>
          <a:p>
            <a:pPr marL="0" indent="0">
              <a:buNone/>
            </a:pPr>
            <a:r>
              <a:rPr lang="en-US" sz="1600" dirty="0" smtClean="0">
                <a:latin typeface="Century Gothic" panose="020B0502020202020204" pitchFamily="34" charset="0"/>
              </a:rPr>
              <a:t>707-565-3443 </a:t>
            </a:r>
          </a:p>
          <a:p>
            <a:pPr marL="0" indent="0">
              <a:buNone/>
            </a:pPr>
            <a:r>
              <a:rPr lang="en-US" sz="1600" dirty="0" smtClean="0">
                <a:latin typeface="Century Gothic" panose="020B0502020202020204" pitchFamily="34" charset="0"/>
                <a:hlinkClick r:id="rId2"/>
              </a:rPr>
              <a:t>tessa@ucanr.edu</a:t>
            </a:r>
            <a:r>
              <a:rPr lang="en-US" sz="1600" dirty="0" smtClean="0">
                <a:latin typeface="Century Gothic" panose="020B0502020202020204" pitchFamily="34" charset="0"/>
              </a:rPr>
              <a:t>  </a:t>
            </a:r>
          </a:p>
          <a:p>
            <a:pPr marL="0" indent="0">
              <a:buNone/>
            </a:pPr>
            <a:endParaRPr lang="en-US" sz="1600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entury Gothic" panose="020B0502020202020204" pitchFamily="34" charset="0"/>
              </a:rPr>
              <a:t>Jesenia M., 4-H Admin. </a:t>
            </a:r>
          </a:p>
          <a:p>
            <a:pPr marL="0" indent="0">
              <a:buNone/>
            </a:pPr>
            <a:r>
              <a:rPr lang="en-US" sz="1600" dirty="0" smtClean="0">
                <a:latin typeface="Century Gothic" panose="020B0502020202020204" pitchFamily="34" charset="0"/>
              </a:rPr>
              <a:t>707-565-2681</a:t>
            </a:r>
          </a:p>
          <a:p>
            <a:pPr marL="0" indent="0">
              <a:buNone/>
            </a:pPr>
            <a:r>
              <a:rPr lang="en-US" sz="1600" dirty="0" smtClean="0">
                <a:latin typeface="Century Gothic" panose="020B0502020202020204" pitchFamily="34" charset="0"/>
                <a:hlinkClick r:id="rId3"/>
              </a:rPr>
              <a:t>jesenia.mendoza@Sonoma-county.org</a:t>
            </a:r>
            <a:r>
              <a:rPr lang="en-US" sz="1600" dirty="0" smtClean="0">
                <a:latin typeface="Century Gothic" panose="020B0502020202020204" pitchFamily="34" charset="0"/>
              </a:rPr>
              <a:t> </a:t>
            </a:r>
          </a:p>
          <a:p>
            <a:pPr marL="0" indent="0">
              <a:buNone/>
            </a:pPr>
            <a:endParaRPr lang="en-US" sz="16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entury Gothic" panose="020B0502020202020204" pitchFamily="34" charset="0"/>
              </a:rPr>
              <a:t>Sara Glashan, Event Coordinator </a:t>
            </a:r>
          </a:p>
          <a:p>
            <a:pPr marL="0" indent="0">
              <a:buNone/>
            </a:pPr>
            <a:r>
              <a:rPr lang="en-US" sz="1600" dirty="0" smtClean="0">
                <a:latin typeface="Century Gothic" panose="020B0502020202020204" pitchFamily="34" charset="0"/>
              </a:rPr>
              <a:t>707-480-1446</a:t>
            </a:r>
          </a:p>
          <a:p>
            <a:pPr marL="0" indent="0">
              <a:buNone/>
            </a:pPr>
            <a:r>
              <a:rPr lang="en-US" sz="1600" dirty="0" smtClean="0">
                <a:latin typeface="Century Gothic" panose="020B0502020202020204" pitchFamily="34" charset="0"/>
                <a:hlinkClick r:id="rId4"/>
              </a:rPr>
              <a:t>skglashan@sbcglobal.net</a:t>
            </a:r>
            <a:r>
              <a:rPr lang="en-US" sz="1600" dirty="0" smtClean="0">
                <a:latin typeface="Century Gothic" panose="020B0502020202020204" pitchFamily="34" charset="0"/>
              </a:rPr>
              <a:t> </a:t>
            </a:r>
          </a:p>
          <a:p>
            <a:pPr marL="0" indent="0">
              <a:buNone/>
            </a:pPr>
            <a:endParaRPr lang="en-US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81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1361"/>
            <a:ext cx="8229600" cy="3816350"/>
          </a:xfrm>
        </p:spPr>
        <p:txBody>
          <a:bodyPr/>
          <a:lstStyle/>
          <a:p>
            <a:r>
              <a:rPr lang="en-US" sz="2400" dirty="0">
                <a:latin typeface="Century Gothic" panose="020B0502020202020204" pitchFamily="34" charset="0"/>
              </a:rPr>
              <a:t>You can get ideas for presentations from many </a:t>
            </a:r>
            <a:r>
              <a:rPr lang="en-US" sz="2400" dirty="0" smtClean="0">
                <a:latin typeface="Century Gothic" panose="020B0502020202020204" pitchFamily="34" charset="0"/>
              </a:rPr>
              <a:t>different sources. A great place </a:t>
            </a:r>
            <a:r>
              <a:rPr lang="en-US" sz="2400" dirty="0">
                <a:latin typeface="Century Gothic" panose="020B0502020202020204" pitchFamily="34" charset="0"/>
              </a:rPr>
              <a:t>to start is with your projects </a:t>
            </a:r>
            <a:r>
              <a:rPr lang="en-US" sz="2400" dirty="0" smtClean="0">
                <a:latin typeface="Century Gothic" panose="020B0502020202020204" pitchFamily="34" charset="0"/>
              </a:rPr>
              <a:t>or developing </a:t>
            </a:r>
            <a:r>
              <a:rPr lang="en-US" sz="2400" dirty="0">
                <a:latin typeface="Century Gothic" panose="020B0502020202020204" pitchFamily="34" charset="0"/>
              </a:rPr>
              <a:t>a presentation around your spark. </a:t>
            </a:r>
            <a:endParaRPr lang="en-US" sz="2400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Century Gothic" panose="020B0502020202020204" pitchFamily="34" charset="0"/>
            </a:endParaRPr>
          </a:p>
          <a:p>
            <a:r>
              <a:rPr lang="en-US" sz="2400" dirty="0" smtClean="0">
                <a:latin typeface="Century Gothic" panose="020B0502020202020204" pitchFamily="34" charset="0"/>
              </a:rPr>
              <a:t>Other sources for ideas: books, magazines, project manuals, websites 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 descr="Week 13 | Media Theory &amp; Meaning Systems (CCTP-748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8026" y="281355"/>
            <a:ext cx="1027947" cy="121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4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Planning Steps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entury Gothic" panose="020B0502020202020204" pitchFamily="34" charset="0"/>
              </a:rPr>
              <a:t>Choose Topic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entury Gothic" panose="020B0502020202020204" pitchFamily="34" charset="0"/>
              </a:rPr>
              <a:t>Determine Audience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entury Gothic" panose="020B0502020202020204" pitchFamily="34" charset="0"/>
              </a:rPr>
              <a:t>Determine Purpose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entury Gothic" panose="020B0502020202020204" pitchFamily="34" charset="0"/>
              </a:rPr>
              <a:t>Research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entury Gothic" panose="020B0502020202020204" pitchFamily="34" charset="0"/>
              </a:rPr>
              <a:t>Outline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entury Gothic" panose="020B0502020202020204" pitchFamily="34" charset="0"/>
              </a:rPr>
              <a:t>Title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entury Gothic" panose="020B0502020202020204" pitchFamily="34" charset="0"/>
              </a:rPr>
              <a:t>Materials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entury Gothic" panose="020B0502020202020204" pitchFamily="34" charset="0"/>
              </a:rPr>
              <a:t>Practice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Century Gothic" panose="020B0502020202020204" pitchFamily="34" charset="0"/>
              </a:rPr>
              <a:t>Prepare For Questions </a:t>
            </a:r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86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Types of Presentations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29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118008"/>
            <a:ext cx="9144000" cy="1866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3" b="22542"/>
          <a:stretch/>
        </p:blipFill>
        <p:spPr>
          <a:xfrm>
            <a:off x="914400" y="-63500"/>
            <a:ext cx="7315200" cy="7048408"/>
          </a:xfrm>
        </p:spPr>
      </p:pic>
    </p:spTree>
    <p:extLst>
      <p:ext uri="{BB962C8B-B14F-4D97-AF65-F5344CB8AC3E}">
        <p14:creationId xmlns:p14="http://schemas.microsoft.com/office/powerpoint/2010/main" val="79462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Demonstration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Doing, showing, making 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Minimum of 4 posters/ slides 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Visual Aides encouraged 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Length: 3-15 minutes 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Individual or Team 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No notes 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Costume Acceptable 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Example: How to show your rabbit </a:t>
            </a:r>
            <a:endParaRPr lang="en-US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78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Illustrated Talk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700" dirty="0" smtClean="0">
                <a:latin typeface="Century Gothic" panose="020B0502020202020204" pitchFamily="34" charset="0"/>
              </a:rPr>
              <a:t>Talking, telling with the aid of visuals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Minimum of 3 posters/ slides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Visual Aides encouraged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Length: 3-15 minutes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Individual or Team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No notes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Costume Acceptable </a:t>
            </a:r>
          </a:p>
          <a:p>
            <a:r>
              <a:rPr lang="en-US" sz="2700" dirty="0" smtClean="0">
                <a:latin typeface="Century Gothic" panose="020B0502020202020204" pitchFamily="34" charset="0"/>
              </a:rPr>
              <a:t>Example: The Periodic Table (watch ex. </a:t>
            </a:r>
            <a:r>
              <a:rPr lang="en-US" sz="2700" dirty="0" smtClean="0">
                <a:latin typeface="Century Gothic" panose="020B0502020202020204" pitchFamily="34" charset="0"/>
                <a:hlinkClick r:id="rId2"/>
              </a:rPr>
              <a:t>here</a:t>
            </a:r>
            <a:r>
              <a:rPr lang="en-US" sz="2700" dirty="0" smtClean="0">
                <a:latin typeface="Century Gothic" panose="020B0502020202020204" pitchFamily="34" charset="0"/>
              </a:rPr>
              <a:t>) </a:t>
            </a:r>
            <a:endParaRPr lang="en-US" sz="2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59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Science or Engineering Pres. 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816350"/>
          </a:xfrm>
        </p:spPr>
        <p:txBody>
          <a:bodyPr/>
          <a:lstStyle/>
          <a:p>
            <a:r>
              <a:rPr lang="en-US" sz="2000" dirty="0">
                <a:latin typeface="Century Gothic" panose="020B0502020202020204" pitchFamily="34" charset="0"/>
              </a:rPr>
              <a:t>A </a:t>
            </a:r>
            <a:r>
              <a:rPr lang="en-US" sz="2000" b="1" dirty="0">
                <a:latin typeface="Century Gothic" panose="020B0502020202020204" pitchFamily="34" charset="0"/>
              </a:rPr>
              <a:t>science</a:t>
            </a:r>
            <a:r>
              <a:rPr lang="en-US" sz="2000" dirty="0">
                <a:latin typeface="Century Gothic" panose="020B0502020202020204" pitchFamily="34" charset="0"/>
              </a:rPr>
              <a:t> presentation emphasizes the core process </a:t>
            </a:r>
            <a:r>
              <a:rPr lang="en-US" sz="2000" dirty="0" smtClean="0">
                <a:latin typeface="Century Gothic" panose="020B0502020202020204" pitchFamily="34" charset="0"/>
              </a:rPr>
              <a:t>of inquiry </a:t>
            </a:r>
            <a:r>
              <a:rPr lang="en-US" sz="2000" dirty="0">
                <a:latin typeface="Century Gothic" panose="020B0502020202020204" pitchFamily="34" charset="0"/>
              </a:rPr>
              <a:t>to describe, explain, and predict </a:t>
            </a:r>
            <a:r>
              <a:rPr lang="en-US" sz="2000" dirty="0" smtClean="0">
                <a:latin typeface="Century Gothic" panose="020B0502020202020204" pitchFamily="34" charset="0"/>
              </a:rPr>
              <a:t>through observation</a:t>
            </a:r>
            <a:r>
              <a:rPr lang="en-US" sz="2000" dirty="0">
                <a:latin typeface="Century Gothic" panose="020B0502020202020204" pitchFamily="34" charset="0"/>
              </a:rPr>
              <a:t>, experimentation, modeling, and </a:t>
            </a:r>
            <a:r>
              <a:rPr lang="en-US" sz="2000" dirty="0" smtClean="0">
                <a:latin typeface="Century Gothic" panose="020B0502020202020204" pitchFamily="34" charset="0"/>
              </a:rPr>
              <a:t>other scientific </a:t>
            </a:r>
            <a:r>
              <a:rPr lang="en-US" sz="2000" dirty="0">
                <a:latin typeface="Century Gothic" panose="020B0502020202020204" pitchFamily="34" charset="0"/>
              </a:rPr>
              <a:t>techniques</a:t>
            </a:r>
            <a:r>
              <a:rPr lang="en-US" sz="2000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en-US" sz="2000" dirty="0">
                <a:latin typeface="Century Gothic" panose="020B0502020202020204" pitchFamily="34" charset="0"/>
              </a:rPr>
              <a:t>An </a:t>
            </a:r>
            <a:r>
              <a:rPr lang="en-US" sz="2000" b="1" dirty="0">
                <a:latin typeface="Century Gothic" panose="020B0502020202020204" pitchFamily="34" charset="0"/>
              </a:rPr>
              <a:t>engineering </a:t>
            </a:r>
            <a:r>
              <a:rPr lang="en-US" sz="2000" dirty="0">
                <a:latin typeface="Century Gothic" panose="020B0502020202020204" pitchFamily="34" charset="0"/>
              </a:rPr>
              <a:t>presentation uses the process of </a:t>
            </a:r>
            <a:r>
              <a:rPr lang="en-US" sz="2000" dirty="0" smtClean="0">
                <a:latin typeface="Century Gothic" panose="020B0502020202020204" pitchFamily="34" charset="0"/>
              </a:rPr>
              <a:t>design  to </a:t>
            </a:r>
            <a:r>
              <a:rPr lang="en-US" sz="2000" dirty="0">
                <a:latin typeface="Century Gothic" panose="020B0502020202020204" pitchFamily="34" charset="0"/>
              </a:rPr>
              <a:t>plan, build, and test a process, system, or device.</a:t>
            </a:r>
            <a:endParaRPr lang="en-US" sz="2000" dirty="0" smtClean="0">
              <a:latin typeface="Century Gothic" panose="020B0502020202020204" pitchFamily="34" charset="0"/>
            </a:endParaRPr>
          </a:p>
          <a:p>
            <a:r>
              <a:rPr lang="en-US" sz="2000" dirty="0" smtClean="0">
                <a:latin typeface="Century Gothic" panose="020B0502020202020204" pitchFamily="34" charset="0"/>
              </a:rPr>
              <a:t>Minimum of 5 posters/ slides </a:t>
            </a:r>
          </a:p>
          <a:p>
            <a:r>
              <a:rPr lang="en-US" sz="2000" dirty="0" smtClean="0">
                <a:latin typeface="Century Gothic" panose="020B0502020202020204" pitchFamily="34" charset="0"/>
              </a:rPr>
              <a:t>Allowed, not required</a:t>
            </a:r>
          </a:p>
          <a:p>
            <a:r>
              <a:rPr lang="en-US" sz="2000" dirty="0" smtClean="0">
                <a:latin typeface="Century Gothic" panose="020B0502020202020204" pitchFamily="34" charset="0"/>
              </a:rPr>
              <a:t>Length: 3-15 minutes </a:t>
            </a:r>
          </a:p>
          <a:p>
            <a:r>
              <a:rPr lang="en-US" sz="2000" dirty="0" smtClean="0">
                <a:latin typeface="Century Gothic" panose="020B0502020202020204" pitchFamily="34" charset="0"/>
              </a:rPr>
              <a:t>Individual or Team </a:t>
            </a:r>
          </a:p>
          <a:p>
            <a:r>
              <a:rPr lang="en-US" sz="2000" dirty="0" smtClean="0">
                <a:latin typeface="Century Gothic" panose="020B0502020202020204" pitchFamily="34" charset="0"/>
              </a:rPr>
              <a:t>No notes </a:t>
            </a:r>
          </a:p>
          <a:p>
            <a:r>
              <a:rPr lang="en-US" sz="2000" dirty="0" smtClean="0">
                <a:latin typeface="Century Gothic" panose="020B0502020202020204" pitchFamily="34" charset="0"/>
              </a:rPr>
              <a:t>Costume Acceptable </a:t>
            </a:r>
          </a:p>
          <a:p>
            <a:r>
              <a:rPr lang="en-US" sz="2000" dirty="0" smtClean="0">
                <a:latin typeface="Century Gothic" panose="020B0502020202020204" pitchFamily="34" charset="0"/>
              </a:rPr>
              <a:t>Example: Gene Matrix in Rabbits (watch ex. </a:t>
            </a:r>
            <a:r>
              <a:rPr lang="en-US" sz="2000" dirty="0" smtClean="0">
                <a:latin typeface="Century Gothic" panose="020B0502020202020204" pitchFamily="34" charset="0"/>
                <a:hlinkClick r:id="rId2"/>
              </a:rPr>
              <a:t>here</a:t>
            </a:r>
            <a:r>
              <a:rPr lang="en-US" sz="2000" dirty="0" smtClean="0">
                <a:latin typeface="Century Gothic" panose="020B0502020202020204" pitchFamily="34" charset="0"/>
              </a:rPr>
              <a:t>) </a:t>
            </a:r>
            <a:endParaRPr lang="en-US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15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RBrand_UC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211658</Template>
  <TotalTime>2313</TotalTime>
  <Words>1210</Words>
  <Application>Microsoft Office PowerPoint</Application>
  <PresentationFormat>On-screen Show (4:3)</PresentationFormat>
  <Paragraphs>188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ＭＳ Ｐゴシック</vt:lpstr>
      <vt:lpstr>Arial</vt:lpstr>
      <vt:lpstr>Calibri</vt:lpstr>
      <vt:lpstr>Century Gothic</vt:lpstr>
      <vt:lpstr>ANRBrand_UCCE</vt:lpstr>
      <vt:lpstr>Custom Design</vt:lpstr>
      <vt:lpstr>Sonoma County 4-H  Presentation Day </vt:lpstr>
      <vt:lpstr>Purpose </vt:lpstr>
      <vt:lpstr>PowerPoint Presentation</vt:lpstr>
      <vt:lpstr>Planning Steps </vt:lpstr>
      <vt:lpstr>Types of Presentations </vt:lpstr>
      <vt:lpstr>PowerPoint Presentation</vt:lpstr>
      <vt:lpstr>Demonstration </vt:lpstr>
      <vt:lpstr>Illustrated Talk </vt:lpstr>
      <vt:lpstr>Science or Engineering Pres.  </vt:lpstr>
      <vt:lpstr>Educational Display Talk </vt:lpstr>
      <vt:lpstr>Informative Prepared Speech </vt:lpstr>
      <vt:lpstr>Persuasive Prepared Speech </vt:lpstr>
      <vt:lpstr>Impromptu Speech </vt:lpstr>
      <vt:lpstr>Interpretive Reading</vt:lpstr>
      <vt:lpstr>Share The 4-H Fun Skits </vt:lpstr>
      <vt:lpstr>Cultural Arts </vt:lpstr>
      <vt:lpstr>Mechanics of Presenting </vt:lpstr>
      <vt:lpstr>Visual Aids</vt:lpstr>
      <vt:lpstr>Lettering </vt:lpstr>
      <vt:lpstr>Posters </vt:lpstr>
      <vt:lpstr>Digital Slides</vt:lpstr>
      <vt:lpstr>Visual Aid Checklist </vt:lpstr>
      <vt:lpstr>Responding to Questions </vt:lpstr>
      <vt:lpstr>Evaluation </vt:lpstr>
      <vt:lpstr>Steps to Success </vt:lpstr>
      <vt:lpstr>Resources</vt:lpstr>
      <vt:lpstr>Time to get started! </vt:lpstr>
      <vt:lpstr>Questions?</vt:lpstr>
    </vt:vector>
  </TitlesOfParts>
  <Company>Sonoma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Sonoma County 4-H  Presentation Day</dc:title>
  <dc:creator>Tessa Matuszak</dc:creator>
  <cp:lastModifiedBy>Tessa Matuszak</cp:lastModifiedBy>
  <cp:revision>35</cp:revision>
  <dcterms:created xsi:type="dcterms:W3CDTF">2018-12-06T17:12:39Z</dcterms:created>
  <dcterms:modified xsi:type="dcterms:W3CDTF">2019-01-02T21:23:38Z</dcterms:modified>
</cp:coreProperties>
</file>