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9"/>
  </p:notesMasterIdLst>
  <p:sldIdLst>
    <p:sldId id="258" r:id="rId2"/>
    <p:sldId id="337" r:id="rId3"/>
    <p:sldId id="338" r:id="rId4"/>
    <p:sldId id="259" r:id="rId5"/>
    <p:sldId id="327" r:id="rId6"/>
    <p:sldId id="328" r:id="rId7"/>
    <p:sldId id="330" r:id="rId8"/>
    <p:sldId id="331" r:id="rId9"/>
    <p:sldId id="335" r:id="rId10"/>
    <p:sldId id="283" r:id="rId11"/>
    <p:sldId id="280" r:id="rId12"/>
    <p:sldId id="279" r:id="rId13"/>
    <p:sldId id="297" r:id="rId14"/>
    <p:sldId id="276" r:id="rId15"/>
    <p:sldId id="277" r:id="rId16"/>
    <p:sldId id="282" r:id="rId17"/>
    <p:sldId id="326" r:id="rId18"/>
    <p:sldId id="296" r:id="rId19"/>
    <p:sldId id="332" r:id="rId20"/>
    <p:sldId id="333" r:id="rId21"/>
    <p:sldId id="334" r:id="rId22"/>
    <p:sldId id="281" r:id="rId23"/>
    <p:sldId id="294" r:id="rId24"/>
    <p:sldId id="301" r:id="rId25"/>
    <p:sldId id="322" r:id="rId26"/>
    <p:sldId id="318" r:id="rId27"/>
    <p:sldId id="300" r:id="rId28"/>
    <p:sldId id="319" r:id="rId29"/>
    <p:sldId id="320" r:id="rId30"/>
    <p:sldId id="306" r:id="rId31"/>
    <p:sldId id="321" r:id="rId32"/>
    <p:sldId id="308" r:id="rId33"/>
    <p:sldId id="323" r:id="rId34"/>
    <p:sldId id="324" r:id="rId35"/>
    <p:sldId id="310" r:id="rId36"/>
    <p:sldId id="325" r:id="rId37"/>
    <p:sldId id="28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0000"/>
    <a:srgbClr val="006600"/>
    <a:srgbClr val="66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778" autoAdjust="0"/>
  </p:normalViewPr>
  <p:slideViewPr>
    <p:cSldViewPr snapToGrid="0">
      <p:cViewPr>
        <p:scale>
          <a:sx n="75" d="100"/>
          <a:sy n="75" d="100"/>
        </p:scale>
        <p:origin x="-80" y="152"/>
      </p:cViewPr>
      <p:guideLst>
        <p:guide orient="horz" pos="2160"/>
        <p:guide pos="2880"/>
      </p:guideLst>
    </p:cSldViewPr>
  </p:slideViewPr>
  <p:notesTextViewPr>
    <p:cViewPr>
      <p:scale>
        <a:sx n="1" d="1"/>
        <a:sy n="1" d="1"/>
      </p:scale>
      <p:origin x="0" y="0"/>
    </p:cViewPr>
  </p:notesTextViewPr>
  <p:sorterViewPr>
    <p:cViewPr>
      <p:scale>
        <a:sx n="120" d="100"/>
        <a:sy n="120" d="100"/>
      </p:scale>
      <p:origin x="0" y="-475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0D5D3-5FC4-4CAC-A474-9DF14A382352}" type="datetimeFigureOut">
              <a:rPr lang="en-US" smtClean="0"/>
              <a:t>10/13/18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05F92-85A7-4876-B547-9563732A461D}" type="slidenum">
              <a:rPr lang="en-US" smtClean="0"/>
              <a:t>‹#›</a:t>
            </a:fld>
            <a:endParaRPr lang="en-US"/>
          </a:p>
        </p:txBody>
      </p:sp>
    </p:spTree>
    <p:extLst>
      <p:ext uri="{BB962C8B-B14F-4D97-AF65-F5344CB8AC3E}">
        <p14:creationId xmlns:p14="http://schemas.microsoft.com/office/powerpoint/2010/main" val="86926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F053C67E-5B91-5D40-9103-5F2734B59E39}" type="slidenum">
              <a:rPr lang="en-US"/>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Eggshells</a:t>
            </a:r>
            <a:r>
              <a:rPr lang="en-US" baseline="0" dirty="0" smtClean="0"/>
              <a:t> are a mineral additive Calcium Carbonate. They reduce acidity and help to aerate</a:t>
            </a:r>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14</a:t>
            </a:fld>
            <a:endParaRPr lang="en-US"/>
          </a:p>
        </p:txBody>
      </p:sp>
    </p:spTree>
    <p:extLst>
      <p:ext uri="{BB962C8B-B14F-4D97-AF65-F5344CB8AC3E}">
        <p14:creationId xmlns:p14="http://schemas.microsoft.com/office/powerpoint/2010/main" val="1335794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Chop materials: </a:t>
            </a:r>
            <a:r>
              <a:rPr lang="en-US" dirty="0" smtClean="0"/>
              <a:t>Smaller pieces decay faster</a:t>
            </a:r>
          </a:p>
          <a:p>
            <a:r>
              <a:rPr lang="en-US" b="1" dirty="0" smtClean="0"/>
              <a:t>Layer browns and greens </a:t>
            </a:r>
            <a:r>
              <a:rPr lang="en-US" dirty="0" smtClean="0"/>
              <a:t>(1:1)</a:t>
            </a:r>
          </a:p>
          <a:p>
            <a:pPr lvl="1"/>
            <a:r>
              <a:rPr lang="en-US" dirty="0" smtClean="0"/>
              <a:t>Layer larger brown stalks and branches to create good aeration on the bottom.</a:t>
            </a:r>
          </a:p>
          <a:p>
            <a:pPr lvl="1"/>
            <a:r>
              <a:rPr lang="en-US" dirty="0" smtClean="0"/>
              <a:t>Always bury greens and top off with browns.</a:t>
            </a:r>
          </a:p>
          <a:p>
            <a:r>
              <a:rPr lang="en-US" b="1" dirty="0" smtClean="0"/>
              <a:t>Maintain Moisture: </a:t>
            </a:r>
            <a:r>
              <a:rPr lang="en-US" dirty="0" smtClean="0"/>
              <a:t>By adding water or allowing it to dry out (want wrung out sponge)</a:t>
            </a:r>
          </a:p>
          <a:p>
            <a:r>
              <a:rPr lang="en-US" b="1" dirty="0" smtClean="0"/>
              <a:t>Maintain Air: </a:t>
            </a:r>
            <a:r>
              <a:rPr lang="en-US" dirty="0" smtClean="0"/>
              <a:t>By turning pile</a:t>
            </a:r>
          </a:p>
          <a:p>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16</a:t>
            </a:fld>
            <a:endParaRPr lang="en-US"/>
          </a:p>
        </p:txBody>
      </p:sp>
    </p:spTree>
    <p:extLst>
      <p:ext uri="{BB962C8B-B14F-4D97-AF65-F5344CB8AC3E}">
        <p14:creationId xmlns:p14="http://schemas.microsoft.com/office/powerpoint/2010/main" val="123944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18</a:t>
            </a:fld>
            <a:endParaRPr lang="en-US"/>
          </a:p>
        </p:txBody>
      </p:sp>
    </p:spTree>
    <p:extLst>
      <p:ext uri="{BB962C8B-B14F-4D97-AF65-F5344CB8AC3E}">
        <p14:creationId xmlns:p14="http://schemas.microsoft.com/office/powerpoint/2010/main" val="1930831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Fungi  are responsible for organic matter decay in compost.  </a:t>
            </a:r>
          </a:p>
          <a:p>
            <a:endParaRPr lang="en-US" dirty="0" smtClean="0"/>
          </a:p>
          <a:p>
            <a:r>
              <a:rPr lang="en-US" dirty="0" smtClean="0"/>
              <a:t>Their main contribution is to breakdown plants.</a:t>
            </a:r>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19</a:t>
            </a:fld>
            <a:endParaRPr lang="en-US"/>
          </a:p>
        </p:txBody>
      </p:sp>
    </p:spTree>
    <p:extLst>
      <p:ext uri="{BB962C8B-B14F-4D97-AF65-F5344CB8AC3E}">
        <p14:creationId xmlns:p14="http://schemas.microsoft.com/office/powerpoint/2010/main" val="485766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community of Bacteria on a single grain of sand.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Earth would have no soil without Bacteria</a:t>
            </a:r>
            <a:r>
              <a:rPr lang="en-US" baseline="0" dirty="0" smtClean="0"/>
              <a:t> and they are responsible for breaking down carbon inputs and converting them to Nitrogen sources.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Estimated number of bacteria is more than 100 million per gram of soil and there are 6,000 to 8,000 different types of bacteria on a gram of soil. There are more bacteria in two teaspoons of soil than there are humans on the earth.</a:t>
            </a:r>
            <a:endParaRPr lang="en-US" dirty="0" smtClean="0"/>
          </a:p>
          <a:p>
            <a:endParaRPr lang="en-US" dirty="0" smtClean="0"/>
          </a:p>
          <a:p>
            <a:r>
              <a:rPr lang="en-US" dirty="0" smtClean="0"/>
              <a:t>Water and Temperature</a:t>
            </a:r>
            <a:r>
              <a:rPr lang="en-US" baseline="0" dirty="0" smtClean="0"/>
              <a:t> conditions have a major impact on the actions of the bacteria</a:t>
            </a:r>
          </a:p>
          <a:p>
            <a:endParaRPr lang="en-US" baseline="0" dirty="0" smtClean="0"/>
          </a:p>
          <a:p>
            <a:r>
              <a:rPr lang="en-US" baseline="0" dirty="0" smtClean="0"/>
              <a:t>Mesophillic Bacteria and Thermophilic Bacteria.  Meso Bac die off or move to outter areas of the compost as tempuatures rise.</a:t>
            </a:r>
          </a:p>
        </p:txBody>
      </p:sp>
      <p:sp>
        <p:nvSpPr>
          <p:cNvPr id="4" name="Slide Number Placeholder 3"/>
          <p:cNvSpPr>
            <a:spLocks noGrp="1"/>
          </p:cNvSpPr>
          <p:nvPr>
            <p:ph type="sldNum" sz="quarter" idx="10"/>
          </p:nvPr>
        </p:nvSpPr>
        <p:spPr/>
        <p:txBody>
          <a:bodyPr/>
          <a:lstStyle/>
          <a:p>
            <a:fld id="{DFA05F92-85A7-4876-B547-9563732A461D}" type="slidenum">
              <a:rPr lang="en-US" smtClean="0"/>
              <a:t>20</a:t>
            </a:fld>
            <a:endParaRPr lang="en-US"/>
          </a:p>
        </p:txBody>
      </p:sp>
    </p:spTree>
    <p:extLst>
      <p:ext uri="{BB962C8B-B14F-4D97-AF65-F5344CB8AC3E}">
        <p14:creationId xmlns:p14="http://schemas.microsoft.com/office/powerpoint/2010/main" val="374994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Invertebrates</a:t>
            </a:r>
            <a:r>
              <a:rPr lang="en-US" baseline="0" dirty="0" smtClean="0"/>
              <a:t> - </a:t>
            </a:r>
            <a:r>
              <a:rPr lang="en-US" dirty="0" smtClean="0"/>
              <a:t>are living things that do not have backbones like we do. </a:t>
            </a:r>
          </a:p>
          <a:p>
            <a:endParaRPr lang="en-US" dirty="0" smtClean="0"/>
          </a:p>
          <a:p>
            <a:r>
              <a:rPr lang="en-US" dirty="0" smtClean="0"/>
              <a:t>Sow Bug		Soldier Fly Larve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Snails or slugs	Centepedes</a:t>
            </a:r>
          </a:p>
          <a:p>
            <a:r>
              <a:rPr lang="en-US" dirty="0" smtClean="0"/>
              <a:t>Beetles		Mites</a:t>
            </a:r>
          </a:p>
          <a:p>
            <a:r>
              <a:rPr lang="en-US" dirty="0" smtClean="0"/>
              <a:t>Ants		</a:t>
            </a:r>
          </a:p>
          <a:p>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21</a:t>
            </a:fld>
            <a:endParaRPr lang="en-US"/>
          </a:p>
        </p:txBody>
      </p:sp>
    </p:spTree>
    <p:extLst>
      <p:ext uri="{BB962C8B-B14F-4D97-AF65-F5344CB8AC3E}">
        <p14:creationId xmlns:p14="http://schemas.microsoft.com/office/powerpoint/2010/main" val="2676443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Fruit Flies, White Flies </a:t>
            </a:r>
            <a:r>
              <a:rPr lang="en-US" dirty="0" smtClean="0"/>
              <a:t>– Too mush moisture or fruit/food waste. Always cover greens with thick layer of browns.</a:t>
            </a:r>
          </a:p>
          <a:p>
            <a:r>
              <a:rPr lang="en-US" b="1" dirty="0" smtClean="0"/>
              <a:t>Pot Worms </a:t>
            </a:r>
            <a:r>
              <a:rPr lang="en-US" dirty="0" smtClean="0"/>
              <a:t>– PH too Low and too much moisture. Add more browns and do not add any food waste for two weeks.</a:t>
            </a:r>
          </a:p>
          <a:p>
            <a:r>
              <a:rPr lang="en-US" b="1" dirty="0" smtClean="0"/>
              <a:t>Rodents</a:t>
            </a:r>
            <a:r>
              <a:rPr lang="en-US" dirty="0" smtClean="0"/>
              <a:t> – meat or greasy foods or bins is accessible. Need to prevent access.</a:t>
            </a:r>
          </a:p>
          <a:p>
            <a:r>
              <a:rPr lang="en-US" b="1" dirty="0" smtClean="0"/>
              <a:t>Smelly</a:t>
            </a:r>
            <a:r>
              <a:rPr lang="en-US" dirty="0" smtClean="0"/>
              <a:t> – Too many greens and/or moisture. Add more browns. </a:t>
            </a:r>
          </a:p>
          <a:p>
            <a:r>
              <a:rPr lang="en-US" b="1" dirty="0" smtClean="0"/>
              <a:t>Material composting slowly </a:t>
            </a:r>
            <a:r>
              <a:rPr lang="en-US" dirty="0" smtClean="0"/>
              <a:t>– Too dry. Check moisture, turn pile, add manure to speed things up.</a:t>
            </a:r>
          </a:p>
          <a:p>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22</a:t>
            </a:fld>
            <a:endParaRPr lang="en-US"/>
          </a:p>
        </p:txBody>
      </p:sp>
    </p:spTree>
    <p:extLst>
      <p:ext uri="{BB962C8B-B14F-4D97-AF65-F5344CB8AC3E}">
        <p14:creationId xmlns:p14="http://schemas.microsoft.com/office/powerpoint/2010/main" val="29066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4</a:t>
            </a:fld>
            <a:endParaRPr lang="en-US"/>
          </a:p>
        </p:txBody>
      </p:sp>
    </p:spTree>
    <p:extLst>
      <p:ext uri="{BB962C8B-B14F-4D97-AF65-F5344CB8AC3E}">
        <p14:creationId xmlns:p14="http://schemas.microsoft.com/office/powerpoint/2010/main" val="318301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Municipal Solid</a:t>
            </a:r>
            <a:r>
              <a:rPr lang="en-US" baseline="0" dirty="0" smtClean="0"/>
              <a:t> Waste</a:t>
            </a:r>
            <a:endParaRPr lang="en-US" dirty="0" smtClean="0"/>
          </a:p>
          <a:p>
            <a:endParaRPr lang="en-US" dirty="0" smtClean="0"/>
          </a:p>
          <a:p>
            <a:r>
              <a:rPr lang="en-US" dirty="0" smtClean="0"/>
              <a:t>ADD FOOD + PAPER + YARD</a:t>
            </a:r>
            <a:r>
              <a:rPr lang="en-US" baseline="0" dirty="0" smtClean="0"/>
              <a:t> TRIMMINGS = 54.2% OF ALL WASTE THAT CAN BE DIVERTED INTO SOMETHING USEFUL</a:t>
            </a:r>
          </a:p>
          <a:p>
            <a:endParaRPr lang="en-US" baseline="0" dirty="0" smtClean="0"/>
          </a:p>
          <a:p>
            <a:r>
              <a:rPr lang="en-US" baseline="0" dirty="0" smtClean="0"/>
              <a:t>2012 = 55.4%</a:t>
            </a:r>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5</a:t>
            </a:fld>
            <a:endParaRPr lang="en-US"/>
          </a:p>
        </p:txBody>
      </p:sp>
    </p:spTree>
    <p:extLst>
      <p:ext uri="{BB962C8B-B14F-4D97-AF65-F5344CB8AC3E}">
        <p14:creationId xmlns:p14="http://schemas.microsoft.com/office/powerpoint/2010/main" val="3951599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Largest inputs are Yard Trimmings,</a:t>
            </a:r>
            <a:r>
              <a:rPr lang="en-US" baseline="0" dirty="0" smtClean="0"/>
              <a:t> Food and Paper Products.</a:t>
            </a:r>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6</a:t>
            </a:fld>
            <a:endParaRPr lang="en-US"/>
          </a:p>
        </p:txBody>
      </p:sp>
    </p:spTree>
    <p:extLst>
      <p:ext uri="{BB962C8B-B14F-4D97-AF65-F5344CB8AC3E}">
        <p14:creationId xmlns:p14="http://schemas.microsoft.com/office/powerpoint/2010/main" val="1072192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p>
          <a:p>
            <a:endParaRPr lang="en-US" altLang="en-US" dirty="0" smtClean="0"/>
          </a:p>
        </p:txBody>
      </p:sp>
      <p:sp>
        <p:nvSpPr>
          <p:cNvPr id="4" name="Slide Number Placeholder 3"/>
          <p:cNvSpPr>
            <a:spLocks noGrp="1"/>
          </p:cNvSpPr>
          <p:nvPr>
            <p:ph type="sldNum" sz="quarter" idx="10"/>
          </p:nvPr>
        </p:nvSpPr>
        <p:spPr/>
        <p:txBody>
          <a:bodyPr/>
          <a:lstStyle/>
          <a:p>
            <a:fld id="{DFA05F92-85A7-4876-B547-9563732A461D}" type="slidenum">
              <a:rPr lang="en-US" smtClean="0"/>
              <a:t>7</a:t>
            </a:fld>
            <a:endParaRPr lang="en-US"/>
          </a:p>
        </p:txBody>
      </p:sp>
    </p:spTree>
    <p:extLst>
      <p:ext uri="{BB962C8B-B14F-4D97-AF65-F5344CB8AC3E}">
        <p14:creationId xmlns:p14="http://schemas.microsoft.com/office/powerpoint/2010/main" val="2002535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Photosynthesis a plant draws carbon out of the air to form Carbon compounds. What the plant doesn</a:t>
            </a:r>
            <a:r>
              <a:rPr lang="uk-UA" dirty="0" smtClean="0"/>
              <a:t>’</a:t>
            </a:r>
            <a:r>
              <a:rPr lang="en-US" dirty="0" smtClean="0"/>
              <a:t>t need for growth is exuded throught the roots to</a:t>
            </a:r>
            <a:r>
              <a:rPr lang="en-US" baseline="0" dirty="0" smtClean="0"/>
              <a:t> feed soil organisms whereby carbon is rendered stable.</a:t>
            </a:r>
          </a:p>
          <a:p>
            <a:endParaRPr lang="en-US" dirty="0" smtClean="0"/>
          </a:p>
          <a:p>
            <a:r>
              <a:rPr lang="en-US" dirty="0" smtClean="0"/>
              <a:t>https://www.marincarbonproject.org</a:t>
            </a:r>
          </a:p>
          <a:p>
            <a:endParaRPr lang="en-US" dirty="0" smtClean="0"/>
          </a:p>
          <a:p>
            <a:r>
              <a:rPr lang="en-US" dirty="0" smtClean="0"/>
              <a:t>Increased</a:t>
            </a:r>
            <a:r>
              <a:rPr lang="en-US" baseline="0" dirty="0" smtClean="0"/>
              <a:t> soil water holding capacity by 17-25%</a:t>
            </a:r>
          </a:p>
          <a:p>
            <a:r>
              <a:rPr lang="en-US" baseline="0" dirty="0" smtClean="0"/>
              <a:t>Increased forage production by 40-70%</a:t>
            </a:r>
          </a:p>
          <a:p>
            <a:endParaRPr lang="en-US" baseline="0" dirty="0" smtClean="0"/>
          </a:p>
          <a:p>
            <a:r>
              <a:rPr lang="en-US" baseline="0" dirty="0" smtClean="0"/>
              <a:t>Increase soil organic matter from 1% to 2% it would mitigate all CA’s residential, commercial, and livestock emission and increase water holding capacity by over 1 million acre feet</a:t>
            </a:r>
          </a:p>
          <a:p>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8</a:t>
            </a:fld>
            <a:endParaRPr lang="en-US"/>
          </a:p>
        </p:txBody>
      </p:sp>
    </p:spTree>
    <p:extLst>
      <p:ext uri="{BB962C8B-B14F-4D97-AF65-F5344CB8AC3E}">
        <p14:creationId xmlns:p14="http://schemas.microsoft.com/office/powerpoint/2010/main" val="426421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Mesophilic</a:t>
            </a:r>
          </a:p>
          <a:p>
            <a:r>
              <a:rPr lang="en-US" dirty="0" smtClean="0"/>
              <a:t>Thermophilic</a:t>
            </a:r>
          </a:p>
          <a:p>
            <a:r>
              <a:rPr lang="en-US" dirty="0" smtClean="0"/>
              <a:t>FOCUS ON</a:t>
            </a:r>
            <a:r>
              <a:rPr lang="en-US" baseline="0" dirty="0" smtClean="0"/>
              <a:t> COLD COMPOSTING FOR HOME OWNERS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10</a:t>
            </a:fld>
            <a:endParaRPr lang="en-US"/>
          </a:p>
        </p:txBody>
      </p:sp>
    </p:spTree>
    <p:extLst>
      <p:ext uri="{BB962C8B-B14F-4D97-AF65-F5344CB8AC3E}">
        <p14:creationId xmlns:p14="http://schemas.microsoft.com/office/powerpoint/2010/main" val="35509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samples of shelters or bins.</a:t>
            </a:r>
          </a:p>
          <a:p>
            <a:pPr lvl="1"/>
            <a:r>
              <a:rPr lang="en-US" dirty="0" smtClean="0"/>
              <a:t>3 Bin Style		Tumbler</a:t>
            </a:r>
          </a:p>
          <a:p>
            <a:pPr lvl="1"/>
            <a:r>
              <a:rPr lang="en-US" dirty="0" smtClean="0"/>
              <a:t>Homemade types		Open Pile</a:t>
            </a:r>
          </a:p>
          <a:p>
            <a:pPr lvl="1"/>
            <a:r>
              <a:rPr lang="en-US" dirty="0" smtClean="0"/>
              <a:t>Mesh or metal wire fencing</a:t>
            </a:r>
          </a:p>
          <a:p>
            <a:pPr lvl="1"/>
            <a:endParaRPr lang="en-US" dirty="0" smtClean="0"/>
          </a:p>
          <a:p>
            <a:r>
              <a:rPr lang="en-US" dirty="0" smtClean="0"/>
              <a:t>Bins need holes for plenty of air. </a:t>
            </a:r>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11</a:t>
            </a:fld>
            <a:endParaRPr lang="en-US"/>
          </a:p>
        </p:txBody>
      </p:sp>
    </p:spTree>
    <p:extLst>
      <p:ext uri="{BB962C8B-B14F-4D97-AF65-F5344CB8AC3E}">
        <p14:creationId xmlns:p14="http://schemas.microsoft.com/office/powerpoint/2010/main" val="772547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Invertebrates </a:t>
            </a:r>
          </a:p>
          <a:p>
            <a:pPr lvl="1"/>
            <a:r>
              <a:rPr lang="en-US" dirty="0" smtClean="0"/>
              <a:t>are living things that do not have backbones like we do. </a:t>
            </a:r>
          </a:p>
          <a:p>
            <a:endParaRPr lang="en-US" dirty="0"/>
          </a:p>
        </p:txBody>
      </p:sp>
      <p:sp>
        <p:nvSpPr>
          <p:cNvPr id="4" name="Slide Number Placeholder 3"/>
          <p:cNvSpPr>
            <a:spLocks noGrp="1"/>
          </p:cNvSpPr>
          <p:nvPr>
            <p:ph type="sldNum" sz="quarter" idx="10"/>
          </p:nvPr>
        </p:nvSpPr>
        <p:spPr/>
        <p:txBody>
          <a:bodyPr/>
          <a:lstStyle/>
          <a:p>
            <a:fld id="{DFA05F92-85A7-4876-B547-9563732A461D}" type="slidenum">
              <a:rPr lang="en-US" smtClean="0"/>
              <a:t>13</a:t>
            </a:fld>
            <a:endParaRPr lang="en-US"/>
          </a:p>
        </p:txBody>
      </p:sp>
    </p:spTree>
    <p:extLst>
      <p:ext uri="{BB962C8B-B14F-4D97-AF65-F5344CB8AC3E}">
        <p14:creationId xmlns:p14="http://schemas.microsoft.com/office/powerpoint/2010/main" val="1533555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8932" y="1216028"/>
            <a:ext cx="7772400" cy="880192"/>
          </a:xfrm>
        </p:spPr>
        <p:txBody>
          <a:bodyPr/>
          <a:lstStyle/>
          <a:p>
            <a:r>
              <a:rPr lang="en-US" dirty="0"/>
              <a:t>Click to edit Master title style</a:t>
            </a:r>
          </a:p>
        </p:txBody>
      </p:sp>
      <p:sp>
        <p:nvSpPr>
          <p:cNvPr id="3" name="Subtitle 2"/>
          <p:cNvSpPr>
            <a:spLocks noGrp="1"/>
          </p:cNvSpPr>
          <p:nvPr>
            <p:ph type="subTitle" idx="1"/>
          </p:nvPr>
        </p:nvSpPr>
        <p:spPr>
          <a:xfrm>
            <a:off x="1293962" y="3006306"/>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4" name="Picture 3"/>
          <p:cNvPicPr>
            <a:picLocks noChangeAspect="1"/>
          </p:cNvPicPr>
          <p:nvPr userDrawn="1"/>
        </p:nvPicPr>
        <p:blipFill>
          <a:blip r:embed="rId2"/>
          <a:stretch>
            <a:fillRect/>
          </a:stretch>
        </p:blipFill>
        <p:spPr>
          <a:xfrm>
            <a:off x="319740" y="5821031"/>
            <a:ext cx="1603387" cy="810838"/>
          </a:xfrm>
          <a:prstGeom prst="rect">
            <a:avLst/>
          </a:prstGeom>
        </p:spPr>
      </p:pic>
    </p:spTree>
    <p:extLst>
      <p:ext uri="{BB962C8B-B14F-4D97-AF65-F5344CB8AC3E}">
        <p14:creationId xmlns:p14="http://schemas.microsoft.com/office/powerpoint/2010/main" val="339737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0366"/>
          </a:xfrm>
        </p:spPr>
        <p:txBody>
          <a:bodyPr/>
          <a:lstStyle>
            <a:lvl1pPr>
              <a:defRPr sz="3600" b="1"/>
            </a:lvl1pPr>
          </a:lstStyle>
          <a:p>
            <a:r>
              <a:rPr lang="en-US" dirty="0"/>
              <a:t>Click to edit Master title style</a:t>
            </a:r>
          </a:p>
        </p:txBody>
      </p:sp>
      <p:sp>
        <p:nvSpPr>
          <p:cNvPr id="3" name="Content Placeholder 2"/>
          <p:cNvSpPr>
            <a:spLocks noGrp="1"/>
          </p:cNvSpPr>
          <p:nvPr>
            <p:ph idx="1"/>
          </p:nvPr>
        </p:nvSpPr>
        <p:spPr>
          <a:xfrm>
            <a:off x="457200" y="1073988"/>
            <a:ext cx="8229600" cy="45849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a:stretch>
            <a:fillRect/>
          </a:stretch>
        </p:blipFill>
        <p:spPr>
          <a:xfrm>
            <a:off x="319740" y="5821031"/>
            <a:ext cx="1603387" cy="810838"/>
          </a:xfrm>
          <a:prstGeom prst="rect">
            <a:avLst/>
          </a:prstGeom>
        </p:spPr>
      </p:pic>
    </p:spTree>
    <p:extLst>
      <p:ext uri="{BB962C8B-B14F-4D97-AF65-F5344CB8AC3E}">
        <p14:creationId xmlns:p14="http://schemas.microsoft.com/office/powerpoint/2010/main" val="976254668"/>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300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15439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988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206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33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4549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29285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14811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051487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52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996351"/>
            <a:ext cx="8229600" cy="48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1" descr="UC_ANR.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10139" y="5956300"/>
            <a:ext cx="34242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11"/>
          <a:stretch>
            <a:fillRect/>
          </a:stretch>
        </p:blipFill>
        <p:spPr>
          <a:xfrm>
            <a:off x="319740" y="5821031"/>
            <a:ext cx="1603387" cy="810838"/>
          </a:xfrm>
          <a:prstGeom prst="rect">
            <a:avLst/>
          </a:prstGeom>
        </p:spPr>
      </p:pic>
    </p:spTree>
    <p:extLst>
      <p:ext uri="{BB962C8B-B14F-4D97-AF65-F5344CB8AC3E}">
        <p14:creationId xmlns:p14="http://schemas.microsoft.com/office/powerpoint/2010/main" val="2997871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dt="0"/>
  <p:txStyles>
    <p:titleStyle>
      <a:lvl1pPr algn="ctr" defTabSz="342900" rtl="0" eaLnBrk="1" fontAlgn="base" hangingPunct="1">
        <a:spcBef>
          <a:spcPct val="0"/>
        </a:spcBef>
        <a:spcAft>
          <a:spcPct val="0"/>
        </a:spcAft>
        <a:defRPr sz="3200" b="1"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hyperlink" Target="http://www.illinoiswildflowers.info/" TargetMode="External"/><Relationship Id="rId5" Type="http://schemas.openxmlformats.org/officeDocument/2006/relationships/hyperlink" Target="http://discountdogpoopbags.com/" TargetMode="External"/><Relationship Id="rId6" Type="http://schemas.openxmlformats.org/officeDocument/2006/relationships/hyperlink" Target="https://ripenraworganics.com.au/" TargetMode="External"/><Relationship Id="rId7" Type="http://schemas.openxmlformats.org/officeDocument/2006/relationships/image" Target="../media/image30.jpg"/><Relationship Id="rId8" Type="http://schemas.openxmlformats.org/officeDocument/2006/relationships/image" Target="../media/image31.jpg"/><Relationship Id="rId9"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hyperlink" Target="http://cesantaclara.ucanr.edu/Home_Composting_Education/" TargetMode="External"/><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jpg"/><Relationship Id="rId10" Type="http://schemas.openxmlformats.org/officeDocument/2006/relationships/image" Target="../media/image51.png"/><Relationship Id="rId11"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hyperlink" Target="https://www.armaghbanbridgecraigavon.gov.uk/dont-bin-itrecycle-your-food-waste/" TargetMode="External"/><Relationship Id="rId6" Type="http://schemas.openxmlformats.org/officeDocument/2006/relationships/hyperlink" Target="https://unsplash.com/search/photos/darkness" TargetMode="External"/><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eg"/><Relationship Id="rId5" Type="http://schemas.openxmlformats.org/officeDocument/2006/relationships/image" Target="../media/image77.png"/><Relationship Id="rId6" Type="http://schemas.openxmlformats.org/officeDocument/2006/relationships/image" Target="../media/image78.jpeg"/><Relationship Id="rId7" Type="http://schemas.openxmlformats.org/officeDocument/2006/relationships/hyperlink" Target="https://www.etsy.com/" TargetMode="External"/><Relationship Id="rId1" Type="http://schemas.openxmlformats.org/officeDocument/2006/relationships/slideLayout" Target="../slideLayouts/slideLayout5.xml"/><Relationship Id="rId2" Type="http://schemas.openxmlformats.org/officeDocument/2006/relationships/image" Target="../media/image7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7.gif"/><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1" Type="http://schemas.openxmlformats.org/officeDocument/2006/relationships/slideLayout" Target="../slideLayouts/slideLayout5.xml"/><Relationship Id="rId2" Type="http://schemas.openxmlformats.org/officeDocument/2006/relationships/hyperlink" Target="http://www.ucanr.edu/compos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600" y="304800"/>
            <a:ext cx="8398933" cy="1524000"/>
          </a:xfrm>
        </p:spPr>
        <p:txBody>
          <a:bodyPr rtlCol="0">
            <a:noAutofit/>
          </a:bodyPr>
          <a:lstStyle/>
          <a:p>
            <a:pPr fontAlgn="auto">
              <a:spcBef>
                <a:spcPts val="1200"/>
              </a:spcBef>
              <a:spcAft>
                <a:spcPts val="0"/>
              </a:spcAft>
              <a:defRPr/>
            </a:pPr>
            <a:r>
              <a:rPr lang="en-US" sz="4800" dirty="0" smtClean="0">
                <a:latin typeface="Arial" panose="020B0604020202020204" pitchFamily="34" charset="0"/>
                <a:ea typeface="Ayuthaya" charset="-34"/>
                <a:cs typeface="Arial" panose="020B0604020202020204" pitchFamily="34" charset="0"/>
              </a:rPr>
              <a:t>Composting at Home:</a:t>
            </a:r>
            <a:br>
              <a:rPr lang="en-US" sz="4800" dirty="0" smtClean="0">
                <a:latin typeface="Arial" panose="020B0604020202020204" pitchFamily="34" charset="0"/>
                <a:ea typeface="Ayuthaya" charset="-34"/>
                <a:cs typeface="Arial" panose="020B0604020202020204" pitchFamily="34" charset="0"/>
              </a:rPr>
            </a:br>
            <a:r>
              <a:rPr lang="en-US" sz="4800" dirty="0" smtClean="0">
                <a:latin typeface="Arial" panose="020B0604020202020204" pitchFamily="34" charset="0"/>
                <a:ea typeface="Ayuthaya" charset="-34"/>
                <a:cs typeface="Arial" panose="020B0604020202020204" pitchFamily="34" charset="0"/>
              </a:rPr>
              <a:t>Turning Waste into Treasure</a:t>
            </a:r>
            <a:endParaRPr lang="en-US" sz="4800" dirty="0">
              <a:solidFill>
                <a:srgbClr val="006600"/>
              </a:solidFill>
              <a:latin typeface="Arial" panose="020B0604020202020204" pitchFamily="34" charset="0"/>
              <a:ea typeface="Ayuthaya" charset="-34"/>
              <a:cs typeface="Arial" panose="020B0604020202020204" pitchFamily="34" charset="0"/>
            </a:endParaRPr>
          </a:p>
        </p:txBody>
      </p:sp>
      <p:sp>
        <p:nvSpPr>
          <p:cNvPr id="3" name="Subtitle 2"/>
          <p:cNvSpPr>
            <a:spLocks noGrp="1"/>
          </p:cNvSpPr>
          <p:nvPr>
            <p:ph type="subTitle" idx="1"/>
          </p:nvPr>
        </p:nvSpPr>
        <p:spPr>
          <a:xfrm>
            <a:off x="4656666" y="2675466"/>
            <a:ext cx="4080934" cy="2082801"/>
          </a:xfrm>
        </p:spPr>
        <p:txBody>
          <a:bodyPr/>
          <a:lstStyle/>
          <a:p>
            <a:pPr eaLnBrk="1" hangingPunct="1">
              <a:defRPr/>
            </a:pPr>
            <a:r>
              <a:rPr lang="en-US" u="sng" dirty="0" smtClean="0">
                <a:solidFill>
                  <a:srgbClr val="000000"/>
                </a:solidFill>
              </a:rPr>
              <a:t>Presented by:</a:t>
            </a:r>
          </a:p>
          <a:p>
            <a:pPr eaLnBrk="1" hangingPunct="1">
              <a:defRPr/>
            </a:pPr>
            <a:r>
              <a:rPr lang="en-US" dirty="0" smtClean="0">
                <a:solidFill>
                  <a:srgbClr val="000000"/>
                </a:solidFill>
              </a:rPr>
              <a:t>Melanie Burgess</a:t>
            </a:r>
          </a:p>
          <a:p>
            <a:pPr eaLnBrk="1" hangingPunct="1">
              <a:defRPr/>
            </a:pPr>
            <a:r>
              <a:rPr lang="en-US" dirty="0" smtClean="0">
                <a:solidFill>
                  <a:srgbClr val="000000"/>
                </a:solidFill>
              </a:rPr>
              <a:t>Bridgette Ballatore</a:t>
            </a:r>
          </a:p>
          <a:p>
            <a:pPr eaLnBrk="1" hangingPunct="1">
              <a:defRPr/>
            </a:pPr>
            <a:r>
              <a:rPr lang="en-US" dirty="0" smtClean="0">
                <a:solidFill>
                  <a:srgbClr val="000000"/>
                </a:solidFill>
              </a:rPr>
              <a:t>UCCE </a:t>
            </a:r>
            <a:r>
              <a:rPr lang="en-US" dirty="0">
                <a:solidFill>
                  <a:srgbClr val="000000"/>
                </a:solidFill>
              </a:rPr>
              <a:t>Composting Education Program</a:t>
            </a:r>
          </a:p>
        </p:txBody>
      </p:sp>
      <p:pic>
        <p:nvPicPr>
          <p:cNvPr id="7" name="Picture 2" descr="http://2.bp.blogspot.com/-f70xxb9oDLk/T08fTk9-DXI/AAAAAAAAAFo/rI2b_IIXin4/s640/CompostJJNielsenColor_0001.jpg"/>
          <p:cNvPicPr>
            <a:picLocks noChangeAspect="1" noChangeArrowheads="1"/>
          </p:cNvPicPr>
          <p:nvPr/>
        </p:nvPicPr>
        <p:blipFill rotWithShape="1">
          <a:blip r:embed="rId2">
            <a:extLst>
              <a:ext uri="{28A0092B-C50C-407E-A947-70E740481C1C}">
                <a14:useLocalDpi xmlns:a14="http://schemas.microsoft.com/office/drawing/2010/main" val="0"/>
              </a:ext>
            </a:extLst>
          </a:blip>
          <a:srcRect l="8014" t="16402" r="6383"/>
          <a:stretch/>
        </p:blipFill>
        <p:spPr bwMode="auto">
          <a:xfrm>
            <a:off x="524933" y="1981200"/>
            <a:ext cx="4216399"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8463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23837"/>
            <a:ext cx="4216400" cy="724430"/>
          </a:xfrm>
        </p:spPr>
        <p:txBody>
          <a:bodyPr/>
          <a:lstStyle/>
          <a:p>
            <a:r>
              <a:rPr lang="en-US" dirty="0" smtClean="0"/>
              <a:t>COLD COMPOSTING</a:t>
            </a:r>
            <a:endParaRPr lang="en-US" dirty="0"/>
          </a:p>
        </p:txBody>
      </p:sp>
      <p:sp>
        <p:nvSpPr>
          <p:cNvPr id="4" name="TextBox 8"/>
          <p:cNvSpPr txBox="1">
            <a:spLocks noGrp="1" noChangeArrowheads="1"/>
          </p:cNvSpPr>
          <p:nvPr>
            <p:ph idx="1"/>
          </p:nvPr>
        </p:nvSpPr>
        <p:spPr bwMode="auto">
          <a:xfrm>
            <a:off x="4667530" y="1154210"/>
            <a:ext cx="4053136" cy="2985433"/>
          </a:xfrm>
          <a:prstGeom prst="rect">
            <a:avLst/>
          </a:prstGeom>
          <a:noFill/>
          <a:ln>
            <a:noFill/>
          </a:ln>
          <a:extLst/>
        </p:spPr>
        <p:txBody>
          <a:bodyPr wrap="square">
            <a:spAutoFit/>
          </a:bodyPr>
          <a:lstStyle>
            <a:lvl1pPr marL="285750" indent="-285750"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0" indent="0" algn="ctr" eaLnBrk="1" hangingPunct="1">
              <a:buNone/>
              <a:defRPr/>
            </a:pPr>
            <a:r>
              <a:rPr lang="en-US" dirty="0" smtClean="0"/>
              <a:t>HIGH TEMPS</a:t>
            </a:r>
          </a:p>
          <a:p>
            <a:pPr marL="0" indent="0" algn="ctr" eaLnBrk="1" hangingPunct="1">
              <a:buNone/>
              <a:defRPr/>
            </a:pPr>
            <a:r>
              <a:rPr lang="en-US" dirty="0" smtClean="0"/>
              <a:t>110</a:t>
            </a:r>
            <a:r>
              <a:rPr lang="en-US" dirty="0"/>
              <a:t>-</a:t>
            </a:r>
            <a:r>
              <a:rPr lang="en-US" dirty="0" smtClean="0"/>
              <a:t>165F</a:t>
            </a:r>
          </a:p>
          <a:p>
            <a:pPr marL="0" indent="0" eaLnBrk="1" hangingPunct="1">
              <a:buNone/>
              <a:defRPr/>
            </a:pPr>
            <a:r>
              <a:rPr lang="en-US" dirty="0" smtClean="0">
                <a:cs typeface="Arial" charset="0"/>
              </a:rPr>
              <a:t>PROS</a:t>
            </a:r>
          </a:p>
          <a:p>
            <a:pPr marL="0" indent="0" eaLnBrk="1" hangingPunct="1">
              <a:buNone/>
              <a:defRPr/>
            </a:pPr>
            <a:r>
              <a:rPr lang="en-US" dirty="0">
                <a:cs typeface="Arial" charset="0"/>
              </a:rPr>
              <a:t>	</a:t>
            </a:r>
            <a:r>
              <a:rPr lang="en-US" dirty="0" smtClean="0">
                <a:cs typeface="Arial" charset="0"/>
              </a:rPr>
              <a:t>Faster </a:t>
            </a:r>
            <a:r>
              <a:rPr lang="en-US" dirty="0">
                <a:cs typeface="Arial" charset="0"/>
              </a:rPr>
              <a:t>(weeks-months</a:t>
            </a:r>
            <a:r>
              <a:rPr lang="en-US" dirty="0" smtClean="0">
                <a:cs typeface="Arial" charset="0"/>
              </a:rPr>
              <a:t>)</a:t>
            </a:r>
          </a:p>
          <a:p>
            <a:pPr marL="0" indent="0" eaLnBrk="1" hangingPunct="1">
              <a:buNone/>
              <a:defRPr/>
            </a:pPr>
            <a:r>
              <a:rPr lang="en-US" dirty="0">
                <a:cs typeface="Arial" charset="0"/>
              </a:rPr>
              <a:t>	</a:t>
            </a:r>
            <a:r>
              <a:rPr lang="en-US" dirty="0" smtClean="0">
                <a:cs typeface="Arial" charset="0"/>
              </a:rPr>
              <a:t>Kill </a:t>
            </a:r>
            <a:r>
              <a:rPr lang="en-US" dirty="0">
                <a:cs typeface="Arial" charset="0"/>
              </a:rPr>
              <a:t>pathogens and </a:t>
            </a:r>
            <a:r>
              <a:rPr lang="en-US" dirty="0" smtClean="0">
                <a:cs typeface="Arial" charset="0"/>
              </a:rPr>
              <a:t>weeds</a:t>
            </a:r>
            <a:endParaRPr lang="en-US" dirty="0">
              <a:cs typeface="Arial" charset="0"/>
            </a:endParaRPr>
          </a:p>
          <a:p>
            <a:pPr marL="0" indent="0" eaLnBrk="1" hangingPunct="1">
              <a:buNone/>
              <a:defRPr/>
            </a:pPr>
            <a:r>
              <a:rPr lang="en-US" dirty="0" smtClean="0">
                <a:cs typeface="Arial" charset="0"/>
              </a:rPr>
              <a:t>CONS</a:t>
            </a:r>
          </a:p>
          <a:p>
            <a:pPr marL="0" indent="0" eaLnBrk="1" hangingPunct="1">
              <a:buNone/>
              <a:defRPr/>
            </a:pPr>
            <a:r>
              <a:rPr lang="en-US" dirty="0">
                <a:cs typeface="Arial" charset="0"/>
              </a:rPr>
              <a:t>	</a:t>
            </a:r>
            <a:r>
              <a:rPr lang="en-US" dirty="0" smtClean="0">
                <a:cs typeface="Arial" charset="0"/>
              </a:rPr>
              <a:t>Ver</a:t>
            </a:r>
            <a:r>
              <a:rPr lang="en-US" dirty="0">
                <a:cs typeface="Arial" charset="0"/>
              </a:rPr>
              <a:t>y</a:t>
            </a:r>
            <a:r>
              <a:rPr lang="en-US" dirty="0" smtClean="0">
                <a:cs typeface="Arial" charset="0"/>
              </a:rPr>
              <a:t> </a:t>
            </a:r>
            <a:r>
              <a:rPr lang="en-US" dirty="0">
                <a:cs typeface="Arial" charset="0"/>
              </a:rPr>
              <a:t>labor intensive 	</a:t>
            </a:r>
            <a:endParaRPr lang="en-US" dirty="0" smtClean="0">
              <a:cs typeface="Arial" charset="0"/>
            </a:endParaRPr>
          </a:p>
          <a:p>
            <a:pPr marL="0" indent="0" eaLnBrk="1" hangingPunct="1">
              <a:buNone/>
              <a:defRPr/>
            </a:pPr>
            <a:r>
              <a:rPr lang="en-US" dirty="0">
                <a:cs typeface="Arial" charset="0"/>
              </a:rPr>
              <a:t>	</a:t>
            </a:r>
            <a:r>
              <a:rPr lang="en-US" dirty="0" smtClean="0">
                <a:cs typeface="Arial" charset="0"/>
              </a:rPr>
              <a:t>Need all materials ready to go</a:t>
            </a:r>
            <a:endParaRPr lang="en-US" dirty="0">
              <a:cs typeface="Arial" charset="0"/>
            </a:endParaRPr>
          </a:p>
        </p:txBody>
      </p:sp>
      <p:sp>
        <p:nvSpPr>
          <p:cNvPr id="5" name="TextBox 8"/>
          <p:cNvSpPr txBox="1">
            <a:spLocks noChangeArrowheads="1"/>
          </p:cNvSpPr>
          <p:nvPr/>
        </p:nvSpPr>
        <p:spPr bwMode="auto">
          <a:xfrm>
            <a:off x="247943" y="1238876"/>
            <a:ext cx="4102100" cy="2862322"/>
          </a:xfrm>
          <a:prstGeom prst="rect">
            <a:avLst/>
          </a:prstGeom>
          <a:noFill/>
          <a:ln>
            <a:noFill/>
          </a:ln>
          <a:extLst/>
        </p:spPr>
        <p:txBody>
          <a:bodyPr>
            <a:spAutoFit/>
          </a:bodyPr>
          <a:lstStyle>
            <a:lvl1pPr marL="285750" indent="-285750"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0" indent="0" algn="ctr" eaLnBrk="1" hangingPunct="1">
              <a:defRPr/>
            </a:pPr>
            <a:r>
              <a:rPr lang="en-US" sz="2000" dirty="0" smtClean="0"/>
              <a:t>COOL TEMPS</a:t>
            </a:r>
          </a:p>
          <a:p>
            <a:pPr marL="0" indent="0" algn="ctr" eaLnBrk="1" hangingPunct="1">
              <a:defRPr/>
            </a:pPr>
            <a:r>
              <a:rPr lang="en-US" sz="2000" dirty="0" smtClean="0"/>
              <a:t>70</a:t>
            </a:r>
            <a:r>
              <a:rPr lang="en-US" sz="2000" dirty="0"/>
              <a:t>-</a:t>
            </a:r>
            <a:r>
              <a:rPr lang="en-US" sz="2000" dirty="0" smtClean="0"/>
              <a:t>110F</a:t>
            </a:r>
          </a:p>
          <a:p>
            <a:pPr marL="0" indent="0" eaLnBrk="1" hangingPunct="1">
              <a:defRPr/>
            </a:pPr>
            <a:r>
              <a:rPr lang="en-US" sz="2000" dirty="0" smtClean="0"/>
              <a:t>PROS</a:t>
            </a:r>
            <a:r>
              <a:rPr lang="en-US" sz="2000" dirty="0"/>
              <a:t>	</a:t>
            </a:r>
            <a:endParaRPr lang="en-US" sz="2000" dirty="0" smtClean="0"/>
          </a:p>
          <a:p>
            <a:pPr marL="0" indent="0" eaLnBrk="1" hangingPunct="1">
              <a:defRPr/>
            </a:pPr>
            <a:r>
              <a:rPr lang="en-US" sz="2000" dirty="0" smtClean="0">
                <a:cs typeface="Arial" charset="0"/>
              </a:rPr>
              <a:t>     Less </a:t>
            </a:r>
            <a:r>
              <a:rPr lang="en-US" sz="2000" dirty="0">
                <a:cs typeface="Arial" charset="0"/>
              </a:rPr>
              <a:t>labor </a:t>
            </a:r>
            <a:r>
              <a:rPr lang="en-US" sz="2000" dirty="0" smtClean="0">
                <a:cs typeface="Arial" charset="0"/>
              </a:rPr>
              <a:t>intensive</a:t>
            </a:r>
          </a:p>
          <a:p>
            <a:pPr marL="0" indent="0" eaLnBrk="1" hangingPunct="1">
              <a:defRPr/>
            </a:pPr>
            <a:r>
              <a:rPr lang="en-US" sz="2000" dirty="0">
                <a:cs typeface="Arial" charset="0"/>
              </a:rPr>
              <a:t> </a:t>
            </a:r>
            <a:r>
              <a:rPr lang="en-US" sz="2000" dirty="0" smtClean="0">
                <a:cs typeface="Arial" charset="0"/>
              </a:rPr>
              <a:t>    More </a:t>
            </a:r>
            <a:r>
              <a:rPr lang="en-US" sz="2000" dirty="0">
                <a:cs typeface="Arial" charset="0"/>
              </a:rPr>
              <a:t>worm </a:t>
            </a:r>
            <a:r>
              <a:rPr lang="en-US" sz="2000" dirty="0" smtClean="0">
                <a:cs typeface="Arial" charset="0"/>
              </a:rPr>
              <a:t>friendly</a:t>
            </a:r>
          </a:p>
          <a:p>
            <a:pPr marL="0" indent="0" eaLnBrk="1" hangingPunct="1">
              <a:defRPr/>
            </a:pPr>
            <a:r>
              <a:rPr lang="en-US" sz="2000" dirty="0">
                <a:cs typeface="Arial" charset="0"/>
              </a:rPr>
              <a:t> </a:t>
            </a:r>
            <a:r>
              <a:rPr lang="en-US" sz="2000" dirty="0" smtClean="0">
                <a:cs typeface="Arial" charset="0"/>
              </a:rPr>
              <a:t>    Can add  material slowly</a:t>
            </a:r>
            <a:endParaRPr lang="en-US" sz="2000" dirty="0">
              <a:cs typeface="Arial" charset="0"/>
            </a:endParaRPr>
          </a:p>
          <a:p>
            <a:pPr marL="0" indent="0" eaLnBrk="1" hangingPunct="1">
              <a:defRPr/>
            </a:pPr>
            <a:r>
              <a:rPr lang="en-US" sz="2000" dirty="0" smtClean="0">
                <a:cs typeface="Arial" charset="0"/>
              </a:rPr>
              <a:t>CONS</a:t>
            </a:r>
          </a:p>
          <a:p>
            <a:pPr marL="0" indent="0" eaLnBrk="1" hangingPunct="1">
              <a:defRPr/>
            </a:pPr>
            <a:r>
              <a:rPr lang="en-US" sz="2000" dirty="0" smtClean="0">
                <a:cs typeface="Arial" charset="0"/>
              </a:rPr>
              <a:t>     Slower (6 months to a year)</a:t>
            </a:r>
          </a:p>
          <a:p>
            <a:pPr marL="0" indent="0" eaLnBrk="1" hangingPunct="1">
              <a:defRPr/>
            </a:pPr>
            <a:r>
              <a:rPr lang="en-US" sz="2000" dirty="0">
                <a:cs typeface="Arial" charset="0"/>
              </a:rPr>
              <a:t> </a:t>
            </a:r>
            <a:r>
              <a:rPr lang="en-US" sz="2000" dirty="0" smtClean="0">
                <a:cs typeface="Arial" charset="0"/>
              </a:rPr>
              <a:t>    Does not Kill Pathogens or weeds</a:t>
            </a:r>
            <a:r>
              <a:rPr lang="en-US" sz="2000" dirty="0" smtClean="0"/>
              <a:t> </a:t>
            </a:r>
            <a:endParaRPr lang="en-US" sz="2000" dirty="0"/>
          </a:p>
        </p:txBody>
      </p:sp>
      <p:pic>
        <p:nvPicPr>
          <p:cNvPr id="10" name="Picture 9"/>
          <p:cNvPicPr>
            <a:picLocks noChangeAspect="1"/>
          </p:cNvPicPr>
          <p:nvPr/>
        </p:nvPicPr>
        <p:blipFill>
          <a:blip r:embed="rId3"/>
          <a:stretch>
            <a:fillRect/>
          </a:stretch>
        </p:blipFill>
        <p:spPr>
          <a:xfrm>
            <a:off x="4826000" y="4165600"/>
            <a:ext cx="3589867" cy="1710266"/>
          </a:xfrm>
          <a:prstGeom prst="rect">
            <a:avLst/>
          </a:prstGeom>
        </p:spPr>
      </p:pic>
      <p:pic>
        <p:nvPicPr>
          <p:cNvPr id="11" name="Picture 10"/>
          <p:cNvPicPr>
            <a:picLocks noChangeAspect="1"/>
          </p:cNvPicPr>
          <p:nvPr/>
        </p:nvPicPr>
        <p:blipFill>
          <a:blip r:embed="rId4"/>
          <a:stretch>
            <a:fillRect/>
          </a:stretch>
        </p:blipFill>
        <p:spPr>
          <a:xfrm>
            <a:off x="410633" y="4165600"/>
            <a:ext cx="3619500" cy="1689098"/>
          </a:xfrm>
          <a:prstGeom prst="rect">
            <a:avLst/>
          </a:prstGeom>
        </p:spPr>
      </p:pic>
      <p:sp>
        <p:nvSpPr>
          <p:cNvPr id="12" name="Title 1"/>
          <p:cNvSpPr txBox="1">
            <a:spLocks/>
          </p:cNvSpPr>
          <p:nvPr/>
        </p:nvSpPr>
        <p:spPr bwMode="auto">
          <a:xfrm>
            <a:off x="4792134" y="240770"/>
            <a:ext cx="4216400" cy="72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3600" b="1"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dirty="0" smtClean="0"/>
              <a:t>HOT COMPOSTING</a:t>
            </a:r>
            <a:endParaRPr lang="en-US" dirty="0"/>
          </a:p>
        </p:txBody>
      </p:sp>
      <p:sp>
        <p:nvSpPr>
          <p:cNvPr id="13" name="Title 1"/>
          <p:cNvSpPr txBox="1">
            <a:spLocks/>
          </p:cNvSpPr>
          <p:nvPr/>
        </p:nvSpPr>
        <p:spPr bwMode="auto">
          <a:xfrm>
            <a:off x="3962400" y="761999"/>
            <a:ext cx="14054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3600" b="1"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dirty="0"/>
              <a:t>v</a:t>
            </a:r>
            <a:r>
              <a:rPr lang="en-US" dirty="0" smtClean="0"/>
              <a:t>s.</a:t>
            </a:r>
            <a:endParaRPr lang="en-US" dirty="0"/>
          </a:p>
        </p:txBody>
      </p:sp>
    </p:spTree>
    <p:extLst>
      <p:ext uri="{BB962C8B-B14F-4D97-AF65-F5344CB8AC3E}">
        <p14:creationId xmlns:p14="http://schemas.microsoft.com/office/powerpoint/2010/main" val="29846789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a:t>
            </a:r>
            <a:endParaRPr lang="en-US" dirty="0"/>
          </a:p>
        </p:txBody>
      </p:sp>
      <p:pic>
        <p:nvPicPr>
          <p:cNvPr id="6" name="Picture 5"/>
          <p:cNvPicPr>
            <a:picLocks noChangeAspect="1"/>
          </p:cNvPicPr>
          <p:nvPr/>
        </p:nvPicPr>
        <p:blipFill>
          <a:blip r:embed="rId3"/>
          <a:stretch>
            <a:fillRect/>
          </a:stretch>
        </p:blipFill>
        <p:spPr>
          <a:xfrm>
            <a:off x="244562" y="3657600"/>
            <a:ext cx="2552623" cy="1999289"/>
          </a:xfrm>
          <a:prstGeom prst="rect">
            <a:avLst/>
          </a:prstGeom>
          <a:ln>
            <a:solidFill>
              <a:schemeClr val="accent1"/>
            </a:solidFill>
          </a:ln>
        </p:spPr>
      </p:pic>
      <p:sp>
        <p:nvSpPr>
          <p:cNvPr id="9" name="Content Placeholder 2"/>
          <p:cNvSpPr>
            <a:spLocks noGrp="1"/>
          </p:cNvSpPr>
          <p:nvPr>
            <p:ph idx="1"/>
          </p:nvPr>
        </p:nvSpPr>
        <p:spPr>
          <a:xfrm>
            <a:off x="2725109" y="801135"/>
            <a:ext cx="2913692" cy="1484865"/>
          </a:xfrm>
        </p:spPr>
        <p:txBody>
          <a:bodyPr/>
          <a:lstStyle/>
          <a:p>
            <a:r>
              <a:rPr lang="en-US" dirty="0"/>
              <a:t>Cost</a:t>
            </a:r>
          </a:p>
          <a:p>
            <a:r>
              <a:rPr lang="en-US" dirty="0"/>
              <a:t>Size (3’ x 3’ x 3’)</a:t>
            </a:r>
          </a:p>
          <a:p>
            <a:r>
              <a:rPr lang="en-US" dirty="0"/>
              <a:t>Ability to turn the pile</a:t>
            </a:r>
          </a:p>
          <a:p>
            <a:r>
              <a:rPr lang="en-US" dirty="0"/>
              <a:t>Pest resistance</a:t>
            </a:r>
          </a:p>
        </p:txBody>
      </p:sp>
      <p:pic>
        <p:nvPicPr>
          <p:cNvPr id="3" name="Picture 2"/>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41066" y="191535"/>
            <a:ext cx="1896406" cy="1734675"/>
          </a:xfrm>
          <a:prstGeom prst="rect">
            <a:avLst/>
          </a:prstGeom>
        </p:spPr>
      </p:pic>
      <p:pic>
        <p:nvPicPr>
          <p:cNvPr id="5" name="Picture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3919" y="236706"/>
            <a:ext cx="2025281" cy="2645265"/>
          </a:xfrm>
          <a:prstGeom prst="rect">
            <a:avLst/>
          </a:prstGeom>
        </p:spPr>
      </p:pic>
      <p:pic>
        <p:nvPicPr>
          <p:cNvPr id="10" name="Picture 9"/>
          <p:cNvPicPr>
            <a:picLocks noChangeAspect="1"/>
          </p:cNvPicPr>
          <p:nvPr/>
        </p:nvPicPr>
        <p:blipFill>
          <a:blip r:embed="rId6"/>
          <a:stretch>
            <a:fillRect/>
          </a:stretch>
        </p:blipFill>
        <p:spPr>
          <a:xfrm>
            <a:off x="5147733" y="1896532"/>
            <a:ext cx="3285067" cy="1828275"/>
          </a:xfrm>
          <a:prstGeom prst="rect">
            <a:avLst/>
          </a:prstGeom>
        </p:spPr>
      </p:pic>
      <p:pic>
        <p:nvPicPr>
          <p:cNvPr id="11" name="Picture 10"/>
          <p:cNvPicPr>
            <a:picLocks noChangeAspect="1"/>
          </p:cNvPicPr>
          <p:nvPr/>
        </p:nvPicPr>
        <p:blipFill>
          <a:blip r:embed="rId7"/>
          <a:stretch>
            <a:fillRect/>
          </a:stretch>
        </p:blipFill>
        <p:spPr>
          <a:xfrm>
            <a:off x="2760134" y="2252133"/>
            <a:ext cx="1344803" cy="1625600"/>
          </a:xfrm>
          <a:prstGeom prst="rect">
            <a:avLst/>
          </a:prstGeom>
        </p:spPr>
      </p:pic>
      <p:pic>
        <p:nvPicPr>
          <p:cNvPr id="4" name="Picture 3" descr="IMG_7651.jpg"/>
          <p:cNvPicPr>
            <a:picLocks noChangeAspect="1"/>
          </p:cNvPicPr>
          <p:nvPr/>
        </p:nvPicPr>
        <p:blipFill rotWithShape="1">
          <a:blip r:embed="rId8" cstate="print">
            <a:extLst>
              <a:ext uri="{28A0092B-C50C-407E-A947-70E740481C1C}">
                <a14:useLocalDpi xmlns:a14="http://schemas.microsoft.com/office/drawing/2010/main" val="0"/>
              </a:ext>
            </a:extLst>
          </a:blip>
          <a:srcRect t="31295" b="9316"/>
          <a:stretch/>
        </p:blipFill>
        <p:spPr>
          <a:xfrm>
            <a:off x="3234267" y="3776134"/>
            <a:ext cx="5384800" cy="2048934"/>
          </a:xfrm>
          <a:prstGeom prst="rect">
            <a:avLst/>
          </a:prstGeom>
        </p:spPr>
      </p:pic>
    </p:spTree>
    <p:extLst>
      <p:ext uri="{BB962C8B-B14F-4D97-AF65-F5344CB8AC3E}">
        <p14:creationId xmlns:p14="http://schemas.microsoft.com/office/powerpoint/2010/main" val="32395532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ASSESSMENT</a:t>
            </a:r>
            <a:endParaRPr lang="en-US" dirty="0"/>
          </a:p>
        </p:txBody>
      </p:sp>
      <p:sp>
        <p:nvSpPr>
          <p:cNvPr id="3" name="Content Placeholder 2"/>
          <p:cNvSpPr>
            <a:spLocks noGrp="1"/>
          </p:cNvSpPr>
          <p:nvPr>
            <p:ph idx="1"/>
          </p:nvPr>
        </p:nvSpPr>
        <p:spPr>
          <a:xfrm>
            <a:off x="177209" y="1700521"/>
            <a:ext cx="2897685" cy="3413345"/>
          </a:xfrm>
        </p:spPr>
        <p:txBody>
          <a:bodyPr/>
          <a:lstStyle/>
          <a:p>
            <a:r>
              <a:rPr lang="en-US" dirty="0" smtClean="0"/>
              <a:t>CONVENIENT </a:t>
            </a:r>
          </a:p>
          <a:p>
            <a:pPr marL="342900" lvl="1" indent="0">
              <a:buNone/>
            </a:pPr>
            <a:r>
              <a:rPr lang="en-US" dirty="0" smtClean="0"/>
              <a:t>Access to material</a:t>
            </a:r>
            <a:endParaRPr lang="en-US" dirty="0"/>
          </a:p>
          <a:p>
            <a:pPr marL="342900" lvl="1" indent="0">
              <a:buNone/>
            </a:pPr>
            <a:r>
              <a:rPr lang="en-US" dirty="0" smtClean="0"/>
              <a:t>Maintain </a:t>
            </a:r>
            <a:r>
              <a:rPr lang="en-US" dirty="0"/>
              <a:t>the </a:t>
            </a:r>
            <a:r>
              <a:rPr lang="en-US" dirty="0" smtClean="0"/>
              <a:t>pile</a:t>
            </a:r>
            <a:endParaRPr lang="en-US" dirty="0"/>
          </a:p>
          <a:p>
            <a:r>
              <a:rPr lang="en-US" dirty="0" smtClean="0"/>
              <a:t>MOISTURE </a:t>
            </a:r>
          </a:p>
          <a:p>
            <a:pPr marL="342900" lvl="1" indent="0">
              <a:buNone/>
            </a:pPr>
            <a:r>
              <a:rPr lang="en-US" dirty="0" smtClean="0"/>
              <a:t>Not </a:t>
            </a:r>
            <a:r>
              <a:rPr lang="en-US" dirty="0"/>
              <a:t>too </a:t>
            </a:r>
            <a:r>
              <a:rPr lang="en-US" dirty="0" smtClean="0"/>
              <a:t>wet or dry</a:t>
            </a:r>
            <a:endParaRPr lang="en-US" dirty="0"/>
          </a:p>
          <a:p>
            <a:pPr marL="342900" lvl="1" indent="0">
              <a:buNone/>
            </a:pPr>
            <a:r>
              <a:rPr lang="en-US" dirty="0"/>
              <a:t>S</a:t>
            </a:r>
            <a:r>
              <a:rPr lang="en-US" dirty="0" smtClean="0"/>
              <a:t>unny or shady</a:t>
            </a:r>
            <a:endParaRPr lang="en-US" dirty="0"/>
          </a:p>
          <a:p>
            <a:pPr marL="342900" lvl="1" indent="0">
              <a:buNone/>
            </a:pPr>
            <a:r>
              <a:rPr lang="en-US" dirty="0" smtClean="0"/>
              <a:t>Near water source</a:t>
            </a:r>
            <a:endParaRPr lang="en-US" dirty="0"/>
          </a:p>
          <a:p>
            <a:r>
              <a:rPr lang="en-US" dirty="0" smtClean="0"/>
              <a:t>PROTECTION</a:t>
            </a:r>
          </a:p>
          <a:p>
            <a:pPr marL="342900" lvl="1" indent="0">
              <a:buNone/>
            </a:pPr>
            <a:r>
              <a:rPr lang="en-US" dirty="0" smtClean="0"/>
              <a:t>From Pests</a:t>
            </a:r>
            <a:endParaRPr lang="en-US" dirty="0"/>
          </a:p>
          <a:p>
            <a:pPr marL="342900" lvl="1" indent="0">
              <a:buNone/>
            </a:pP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5995" y="3552683"/>
            <a:ext cx="3353385" cy="2255449"/>
          </a:xfrm>
          <a:prstGeom prst="rect">
            <a:avLst/>
          </a:prstGeom>
          <a:ln>
            <a:solidFill>
              <a:schemeClr val="accent1"/>
            </a:solidFill>
          </a:ln>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8989" y="858073"/>
            <a:ext cx="3208611" cy="2509609"/>
          </a:xfrm>
          <a:prstGeom prst="rect">
            <a:avLst/>
          </a:prstGeom>
          <a:ln>
            <a:solidFill>
              <a:schemeClr val="accent1"/>
            </a:solidFill>
          </a:ln>
        </p:spPr>
      </p:pic>
      <p:pic>
        <p:nvPicPr>
          <p:cNvPr id="4" name="Shape 153"/>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92800" y="1275732"/>
            <a:ext cx="3094127" cy="31829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05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COMPOST RECIPE</a:t>
            </a:r>
            <a:endParaRPr lang="en-US" dirty="0"/>
          </a:p>
        </p:txBody>
      </p:sp>
      <p:sp>
        <p:nvSpPr>
          <p:cNvPr id="6" name="Shape 124"/>
          <p:cNvSpPr txBox="1">
            <a:spLocks noChangeArrowheads="1"/>
          </p:cNvSpPr>
          <p:nvPr/>
        </p:nvSpPr>
        <p:spPr bwMode="auto">
          <a:xfrm>
            <a:off x="975906" y="1159202"/>
            <a:ext cx="1874070" cy="190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500" dirty="0">
                <a:ln>
                  <a:solidFill>
                    <a:schemeClr val="accent3">
                      <a:lumMod val="50000"/>
                    </a:schemeClr>
                  </a:solidFill>
                </a:ln>
                <a:cs typeface="Calibri" panose="020F0502020204030204" pitchFamily="34" charset="0"/>
                <a:sym typeface="Trebuchet MS" panose="020B0603020202020204" pitchFamily="34" charset="0"/>
              </a:rPr>
              <a:t>Browns</a:t>
            </a:r>
          </a:p>
          <a:p>
            <a:pPr algn="ctr" eaLnBrk="1" hangingPunct="1"/>
            <a:r>
              <a:rPr lang="en-US" altLang="en-US" sz="2500" dirty="0">
                <a:ln>
                  <a:solidFill>
                    <a:schemeClr val="accent3">
                      <a:lumMod val="50000"/>
                    </a:schemeClr>
                  </a:solidFill>
                </a:ln>
                <a:cs typeface="Calibri" panose="020F0502020204030204" pitchFamily="34" charset="0"/>
                <a:sym typeface="Trebuchet MS" panose="020B0603020202020204" pitchFamily="34" charset="0"/>
              </a:rPr>
              <a:t>Greens</a:t>
            </a:r>
          </a:p>
          <a:p>
            <a:pPr algn="ctr" eaLnBrk="1" hangingPunct="1"/>
            <a:r>
              <a:rPr lang="en-US" altLang="en-US" sz="2500" dirty="0">
                <a:ln>
                  <a:solidFill>
                    <a:schemeClr val="accent3">
                      <a:lumMod val="50000"/>
                    </a:schemeClr>
                  </a:solidFill>
                </a:ln>
                <a:cs typeface="Calibri" panose="020F0502020204030204" pitchFamily="34" charset="0"/>
                <a:sym typeface="Trebuchet MS" panose="020B0603020202020204" pitchFamily="34" charset="0"/>
              </a:rPr>
              <a:t>Air</a:t>
            </a:r>
          </a:p>
          <a:p>
            <a:pPr algn="ctr" eaLnBrk="1" hangingPunct="1"/>
            <a:r>
              <a:rPr lang="en-US" altLang="en-US" sz="2500" dirty="0">
                <a:ln>
                  <a:solidFill>
                    <a:schemeClr val="accent3">
                      <a:lumMod val="50000"/>
                    </a:schemeClr>
                  </a:solidFill>
                </a:ln>
                <a:cs typeface="Calibri" panose="020F0502020204030204" pitchFamily="34" charset="0"/>
                <a:sym typeface="Trebuchet MS" panose="020B0603020202020204" pitchFamily="34" charset="0"/>
              </a:rPr>
              <a:t>Moisture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9333" y="3028447"/>
            <a:ext cx="2624667" cy="2783744"/>
          </a:xfrm>
          <a:prstGeom prst="rect">
            <a:avLst/>
          </a:prstGeom>
          <a:ln>
            <a:solidFill>
              <a:schemeClr val="accent1"/>
            </a:solidFill>
          </a:ln>
        </p:spPr>
      </p:pic>
      <p:pic>
        <p:nvPicPr>
          <p:cNvPr id="11" name="Picture 10"/>
          <p:cNvPicPr>
            <a:picLocks noChangeAspect="1"/>
          </p:cNvPicPr>
          <p:nvPr/>
        </p:nvPicPr>
        <p:blipFill>
          <a:blip r:embed="rId4"/>
          <a:stretch>
            <a:fillRect/>
          </a:stretch>
        </p:blipFill>
        <p:spPr>
          <a:xfrm>
            <a:off x="1144634" y="4076850"/>
            <a:ext cx="1292745" cy="1162018"/>
          </a:xfrm>
          <a:prstGeom prst="rect">
            <a:avLst/>
          </a:prstGeom>
        </p:spPr>
      </p:pic>
      <p:sp>
        <p:nvSpPr>
          <p:cNvPr id="20" name="Shape 124"/>
          <p:cNvSpPr txBox="1">
            <a:spLocks noChangeArrowheads="1"/>
          </p:cNvSpPr>
          <p:nvPr/>
        </p:nvSpPr>
        <p:spPr bwMode="auto">
          <a:xfrm>
            <a:off x="5279143" y="1072434"/>
            <a:ext cx="2019123" cy="197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500" u="sng" dirty="0" smtClean="0">
                <a:cs typeface="Calibri" panose="020F0502020204030204" pitchFamily="34" charset="0"/>
                <a:sym typeface="Trebuchet MS" panose="020B0603020202020204" pitchFamily="34" charset="0"/>
              </a:rPr>
              <a:t>FBI’s</a:t>
            </a:r>
          </a:p>
          <a:p>
            <a:pPr algn="ctr" eaLnBrk="1" hangingPunct="1"/>
            <a:r>
              <a:rPr lang="en-US" altLang="en-US" sz="2500" dirty="0" smtClean="0">
                <a:cs typeface="Calibri" panose="020F0502020204030204" pitchFamily="34" charset="0"/>
                <a:sym typeface="Trebuchet MS" panose="020B0603020202020204" pitchFamily="34" charset="0"/>
              </a:rPr>
              <a:t>Fungi</a:t>
            </a:r>
          </a:p>
          <a:p>
            <a:pPr algn="ctr" eaLnBrk="1" hangingPunct="1"/>
            <a:r>
              <a:rPr lang="en-US" altLang="en-US" sz="2500" dirty="0" smtClean="0">
                <a:cs typeface="Calibri" panose="020F0502020204030204" pitchFamily="34" charset="0"/>
                <a:sym typeface="Trebuchet MS" panose="020B0603020202020204" pitchFamily="34" charset="0"/>
              </a:rPr>
              <a:t>Bacteria</a:t>
            </a:r>
          </a:p>
          <a:p>
            <a:pPr algn="ctr" eaLnBrk="1" hangingPunct="1"/>
            <a:r>
              <a:rPr lang="en-US" altLang="en-US" sz="2500" dirty="0" smtClean="0">
                <a:cs typeface="Calibri" panose="020F0502020204030204" pitchFamily="34" charset="0"/>
                <a:sym typeface="Trebuchet MS" panose="020B0603020202020204" pitchFamily="34" charset="0"/>
              </a:rPr>
              <a:t>Invertebrates</a:t>
            </a:r>
            <a:r>
              <a:rPr lang="en-US" altLang="en-US" sz="2400" dirty="0" smtClean="0">
                <a:cs typeface="Calibri" panose="020F0502020204030204" pitchFamily="34" charset="0"/>
                <a:sym typeface="Trebuchet MS" panose="020B0603020202020204" pitchFamily="34" charset="0"/>
              </a:rPr>
              <a:t>	</a:t>
            </a:r>
            <a:endParaRPr lang="en-US" altLang="en-US" sz="2400" dirty="0">
              <a:cs typeface="Calibri" panose="020F0502020204030204" pitchFamily="34" charset="0"/>
              <a:sym typeface="Trebuchet MS" panose="020B0603020202020204" pitchFamily="34" charset="0"/>
            </a:endParaRPr>
          </a:p>
        </p:txBody>
      </p:sp>
      <p:sp>
        <p:nvSpPr>
          <p:cNvPr id="17" name="Shape 124"/>
          <p:cNvSpPr txBox="1">
            <a:spLocks noChangeArrowheads="1"/>
          </p:cNvSpPr>
          <p:nvPr/>
        </p:nvSpPr>
        <p:spPr bwMode="auto">
          <a:xfrm>
            <a:off x="1252621" y="3333018"/>
            <a:ext cx="1148333" cy="57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400" dirty="0" smtClean="0">
                <a:cs typeface="Calibri" panose="020F0502020204030204" pitchFamily="34" charset="0"/>
                <a:sym typeface="Trebuchet MS" panose="020B0603020202020204" pitchFamily="34" charset="0"/>
              </a:rPr>
              <a:t>Time</a:t>
            </a:r>
            <a:endParaRPr lang="en-US" altLang="en-US" sz="2400" dirty="0">
              <a:cs typeface="Calibri" panose="020F0502020204030204" pitchFamily="34" charset="0"/>
              <a:sym typeface="Trebuchet MS" panose="020B0603020202020204" pitchFamily="34" charset="0"/>
            </a:endParaRPr>
          </a:p>
        </p:txBody>
      </p:sp>
      <p:sp>
        <p:nvSpPr>
          <p:cNvPr id="9" name="Rectangle 8"/>
          <p:cNvSpPr/>
          <p:nvPr/>
        </p:nvSpPr>
        <p:spPr>
          <a:xfrm>
            <a:off x="3589867" y="1151465"/>
            <a:ext cx="965200" cy="1631216"/>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0000" b="1" dirty="0">
                <a:ln/>
                <a:solidFill>
                  <a:schemeClr val="accent3">
                    <a:lumMod val="50000"/>
                  </a:schemeClr>
                </a:solidFill>
                <a:latin typeface="ＭＳ ゴシック"/>
                <a:ea typeface="ＭＳ ゴシック"/>
                <a:cs typeface="ＭＳ ゴシック"/>
              </a:rPr>
              <a:t>+</a:t>
            </a:r>
            <a:endParaRPr lang="en-US" sz="10000" b="1" dirty="0">
              <a:ln/>
              <a:solidFill>
                <a:schemeClr val="accent3">
                  <a:lumMod val="50000"/>
                </a:schemeClr>
              </a:solidFill>
            </a:endParaRPr>
          </a:p>
        </p:txBody>
      </p:sp>
      <p:sp>
        <p:nvSpPr>
          <p:cNvPr id="21" name="Rectangle 20"/>
          <p:cNvSpPr/>
          <p:nvPr/>
        </p:nvSpPr>
        <p:spPr>
          <a:xfrm>
            <a:off x="3691466" y="3386665"/>
            <a:ext cx="965200" cy="1631216"/>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0000" b="1" dirty="0" smtClean="0">
                <a:ln/>
                <a:solidFill>
                  <a:schemeClr val="accent3">
                    <a:lumMod val="50000"/>
                  </a:schemeClr>
                </a:solidFill>
                <a:latin typeface="ＭＳ ゴシック"/>
                <a:ea typeface="ＭＳ ゴシック"/>
                <a:cs typeface="ＭＳ ゴシック"/>
              </a:rPr>
              <a:t>=</a:t>
            </a:r>
            <a:endParaRPr lang="en-US" sz="10000" b="1" dirty="0">
              <a:ln/>
              <a:solidFill>
                <a:schemeClr val="accent3">
                  <a:lumMod val="50000"/>
                </a:schemeClr>
              </a:solidFill>
            </a:endParaRPr>
          </a:p>
        </p:txBody>
      </p:sp>
      <p:sp>
        <p:nvSpPr>
          <p:cNvPr id="22" name="Rectangle 21"/>
          <p:cNvSpPr/>
          <p:nvPr/>
        </p:nvSpPr>
        <p:spPr>
          <a:xfrm>
            <a:off x="7518400" y="1015998"/>
            <a:ext cx="965200" cy="1631216"/>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0000" b="1" dirty="0">
                <a:ln/>
                <a:solidFill>
                  <a:schemeClr val="accent3">
                    <a:lumMod val="50000"/>
                  </a:schemeClr>
                </a:solidFill>
                <a:latin typeface="ＭＳ ゴシック"/>
                <a:ea typeface="ＭＳ ゴシック"/>
                <a:cs typeface="ＭＳ ゴシック"/>
              </a:rPr>
              <a:t>+</a:t>
            </a:r>
            <a:endParaRPr lang="en-US" sz="10000" b="1" dirty="0">
              <a:ln/>
              <a:solidFill>
                <a:schemeClr val="accent3">
                  <a:lumMod val="50000"/>
                </a:schemeClr>
              </a:solidFill>
            </a:endParaRPr>
          </a:p>
        </p:txBody>
      </p:sp>
    </p:spTree>
    <p:extLst>
      <p:ext uri="{BB962C8B-B14F-4D97-AF65-F5344CB8AC3E}">
        <p14:creationId xmlns:p14="http://schemas.microsoft.com/office/powerpoint/2010/main" val="25186745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a:t>
            </a:r>
            <a:endParaRPr lang="en-US" dirty="0"/>
          </a:p>
        </p:txBody>
      </p:sp>
      <p:sp>
        <p:nvSpPr>
          <p:cNvPr id="3" name="Content Placeholder 2"/>
          <p:cNvSpPr>
            <a:spLocks noGrp="1"/>
          </p:cNvSpPr>
          <p:nvPr>
            <p:ph idx="1"/>
          </p:nvPr>
        </p:nvSpPr>
        <p:spPr>
          <a:xfrm>
            <a:off x="304800" y="969394"/>
            <a:ext cx="4616824" cy="4872605"/>
          </a:xfrm>
        </p:spPr>
        <p:txBody>
          <a:bodyPr/>
          <a:lstStyle/>
          <a:p>
            <a:pPr marL="0" indent="0">
              <a:buNone/>
            </a:pPr>
            <a:r>
              <a:rPr lang="en-US" dirty="0"/>
              <a:t>50% </a:t>
            </a:r>
            <a:r>
              <a:rPr lang="en-US" dirty="0" smtClean="0"/>
              <a:t>GREENS (Nitrogen</a:t>
            </a:r>
            <a:r>
              <a:rPr lang="en-US" dirty="0"/>
              <a:t>)</a:t>
            </a:r>
          </a:p>
          <a:p>
            <a:pPr marL="342900" lvl="1" indent="0">
              <a:buNone/>
            </a:pPr>
            <a:r>
              <a:rPr lang="en-US" dirty="0" smtClean="0"/>
              <a:t>Manure from plant eating animals</a:t>
            </a:r>
            <a:endParaRPr lang="en-US" dirty="0"/>
          </a:p>
          <a:p>
            <a:pPr marL="342900" lvl="1" indent="0">
              <a:buNone/>
            </a:pPr>
            <a:r>
              <a:rPr lang="en-US" dirty="0"/>
              <a:t>Grass clippings</a:t>
            </a:r>
          </a:p>
          <a:p>
            <a:pPr marL="342900" lvl="1" indent="0">
              <a:buNone/>
            </a:pPr>
            <a:r>
              <a:rPr lang="en-US" dirty="0"/>
              <a:t>Food scraps</a:t>
            </a:r>
          </a:p>
          <a:p>
            <a:pPr marL="342900" lvl="1" indent="0">
              <a:buNone/>
            </a:pPr>
            <a:r>
              <a:rPr lang="en-US" dirty="0" smtClean="0"/>
              <a:t>Green </a:t>
            </a:r>
            <a:r>
              <a:rPr lang="en-US" dirty="0"/>
              <a:t>plant cuttings</a:t>
            </a:r>
          </a:p>
          <a:p>
            <a:pPr marL="342900" lvl="1" indent="0">
              <a:buNone/>
            </a:pPr>
            <a:r>
              <a:rPr lang="en-US" dirty="0"/>
              <a:t>Coffee </a:t>
            </a:r>
            <a:r>
              <a:rPr lang="en-US" dirty="0" smtClean="0"/>
              <a:t>grounds or tea bags</a:t>
            </a:r>
            <a:endParaRPr lang="en-US" dirty="0"/>
          </a:p>
          <a:p>
            <a:pPr marL="342900" lvl="1" indent="0">
              <a:buNone/>
            </a:pPr>
            <a:r>
              <a:rPr lang="en-US" dirty="0" smtClean="0"/>
              <a:t>Eggshells </a:t>
            </a:r>
          </a:p>
          <a:p>
            <a:pPr marL="0" indent="0">
              <a:buNone/>
            </a:pPr>
            <a:r>
              <a:rPr lang="en-US" dirty="0" smtClean="0"/>
              <a:t>50% BROWNS (Carbon)</a:t>
            </a:r>
          </a:p>
          <a:p>
            <a:pPr marL="342900" lvl="1" indent="0">
              <a:buNone/>
            </a:pPr>
            <a:r>
              <a:rPr lang="en-US" dirty="0" smtClean="0"/>
              <a:t>Cardboard and Newspaper</a:t>
            </a:r>
            <a:endParaRPr lang="en-US" dirty="0"/>
          </a:p>
          <a:p>
            <a:pPr marL="342900" lvl="1" indent="0">
              <a:buNone/>
            </a:pPr>
            <a:r>
              <a:rPr lang="en-US" dirty="0"/>
              <a:t>Straw</a:t>
            </a:r>
          </a:p>
          <a:p>
            <a:pPr marL="342900" lvl="1" indent="0">
              <a:buNone/>
            </a:pPr>
            <a:r>
              <a:rPr lang="en-US" dirty="0"/>
              <a:t>Dry leaves</a:t>
            </a:r>
          </a:p>
          <a:p>
            <a:pPr marL="342900" lvl="1" indent="0">
              <a:buNone/>
            </a:pPr>
            <a:r>
              <a:rPr lang="en-US" dirty="0"/>
              <a:t>Sawdust (not treated)</a:t>
            </a:r>
          </a:p>
          <a:p>
            <a:pPr marL="342900" lvl="1" indent="0">
              <a:buNone/>
            </a:pPr>
            <a:r>
              <a:rPr lang="en-US" dirty="0"/>
              <a:t>Woody cuttings</a:t>
            </a:r>
          </a:p>
        </p:txBody>
      </p:sp>
      <p:pic>
        <p:nvPicPr>
          <p:cNvPr id="4" name="Shape 137"/>
          <p:cNvPicPr preferRelativeResize="0">
            <a:picLocks/>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0586" y="3317349"/>
            <a:ext cx="2977288" cy="24952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pic>
        <p:nvPicPr>
          <p:cNvPr id="5" name="Shape 140"/>
          <p:cNvPicPr preferRelativeResize="0">
            <a:picLocks/>
          </p:cNvPicPr>
          <p:nvPr/>
        </p:nvPicPr>
        <p:blipFill>
          <a:blip r:embed="rId4" cstate="screen">
            <a:extLst>
              <a:ext uri="{28A0092B-C50C-407E-A947-70E740481C1C}">
                <a14:useLocalDpi xmlns:a14="http://schemas.microsoft.com/office/drawing/2010/main"/>
              </a:ext>
            </a:extLst>
          </a:blip>
          <a:srcRect/>
          <a:stretch>
            <a:fillRect/>
          </a:stretch>
        </p:blipFill>
        <p:spPr>
          <a:xfrm>
            <a:off x="5220586" y="893227"/>
            <a:ext cx="2977288" cy="2328431"/>
          </a:xfrm>
          <a:prstGeom prst="rect">
            <a:avLst/>
          </a:prstGeom>
          <a:noFill/>
          <a:ln>
            <a:solidFill>
              <a:schemeClr val="accent1"/>
            </a:solidFill>
          </a:ln>
        </p:spPr>
      </p:pic>
      <p:sp>
        <p:nvSpPr>
          <p:cNvPr id="6" name="TextBox 5"/>
          <p:cNvSpPr txBox="1"/>
          <p:nvPr/>
        </p:nvSpPr>
        <p:spPr>
          <a:xfrm>
            <a:off x="5284467" y="2513772"/>
            <a:ext cx="1424763" cy="707886"/>
          </a:xfrm>
          <a:prstGeom prst="rect">
            <a:avLst/>
          </a:prstGeom>
          <a:noFill/>
        </p:spPr>
        <p:txBody>
          <a:bodyPr wrap="square" rtlCol="0">
            <a:spAutoFit/>
          </a:bodyPr>
          <a:lstStyle/>
          <a:p>
            <a:r>
              <a:rPr lang="en-US" sz="4000" b="1" dirty="0">
                <a:solidFill>
                  <a:schemeClr val="bg1"/>
                </a:solidFill>
              </a:rPr>
              <a:t>50%</a:t>
            </a:r>
          </a:p>
        </p:txBody>
      </p:sp>
      <p:sp>
        <p:nvSpPr>
          <p:cNvPr id="7" name="TextBox 6"/>
          <p:cNvSpPr txBox="1"/>
          <p:nvPr/>
        </p:nvSpPr>
        <p:spPr>
          <a:xfrm>
            <a:off x="5284466" y="5131803"/>
            <a:ext cx="1424763" cy="707886"/>
          </a:xfrm>
          <a:prstGeom prst="rect">
            <a:avLst/>
          </a:prstGeom>
          <a:noFill/>
        </p:spPr>
        <p:txBody>
          <a:bodyPr wrap="square" rtlCol="0">
            <a:spAutoFit/>
          </a:bodyPr>
          <a:lstStyle/>
          <a:p>
            <a:r>
              <a:rPr lang="en-US" sz="4000" b="1" dirty="0">
                <a:solidFill>
                  <a:schemeClr val="bg1"/>
                </a:solidFill>
              </a:rPr>
              <a:t>50%</a:t>
            </a:r>
          </a:p>
        </p:txBody>
      </p:sp>
    </p:spTree>
    <p:extLst>
      <p:ext uri="{BB962C8B-B14F-4D97-AF65-F5344CB8AC3E}">
        <p14:creationId xmlns:p14="http://schemas.microsoft.com/office/powerpoint/2010/main" val="1235482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AVOID</a:t>
            </a:r>
            <a:endParaRPr lang="en-US" dirty="0"/>
          </a:p>
        </p:txBody>
      </p:sp>
      <p:sp>
        <p:nvSpPr>
          <p:cNvPr id="3" name="Content Placeholder 2"/>
          <p:cNvSpPr>
            <a:spLocks noGrp="1"/>
          </p:cNvSpPr>
          <p:nvPr>
            <p:ph idx="1"/>
          </p:nvPr>
        </p:nvSpPr>
        <p:spPr>
          <a:xfrm>
            <a:off x="254000" y="967823"/>
            <a:ext cx="3238244" cy="4298443"/>
          </a:xfrm>
        </p:spPr>
        <p:txBody>
          <a:bodyPr/>
          <a:lstStyle/>
          <a:p>
            <a:r>
              <a:rPr lang="en-US" sz="2500" dirty="0"/>
              <a:t>Meat and </a:t>
            </a:r>
            <a:r>
              <a:rPr lang="en-US" sz="2500" dirty="0" smtClean="0"/>
              <a:t>Bones</a:t>
            </a:r>
            <a:endParaRPr lang="en-US" sz="2500" dirty="0"/>
          </a:p>
          <a:p>
            <a:r>
              <a:rPr lang="en-US" sz="2500" dirty="0" smtClean="0"/>
              <a:t>Oily or Buttery foods</a:t>
            </a:r>
            <a:endParaRPr lang="en-US" sz="2500" dirty="0"/>
          </a:p>
          <a:p>
            <a:r>
              <a:rPr lang="en-US" sz="2500" dirty="0" smtClean="0"/>
              <a:t>Eggs</a:t>
            </a:r>
            <a:endParaRPr lang="en-US" sz="2500" dirty="0"/>
          </a:p>
          <a:p>
            <a:r>
              <a:rPr lang="en-US" sz="2500" dirty="0"/>
              <a:t>Dairy </a:t>
            </a:r>
            <a:r>
              <a:rPr lang="en-US" sz="2500" dirty="0" smtClean="0"/>
              <a:t>Products</a:t>
            </a:r>
            <a:endParaRPr lang="en-US" sz="2500" dirty="0"/>
          </a:p>
          <a:p>
            <a:r>
              <a:rPr lang="en-US" sz="2500" dirty="0"/>
              <a:t>Human and </a:t>
            </a:r>
            <a:r>
              <a:rPr lang="en-US" sz="2500" dirty="0" smtClean="0"/>
              <a:t>Pet </a:t>
            </a:r>
            <a:r>
              <a:rPr lang="en-US" sz="2500" dirty="0"/>
              <a:t>F</a:t>
            </a:r>
            <a:r>
              <a:rPr lang="en-US" sz="2500" dirty="0" smtClean="0"/>
              <a:t>eces</a:t>
            </a:r>
            <a:endParaRPr lang="en-US" sz="2500" dirty="0"/>
          </a:p>
          <a:p>
            <a:r>
              <a:rPr lang="en-US" sz="2500" dirty="0" smtClean="0"/>
              <a:t>Weeds</a:t>
            </a:r>
            <a:endParaRPr lang="en-US" sz="2500" dirty="0"/>
          </a:p>
          <a:p>
            <a:r>
              <a:rPr lang="en-US" sz="2500" dirty="0"/>
              <a:t>Treated </a:t>
            </a:r>
            <a:r>
              <a:rPr lang="en-US" sz="2500" dirty="0" smtClean="0"/>
              <a:t>Wood</a:t>
            </a:r>
            <a:endParaRPr lang="en-US" sz="2500"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7467" y="933958"/>
            <a:ext cx="2405803" cy="2062680"/>
          </a:xfrm>
          <a:prstGeom prst="rect">
            <a:avLst/>
          </a:prstGeom>
          <a:ln>
            <a:solidFill>
              <a:schemeClr val="accent1"/>
            </a:solidFill>
          </a:ln>
        </p:spPr>
      </p:pic>
      <p:pic>
        <p:nvPicPr>
          <p:cNvPr id="4100" name="Picture 4" descr="Image result for field bindwe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4782" y="3708400"/>
            <a:ext cx="2101374" cy="15748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2234699" y="6197614"/>
            <a:ext cx="1737764" cy="215444"/>
          </a:xfrm>
          <a:prstGeom prst="rect">
            <a:avLst/>
          </a:prstGeom>
        </p:spPr>
        <p:txBody>
          <a:bodyPr wrap="square">
            <a:spAutoFit/>
          </a:bodyPr>
          <a:lstStyle/>
          <a:p>
            <a:r>
              <a:rPr lang="en-US" sz="800" dirty="0">
                <a:hlinkClick r:id="rId4"/>
              </a:rPr>
              <a:t>http://www.illinoiswildflowers.info/</a:t>
            </a:r>
            <a:r>
              <a:rPr lang="en-US" sz="800" dirty="0"/>
              <a:t>  </a:t>
            </a:r>
          </a:p>
        </p:txBody>
      </p:sp>
      <p:sp>
        <p:nvSpPr>
          <p:cNvPr id="10" name="Rectangle 9"/>
          <p:cNvSpPr/>
          <p:nvPr/>
        </p:nvSpPr>
        <p:spPr>
          <a:xfrm>
            <a:off x="2221251" y="5904306"/>
            <a:ext cx="1676400" cy="215444"/>
          </a:xfrm>
          <a:prstGeom prst="rect">
            <a:avLst/>
          </a:prstGeom>
        </p:spPr>
        <p:txBody>
          <a:bodyPr wrap="square">
            <a:spAutoFit/>
          </a:bodyPr>
          <a:lstStyle/>
          <a:p>
            <a:r>
              <a:rPr lang="en-US" sz="800" dirty="0">
                <a:hlinkClick r:id="rId5"/>
              </a:rPr>
              <a:t>http://discountdogpoopbags.com/</a:t>
            </a:r>
            <a:r>
              <a:rPr lang="en-US" sz="800" dirty="0"/>
              <a:t>  </a:t>
            </a:r>
          </a:p>
        </p:txBody>
      </p:sp>
      <p:sp>
        <p:nvSpPr>
          <p:cNvPr id="12" name="Rectangle 11"/>
          <p:cNvSpPr/>
          <p:nvPr/>
        </p:nvSpPr>
        <p:spPr>
          <a:xfrm>
            <a:off x="2234699" y="6033623"/>
            <a:ext cx="1649505" cy="215444"/>
          </a:xfrm>
          <a:prstGeom prst="rect">
            <a:avLst/>
          </a:prstGeom>
        </p:spPr>
        <p:txBody>
          <a:bodyPr wrap="square">
            <a:spAutoFit/>
          </a:bodyPr>
          <a:lstStyle/>
          <a:p>
            <a:r>
              <a:rPr lang="en-US" sz="800" dirty="0">
                <a:hlinkClick r:id="rId6"/>
              </a:rPr>
              <a:t>https://ripenraworganics.com.au/</a:t>
            </a:r>
            <a:r>
              <a:rPr lang="en-US" sz="800" dirty="0"/>
              <a:t> </a:t>
            </a:r>
          </a:p>
        </p:txBody>
      </p:sp>
      <p:pic>
        <p:nvPicPr>
          <p:cNvPr id="14" name="Picture 13" descr="no mea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3743" y="3298318"/>
            <a:ext cx="1917601" cy="2492881"/>
          </a:xfrm>
          <a:prstGeom prst="rect">
            <a:avLst/>
          </a:prstGeom>
        </p:spPr>
      </p:pic>
      <p:pic>
        <p:nvPicPr>
          <p:cNvPr id="15" name="Picture 14" descr="nomilk.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6911" y="3471333"/>
            <a:ext cx="2099734" cy="2099734"/>
          </a:xfrm>
          <a:prstGeom prst="rect">
            <a:avLst/>
          </a:prstGeom>
        </p:spPr>
      </p:pic>
      <p:pic>
        <p:nvPicPr>
          <p:cNvPr id="16" name="Picture 15" descr="no chees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391" y="4335575"/>
            <a:ext cx="1203676" cy="1194580"/>
          </a:xfrm>
          <a:prstGeom prst="rect">
            <a:avLst/>
          </a:prstGeom>
        </p:spPr>
      </p:pic>
    </p:spTree>
    <p:extLst>
      <p:ext uri="{BB962C8B-B14F-4D97-AF65-F5344CB8AC3E}">
        <p14:creationId xmlns:p14="http://schemas.microsoft.com/office/powerpoint/2010/main" val="4953803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COMPOST</a:t>
            </a:r>
            <a:endParaRPr lang="en-US" dirty="0"/>
          </a:p>
        </p:txBody>
      </p:sp>
      <p:sp>
        <p:nvSpPr>
          <p:cNvPr id="3" name="Content Placeholder 2"/>
          <p:cNvSpPr>
            <a:spLocks noGrp="1"/>
          </p:cNvSpPr>
          <p:nvPr>
            <p:ph idx="1"/>
          </p:nvPr>
        </p:nvSpPr>
        <p:spPr>
          <a:xfrm>
            <a:off x="6333067" y="966742"/>
            <a:ext cx="2370666" cy="4722858"/>
          </a:xfrm>
        </p:spPr>
        <p:txBody>
          <a:bodyPr/>
          <a:lstStyle/>
          <a:p>
            <a:r>
              <a:rPr lang="en-US" b="1" dirty="0" smtClean="0"/>
              <a:t>CHOP</a:t>
            </a:r>
            <a:r>
              <a:rPr lang="en-US" dirty="0" smtClean="0"/>
              <a:t> materials</a:t>
            </a:r>
          </a:p>
          <a:p>
            <a:pPr marL="342900" lvl="1" indent="0">
              <a:buNone/>
            </a:pPr>
            <a:r>
              <a:rPr lang="en-US" dirty="0" smtClean="0"/>
              <a:t>The </a:t>
            </a:r>
            <a:r>
              <a:rPr lang="en-US" dirty="0"/>
              <a:t>smaller the </a:t>
            </a:r>
            <a:r>
              <a:rPr lang="en-US" dirty="0" smtClean="0"/>
              <a:t>pieces </a:t>
            </a:r>
            <a:r>
              <a:rPr lang="en-US" dirty="0"/>
              <a:t>the faster the process</a:t>
            </a:r>
          </a:p>
          <a:p>
            <a:r>
              <a:rPr lang="en-US" b="1" dirty="0" smtClean="0"/>
              <a:t>LAYER</a:t>
            </a:r>
            <a:r>
              <a:rPr lang="en-US" dirty="0" smtClean="0"/>
              <a:t> equal </a:t>
            </a:r>
            <a:r>
              <a:rPr lang="en-US" dirty="0"/>
              <a:t>amounts of browns and </a:t>
            </a:r>
            <a:r>
              <a:rPr lang="en-US" dirty="0" smtClean="0"/>
              <a:t>greens. Start </a:t>
            </a:r>
            <a:r>
              <a:rPr lang="en-US" dirty="0"/>
              <a:t>and end with brown layers</a:t>
            </a:r>
          </a:p>
          <a:p>
            <a:r>
              <a:rPr lang="en-US" b="1" dirty="0" smtClean="0"/>
              <a:t>ADJUST</a:t>
            </a:r>
            <a:r>
              <a:rPr lang="en-US" dirty="0" smtClean="0"/>
              <a:t> </a:t>
            </a:r>
            <a:r>
              <a:rPr lang="en-US" dirty="0"/>
              <a:t>moisture </a:t>
            </a:r>
            <a:r>
              <a:rPr lang="en-US" dirty="0" smtClean="0"/>
              <a:t>content. Texture s/b </a:t>
            </a:r>
            <a:r>
              <a:rPr lang="en-US" dirty="0"/>
              <a:t>like a wrung-out sponge</a:t>
            </a:r>
          </a:p>
          <a:p>
            <a:pPr marL="0" indent="0">
              <a:buNone/>
            </a:pPr>
            <a:endParaRPr lang="en-US" dirty="0"/>
          </a:p>
        </p:txBody>
      </p:sp>
      <p:pic>
        <p:nvPicPr>
          <p:cNvPr id="7" name="Picture 6"/>
          <p:cNvPicPr>
            <a:picLocks noChangeAspect="1"/>
          </p:cNvPicPr>
          <p:nvPr/>
        </p:nvPicPr>
        <p:blipFill rotWithShape="1">
          <a:blip r:embed="rId3"/>
          <a:srcRect t="11742" b="17918"/>
          <a:stretch/>
        </p:blipFill>
        <p:spPr>
          <a:xfrm>
            <a:off x="338666" y="965200"/>
            <a:ext cx="5808133" cy="4792134"/>
          </a:xfrm>
          <a:prstGeom prst="rect">
            <a:avLst/>
          </a:prstGeom>
        </p:spPr>
      </p:pic>
    </p:spTree>
    <p:extLst>
      <p:ext uri="{BB962C8B-B14F-4D97-AF65-F5344CB8AC3E}">
        <p14:creationId xmlns:p14="http://schemas.microsoft.com/office/powerpoint/2010/main" val="14922504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COMPOST MAINTANENCE</a:t>
            </a:r>
            <a:endParaRPr lang="en-US" dirty="0"/>
          </a:p>
        </p:txBody>
      </p:sp>
      <p:sp>
        <p:nvSpPr>
          <p:cNvPr id="3" name="Content Placeholder 2"/>
          <p:cNvSpPr>
            <a:spLocks noGrp="1"/>
          </p:cNvSpPr>
          <p:nvPr>
            <p:ph idx="1"/>
          </p:nvPr>
        </p:nvSpPr>
        <p:spPr>
          <a:xfrm>
            <a:off x="440266" y="966739"/>
            <a:ext cx="4064000" cy="2809393"/>
          </a:xfrm>
        </p:spPr>
        <p:txBody>
          <a:bodyPr/>
          <a:lstStyle/>
          <a:p>
            <a:r>
              <a:rPr lang="en-US" dirty="0" smtClean="0"/>
              <a:t>MOISTURE</a:t>
            </a:r>
            <a:endParaRPr lang="en-US" dirty="0"/>
          </a:p>
          <a:p>
            <a:pPr lvl="1"/>
            <a:r>
              <a:rPr lang="en-US" dirty="0"/>
              <a:t>Texture like a wrung-out sponge</a:t>
            </a:r>
          </a:p>
          <a:p>
            <a:r>
              <a:rPr lang="en-US" dirty="0" smtClean="0"/>
              <a:t>AIR</a:t>
            </a:r>
            <a:endParaRPr lang="en-US" dirty="0"/>
          </a:p>
          <a:p>
            <a:pPr lvl="1"/>
            <a:r>
              <a:rPr lang="en-US" dirty="0" smtClean="0"/>
              <a:t>Turn more = faster </a:t>
            </a:r>
            <a:r>
              <a:rPr lang="en-US" dirty="0"/>
              <a:t>decomposition</a:t>
            </a:r>
          </a:p>
          <a:p>
            <a:pPr lvl="1"/>
            <a:r>
              <a:rPr lang="en-US" dirty="0"/>
              <a:t>Less often for lower maintenance</a:t>
            </a:r>
          </a:p>
          <a:p>
            <a:pPr marL="342900" lvl="1" indent="0">
              <a:buNone/>
            </a:pP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8831" y="3606801"/>
            <a:ext cx="2593091" cy="2031454"/>
          </a:xfrm>
          <a:prstGeom prst="rect">
            <a:avLst/>
          </a:prstGeom>
          <a:ln>
            <a:solidFill>
              <a:schemeClr val="accent1"/>
            </a:solidFill>
          </a:ln>
        </p:spPr>
      </p:pic>
      <p:sp>
        <p:nvSpPr>
          <p:cNvPr id="10" name="Content Placeholder 2"/>
          <p:cNvSpPr txBox="1">
            <a:spLocks/>
          </p:cNvSpPr>
          <p:nvPr/>
        </p:nvSpPr>
        <p:spPr bwMode="auto">
          <a:xfrm>
            <a:off x="4910667" y="1032932"/>
            <a:ext cx="3759200" cy="260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smtClean="0"/>
              <a:t>TIME </a:t>
            </a:r>
          </a:p>
          <a:p>
            <a:pPr lvl="1"/>
            <a:r>
              <a:rPr lang="en-US" dirty="0" smtClean="0"/>
              <a:t>Maintain until “finished”</a:t>
            </a:r>
          </a:p>
          <a:p>
            <a:pPr lvl="1"/>
            <a:r>
              <a:rPr lang="en-US" dirty="0" smtClean="0"/>
              <a:t>No recognizable materials</a:t>
            </a:r>
          </a:p>
          <a:p>
            <a:pPr lvl="1"/>
            <a:r>
              <a:rPr lang="en-US" dirty="0" smtClean="0"/>
              <a:t>Pile is completely cold</a:t>
            </a:r>
          </a:p>
          <a:p>
            <a:r>
              <a:rPr lang="en-US" dirty="0" smtClean="0"/>
              <a:t>OPTIONS </a:t>
            </a:r>
          </a:p>
          <a:p>
            <a:pPr lvl="1"/>
            <a:r>
              <a:rPr lang="en-US" dirty="0" smtClean="0"/>
              <a:t>Monitor temperature</a:t>
            </a:r>
          </a:p>
          <a:p>
            <a:pPr lvl="1"/>
            <a:r>
              <a:rPr lang="en-US" dirty="0" smtClean="0"/>
              <a:t>Monitor moisture</a:t>
            </a:r>
          </a:p>
          <a:p>
            <a:pPr marL="342900" lvl="1" indent="0">
              <a:buFont typeface="Arial" charset="0"/>
              <a:buNone/>
            </a:pPr>
            <a:endParaRPr lang="en-US" dirty="0"/>
          </a:p>
        </p:txBody>
      </p:sp>
      <p:pic>
        <p:nvPicPr>
          <p:cNvPr id="11" name="Picture 10"/>
          <p:cNvPicPr>
            <a:picLocks noChangeAspect="1"/>
          </p:cNvPicPr>
          <p:nvPr/>
        </p:nvPicPr>
        <p:blipFill>
          <a:blip r:embed="rId3"/>
          <a:stretch>
            <a:fillRect/>
          </a:stretch>
        </p:blipFill>
        <p:spPr>
          <a:xfrm>
            <a:off x="156574" y="3900771"/>
            <a:ext cx="5888625" cy="1588236"/>
          </a:xfrm>
          <a:prstGeom prst="rect">
            <a:avLst/>
          </a:prstGeom>
        </p:spPr>
      </p:pic>
    </p:spTree>
    <p:extLst>
      <p:ext uri="{BB962C8B-B14F-4D97-AF65-F5344CB8AC3E}">
        <p14:creationId xmlns:p14="http://schemas.microsoft.com/office/powerpoint/2010/main" val="34125122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FBI’s = Fungi, Bacteria, and Inverebrates</a:t>
            </a:r>
            <a:endParaRPr lang="en-US" dirty="0"/>
          </a:p>
        </p:txBody>
      </p:sp>
      <p:pic>
        <p:nvPicPr>
          <p:cNvPr id="2050" name="Picture 2" descr="https://brandonscompostproject.files.wordpress.com/2014/11/organic_stuff_in_soil.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58232" y="868548"/>
            <a:ext cx="8043901" cy="49629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945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FUNGI</a:t>
            </a:r>
            <a:endParaRPr lang="en-US" dirty="0"/>
          </a:p>
        </p:txBody>
      </p:sp>
      <p:pic>
        <p:nvPicPr>
          <p:cNvPr id="4" name="Picture 3"/>
          <p:cNvPicPr>
            <a:picLocks noChangeAspect="1"/>
          </p:cNvPicPr>
          <p:nvPr/>
        </p:nvPicPr>
        <p:blipFill>
          <a:blip r:embed="rId3"/>
          <a:stretch>
            <a:fillRect/>
          </a:stretch>
        </p:blipFill>
        <p:spPr>
          <a:xfrm>
            <a:off x="279340" y="3183468"/>
            <a:ext cx="3450723" cy="2588042"/>
          </a:xfrm>
          <a:prstGeom prst="rect">
            <a:avLst/>
          </a:prstGeom>
        </p:spPr>
      </p:pic>
      <p:pic>
        <p:nvPicPr>
          <p:cNvPr id="6" name="Picture 5" descr="worm bin mold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1067" y="220134"/>
            <a:ext cx="3363607" cy="2832776"/>
          </a:xfrm>
          <a:prstGeom prst="rect">
            <a:avLst/>
          </a:prstGeom>
        </p:spPr>
      </p:pic>
      <p:pic>
        <p:nvPicPr>
          <p:cNvPr id="9" name="Picture 8"/>
          <p:cNvPicPr>
            <a:picLocks noChangeAspect="1"/>
          </p:cNvPicPr>
          <p:nvPr/>
        </p:nvPicPr>
        <p:blipFill>
          <a:blip r:embed="rId5"/>
          <a:stretch>
            <a:fillRect/>
          </a:stretch>
        </p:blipFill>
        <p:spPr>
          <a:xfrm>
            <a:off x="290517" y="220132"/>
            <a:ext cx="3434816" cy="2720374"/>
          </a:xfrm>
          <a:prstGeom prst="rect">
            <a:avLst/>
          </a:prstGeom>
        </p:spPr>
      </p:pic>
      <p:sp>
        <p:nvSpPr>
          <p:cNvPr id="10" name="TextBox 9"/>
          <p:cNvSpPr txBox="1"/>
          <p:nvPr/>
        </p:nvSpPr>
        <p:spPr>
          <a:xfrm>
            <a:off x="7315200" y="5113867"/>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6"/>
          <a:stretch>
            <a:fillRect/>
          </a:stretch>
        </p:blipFill>
        <p:spPr>
          <a:xfrm>
            <a:off x="5503334" y="3314700"/>
            <a:ext cx="3386666" cy="2539999"/>
          </a:xfrm>
          <a:prstGeom prst="rect">
            <a:avLst/>
          </a:prstGeom>
        </p:spPr>
      </p:pic>
      <p:pic>
        <p:nvPicPr>
          <p:cNvPr id="8" name="Picture 7"/>
          <p:cNvPicPr>
            <a:picLocks noChangeAspect="1"/>
          </p:cNvPicPr>
          <p:nvPr/>
        </p:nvPicPr>
        <p:blipFill>
          <a:blip r:embed="rId7"/>
          <a:stretch>
            <a:fillRect/>
          </a:stretch>
        </p:blipFill>
        <p:spPr>
          <a:xfrm>
            <a:off x="3352801" y="1581768"/>
            <a:ext cx="2455333" cy="3277750"/>
          </a:xfrm>
          <a:prstGeom prst="rect">
            <a:avLst/>
          </a:prstGeom>
        </p:spPr>
      </p:pic>
    </p:spTree>
    <p:extLst>
      <p:ext uri="{BB962C8B-B14F-4D97-AF65-F5344CB8AC3E}">
        <p14:creationId xmlns:p14="http://schemas.microsoft.com/office/powerpoint/2010/main" val="8016536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61938" y="130175"/>
            <a:ext cx="8751887" cy="1326092"/>
          </a:xfrm>
        </p:spPr>
        <p:txBody>
          <a:bodyPr/>
          <a:lstStyle/>
          <a:p>
            <a:pPr eaLnBrk="1" hangingPunct="1"/>
            <a:r>
              <a:rPr lang="en-US" sz="3200" dirty="0">
                <a:solidFill>
                  <a:srgbClr val="000000"/>
                </a:solidFill>
                <a:latin typeface="Calibri" charset="0"/>
                <a:ea typeface="MS PGothic" charset="0"/>
              </a:rPr>
              <a:t>University of California Cooperative </a:t>
            </a:r>
            <a:r>
              <a:rPr lang="en-US" sz="3200" dirty="0" smtClean="0">
                <a:solidFill>
                  <a:srgbClr val="000000"/>
                </a:solidFill>
                <a:latin typeface="Calibri" charset="0"/>
                <a:ea typeface="MS PGothic" charset="0"/>
              </a:rPr>
              <a:t>Extension</a:t>
            </a:r>
            <a:r>
              <a:rPr lang="en-US" sz="3200" dirty="0">
                <a:solidFill>
                  <a:srgbClr val="000000"/>
                </a:solidFill>
                <a:latin typeface="Calibri" charset="0"/>
                <a:ea typeface="MS PGothic" charset="0"/>
              </a:rPr>
              <a:t/>
            </a:r>
            <a:br>
              <a:rPr lang="en-US" sz="3200" dirty="0">
                <a:solidFill>
                  <a:srgbClr val="000000"/>
                </a:solidFill>
                <a:latin typeface="Calibri" charset="0"/>
                <a:ea typeface="MS PGothic" charset="0"/>
              </a:rPr>
            </a:br>
            <a:r>
              <a:rPr lang="en-US" sz="3200" dirty="0">
                <a:solidFill>
                  <a:srgbClr val="000000"/>
                </a:solidFill>
                <a:latin typeface="Calibri" charset="0"/>
                <a:ea typeface="MS PGothic" charset="0"/>
              </a:rPr>
              <a:t>Master Composter Program of Santa Clara County</a:t>
            </a:r>
          </a:p>
        </p:txBody>
      </p:sp>
      <p:sp>
        <p:nvSpPr>
          <p:cNvPr id="6147" name="Content Placeholder 2"/>
          <p:cNvSpPr>
            <a:spLocks noGrp="1"/>
          </p:cNvSpPr>
          <p:nvPr>
            <p:ph idx="1"/>
          </p:nvPr>
        </p:nvSpPr>
        <p:spPr>
          <a:xfrm>
            <a:off x="135468" y="1422400"/>
            <a:ext cx="6468532" cy="4318000"/>
          </a:xfrm>
        </p:spPr>
        <p:txBody>
          <a:bodyPr/>
          <a:lstStyle/>
          <a:p>
            <a:pPr marL="0" indent="0" eaLnBrk="1" hangingPunct="1">
              <a:buNone/>
            </a:pPr>
            <a:r>
              <a:rPr lang="en-US" dirty="0" smtClean="0">
                <a:solidFill>
                  <a:srgbClr val="000000"/>
                </a:solidFill>
                <a:latin typeface="Calibri" charset="0"/>
                <a:ea typeface="MS PGothic" charset="0"/>
              </a:rPr>
              <a:t>W</a:t>
            </a:r>
            <a:r>
              <a:rPr lang="tr-TR" dirty="0" smtClean="0">
                <a:solidFill>
                  <a:srgbClr val="000000"/>
                </a:solidFill>
                <a:latin typeface="Calibri" charset="0"/>
                <a:ea typeface="MS PGothic" charset="0"/>
              </a:rPr>
              <a:t>HA</a:t>
            </a:r>
            <a:r>
              <a:rPr lang="en-US" dirty="0" smtClean="0">
                <a:solidFill>
                  <a:srgbClr val="000000"/>
                </a:solidFill>
                <a:latin typeface="Calibri" charset="0"/>
                <a:ea typeface="MS PGothic" charset="0"/>
              </a:rPr>
              <a:t>T WE PROVIDE</a:t>
            </a:r>
          </a:p>
          <a:p>
            <a:pPr marL="342900" lvl="1" indent="0">
              <a:buNone/>
            </a:pPr>
            <a:r>
              <a:rPr lang="en-US" dirty="0" smtClean="0">
                <a:solidFill>
                  <a:srgbClr val="000000"/>
                </a:solidFill>
                <a:latin typeface="Calibri" charset="0"/>
                <a:ea typeface="MS PGothic" charset="0"/>
              </a:rPr>
              <a:t>Master Composter Trainings on </a:t>
            </a:r>
            <a:r>
              <a:rPr lang="en-US" dirty="0">
                <a:solidFill>
                  <a:srgbClr val="000000"/>
                </a:solidFill>
                <a:latin typeface="Calibri" charset="0"/>
                <a:ea typeface="MS PGothic" charset="0"/>
              </a:rPr>
              <a:t>even </a:t>
            </a:r>
            <a:r>
              <a:rPr lang="en-US" dirty="0" smtClean="0">
                <a:solidFill>
                  <a:srgbClr val="000000"/>
                </a:solidFill>
                <a:latin typeface="Calibri" charset="0"/>
                <a:ea typeface="MS PGothic" charset="0"/>
              </a:rPr>
              <a:t>years (Next 2020)</a:t>
            </a:r>
            <a:endParaRPr lang="en-US" dirty="0">
              <a:solidFill>
                <a:srgbClr val="000000"/>
              </a:solidFill>
              <a:latin typeface="Calibri" charset="0"/>
              <a:ea typeface="MS PGothic" charset="0"/>
            </a:endParaRPr>
          </a:p>
          <a:p>
            <a:pPr marL="0" indent="0" eaLnBrk="1" hangingPunct="1">
              <a:buNone/>
            </a:pPr>
            <a:r>
              <a:rPr lang="en-US" dirty="0" smtClean="0">
                <a:solidFill>
                  <a:srgbClr val="000000"/>
                </a:solidFill>
                <a:latin typeface="Calibri" charset="0"/>
                <a:ea typeface="MS PGothic" charset="0"/>
              </a:rPr>
              <a:t>	Composting education to Santa Clara County residents</a:t>
            </a:r>
            <a:endParaRPr lang="en-US" dirty="0">
              <a:solidFill>
                <a:srgbClr val="000000"/>
              </a:solidFill>
              <a:latin typeface="Calibri" charset="0"/>
              <a:ea typeface="MS PGothic" charset="0"/>
            </a:endParaRPr>
          </a:p>
          <a:p>
            <a:pPr marL="0" indent="0" eaLnBrk="1" hangingPunct="1">
              <a:buNone/>
            </a:pPr>
            <a:r>
              <a:rPr lang="en-US" dirty="0" smtClean="0">
                <a:solidFill>
                  <a:srgbClr val="000000"/>
                </a:solidFill>
                <a:latin typeface="Calibri" charset="0"/>
                <a:ea typeface="MS PGothic" charset="0"/>
              </a:rPr>
              <a:t>	Monthly </a:t>
            </a:r>
            <a:r>
              <a:rPr lang="en-US" dirty="0">
                <a:solidFill>
                  <a:srgbClr val="000000"/>
                </a:solidFill>
                <a:latin typeface="Calibri" charset="0"/>
                <a:ea typeface="MS PGothic" charset="0"/>
              </a:rPr>
              <a:t>composting workshops at various locations</a:t>
            </a:r>
          </a:p>
          <a:p>
            <a:pPr marL="0" indent="0" eaLnBrk="1" hangingPunct="1">
              <a:buNone/>
            </a:pPr>
            <a:r>
              <a:rPr lang="en-US" dirty="0" smtClean="0">
                <a:solidFill>
                  <a:srgbClr val="000000"/>
                </a:solidFill>
                <a:latin typeface="Calibri" charset="0"/>
                <a:ea typeface="MS PGothic" charset="0"/>
              </a:rPr>
              <a:t>	Sell discounted </a:t>
            </a:r>
            <a:r>
              <a:rPr lang="en-US" dirty="0">
                <a:solidFill>
                  <a:srgbClr val="000000"/>
                </a:solidFill>
                <a:latin typeface="Calibri" charset="0"/>
                <a:ea typeface="MS PGothic" charset="0"/>
              </a:rPr>
              <a:t>c</a:t>
            </a:r>
            <a:r>
              <a:rPr lang="en-US" dirty="0" smtClean="0">
                <a:solidFill>
                  <a:srgbClr val="000000"/>
                </a:solidFill>
                <a:latin typeface="Calibri" charset="0"/>
                <a:ea typeface="MS PGothic" charset="0"/>
              </a:rPr>
              <a:t>ompost and worm </a:t>
            </a:r>
            <a:r>
              <a:rPr lang="en-US" dirty="0">
                <a:solidFill>
                  <a:srgbClr val="000000"/>
                </a:solidFill>
                <a:latin typeface="Calibri" charset="0"/>
                <a:ea typeface="MS PGothic" charset="0"/>
              </a:rPr>
              <a:t>b</a:t>
            </a:r>
            <a:r>
              <a:rPr lang="en-US" dirty="0" smtClean="0">
                <a:solidFill>
                  <a:srgbClr val="000000"/>
                </a:solidFill>
                <a:latin typeface="Calibri" charset="0"/>
                <a:ea typeface="MS PGothic" charset="0"/>
              </a:rPr>
              <a:t>ins</a:t>
            </a:r>
            <a:endParaRPr lang="en-US" dirty="0">
              <a:solidFill>
                <a:srgbClr val="000000"/>
              </a:solidFill>
              <a:latin typeface="Calibri" charset="0"/>
              <a:ea typeface="MS PGothic" charset="0"/>
            </a:endParaRPr>
          </a:p>
          <a:p>
            <a:pPr marL="0" indent="0" eaLnBrk="1" hangingPunct="1">
              <a:buNone/>
            </a:pPr>
            <a:r>
              <a:rPr lang="en-US" dirty="0" smtClean="0">
                <a:solidFill>
                  <a:srgbClr val="000000"/>
                </a:solidFill>
                <a:latin typeface="Calibri" charset="0"/>
                <a:ea typeface="MS PGothic" charset="0"/>
              </a:rPr>
              <a:t>	School </a:t>
            </a:r>
            <a:r>
              <a:rPr lang="en-US" dirty="0">
                <a:solidFill>
                  <a:srgbClr val="000000"/>
                </a:solidFill>
                <a:latin typeface="Calibri" charset="0"/>
                <a:ea typeface="MS PGothic" charset="0"/>
              </a:rPr>
              <a:t>c</a:t>
            </a:r>
            <a:r>
              <a:rPr lang="en-US" dirty="0" smtClean="0">
                <a:solidFill>
                  <a:srgbClr val="000000"/>
                </a:solidFill>
                <a:latin typeface="Calibri" charset="0"/>
                <a:ea typeface="MS PGothic" charset="0"/>
              </a:rPr>
              <a:t>omposting education</a:t>
            </a:r>
          </a:p>
          <a:p>
            <a:pPr marL="0" indent="0" eaLnBrk="1" hangingPunct="1">
              <a:buNone/>
            </a:pPr>
            <a:r>
              <a:rPr lang="en-US" dirty="0" smtClean="0">
                <a:solidFill>
                  <a:srgbClr val="000000"/>
                </a:solidFill>
                <a:latin typeface="Calibri" charset="0"/>
                <a:ea typeface="MS PGothic" charset="0"/>
              </a:rPr>
              <a:t>CONTACT US</a:t>
            </a:r>
            <a:endParaRPr lang="en-US" dirty="0">
              <a:solidFill>
                <a:srgbClr val="000000"/>
              </a:solidFill>
              <a:latin typeface="Calibri" charset="0"/>
              <a:ea typeface="MS PGothic" charset="0"/>
            </a:endParaRPr>
          </a:p>
          <a:p>
            <a:pPr eaLnBrk="1" hangingPunct="1"/>
            <a:r>
              <a:rPr lang="en-US" dirty="0" smtClean="0">
                <a:solidFill>
                  <a:srgbClr val="000000"/>
                </a:solidFill>
                <a:latin typeface="Calibri" charset="0"/>
                <a:ea typeface="MS PGothic" charset="0"/>
              </a:rPr>
              <a:t>Rotline (408) 918</a:t>
            </a:r>
            <a:r>
              <a:rPr lang="en-US" dirty="0">
                <a:solidFill>
                  <a:srgbClr val="000000"/>
                </a:solidFill>
                <a:latin typeface="Calibri" charset="0"/>
                <a:ea typeface="MS PGothic" charset="0"/>
              </a:rPr>
              <a:t>-</a:t>
            </a:r>
            <a:r>
              <a:rPr lang="en-US" dirty="0" smtClean="0">
                <a:solidFill>
                  <a:srgbClr val="000000"/>
                </a:solidFill>
                <a:latin typeface="Calibri" charset="0"/>
                <a:ea typeface="MS PGothic" charset="0"/>
              </a:rPr>
              <a:t>4640</a:t>
            </a:r>
          </a:p>
          <a:p>
            <a:r>
              <a:rPr lang="en-US" b="1" dirty="0">
                <a:solidFill>
                  <a:srgbClr val="632523"/>
                </a:solidFill>
                <a:latin typeface="Calibri" charset="0"/>
                <a:ea typeface="MS PGothic" charset="0"/>
                <a:hlinkClick r:id="rId3"/>
              </a:rPr>
              <a:t>http://cesantaclara.ucanr.edu/Home_Composting_Education</a:t>
            </a:r>
            <a:r>
              <a:rPr lang="en-US" b="1" dirty="0" smtClean="0">
                <a:solidFill>
                  <a:srgbClr val="632523"/>
                </a:solidFill>
                <a:latin typeface="Calibri" charset="0"/>
                <a:ea typeface="MS PGothic" charset="0"/>
                <a:hlinkClick r:id="rId3"/>
              </a:rPr>
              <a:t>/</a:t>
            </a:r>
            <a:endParaRPr lang="en-US" b="1" dirty="0" smtClean="0">
              <a:solidFill>
                <a:srgbClr val="632523"/>
              </a:solidFill>
              <a:latin typeface="Calibri" charset="0"/>
              <a:ea typeface="MS PGothic" charset="0"/>
            </a:endParaRPr>
          </a:p>
          <a:p>
            <a:endParaRPr lang="en-US" b="1" dirty="0" smtClean="0">
              <a:solidFill>
                <a:srgbClr val="632523"/>
              </a:solidFill>
              <a:latin typeface="Calibri" charset="0"/>
              <a:ea typeface="MS PGothic" charset="0"/>
            </a:endParaRPr>
          </a:p>
        </p:txBody>
      </p:sp>
      <p:pic>
        <p:nvPicPr>
          <p:cNvPr id="2" name="Picture 1" descr="IMG_5658.jpg"/>
          <p:cNvPicPr>
            <a:picLocks noChangeAspect="1"/>
          </p:cNvPicPr>
          <p:nvPr/>
        </p:nvPicPr>
        <p:blipFill rotWithShape="1">
          <a:blip r:embed="rId4" cstate="print">
            <a:extLst>
              <a:ext uri="{28A0092B-C50C-407E-A947-70E740481C1C}">
                <a14:useLocalDpi xmlns:a14="http://schemas.microsoft.com/office/drawing/2010/main" val="0"/>
              </a:ext>
            </a:extLst>
          </a:blip>
          <a:srcRect b="614"/>
          <a:stretch/>
        </p:blipFill>
        <p:spPr>
          <a:xfrm>
            <a:off x="4910668" y="2929466"/>
            <a:ext cx="3759200" cy="2743201"/>
          </a:xfrm>
          <a:prstGeom prst="rect">
            <a:avLst/>
          </a:prstGeom>
        </p:spPr>
      </p:pic>
    </p:spTree>
    <p:extLst>
      <p:ext uri="{BB962C8B-B14F-4D97-AF65-F5344CB8AC3E}">
        <p14:creationId xmlns:p14="http://schemas.microsoft.com/office/powerpoint/2010/main" val="29324278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a:t>
            </a:r>
            <a:endParaRPr lang="en-US" dirty="0"/>
          </a:p>
        </p:txBody>
      </p:sp>
      <p:sp>
        <p:nvSpPr>
          <p:cNvPr id="5" name="Content Placeholder 4"/>
          <p:cNvSpPr>
            <a:spLocks noGrp="1"/>
          </p:cNvSpPr>
          <p:nvPr>
            <p:ph idx="1"/>
          </p:nvPr>
        </p:nvSpPr>
        <p:spPr/>
        <p:txBody>
          <a:bodyPr/>
          <a:lstStyle/>
          <a:p>
            <a:endParaRPr lang="en-US"/>
          </a:p>
        </p:txBody>
      </p:sp>
      <p:pic>
        <p:nvPicPr>
          <p:cNvPr id="6" name="Content Placeholder 3" descr="Bacteria on Grain of Sand.jpg"/>
          <p:cNvPicPr>
            <a:picLocks noChangeAspect="1"/>
          </p:cNvPicPr>
          <p:nvPr/>
        </p:nvPicPr>
        <p:blipFill>
          <a:blip r:embed="rId3">
            <a:extLst>
              <a:ext uri="{28A0092B-C50C-407E-A947-70E740481C1C}">
                <a14:useLocalDpi xmlns:a14="http://schemas.microsoft.com/office/drawing/2010/main" val="0"/>
              </a:ext>
            </a:extLst>
          </a:blip>
          <a:srcRect t="13336" b="13336"/>
          <a:stretch>
            <a:fillRect/>
          </a:stretch>
        </p:blipFill>
        <p:spPr bwMode="auto">
          <a:xfrm>
            <a:off x="423333" y="816620"/>
            <a:ext cx="8331200" cy="502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7" name="Left Arrow 6"/>
          <p:cNvSpPr/>
          <p:nvPr/>
        </p:nvSpPr>
        <p:spPr>
          <a:xfrm>
            <a:off x="3371148" y="1643524"/>
            <a:ext cx="1758327" cy="71179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1339678" y="3565124"/>
            <a:ext cx="1758327" cy="6420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5370796" y="3508364"/>
            <a:ext cx="3379851" cy="2305058"/>
          </a:xfrm>
          <a:prstGeom prst="rect">
            <a:avLst/>
          </a:prstGeom>
        </p:spPr>
      </p:pic>
    </p:spTree>
    <p:extLst>
      <p:ext uri="{BB962C8B-B14F-4D97-AF65-F5344CB8AC3E}">
        <p14:creationId xmlns:p14="http://schemas.microsoft.com/office/powerpoint/2010/main" val="31216241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10588" b="23530"/>
          <a:stretch/>
        </p:blipFill>
        <p:spPr>
          <a:xfrm>
            <a:off x="220133" y="3386666"/>
            <a:ext cx="2793999" cy="1320801"/>
          </a:xfrm>
          <a:prstGeom prst="rect">
            <a:avLst/>
          </a:prstGeom>
        </p:spPr>
      </p:pic>
      <p:sp>
        <p:nvSpPr>
          <p:cNvPr id="2" name="Title 1"/>
          <p:cNvSpPr>
            <a:spLocks noGrp="1"/>
          </p:cNvSpPr>
          <p:nvPr>
            <p:ph type="title"/>
          </p:nvPr>
        </p:nvSpPr>
        <p:spPr/>
        <p:txBody>
          <a:bodyPr/>
          <a:lstStyle/>
          <a:p>
            <a:r>
              <a:rPr lang="en-US" dirty="0" smtClean="0"/>
              <a:t>INVERTEBRATES</a:t>
            </a:r>
            <a:endParaRPr lang="en-US" dirty="0"/>
          </a:p>
        </p:txBody>
      </p:sp>
      <p:pic>
        <p:nvPicPr>
          <p:cNvPr id="4" name="Picture 3" descr="Sow Bu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00" y="1896534"/>
            <a:ext cx="2274200" cy="1337734"/>
          </a:xfrm>
          <a:prstGeom prst="rect">
            <a:avLst/>
          </a:prstGeom>
        </p:spPr>
      </p:pic>
      <p:pic>
        <p:nvPicPr>
          <p:cNvPr id="6" name="Picture 5" descr="Soldier Fly larv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401" y="4876801"/>
            <a:ext cx="1123901" cy="1114718"/>
          </a:xfrm>
          <a:prstGeom prst="rect">
            <a:avLst/>
          </a:prstGeom>
        </p:spPr>
      </p:pic>
      <p:pic>
        <p:nvPicPr>
          <p:cNvPr id="9" name="Picture 8"/>
          <p:cNvPicPr>
            <a:picLocks noChangeAspect="1"/>
          </p:cNvPicPr>
          <p:nvPr/>
        </p:nvPicPr>
        <p:blipFill>
          <a:blip r:embed="rId6"/>
          <a:stretch>
            <a:fillRect/>
          </a:stretch>
        </p:blipFill>
        <p:spPr>
          <a:xfrm>
            <a:off x="3149600" y="827867"/>
            <a:ext cx="1981200" cy="1271866"/>
          </a:xfrm>
          <a:prstGeom prst="rect">
            <a:avLst/>
          </a:prstGeom>
        </p:spPr>
      </p:pic>
      <p:pic>
        <p:nvPicPr>
          <p:cNvPr id="10" name="Picture 9"/>
          <p:cNvPicPr>
            <a:picLocks noChangeAspect="1"/>
          </p:cNvPicPr>
          <p:nvPr/>
        </p:nvPicPr>
        <p:blipFill>
          <a:blip r:embed="rId7"/>
          <a:stretch>
            <a:fillRect/>
          </a:stretch>
        </p:blipFill>
        <p:spPr>
          <a:xfrm>
            <a:off x="236188" y="262943"/>
            <a:ext cx="2303811" cy="1535873"/>
          </a:xfrm>
          <a:prstGeom prst="rect">
            <a:avLst/>
          </a:prstGeom>
        </p:spPr>
      </p:pic>
      <p:pic>
        <p:nvPicPr>
          <p:cNvPr id="8" name="Picture 7"/>
          <p:cNvPicPr>
            <a:picLocks noChangeAspect="1"/>
          </p:cNvPicPr>
          <p:nvPr/>
        </p:nvPicPr>
        <p:blipFill>
          <a:blip r:embed="rId8"/>
          <a:stretch>
            <a:fillRect/>
          </a:stretch>
        </p:blipFill>
        <p:spPr>
          <a:xfrm>
            <a:off x="3166533" y="2235198"/>
            <a:ext cx="1981199" cy="1693335"/>
          </a:xfrm>
          <a:prstGeom prst="rect">
            <a:avLst/>
          </a:prstGeom>
        </p:spPr>
      </p:pic>
      <p:pic>
        <p:nvPicPr>
          <p:cNvPr id="12" name="Picture 11" descr="Earthwor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8667" y="810355"/>
            <a:ext cx="3437468" cy="2479311"/>
          </a:xfrm>
          <a:prstGeom prst="rect">
            <a:avLst/>
          </a:prstGeom>
        </p:spPr>
      </p:pic>
      <p:pic>
        <p:nvPicPr>
          <p:cNvPr id="7" name="Picture 6"/>
          <p:cNvPicPr>
            <a:picLocks noChangeAspect="1"/>
          </p:cNvPicPr>
          <p:nvPr/>
        </p:nvPicPr>
        <p:blipFill>
          <a:blip r:embed="rId10"/>
          <a:stretch>
            <a:fillRect/>
          </a:stretch>
        </p:blipFill>
        <p:spPr>
          <a:xfrm>
            <a:off x="3183466" y="4064000"/>
            <a:ext cx="2020293" cy="1659467"/>
          </a:xfrm>
          <a:prstGeom prst="rect">
            <a:avLst/>
          </a:prstGeom>
        </p:spPr>
      </p:pic>
      <p:pic>
        <p:nvPicPr>
          <p:cNvPr id="13" name="Picture 12" descr="redworm.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8667" y="3143531"/>
            <a:ext cx="3433553" cy="2596620"/>
          </a:xfrm>
          <a:prstGeom prst="rect">
            <a:avLst/>
          </a:prstGeom>
        </p:spPr>
      </p:pic>
    </p:spTree>
    <p:extLst>
      <p:ext uri="{BB962C8B-B14F-4D97-AF65-F5344CB8AC3E}">
        <p14:creationId xmlns:p14="http://schemas.microsoft.com/office/powerpoint/2010/main" val="382487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TROUBLESHOOTING</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74193411"/>
              </p:ext>
            </p:extLst>
          </p:nvPr>
        </p:nvGraphicFramePr>
        <p:xfrm>
          <a:off x="457202" y="765103"/>
          <a:ext cx="8229598" cy="1705665"/>
        </p:xfrm>
        <a:graphic>
          <a:graphicData uri="http://schemas.openxmlformats.org/drawingml/2006/table">
            <a:tbl>
              <a:tblPr firstRow="1" bandRow="1">
                <a:tableStyleId>{5C22544A-7EE6-4342-B048-85BDC9FD1C3A}</a:tableStyleId>
              </a:tblPr>
              <a:tblGrid>
                <a:gridCol w="2726265">
                  <a:extLst>
                    <a:ext uri="{9D8B030D-6E8A-4147-A177-3AD203B41FA5}">
                      <a16:colId xmlns:a16="http://schemas.microsoft.com/office/drawing/2014/main" xmlns="" val="3012640021"/>
                    </a:ext>
                  </a:extLst>
                </a:gridCol>
                <a:gridCol w="2946290">
                  <a:extLst>
                    <a:ext uri="{9D8B030D-6E8A-4147-A177-3AD203B41FA5}">
                      <a16:colId xmlns:a16="http://schemas.microsoft.com/office/drawing/2014/main" xmlns="" val="2920775176"/>
                    </a:ext>
                  </a:extLst>
                </a:gridCol>
                <a:gridCol w="2557043">
                  <a:extLst>
                    <a:ext uri="{9D8B030D-6E8A-4147-A177-3AD203B41FA5}">
                      <a16:colId xmlns:a16="http://schemas.microsoft.com/office/drawing/2014/main" xmlns="" val="345845768"/>
                    </a:ext>
                  </a:extLst>
                </a:gridCol>
              </a:tblGrid>
              <a:tr h="494085">
                <a:tc>
                  <a:txBody>
                    <a:bodyPr/>
                    <a:lstStyle/>
                    <a:p>
                      <a:pPr marL="514350" indent="-457200" algn="l"/>
                      <a:r>
                        <a:rPr lang="en-US" sz="2400" dirty="0">
                          <a:solidFill>
                            <a:schemeClr val="tx1"/>
                          </a:solidFill>
                        </a:rPr>
                        <a:t>Rodents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400" dirty="0">
                          <a:solidFill>
                            <a:schemeClr val="tx1"/>
                          </a:solidFill>
                        </a:rPr>
                        <a:t>No </a:t>
                      </a:r>
                      <a:r>
                        <a:rPr lang="en-US" sz="2400" dirty="0" smtClean="0">
                          <a:solidFill>
                            <a:schemeClr val="tx1"/>
                          </a:solidFill>
                        </a:rPr>
                        <a:t>Decoposition</a:t>
                      </a:r>
                      <a:endParaRPr lang="en-US" sz="1200" dirty="0">
                        <a:solidFill>
                          <a:schemeClr val="tx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342900" rtl="0" eaLnBrk="1" latinLnBrk="0" hangingPunct="1"/>
                      <a:r>
                        <a:rPr lang="en-US" sz="2400" b="1" kern="1200" dirty="0">
                          <a:solidFill>
                            <a:schemeClr val="tx1"/>
                          </a:solidFill>
                          <a:latin typeface="+mn-lt"/>
                          <a:ea typeface="+mn-ea"/>
                          <a:cs typeface="+mn-cs"/>
                        </a:rPr>
                        <a:t>A smelly pile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64728712"/>
                  </a:ext>
                </a:extLst>
              </a:tr>
              <a:tr h="1196145">
                <a:tc>
                  <a:txBody>
                    <a:bodyPr/>
                    <a:lstStyle/>
                    <a:p>
                      <a:pPr marL="0" lvl="0" indent="0">
                        <a:buFont typeface="Arial" panose="020B0604020202020204" pitchFamily="34" charset="0"/>
                        <a:buNone/>
                      </a:pPr>
                      <a:r>
                        <a:rPr lang="en-US" sz="2000" dirty="0" smtClean="0">
                          <a:solidFill>
                            <a:schemeClr val="tx1"/>
                          </a:solidFill>
                        </a:rPr>
                        <a:t>Food</a:t>
                      </a:r>
                      <a:endParaRPr lang="en-US" sz="2000" dirty="0">
                        <a:solidFill>
                          <a:schemeClr val="tx1"/>
                        </a:solidFill>
                      </a:endParaRPr>
                    </a:p>
                    <a:p>
                      <a:pPr marL="0" lvl="0" indent="0">
                        <a:buFont typeface="Arial" panose="020B0604020202020204" pitchFamily="34" charset="0"/>
                        <a:buNone/>
                      </a:pPr>
                      <a:r>
                        <a:rPr lang="en-US" sz="2000" dirty="0" smtClean="0">
                          <a:solidFill>
                            <a:schemeClr val="tx1"/>
                          </a:solidFill>
                        </a:rPr>
                        <a:t>Access</a:t>
                      </a: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r>
                        <a:rPr lang="en-US" sz="2000" dirty="0">
                          <a:solidFill>
                            <a:schemeClr val="tx1"/>
                          </a:solidFill>
                        </a:rPr>
                        <a:t>Too dry</a:t>
                      </a:r>
                    </a:p>
                    <a:p>
                      <a:pPr marL="0" lvl="0" indent="0">
                        <a:buFont typeface="Arial" panose="020B0604020202020204" pitchFamily="34" charset="0"/>
                        <a:buNone/>
                      </a:pPr>
                      <a:r>
                        <a:rPr lang="en-US" sz="2000" dirty="0">
                          <a:solidFill>
                            <a:schemeClr val="tx1"/>
                          </a:solidFill>
                        </a:rPr>
                        <a:t>C:N imbalance</a:t>
                      </a:r>
                    </a:p>
                    <a:p>
                      <a:pPr marL="0" lvl="0" indent="0">
                        <a:buFont typeface="Arial" panose="020B0604020202020204" pitchFamily="34" charset="0"/>
                        <a:buNone/>
                      </a:pPr>
                      <a:r>
                        <a:rPr lang="en-US" sz="2000" dirty="0">
                          <a:solidFill>
                            <a:schemeClr val="tx1"/>
                          </a:solidFill>
                        </a:rPr>
                        <a:t>Pile not turned</a:t>
                      </a:r>
                    </a:p>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342900" rtl="0" eaLnBrk="1" latinLnBrk="0" hangingPunct="1">
                        <a:buFont typeface="Arial" panose="020B0604020202020204" pitchFamily="34" charset="0"/>
                        <a:buNone/>
                      </a:pPr>
                      <a:r>
                        <a:rPr lang="en-US" sz="2000" kern="1200" dirty="0" smtClean="0">
                          <a:solidFill>
                            <a:schemeClr val="tx1"/>
                          </a:solidFill>
                          <a:latin typeface="+mn-lt"/>
                          <a:ea typeface="+mn-ea"/>
                          <a:cs typeface="+mn-cs"/>
                        </a:rPr>
                        <a:t>Too many</a:t>
                      </a:r>
                      <a:r>
                        <a:rPr lang="en-US" sz="2000" kern="1200" baseline="0" dirty="0" smtClean="0">
                          <a:solidFill>
                            <a:schemeClr val="tx1"/>
                          </a:solidFill>
                          <a:latin typeface="+mn-lt"/>
                          <a:ea typeface="+mn-ea"/>
                          <a:cs typeface="+mn-cs"/>
                        </a:rPr>
                        <a:t> </a:t>
                      </a:r>
                      <a:r>
                        <a:rPr lang="en-US" sz="2000" kern="1200" dirty="0" smtClean="0">
                          <a:solidFill>
                            <a:schemeClr val="tx1"/>
                          </a:solidFill>
                          <a:latin typeface="+mn-lt"/>
                          <a:ea typeface="+mn-ea"/>
                          <a:cs typeface="+mn-cs"/>
                        </a:rPr>
                        <a:t>greens </a:t>
                      </a:r>
                      <a:r>
                        <a:rPr lang="en-US" sz="2000" kern="1200" dirty="0">
                          <a:solidFill>
                            <a:schemeClr val="tx1"/>
                          </a:solidFill>
                          <a:latin typeface="+mn-lt"/>
                          <a:ea typeface="+mn-ea"/>
                          <a:cs typeface="+mn-cs"/>
                        </a:rPr>
                        <a:t>(N</a:t>
                      </a:r>
                      <a:r>
                        <a:rPr lang="en-US" sz="2000" kern="1200" dirty="0" smtClean="0">
                          <a:solidFill>
                            <a:schemeClr val="tx1"/>
                          </a:solidFill>
                          <a:latin typeface="+mn-lt"/>
                          <a:ea typeface="+mn-ea"/>
                          <a:cs typeface="+mn-cs"/>
                        </a:rPr>
                        <a:t>) </a:t>
                      </a:r>
                    </a:p>
                    <a:p>
                      <a:pPr marL="0" lvl="0" indent="0" algn="l" defTabSz="342900" rtl="0" eaLnBrk="1" latinLnBrk="0" hangingPunct="1">
                        <a:buFont typeface="Arial" panose="020B0604020202020204" pitchFamily="34" charset="0"/>
                        <a:buNone/>
                      </a:pPr>
                      <a:r>
                        <a:rPr lang="en-US" sz="2000" kern="1200" dirty="0" smtClean="0">
                          <a:solidFill>
                            <a:schemeClr val="tx1"/>
                          </a:solidFill>
                          <a:latin typeface="+mn-lt"/>
                          <a:ea typeface="+mn-ea"/>
                          <a:cs typeface="+mn-cs"/>
                        </a:rPr>
                        <a:t>Too </a:t>
                      </a:r>
                      <a:r>
                        <a:rPr lang="en-US" sz="2000" kern="1200" dirty="0">
                          <a:solidFill>
                            <a:schemeClr val="tx1"/>
                          </a:solidFill>
                          <a:latin typeface="+mn-lt"/>
                          <a:ea typeface="+mn-ea"/>
                          <a:cs typeface="+mn-cs"/>
                        </a:rPr>
                        <a:t>much </a:t>
                      </a:r>
                      <a:r>
                        <a:rPr lang="en-US" sz="2000" kern="1200" dirty="0" smtClean="0">
                          <a:solidFill>
                            <a:schemeClr val="tx1"/>
                          </a:solidFill>
                          <a:latin typeface="+mn-lt"/>
                          <a:ea typeface="+mn-ea"/>
                          <a:cs typeface="+mn-cs"/>
                        </a:rPr>
                        <a:t>water/rain</a:t>
                      </a:r>
                      <a:endParaRPr lang="en-US" sz="2000" kern="1200" dirty="0">
                        <a:solidFill>
                          <a:schemeClr val="tx1"/>
                        </a:solidFill>
                        <a:latin typeface="+mn-lt"/>
                        <a:ea typeface="+mn-ea"/>
                        <a:cs typeface="+mn-cs"/>
                      </a:endParaRPr>
                    </a:p>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30646200"/>
                  </a:ext>
                </a:extLst>
              </a:tr>
            </a:tbl>
          </a:graphicData>
        </a:graphic>
      </p:graphicFrame>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4795" y="2328917"/>
            <a:ext cx="3697471" cy="2470583"/>
          </a:xfrm>
          <a:prstGeom prst="rect">
            <a:avLst/>
          </a:prstGeom>
          <a:ln>
            <a:solidFill>
              <a:schemeClr val="accent1"/>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866" y="2502538"/>
            <a:ext cx="3279987" cy="2103329"/>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2946940" y="3476346"/>
            <a:ext cx="2408467" cy="2386572"/>
          </a:xfrm>
          <a:prstGeom prst="rect">
            <a:avLst/>
          </a:prstGeom>
          <a:ln>
            <a:solidFill>
              <a:schemeClr val="accent1"/>
            </a:solidFill>
          </a:ln>
        </p:spPr>
      </p:pic>
    </p:spTree>
    <p:extLst>
      <p:ext uri="{BB962C8B-B14F-4D97-AF65-F5344CB8AC3E}">
        <p14:creationId xmlns:p14="http://schemas.microsoft.com/office/powerpoint/2010/main" val="3734495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SIFTING AND APPLYING COMPOST</a:t>
            </a:r>
            <a:endParaRPr lang="en-US" dirty="0"/>
          </a:p>
        </p:txBody>
      </p:sp>
      <p:sp>
        <p:nvSpPr>
          <p:cNvPr id="3" name="Content Placeholder 2"/>
          <p:cNvSpPr>
            <a:spLocks noGrp="1"/>
          </p:cNvSpPr>
          <p:nvPr>
            <p:ph idx="1"/>
          </p:nvPr>
        </p:nvSpPr>
        <p:spPr>
          <a:xfrm>
            <a:off x="624543" y="914400"/>
            <a:ext cx="4133724" cy="2218267"/>
          </a:xfrm>
        </p:spPr>
        <p:txBody>
          <a:bodyPr/>
          <a:lstStyle/>
          <a:p>
            <a:pPr marL="0" indent="0">
              <a:buNone/>
            </a:pPr>
            <a:r>
              <a:rPr lang="en-US" dirty="0" smtClean="0"/>
              <a:t>SIFTING</a:t>
            </a:r>
          </a:p>
          <a:p>
            <a:pPr marL="0" indent="0">
              <a:buNone/>
            </a:pPr>
            <a:r>
              <a:rPr lang="en-US" dirty="0" smtClean="0"/>
              <a:t>	¼</a:t>
            </a:r>
            <a:r>
              <a:rPr lang="en-US" dirty="0"/>
              <a:t>” h</a:t>
            </a:r>
            <a:r>
              <a:rPr lang="en-US" dirty="0" smtClean="0"/>
              <a:t>ardware cloth</a:t>
            </a:r>
          </a:p>
          <a:p>
            <a:pPr marL="0" indent="0">
              <a:buNone/>
            </a:pPr>
            <a:r>
              <a:rPr lang="en-US" dirty="0" smtClean="0"/>
              <a:t>APPLICATION</a:t>
            </a:r>
          </a:p>
          <a:p>
            <a:pPr marL="342900" lvl="1" indent="0">
              <a:buNone/>
            </a:pPr>
            <a:r>
              <a:rPr lang="en-US" dirty="0" smtClean="0"/>
              <a:t>Topdressing </a:t>
            </a:r>
            <a:endParaRPr lang="en-US" dirty="0"/>
          </a:p>
          <a:p>
            <a:pPr marL="342900" lvl="1" indent="0">
              <a:buNone/>
            </a:pPr>
            <a:r>
              <a:rPr lang="en-US" dirty="0" smtClean="0"/>
              <a:t>Transplanting</a:t>
            </a:r>
          </a:p>
          <a:p>
            <a:pPr marL="342900" lvl="1" indent="0">
              <a:buNone/>
            </a:pPr>
            <a:r>
              <a:rPr lang="en-US" dirty="0" smtClean="0"/>
              <a:t>Mulch</a:t>
            </a:r>
            <a:endParaRPr lang="en-US" dirty="0"/>
          </a:p>
          <a:p>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1098" y="920470"/>
            <a:ext cx="3705036" cy="2296863"/>
          </a:xfrm>
          <a:prstGeom prst="rect">
            <a:avLst/>
          </a:prstGeom>
          <a:ln>
            <a:solidFill>
              <a:schemeClr val="accent1"/>
            </a:solidFill>
          </a:ln>
        </p:spPr>
      </p:pic>
      <p:sp>
        <p:nvSpPr>
          <p:cNvPr id="4" name="TextBox 3"/>
          <p:cNvSpPr txBox="1"/>
          <p:nvPr/>
        </p:nvSpPr>
        <p:spPr>
          <a:xfrm>
            <a:off x="6858000" y="4521200"/>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3"/>
          <a:stretch>
            <a:fillRect/>
          </a:stretch>
        </p:blipFill>
        <p:spPr>
          <a:xfrm>
            <a:off x="5909733" y="3366600"/>
            <a:ext cx="3007025" cy="2221400"/>
          </a:xfrm>
          <a:prstGeom prst="rect">
            <a:avLst/>
          </a:prstGeom>
        </p:spPr>
      </p:pic>
      <p:pic>
        <p:nvPicPr>
          <p:cNvPr id="11" name="Picture 10"/>
          <p:cNvPicPr>
            <a:picLocks noChangeAspect="1"/>
          </p:cNvPicPr>
          <p:nvPr/>
        </p:nvPicPr>
        <p:blipFill>
          <a:blip r:embed="rId4"/>
          <a:stretch>
            <a:fillRect/>
          </a:stretch>
        </p:blipFill>
        <p:spPr>
          <a:xfrm>
            <a:off x="216489" y="3367446"/>
            <a:ext cx="2306577" cy="2271353"/>
          </a:xfrm>
          <a:prstGeom prst="rect">
            <a:avLst/>
          </a:prstGeom>
        </p:spPr>
      </p:pic>
      <p:pic>
        <p:nvPicPr>
          <p:cNvPr id="12" name="Picture 11"/>
          <p:cNvPicPr>
            <a:picLocks noChangeAspect="1"/>
          </p:cNvPicPr>
          <p:nvPr/>
        </p:nvPicPr>
        <p:blipFill>
          <a:blip r:embed="rId5"/>
          <a:stretch>
            <a:fillRect/>
          </a:stretch>
        </p:blipFill>
        <p:spPr>
          <a:xfrm>
            <a:off x="2699607" y="3369733"/>
            <a:ext cx="3014918" cy="2252133"/>
          </a:xfrm>
          <a:prstGeom prst="rect">
            <a:avLst/>
          </a:prstGeom>
        </p:spPr>
      </p:pic>
    </p:spTree>
    <p:extLst>
      <p:ext uri="{BB962C8B-B14F-4D97-AF65-F5344CB8AC3E}">
        <p14:creationId xmlns:p14="http://schemas.microsoft.com/office/powerpoint/2010/main" val="1630722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9356" y="1343322"/>
            <a:ext cx="6221376" cy="1863871"/>
          </a:xfrm>
        </p:spPr>
        <p:txBody>
          <a:bodyPr rtlCol="0">
            <a:noAutofit/>
          </a:bodyPr>
          <a:lstStyle/>
          <a:p>
            <a:pPr fontAlgn="auto">
              <a:spcBef>
                <a:spcPts val="1200"/>
              </a:spcBef>
              <a:spcAft>
                <a:spcPts val="0"/>
              </a:spcAft>
              <a:defRPr/>
            </a:pPr>
            <a:r>
              <a:rPr lang="en-US" sz="4800" dirty="0">
                <a:latin typeface="Arial" panose="020B0604020202020204" pitchFamily="34" charset="0"/>
                <a:ea typeface="Ayuthaya" charset="-34"/>
                <a:cs typeface="Arial" panose="020B0604020202020204" pitchFamily="34" charset="0"/>
              </a:rPr>
              <a:t>Vermicomposting</a:t>
            </a:r>
            <a:br>
              <a:rPr lang="en-US" sz="4800" dirty="0">
                <a:latin typeface="Arial" panose="020B0604020202020204" pitchFamily="34" charset="0"/>
                <a:ea typeface="Ayuthaya" charset="-34"/>
                <a:cs typeface="Arial" panose="020B0604020202020204" pitchFamily="34" charset="0"/>
              </a:rPr>
            </a:br>
            <a:r>
              <a:rPr lang="en-US" sz="2800" dirty="0">
                <a:solidFill>
                  <a:srgbClr val="006600"/>
                </a:solidFill>
                <a:latin typeface="Arial" panose="020B0604020202020204" pitchFamily="34" charset="0"/>
                <a:ea typeface="Ayuthaya" charset="-34"/>
                <a:cs typeface="Arial" panose="020B0604020202020204" pitchFamily="34" charset="0"/>
              </a:rPr>
              <a:t>Composting with worms</a:t>
            </a:r>
            <a:endParaRPr lang="en-US" sz="4800" dirty="0">
              <a:solidFill>
                <a:srgbClr val="006600"/>
              </a:solidFill>
              <a:latin typeface="Arial" panose="020B0604020202020204" pitchFamily="34" charset="0"/>
              <a:ea typeface="Ayuthaya" charset="-34"/>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13510" y="3458205"/>
            <a:ext cx="2668962" cy="2053336"/>
          </a:xfrm>
          <a:prstGeom prst="rect">
            <a:avLst/>
          </a:prstGeom>
          <a:ln>
            <a:solidFill>
              <a:schemeClr val="accent1"/>
            </a:solidFill>
          </a:ln>
        </p:spPr>
      </p:pic>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7101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WORM COMPOSTING?</a:t>
            </a:r>
            <a:endParaRPr lang="en-US" dirty="0"/>
          </a:p>
        </p:txBody>
      </p:sp>
      <p:sp>
        <p:nvSpPr>
          <p:cNvPr id="3" name="Content Placeholder 2"/>
          <p:cNvSpPr>
            <a:spLocks noGrp="1"/>
          </p:cNvSpPr>
          <p:nvPr>
            <p:ph idx="1"/>
          </p:nvPr>
        </p:nvSpPr>
        <p:spPr>
          <a:xfrm>
            <a:off x="4495893" y="1009616"/>
            <a:ext cx="4485283" cy="4763655"/>
          </a:xfrm>
        </p:spPr>
        <p:txBody>
          <a:bodyPr/>
          <a:lstStyle/>
          <a:p>
            <a:endParaRPr lang="en-US" dirty="0"/>
          </a:p>
          <a:p>
            <a:endParaRPr lang="en-US" dirty="0"/>
          </a:p>
        </p:txBody>
      </p:sp>
      <p:sp>
        <p:nvSpPr>
          <p:cNvPr id="5" name="Content Placeholder 2"/>
          <p:cNvSpPr txBox="1">
            <a:spLocks/>
          </p:cNvSpPr>
          <p:nvPr/>
        </p:nvSpPr>
        <p:spPr bwMode="auto">
          <a:xfrm>
            <a:off x="4884435" y="971264"/>
            <a:ext cx="3995141" cy="483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None/>
            </a:pPr>
            <a:r>
              <a:rPr lang="en-US" dirty="0" smtClean="0"/>
              <a:t>FUN</a:t>
            </a:r>
          </a:p>
          <a:p>
            <a:pPr marL="0" indent="0">
              <a:spcBef>
                <a:spcPts val="0"/>
              </a:spcBef>
              <a:buNone/>
            </a:pPr>
            <a:r>
              <a:rPr lang="en-US" dirty="0"/>
              <a:t>	</a:t>
            </a:r>
            <a:r>
              <a:rPr lang="en-US" dirty="0" smtClean="0"/>
              <a:t>It’s fun to have 1000+ pets</a:t>
            </a:r>
            <a:endParaRPr lang="en-US" dirty="0"/>
          </a:p>
          <a:p>
            <a:pPr marL="0" indent="0">
              <a:spcBef>
                <a:spcPts val="0"/>
              </a:spcBef>
              <a:buNone/>
            </a:pPr>
            <a:r>
              <a:rPr lang="en-US" dirty="0" smtClean="0"/>
              <a:t>DIVERTS WASTE</a:t>
            </a:r>
          </a:p>
          <a:p>
            <a:pPr marL="0" indent="0">
              <a:spcBef>
                <a:spcPts val="0"/>
              </a:spcBef>
              <a:buNone/>
            </a:pPr>
            <a:r>
              <a:rPr lang="en-US" dirty="0" smtClean="0"/>
              <a:t>	From landfills</a:t>
            </a:r>
          </a:p>
          <a:p>
            <a:pPr marL="0" indent="0">
              <a:spcBef>
                <a:spcPts val="0"/>
              </a:spcBef>
              <a:buNone/>
            </a:pPr>
            <a:r>
              <a:rPr lang="en-US" dirty="0" smtClean="0"/>
              <a:t>IMPROVES</a:t>
            </a:r>
          </a:p>
          <a:p>
            <a:pPr marL="0" indent="0">
              <a:spcBef>
                <a:spcPts val="0"/>
              </a:spcBef>
              <a:buNone/>
            </a:pPr>
            <a:r>
              <a:rPr lang="en-US" dirty="0"/>
              <a:t>	S</a:t>
            </a:r>
            <a:r>
              <a:rPr lang="en-US" dirty="0" smtClean="0"/>
              <a:t>oil </a:t>
            </a:r>
            <a:r>
              <a:rPr lang="en-US" dirty="0"/>
              <a:t>fertility</a:t>
            </a:r>
          </a:p>
          <a:p>
            <a:pPr marL="0" indent="0">
              <a:spcBef>
                <a:spcPts val="0"/>
              </a:spcBef>
              <a:buNone/>
            </a:pPr>
            <a:r>
              <a:rPr lang="en-US" dirty="0" smtClean="0"/>
              <a:t>RREDUCES</a:t>
            </a:r>
          </a:p>
          <a:p>
            <a:pPr marL="0" indent="0">
              <a:spcBef>
                <a:spcPts val="0"/>
              </a:spcBef>
              <a:buNone/>
            </a:pPr>
            <a:r>
              <a:rPr lang="en-US" dirty="0"/>
              <a:t>	</a:t>
            </a:r>
            <a:r>
              <a:rPr lang="en-US" dirty="0" smtClean="0"/>
              <a:t> </a:t>
            </a:r>
            <a:r>
              <a:rPr lang="en-US" dirty="0"/>
              <a:t>N</a:t>
            </a:r>
            <a:r>
              <a:rPr lang="en-US" dirty="0" smtClean="0"/>
              <a:t>eed </a:t>
            </a:r>
            <a:r>
              <a:rPr lang="en-US" dirty="0"/>
              <a:t>for chemical fertilizer</a:t>
            </a:r>
          </a:p>
          <a:p>
            <a:pPr marL="0" indent="0">
              <a:spcBef>
                <a:spcPts val="0"/>
              </a:spcBef>
              <a:buNone/>
            </a:pPr>
            <a:r>
              <a:rPr lang="en-US" dirty="0" smtClean="0"/>
              <a:t>SEQUESTERS </a:t>
            </a:r>
          </a:p>
          <a:p>
            <a:pPr marL="0" indent="0">
              <a:spcBef>
                <a:spcPts val="0"/>
              </a:spcBef>
              <a:buNone/>
            </a:pPr>
            <a:r>
              <a:rPr lang="en-US" dirty="0" smtClean="0"/>
              <a:t>	Sequesters </a:t>
            </a:r>
            <a:r>
              <a:rPr lang="en-US" dirty="0"/>
              <a:t>carbon</a:t>
            </a:r>
          </a:p>
          <a:p>
            <a:pPr marL="0" indent="0">
              <a:spcBef>
                <a:spcPts val="0"/>
              </a:spcBef>
              <a:buNone/>
            </a:pPr>
            <a:r>
              <a:rPr lang="en-US" dirty="0" smtClean="0"/>
              <a:t>SUPPRESSES </a:t>
            </a:r>
          </a:p>
          <a:p>
            <a:pPr marL="0" indent="0">
              <a:spcBef>
                <a:spcPts val="0"/>
              </a:spcBef>
              <a:buNone/>
            </a:pPr>
            <a:r>
              <a:rPr lang="en-US" dirty="0"/>
              <a:t>	P</a:t>
            </a:r>
            <a:r>
              <a:rPr lang="en-US" dirty="0" smtClean="0"/>
              <a:t>athogens</a:t>
            </a:r>
            <a:endParaRPr lang="en-US" dirty="0"/>
          </a:p>
          <a:p>
            <a:pPr marL="0" indent="0">
              <a:spcBef>
                <a:spcPts val="0"/>
              </a:spcBef>
              <a:buNone/>
            </a:pPr>
            <a:r>
              <a:rPr lang="en-US" dirty="0" smtClean="0"/>
              <a:t>COMPACT</a:t>
            </a:r>
          </a:p>
          <a:p>
            <a:pPr marL="0" indent="0">
              <a:spcBef>
                <a:spcPts val="0"/>
              </a:spcBef>
              <a:buNone/>
            </a:pPr>
            <a:r>
              <a:rPr lang="en-US" dirty="0"/>
              <a:t>	</a:t>
            </a:r>
            <a:r>
              <a:rPr lang="en-US" dirty="0" smtClean="0"/>
              <a:t>Can </a:t>
            </a:r>
            <a:r>
              <a:rPr lang="en-US" dirty="0"/>
              <a:t>be done </a:t>
            </a:r>
            <a:r>
              <a:rPr lang="en-US" dirty="0" smtClean="0"/>
              <a:t>in small spaces</a:t>
            </a:r>
            <a:r>
              <a:rPr lang="en-US" dirty="0"/>
              <a:t> </a:t>
            </a:r>
            <a:r>
              <a:rPr lang="en-US" dirty="0" smtClean="0"/>
              <a:t>and 	indoors  </a:t>
            </a:r>
          </a:p>
          <a:p>
            <a:pPr marL="0" indent="0">
              <a:buNone/>
            </a:pPr>
            <a:endParaRPr lang="en-US" dirty="0"/>
          </a:p>
          <a:p>
            <a:endParaRPr lang="en-US" dirty="0"/>
          </a:p>
        </p:txBody>
      </p:sp>
      <p:pic>
        <p:nvPicPr>
          <p:cNvPr id="15362" name="Picture 2" descr="Image result for reasons to worm com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17" y="1429871"/>
            <a:ext cx="4430806" cy="29538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14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WORMS</a:t>
            </a:r>
            <a:endParaRPr lang="en-US" dirty="0"/>
          </a:p>
        </p:txBody>
      </p:sp>
      <p:sp>
        <p:nvSpPr>
          <p:cNvPr id="4" name="Vertical Text Placeholder 2"/>
          <p:cNvSpPr>
            <a:spLocks noGrp="1"/>
          </p:cNvSpPr>
          <p:nvPr>
            <p:ph idx="1"/>
          </p:nvPr>
        </p:nvSpPr>
        <p:spPr>
          <a:xfrm>
            <a:off x="321733" y="1158655"/>
            <a:ext cx="4436533" cy="4584940"/>
          </a:xfrm>
        </p:spPr>
        <p:txBody>
          <a:bodyPr>
            <a:normAutofit/>
          </a:bodyPr>
          <a:lstStyle/>
          <a:p>
            <a:pPr marL="0" indent="0">
              <a:buNone/>
            </a:pPr>
            <a:r>
              <a:rPr lang="en-US" dirty="0" smtClean="0"/>
              <a:t>RED WIGGLER (</a:t>
            </a:r>
            <a:r>
              <a:rPr lang="en-US" dirty="0"/>
              <a:t>Eisenia fetida</a:t>
            </a:r>
            <a:r>
              <a:rPr lang="en-US" dirty="0" smtClean="0"/>
              <a:t>)	</a:t>
            </a:r>
          </a:p>
          <a:p>
            <a:pPr marL="0" indent="0">
              <a:buNone/>
            </a:pPr>
            <a:r>
              <a:rPr lang="en-US" dirty="0"/>
              <a:t>	</a:t>
            </a:r>
            <a:r>
              <a:rPr lang="en-US" dirty="0" smtClean="0"/>
              <a:t>Feeds </a:t>
            </a:r>
            <a:r>
              <a:rPr lang="en-US" dirty="0"/>
              <a:t>from the duff layer </a:t>
            </a:r>
            <a:endParaRPr lang="en-US" dirty="0" smtClean="0"/>
          </a:p>
          <a:p>
            <a:pPr marL="0" indent="0">
              <a:buNone/>
            </a:pPr>
            <a:r>
              <a:rPr lang="en-US" dirty="0"/>
              <a:t>	</a:t>
            </a:r>
            <a:r>
              <a:rPr lang="en-US" dirty="0" smtClean="0"/>
              <a:t>Non borrowing</a:t>
            </a:r>
          </a:p>
          <a:p>
            <a:pPr marL="0" indent="0">
              <a:buNone/>
            </a:pPr>
            <a:r>
              <a:rPr lang="en-US" dirty="0"/>
              <a:t>	</a:t>
            </a:r>
            <a:r>
              <a:rPr lang="en-US" dirty="0" smtClean="0"/>
              <a:t>Often </a:t>
            </a:r>
            <a:r>
              <a:rPr lang="en-US" dirty="0"/>
              <a:t>referred to as Manure Worms </a:t>
            </a:r>
            <a:r>
              <a:rPr lang="en-US" dirty="0" smtClean="0"/>
              <a:t>	Temperature </a:t>
            </a:r>
            <a:r>
              <a:rPr lang="en-US" dirty="0"/>
              <a:t>range 55 – </a:t>
            </a:r>
            <a:r>
              <a:rPr lang="en-US" dirty="0" smtClean="0"/>
              <a:t>77</a:t>
            </a:r>
          </a:p>
          <a:p>
            <a:pPr marL="0" indent="0">
              <a:buNone/>
            </a:pPr>
            <a:endParaRPr lang="en-US" dirty="0"/>
          </a:p>
          <a:p>
            <a:pPr marL="0" indent="0">
              <a:buNone/>
            </a:pPr>
            <a:r>
              <a:rPr lang="en-US" dirty="0" smtClean="0"/>
              <a:t>RED WORM (</a:t>
            </a:r>
            <a:r>
              <a:rPr lang="en-US" dirty="0"/>
              <a:t>Lumbricus rubellus</a:t>
            </a:r>
            <a:r>
              <a:rPr lang="en-US" dirty="0" smtClean="0"/>
              <a:t>)</a:t>
            </a:r>
          </a:p>
          <a:p>
            <a:pPr marL="0" indent="0">
              <a:buNone/>
            </a:pPr>
            <a:r>
              <a:rPr lang="en-US" dirty="0"/>
              <a:t>	</a:t>
            </a:r>
            <a:r>
              <a:rPr lang="en-US" dirty="0" smtClean="0"/>
              <a:t>Soil </a:t>
            </a:r>
            <a:r>
              <a:rPr lang="en-US" dirty="0"/>
              <a:t>dwelling </a:t>
            </a:r>
            <a:endParaRPr lang="en-US" dirty="0" smtClean="0"/>
          </a:p>
          <a:p>
            <a:pPr marL="0" indent="0">
              <a:buNone/>
            </a:pPr>
            <a:r>
              <a:rPr lang="en-US" dirty="0"/>
              <a:t>	</a:t>
            </a:r>
            <a:r>
              <a:rPr lang="en-US" dirty="0" smtClean="0"/>
              <a:t>Requires </a:t>
            </a:r>
            <a:r>
              <a:rPr lang="en-US" dirty="0"/>
              <a:t>more soil medium </a:t>
            </a:r>
            <a:r>
              <a:rPr lang="en-US" dirty="0" smtClean="0"/>
              <a:t>	</a:t>
            </a:r>
          </a:p>
          <a:p>
            <a:pPr marL="0" indent="0">
              <a:buNone/>
            </a:pPr>
            <a:r>
              <a:rPr lang="en-US" dirty="0"/>
              <a:t>	</a:t>
            </a:r>
            <a:r>
              <a:rPr lang="en-US" dirty="0" smtClean="0"/>
              <a:t>Prefers </a:t>
            </a:r>
            <a:r>
              <a:rPr lang="en-US" dirty="0"/>
              <a:t>broken down material</a:t>
            </a:r>
          </a:p>
          <a:p>
            <a:pPr>
              <a:buFont typeface="Arial"/>
              <a:buChar char="•"/>
            </a:pPr>
            <a:endParaRPr lang="en-US" dirty="0"/>
          </a:p>
        </p:txBody>
      </p:sp>
      <p:pic>
        <p:nvPicPr>
          <p:cNvPr id="13316"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0455" y="880534"/>
            <a:ext cx="4150659" cy="486221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Arrow: Right 4"/>
          <p:cNvSpPr/>
          <p:nvPr/>
        </p:nvSpPr>
        <p:spPr>
          <a:xfrm rot="4705107">
            <a:off x="6239435" y="1994015"/>
            <a:ext cx="1021977" cy="4303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40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WORM HABITAT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66666284"/>
              </p:ext>
            </p:extLst>
          </p:nvPr>
        </p:nvGraphicFramePr>
        <p:xfrm>
          <a:off x="708212" y="1233438"/>
          <a:ext cx="4554070" cy="2225040"/>
        </p:xfrm>
        <a:graphic>
          <a:graphicData uri="http://schemas.openxmlformats.org/drawingml/2006/table">
            <a:tbl>
              <a:tblPr firstRow="1" bandRow="1">
                <a:tableStyleId>{5C22544A-7EE6-4342-B048-85BDC9FD1C3A}</a:tableStyleId>
              </a:tblPr>
              <a:tblGrid>
                <a:gridCol w="1421858">
                  <a:extLst>
                    <a:ext uri="{9D8B030D-6E8A-4147-A177-3AD203B41FA5}">
                      <a16:colId xmlns:a16="http://schemas.microsoft.com/office/drawing/2014/main" xmlns="" val="3623885411"/>
                    </a:ext>
                  </a:extLst>
                </a:gridCol>
                <a:gridCol w="3132212">
                  <a:extLst>
                    <a:ext uri="{9D8B030D-6E8A-4147-A177-3AD203B41FA5}">
                      <a16:colId xmlns:a16="http://schemas.microsoft.com/office/drawing/2014/main" xmlns="" val="448160304"/>
                    </a:ext>
                  </a:extLst>
                </a:gridCol>
              </a:tblGrid>
              <a:tr h="370840">
                <a:tc>
                  <a:txBody>
                    <a:bodyPr/>
                    <a:lstStyle/>
                    <a:p>
                      <a:r>
                        <a:rPr lang="en-US" dirty="0"/>
                        <a:t>Parameter</a:t>
                      </a:r>
                    </a:p>
                  </a:txBody>
                  <a:tcPr/>
                </a:tc>
                <a:tc>
                  <a:txBody>
                    <a:bodyPr/>
                    <a:lstStyle/>
                    <a:p>
                      <a:r>
                        <a:rPr lang="en-US" dirty="0"/>
                        <a:t>Range</a:t>
                      </a:r>
                    </a:p>
                  </a:txBody>
                  <a:tcPr/>
                </a:tc>
                <a:extLst>
                  <a:ext uri="{0D108BD9-81ED-4DB2-BD59-A6C34878D82A}">
                    <a16:rowId xmlns:a16="http://schemas.microsoft.com/office/drawing/2014/main" xmlns="" val="1086336178"/>
                  </a:ext>
                </a:extLst>
              </a:tr>
              <a:tr h="370840">
                <a:tc>
                  <a:txBody>
                    <a:bodyPr/>
                    <a:lstStyle/>
                    <a:p>
                      <a:r>
                        <a:rPr lang="en-US" dirty="0"/>
                        <a:t>Temperature</a:t>
                      </a:r>
                    </a:p>
                  </a:txBody>
                  <a:tcPr/>
                </a:tc>
                <a:tc>
                  <a:txBody>
                    <a:bodyPr/>
                    <a:lstStyle/>
                    <a:p>
                      <a:r>
                        <a:rPr lang="en-US" dirty="0"/>
                        <a:t>40F to 95F  The ideal range is 55F to 77F</a:t>
                      </a:r>
                    </a:p>
                  </a:txBody>
                  <a:tcPr/>
                </a:tc>
                <a:extLst>
                  <a:ext uri="{0D108BD9-81ED-4DB2-BD59-A6C34878D82A}">
                    <a16:rowId xmlns:a16="http://schemas.microsoft.com/office/drawing/2014/main" xmlns="" val="1565532311"/>
                  </a:ext>
                </a:extLst>
              </a:tr>
              <a:tr h="370840">
                <a:tc>
                  <a:txBody>
                    <a:bodyPr/>
                    <a:lstStyle/>
                    <a:p>
                      <a:r>
                        <a:rPr lang="en-US" dirty="0"/>
                        <a:t>Moisture</a:t>
                      </a:r>
                    </a:p>
                  </a:txBody>
                  <a:tcPr/>
                </a:tc>
                <a:tc>
                  <a:txBody>
                    <a:bodyPr/>
                    <a:lstStyle/>
                    <a:p>
                      <a:r>
                        <a:rPr lang="en-US" dirty="0"/>
                        <a:t>40% to 60% Like a wrung-out sponge</a:t>
                      </a:r>
                    </a:p>
                  </a:txBody>
                  <a:tcPr/>
                </a:tc>
                <a:extLst>
                  <a:ext uri="{0D108BD9-81ED-4DB2-BD59-A6C34878D82A}">
                    <a16:rowId xmlns:a16="http://schemas.microsoft.com/office/drawing/2014/main" xmlns="" val="3510214705"/>
                  </a:ext>
                </a:extLst>
              </a:tr>
              <a:tr h="370840">
                <a:tc>
                  <a:txBody>
                    <a:bodyPr/>
                    <a:lstStyle/>
                    <a:p>
                      <a:r>
                        <a:rPr lang="en-US" dirty="0"/>
                        <a:t>Bedding</a:t>
                      </a:r>
                    </a:p>
                  </a:txBody>
                  <a:tcPr/>
                </a:tc>
                <a:tc>
                  <a:txBody>
                    <a:bodyPr/>
                    <a:lstStyle/>
                    <a:p>
                      <a:r>
                        <a:rPr lang="en-US" dirty="0"/>
                        <a:t>Safe and digestible</a:t>
                      </a:r>
                    </a:p>
                  </a:txBody>
                  <a:tcPr/>
                </a:tc>
                <a:extLst>
                  <a:ext uri="{0D108BD9-81ED-4DB2-BD59-A6C34878D82A}">
                    <a16:rowId xmlns:a16="http://schemas.microsoft.com/office/drawing/2014/main" xmlns="" val="2511856632"/>
                  </a:ext>
                </a:extLst>
              </a:tr>
              <a:tr h="370840">
                <a:tc>
                  <a:txBody>
                    <a:bodyPr/>
                    <a:lstStyle/>
                    <a:p>
                      <a:r>
                        <a:rPr lang="en-US" dirty="0"/>
                        <a:t>Food</a:t>
                      </a:r>
                    </a:p>
                  </a:txBody>
                  <a:tcPr/>
                </a:tc>
                <a:tc>
                  <a:txBody>
                    <a:bodyPr/>
                    <a:lstStyle/>
                    <a:p>
                      <a:r>
                        <a:rPr lang="en-US" dirty="0"/>
                        <a:t>Worm friendly</a:t>
                      </a:r>
                    </a:p>
                  </a:txBody>
                  <a:tcPr/>
                </a:tc>
                <a:extLst>
                  <a:ext uri="{0D108BD9-81ED-4DB2-BD59-A6C34878D82A}">
                    <a16:rowId xmlns:a16="http://schemas.microsoft.com/office/drawing/2014/main" xmlns="" val="4289296827"/>
                  </a:ext>
                </a:extLst>
              </a:tr>
              <a:tr h="370840">
                <a:tc>
                  <a:txBody>
                    <a:bodyPr/>
                    <a:lstStyle/>
                    <a:p>
                      <a:r>
                        <a:rPr lang="en-US" dirty="0"/>
                        <a:t>Light</a:t>
                      </a:r>
                    </a:p>
                  </a:txBody>
                  <a:tcPr/>
                </a:tc>
                <a:tc>
                  <a:txBody>
                    <a:bodyPr/>
                    <a:lstStyle/>
                    <a:p>
                      <a:r>
                        <a:rPr lang="en-US" dirty="0"/>
                        <a:t>None</a:t>
                      </a:r>
                    </a:p>
                  </a:txBody>
                  <a:tcPr/>
                </a:tc>
                <a:extLst>
                  <a:ext uri="{0D108BD9-81ED-4DB2-BD59-A6C34878D82A}">
                    <a16:rowId xmlns:a16="http://schemas.microsoft.com/office/drawing/2014/main" xmlns="" val="2707466358"/>
                  </a:ext>
                </a:extLst>
              </a:tr>
            </a:tbl>
          </a:graphicData>
        </a:graphic>
      </p:graphicFrame>
      <p:pic>
        <p:nvPicPr>
          <p:cNvPr id="8194" name="Picture 2" descr="Image result for red wiggler habita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07467" y="2398894"/>
            <a:ext cx="4258235" cy="23952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3727" y="3838787"/>
            <a:ext cx="1231980" cy="233789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522" y="3528892"/>
            <a:ext cx="2268304" cy="2088070"/>
          </a:xfrm>
          <a:prstGeom prst="rect">
            <a:avLst/>
          </a:prstGeom>
          <a:ln>
            <a:solidFill>
              <a:schemeClr val="accent1"/>
            </a:solidFill>
          </a:ln>
        </p:spPr>
      </p:pic>
      <p:sp>
        <p:nvSpPr>
          <p:cNvPr id="14" name="Rectangle 13"/>
          <p:cNvSpPr/>
          <p:nvPr/>
        </p:nvSpPr>
        <p:spPr>
          <a:xfrm>
            <a:off x="4823012" y="5509240"/>
            <a:ext cx="3863788" cy="215444"/>
          </a:xfrm>
          <a:prstGeom prst="rect">
            <a:avLst/>
          </a:prstGeom>
        </p:spPr>
        <p:txBody>
          <a:bodyPr wrap="square">
            <a:spAutoFit/>
          </a:bodyPr>
          <a:lstStyle/>
          <a:p>
            <a:r>
              <a:rPr lang="en-US" sz="800" dirty="0">
                <a:hlinkClick r:id="rId5"/>
              </a:rPr>
              <a:t>https://www.armaghbanbridgecraigavon.gov.uk/dont-bin-itrecycle-your-food-waste/</a:t>
            </a:r>
            <a:r>
              <a:rPr lang="en-US" sz="800" dirty="0"/>
              <a:t> </a:t>
            </a:r>
          </a:p>
        </p:txBody>
      </p:sp>
      <p:sp>
        <p:nvSpPr>
          <p:cNvPr id="15" name="Rectangle 14"/>
          <p:cNvSpPr/>
          <p:nvPr/>
        </p:nvSpPr>
        <p:spPr>
          <a:xfrm>
            <a:off x="4823012" y="5616962"/>
            <a:ext cx="2165978" cy="215444"/>
          </a:xfrm>
          <a:prstGeom prst="rect">
            <a:avLst/>
          </a:prstGeom>
        </p:spPr>
        <p:txBody>
          <a:bodyPr wrap="none">
            <a:spAutoFit/>
          </a:bodyPr>
          <a:lstStyle/>
          <a:p>
            <a:r>
              <a:rPr lang="en-US" sz="800" dirty="0">
                <a:hlinkClick r:id="rId6"/>
              </a:rPr>
              <a:t>https://unsplash.com/search/photos/darkness</a:t>
            </a:r>
            <a:r>
              <a:rPr lang="en-US" sz="800" dirty="0"/>
              <a:t> </a:t>
            </a:r>
          </a:p>
        </p:txBody>
      </p:sp>
    </p:spTree>
    <p:extLst>
      <p:ext uri="{BB962C8B-B14F-4D97-AF65-F5344CB8AC3E}">
        <p14:creationId xmlns:p14="http://schemas.microsoft.com/office/powerpoint/2010/main" val="3466859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A WORM BIN</a:t>
            </a:r>
            <a:endParaRPr lang="en-US" dirty="0"/>
          </a:p>
        </p:txBody>
      </p:sp>
      <p:sp>
        <p:nvSpPr>
          <p:cNvPr id="3" name="Content Placeholder 2"/>
          <p:cNvSpPr>
            <a:spLocks noGrp="1"/>
          </p:cNvSpPr>
          <p:nvPr>
            <p:ph idx="1"/>
          </p:nvPr>
        </p:nvSpPr>
        <p:spPr>
          <a:xfrm>
            <a:off x="457201" y="1446522"/>
            <a:ext cx="2540000" cy="4226145"/>
          </a:xfrm>
        </p:spPr>
        <p:txBody>
          <a:bodyPr/>
          <a:lstStyle/>
          <a:p>
            <a:pPr marL="0" indent="0">
              <a:buNone/>
            </a:pPr>
            <a:r>
              <a:rPr lang="en-US" dirty="0" smtClean="0"/>
              <a:t>ACQUIRE BIN</a:t>
            </a:r>
            <a:endParaRPr lang="en-US" dirty="0"/>
          </a:p>
          <a:p>
            <a:pPr marL="342900" lvl="1" indent="0">
              <a:buNone/>
            </a:pPr>
            <a:r>
              <a:rPr lang="en-US" dirty="0"/>
              <a:t>Recycle bin</a:t>
            </a:r>
          </a:p>
          <a:p>
            <a:pPr marL="342900" lvl="1" indent="0">
              <a:buNone/>
            </a:pPr>
            <a:r>
              <a:rPr lang="en-US" dirty="0"/>
              <a:t>Dresser drawer</a:t>
            </a:r>
          </a:p>
          <a:p>
            <a:pPr marL="342900" lvl="1" indent="0">
              <a:buNone/>
            </a:pPr>
            <a:r>
              <a:rPr lang="en-US" dirty="0"/>
              <a:t>Commercial bin</a:t>
            </a:r>
          </a:p>
          <a:p>
            <a:pPr marL="0" indent="0">
              <a:buNone/>
            </a:pPr>
            <a:r>
              <a:rPr lang="en-US" dirty="0" smtClean="0"/>
              <a:t>PREPARE BIN</a:t>
            </a:r>
            <a:endParaRPr lang="en-US" dirty="0"/>
          </a:p>
          <a:p>
            <a:pPr marL="342900" lvl="1" indent="0">
              <a:buNone/>
            </a:pPr>
            <a:r>
              <a:rPr lang="en-US" dirty="0"/>
              <a:t>Provide air holes</a:t>
            </a:r>
          </a:p>
          <a:p>
            <a:pPr marL="342900" lvl="1" indent="0">
              <a:buNone/>
            </a:pPr>
            <a:r>
              <a:rPr lang="en-US" dirty="0"/>
              <a:t>Provide drainage</a:t>
            </a:r>
          </a:p>
          <a:p>
            <a:pPr marL="0" indent="0">
              <a:buNone/>
            </a:pPr>
            <a:r>
              <a:rPr lang="en-US" dirty="0" smtClean="0"/>
              <a:t>PREPARE BEDDING</a:t>
            </a:r>
            <a:endParaRPr lang="en-US" dirty="0"/>
          </a:p>
          <a:p>
            <a:pPr marL="342900" lvl="1" indent="0">
              <a:buNone/>
            </a:pPr>
            <a:r>
              <a:rPr lang="en-US" dirty="0"/>
              <a:t>Newspaper</a:t>
            </a:r>
          </a:p>
          <a:p>
            <a:pPr marL="342900" lvl="1" indent="0">
              <a:buNone/>
            </a:pPr>
            <a:r>
              <a:rPr lang="en-US" dirty="0"/>
              <a:t>Cardboard</a:t>
            </a:r>
          </a:p>
          <a:p>
            <a:pPr marL="342900" lvl="1" indent="0">
              <a:buNone/>
            </a:pPr>
            <a:r>
              <a:rPr lang="en-US" dirty="0"/>
              <a:t>Paper</a:t>
            </a:r>
          </a:p>
        </p:txBody>
      </p:sp>
      <p:pic>
        <p:nvPicPr>
          <p:cNvPr id="7" name="Picture 6" descr="worm bin bedd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859" y="3229674"/>
            <a:ext cx="3767884" cy="2513885"/>
          </a:xfrm>
          <a:prstGeom prst="rect">
            <a:avLst/>
          </a:prstGeom>
          <a:ln>
            <a:solidFill>
              <a:schemeClr val="accent1"/>
            </a:solidFill>
          </a:ln>
        </p:spPr>
      </p:pic>
      <p:pic>
        <p:nvPicPr>
          <p:cNvPr id="8" name="Picture 7" descr="Worm bin f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354" y="1012276"/>
            <a:ext cx="2155970" cy="1990126"/>
          </a:xfrm>
          <a:prstGeom prst="rect">
            <a:avLst/>
          </a:prstGeom>
          <a:ln>
            <a:solidFill>
              <a:schemeClr val="accent1"/>
            </a:solidFill>
          </a:ln>
        </p:spPr>
      </p:pic>
      <p:pic>
        <p:nvPicPr>
          <p:cNvPr id="9" name="Picture 8" descr="worm bi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6429" y="1012276"/>
            <a:ext cx="2943798" cy="1990126"/>
          </a:xfrm>
          <a:prstGeom prst="rect">
            <a:avLst/>
          </a:prstGeom>
          <a:ln>
            <a:solidFill>
              <a:schemeClr val="accent1"/>
            </a:solidFill>
          </a:ln>
        </p:spPr>
      </p:pic>
    </p:spTree>
    <p:extLst>
      <p:ext uri="{BB962C8B-B14F-4D97-AF65-F5344CB8AC3E}">
        <p14:creationId xmlns:p14="http://schemas.microsoft.com/office/powerpoint/2010/main" val="1305716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A WORM BIN </a:t>
            </a:r>
            <a:r>
              <a:rPr lang="en-US" sz="1600" dirty="0" smtClean="0"/>
              <a:t>(</a:t>
            </a:r>
            <a:r>
              <a:rPr lang="en-US" sz="1600" dirty="0"/>
              <a:t>continued)</a:t>
            </a:r>
            <a:endParaRPr lang="en-US" dirty="0"/>
          </a:p>
        </p:txBody>
      </p:sp>
      <p:sp>
        <p:nvSpPr>
          <p:cNvPr id="3" name="Content Placeholder 2"/>
          <p:cNvSpPr>
            <a:spLocks noGrp="1"/>
          </p:cNvSpPr>
          <p:nvPr>
            <p:ph idx="1"/>
          </p:nvPr>
        </p:nvSpPr>
        <p:spPr>
          <a:xfrm>
            <a:off x="355600" y="1497319"/>
            <a:ext cx="3738282" cy="4022947"/>
          </a:xfrm>
        </p:spPr>
        <p:txBody>
          <a:bodyPr/>
          <a:lstStyle/>
          <a:p>
            <a:pPr marL="0" indent="0">
              <a:buNone/>
            </a:pPr>
            <a:r>
              <a:rPr lang="en-US" dirty="0" smtClean="0"/>
              <a:t>MOISTEN</a:t>
            </a:r>
            <a:endParaRPr lang="en-US" dirty="0"/>
          </a:p>
          <a:p>
            <a:pPr marL="342900" lvl="1" indent="0">
              <a:buNone/>
            </a:pPr>
            <a:r>
              <a:rPr lang="en-US" dirty="0" smtClean="0"/>
              <a:t>Bedding with a </a:t>
            </a:r>
            <a:r>
              <a:rPr lang="en-US" dirty="0"/>
              <a:t>spray bottle</a:t>
            </a:r>
          </a:p>
          <a:p>
            <a:pPr marL="0" indent="0">
              <a:buNone/>
            </a:pPr>
            <a:r>
              <a:rPr lang="en-US" dirty="0" smtClean="0"/>
              <a:t>ADD WORMS</a:t>
            </a:r>
            <a:endParaRPr lang="en-US" dirty="0"/>
          </a:p>
          <a:p>
            <a:pPr marL="342900" lvl="1" indent="0">
              <a:buNone/>
            </a:pPr>
            <a:r>
              <a:rPr lang="en-US" dirty="0"/>
              <a:t>Get </a:t>
            </a:r>
            <a:r>
              <a:rPr lang="en-US" dirty="0" err="1"/>
              <a:t>‘em</a:t>
            </a:r>
            <a:r>
              <a:rPr lang="en-US" dirty="0"/>
              <a:t> from a friend</a:t>
            </a:r>
          </a:p>
          <a:p>
            <a:pPr marL="342900" lvl="1" indent="0">
              <a:buNone/>
            </a:pPr>
            <a:r>
              <a:rPr lang="en-US" dirty="0"/>
              <a:t>Buy them locally</a:t>
            </a:r>
          </a:p>
          <a:p>
            <a:pPr marL="342900" lvl="1" indent="0">
              <a:buNone/>
            </a:pPr>
            <a:r>
              <a:rPr lang="en-US" dirty="0"/>
              <a:t>Buy them online</a:t>
            </a:r>
          </a:p>
          <a:p>
            <a:pPr marL="0" indent="0">
              <a:buNone/>
            </a:pPr>
            <a:r>
              <a:rPr lang="en-US" dirty="0" smtClean="0"/>
              <a:t>ADD FOOD</a:t>
            </a:r>
            <a:endParaRPr lang="en-US" dirty="0"/>
          </a:p>
          <a:p>
            <a:pPr marL="342900" lvl="1" indent="0">
              <a:buNone/>
            </a:pPr>
            <a:r>
              <a:rPr lang="en-US" dirty="0"/>
              <a:t>Select suitable worm food</a:t>
            </a:r>
          </a:p>
          <a:p>
            <a:pPr marL="0" indent="0">
              <a:buNone/>
            </a:pPr>
            <a:r>
              <a:rPr lang="en-US" dirty="0" smtClean="0"/>
              <a:t>ADD CARBON</a:t>
            </a:r>
            <a:endParaRPr lang="en-US" dirty="0"/>
          </a:p>
          <a:p>
            <a:pPr marL="0" indent="0">
              <a:buNone/>
            </a:pPr>
            <a:r>
              <a:rPr lang="en-US" dirty="0" smtClean="0"/>
              <a:t>	Cover </a:t>
            </a:r>
            <a:r>
              <a:rPr lang="en-US" dirty="0"/>
              <a:t>the bin</a:t>
            </a:r>
          </a:p>
        </p:txBody>
      </p:sp>
      <p:pic>
        <p:nvPicPr>
          <p:cNvPr id="7170" name="Picture 2" descr="Image result for spray bottle"/>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13613">
            <a:off x="6947247" y="833736"/>
            <a:ext cx="1591235" cy="2604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uncle jims worm far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8534" y="1442500"/>
            <a:ext cx="2303088" cy="21407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3948534" y="3819802"/>
            <a:ext cx="4486275" cy="2000250"/>
          </a:xfrm>
          <a:prstGeom prst="rect">
            <a:avLst/>
          </a:prstGeom>
        </p:spPr>
      </p:pic>
    </p:spTree>
    <p:extLst>
      <p:ext uri="{BB962C8B-B14F-4D97-AF65-F5344CB8AC3E}">
        <p14:creationId xmlns:p14="http://schemas.microsoft.com/office/powerpoint/2010/main" val="3899600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COMPOST?</a:t>
            </a:r>
            <a:endParaRPr lang="en-US" dirty="0"/>
          </a:p>
        </p:txBody>
      </p:sp>
      <p:sp>
        <p:nvSpPr>
          <p:cNvPr id="3" name="Content Placeholder 2"/>
          <p:cNvSpPr>
            <a:spLocks noGrp="1"/>
          </p:cNvSpPr>
          <p:nvPr>
            <p:ph idx="1"/>
          </p:nvPr>
        </p:nvSpPr>
        <p:spPr>
          <a:xfrm>
            <a:off x="457200" y="1073988"/>
            <a:ext cx="4351867" cy="4869612"/>
          </a:xfrm>
        </p:spPr>
        <p:txBody>
          <a:bodyPr/>
          <a:lstStyle/>
          <a:p>
            <a:pPr marL="0" indent="0">
              <a:buNone/>
            </a:pPr>
            <a:r>
              <a:rPr lang="en-US" dirty="0" smtClean="0">
                <a:ea typeface="MS PGothic" charset="0"/>
              </a:rPr>
              <a:t>DECAYED ORGANIC MATERIAL</a:t>
            </a:r>
          </a:p>
          <a:p>
            <a:pPr marL="0" indent="0">
              <a:buNone/>
            </a:pPr>
            <a:r>
              <a:rPr lang="en-US" smtClean="0">
                <a:ea typeface="MS PGothic" charset="0"/>
              </a:rPr>
              <a:t>	</a:t>
            </a:r>
            <a:r>
              <a:rPr lang="en-US" smtClean="0">
                <a:ea typeface="MS PGothic" charset="0"/>
              </a:rPr>
              <a:t>A mixture that consists of decayed 	organic matter and is used for 	fertilizing and conditioning land</a:t>
            </a:r>
            <a:endParaRPr lang="en-US" dirty="0" smtClean="0">
              <a:ea typeface="MS PGothic" charset="0"/>
            </a:endParaRPr>
          </a:p>
          <a:p>
            <a:pPr marL="0" indent="0">
              <a:buNone/>
            </a:pPr>
            <a:endParaRPr lang="en-US" dirty="0">
              <a:ea typeface="MS PGothic" charset="0"/>
            </a:endParaRPr>
          </a:p>
          <a:p>
            <a:pPr marL="0" indent="0">
              <a:buNone/>
            </a:pPr>
            <a:r>
              <a:rPr lang="en-US" dirty="0" smtClean="0">
                <a:ea typeface="MS PGothic" charset="0"/>
              </a:rPr>
              <a:t>BIOLOGICALLY ACTIVE</a:t>
            </a:r>
            <a:br>
              <a:rPr lang="en-US" dirty="0" smtClean="0">
                <a:ea typeface="MS PGothic" charset="0"/>
              </a:rPr>
            </a:br>
            <a:r>
              <a:rPr lang="en-US" dirty="0" smtClean="0">
                <a:ea typeface="MS PGothic" charset="0"/>
              </a:rPr>
              <a:t>	High concetrations of beneficial 	microbes</a:t>
            </a:r>
          </a:p>
          <a:p>
            <a:pPr marL="0" indent="0">
              <a:buNone/>
            </a:pPr>
            <a:endParaRPr lang="en-US" dirty="0" smtClean="0">
              <a:ea typeface="MS PGothic" charset="0"/>
            </a:endParaRPr>
          </a:p>
          <a:p>
            <a:pPr marL="0" indent="0">
              <a:buNone/>
            </a:pPr>
            <a:r>
              <a:rPr lang="en-US" dirty="0" smtClean="0">
                <a:ea typeface="MS PGothic" charset="0"/>
              </a:rPr>
              <a:t>FREE</a:t>
            </a:r>
          </a:p>
          <a:p>
            <a:pPr marL="0" indent="0">
              <a:buNone/>
            </a:pPr>
            <a:r>
              <a:rPr lang="en-US" dirty="0" smtClean="0">
                <a:ea typeface="MS PGothic" charset="0"/>
              </a:rPr>
              <a:t>	Other than time you don</a:t>
            </a:r>
            <a:r>
              <a:rPr lang="uk-UA" dirty="0" smtClean="0">
                <a:ea typeface="MS PGothic" charset="0"/>
              </a:rPr>
              <a:t>’</a:t>
            </a:r>
            <a:r>
              <a:rPr lang="en-US" dirty="0" smtClean="0">
                <a:ea typeface="MS PGothic" charset="0"/>
              </a:rPr>
              <a:t>t need $</a:t>
            </a:r>
            <a:endParaRPr lang="en-US" altLang="ja-JP" dirty="0">
              <a:ea typeface="MS PGothic" charset="0"/>
            </a:endParaRPr>
          </a:p>
          <a:p>
            <a:endParaRPr lang="en-US" dirty="0">
              <a:latin typeface="Calibri" charset="0"/>
              <a:ea typeface="MS PGothic" charset="0"/>
            </a:endParaRPr>
          </a:p>
        </p:txBody>
      </p:sp>
      <p:pic>
        <p:nvPicPr>
          <p:cNvPr id="8" name="Picture 7"/>
          <p:cNvPicPr>
            <a:picLocks noChangeAspect="1"/>
          </p:cNvPicPr>
          <p:nvPr/>
        </p:nvPicPr>
        <p:blipFill>
          <a:blip r:embed="rId2"/>
          <a:stretch>
            <a:fillRect/>
          </a:stretch>
        </p:blipFill>
        <p:spPr>
          <a:xfrm>
            <a:off x="4724401" y="914400"/>
            <a:ext cx="4216401" cy="4927600"/>
          </a:xfrm>
          <a:prstGeom prst="rect">
            <a:avLst/>
          </a:prstGeom>
        </p:spPr>
      </p:pic>
    </p:spTree>
    <p:extLst>
      <p:ext uri="{BB962C8B-B14F-4D97-AF65-F5344CB8AC3E}">
        <p14:creationId xmlns:p14="http://schemas.microsoft.com/office/powerpoint/2010/main" val="8343998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WORMS</a:t>
            </a:r>
            <a:endParaRPr lang="en-US" dirty="0"/>
          </a:p>
        </p:txBody>
      </p:sp>
      <p:pic>
        <p:nvPicPr>
          <p:cNvPr id="7" name="Picture 6"/>
          <p:cNvPicPr>
            <a:picLocks noChangeAspect="1"/>
          </p:cNvPicPr>
          <p:nvPr/>
        </p:nvPicPr>
        <p:blipFill>
          <a:blip r:embed="rId2"/>
          <a:stretch>
            <a:fillRect/>
          </a:stretch>
        </p:blipFill>
        <p:spPr>
          <a:xfrm>
            <a:off x="4975973" y="841525"/>
            <a:ext cx="3496440" cy="5021393"/>
          </a:xfrm>
          <a:prstGeom prst="rect">
            <a:avLst/>
          </a:prstGeom>
          <a:ln>
            <a:solidFill>
              <a:schemeClr val="accent1"/>
            </a:solidFill>
          </a:ln>
        </p:spPr>
      </p:pic>
      <p:sp>
        <p:nvSpPr>
          <p:cNvPr id="8" name="Content Placeholder 2"/>
          <p:cNvSpPr>
            <a:spLocks noGrp="1"/>
          </p:cNvSpPr>
          <p:nvPr>
            <p:ph idx="1"/>
          </p:nvPr>
        </p:nvSpPr>
        <p:spPr>
          <a:xfrm>
            <a:off x="457200" y="1073986"/>
            <a:ext cx="4374776" cy="4645495"/>
          </a:xfrm>
        </p:spPr>
        <p:txBody>
          <a:bodyPr/>
          <a:lstStyle/>
          <a:p>
            <a:pPr marL="0" indent="0">
              <a:buNone/>
            </a:pPr>
            <a:r>
              <a:rPr lang="en-US" dirty="0"/>
              <a:t>Vegetables</a:t>
            </a:r>
          </a:p>
          <a:p>
            <a:pPr marL="0" indent="0">
              <a:buNone/>
            </a:pPr>
            <a:r>
              <a:rPr lang="en-US" dirty="0"/>
              <a:t>Fruit and juicer pulp</a:t>
            </a:r>
          </a:p>
          <a:p>
            <a:pPr marL="0" indent="0">
              <a:buNone/>
            </a:pPr>
            <a:r>
              <a:rPr lang="en-US" dirty="0"/>
              <a:t>Grains</a:t>
            </a:r>
          </a:p>
          <a:p>
            <a:pPr marL="0" indent="0">
              <a:buNone/>
            </a:pPr>
            <a:r>
              <a:rPr lang="en-US" dirty="0"/>
              <a:t>Tea bags</a:t>
            </a:r>
          </a:p>
          <a:p>
            <a:pPr marL="0" indent="0">
              <a:buNone/>
            </a:pPr>
            <a:r>
              <a:rPr lang="en-US" dirty="0"/>
              <a:t>Coffee &amp; filters</a:t>
            </a:r>
          </a:p>
          <a:p>
            <a:pPr marL="0" indent="0">
              <a:buNone/>
            </a:pPr>
            <a:r>
              <a:rPr lang="en-US" dirty="0"/>
              <a:t>Eggshells (ground)</a:t>
            </a:r>
          </a:p>
          <a:p>
            <a:pPr marL="0" indent="0">
              <a:buNone/>
            </a:pPr>
            <a:r>
              <a:rPr lang="en-US" dirty="0"/>
              <a:t>Lawn clippings (if not sprayed)</a:t>
            </a:r>
          </a:p>
          <a:p>
            <a:pPr marL="0" indent="0">
              <a:buNone/>
            </a:pPr>
            <a:r>
              <a:rPr lang="en-US" dirty="0"/>
              <a:t>Pasta</a:t>
            </a:r>
          </a:p>
          <a:p>
            <a:pPr marL="0" indent="0">
              <a:buNone/>
            </a:pPr>
            <a:r>
              <a:rPr lang="en-US" dirty="0"/>
              <a:t>Newspaper</a:t>
            </a:r>
          </a:p>
          <a:p>
            <a:pPr marL="0" indent="0">
              <a:buNone/>
            </a:pPr>
            <a:r>
              <a:rPr lang="en-US" dirty="0"/>
              <a:t>Cardboard</a:t>
            </a:r>
          </a:p>
          <a:p>
            <a:pPr marL="0" indent="0">
              <a:buNone/>
            </a:pPr>
            <a:r>
              <a:rPr lang="en-US" dirty="0"/>
              <a:t>Sawdust (from untreated wood)</a:t>
            </a:r>
          </a:p>
        </p:txBody>
      </p:sp>
    </p:spTree>
    <p:extLst>
      <p:ext uri="{BB962C8B-B14F-4D97-AF65-F5344CB8AC3E}">
        <p14:creationId xmlns:p14="http://schemas.microsoft.com/office/powerpoint/2010/main" val="1959852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AVOID</a:t>
            </a:r>
            <a:endParaRPr lang="en-US" dirty="0"/>
          </a:p>
        </p:txBody>
      </p:sp>
      <p:sp>
        <p:nvSpPr>
          <p:cNvPr id="8" name="Content Placeholder 2"/>
          <p:cNvSpPr>
            <a:spLocks noGrp="1"/>
          </p:cNvSpPr>
          <p:nvPr>
            <p:ph idx="1"/>
          </p:nvPr>
        </p:nvSpPr>
        <p:spPr>
          <a:xfrm>
            <a:off x="457199" y="1073986"/>
            <a:ext cx="5163671" cy="4645495"/>
          </a:xfrm>
        </p:spPr>
        <p:txBody>
          <a:bodyPr/>
          <a:lstStyle/>
          <a:p>
            <a:pPr marL="0" indent="0">
              <a:buNone/>
            </a:pPr>
            <a:r>
              <a:rPr lang="en-US" dirty="0"/>
              <a:t>Meat, bones, and fat</a:t>
            </a:r>
          </a:p>
          <a:p>
            <a:pPr marL="0" indent="0">
              <a:buNone/>
            </a:pPr>
            <a:r>
              <a:rPr lang="en-US" dirty="0"/>
              <a:t>Dairy products (except egg shells)</a:t>
            </a:r>
          </a:p>
          <a:p>
            <a:pPr marL="0" indent="0">
              <a:buNone/>
            </a:pPr>
            <a:r>
              <a:rPr lang="en-US" dirty="0"/>
              <a:t>Canned processed food</a:t>
            </a:r>
          </a:p>
          <a:p>
            <a:pPr marL="0" indent="0">
              <a:buNone/>
            </a:pPr>
            <a:r>
              <a:rPr lang="en-US" dirty="0"/>
              <a:t>Citrus</a:t>
            </a:r>
          </a:p>
          <a:p>
            <a:pPr marL="0" indent="0">
              <a:buNone/>
            </a:pPr>
            <a:r>
              <a:rPr lang="en-US" dirty="0"/>
              <a:t>Onions and garlic</a:t>
            </a:r>
          </a:p>
          <a:p>
            <a:pPr marL="0" indent="0">
              <a:buNone/>
            </a:pPr>
            <a:r>
              <a:rPr lang="en-US" dirty="0"/>
              <a:t>Spicy foods</a:t>
            </a:r>
          </a:p>
          <a:p>
            <a:pPr marL="0" indent="0">
              <a:buNone/>
            </a:pPr>
            <a:r>
              <a:rPr lang="en-US" dirty="0"/>
              <a:t>Yard trimmings that have been treated</a:t>
            </a:r>
          </a:p>
          <a:p>
            <a:pPr marL="0" indent="0">
              <a:buNone/>
            </a:pPr>
            <a:r>
              <a:rPr lang="en-US" dirty="0"/>
              <a:t>Glossy paper</a:t>
            </a:r>
          </a:p>
          <a:p>
            <a:pPr marL="0" indent="0">
              <a:buNone/>
            </a:pPr>
            <a:r>
              <a:rPr lang="en-US" dirty="0"/>
              <a:t>Toxic plants</a:t>
            </a:r>
          </a:p>
          <a:p>
            <a:pPr marL="0" indent="0">
              <a:buNone/>
            </a:pPr>
            <a:r>
              <a:rPr lang="en-US" dirty="0"/>
              <a:t>Anything that is not biodegradable</a:t>
            </a:r>
          </a:p>
          <a:p>
            <a:endParaRPr lang="en-US" dirty="0"/>
          </a:p>
        </p:txBody>
      </p:sp>
      <p:pic>
        <p:nvPicPr>
          <p:cNvPr id="14338"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4834" y="1506070"/>
            <a:ext cx="2986483" cy="318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652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 TYPES</a:t>
            </a:r>
            <a:endParaRPr lang="en-US" dirty="0"/>
          </a:p>
        </p:txBody>
      </p:sp>
      <p:pic>
        <p:nvPicPr>
          <p:cNvPr id="3" name="Picture 2" descr="worm bin wo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015" y="1114133"/>
            <a:ext cx="4141903" cy="3102429"/>
          </a:xfrm>
          <a:prstGeom prst="rect">
            <a:avLst/>
          </a:prstGeom>
          <a:ln>
            <a:solidFill>
              <a:schemeClr val="accent1"/>
            </a:solidFill>
          </a:ln>
        </p:spPr>
      </p:pic>
      <p:pic>
        <p:nvPicPr>
          <p:cNvPr id="5" name="Picture 4" descr="worm bin can .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3408" y="802257"/>
            <a:ext cx="2608592" cy="367811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6393" y="3131625"/>
            <a:ext cx="2202498" cy="3295649"/>
          </a:xfrm>
          <a:prstGeom prst="rect">
            <a:avLst/>
          </a:prstGeom>
          <a:ln>
            <a:solidFill>
              <a:schemeClr val="accent1"/>
            </a:solidFill>
          </a:ln>
        </p:spPr>
      </p:pic>
      <p:pic>
        <p:nvPicPr>
          <p:cNvPr id="4" name="Picture 3"/>
          <p:cNvPicPr>
            <a:picLocks noChangeAspect="1"/>
          </p:cNvPicPr>
          <p:nvPr/>
        </p:nvPicPr>
        <p:blipFill>
          <a:blip r:embed="rId5"/>
          <a:stretch>
            <a:fillRect/>
          </a:stretch>
        </p:blipFill>
        <p:spPr>
          <a:xfrm>
            <a:off x="291238" y="2088562"/>
            <a:ext cx="2399248" cy="3765392"/>
          </a:xfrm>
          <a:prstGeom prst="rect">
            <a:avLst/>
          </a:prstGeom>
          <a:ln>
            <a:solidFill>
              <a:schemeClr val="accent1"/>
            </a:solidFill>
          </a:ln>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97169" y="3721759"/>
            <a:ext cx="1822077" cy="1970818"/>
          </a:xfrm>
          <a:prstGeom prst="rect">
            <a:avLst/>
          </a:prstGeom>
          <a:ln>
            <a:solidFill>
              <a:schemeClr val="accent1"/>
            </a:solidFill>
          </a:ln>
        </p:spPr>
      </p:pic>
      <p:sp>
        <p:nvSpPr>
          <p:cNvPr id="8" name="Rectangle 7"/>
          <p:cNvSpPr/>
          <p:nvPr/>
        </p:nvSpPr>
        <p:spPr>
          <a:xfrm>
            <a:off x="7193147" y="5692577"/>
            <a:ext cx="1194558" cy="215444"/>
          </a:xfrm>
          <a:prstGeom prst="rect">
            <a:avLst/>
          </a:prstGeom>
        </p:spPr>
        <p:txBody>
          <a:bodyPr wrap="none">
            <a:spAutoFit/>
          </a:bodyPr>
          <a:lstStyle/>
          <a:p>
            <a:r>
              <a:rPr lang="en-US" sz="800" dirty="0">
                <a:hlinkClick r:id="rId7"/>
              </a:rPr>
              <a:t>https://www.etsy.com/</a:t>
            </a:r>
            <a:r>
              <a:rPr lang="en-US" sz="800" dirty="0"/>
              <a:t> </a:t>
            </a:r>
          </a:p>
        </p:txBody>
      </p:sp>
    </p:spTree>
    <p:extLst>
      <p:ext uri="{BB962C8B-B14F-4D97-AF65-F5344CB8AC3E}">
        <p14:creationId xmlns:p14="http://schemas.microsoft.com/office/powerpoint/2010/main" val="15832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HARVESTING </a:t>
            </a:r>
            <a:endParaRPr lang="en-US" dirty="0"/>
          </a:p>
        </p:txBody>
      </p:sp>
      <p:sp>
        <p:nvSpPr>
          <p:cNvPr id="3" name="Content Placeholder 2"/>
          <p:cNvSpPr>
            <a:spLocks noGrp="1"/>
          </p:cNvSpPr>
          <p:nvPr>
            <p:ph idx="1"/>
          </p:nvPr>
        </p:nvSpPr>
        <p:spPr>
          <a:xfrm>
            <a:off x="244661" y="1185334"/>
            <a:ext cx="4276539" cy="4487334"/>
          </a:xfrm>
        </p:spPr>
        <p:txBody>
          <a:bodyPr/>
          <a:lstStyle/>
          <a:p>
            <a:pPr marL="0" lvl="1" indent="0">
              <a:spcBef>
                <a:spcPts val="0"/>
              </a:spcBef>
              <a:buNone/>
            </a:pPr>
            <a:r>
              <a:rPr lang="en-US" dirty="0" smtClean="0"/>
              <a:t>TRAY OR BIN</a:t>
            </a:r>
          </a:p>
          <a:p>
            <a:pPr marL="342900" lvl="1" indent="0">
              <a:buNone/>
            </a:pPr>
            <a:r>
              <a:rPr lang="en-US" dirty="0" smtClean="0"/>
              <a:t>Dump </a:t>
            </a:r>
            <a:r>
              <a:rPr lang="en-US" dirty="0"/>
              <a:t>contents out onto a tarp</a:t>
            </a:r>
          </a:p>
          <a:p>
            <a:pPr marL="342900" lvl="1" indent="0">
              <a:buNone/>
            </a:pPr>
            <a:r>
              <a:rPr lang="en-US" dirty="0"/>
              <a:t>Allow the worms to move down and away from the light</a:t>
            </a:r>
          </a:p>
          <a:p>
            <a:pPr marL="342900" lvl="1" indent="0">
              <a:buNone/>
            </a:pPr>
            <a:r>
              <a:rPr lang="en-US" dirty="0"/>
              <a:t>Scrape a layer off the top</a:t>
            </a:r>
          </a:p>
          <a:p>
            <a:pPr marL="342900" lvl="1" indent="0">
              <a:buNone/>
            </a:pPr>
            <a:r>
              <a:rPr lang="en-US" dirty="0"/>
              <a:t>Repeat and then recover worms</a:t>
            </a:r>
          </a:p>
          <a:p>
            <a:pPr marL="0" indent="0">
              <a:buNone/>
            </a:pPr>
            <a:r>
              <a:rPr lang="en-US" dirty="0" smtClean="0"/>
              <a:t>LONG BIN</a:t>
            </a:r>
            <a:endParaRPr lang="en-US" dirty="0"/>
          </a:p>
          <a:p>
            <a:pPr marL="342900" lvl="1" indent="0">
              <a:buNone/>
            </a:pPr>
            <a:r>
              <a:rPr lang="en-US" dirty="0"/>
              <a:t>Feed on alternate sides of the bin</a:t>
            </a:r>
          </a:p>
          <a:p>
            <a:pPr marL="342900" lvl="1" indent="0">
              <a:buNone/>
            </a:pPr>
            <a:r>
              <a:rPr lang="en-US" dirty="0"/>
              <a:t>Harvest from the other side</a:t>
            </a:r>
          </a:p>
          <a:p>
            <a:pPr marL="0" indent="0">
              <a:buNone/>
            </a:pPr>
            <a:r>
              <a:rPr lang="en-US" dirty="0" smtClean="0"/>
              <a:t>FLOW THROUGH SYSTEM</a:t>
            </a:r>
            <a:endParaRPr lang="en-US" dirty="0"/>
          </a:p>
          <a:p>
            <a:pPr marL="342900" lvl="1" indent="0">
              <a:buNone/>
            </a:pPr>
            <a:r>
              <a:rPr lang="en-US" dirty="0" smtClean="0"/>
              <a:t>Take </a:t>
            </a:r>
            <a:r>
              <a:rPr lang="en-US" dirty="0"/>
              <a:t>vermicompost from the bottom of the bin</a:t>
            </a:r>
          </a:p>
        </p:txBody>
      </p:sp>
      <p:pic>
        <p:nvPicPr>
          <p:cNvPr id="4" name="Picture 3"/>
          <p:cNvPicPr>
            <a:picLocks noChangeAspect="1"/>
          </p:cNvPicPr>
          <p:nvPr/>
        </p:nvPicPr>
        <p:blipFill>
          <a:blip r:embed="rId2"/>
          <a:stretch>
            <a:fillRect/>
          </a:stretch>
        </p:blipFill>
        <p:spPr>
          <a:xfrm>
            <a:off x="4433028" y="1024600"/>
            <a:ext cx="3179109" cy="2927769"/>
          </a:xfrm>
          <a:prstGeom prst="rect">
            <a:avLst/>
          </a:prstGeom>
          <a:ln>
            <a:solidFill>
              <a:schemeClr val="accent1"/>
            </a:solidFill>
          </a:ln>
        </p:spPr>
      </p:pic>
      <p:pic>
        <p:nvPicPr>
          <p:cNvPr id="16386" name="Picture 2" descr="https://crisonthesidelines.files.wordpress.com/2008/06/dsc01838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1057" y="3649094"/>
            <a:ext cx="2823883" cy="21179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63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WORM TUNNELS</a:t>
            </a:r>
            <a:endParaRPr lang="en-US" dirty="0"/>
          </a:p>
        </p:txBody>
      </p:sp>
      <p:pic>
        <p:nvPicPr>
          <p:cNvPr id="4" name="Picture 2" descr="Image result for vermicompo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155" y="1165976"/>
            <a:ext cx="5352489" cy="40203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439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TROUBLESHOOTING</a:t>
            </a:r>
            <a:endParaRPr lang="en-US" dirty="0"/>
          </a:p>
        </p:txBody>
      </p:sp>
      <p:sp>
        <p:nvSpPr>
          <p:cNvPr id="4" name="Content Placeholder 2"/>
          <p:cNvSpPr>
            <a:spLocks noGrp="1"/>
          </p:cNvSpPr>
          <p:nvPr>
            <p:ph idx="1"/>
          </p:nvPr>
        </p:nvSpPr>
        <p:spPr>
          <a:xfrm>
            <a:off x="457200" y="1038129"/>
            <a:ext cx="2886636" cy="1857471"/>
          </a:xfrm>
        </p:spPr>
        <p:txBody>
          <a:bodyPr/>
          <a:lstStyle/>
          <a:p>
            <a:pPr marL="0" indent="0">
              <a:buNone/>
            </a:pPr>
            <a:r>
              <a:rPr lang="en-US" b="1" dirty="0" smtClean="0"/>
              <a:t>FLIES</a:t>
            </a:r>
            <a:endParaRPr lang="en-US" b="1" dirty="0"/>
          </a:p>
          <a:p>
            <a:pPr marL="0" indent="0">
              <a:buNone/>
            </a:pPr>
            <a:r>
              <a:rPr lang="en-US" dirty="0" smtClean="0"/>
              <a:t>Don’t </a:t>
            </a:r>
            <a:r>
              <a:rPr lang="en-US" dirty="0"/>
              <a:t>overfeed</a:t>
            </a:r>
          </a:p>
          <a:p>
            <a:pPr marL="0" indent="0">
              <a:buNone/>
            </a:pPr>
            <a:r>
              <a:rPr lang="en-US" dirty="0" smtClean="0"/>
              <a:t>Keep </a:t>
            </a:r>
            <a:r>
              <a:rPr lang="en-US" dirty="0"/>
              <a:t>food covered</a:t>
            </a:r>
          </a:p>
          <a:p>
            <a:pPr marL="0" indent="0">
              <a:buNone/>
            </a:pPr>
            <a:r>
              <a:rPr lang="en-US" dirty="0" smtClean="0"/>
              <a:t>Limit </a:t>
            </a:r>
            <a:r>
              <a:rPr lang="en-US" dirty="0"/>
              <a:t>fruit</a:t>
            </a:r>
          </a:p>
          <a:p>
            <a:endParaRPr lang="en-US" dirty="0"/>
          </a:p>
        </p:txBody>
      </p:sp>
      <p:sp>
        <p:nvSpPr>
          <p:cNvPr id="5" name="Content Placeholder 2"/>
          <p:cNvSpPr txBox="1">
            <a:spLocks/>
          </p:cNvSpPr>
          <p:nvPr/>
        </p:nvSpPr>
        <p:spPr bwMode="auto">
          <a:xfrm>
            <a:off x="3169024" y="1038129"/>
            <a:ext cx="2949388" cy="45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charset="0"/>
              <a:buNone/>
            </a:pPr>
            <a:r>
              <a:rPr lang="en-US" b="1" dirty="0"/>
              <a:t>Smells bad</a:t>
            </a:r>
          </a:p>
          <a:p>
            <a:pPr marL="0" indent="0">
              <a:buNone/>
            </a:pPr>
            <a:r>
              <a:rPr lang="en-US" dirty="0"/>
              <a:t>Provide more air</a:t>
            </a:r>
          </a:p>
          <a:p>
            <a:pPr marL="0" indent="0">
              <a:buNone/>
            </a:pPr>
            <a:r>
              <a:rPr lang="en-US" dirty="0"/>
              <a:t>Control moisture</a:t>
            </a:r>
          </a:p>
          <a:p>
            <a:pPr marL="0" indent="0">
              <a:buNone/>
            </a:pPr>
            <a:r>
              <a:rPr lang="en-US" dirty="0" smtClean="0"/>
              <a:t>Add carbons</a:t>
            </a:r>
            <a:endParaRPr lang="en-US" dirty="0"/>
          </a:p>
          <a:p>
            <a:pPr marL="0" indent="0">
              <a:buNone/>
            </a:pPr>
            <a:r>
              <a:rPr lang="en-US" dirty="0"/>
              <a:t>Drain leachate</a:t>
            </a:r>
          </a:p>
        </p:txBody>
      </p:sp>
      <p:sp>
        <p:nvSpPr>
          <p:cNvPr id="6" name="Content Placeholder 2"/>
          <p:cNvSpPr txBox="1">
            <a:spLocks/>
          </p:cNvSpPr>
          <p:nvPr/>
        </p:nvSpPr>
        <p:spPr bwMode="auto">
          <a:xfrm>
            <a:off x="5970494" y="1038129"/>
            <a:ext cx="3074893" cy="223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charset="0"/>
              <a:buNone/>
            </a:pPr>
            <a:r>
              <a:rPr lang="en-US" b="1" dirty="0"/>
              <a:t>My worms have died</a:t>
            </a:r>
          </a:p>
          <a:p>
            <a:pPr marL="0" indent="0">
              <a:buNone/>
            </a:pPr>
            <a:r>
              <a:rPr lang="en-US" dirty="0" smtClean="0"/>
              <a:t>Too hot </a:t>
            </a:r>
          </a:p>
          <a:p>
            <a:pPr marL="0" indent="0">
              <a:buNone/>
            </a:pPr>
            <a:r>
              <a:rPr lang="en-US" dirty="0" smtClean="0"/>
              <a:t>Too wet or dry</a:t>
            </a:r>
          </a:p>
          <a:p>
            <a:pPr marL="0" indent="0">
              <a:buNone/>
            </a:pPr>
            <a:r>
              <a:rPr lang="en-US" dirty="0" smtClean="0"/>
              <a:t>Insufficient </a:t>
            </a:r>
            <a:r>
              <a:rPr lang="en-US" dirty="0"/>
              <a:t>air</a:t>
            </a:r>
          </a:p>
          <a:p>
            <a:pPr marL="0" indent="0">
              <a:buNone/>
            </a:pPr>
            <a:r>
              <a:rPr lang="en-US" dirty="0" smtClean="0"/>
              <a:t>No </a:t>
            </a:r>
            <a:r>
              <a:rPr lang="en-US" dirty="0"/>
              <a:t>food</a:t>
            </a:r>
          </a:p>
        </p:txBody>
      </p:sp>
      <p:pic>
        <p:nvPicPr>
          <p:cNvPr id="3" name="Picture 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99709" y="3194945"/>
            <a:ext cx="1597081" cy="2099940"/>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498039" y="2793999"/>
            <a:ext cx="2351229" cy="2409283"/>
          </a:xfrm>
          <a:prstGeom prst="rect">
            <a:avLst/>
          </a:prstGeom>
        </p:spPr>
      </p:pic>
      <p:pic>
        <p:nvPicPr>
          <p:cNvPr id="13" name="Picture 12"/>
          <p:cNvPicPr>
            <a:picLocks noChangeAspect="1"/>
          </p:cNvPicPr>
          <p:nvPr/>
        </p:nvPicPr>
        <p:blipFill>
          <a:blip r:embed="rId4"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193645" y="3280006"/>
            <a:ext cx="1349658" cy="1597996"/>
          </a:xfrm>
          <a:prstGeom prst="rect">
            <a:avLst/>
          </a:prstGeom>
        </p:spPr>
      </p:pic>
    </p:spTree>
    <p:extLst>
      <p:ext uri="{BB962C8B-B14F-4D97-AF65-F5344CB8AC3E}">
        <p14:creationId xmlns:p14="http://schemas.microsoft.com/office/powerpoint/2010/main" val="3688170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a:t>
            </a:r>
            <a:endParaRPr lang="en-US" dirty="0"/>
          </a:p>
        </p:txBody>
      </p:sp>
      <p:sp>
        <p:nvSpPr>
          <p:cNvPr id="3" name="Content Placeholder 2"/>
          <p:cNvSpPr>
            <a:spLocks noGrp="1"/>
          </p:cNvSpPr>
          <p:nvPr>
            <p:ph idx="1"/>
          </p:nvPr>
        </p:nvSpPr>
        <p:spPr>
          <a:xfrm>
            <a:off x="421343" y="1100882"/>
            <a:ext cx="8229600" cy="4584940"/>
          </a:xfrm>
        </p:spPr>
        <p:txBody>
          <a:bodyPr/>
          <a:lstStyle/>
          <a:p>
            <a:pPr marL="0" indent="0">
              <a:buNone/>
            </a:pPr>
            <a:r>
              <a:rPr lang="en-US" dirty="0" smtClean="0"/>
              <a:t>APPLYING</a:t>
            </a:r>
          </a:p>
          <a:p>
            <a:pPr marL="0" indent="0">
              <a:buNone/>
            </a:pPr>
            <a:r>
              <a:rPr lang="en-US" dirty="0"/>
              <a:t>	</a:t>
            </a:r>
            <a:r>
              <a:rPr lang="en-US" dirty="0" smtClean="0"/>
              <a:t>Top</a:t>
            </a:r>
            <a:r>
              <a:rPr lang="en-US" dirty="0"/>
              <a:t>-dress indoor, outdoor, vegetable, and landscaping plants</a:t>
            </a:r>
          </a:p>
          <a:p>
            <a:pPr marL="0" indent="0">
              <a:buNone/>
            </a:pPr>
            <a:r>
              <a:rPr lang="en-US" dirty="0"/>
              <a:t>	</a:t>
            </a:r>
            <a:r>
              <a:rPr lang="en-US" dirty="0" smtClean="0"/>
              <a:t>Spread </a:t>
            </a:r>
            <a:r>
              <a:rPr lang="en-US" dirty="0"/>
              <a:t>it on a lawn</a:t>
            </a:r>
          </a:p>
          <a:p>
            <a:pPr marL="0" indent="0">
              <a:buNone/>
            </a:pPr>
            <a:r>
              <a:rPr lang="en-US" dirty="0" smtClean="0"/>
              <a:t>	Add </a:t>
            </a:r>
            <a:r>
              <a:rPr lang="en-US" dirty="0"/>
              <a:t>it to the soil between seasonal plantings</a:t>
            </a:r>
          </a:p>
          <a:p>
            <a:pPr marL="0" indent="0">
              <a:buNone/>
            </a:pPr>
            <a:r>
              <a:rPr lang="en-US" dirty="0" smtClean="0"/>
              <a:t>	Add </a:t>
            </a:r>
            <a:r>
              <a:rPr lang="en-US" dirty="0"/>
              <a:t>it to seed starting and up-potting mixes</a:t>
            </a:r>
          </a:p>
          <a:p>
            <a:endParaRPr lang="en-US" dirty="0"/>
          </a:p>
        </p:txBody>
      </p:sp>
      <p:pic>
        <p:nvPicPr>
          <p:cNvPr id="4" name="Picture 3"/>
          <p:cNvPicPr>
            <a:picLocks noChangeAspect="1"/>
          </p:cNvPicPr>
          <p:nvPr/>
        </p:nvPicPr>
        <p:blipFill>
          <a:blip r:embed="rId2"/>
          <a:stretch>
            <a:fillRect/>
          </a:stretch>
        </p:blipFill>
        <p:spPr>
          <a:xfrm>
            <a:off x="708164" y="3064933"/>
            <a:ext cx="3500371" cy="2619405"/>
          </a:xfrm>
          <a:prstGeom prst="rect">
            <a:avLst/>
          </a:prstGeom>
          <a:ln>
            <a:solidFill>
              <a:schemeClr val="accent1"/>
            </a:solidFill>
          </a:ln>
        </p:spPr>
      </p:pic>
      <p:pic>
        <p:nvPicPr>
          <p:cNvPr id="7" name="Picture 6"/>
          <p:cNvPicPr>
            <a:picLocks noChangeAspect="1"/>
          </p:cNvPicPr>
          <p:nvPr/>
        </p:nvPicPr>
        <p:blipFill>
          <a:blip r:embed="rId3"/>
          <a:stretch>
            <a:fillRect/>
          </a:stretch>
        </p:blipFill>
        <p:spPr>
          <a:xfrm>
            <a:off x="4984904" y="3081867"/>
            <a:ext cx="3364555" cy="2531970"/>
          </a:xfrm>
          <a:prstGeom prst="rect">
            <a:avLst/>
          </a:prstGeom>
          <a:ln>
            <a:solidFill>
              <a:schemeClr val="accent1"/>
            </a:solidFill>
          </a:ln>
        </p:spPr>
      </p:pic>
    </p:spTree>
    <p:extLst>
      <p:ext uri="{BB962C8B-B14F-4D97-AF65-F5344CB8AC3E}">
        <p14:creationId xmlns:p14="http://schemas.microsoft.com/office/powerpoint/2010/main" val="395547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031" y="330916"/>
            <a:ext cx="2690038" cy="527619"/>
          </a:xfrm>
        </p:spPr>
        <p:txBody>
          <a:bodyPr/>
          <a:lstStyle/>
          <a:p>
            <a:r>
              <a:rPr lang="en-US" sz="4000" dirty="0"/>
              <a:t>Thank You!</a:t>
            </a:r>
          </a:p>
        </p:txBody>
      </p:sp>
      <p:sp>
        <p:nvSpPr>
          <p:cNvPr id="3" name="Subtitle 5"/>
          <p:cNvSpPr txBox="1">
            <a:spLocks/>
          </p:cNvSpPr>
          <p:nvPr/>
        </p:nvSpPr>
        <p:spPr>
          <a:xfrm>
            <a:off x="2000749" y="4291917"/>
            <a:ext cx="5009868" cy="1562723"/>
          </a:xfrm>
          <a:prstGeom prst="rect">
            <a:avLst/>
          </a:prstGeom>
        </p:spPr>
        <p:txBody>
          <a:bodyPr/>
          <a:lstStyle>
            <a:lvl1pPr marL="257175" indent="-257175"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defRPr/>
            </a:pPr>
            <a:r>
              <a:rPr lang="en-US" sz="2400" b="1" dirty="0">
                <a:solidFill>
                  <a:schemeClr val="bg1">
                    <a:lumMod val="50000"/>
                  </a:schemeClr>
                </a:solidFill>
              </a:rPr>
              <a:t/>
            </a:r>
            <a:br>
              <a:rPr lang="en-US" sz="2400" b="1" dirty="0">
                <a:solidFill>
                  <a:schemeClr val="bg1">
                    <a:lumMod val="50000"/>
                  </a:schemeClr>
                </a:solidFill>
              </a:rPr>
            </a:br>
            <a:r>
              <a:rPr lang="en-US" sz="2400" b="1" dirty="0">
                <a:solidFill>
                  <a:schemeClr val="bg1">
                    <a:lumMod val="50000"/>
                  </a:schemeClr>
                </a:solidFill>
              </a:rPr>
              <a:t>UCCE Composting Education Program</a:t>
            </a:r>
          </a:p>
          <a:p>
            <a:pPr marL="0" indent="0" algn="ctr">
              <a:buNone/>
              <a:defRPr/>
            </a:pPr>
            <a:r>
              <a:rPr lang="en-US" sz="2400" b="1" dirty="0">
                <a:solidFill>
                  <a:schemeClr val="bg1">
                    <a:lumMod val="50000"/>
                  </a:schemeClr>
                </a:solidFill>
                <a:hlinkClick r:id="rId2"/>
              </a:rPr>
              <a:t>www.ucanr.edu/compost</a:t>
            </a:r>
            <a:r>
              <a:rPr lang="en-US" sz="2400" b="1" dirty="0">
                <a:solidFill>
                  <a:schemeClr val="bg1">
                    <a:lumMod val="50000"/>
                  </a:schemeClr>
                </a:solidFill>
              </a:rPr>
              <a:t>  </a:t>
            </a:r>
          </a:p>
          <a:p>
            <a:pPr>
              <a:defRPr/>
            </a:pPr>
            <a:endParaRPr lang="en-US" dirty="0"/>
          </a:p>
        </p:txBody>
      </p:sp>
      <p:pic>
        <p:nvPicPr>
          <p:cNvPr id="8194" name="Picture 2" descr="BrownGreenAi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282" y="1005728"/>
            <a:ext cx="3350827" cy="3261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unty-logo_BW_noBack.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9837" y="4440159"/>
            <a:ext cx="1602764" cy="1562695"/>
          </a:xfrm>
          <a:prstGeom prst="rect">
            <a:avLst/>
          </a:prstGeom>
        </p:spPr>
      </p:pic>
      <p:pic>
        <p:nvPicPr>
          <p:cNvPr id="6" name="Picture 5" descr="UCCE.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199" y="4618169"/>
            <a:ext cx="1206674" cy="1206674"/>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3730" y="1077881"/>
            <a:ext cx="4978695" cy="3299490"/>
          </a:xfrm>
          <a:prstGeom prst="rect">
            <a:avLst/>
          </a:prstGeom>
          <a:ln>
            <a:solidFill>
              <a:schemeClr val="accent1"/>
            </a:solidFill>
          </a:ln>
        </p:spPr>
      </p:pic>
    </p:spTree>
    <p:extLst>
      <p:ext uri="{BB962C8B-B14F-4D97-AF65-F5344CB8AC3E}">
        <p14:creationId xmlns:p14="http://schemas.microsoft.com/office/powerpoint/2010/main" val="301414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COMPOST?</a:t>
            </a:r>
            <a:endParaRPr lang="en-US" dirty="0"/>
          </a:p>
        </p:txBody>
      </p:sp>
      <p:sp>
        <p:nvSpPr>
          <p:cNvPr id="3" name="Content Placeholder 2"/>
          <p:cNvSpPr>
            <a:spLocks noGrp="1"/>
          </p:cNvSpPr>
          <p:nvPr>
            <p:ph idx="1"/>
          </p:nvPr>
        </p:nvSpPr>
        <p:spPr>
          <a:xfrm>
            <a:off x="4495893" y="1009616"/>
            <a:ext cx="4485283" cy="4763655"/>
          </a:xfrm>
        </p:spPr>
        <p:txBody>
          <a:bodyPr/>
          <a:lstStyle/>
          <a:p>
            <a:r>
              <a:rPr lang="en-US" dirty="0" smtClean="0"/>
              <a:t>DIVERTS WASTE</a:t>
            </a:r>
          </a:p>
          <a:p>
            <a:pPr marL="342900" lvl="1" indent="0">
              <a:buNone/>
            </a:pPr>
            <a:r>
              <a:rPr lang="en-US" dirty="0" smtClean="0"/>
              <a:t>Reduces </a:t>
            </a:r>
            <a:r>
              <a:rPr lang="en-US" dirty="0"/>
              <a:t>methane emissions</a:t>
            </a:r>
          </a:p>
          <a:p>
            <a:pPr marL="342900" lvl="1" indent="0">
              <a:buNone/>
            </a:pPr>
            <a:r>
              <a:rPr lang="en-US" dirty="0" smtClean="0"/>
              <a:t>Increases </a:t>
            </a:r>
            <a:r>
              <a:rPr lang="en-US" dirty="0"/>
              <a:t>water retention </a:t>
            </a:r>
          </a:p>
          <a:p>
            <a:pPr marL="342900" lvl="1" indent="0">
              <a:buNone/>
            </a:pPr>
            <a:r>
              <a:rPr lang="en-US" dirty="0" smtClean="0"/>
              <a:t>Reduces </a:t>
            </a:r>
            <a:r>
              <a:rPr lang="en-US" dirty="0"/>
              <a:t>irrigation </a:t>
            </a:r>
            <a:r>
              <a:rPr lang="en-US" dirty="0" smtClean="0"/>
              <a:t>requirements</a:t>
            </a:r>
          </a:p>
          <a:p>
            <a:r>
              <a:rPr lang="en-US" dirty="0" smtClean="0"/>
              <a:t>IMPROVES SOIL</a:t>
            </a:r>
          </a:p>
          <a:p>
            <a:pPr marL="342900" lvl="1" indent="0">
              <a:buNone/>
            </a:pPr>
            <a:r>
              <a:rPr lang="en-US" dirty="0" smtClean="0"/>
              <a:t>Increases </a:t>
            </a:r>
            <a:r>
              <a:rPr lang="en-US" dirty="0"/>
              <a:t>nutrient-holding capacity</a:t>
            </a:r>
          </a:p>
          <a:p>
            <a:pPr marL="342900" lvl="1" indent="0">
              <a:buNone/>
            </a:pPr>
            <a:r>
              <a:rPr lang="en-US" dirty="0"/>
              <a:t>Reduces need for chemical </a:t>
            </a:r>
            <a:r>
              <a:rPr lang="en-US" dirty="0" smtClean="0"/>
              <a:t>fertilizer</a:t>
            </a:r>
            <a:endParaRPr lang="en-US" dirty="0"/>
          </a:p>
          <a:p>
            <a:r>
              <a:rPr lang="en-US" dirty="0" smtClean="0"/>
              <a:t>SEQUESTERS CARBON</a:t>
            </a:r>
          </a:p>
          <a:p>
            <a:pPr marL="342900" lvl="1" indent="0">
              <a:buNone/>
            </a:pPr>
            <a:r>
              <a:rPr lang="en-US" dirty="0" smtClean="0"/>
              <a:t>Creates </a:t>
            </a:r>
            <a:r>
              <a:rPr lang="en-US" dirty="0"/>
              <a:t>stable forms of carbon</a:t>
            </a:r>
          </a:p>
          <a:p>
            <a:r>
              <a:rPr lang="en-US" dirty="0" smtClean="0"/>
              <a:t>SUPPRESSES PATHOGENS</a:t>
            </a:r>
            <a:endParaRPr lang="en-US" dirty="0"/>
          </a:p>
          <a:p>
            <a:pPr marL="342900" lvl="1" indent="0">
              <a:buNone/>
            </a:pPr>
            <a:r>
              <a:rPr lang="en-US" dirty="0"/>
              <a:t>Provides bio-filtration</a:t>
            </a:r>
          </a:p>
          <a:p>
            <a:pPr marL="342900" lvl="1" indent="0">
              <a:buNone/>
            </a:pPr>
            <a:r>
              <a:rPr lang="en-US" dirty="0"/>
              <a:t>Supports beneficial </a:t>
            </a:r>
            <a:r>
              <a:rPr lang="en-US" dirty="0" smtClean="0"/>
              <a:t>microbes</a:t>
            </a:r>
          </a:p>
          <a:p>
            <a:pPr marL="342900" lvl="1" indent="0">
              <a:buNone/>
            </a:pPr>
            <a:endParaRPr lang="en-US" dirty="0"/>
          </a:p>
          <a:p>
            <a:pPr lvl="1"/>
            <a:endParaRPr lang="en-US" dirty="0"/>
          </a:p>
          <a:p>
            <a:endParaRPr lang="en-US" dirty="0"/>
          </a:p>
        </p:txBody>
      </p:sp>
      <p:pic>
        <p:nvPicPr>
          <p:cNvPr id="6" name="Shape 86"/>
          <p:cNvPicPr preferRelativeResize="0"/>
          <p:nvPr/>
        </p:nvPicPr>
        <p:blipFill rotWithShape="1">
          <a:blip r:embed="rId3">
            <a:alphaModFix/>
          </a:blip>
          <a:srcRect/>
          <a:stretch/>
        </p:blipFill>
        <p:spPr>
          <a:xfrm>
            <a:off x="347134" y="1320800"/>
            <a:ext cx="4089400" cy="4165600"/>
          </a:xfrm>
          <a:prstGeom prst="rect">
            <a:avLst/>
          </a:prstGeom>
          <a:noFill/>
          <a:ln>
            <a:noFill/>
          </a:ln>
        </p:spPr>
      </p:pic>
    </p:spTree>
    <p:extLst>
      <p:ext uri="{BB962C8B-B14F-4D97-AF65-F5344CB8AC3E}">
        <p14:creationId xmlns:p14="http://schemas.microsoft.com/office/powerpoint/2010/main" val="22192964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tal_msw_generated_by_material_2015_0.png 484×352 pixels.pdf"/>
          <p:cNvPicPr>
            <a:picLocks noChangeAspect="1"/>
          </p:cNvPicPr>
          <p:nvPr/>
        </p:nvPicPr>
        <p:blipFill rotWithShape="1">
          <a:blip r:embed="rId3">
            <a:extLst>
              <a:ext uri="{28A0092B-C50C-407E-A947-70E740481C1C}">
                <a14:useLocalDpi xmlns:a14="http://schemas.microsoft.com/office/drawing/2010/main" val="0"/>
              </a:ext>
            </a:extLst>
          </a:blip>
          <a:srcRect l="20207" t="2802" r="22487" b="62915"/>
          <a:stretch/>
        </p:blipFill>
        <p:spPr>
          <a:xfrm>
            <a:off x="575733" y="948267"/>
            <a:ext cx="8043334" cy="4910666"/>
          </a:xfrm>
          <a:prstGeom prst="rect">
            <a:avLst/>
          </a:prstGeom>
        </p:spPr>
      </p:pic>
      <p:sp>
        <p:nvSpPr>
          <p:cNvPr id="9" name="Title 1"/>
          <p:cNvSpPr txBox="1">
            <a:spLocks/>
          </p:cNvSpPr>
          <p:nvPr/>
        </p:nvSpPr>
        <p:spPr>
          <a:xfrm>
            <a:off x="457200" y="274638"/>
            <a:ext cx="8229600" cy="588962"/>
          </a:xfrm>
          <a:prstGeom prst="rect">
            <a:avLst/>
          </a:prstGeom>
        </p:spPr>
        <p:txBody>
          <a:bodyPr/>
          <a:lstStyle>
            <a:lvl1pPr algn="ctr" defTabSz="342900" rtl="0" eaLnBrk="1" fontAlgn="base" hangingPunct="1">
              <a:spcBef>
                <a:spcPct val="0"/>
              </a:spcBef>
              <a:spcAft>
                <a:spcPct val="0"/>
              </a:spcAft>
              <a:defRPr sz="3200" b="1"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600" dirty="0" smtClean="0"/>
              <a:t>COMPOSTING DIVERTS WASTE</a:t>
            </a:r>
            <a:endParaRPr lang="en-US" sz="3600" dirty="0"/>
          </a:p>
        </p:txBody>
      </p:sp>
    </p:spTree>
    <p:extLst>
      <p:ext uri="{BB962C8B-B14F-4D97-AF65-F5344CB8AC3E}">
        <p14:creationId xmlns:p14="http://schemas.microsoft.com/office/powerpoint/2010/main" val="13377628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2_0.png 1,200×400 pixels.pdf"/>
          <p:cNvPicPr>
            <a:picLocks noChangeAspect="1"/>
          </p:cNvPicPr>
          <p:nvPr/>
        </p:nvPicPr>
        <p:blipFill rotWithShape="1">
          <a:blip r:embed="rId3">
            <a:extLst>
              <a:ext uri="{28A0092B-C50C-407E-A947-70E740481C1C}">
                <a14:useLocalDpi xmlns:a14="http://schemas.microsoft.com/office/drawing/2010/main" val="0"/>
              </a:ext>
            </a:extLst>
          </a:blip>
          <a:srcRect l="51084" t="4968" r="1624" b="75248"/>
          <a:stretch/>
        </p:blipFill>
        <p:spPr>
          <a:xfrm>
            <a:off x="196289" y="762000"/>
            <a:ext cx="8673535" cy="4818694"/>
          </a:xfrm>
          <a:prstGeom prst="rect">
            <a:avLst/>
          </a:prstGeom>
        </p:spPr>
      </p:pic>
      <p:sp>
        <p:nvSpPr>
          <p:cNvPr id="3" name="Title 1"/>
          <p:cNvSpPr txBox="1">
            <a:spLocks/>
          </p:cNvSpPr>
          <p:nvPr/>
        </p:nvSpPr>
        <p:spPr>
          <a:xfrm>
            <a:off x="457200" y="274638"/>
            <a:ext cx="8229600" cy="588962"/>
          </a:xfrm>
          <a:prstGeom prst="rect">
            <a:avLst/>
          </a:prstGeom>
        </p:spPr>
        <p:txBody>
          <a:bodyPr/>
          <a:lstStyle>
            <a:lvl1pPr algn="ctr" defTabSz="342900" rtl="0" eaLnBrk="1" fontAlgn="base" hangingPunct="1">
              <a:spcBef>
                <a:spcPct val="0"/>
              </a:spcBef>
              <a:spcAft>
                <a:spcPct val="0"/>
              </a:spcAft>
              <a:defRPr sz="3200" b="1"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600" dirty="0" smtClean="0"/>
              <a:t>COMPOSTING DIVERTS WASTE</a:t>
            </a:r>
            <a:endParaRPr lang="en-US" sz="3600" dirty="0"/>
          </a:p>
        </p:txBody>
      </p:sp>
    </p:spTree>
    <p:extLst>
      <p:ext uri="{BB962C8B-B14F-4D97-AF65-F5344CB8AC3E}">
        <p14:creationId xmlns:p14="http://schemas.microsoft.com/office/powerpoint/2010/main" val="27362135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6"/>
          <p:cNvSpPr>
            <a:spLocks noGrp="1"/>
          </p:cNvSpPr>
          <p:nvPr>
            <p:ph type="title"/>
          </p:nvPr>
        </p:nvSpPr>
        <p:spPr>
          <a:xfrm>
            <a:off x="829734" y="220132"/>
            <a:ext cx="7196666" cy="656167"/>
          </a:xfrm>
        </p:spPr>
        <p:txBody>
          <a:bodyPr/>
          <a:lstStyle/>
          <a:p>
            <a:pPr algn="ctr" eaLnBrk="1" hangingPunct="1"/>
            <a:r>
              <a:rPr lang="en-US" altLang="en-US" sz="3600" dirty="0" smtClean="0">
                <a:ea typeface="ＭＳ Ｐゴシック" charset="-128"/>
              </a:rPr>
              <a:t>COMPOSTING IMPROVES SOIL 	</a:t>
            </a:r>
            <a:endParaRPr lang="en-US" altLang="en-US" sz="3600" dirty="0">
              <a:ea typeface="ＭＳ Ｐゴシック" charset="-128"/>
            </a:endParaRPr>
          </a:p>
        </p:txBody>
      </p:sp>
      <p:sp>
        <p:nvSpPr>
          <p:cNvPr id="7170" name="Text Placeholder 7"/>
          <p:cNvSpPr>
            <a:spLocks noGrp="1"/>
          </p:cNvSpPr>
          <p:nvPr>
            <p:ph type="body" sz="half" idx="2"/>
          </p:nvPr>
        </p:nvSpPr>
        <p:spPr>
          <a:xfrm>
            <a:off x="423332" y="977899"/>
            <a:ext cx="3979334" cy="4847167"/>
          </a:xfrm>
        </p:spPr>
        <p:txBody>
          <a:bodyPr/>
          <a:lstStyle/>
          <a:p>
            <a:pPr marL="285750" indent="-285750" eaLnBrk="1" hangingPunct="1">
              <a:buFont typeface="Arial"/>
              <a:buChar char="•"/>
              <a:defRPr/>
            </a:pPr>
            <a:r>
              <a:rPr lang="en-US" sz="2000" dirty="0" smtClean="0"/>
              <a:t>Lightens clay soils</a:t>
            </a:r>
          </a:p>
          <a:p>
            <a:pPr marL="285750" indent="-285750" eaLnBrk="1" hangingPunct="1">
              <a:buFont typeface="Arial"/>
              <a:buChar char="•"/>
              <a:defRPr/>
            </a:pPr>
            <a:r>
              <a:rPr lang="en-US" sz="2000" dirty="0" smtClean="0"/>
              <a:t>Helps sandy soils retain water</a:t>
            </a:r>
          </a:p>
          <a:p>
            <a:pPr marL="285750" indent="-285750" eaLnBrk="1" hangingPunct="1">
              <a:buFont typeface="Arial"/>
              <a:buChar char="•"/>
              <a:defRPr/>
            </a:pPr>
            <a:r>
              <a:rPr lang="en-US" sz="2000" dirty="0" smtClean="0"/>
              <a:t>Aeration</a:t>
            </a:r>
          </a:p>
          <a:p>
            <a:pPr marL="285750" indent="-285750" eaLnBrk="1" hangingPunct="1">
              <a:buFont typeface="Arial"/>
              <a:buChar char="•"/>
              <a:defRPr/>
            </a:pPr>
            <a:r>
              <a:rPr lang="en-US" sz="2000" dirty="0" smtClean="0"/>
              <a:t>Reduces runoff and soil erosion</a:t>
            </a:r>
          </a:p>
          <a:p>
            <a:pPr marL="285750" indent="-285750" eaLnBrk="1" hangingPunct="1">
              <a:buFont typeface="Arial"/>
              <a:buChar char="•"/>
              <a:defRPr/>
            </a:pPr>
            <a:r>
              <a:rPr lang="en-US" sz="2000" dirty="0" smtClean="0"/>
              <a:t>Adds beneficial microbes</a:t>
            </a:r>
          </a:p>
          <a:p>
            <a:pPr marL="285750" indent="-285750" eaLnBrk="1" hangingPunct="1">
              <a:buFont typeface="Arial"/>
              <a:buChar char="•"/>
              <a:defRPr/>
            </a:pPr>
            <a:r>
              <a:rPr lang="en-US" sz="2000" dirty="0" smtClean="0"/>
              <a:t>Slow release nutrients </a:t>
            </a:r>
          </a:p>
          <a:p>
            <a:pPr lvl="1">
              <a:defRPr/>
            </a:pPr>
            <a:r>
              <a:rPr lang="en-US" sz="1850" dirty="0" smtClean="0"/>
              <a:t>(N-P-K = 1-1-1)</a:t>
            </a:r>
          </a:p>
          <a:p>
            <a:pPr marL="285750" indent="-285750" eaLnBrk="1" hangingPunct="1">
              <a:buFont typeface="Arial"/>
              <a:buChar char="•"/>
              <a:defRPr/>
            </a:pPr>
            <a:r>
              <a:rPr lang="en-US" sz="2000" dirty="0" smtClean="0"/>
              <a:t>Adds organic matter</a:t>
            </a:r>
          </a:p>
          <a:p>
            <a:pPr marL="285750" indent="-285750" eaLnBrk="1" hangingPunct="1">
              <a:buFont typeface="Arial"/>
              <a:buChar char="•"/>
              <a:defRPr/>
            </a:pPr>
            <a:r>
              <a:rPr lang="en-US" sz="2000" dirty="0" smtClean="0"/>
              <a:t>Encourages healthy root stucture</a:t>
            </a:r>
          </a:p>
          <a:p>
            <a:pPr marL="285750" indent="-285750" eaLnBrk="1" hangingPunct="1">
              <a:buFont typeface="Arial"/>
              <a:buChar char="•"/>
              <a:defRPr/>
            </a:pPr>
            <a:r>
              <a:rPr lang="en-US" sz="2000" dirty="0" smtClean="0"/>
              <a:t>Balances PH</a:t>
            </a:r>
          </a:p>
          <a:p>
            <a:pPr marL="285750" indent="-285750" eaLnBrk="1" hangingPunct="1">
              <a:buFont typeface="Arial"/>
              <a:buChar char="•"/>
              <a:defRPr/>
            </a:pPr>
            <a:r>
              <a:rPr lang="en-US" sz="2000" dirty="0" smtClean="0"/>
              <a:t>Moderates soil temps </a:t>
            </a:r>
          </a:p>
          <a:p>
            <a:pPr marL="285750" indent="-285750" eaLnBrk="1" hangingPunct="1">
              <a:buFont typeface="Arial"/>
              <a:buChar char="•"/>
              <a:defRPr/>
            </a:pPr>
            <a:r>
              <a:rPr lang="en-US" sz="2000" dirty="0" smtClean="0"/>
              <a:t>Attracts and feeds FBI’s</a:t>
            </a:r>
          </a:p>
          <a:p>
            <a:pPr eaLnBrk="1" hangingPunct="1">
              <a:defRPr/>
            </a:pPr>
            <a:endParaRPr lang="en-US" sz="2000" dirty="0" smtClean="0"/>
          </a:p>
          <a:p>
            <a:pPr eaLnBrk="1" hangingPunct="1">
              <a:defRPr/>
            </a:pPr>
            <a:endParaRPr lang="en-US" sz="2000" dirty="0" smtClean="0"/>
          </a:p>
          <a:p>
            <a:pPr marL="285750" indent="-285750" eaLnBrk="1" hangingPunct="1">
              <a:buFont typeface="Arial"/>
              <a:buChar char="•"/>
              <a:defRPr/>
            </a:pPr>
            <a:endParaRPr lang="en-US" sz="2000" dirty="0" smtClean="0"/>
          </a:p>
          <a:p>
            <a:pPr marL="285750" indent="-285750" eaLnBrk="1" hangingPunct="1">
              <a:buFont typeface="Arial"/>
              <a:buChar char="•"/>
              <a:defRPr/>
            </a:pPr>
            <a:endParaRPr lang="en-US" sz="2000" dirty="0" smtClean="0"/>
          </a:p>
        </p:txBody>
      </p:sp>
      <p:pic>
        <p:nvPicPr>
          <p:cNvPr id="10243" name="Picture 4" descr="composting education program logo col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494338"/>
            <a:ext cx="2133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85"/>
          <p:cNvPicPr preferRelativeResize="0"/>
          <p:nvPr/>
        </p:nvPicPr>
        <p:blipFill rotWithShape="1">
          <a:blip r:embed="rId4">
            <a:alphaModFix/>
          </a:blip>
          <a:srcRect/>
          <a:stretch/>
        </p:blipFill>
        <p:spPr>
          <a:xfrm>
            <a:off x="4758267" y="1066800"/>
            <a:ext cx="4004758" cy="4470400"/>
          </a:xfrm>
          <a:prstGeom prst="rect">
            <a:avLst/>
          </a:prstGeom>
          <a:noFill/>
          <a:ln>
            <a:noFill/>
          </a:ln>
        </p:spPr>
      </p:pic>
    </p:spTree>
    <p:extLst>
      <p:ext uri="{BB962C8B-B14F-4D97-AF65-F5344CB8AC3E}">
        <p14:creationId xmlns:p14="http://schemas.microsoft.com/office/powerpoint/2010/main" val="32602416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61199" y="423333"/>
            <a:ext cx="7772400" cy="795867"/>
          </a:xfrm>
        </p:spPr>
        <p:txBody>
          <a:bodyPr/>
          <a:lstStyle/>
          <a:p>
            <a:r>
              <a:rPr lang="en-US" sz="3600" dirty="0" smtClean="0"/>
              <a:t>COMPOSTING SEQUESTERS CARBON</a:t>
            </a:r>
            <a:r>
              <a:rPr lang="en-US" dirty="0"/>
              <a:t/>
            </a:r>
            <a:br>
              <a:rPr lang="en-US" dirty="0"/>
            </a:br>
            <a:endParaRPr lang="en-US" dirty="0"/>
          </a:p>
        </p:txBody>
      </p:sp>
      <p:sp>
        <p:nvSpPr>
          <p:cNvPr id="6" name="Subtitle 5"/>
          <p:cNvSpPr>
            <a:spLocks noGrp="1"/>
          </p:cNvSpPr>
          <p:nvPr>
            <p:ph type="subTitle" idx="1"/>
          </p:nvPr>
        </p:nvSpPr>
        <p:spPr>
          <a:xfrm>
            <a:off x="1293962" y="1982109"/>
            <a:ext cx="4243238" cy="3334958"/>
          </a:xfrm>
        </p:spPr>
        <p:txBody>
          <a:bodyPr/>
          <a:lstStyle/>
          <a:p>
            <a:r>
              <a:rPr lang="en-US" dirty="0" smtClean="0">
                <a:solidFill>
                  <a:schemeClr val="tx1"/>
                </a:solidFill>
              </a:rPr>
              <a:t>Soil carbon sequestration is the process of capuring Carbon from the air mostly through plant photosynethsis.  This process provides nutrients for the soil while reducing the amount of carbon dioxide in the atmosphere.</a:t>
            </a:r>
            <a:endParaRPr lang="en-US" dirty="0">
              <a:solidFill>
                <a:schemeClr val="tx1"/>
              </a:solidFill>
            </a:endParaRPr>
          </a:p>
        </p:txBody>
      </p:sp>
      <p:pic>
        <p:nvPicPr>
          <p:cNvPr id="7" name="Picture 6"/>
          <p:cNvPicPr>
            <a:picLocks noChangeAspect="1"/>
          </p:cNvPicPr>
          <p:nvPr/>
        </p:nvPicPr>
        <p:blipFill rotWithShape="1">
          <a:blip r:embed="rId3"/>
          <a:srcRect l="5209" t="12099" r="2012" b="24938"/>
          <a:stretch/>
        </p:blipFill>
        <p:spPr>
          <a:xfrm>
            <a:off x="558800" y="829733"/>
            <a:ext cx="8128000" cy="5046134"/>
          </a:xfrm>
          <a:prstGeom prst="rect">
            <a:avLst/>
          </a:prstGeom>
        </p:spPr>
      </p:pic>
    </p:spTree>
    <p:extLst>
      <p:ext uri="{BB962C8B-B14F-4D97-AF65-F5344CB8AC3E}">
        <p14:creationId xmlns:p14="http://schemas.microsoft.com/office/powerpoint/2010/main" val="22241751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74637"/>
            <a:ext cx="8229600" cy="690563"/>
          </a:xfrm>
        </p:spPr>
        <p:txBody>
          <a:bodyPr/>
          <a:lstStyle/>
          <a:p>
            <a:r>
              <a:rPr lang="en-US" dirty="0" smtClean="0"/>
              <a:t>COMPOSTING SUPPRESSES PATHOGENS</a:t>
            </a:r>
            <a:endParaRPr lang="en-US" dirty="0"/>
          </a:p>
        </p:txBody>
      </p:sp>
      <p:sp>
        <p:nvSpPr>
          <p:cNvPr id="3" name="Content Placeholder 2"/>
          <p:cNvSpPr>
            <a:spLocks noGrp="1"/>
          </p:cNvSpPr>
          <p:nvPr>
            <p:ph idx="1"/>
          </p:nvPr>
        </p:nvSpPr>
        <p:spPr>
          <a:xfrm>
            <a:off x="423334" y="1277188"/>
            <a:ext cx="4538133" cy="4327746"/>
          </a:xfrm>
        </p:spPr>
        <p:txBody>
          <a:bodyPr/>
          <a:lstStyle/>
          <a:p>
            <a:pPr marL="0" indent="0">
              <a:buNone/>
            </a:pPr>
            <a:r>
              <a:rPr lang="en-US" dirty="0" smtClean="0"/>
              <a:t>IMPROVED SOIL</a:t>
            </a:r>
          </a:p>
          <a:p>
            <a:pPr marL="0" indent="0">
              <a:buNone/>
            </a:pPr>
            <a:r>
              <a:rPr lang="en-US" dirty="0"/>
              <a:t>	I</a:t>
            </a:r>
            <a:r>
              <a:rPr lang="en-US" dirty="0" smtClean="0"/>
              <a:t>mproves physical and chemical 	properties of soil</a:t>
            </a:r>
          </a:p>
          <a:p>
            <a:pPr marL="0" indent="0">
              <a:buNone/>
            </a:pPr>
            <a:r>
              <a:rPr lang="en-US" dirty="0" smtClean="0"/>
              <a:t>ADDED DIVERSITY</a:t>
            </a:r>
            <a:endParaRPr lang="en-US" dirty="0"/>
          </a:p>
          <a:p>
            <a:pPr marL="0" indent="0">
              <a:buNone/>
            </a:pPr>
            <a:r>
              <a:rPr lang="en-US" dirty="0" smtClean="0"/>
              <a:t>	Increases the number and diversity of 	bacteria and fungi </a:t>
            </a:r>
          </a:p>
          <a:p>
            <a:pPr marL="0" indent="0">
              <a:buNone/>
            </a:pPr>
            <a:r>
              <a:rPr lang="en-US" dirty="0" smtClean="0"/>
              <a:t>OUT NUMBERED</a:t>
            </a:r>
          </a:p>
          <a:p>
            <a:pPr marL="0" indent="0">
              <a:buNone/>
            </a:pPr>
            <a:r>
              <a:rPr lang="en-US" dirty="0" smtClean="0"/>
              <a:t>	Soil diveristy out numbers soil 	pathogens.</a:t>
            </a:r>
          </a:p>
          <a:p>
            <a:pPr marL="0" indent="0">
              <a:buNone/>
            </a:pPr>
            <a:r>
              <a:rPr lang="en-US" dirty="0" smtClean="0"/>
              <a:t>REDUCED </a:t>
            </a:r>
            <a:endParaRPr lang="en-US" dirty="0"/>
          </a:p>
          <a:p>
            <a:pPr marL="0" indent="0">
              <a:buNone/>
            </a:pPr>
            <a:r>
              <a:rPr lang="en-US" dirty="0" smtClean="0"/>
              <a:t>	Some Diseases have been reduced by 	80% in areas with high compost rates</a:t>
            </a:r>
            <a:endParaRPr lang="en-US" dirty="0"/>
          </a:p>
        </p:txBody>
      </p:sp>
      <p:pic>
        <p:nvPicPr>
          <p:cNvPr id="4" name="Picture 3"/>
          <p:cNvPicPr>
            <a:picLocks noChangeAspect="1"/>
          </p:cNvPicPr>
          <p:nvPr/>
        </p:nvPicPr>
        <p:blipFill>
          <a:blip r:embed="rId2"/>
          <a:stretch>
            <a:fillRect/>
          </a:stretch>
        </p:blipFill>
        <p:spPr>
          <a:xfrm>
            <a:off x="4826000" y="1016000"/>
            <a:ext cx="3877733" cy="4758267"/>
          </a:xfrm>
          <a:prstGeom prst="rect">
            <a:avLst/>
          </a:prstGeom>
        </p:spPr>
      </p:pic>
    </p:spTree>
    <p:extLst>
      <p:ext uri="{BB962C8B-B14F-4D97-AF65-F5344CB8AC3E}">
        <p14:creationId xmlns:p14="http://schemas.microsoft.com/office/powerpoint/2010/main" val="27518613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NRBrand_U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2704</TotalTime>
  <Words>1298</Words>
  <Application>Microsoft Macintosh PowerPoint</Application>
  <PresentationFormat>On-screen Show (4:3)</PresentationFormat>
  <Paragraphs>376</Paragraphs>
  <Slides>37</Slides>
  <Notes>16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ANRBrand_UCCE</vt:lpstr>
      <vt:lpstr>Composting at Home: Turning Waste into Treasure</vt:lpstr>
      <vt:lpstr>University of California Cooperative Extension Master Composter Program of Santa Clara County</vt:lpstr>
      <vt:lpstr>WHAT IS COMPOST?</vt:lpstr>
      <vt:lpstr>WHY COMPOST?</vt:lpstr>
      <vt:lpstr>PowerPoint Presentation</vt:lpstr>
      <vt:lpstr>PowerPoint Presentation</vt:lpstr>
      <vt:lpstr>COMPOSTING IMPROVES SOIL  </vt:lpstr>
      <vt:lpstr>COMPOSTING SEQUESTERS CARBON </vt:lpstr>
      <vt:lpstr>COMPOSTING SUPPRESSES PATHOGENS</vt:lpstr>
      <vt:lpstr>COLD COMPOSTING</vt:lpstr>
      <vt:lpstr>INFRASTRUCTURE</vt:lpstr>
      <vt:lpstr>SITE ASSESSMENT</vt:lpstr>
      <vt:lpstr>COMPOST RECIPE</vt:lpstr>
      <vt:lpstr>MATERIALS</vt:lpstr>
      <vt:lpstr>WHAT TO AVOID</vt:lpstr>
      <vt:lpstr>MAKING COMPOST</vt:lpstr>
      <vt:lpstr>COMPOST MAINTANENCE</vt:lpstr>
      <vt:lpstr>FBI’s = Fungi, Bacteria, and Inverebrates</vt:lpstr>
      <vt:lpstr>FUNGI</vt:lpstr>
      <vt:lpstr>BACTERIA</vt:lpstr>
      <vt:lpstr>INVERTEBRATES</vt:lpstr>
      <vt:lpstr>TROUBLESHOOTING</vt:lpstr>
      <vt:lpstr>SIFTING AND APPLYING COMPOST</vt:lpstr>
      <vt:lpstr>Vermicomposting Composting with worms</vt:lpstr>
      <vt:lpstr>WHY WORM COMPOSTING?</vt:lpstr>
      <vt:lpstr>TYPE OF WORMS</vt:lpstr>
      <vt:lpstr>WORM HABITAT</vt:lpstr>
      <vt:lpstr>SETTING UP A WORM BIN</vt:lpstr>
      <vt:lpstr>SETTING UP A WORM BIN (continued)</vt:lpstr>
      <vt:lpstr>FEEDING WORMS</vt:lpstr>
      <vt:lpstr>WHAT TO AVOID</vt:lpstr>
      <vt:lpstr>BIN TYPES</vt:lpstr>
      <vt:lpstr>HARVESTING </vt:lpstr>
      <vt:lpstr>WORM TUNNELS</vt:lpstr>
      <vt:lpstr>TROUBLESHOOTING</vt:lpstr>
      <vt:lpstr>APPLYING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Trader</dc:creator>
  <cp:lastModifiedBy>Melanie Burgess</cp:lastModifiedBy>
  <cp:revision>209</cp:revision>
  <dcterms:created xsi:type="dcterms:W3CDTF">2016-08-31T23:20:18Z</dcterms:created>
  <dcterms:modified xsi:type="dcterms:W3CDTF">2018-10-14T03:36:03Z</dcterms:modified>
</cp:coreProperties>
</file>