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6858000" cx="9144000"/>
  <p:notesSz cx="6858000" cy="9144000"/>
  <p:embeddedFontLst>
    <p:embeddedFont>
      <p:font typeface="Rambla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3F2B7ED8-5269-437B-9587-AA48BE4A134F}">
  <a:tblStyle styleId="{3F2B7ED8-5269-437B-9587-AA48BE4A134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Rambla-bold.fntdata"/><Relationship Id="rId41" Type="http://schemas.openxmlformats.org/officeDocument/2006/relationships/font" Target="fonts/Rambla-regular.fntdata"/><Relationship Id="rId22" Type="http://schemas.openxmlformats.org/officeDocument/2006/relationships/slide" Target="slides/slide17.xml"/><Relationship Id="rId44" Type="http://schemas.openxmlformats.org/officeDocument/2006/relationships/font" Target="fonts/Rambla-boldItalic.fntdata"/><Relationship Id="rId21" Type="http://schemas.openxmlformats.org/officeDocument/2006/relationships/slide" Target="slides/slide16.xml"/><Relationship Id="rId43" Type="http://schemas.openxmlformats.org/officeDocument/2006/relationships/font" Target="fonts/Rambla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63" name="Google Shape;36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7" name="Google Shape;8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-Is compost a fertilizer:  It is a soil amendment with time-released nutrient benefits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-N-P-K  is approximately 1-1-1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-Compost depends on microbial life present within the material to be effective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1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Guess</a:t>
            </a: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number of microbes in a teaspoon of soil – about same number of  people on earth.  7 1/2 Billion                      (Bacteria, Actinomycetes, Fungi, Algae, Protozoa, Nematodes)</a:t>
            </a:r>
            <a:endParaRPr/>
          </a:p>
        </p:txBody>
      </p:sp>
      <p:sp>
        <p:nvSpPr>
          <p:cNvPr id="88" name="Google Shape;8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sz="1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728932" y="1216028"/>
            <a:ext cx="7772400" cy="880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1293962" y="3006306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9740" y="5821031"/>
            <a:ext cx="1603387" cy="810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457200" y="1073988"/>
            <a:ext cx="8229600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9740" y="5821031"/>
            <a:ext cx="1603387" cy="810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274638"/>
            <a:ext cx="8229600" cy="5276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57200" y="1600201"/>
            <a:ext cx="4038600" cy="4154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1950" lvl="0" marL="4572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648200" y="1600202"/>
            <a:ext cx="4038600" cy="4154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1950" lvl="0" marL="4572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457200" y="274638"/>
            <a:ext cx="8229600" cy="5276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b="0" i="0" sz="13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1" type="body"/>
          </p:nvPr>
        </p:nvSpPr>
        <p:spPr>
          <a:xfrm>
            <a:off x="3575050" y="273052"/>
            <a:ext cx="5111750" cy="5454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2" type="body"/>
          </p:nvPr>
        </p:nvSpPr>
        <p:spPr>
          <a:xfrm>
            <a:off x="457201" y="1435102"/>
            <a:ext cx="3008313" cy="4292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1792288" y="5367338"/>
            <a:ext cx="5486400" cy="44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8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5276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996351"/>
            <a:ext cx="8229600" cy="482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55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UC_ANR.png" id="12" name="Google Shape;12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910139" y="5956300"/>
            <a:ext cx="3424237" cy="636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9740" y="5821031"/>
            <a:ext cx="1603387" cy="81083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jpg"/><Relationship Id="rId4" Type="http://schemas.openxmlformats.org/officeDocument/2006/relationships/image" Target="../media/image15.jpg"/><Relationship Id="rId9" Type="http://schemas.openxmlformats.org/officeDocument/2006/relationships/image" Target="../media/image12.png"/><Relationship Id="rId5" Type="http://schemas.openxmlformats.org/officeDocument/2006/relationships/hyperlink" Target="http://www.illinoiswildflowers.info/" TargetMode="External"/><Relationship Id="rId6" Type="http://schemas.openxmlformats.org/officeDocument/2006/relationships/hyperlink" Target="http://discountdogpoopbags.com/" TargetMode="External"/><Relationship Id="rId7" Type="http://schemas.openxmlformats.org/officeDocument/2006/relationships/image" Target="../media/image21.jpg"/><Relationship Id="rId8" Type="http://schemas.openxmlformats.org/officeDocument/2006/relationships/hyperlink" Target="https://ripenraworganics.com.au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Relationship Id="rId4" Type="http://schemas.openxmlformats.org/officeDocument/2006/relationships/image" Target="../media/image26.jpg"/><Relationship Id="rId5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jpg"/><Relationship Id="rId4" Type="http://schemas.openxmlformats.org/officeDocument/2006/relationships/image" Target="../media/image41.png"/><Relationship Id="rId5" Type="http://schemas.openxmlformats.org/officeDocument/2006/relationships/hyperlink" Target="http://biogas.ifas.ufl.edu/SCC/basics.asp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2.png"/><Relationship Id="rId4" Type="http://schemas.openxmlformats.org/officeDocument/2006/relationships/image" Target="../media/image47.png"/><Relationship Id="rId5" Type="http://schemas.openxmlformats.org/officeDocument/2006/relationships/image" Target="../media/image38.jpg"/><Relationship Id="rId6" Type="http://schemas.openxmlformats.org/officeDocument/2006/relationships/image" Target="../media/image31.jpg"/><Relationship Id="rId7" Type="http://schemas.openxmlformats.org/officeDocument/2006/relationships/image" Target="../media/image3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jpg"/><Relationship Id="rId4" Type="http://schemas.openxmlformats.org/officeDocument/2006/relationships/image" Target="../media/image37.jpg"/><Relationship Id="rId5" Type="http://schemas.openxmlformats.org/officeDocument/2006/relationships/hyperlink" Target="http://www.frisss.hu/hirek/szombathelyen-is-elkezdodik-a-komposztalo-ladak-kiosztasa" TargetMode="External"/><Relationship Id="rId6" Type="http://schemas.openxmlformats.org/officeDocument/2006/relationships/image" Target="../media/image3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jpg"/><Relationship Id="rId4" Type="http://schemas.openxmlformats.org/officeDocument/2006/relationships/hyperlink" Target="http://amodernmother.com/2010/02/how-to-compost.html" TargetMode="External"/><Relationship Id="rId5" Type="http://schemas.openxmlformats.org/officeDocument/2006/relationships/image" Target="../media/image39.jpg"/><Relationship Id="rId6" Type="http://schemas.openxmlformats.org/officeDocument/2006/relationships/hyperlink" Target="https://www.allotment-garden.org/" TargetMode="External"/><Relationship Id="rId7" Type="http://schemas.openxmlformats.org/officeDocument/2006/relationships/image" Target="../media/image45.png"/><Relationship Id="rId8" Type="http://schemas.openxmlformats.org/officeDocument/2006/relationships/hyperlink" Target="http://www.learn.eartheasy.com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3.jpg"/><Relationship Id="rId4" Type="http://schemas.openxmlformats.org/officeDocument/2006/relationships/image" Target="../media/image44.jpg"/><Relationship Id="rId5" Type="http://schemas.openxmlformats.org/officeDocument/2006/relationships/image" Target="../media/image4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jpg"/><Relationship Id="rId4" Type="http://schemas.openxmlformats.org/officeDocument/2006/relationships/hyperlink" Target="http://www.charlesdowding.co.uk/no-dig-growing/no-dig-growing-preparation/" TargetMode="External"/><Relationship Id="rId5" Type="http://schemas.openxmlformats.org/officeDocument/2006/relationships/image" Target="../media/image49.jpg"/><Relationship Id="rId6" Type="http://schemas.openxmlformats.org/officeDocument/2006/relationships/image" Target="../media/image46.jpg"/><Relationship Id="rId7" Type="http://schemas.openxmlformats.org/officeDocument/2006/relationships/hyperlink" Target="http://www.bhg.com/gardening/yard/garden-care/ten-steps-to-beginning-a-garden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6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9.png"/><Relationship Id="rId5" Type="http://schemas.openxmlformats.org/officeDocument/2006/relationships/hyperlink" Target="https://www.epa.gov/" TargetMode="External"/><Relationship Id="rId6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0.png"/><Relationship Id="rId4" Type="http://schemas.openxmlformats.org/officeDocument/2006/relationships/hyperlink" Target="http://www.picshype.com/diy-wooden-worm-bin/worm-farm/28045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jpg"/><Relationship Id="rId4" Type="http://schemas.openxmlformats.org/officeDocument/2006/relationships/image" Target="../media/image54.png"/><Relationship Id="rId9" Type="http://schemas.openxmlformats.org/officeDocument/2006/relationships/hyperlink" Target="https://unsplash.com/search/photos/darkness" TargetMode="External"/><Relationship Id="rId5" Type="http://schemas.openxmlformats.org/officeDocument/2006/relationships/image" Target="../media/image50.png"/><Relationship Id="rId6" Type="http://schemas.openxmlformats.org/officeDocument/2006/relationships/image" Target="../media/image51.jpg"/><Relationship Id="rId7" Type="http://schemas.openxmlformats.org/officeDocument/2006/relationships/image" Target="../media/image55.jpg"/><Relationship Id="rId8" Type="http://schemas.openxmlformats.org/officeDocument/2006/relationships/hyperlink" Target="https://www.armaghbanbridgecraigavon.gov.uk/dont-bin-itrecycle-your-food-waste/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compost.css.cornell.edu/worms/steps.html" TargetMode="External"/><Relationship Id="rId4" Type="http://schemas.openxmlformats.org/officeDocument/2006/relationships/image" Target="../media/image60.jpg"/><Relationship Id="rId5" Type="http://schemas.openxmlformats.org/officeDocument/2006/relationships/image" Target="../media/image57.jpg"/><Relationship Id="rId6" Type="http://schemas.openxmlformats.org/officeDocument/2006/relationships/image" Target="../media/image6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compost.css.cornell.edu/worms/steps.html" TargetMode="External"/><Relationship Id="rId4" Type="http://schemas.openxmlformats.org/officeDocument/2006/relationships/image" Target="../media/image58.jpg"/><Relationship Id="rId5" Type="http://schemas.openxmlformats.org/officeDocument/2006/relationships/image" Target="../media/image68.jpg"/><Relationship Id="rId6" Type="http://schemas.openxmlformats.org/officeDocument/2006/relationships/image" Target="../media/image6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1.png"/><Relationship Id="rId4" Type="http://schemas.openxmlformats.org/officeDocument/2006/relationships/hyperlink" Target="https://ar.pinterest.com/pin/566046246905685885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2.png"/><Relationship Id="rId4" Type="http://schemas.openxmlformats.org/officeDocument/2006/relationships/hyperlink" Target="https://americanira.com/category/prohibited-transactions/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1.jpg"/><Relationship Id="rId4" Type="http://schemas.openxmlformats.org/officeDocument/2006/relationships/image" Target="../media/image59.jpg"/><Relationship Id="rId5" Type="http://schemas.openxmlformats.org/officeDocument/2006/relationships/image" Target="../media/image62.jpg"/><Relationship Id="rId6" Type="http://schemas.openxmlformats.org/officeDocument/2006/relationships/image" Target="../media/image67.png"/><Relationship Id="rId7" Type="http://schemas.openxmlformats.org/officeDocument/2006/relationships/image" Target="../media/image74.jpg"/><Relationship Id="rId8" Type="http://schemas.openxmlformats.org/officeDocument/2006/relationships/hyperlink" Target="https://www.etsy.com/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7.png"/><Relationship Id="rId4" Type="http://schemas.openxmlformats.org/officeDocument/2006/relationships/image" Target="../media/image64.jpg"/><Relationship Id="rId5" Type="http://schemas.openxmlformats.org/officeDocument/2006/relationships/hyperlink" Target="https://crisonthesidelines.wordpress.com/2008/11/12/harvesting-vermicompost-2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5.png"/><Relationship Id="rId4" Type="http://schemas.openxmlformats.org/officeDocument/2006/relationships/hyperlink" Target="https://deepgreenpermaculture.com/diy-instructions/build-a-worm-tunnel-vermicomposting-system/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3.jpg"/><Relationship Id="rId4" Type="http://schemas.openxmlformats.org/officeDocument/2006/relationships/hyperlink" Target="https://www.kaskus.co.id/thread/58381bfc1cbfaa1c418b456e/stres-bisa-bikin-sering-kentut-lho/" TargetMode="External"/><Relationship Id="rId5" Type="http://schemas.openxmlformats.org/officeDocument/2006/relationships/image" Target="../media/image69.png"/><Relationship Id="rId6" Type="http://schemas.openxmlformats.org/officeDocument/2006/relationships/hyperlink" Target="https://www.illustrationsource.com/" TargetMode="External"/><Relationship Id="rId7" Type="http://schemas.openxmlformats.org/officeDocument/2006/relationships/image" Target="../media/image75.png"/><Relationship Id="rId8" Type="http://schemas.openxmlformats.org/officeDocument/2006/relationships/hyperlink" Target="http://clipart-library.com/rip-cliparts.html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3.png"/><Relationship Id="rId4" Type="http://schemas.openxmlformats.org/officeDocument/2006/relationships/image" Target="../media/image8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://cesantaclara.ucanr.edu/Home_Composting_Education/Composting_Workshops/" TargetMode="External"/><Relationship Id="rId4" Type="http://schemas.openxmlformats.org/officeDocument/2006/relationships/hyperlink" Target="http://cesantaclara.ucanr.edu/Home_Composting_Education/Composting_Video_Series_/" TargetMode="External"/><Relationship Id="rId5" Type="http://schemas.openxmlformats.org/officeDocument/2006/relationships/hyperlink" Target="http://cesantaclara.ucanr.edu/Home_Composting_Education/Where_to_Get_Compost/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www.ucanr.edu/compost" TargetMode="External"/><Relationship Id="rId4" Type="http://schemas.openxmlformats.org/officeDocument/2006/relationships/image" Target="../media/image81.gif"/><Relationship Id="rId9" Type="http://schemas.openxmlformats.org/officeDocument/2006/relationships/hyperlink" Target="http://insaneclopedia.com/1415/antidepressant-microbes-soil-dirt-makes-happy/" TargetMode="External"/><Relationship Id="rId5" Type="http://schemas.openxmlformats.org/officeDocument/2006/relationships/image" Target="../media/image78.jpg"/><Relationship Id="rId6" Type="http://schemas.openxmlformats.org/officeDocument/2006/relationships/image" Target="../media/image80.jpg"/><Relationship Id="rId7" Type="http://schemas.openxmlformats.org/officeDocument/2006/relationships/hyperlink" Target="http://archive.constantcontact.com/fs197/1101811920551/archive/1117199404572.html" TargetMode="External"/><Relationship Id="rId8" Type="http://schemas.openxmlformats.org/officeDocument/2006/relationships/image" Target="../media/image79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8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16.png"/><Relationship Id="rId5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planetnatural.com/tumbling-composter/" TargetMode="External"/><Relationship Id="rId4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jpg"/><Relationship Id="rId4" Type="http://schemas.openxmlformats.org/officeDocument/2006/relationships/image" Target="../media/image14.jpg"/><Relationship Id="rId5" Type="http://schemas.openxmlformats.org/officeDocument/2006/relationships/image" Target="../media/image10.png"/><Relationship Id="rId6" Type="http://schemas.openxmlformats.org/officeDocument/2006/relationships/image" Target="../media/image28.png"/><Relationship Id="rId7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Relationship Id="rId4" Type="http://schemas.openxmlformats.org/officeDocument/2006/relationships/hyperlink" Target="https://www.grow-it-organically.com/build-a-compost-pile.html" TargetMode="External"/><Relationship Id="rId9" Type="http://schemas.openxmlformats.org/officeDocument/2006/relationships/hyperlink" Target="https://www.pinterest.com/pin/490470215645748858/" TargetMode="External"/><Relationship Id="rId5" Type="http://schemas.openxmlformats.org/officeDocument/2006/relationships/image" Target="../media/image22.png"/><Relationship Id="rId6" Type="http://schemas.openxmlformats.org/officeDocument/2006/relationships/hyperlink" Target="http://clipartix.com/calendar-clipart-image-3592/" TargetMode="External"/><Relationship Id="rId7" Type="http://schemas.openxmlformats.org/officeDocument/2006/relationships/image" Target="../media/image25.png"/><Relationship Id="rId8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ctrTitle"/>
          </p:nvPr>
        </p:nvSpPr>
        <p:spPr>
          <a:xfrm>
            <a:off x="1558322" y="1063239"/>
            <a:ext cx="6221376" cy="1863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Convenient Truth</a:t>
            </a:r>
            <a:br>
              <a:rPr b="1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Composting for the home gardener</a:t>
            </a:r>
            <a:endParaRPr b="1" i="0" sz="4800" u="none" cap="none" strike="noStrike">
              <a:solidFill>
                <a:srgbClr val="00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0"/>
          <p:cNvSpPr txBox="1"/>
          <p:nvPr>
            <p:ph idx="1" type="subTitle"/>
          </p:nvPr>
        </p:nvSpPr>
        <p:spPr>
          <a:xfrm>
            <a:off x="2537651" y="3367777"/>
            <a:ext cx="4800600" cy="1266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Don Krafft</a:t>
            </a:r>
            <a:endParaRPr/>
          </a:p>
          <a:p>
            <a:pPr indent="0" lvl="0" marL="0" marR="0" rtl="0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Sara Johnson </a:t>
            </a:r>
            <a:endParaRPr/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UCCE Composting Education Program</a:t>
            </a:r>
            <a:endParaRPr/>
          </a:p>
        </p:txBody>
      </p:sp>
      <p:pic>
        <p:nvPicPr>
          <p:cNvPr descr="images[9]" id="46" name="Google Shape;4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594" y="3128994"/>
            <a:ext cx="1590116" cy="2156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Materials to avoid</a:t>
            </a:r>
            <a:endParaRPr/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717146" y="967824"/>
            <a:ext cx="2775098" cy="2951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Meat and bones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Poultry and fish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Fatty food waste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Whole eggs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Dairy products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Human and pet feces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Pernicious weeds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Treated wood</a:t>
            </a:r>
            <a:endParaRPr/>
          </a:p>
        </p:txBody>
      </p:sp>
      <p:pic>
        <p:nvPicPr>
          <p:cNvPr id="144" name="Google Shape;14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71824" y="967824"/>
            <a:ext cx="3014913" cy="258491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 result for field bindweed" id="145" name="Google Shape;14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0282" y="2894784"/>
            <a:ext cx="2383211" cy="178601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6" name="Google Shape;146;p19"/>
          <p:cNvSpPr/>
          <p:nvPr/>
        </p:nvSpPr>
        <p:spPr>
          <a:xfrm>
            <a:off x="2234699" y="6197614"/>
            <a:ext cx="17377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http://www.illinoiswildflowers.info/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147" name="Google Shape;147;p19"/>
          <p:cNvSpPr/>
          <p:nvPr/>
        </p:nvSpPr>
        <p:spPr>
          <a:xfrm>
            <a:off x="2221251" y="5904306"/>
            <a:ext cx="16764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http://discountdogpoopbags.com/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pic>
        <p:nvPicPr>
          <p:cNvPr id="148" name="Google Shape;148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45332" y="3977110"/>
            <a:ext cx="2560253" cy="180666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9"/>
          <p:cNvSpPr/>
          <p:nvPr/>
        </p:nvSpPr>
        <p:spPr>
          <a:xfrm>
            <a:off x="2234699" y="6033623"/>
            <a:ext cx="164950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https://ripenraworganics.com.au/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Related image" id="150" name="Google Shape;150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004310" y="609329"/>
            <a:ext cx="1757643" cy="1873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 preparation</a:t>
            </a:r>
            <a:endParaRPr/>
          </a:p>
        </p:txBody>
      </p:sp>
      <p:sp>
        <p:nvSpPr>
          <p:cNvPr id="156" name="Google Shape;156;p20"/>
          <p:cNvSpPr txBox="1"/>
          <p:nvPr>
            <p:ph idx="1" type="body"/>
          </p:nvPr>
        </p:nvSpPr>
        <p:spPr>
          <a:xfrm>
            <a:off x="457200" y="814342"/>
            <a:ext cx="8229600" cy="2409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Chop materials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smaller the pieces, the faster the process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Layer equal amounts of browns and greens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 and end with brown layers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Adjust moisture content 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Texture like a wrung-out sponge</a:t>
            </a:r>
            <a:endParaRPr/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all-Clean-Up-snipping-back-plants-in-pots_width579.jpg" id="157" name="Google Shape;15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127" y="3088334"/>
            <a:ext cx="2890056" cy="2752597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Shreds.jpg" id="158" name="Google Shape;15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1246" y="3390505"/>
            <a:ext cx="2821507" cy="316505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9" name="Google Shape;15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42548" y="1567886"/>
            <a:ext cx="2867025" cy="28194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 pile maintenance</a:t>
            </a:r>
            <a:endParaRPr/>
          </a:p>
        </p:txBody>
      </p:sp>
      <p:sp>
        <p:nvSpPr>
          <p:cNvPr id="165" name="Google Shape;165;p21"/>
          <p:cNvSpPr txBox="1"/>
          <p:nvPr>
            <p:ph idx="1" type="body"/>
          </p:nvPr>
        </p:nvSpPr>
        <p:spPr>
          <a:xfrm>
            <a:off x="457200" y="814341"/>
            <a:ext cx="4616824" cy="39997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Maintain air and moisture 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Texture like a wrung-out sponge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 the pile at intervals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often for faster decomposition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often for lower maintenance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Optionally, use instruments to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 temperature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 moisture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Maintain until compost is completely “finished”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recognizable materials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Pile is completely cold</a:t>
            </a:r>
            <a:endParaRPr/>
          </a:p>
        </p:txBody>
      </p:sp>
      <p:pic>
        <p:nvPicPr>
          <p:cNvPr id="166" name="Google Shape;1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3601" y="2665335"/>
            <a:ext cx="3600311" cy="282052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72175" y="969093"/>
            <a:ext cx="2867025" cy="192405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8" name="Google Shape;168;p21"/>
          <p:cNvSpPr/>
          <p:nvPr/>
        </p:nvSpPr>
        <p:spPr>
          <a:xfrm>
            <a:off x="6643756" y="5565370"/>
            <a:ext cx="191270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http://biogas.ifas.ufl.edu/SCC/basics.asp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Infrastructure</a:t>
            </a:r>
            <a:endParaRPr/>
          </a:p>
        </p:txBody>
      </p:sp>
      <p:pic>
        <p:nvPicPr>
          <p:cNvPr id="174" name="Google Shape;17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9496" y="3741305"/>
            <a:ext cx="3448050" cy="215265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5" name="Google Shape;175;p22"/>
          <p:cNvSpPr txBox="1"/>
          <p:nvPr>
            <p:ph idx="1" type="body"/>
          </p:nvPr>
        </p:nvSpPr>
        <p:spPr>
          <a:xfrm>
            <a:off x="2725109" y="801135"/>
            <a:ext cx="2913692" cy="1484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Size (3’ x 3’ x 3’)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Ability to turn the pile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Pest resistance</a:t>
            </a:r>
            <a:endParaRPr/>
          </a:p>
        </p:txBody>
      </p:sp>
      <p:pic>
        <p:nvPicPr>
          <p:cNvPr id="176" name="Google Shape;17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4982" y="801135"/>
            <a:ext cx="2127157" cy="24388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mposting bins" id="177" name="Google Shape;17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6436" y="2856618"/>
            <a:ext cx="3790734" cy="253221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7200" y="744579"/>
            <a:ext cx="1807427" cy="249541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9" name="Google Shape;179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57652" y="1269640"/>
            <a:ext cx="1854286" cy="242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Site assessment</a:t>
            </a:r>
            <a:endParaRPr/>
          </a:p>
        </p:txBody>
      </p:sp>
      <p:sp>
        <p:nvSpPr>
          <p:cNvPr id="185" name="Google Shape;185;p23"/>
          <p:cNvSpPr txBox="1"/>
          <p:nvPr>
            <p:ph idx="1" type="body"/>
          </p:nvPr>
        </p:nvSpPr>
        <p:spPr>
          <a:xfrm>
            <a:off x="329609" y="1073988"/>
            <a:ext cx="2897685" cy="319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Convenient access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Adding material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Maintaining the pile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too wet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too sunny or dry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Protected from rodents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Near a water source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Near a “banked” supply of browns</a:t>
            </a:r>
            <a:endParaRPr/>
          </a:p>
          <a:p>
            <a:pPr indent="-87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2468" y="787643"/>
            <a:ext cx="2630325" cy="270580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7" name="Google Shape;18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1462" y="2062551"/>
            <a:ext cx="3045338" cy="204826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8" name="Google Shape;188;p23"/>
          <p:cNvSpPr/>
          <p:nvPr/>
        </p:nvSpPr>
        <p:spPr>
          <a:xfrm>
            <a:off x="6979701" y="5544345"/>
            <a:ext cx="20656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http://www.frisss.hu/hirek/szombathelyen-is-elkezdodik-a-komposztalo-ladak-kiosztasa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89" name="Google Shape;189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13923" y="3652073"/>
            <a:ext cx="2852178" cy="22308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Critters in the compost pile</a:t>
            </a:r>
            <a:endParaRPr/>
          </a:p>
        </p:txBody>
      </p:sp>
      <p:pic>
        <p:nvPicPr>
          <p:cNvPr descr="https://brandonscompostproject.files.wordpress.com/2014/11/organic_stuff_in_soil.jpg" id="195" name="Google Shape;195;p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233" y="868548"/>
            <a:ext cx="6792826" cy="495247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6" name="Google Shape;196;p24"/>
          <p:cNvSpPr/>
          <p:nvPr/>
        </p:nvSpPr>
        <p:spPr>
          <a:xfrm>
            <a:off x="7127900" y="785004"/>
            <a:ext cx="1621654" cy="7850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Most critters are beneficial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5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Troubleshooting</a:t>
            </a:r>
            <a:endParaRPr/>
          </a:p>
        </p:txBody>
      </p:sp>
      <p:graphicFrame>
        <p:nvGraphicFramePr>
          <p:cNvPr id="202" name="Google Shape;202;p25"/>
          <p:cNvGraphicFramePr/>
          <p:nvPr/>
        </p:nvGraphicFramePr>
        <p:xfrm>
          <a:off x="457202" y="7651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{3F2B7ED8-5269-437B-9587-AA48BE4A134F}</a:tableStyleId>
              </a:tblPr>
              <a:tblGrid>
                <a:gridCol w="3114925"/>
                <a:gridCol w="2557625"/>
                <a:gridCol w="2557050"/>
              </a:tblGrid>
              <a:tr h="590775">
                <a:tc>
                  <a:txBody>
                    <a:bodyPr>
                      <a:noAutofit/>
                    </a:bodyPr>
                    <a:lstStyle/>
                    <a:p>
                      <a:pPr indent="-457200" lvl="0" marL="5143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Rodents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No action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smelly pile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0225">
                <a:tc>
                  <a:txBody>
                    <a:bodyPr>
                      <a:noAutofit/>
                    </a:bodyPr>
                    <a:lstStyle/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Meat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Greasy or oily foods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Cooked foods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Physical access</a:t>
                      </a:r>
                      <a:endParaRPr sz="135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Too dry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C:N imbalance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Pile not turned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Excess green (N)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Too much water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03" name="Google Shape;20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9329" y="2786117"/>
            <a:ext cx="3697471" cy="247058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4" name="Google Shape;204;p25"/>
          <p:cNvSpPr/>
          <p:nvPr/>
        </p:nvSpPr>
        <p:spPr>
          <a:xfrm>
            <a:off x="5624624" y="5256700"/>
            <a:ext cx="306217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http://amodernmother.com/2010/02/how-to-compost.html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205" name="Google Shape;205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" y="2976672"/>
            <a:ext cx="3128682" cy="200630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6" name="Google Shape;206;p25"/>
          <p:cNvSpPr/>
          <p:nvPr/>
        </p:nvSpPr>
        <p:spPr>
          <a:xfrm>
            <a:off x="457200" y="4958981"/>
            <a:ext cx="171393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https://www.allotment-garden.org/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207" name="Google Shape;207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46940" y="3476346"/>
            <a:ext cx="2408467" cy="238657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8" name="Google Shape;208;p25"/>
          <p:cNvSpPr/>
          <p:nvPr/>
        </p:nvSpPr>
        <p:spPr>
          <a:xfrm>
            <a:off x="2826536" y="5862918"/>
            <a:ext cx="133402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www.learn.eartheasy.com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Cold pile vs hot pile</a:t>
            </a:r>
            <a:endParaRPr/>
          </a:p>
        </p:txBody>
      </p:sp>
      <p:sp>
        <p:nvSpPr>
          <p:cNvPr id="214" name="Google Shape;214;p26"/>
          <p:cNvSpPr txBox="1"/>
          <p:nvPr>
            <p:ph idx="1" type="body"/>
          </p:nvPr>
        </p:nvSpPr>
        <p:spPr>
          <a:xfrm>
            <a:off x="4650597" y="849410"/>
            <a:ext cx="3785191" cy="34901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Thermophilic 110-165F</a:t>
            </a:r>
            <a:endParaRPr/>
          </a:p>
          <a:p>
            <a:pPr indent="-285750" lvl="0" marL="2857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Hot for a few days</a:t>
            </a:r>
            <a:endParaRPr/>
          </a:p>
          <a:p>
            <a:pPr indent="-285750" lvl="0" marL="2857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Pros: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Faster (weeks-months)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Kill pathogens and weed seeds</a:t>
            </a:r>
            <a:endParaRPr/>
          </a:p>
          <a:p>
            <a:pPr indent="-285750" lvl="0" marL="2857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Cons: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labor intensive </a:t>
            </a:r>
            <a:endParaRPr/>
          </a:p>
        </p:txBody>
      </p:sp>
      <p:sp>
        <p:nvSpPr>
          <p:cNvPr id="215" name="Google Shape;215;p26"/>
          <p:cNvSpPr txBox="1"/>
          <p:nvPr/>
        </p:nvSpPr>
        <p:spPr>
          <a:xfrm>
            <a:off x="315675" y="849410"/>
            <a:ext cx="4102100" cy="2899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Mesophilic 70-110F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Medium temperatures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Pros: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labor intensive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worm friendly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Cons:</a:t>
            </a:r>
            <a:endParaRPr/>
          </a:p>
          <a:p>
            <a:pPr indent="-2857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Slower (months-year) </a:t>
            </a:r>
            <a:endParaRPr/>
          </a:p>
        </p:txBody>
      </p:sp>
      <p:pic>
        <p:nvPicPr>
          <p:cNvPr descr="compost thermometer" id="216" name="Google Shape;21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8009" y="3879540"/>
            <a:ext cx="1685568" cy="126389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217" name="Google Shape;21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8380" y="4339596"/>
            <a:ext cx="1347484" cy="151898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8" name="Google Shape;21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37528" y="3748665"/>
            <a:ext cx="3010928" cy="2313157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6"/>
          <p:cNvSpPr txBox="1"/>
          <p:nvPr/>
        </p:nvSpPr>
        <p:spPr>
          <a:xfrm>
            <a:off x="4733058" y="4339596"/>
            <a:ext cx="147051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 to nitrogen ratio</a:t>
            </a:r>
            <a:endParaRPr/>
          </a:p>
        </p:txBody>
      </p:sp>
      <p:sp>
        <p:nvSpPr>
          <p:cNvPr id="220" name="Google Shape;220;p26"/>
          <p:cNvSpPr/>
          <p:nvPr/>
        </p:nvSpPr>
        <p:spPr>
          <a:xfrm rot="5400000">
            <a:off x="5472328" y="4784851"/>
            <a:ext cx="259977" cy="457200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compost</a:t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7"/>
          <p:cNvSpPr txBox="1"/>
          <p:nvPr>
            <p:ph idx="1" type="body"/>
          </p:nvPr>
        </p:nvSpPr>
        <p:spPr>
          <a:xfrm>
            <a:off x="421343" y="1100882"/>
            <a:ext cx="8229600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Sift through ¼” sieve 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to 2 inches for top dressing 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to 3 inches for incorporation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Mix to a depth of 5 inches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3+ inches for compost as mulch 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2564" y="785004"/>
            <a:ext cx="2850775" cy="213808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8" name="Google Shape;228;p27"/>
          <p:cNvSpPr/>
          <p:nvPr/>
        </p:nvSpPr>
        <p:spPr>
          <a:xfrm>
            <a:off x="5961530" y="5588335"/>
            <a:ext cx="2689413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http://www.charlesdowding.co.uk/no-dig-growing/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digging compost into soil" id="229" name="Google Shape;229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95658" y="2682925"/>
            <a:ext cx="2689412" cy="268941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 result for spreading compost in garden" id="230" name="Google Shape;230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16025" y="3222972"/>
            <a:ext cx="3784952" cy="252330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1" name="Google Shape;231;p27"/>
          <p:cNvSpPr/>
          <p:nvPr/>
        </p:nvSpPr>
        <p:spPr>
          <a:xfrm>
            <a:off x="4437531" y="5746273"/>
            <a:ext cx="421341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http://www.bhg.com/gardening/yard/garden-care/ten-steps-to-beginning-a-garden/</a:t>
            </a: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8"/>
          <p:cNvSpPr txBox="1"/>
          <p:nvPr>
            <p:ph type="title"/>
          </p:nvPr>
        </p:nvSpPr>
        <p:spPr>
          <a:xfrm>
            <a:off x="457200" y="373249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Summary of some key points</a:t>
            </a:r>
            <a:endParaRPr/>
          </a:p>
        </p:txBody>
      </p:sp>
      <p:sp>
        <p:nvSpPr>
          <p:cNvPr id="237" name="Google Shape;237;p28"/>
          <p:cNvSpPr txBox="1"/>
          <p:nvPr>
            <p:ph idx="1" type="body"/>
          </p:nvPr>
        </p:nvSpPr>
        <p:spPr>
          <a:xfrm>
            <a:off x="457200" y="1073988"/>
            <a:ext cx="8229600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is getting on the right side of nature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carbon to nitrogen ratio and moisture are the primary variables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gardener can decide the amount of time and effort to put in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and its results get better and easier with experience</a:t>
            </a:r>
            <a:endParaRPr/>
          </a:p>
        </p:txBody>
      </p:sp>
      <p:pic>
        <p:nvPicPr>
          <p:cNvPr descr="Image result for soil food web" id="238" name="Google Shape;238;p28"/>
          <p:cNvPicPr preferRelativeResize="0"/>
          <p:nvPr/>
        </p:nvPicPr>
        <p:blipFill rotWithShape="1">
          <a:blip r:embed="rId3">
            <a:alphaModFix/>
          </a:blip>
          <a:srcRect b="16698" l="588" r="0" t="0"/>
          <a:stretch/>
        </p:blipFill>
        <p:spPr>
          <a:xfrm>
            <a:off x="1810871" y="2725611"/>
            <a:ext cx="5208494" cy="280781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posting education program logo color" id="52" name="Google Shape;5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5494338"/>
            <a:ext cx="2133600" cy="108108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/>
          <p:nvPr/>
        </p:nvSpPr>
        <p:spPr>
          <a:xfrm>
            <a:off x="457200" y="274638"/>
            <a:ext cx="8229600" cy="5276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Anatomy of America’s garbage</a:t>
            </a:r>
            <a:endParaRPr/>
          </a:p>
        </p:txBody>
      </p:sp>
      <p:pic>
        <p:nvPicPr>
          <p:cNvPr id="54" name="Google Shape;5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933" y="1518400"/>
            <a:ext cx="7486650" cy="329565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5" name="Google Shape;55;p11"/>
          <p:cNvSpPr/>
          <p:nvPr/>
        </p:nvSpPr>
        <p:spPr>
          <a:xfrm>
            <a:off x="2402541" y="5965255"/>
            <a:ext cx="1263487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https://www.epa.gov/</a:t>
            </a:r>
            <a:r>
              <a:rPr b="0" i="0" lang="en-U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6" name="Google Shape;56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16747" y="2053144"/>
            <a:ext cx="2897442" cy="359461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1"/>
          <p:cNvSpPr/>
          <p:nvPr/>
        </p:nvSpPr>
        <p:spPr>
          <a:xfrm>
            <a:off x="2402541" y="4914152"/>
            <a:ext cx="2120485" cy="95100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concept of waste was invented by humans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/>
          <p:nvPr>
            <p:ph type="ctrTitle"/>
          </p:nvPr>
        </p:nvSpPr>
        <p:spPr>
          <a:xfrm>
            <a:off x="1549356" y="1343322"/>
            <a:ext cx="6221376" cy="1863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Vermicomposting</a:t>
            </a:r>
            <a:br>
              <a:rPr b="1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none" cap="none" strike="noStrike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Composting with worms</a:t>
            </a:r>
            <a:endParaRPr b="1" i="0" sz="4800" u="none" cap="none" strike="noStrike">
              <a:solidFill>
                <a:srgbClr val="00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510" y="3458205"/>
            <a:ext cx="2668962" cy="20533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5" name="Google Shape;245;p29"/>
          <p:cNvSpPr/>
          <p:nvPr/>
        </p:nvSpPr>
        <p:spPr>
          <a:xfrm>
            <a:off x="349623" y="5596060"/>
            <a:ext cx="315557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http://www.picshype.com/diy-wooden-worm-bin/worm-farm/28045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46" name="Google Shape;246;p29"/>
          <p:cNvSpPr txBox="1"/>
          <p:nvPr>
            <p:ph idx="1" type="subTitle"/>
          </p:nvPr>
        </p:nvSpPr>
        <p:spPr>
          <a:xfrm>
            <a:off x="3765816" y="3842906"/>
            <a:ext cx="4800600" cy="1258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Don Krafft</a:t>
            </a:r>
            <a:endParaRPr/>
          </a:p>
          <a:p>
            <a:pPr indent="0" lvl="0" marL="0" marR="0" rtl="0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Sara Johnson </a:t>
            </a:r>
            <a:endParaRPr/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UCCE Composting Education Program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worm compost?</a:t>
            </a:r>
            <a:endParaRPr/>
          </a:p>
        </p:txBody>
      </p:sp>
      <p:sp>
        <p:nvSpPr>
          <p:cNvPr id="252" name="Google Shape;252;p30"/>
          <p:cNvSpPr txBox="1"/>
          <p:nvPr>
            <p:ph idx="1" type="body"/>
          </p:nvPr>
        </p:nvSpPr>
        <p:spPr>
          <a:xfrm>
            <a:off x="4495893" y="1009616"/>
            <a:ext cx="4485283" cy="4763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0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0"/>
          <p:cNvSpPr txBox="1"/>
          <p:nvPr/>
        </p:nvSpPr>
        <p:spPr>
          <a:xfrm>
            <a:off x="4986035" y="920463"/>
            <a:ext cx="3995141" cy="4763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It’s good fun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Diverts waste products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Improves soil fertility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Reduces need for chemical fertilizer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Sequesters carbon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Suppresses pathogens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Very compact and can be done in limited spaces, including indoors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Produces a nutrient-rich soil amendment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Little or no expense 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Very low maintenance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reasons to worm compost" id="254" name="Google Shape;25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6017" y="1429871"/>
            <a:ext cx="4430806" cy="295387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1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with worms</a:t>
            </a:r>
            <a:endParaRPr/>
          </a:p>
        </p:txBody>
      </p:sp>
      <p:sp>
        <p:nvSpPr>
          <p:cNvPr id="260" name="Google Shape;260;p31"/>
          <p:cNvSpPr txBox="1"/>
          <p:nvPr>
            <p:ph idx="1" type="body"/>
          </p:nvPr>
        </p:nvSpPr>
        <p:spPr>
          <a:xfrm>
            <a:off x="457200" y="1073988"/>
            <a:ext cx="8229600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common composting worm: Red Wiggler (Eisenia fetida)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Feeds from the duff layer 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borrowing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Often referred to as Manure Worms 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Temperature range 55 – 77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worms: Red Worm (Lumbricus rubellus)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Soil dwelling 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Requires more soil medium </a:t>
            </a:r>
            <a:endParaRPr/>
          </a:p>
          <a:p>
            <a:pPr indent="-171450" lvl="2" marL="85725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Prefers broken down material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lated image" id="261" name="Google Shape;26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6188" y="3041931"/>
            <a:ext cx="4150659" cy="276854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2" name="Google Shape;262;p31"/>
          <p:cNvSpPr/>
          <p:nvPr/>
        </p:nvSpPr>
        <p:spPr>
          <a:xfrm rot="4705107">
            <a:off x="6239435" y="1994015"/>
            <a:ext cx="1021977" cy="430306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2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Creating an ideal worm habitat</a:t>
            </a:r>
            <a:endParaRPr/>
          </a:p>
        </p:txBody>
      </p:sp>
      <p:graphicFrame>
        <p:nvGraphicFramePr>
          <p:cNvPr id="268" name="Google Shape;268;p32"/>
          <p:cNvGraphicFramePr/>
          <p:nvPr/>
        </p:nvGraphicFramePr>
        <p:xfrm>
          <a:off x="708212" y="12334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{3F2B7ED8-5269-437B-9587-AA48BE4A134F}</a:tableStyleId>
              </a:tblPr>
              <a:tblGrid>
                <a:gridCol w="1421850"/>
                <a:gridCol w="3132200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Parameter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Range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Temperature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40F to 95F  The ideal range is 55F to 77F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Moisture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40% to 60% Like a wrung-out sponge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Bedding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Safe and digestible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Food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Worm friendly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Light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None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descr="Image result for red wiggler habitat" id="269" name="Google Shape;26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4801" y="2923828"/>
            <a:ext cx="4258235" cy="2395257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0" name="Google Shape;27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261694">
            <a:off x="7371756" y="482320"/>
            <a:ext cx="1189369" cy="2672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9450" y="274638"/>
            <a:ext cx="3190875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26661" y="3838787"/>
            <a:ext cx="1231980" cy="2337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2522" y="3528892"/>
            <a:ext cx="2268304" cy="208807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4" name="Google Shape;274;p32"/>
          <p:cNvSpPr/>
          <p:nvPr/>
        </p:nvSpPr>
        <p:spPr>
          <a:xfrm>
            <a:off x="4823012" y="5509240"/>
            <a:ext cx="386378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https://www.armaghbanbridgecraigavon.gov.uk/dont-bin-itrecycle-your-food-waste/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75" name="Google Shape;275;p32"/>
          <p:cNvSpPr/>
          <p:nvPr/>
        </p:nvSpPr>
        <p:spPr>
          <a:xfrm>
            <a:off x="4823012" y="5616962"/>
            <a:ext cx="216597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https://unsplash.com/search/photos/darkness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Setting up a worm bin</a:t>
            </a:r>
            <a:endParaRPr/>
          </a:p>
        </p:txBody>
      </p:sp>
      <p:sp>
        <p:nvSpPr>
          <p:cNvPr id="281" name="Google Shape;281;p33"/>
          <p:cNvSpPr txBox="1"/>
          <p:nvPr>
            <p:ph idx="1" type="body"/>
          </p:nvPr>
        </p:nvSpPr>
        <p:spPr>
          <a:xfrm>
            <a:off x="457200" y="1073988"/>
            <a:ext cx="4150659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Acquire a bin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Recycle bin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Dresser drawer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Commercial bin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Prepare the bin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air holes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drainage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Prepare the bedding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Newspaper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Cardboard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Paper</a:t>
            </a:r>
            <a:endParaRPr/>
          </a:p>
        </p:txBody>
      </p:sp>
      <p:sp>
        <p:nvSpPr>
          <p:cNvPr id="282" name="Google Shape;282;p33"/>
          <p:cNvSpPr/>
          <p:nvPr/>
        </p:nvSpPr>
        <p:spPr>
          <a:xfrm>
            <a:off x="2061882" y="5947912"/>
            <a:ext cx="24384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http://compost.css.cornell.edu/worms/steps.html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worm bin bedding.jpg" id="283" name="Google Shape;28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7859" y="3229674"/>
            <a:ext cx="3767884" cy="251388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Worm bin feet.jpg" id="284" name="Google Shape;284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3354" y="1012276"/>
            <a:ext cx="2155970" cy="19901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worm bin.jpg" id="285" name="Google Shape;285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56429" y="1012276"/>
            <a:ext cx="2943798" cy="199012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4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Setting up a worm bin 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(continued)</a:t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4"/>
          <p:cNvSpPr txBox="1"/>
          <p:nvPr>
            <p:ph idx="1" type="body"/>
          </p:nvPr>
        </p:nvSpPr>
        <p:spPr>
          <a:xfrm>
            <a:off x="457200" y="1073986"/>
            <a:ext cx="3738282" cy="4394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Moisten the bedding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a spray bottle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some worms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Get ‘em from a friend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Buy them locally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Buy them online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Bury food scraps under the bedding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suitable worm food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 a sheet of newspaper on top of the bedding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Cover the bin</a:t>
            </a:r>
            <a:endParaRPr/>
          </a:p>
        </p:txBody>
      </p:sp>
      <p:sp>
        <p:nvSpPr>
          <p:cNvPr id="292" name="Google Shape;292;p34"/>
          <p:cNvSpPr/>
          <p:nvPr/>
        </p:nvSpPr>
        <p:spPr>
          <a:xfrm>
            <a:off x="2061882" y="5947912"/>
            <a:ext cx="24384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http://compost.css.cornell.edu/worms/steps.html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Image result for spray bottle" id="293" name="Google Shape;29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113613">
            <a:off x="6888936" y="495069"/>
            <a:ext cx="1591235" cy="2604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uncle jims worm farm" id="294" name="Google Shape;294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48534" y="1425567"/>
            <a:ext cx="2303088" cy="21407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5" name="Google Shape;295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48534" y="3819802"/>
            <a:ext cx="4486275" cy="200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to feed your worms</a:t>
            </a:r>
            <a:endParaRPr/>
          </a:p>
        </p:txBody>
      </p:sp>
      <p:pic>
        <p:nvPicPr>
          <p:cNvPr id="301" name="Google Shape;30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5973" y="841525"/>
            <a:ext cx="3496440" cy="5021393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2" name="Google Shape;302;p35"/>
          <p:cNvSpPr/>
          <p:nvPr/>
        </p:nvSpPr>
        <p:spPr>
          <a:xfrm>
            <a:off x="2187388" y="6038855"/>
            <a:ext cx="238461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https://ar.pinterest.com/pin/566046246905685885/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03" name="Google Shape;303;p35"/>
          <p:cNvSpPr txBox="1"/>
          <p:nvPr>
            <p:ph idx="1" type="body"/>
          </p:nvPr>
        </p:nvSpPr>
        <p:spPr>
          <a:xfrm>
            <a:off x="457200" y="1073986"/>
            <a:ext cx="4374776" cy="4645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Vegetables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Fruit and juicer pulp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Grains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 bags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Coffee &amp; filters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Eggshells (ground)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Lawn clippings (if not sprayed)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Pasta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Newspaper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Cardboard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Sawdust (from untreated wood)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6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not to feed your worms</a:t>
            </a:r>
            <a:endParaRPr/>
          </a:p>
        </p:txBody>
      </p:sp>
      <p:sp>
        <p:nvSpPr>
          <p:cNvPr id="309" name="Google Shape;309;p36"/>
          <p:cNvSpPr txBox="1"/>
          <p:nvPr>
            <p:ph idx="1" type="body"/>
          </p:nvPr>
        </p:nvSpPr>
        <p:spPr>
          <a:xfrm>
            <a:off x="457199" y="1073986"/>
            <a:ext cx="5163671" cy="4645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Meat, bones, and fat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Dairy products (except egg shells)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Canned processed food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Citrus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Onions and garlic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Spicy foods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Yard trimmings that have been treated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Glossy paper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Toxic plants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Anything that is not biodegradable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lated image" id="310" name="Google Shape;31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14834" y="1506070"/>
            <a:ext cx="2986483" cy="318401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6"/>
          <p:cNvSpPr/>
          <p:nvPr/>
        </p:nvSpPr>
        <p:spPr>
          <a:xfrm>
            <a:off x="2017058" y="5900741"/>
            <a:ext cx="2698377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https://americanira.com/category/prohibited-transactions/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7"/>
          <p:cNvSpPr txBox="1"/>
          <p:nvPr>
            <p:ph type="title"/>
          </p:nvPr>
        </p:nvSpPr>
        <p:spPr>
          <a:xfrm>
            <a:off x="457200" y="274638"/>
            <a:ext cx="8229600" cy="5276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types of bins</a:t>
            </a:r>
            <a:endParaRPr/>
          </a:p>
        </p:txBody>
      </p:sp>
      <p:pic>
        <p:nvPicPr>
          <p:cNvPr descr="worm bin wood.jpg" id="317" name="Google Shape;31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8015" y="1114133"/>
            <a:ext cx="4141903" cy="310242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worm bin can .jpg" id="318" name="Google Shape;31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3408" y="802257"/>
            <a:ext cx="2608592" cy="3678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6393" y="3131625"/>
            <a:ext cx="2202498" cy="329564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0" name="Google Shape;320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1238" y="2088562"/>
            <a:ext cx="2399248" cy="376539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1" name="Google Shape;321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97169" y="3721759"/>
            <a:ext cx="1822077" cy="197081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22" name="Google Shape;322;p37"/>
          <p:cNvSpPr/>
          <p:nvPr/>
        </p:nvSpPr>
        <p:spPr>
          <a:xfrm>
            <a:off x="7193147" y="5692577"/>
            <a:ext cx="119455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https://www.etsy.com/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8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Harvesting vermicompost</a:t>
            </a:r>
            <a:endParaRPr/>
          </a:p>
        </p:txBody>
      </p:sp>
      <p:sp>
        <p:nvSpPr>
          <p:cNvPr id="328" name="Google Shape;328;p38"/>
          <p:cNvSpPr txBox="1"/>
          <p:nvPr>
            <p:ph idx="1" type="body"/>
          </p:nvPr>
        </p:nvSpPr>
        <p:spPr>
          <a:xfrm>
            <a:off x="295461" y="1486509"/>
            <a:ext cx="4276539" cy="43405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Tray or bin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Dump contents out onto a tarp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Allow the worms to move down and away from the light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Scrape a layer off the top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Repeat and then recover worms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 bin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Feed on alternate sides of the bin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Harvest from the other side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Flow-through system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Release vermicompost from the bottom of the bin</a:t>
            </a:r>
            <a:endParaRPr/>
          </a:p>
        </p:txBody>
      </p:sp>
      <p:pic>
        <p:nvPicPr>
          <p:cNvPr id="329" name="Google Shape;32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3028" y="1024600"/>
            <a:ext cx="3179109" cy="292776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s://crisonthesidelines.files.wordpress.com/2008/06/dsc018381.jpg" id="330" name="Google Shape;33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1057" y="3649094"/>
            <a:ext cx="2823883" cy="211791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1" name="Google Shape;331;p38"/>
          <p:cNvSpPr/>
          <p:nvPr/>
        </p:nvSpPr>
        <p:spPr>
          <a:xfrm>
            <a:off x="5143125" y="5767006"/>
            <a:ext cx="376181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https://crisonthesidelines.wordpress.com/2008/11/12/harvesting-vermicompost-2/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Waste management hierarchy</a:t>
            </a:r>
            <a:endParaRPr/>
          </a:p>
        </p:txBody>
      </p:sp>
      <p:graphicFrame>
        <p:nvGraphicFramePr>
          <p:cNvPr id="63" name="Google Shape;63;p12"/>
          <p:cNvGraphicFramePr/>
          <p:nvPr/>
        </p:nvGraphicFramePr>
        <p:xfrm>
          <a:off x="1523999" y="16838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{3F2B7ED8-5269-437B-9587-AA48BE4A134F}</a:tableStyleId>
              </a:tblPr>
              <a:tblGrid>
                <a:gridCol w="1237125"/>
                <a:gridCol w="5853950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Reduction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Buy and acquire sustainably.  Don’t buy too much.  Avoid unneeded materials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Re-use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Re-use items and materials in their current state.  Re-purpose.  Give away.  Sell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Recycling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Re-create similar materials using municipal recycling services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Composting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Return nutrients to the soil by micro-biotic decomposition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Recover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Recover energy from waste by capturing methane and other industrial gases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Residuals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Deposit unwanted materials in a landfill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64" name="Google Shape;64;p12"/>
          <p:cNvSpPr/>
          <p:nvPr/>
        </p:nvSpPr>
        <p:spPr>
          <a:xfrm>
            <a:off x="694763" y="1683871"/>
            <a:ext cx="591671" cy="2595880"/>
          </a:xfrm>
          <a:prstGeom prst="up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3E7FCD"/>
              </a:gs>
              <a:gs pos="34000">
                <a:srgbClr val="3E7FCD"/>
              </a:gs>
              <a:gs pos="100000">
                <a:srgbClr val="AC0000"/>
              </a:gs>
            </a:gsLst>
            <a:lin ang="54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2"/>
          <p:cNvSpPr txBox="1"/>
          <p:nvPr/>
        </p:nvSpPr>
        <p:spPr>
          <a:xfrm>
            <a:off x="282387" y="1193206"/>
            <a:ext cx="17122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Most preferred</a:t>
            </a:r>
            <a:endParaRPr/>
          </a:p>
        </p:txBody>
      </p:sp>
      <p:sp>
        <p:nvSpPr>
          <p:cNvPr id="66" name="Google Shape;66;p12"/>
          <p:cNvSpPr txBox="1"/>
          <p:nvPr/>
        </p:nvSpPr>
        <p:spPr>
          <a:xfrm>
            <a:off x="295835" y="4522414"/>
            <a:ext cx="17122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AC0000"/>
                </a:solidFill>
                <a:latin typeface="Calibri"/>
                <a:ea typeface="Calibri"/>
                <a:cs typeface="Calibri"/>
                <a:sym typeface="Calibri"/>
              </a:rPr>
              <a:t>Least preferred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9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Worm tunnels</a:t>
            </a:r>
            <a:endParaRPr/>
          </a:p>
        </p:txBody>
      </p:sp>
      <p:pic>
        <p:nvPicPr>
          <p:cNvPr descr="Image result for vermicomposting" id="337" name="Google Shape;33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8155" y="1165976"/>
            <a:ext cx="5352489" cy="402031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8" name="Google Shape;338;p39"/>
          <p:cNvSpPr/>
          <p:nvPr/>
        </p:nvSpPr>
        <p:spPr>
          <a:xfrm>
            <a:off x="3290048" y="5567262"/>
            <a:ext cx="506505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https://deepgreenpermaculture.com/diy-instructions/build-a-worm-tunnel-vermicomposting-system/</a:t>
            </a: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0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Troubleshooting</a:t>
            </a:r>
            <a:endParaRPr/>
          </a:p>
        </p:txBody>
      </p:sp>
      <p:sp>
        <p:nvSpPr>
          <p:cNvPr id="344" name="Google Shape;344;p40"/>
          <p:cNvSpPr txBox="1"/>
          <p:nvPr>
            <p:ph idx="1" type="body"/>
          </p:nvPr>
        </p:nvSpPr>
        <p:spPr>
          <a:xfrm>
            <a:off x="457200" y="1038129"/>
            <a:ext cx="2886636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Lots of flies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Don’t overfeed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 food covered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 inside of bin covered with newspaper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 fruit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Cut food into small pieces for faster consumption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40"/>
          <p:cNvSpPr txBox="1"/>
          <p:nvPr/>
        </p:nvSpPr>
        <p:spPr>
          <a:xfrm>
            <a:off x="3169024" y="1038129"/>
            <a:ext cx="2949388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Smells bad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more air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 moisture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Mix the bedding with fresh, dry material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Drain leachate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0"/>
          <p:cNvSpPr txBox="1"/>
          <p:nvPr/>
        </p:nvSpPr>
        <p:spPr>
          <a:xfrm>
            <a:off x="5970494" y="1038129"/>
            <a:ext cx="3074893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worms have died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Heat wave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Bin is too wet and worms are drowning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Bin is too dry and worms are drying out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Insufficient air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Turned into hot composter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food</a:t>
            </a:r>
            <a:endParaRPr/>
          </a:p>
        </p:txBody>
      </p:sp>
      <p:pic>
        <p:nvPicPr>
          <p:cNvPr id="347" name="Google Shape;34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10242" y="3398145"/>
            <a:ext cx="1597081" cy="209994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0"/>
          <p:cNvSpPr/>
          <p:nvPr/>
        </p:nvSpPr>
        <p:spPr>
          <a:xfrm>
            <a:off x="2515439" y="6263362"/>
            <a:ext cx="235687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https://www.kaskus.co.id/thread/58381bfc1cbfaa1c418b456e/stres-bisa-bikin-sering-kentut-lho/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49" name="Google Shape;349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506" y="159792"/>
            <a:ext cx="1220293" cy="1250423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0"/>
          <p:cNvSpPr/>
          <p:nvPr/>
        </p:nvSpPr>
        <p:spPr>
          <a:xfrm>
            <a:off x="2515440" y="6601916"/>
            <a:ext cx="175400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https://www.illustrationsource.com/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51" name="Google Shape;351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80578" y="4025073"/>
            <a:ext cx="1349658" cy="1597996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0"/>
          <p:cNvSpPr/>
          <p:nvPr/>
        </p:nvSpPr>
        <p:spPr>
          <a:xfrm>
            <a:off x="2515438" y="6494194"/>
            <a:ext cx="197201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http://clipart-library.com/rip-cliparts.html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1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vermicompost</a:t>
            </a:r>
            <a:endParaRPr/>
          </a:p>
        </p:txBody>
      </p:sp>
      <p:sp>
        <p:nvSpPr>
          <p:cNvPr id="358" name="Google Shape;358;p41"/>
          <p:cNvSpPr txBox="1"/>
          <p:nvPr>
            <p:ph idx="1" type="body"/>
          </p:nvPr>
        </p:nvSpPr>
        <p:spPr>
          <a:xfrm>
            <a:off x="421343" y="1100882"/>
            <a:ext cx="8229600" cy="45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Top-dress indoor, outdoor, vegetable, and landscaping plants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Spread it on a lawn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it to the soil between seasonal plantings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 it to seed starting and up-potting mixes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9" name="Google Shape;35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2165" y="2967597"/>
            <a:ext cx="2838450" cy="21240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60" name="Google Shape;36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1437" y="3313020"/>
            <a:ext cx="2809875" cy="211455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2"/>
          <p:cNvSpPr txBox="1"/>
          <p:nvPr>
            <p:ph type="title"/>
          </p:nvPr>
        </p:nvSpPr>
        <p:spPr>
          <a:xfrm>
            <a:off x="457200" y="274637"/>
            <a:ext cx="8229600" cy="926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California Cooperative Extension (UCCE)</a:t>
            </a:r>
            <a:b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Master Composters of Santa Clara County</a:t>
            </a:r>
            <a:endParaRPr/>
          </a:p>
        </p:txBody>
      </p:sp>
      <p:sp>
        <p:nvSpPr>
          <p:cNvPr id="367" name="Google Shape;367;p42"/>
          <p:cNvSpPr txBox="1"/>
          <p:nvPr>
            <p:ph idx="1" type="body"/>
          </p:nvPr>
        </p:nvSpPr>
        <p:spPr>
          <a:xfrm>
            <a:off x="457200" y="1600200"/>
            <a:ext cx="8229600" cy="4297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and vermicomposting workshops</a:t>
            </a:r>
            <a:endParaRPr/>
          </a:p>
          <a:p>
            <a:pPr indent="-214312" lvl="1" marL="557213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</a:pPr>
            <a:r>
              <a:rPr b="0" i="0" lang="en-US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http://cesantaclara.ucanr.edu/Home_Composting_Education/Composting_Workshops/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7175" lvl="0" marL="257175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video series</a:t>
            </a:r>
            <a:endParaRPr/>
          </a:p>
          <a:p>
            <a:pPr indent="-214312" lvl="1" marL="557213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</a:pPr>
            <a:r>
              <a:rPr b="0" i="0" lang="en-US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http://cesantaclara.ucanr.edu/Home_Composting_Education/Composting_Video_Series_/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7175" lvl="0" marL="257175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to get compost</a:t>
            </a:r>
            <a:endParaRPr/>
          </a:p>
          <a:p>
            <a:pPr indent="-214312" lvl="1" marL="557213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</a:pPr>
            <a:r>
              <a:rPr b="0" i="0" lang="en-US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http://cesantaclara.ucanr.edu/Home_Composting_Education/Where_to_Get_Compost/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3"/>
          <p:cNvSpPr txBox="1"/>
          <p:nvPr>
            <p:ph type="title"/>
          </p:nvPr>
        </p:nvSpPr>
        <p:spPr>
          <a:xfrm>
            <a:off x="1626031" y="330916"/>
            <a:ext cx="2690038" cy="5276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/>
          </a:p>
        </p:txBody>
      </p:sp>
      <p:sp>
        <p:nvSpPr>
          <p:cNvPr id="373" name="Google Shape;373;p43"/>
          <p:cNvSpPr txBox="1"/>
          <p:nvPr/>
        </p:nvSpPr>
        <p:spPr>
          <a:xfrm>
            <a:off x="2000749" y="4291917"/>
            <a:ext cx="5009868" cy="156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Don Krafft</a:t>
            </a:r>
            <a:br>
              <a:rPr b="1" lang="en-US" sz="2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Sara Johnson</a:t>
            </a:r>
            <a:br>
              <a:rPr b="1" lang="en-US" sz="2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UCCE Composting Education Program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b="1"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www.ucanr.edu/compost</a:t>
            </a:r>
            <a:r>
              <a:rPr b="1" lang="en-US" sz="2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rownGreenAirWater" id="374" name="Google Shape;374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02542" y="429995"/>
            <a:ext cx="2857500" cy="2781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unty-logo_BW_noBack.jpg" id="375" name="Google Shape;375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89837" y="4440159"/>
            <a:ext cx="1602764" cy="1562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CCE.jpg" id="376" name="Google Shape;376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2199" y="4618169"/>
            <a:ext cx="1206674" cy="120667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3"/>
          <p:cNvSpPr/>
          <p:nvPr/>
        </p:nvSpPr>
        <p:spPr>
          <a:xfrm>
            <a:off x="262199" y="6572902"/>
            <a:ext cx="398929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http://archive.constantcontact.com/fs197/1101811920551/archive/1117199404572.html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78" name="Google Shape;378;p4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9197" y="925481"/>
            <a:ext cx="4978695" cy="329949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9" name="Google Shape;379;p43"/>
          <p:cNvSpPr/>
          <p:nvPr/>
        </p:nvSpPr>
        <p:spPr>
          <a:xfrm>
            <a:off x="4157278" y="6565208"/>
            <a:ext cx="489306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Insaneclopedia </a:t>
            </a:r>
            <a:r>
              <a:rPr lang="en-US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http://insaneclopedia.com/1415/antidepressant-microbes-soil-dirt-makes-happy/</a:t>
            </a: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4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Outline</a:t>
            </a:r>
            <a:endParaRPr/>
          </a:p>
        </p:txBody>
      </p:sp>
      <p:sp>
        <p:nvSpPr>
          <p:cNvPr id="385" name="Google Shape;385;p44"/>
          <p:cNvSpPr txBox="1"/>
          <p:nvPr>
            <p:ph idx="1" type="body"/>
          </p:nvPr>
        </p:nvSpPr>
        <p:spPr>
          <a:xfrm>
            <a:off x="376518" y="785004"/>
            <a:ext cx="2859742" cy="2563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About compost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America’s garbage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Waste management hierarchy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do organics go?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compost?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compost?</a:t>
            </a:r>
            <a:endParaRPr/>
          </a:p>
        </p:txBody>
      </p:sp>
      <p:pic>
        <p:nvPicPr>
          <p:cNvPr id="386" name="Google Shape;38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872" y="3709424"/>
            <a:ext cx="3506061" cy="212890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7" name="Google Shape;387;p44"/>
          <p:cNvSpPr txBox="1"/>
          <p:nvPr/>
        </p:nvSpPr>
        <p:spPr>
          <a:xfrm>
            <a:off x="5836024" y="785004"/>
            <a:ext cx="3191436" cy="4423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Vermicomposting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worm compost?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with worms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Creating habitat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Setting up a bin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to feed worms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not to feed worms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Types of bins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Harvesting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Worm tunnels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Trouble-shooting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vermicompost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44"/>
          <p:cNvSpPr txBox="1"/>
          <p:nvPr/>
        </p:nvSpPr>
        <p:spPr>
          <a:xfrm>
            <a:off x="3074895" y="785004"/>
            <a:ext cx="2922494" cy="30767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make compost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materials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Making compost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to compost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Critters in the compost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Trouble-shooting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Hot vs cold composting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compost</a:t>
            </a:r>
            <a:endParaRPr/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title"/>
          </p:nvPr>
        </p:nvSpPr>
        <p:spPr>
          <a:xfrm>
            <a:off x="457200" y="274638"/>
            <a:ext cx="8229600" cy="5276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Fate of Organics</a:t>
            </a:r>
            <a:endParaRPr/>
          </a:p>
        </p:txBody>
      </p:sp>
      <p:sp>
        <p:nvSpPr>
          <p:cNvPr id="73" name="Google Shape;73;p13"/>
          <p:cNvSpPr txBox="1"/>
          <p:nvPr/>
        </p:nvSpPr>
        <p:spPr>
          <a:xfrm>
            <a:off x="96715" y="1600201"/>
            <a:ext cx="2983523" cy="4154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4" name="Google Shape;74;p13"/>
          <p:cNvGraphicFramePr/>
          <p:nvPr/>
        </p:nvGraphicFramePr>
        <p:xfrm>
          <a:off x="457200" y="82999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{3F2B7ED8-5269-437B-9587-AA48BE4A134F}</a:tableStyleId>
              </a:tblPr>
              <a:tblGrid>
                <a:gridCol w="3213350"/>
                <a:gridCol w="2638425"/>
                <a:gridCol w="2637825"/>
              </a:tblGrid>
              <a:tr h="800775">
                <a:tc>
                  <a:txBody>
                    <a:bodyPr>
                      <a:noAutofit/>
                    </a:bodyPr>
                    <a:lstStyle/>
                    <a:p>
                      <a:pPr indent="-457200" lvl="0" marL="5143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indent="-457200" lvl="0" marL="5143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Landfill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</a:rPr>
                        <a:t>Anaerobic Digestion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Composting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38600">
                <a:tc>
                  <a:txBody>
                    <a:bodyPr>
                      <a:noAutofit/>
                    </a:bodyPr>
                    <a:lstStyle/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Single stream mixed with trash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Requires alternative Daily Cover of soil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Small ‘Village’ scale 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</a:rPr>
                        <a:t>Large Private or Public </a:t>
                      </a:r>
                      <a:endParaRPr/>
                    </a:p>
                    <a:p>
                      <a:pPr indent="-342900" lvl="1" marL="6858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ourier New"/>
                        <a:buChar char="o"/>
                      </a:pPr>
                      <a:r>
                        <a:rPr lang="en-US" sz="2000" u="none" cap="none" strike="noStrike">
                          <a:solidFill>
                            <a:schemeClr val="dk1"/>
                          </a:solidFill>
                        </a:rPr>
                        <a:t>e.g. Zanker Recycling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Backyard or Home scale 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Community Scale </a:t>
                      </a:r>
                      <a:endParaRPr/>
                    </a:p>
                    <a:p>
                      <a:pPr indent="-342900" lvl="0" marL="3429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Large-scale Municipal or Private</a:t>
                      </a:r>
                      <a:endParaRPr/>
                    </a:p>
                    <a:p>
                      <a:pPr indent="-342900" lvl="1" marL="6858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ourier New"/>
                        <a:buChar char="o"/>
                      </a:pPr>
                      <a:r>
                        <a:rPr lang="en-US" sz="2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e.g. Z-Best Products, Gilroy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75" name="Google Shape;7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0161" y="3307976"/>
            <a:ext cx="2703345" cy="202750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6" name="Google Shape;7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2986207"/>
            <a:ext cx="2362200" cy="1895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://www.yates.com.au/images/au/content/projects/how-to-make-compost.jpg" id="77" name="Google Shape;77;p13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73991" y="3942633"/>
            <a:ext cx="2312809" cy="1741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compost?</a:t>
            </a:r>
            <a:endParaRPr/>
          </a:p>
        </p:txBody>
      </p:sp>
      <p:sp>
        <p:nvSpPr>
          <p:cNvPr id="83" name="Google Shape;83;p14"/>
          <p:cNvSpPr txBox="1"/>
          <p:nvPr>
            <p:ph idx="1" type="body"/>
          </p:nvPr>
        </p:nvSpPr>
        <p:spPr>
          <a:xfrm>
            <a:off x="4495893" y="1009616"/>
            <a:ext cx="4485283" cy="4763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Improves soil fertility 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Increases nutrient-holding capacity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Reduces need for chemical fertilizer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Waste diversion 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Reduces methane emissions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Increases water retention and quality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Reduces irrigation requirements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Carbon sequestration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Creates stable forms of carbon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Pathogen suppression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bio-filtration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Supports beneficial microbes</a:t>
            </a:r>
            <a:endParaRPr/>
          </a:p>
          <a:p>
            <a:pPr indent="-87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0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026" y="1159960"/>
            <a:ext cx="4185867" cy="334032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title"/>
          </p:nvPr>
        </p:nvSpPr>
        <p:spPr>
          <a:xfrm>
            <a:off x="5875623" y="6604693"/>
            <a:ext cx="2515892" cy="186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https://www.planetnatural.com/tumbling-composter/</a:t>
            </a:r>
            <a:r>
              <a:rPr b="0" i="0" lang="en-US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91" name="Google Shape;91;p15"/>
          <p:cNvSpPr txBox="1"/>
          <p:nvPr>
            <p:ph idx="1" type="body"/>
          </p:nvPr>
        </p:nvSpPr>
        <p:spPr>
          <a:xfrm>
            <a:off x="457200" y="1200762"/>
            <a:ext cx="3854824" cy="3738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Soil consists of 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Decomposed organic matter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Sand, silt, clay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Soil fertility comes from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Minerals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Microorganisms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Organic matter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Olmec, Fluvic, and Humic acids </a:t>
            </a:r>
            <a:endParaRPr/>
          </a:p>
        </p:txBody>
      </p:sp>
      <p:sp>
        <p:nvSpPr>
          <p:cNvPr id="92" name="Google Shape;92;p15"/>
          <p:cNvSpPr txBox="1"/>
          <p:nvPr/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Soil fertility</a:t>
            </a: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6229894" y="569397"/>
            <a:ext cx="2335850" cy="701749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Compost is nature’s way of recycling</a:t>
            </a:r>
            <a:endParaRPr/>
          </a:p>
        </p:txBody>
      </p:sp>
      <p:sp>
        <p:nvSpPr>
          <p:cNvPr id="94" name="Google Shape;94;p15"/>
          <p:cNvSpPr/>
          <p:nvPr/>
        </p:nvSpPr>
        <p:spPr>
          <a:xfrm>
            <a:off x="3935506" y="2734235"/>
            <a:ext cx="376518" cy="1853582"/>
          </a:xfrm>
          <a:prstGeom prst="rightBrace">
            <a:avLst>
              <a:gd fmla="val 44047" name="adj1"/>
              <a:gd fmla="val 50606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4123765" y="3014695"/>
            <a:ext cx="104887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</a:t>
            </a:r>
            <a:endParaRPr/>
          </a:p>
        </p:txBody>
      </p:sp>
      <p:pic>
        <p:nvPicPr>
          <p:cNvPr descr="Healthy Soil.jpg" id="96" name="Google Shape;9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64651" y="1817767"/>
            <a:ext cx="3526010" cy="301420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compost a fertilizer?</a:t>
            </a:r>
            <a:endParaRPr/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457200" y="1004330"/>
            <a:ext cx="8108700" cy="22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big three plant nutrients N ▢ P ▢ K 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Nitrogen </a:t>
            </a:r>
            <a:r>
              <a:rPr b="0" i="0" lang="en-US" sz="20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▢    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Phosphorous </a:t>
            </a:r>
            <a:r>
              <a:rPr b="0" i="0" lang="en-US" sz="20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▢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Potassium % by weight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b="0" i="0" lang="en-US" sz="20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▢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 </a:t>
            </a:r>
            <a:r>
              <a:rPr b="0" i="0" lang="en-US" sz="20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▢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 values for compost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0.5 % to 1.0 %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Fertilizer must have a guaranteed analysis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 is </a:t>
            </a:r>
            <a:r>
              <a:rPr lang="en-US"/>
              <a:t>both a fertilizer &amp;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amendment</a:t>
            </a:r>
            <a:endParaRPr/>
          </a:p>
        </p:txBody>
      </p:sp>
      <p:sp>
        <p:nvSpPr>
          <p:cNvPr id="103" name="Google Shape;103;p16"/>
          <p:cNvSpPr/>
          <p:nvPr/>
        </p:nvSpPr>
        <p:spPr>
          <a:xfrm>
            <a:off x="2175764" y="5384530"/>
            <a:ext cx="2335850" cy="88430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Plants and microbes have been “doin’ it” for a long time</a:t>
            </a:r>
            <a:endParaRPr/>
          </a:p>
        </p:txBody>
      </p:sp>
      <p:pic>
        <p:nvPicPr>
          <p:cNvPr descr="Composting Hands.jpg" id="104" name="Google Shape;10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9492" y="1990363"/>
            <a:ext cx="3066537" cy="315453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0018" y="3324586"/>
            <a:ext cx="2217912" cy="166343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6" name="Google Shape;106;p16"/>
          <p:cNvSpPr/>
          <p:nvPr/>
        </p:nvSpPr>
        <p:spPr>
          <a:xfrm>
            <a:off x="4143758" y="3756212"/>
            <a:ext cx="1039905" cy="471809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051220">
            <a:off x="509911" y="1448713"/>
            <a:ext cx="658910" cy="390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77484" y="1367631"/>
            <a:ext cx="441490" cy="455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35120" y="1372042"/>
            <a:ext cx="457183" cy="618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make compost</a:t>
            </a: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530980" y="1058393"/>
            <a:ext cx="1365435" cy="15081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3300"/>
                </a:solidFill>
                <a:latin typeface="Calibri"/>
                <a:ea typeface="Calibri"/>
                <a:cs typeface="Calibri"/>
                <a:sym typeface="Calibri"/>
              </a:rPr>
              <a:t>Browns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6600"/>
                </a:solidFill>
                <a:latin typeface="Calibri"/>
                <a:ea typeface="Calibri"/>
                <a:cs typeface="Calibri"/>
                <a:sym typeface="Calibri"/>
              </a:rPr>
              <a:t>Greens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Air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Moisture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6356711" y="2977592"/>
            <a:ext cx="2554207" cy="4965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94429"/>
                </a:solidFill>
                <a:latin typeface="Calibri"/>
                <a:ea typeface="Calibri"/>
                <a:cs typeface="Calibri"/>
                <a:sym typeface="Calibri"/>
              </a:rPr>
              <a:t>Finished compost</a:t>
            </a:r>
            <a:endParaRPr/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8046" y="1097756"/>
            <a:ext cx="2431629" cy="1879836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8" name="Google Shape;118;p17"/>
          <p:cNvSpPr/>
          <p:nvPr/>
        </p:nvSpPr>
        <p:spPr>
          <a:xfrm>
            <a:off x="1997167" y="5947940"/>
            <a:ext cx="306985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https://www.grow-it-organically.com/build-a-compost-pile.html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19" name="Google Shape;11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0" y="1782278"/>
            <a:ext cx="774499" cy="69617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7"/>
          <p:cNvSpPr/>
          <p:nvPr/>
        </p:nvSpPr>
        <p:spPr>
          <a:xfrm>
            <a:off x="2151980" y="1703830"/>
            <a:ext cx="510988" cy="333844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5656853" y="1703830"/>
            <a:ext cx="510988" cy="333844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1997167" y="6131389"/>
            <a:ext cx="238601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http://clipartix.com/calendar-clipart-image-3592/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23" name="Google Shape;123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95796" y="1703487"/>
            <a:ext cx="1473000" cy="13585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yates.com.au/images/au/content/projects/how-to-make-compost.jpg" id="124" name="Google Shape;124;p17"/>
          <p:cNvPicPr preferRelativeResize="0"/>
          <p:nvPr>
            <p:ph idx="1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13364" y="3396728"/>
            <a:ext cx="2993931" cy="225373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/>
          <p:nvPr/>
        </p:nvSpPr>
        <p:spPr>
          <a:xfrm>
            <a:off x="1997167" y="6314838"/>
            <a:ext cx="260032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https://www.pinterest.com/pin/490470215645748858/</a:t>
            </a: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2834430" y="1287857"/>
            <a:ext cx="2859540" cy="4965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Microbes  +  Time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>
            <a:off x="457200" y="274638"/>
            <a:ext cx="8229600" cy="51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Composting materials</a:t>
            </a:r>
            <a:endParaRPr/>
          </a:p>
        </p:txBody>
      </p:sp>
      <p:sp>
        <p:nvSpPr>
          <p:cNvPr id="132" name="Google Shape;132;p18"/>
          <p:cNvSpPr txBox="1"/>
          <p:nvPr>
            <p:ph idx="1" type="body"/>
          </p:nvPr>
        </p:nvSpPr>
        <p:spPr>
          <a:xfrm>
            <a:off x="457200" y="816994"/>
            <a:ext cx="4616824" cy="512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50% Input “green” feedstock (nitrogen)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Manure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Grass clippings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Food scraps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Green plant cuttings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Coffee grounds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Eggshells</a:t>
            </a:r>
            <a:endParaRPr/>
          </a:p>
          <a:p>
            <a:pPr indent="-257175" lvl="0" marL="25717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50% Input “brown” feedstock (carbon)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Cardboard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Newspaper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Straw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Dry leaves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Sawdust (not treated)</a:t>
            </a:r>
            <a:endParaRPr/>
          </a:p>
          <a:p>
            <a:pPr indent="-214312" lvl="1" marL="55721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Woody cuttings</a:t>
            </a:r>
            <a:endParaRPr/>
          </a:p>
        </p:txBody>
      </p:sp>
      <p:pic>
        <p:nvPicPr>
          <p:cNvPr id="133" name="Google Shape;13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0586" y="3317349"/>
            <a:ext cx="2977288" cy="24952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134" name="Google Shape;1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0586" y="893227"/>
            <a:ext cx="2977288" cy="2328431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" name="Google Shape;135;p18"/>
          <p:cNvSpPr txBox="1"/>
          <p:nvPr/>
        </p:nvSpPr>
        <p:spPr>
          <a:xfrm>
            <a:off x="5284467" y="2513772"/>
            <a:ext cx="142476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50%</a:t>
            </a:r>
            <a:endParaRPr/>
          </a:p>
        </p:txBody>
      </p:sp>
      <p:sp>
        <p:nvSpPr>
          <p:cNvPr id="136" name="Google Shape;136;p18"/>
          <p:cNvSpPr txBox="1"/>
          <p:nvPr/>
        </p:nvSpPr>
        <p:spPr>
          <a:xfrm>
            <a:off x="5284466" y="5131803"/>
            <a:ext cx="142476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50%</a:t>
            </a:r>
            <a:endParaRPr/>
          </a:p>
        </p:txBody>
      </p:sp>
      <p:sp>
        <p:nvSpPr>
          <p:cNvPr id="137" name="Google Shape;137;p18"/>
          <p:cNvSpPr/>
          <p:nvPr/>
        </p:nvSpPr>
        <p:spPr>
          <a:xfrm>
            <a:off x="6365899" y="2779816"/>
            <a:ext cx="2437442" cy="88368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3E7FCD"/>
              </a:gs>
              <a:gs pos="100000">
                <a:srgbClr val="96C0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Other proportions can be used for specialized applications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NRBrand_UC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