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8.jpg" ContentType="image/jpe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763" r:id="rId3"/>
    <p:sldMasterId id="2147483861" r:id="rId4"/>
  </p:sldMasterIdLst>
  <p:notesMasterIdLst>
    <p:notesMasterId r:id="rId17"/>
  </p:notesMasterIdLst>
  <p:sldIdLst>
    <p:sldId id="286" r:id="rId5"/>
    <p:sldId id="287" r:id="rId6"/>
    <p:sldId id="426" r:id="rId7"/>
    <p:sldId id="408" r:id="rId8"/>
    <p:sldId id="438" r:id="rId9"/>
    <p:sldId id="431" r:id="rId10"/>
    <p:sldId id="441" r:id="rId11"/>
    <p:sldId id="442" r:id="rId12"/>
    <p:sldId id="433" r:id="rId13"/>
    <p:sldId id="413" r:id="rId14"/>
    <p:sldId id="440" r:id="rId15"/>
    <p:sldId id="443" r:id="rId16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J Leaf" initials="SJ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1"/>
    <a:srgbClr val="FFFFFF"/>
    <a:srgbClr val="6D6E86"/>
    <a:srgbClr val="325886"/>
    <a:srgbClr val="772C2A"/>
    <a:srgbClr val="B4975A"/>
    <a:srgbClr val="369F19"/>
    <a:srgbClr val="E7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125" autoAdjust="0"/>
  </p:normalViewPr>
  <p:slideViewPr>
    <p:cSldViewPr>
      <p:cViewPr varScale="1">
        <p:scale>
          <a:sx n="123" d="100"/>
          <a:sy n="123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41F15-1509-46AF-AE0B-19EA6E52C5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A46D589-F4B7-441D-8331-52A68C031680}">
      <dgm:prSet phldrT="[Text]" custT="1"/>
      <dgm:spPr/>
      <dgm:t>
        <a:bodyPr/>
        <a:lstStyle/>
        <a:p>
          <a:r>
            <a:rPr lang="en-US" sz="2000" dirty="0"/>
            <a:t>Data Gathering &amp; Conversion Testing</a:t>
          </a:r>
          <a:endParaRPr lang="en-US" sz="2000" i="1" dirty="0"/>
        </a:p>
      </dgm:t>
    </dgm:pt>
    <dgm:pt modelId="{6AF5616A-D73A-4D86-B4B9-AC184AFF0885}" type="parTrans" cxnId="{C191BC2D-B701-4592-8AEB-38C58743E39A}">
      <dgm:prSet/>
      <dgm:spPr/>
      <dgm:t>
        <a:bodyPr/>
        <a:lstStyle/>
        <a:p>
          <a:endParaRPr lang="en-US" sz="2000"/>
        </a:p>
      </dgm:t>
    </dgm:pt>
    <dgm:pt modelId="{1C46A392-32FA-4C11-8753-7996CAA4E661}" type="sibTrans" cxnId="{C191BC2D-B701-4592-8AEB-38C58743E39A}">
      <dgm:prSet/>
      <dgm:spPr/>
      <dgm:t>
        <a:bodyPr/>
        <a:lstStyle/>
        <a:p>
          <a:endParaRPr lang="en-US" sz="2000"/>
        </a:p>
      </dgm:t>
    </dgm:pt>
    <dgm:pt modelId="{253107D4-4FA9-429B-8319-4229DFA11D73}">
      <dgm:prSet phldrT="[Text]" custT="1"/>
      <dgm:spPr/>
      <dgm:t>
        <a:bodyPr/>
        <a:lstStyle/>
        <a:p>
          <a:r>
            <a:rPr lang="en-US" sz="2000" dirty="0"/>
            <a:t>Integration Testing</a:t>
          </a:r>
        </a:p>
        <a:p>
          <a:r>
            <a:rPr lang="en-US" sz="2000" i="1" dirty="0"/>
            <a:t>Test functions within end-to-end processes</a:t>
          </a:r>
        </a:p>
        <a:p>
          <a:endParaRPr lang="en-US" sz="2400" dirty="0"/>
        </a:p>
      </dgm:t>
    </dgm:pt>
    <dgm:pt modelId="{BA24E0E6-5F29-4289-BD22-5610B88EB16D}" type="parTrans" cxnId="{74FC127D-B2E0-47E2-8CDC-D2760AAF3F16}">
      <dgm:prSet/>
      <dgm:spPr/>
      <dgm:t>
        <a:bodyPr/>
        <a:lstStyle/>
        <a:p>
          <a:endParaRPr lang="en-US" sz="2000"/>
        </a:p>
      </dgm:t>
    </dgm:pt>
    <dgm:pt modelId="{CE9438F6-6082-4CB0-AA0B-1285628F9674}" type="sibTrans" cxnId="{74FC127D-B2E0-47E2-8CDC-D2760AAF3F16}">
      <dgm:prSet/>
      <dgm:spPr/>
      <dgm:t>
        <a:bodyPr/>
        <a:lstStyle/>
        <a:p>
          <a:endParaRPr lang="en-US" sz="2000"/>
        </a:p>
      </dgm:t>
    </dgm:pt>
    <dgm:pt modelId="{AF098EFF-494D-4417-9C26-C58620C8B308}">
      <dgm:prSet phldrT="[Text]" custT="1"/>
      <dgm:spPr/>
      <dgm:t>
        <a:bodyPr/>
        <a:lstStyle/>
        <a:p>
          <a:r>
            <a:rPr lang="en-US" sz="2000" dirty="0"/>
            <a:t>Payroll Parallel Testing</a:t>
          </a:r>
        </a:p>
        <a:p>
          <a:r>
            <a:rPr lang="en-US" sz="2000" dirty="0"/>
            <a:t>(PPS / UCPath)</a:t>
          </a:r>
        </a:p>
      </dgm:t>
    </dgm:pt>
    <dgm:pt modelId="{D25C4E7B-D6D4-41E8-95DC-EB74B36FD8D8}" type="parTrans" cxnId="{92D47B48-28A5-4012-8F26-600EB2EC99CD}">
      <dgm:prSet/>
      <dgm:spPr/>
      <dgm:t>
        <a:bodyPr/>
        <a:lstStyle/>
        <a:p>
          <a:endParaRPr lang="en-US" sz="2000"/>
        </a:p>
      </dgm:t>
    </dgm:pt>
    <dgm:pt modelId="{DC9299AA-A4A9-4BFB-99D6-401515EA1FFD}" type="sibTrans" cxnId="{92D47B48-28A5-4012-8F26-600EB2EC99CD}">
      <dgm:prSet/>
      <dgm:spPr/>
      <dgm:t>
        <a:bodyPr/>
        <a:lstStyle/>
        <a:p>
          <a:endParaRPr lang="en-US" sz="2000"/>
        </a:p>
      </dgm:t>
    </dgm:pt>
    <dgm:pt modelId="{68B05D4F-9ACC-4441-BE94-7BBAE93DD213}">
      <dgm:prSet phldrT="[Text]" custT="1"/>
      <dgm:spPr/>
      <dgm:t>
        <a:bodyPr/>
        <a:lstStyle/>
        <a:p>
          <a:r>
            <a:rPr lang="en-US" sz="2000" dirty="0"/>
            <a:t>User Acceptance Testing</a:t>
          </a:r>
        </a:p>
      </dgm:t>
    </dgm:pt>
    <dgm:pt modelId="{78DD55D5-89E2-48C0-ABDE-2EE5E44F5712}" type="parTrans" cxnId="{DA912F15-7C72-4291-B9B3-ECC6E1FBF1BF}">
      <dgm:prSet/>
      <dgm:spPr/>
      <dgm:t>
        <a:bodyPr/>
        <a:lstStyle/>
        <a:p>
          <a:endParaRPr lang="en-US" sz="2000"/>
        </a:p>
      </dgm:t>
    </dgm:pt>
    <dgm:pt modelId="{806765F8-F7EF-4403-996D-08E9CDD360BD}" type="sibTrans" cxnId="{DA912F15-7C72-4291-B9B3-ECC6E1FBF1BF}">
      <dgm:prSet/>
      <dgm:spPr/>
      <dgm:t>
        <a:bodyPr/>
        <a:lstStyle/>
        <a:p>
          <a:endParaRPr lang="en-US" sz="2000"/>
        </a:p>
      </dgm:t>
    </dgm:pt>
    <dgm:pt modelId="{543B3177-DEBC-42BB-B10C-A5122338C63A}">
      <dgm:prSet phldrT="[Text]" custT="1"/>
      <dgm:spPr/>
      <dgm:t>
        <a:bodyPr/>
        <a:lstStyle/>
        <a:p>
          <a:r>
            <a:rPr lang="en-US" sz="2000" dirty="0"/>
            <a:t>Dress Rehearsal &amp; Cutover</a:t>
          </a:r>
        </a:p>
      </dgm:t>
    </dgm:pt>
    <dgm:pt modelId="{A3BBD2DD-AF1A-49FD-8237-6724E2C7F20E}" type="parTrans" cxnId="{0C04A65F-BF44-43EE-B463-E1A57EB1DF42}">
      <dgm:prSet/>
      <dgm:spPr/>
      <dgm:t>
        <a:bodyPr/>
        <a:lstStyle/>
        <a:p>
          <a:endParaRPr lang="en-US" sz="2000"/>
        </a:p>
      </dgm:t>
    </dgm:pt>
    <dgm:pt modelId="{0F14C671-A8F5-40D6-9897-BD66585B5446}" type="sibTrans" cxnId="{0C04A65F-BF44-43EE-B463-E1A57EB1DF42}">
      <dgm:prSet/>
      <dgm:spPr/>
      <dgm:t>
        <a:bodyPr/>
        <a:lstStyle/>
        <a:p>
          <a:endParaRPr lang="en-US" sz="2000"/>
        </a:p>
      </dgm:t>
    </dgm:pt>
    <dgm:pt modelId="{586535DF-BC2B-4DFB-8028-CD70D7E54403}" type="pres">
      <dgm:prSet presAssocID="{A5D41F15-1509-46AF-AE0B-19EA6E52C547}" presName="arrowDiagram" presStyleCnt="0">
        <dgm:presLayoutVars>
          <dgm:chMax val="5"/>
          <dgm:dir/>
          <dgm:resizeHandles val="exact"/>
        </dgm:presLayoutVars>
      </dgm:prSet>
      <dgm:spPr/>
    </dgm:pt>
    <dgm:pt modelId="{CFF0855E-F186-4FB5-B9E5-DD01A9E39402}" type="pres">
      <dgm:prSet presAssocID="{A5D41F15-1509-46AF-AE0B-19EA6E52C547}" presName="arrow" presStyleLbl="bgShp" presStyleIdx="0" presStyleCnt="1" custLinFactNeighborX="-1638" custLinFactNeighborY="350"/>
      <dgm:spPr>
        <a:solidFill>
          <a:schemeClr val="accent4">
            <a:lumMod val="60000"/>
            <a:lumOff val="40000"/>
          </a:schemeClr>
        </a:solidFill>
      </dgm:spPr>
    </dgm:pt>
    <dgm:pt modelId="{C3D967E9-A854-46DF-B54E-6B81B9FDA16D}" type="pres">
      <dgm:prSet presAssocID="{A5D41F15-1509-46AF-AE0B-19EA6E52C547}" presName="arrowDiagram5" presStyleCnt="0"/>
      <dgm:spPr/>
    </dgm:pt>
    <dgm:pt modelId="{D8EA469A-FF9B-475A-AE7D-CF018C00181C}" type="pres">
      <dgm:prSet presAssocID="{0A46D589-F4B7-441D-8331-52A68C031680}" presName="bullet5a" presStyleLbl="node1" presStyleIdx="0" presStyleCnt="5"/>
      <dgm:spPr>
        <a:solidFill>
          <a:schemeClr val="accent5">
            <a:lumMod val="75000"/>
          </a:schemeClr>
        </a:solidFill>
      </dgm:spPr>
    </dgm:pt>
    <dgm:pt modelId="{44C4B260-EB76-4C2C-AFD9-D2FEF1A6D83B}" type="pres">
      <dgm:prSet presAssocID="{0A46D589-F4B7-441D-8331-52A68C031680}" presName="textBox5a" presStyleLbl="revTx" presStyleIdx="0" presStyleCnt="5" custScaleX="121156" custScaleY="74814" custLinFactNeighborX="4882" custLinFactNeighborY="-6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5A9A4-4263-4041-9C11-523E2C213567}" type="pres">
      <dgm:prSet presAssocID="{253107D4-4FA9-429B-8319-4229DFA11D73}" presName="bullet5b" presStyleLbl="node1" presStyleIdx="1" presStyleCnt="5"/>
      <dgm:spPr>
        <a:solidFill>
          <a:schemeClr val="accent5">
            <a:lumMod val="75000"/>
          </a:schemeClr>
        </a:solidFill>
      </dgm:spPr>
    </dgm:pt>
    <dgm:pt modelId="{6A7FCF96-B7B8-49CF-910F-5DF4A9DBDAC1}" type="pres">
      <dgm:prSet presAssocID="{253107D4-4FA9-429B-8319-4229DFA11D73}" presName="textBox5b" presStyleLbl="revTx" presStyleIdx="1" presStyleCnt="5" custScaleX="170705" custScaleY="90012" custLinFactNeighborX="34489" custLinFactNeighborY="3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8C358-8EB7-4D2E-86FA-8A45157F9D8A}" type="pres">
      <dgm:prSet presAssocID="{AF098EFF-494D-4417-9C26-C58620C8B308}" presName="bullet5c" presStyleLbl="node1" presStyleIdx="2" presStyleCnt="5"/>
      <dgm:spPr>
        <a:solidFill>
          <a:schemeClr val="accent5">
            <a:lumMod val="75000"/>
          </a:schemeClr>
        </a:solidFill>
      </dgm:spPr>
    </dgm:pt>
    <dgm:pt modelId="{54515C84-00DB-4011-A22D-C4E93C547FFD}" type="pres">
      <dgm:prSet presAssocID="{AF098EFF-494D-4417-9C26-C58620C8B30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0F6DB-A5F3-48ED-9E23-DA808FCFD134}" type="pres">
      <dgm:prSet presAssocID="{68B05D4F-9ACC-4441-BE94-7BBAE93DD213}" presName="bullet5d" presStyleLbl="node1" presStyleIdx="3" presStyleCnt="5"/>
      <dgm:spPr>
        <a:solidFill>
          <a:schemeClr val="accent5">
            <a:lumMod val="75000"/>
          </a:schemeClr>
        </a:solidFill>
      </dgm:spPr>
    </dgm:pt>
    <dgm:pt modelId="{C4357118-1C1C-489A-BD4E-7FE48457A401}" type="pres">
      <dgm:prSet presAssocID="{68B05D4F-9ACC-4441-BE94-7BBAE93DD21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1534-9877-4EC1-B0AC-8AC5C6077031}" type="pres">
      <dgm:prSet presAssocID="{543B3177-DEBC-42BB-B10C-A5122338C63A}" presName="bullet5e" presStyleLbl="node1" presStyleIdx="4" presStyleCnt="5"/>
      <dgm:spPr>
        <a:solidFill>
          <a:schemeClr val="accent5">
            <a:lumMod val="75000"/>
          </a:schemeClr>
        </a:solidFill>
      </dgm:spPr>
    </dgm:pt>
    <dgm:pt modelId="{080177A2-86C2-4FCA-955C-B9EAA345AAF1}" type="pres">
      <dgm:prSet presAssocID="{543B3177-DEBC-42BB-B10C-A5122338C63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DF329-1246-400C-8970-0E8A1CCF538B}" type="presOf" srcId="{0A46D589-F4B7-441D-8331-52A68C031680}" destId="{44C4B260-EB76-4C2C-AFD9-D2FEF1A6D83B}" srcOrd="0" destOrd="0" presId="urn:microsoft.com/office/officeart/2005/8/layout/arrow2"/>
    <dgm:cxn modelId="{C191BC2D-B701-4592-8AEB-38C58743E39A}" srcId="{A5D41F15-1509-46AF-AE0B-19EA6E52C547}" destId="{0A46D589-F4B7-441D-8331-52A68C031680}" srcOrd="0" destOrd="0" parTransId="{6AF5616A-D73A-4D86-B4B9-AC184AFF0885}" sibTransId="{1C46A392-32FA-4C11-8753-7996CAA4E661}"/>
    <dgm:cxn modelId="{9372004D-EC50-4C37-A42C-0D436911CDDC}" type="presOf" srcId="{AF098EFF-494D-4417-9C26-C58620C8B308}" destId="{54515C84-00DB-4011-A22D-C4E93C547FFD}" srcOrd="0" destOrd="0" presId="urn:microsoft.com/office/officeart/2005/8/layout/arrow2"/>
    <dgm:cxn modelId="{347E4345-561D-4705-BAA8-D51003933CB9}" type="presOf" srcId="{253107D4-4FA9-429B-8319-4229DFA11D73}" destId="{6A7FCF96-B7B8-49CF-910F-5DF4A9DBDAC1}" srcOrd="0" destOrd="0" presId="urn:microsoft.com/office/officeart/2005/8/layout/arrow2"/>
    <dgm:cxn modelId="{0C04A65F-BF44-43EE-B463-E1A57EB1DF42}" srcId="{A5D41F15-1509-46AF-AE0B-19EA6E52C547}" destId="{543B3177-DEBC-42BB-B10C-A5122338C63A}" srcOrd="4" destOrd="0" parTransId="{A3BBD2DD-AF1A-49FD-8237-6724E2C7F20E}" sibTransId="{0F14C671-A8F5-40D6-9897-BD66585B5446}"/>
    <dgm:cxn modelId="{74FC127D-B2E0-47E2-8CDC-D2760AAF3F16}" srcId="{A5D41F15-1509-46AF-AE0B-19EA6E52C547}" destId="{253107D4-4FA9-429B-8319-4229DFA11D73}" srcOrd="1" destOrd="0" parTransId="{BA24E0E6-5F29-4289-BD22-5610B88EB16D}" sibTransId="{CE9438F6-6082-4CB0-AA0B-1285628F9674}"/>
    <dgm:cxn modelId="{19E38A0D-9DEB-4ED7-8FFE-ABC295CECFBC}" type="presOf" srcId="{68B05D4F-9ACC-4441-BE94-7BBAE93DD213}" destId="{C4357118-1C1C-489A-BD4E-7FE48457A401}" srcOrd="0" destOrd="0" presId="urn:microsoft.com/office/officeart/2005/8/layout/arrow2"/>
    <dgm:cxn modelId="{19484D86-A06A-481C-AB5E-2D6AFD43E622}" type="presOf" srcId="{A5D41F15-1509-46AF-AE0B-19EA6E52C547}" destId="{586535DF-BC2B-4DFB-8028-CD70D7E54403}" srcOrd="0" destOrd="0" presId="urn:microsoft.com/office/officeart/2005/8/layout/arrow2"/>
    <dgm:cxn modelId="{92D47B48-28A5-4012-8F26-600EB2EC99CD}" srcId="{A5D41F15-1509-46AF-AE0B-19EA6E52C547}" destId="{AF098EFF-494D-4417-9C26-C58620C8B308}" srcOrd="2" destOrd="0" parTransId="{D25C4E7B-D6D4-41E8-95DC-EB74B36FD8D8}" sibTransId="{DC9299AA-A4A9-4BFB-99D6-401515EA1FFD}"/>
    <dgm:cxn modelId="{DA912F15-7C72-4291-B9B3-ECC6E1FBF1BF}" srcId="{A5D41F15-1509-46AF-AE0B-19EA6E52C547}" destId="{68B05D4F-9ACC-4441-BE94-7BBAE93DD213}" srcOrd="3" destOrd="0" parTransId="{78DD55D5-89E2-48C0-ABDE-2EE5E44F5712}" sibTransId="{806765F8-F7EF-4403-996D-08E9CDD360BD}"/>
    <dgm:cxn modelId="{A962E5BA-91C9-459F-9FEA-BEBC1FCD454A}" type="presOf" srcId="{543B3177-DEBC-42BB-B10C-A5122338C63A}" destId="{080177A2-86C2-4FCA-955C-B9EAA345AAF1}" srcOrd="0" destOrd="0" presId="urn:microsoft.com/office/officeart/2005/8/layout/arrow2"/>
    <dgm:cxn modelId="{476DF7CA-B54C-4BD6-93DC-79D833EB8C7B}" type="presParOf" srcId="{586535DF-BC2B-4DFB-8028-CD70D7E54403}" destId="{CFF0855E-F186-4FB5-B9E5-DD01A9E39402}" srcOrd="0" destOrd="0" presId="urn:microsoft.com/office/officeart/2005/8/layout/arrow2"/>
    <dgm:cxn modelId="{2CEAB9B8-0B99-404B-B5C1-E44A84F34D3D}" type="presParOf" srcId="{586535DF-BC2B-4DFB-8028-CD70D7E54403}" destId="{C3D967E9-A854-46DF-B54E-6B81B9FDA16D}" srcOrd="1" destOrd="0" presId="urn:microsoft.com/office/officeart/2005/8/layout/arrow2"/>
    <dgm:cxn modelId="{CA3C6550-9991-4DDD-9BCB-3F1037CCBBF3}" type="presParOf" srcId="{C3D967E9-A854-46DF-B54E-6B81B9FDA16D}" destId="{D8EA469A-FF9B-475A-AE7D-CF018C00181C}" srcOrd="0" destOrd="0" presId="urn:microsoft.com/office/officeart/2005/8/layout/arrow2"/>
    <dgm:cxn modelId="{5D2A1F8D-34A7-49BF-9F68-1D4AAD58829D}" type="presParOf" srcId="{C3D967E9-A854-46DF-B54E-6B81B9FDA16D}" destId="{44C4B260-EB76-4C2C-AFD9-D2FEF1A6D83B}" srcOrd="1" destOrd="0" presId="urn:microsoft.com/office/officeart/2005/8/layout/arrow2"/>
    <dgm:cxn modelId="{78D9FCC2-82F4-4C5A-9658-808B85E15BE8}" type="presParOf" srcId="{C3D967E9-A854-46DF-B54E-6B81B9FDA16D}" destId="{26B5A9A4-4263-4041-9C11-523E2C213567}" srcOrd="2" destOrd="0" presId="urn:microsoft.com/office/officeart/2005/8/layout/arrow2"/>
    <dgm:cxn modelId="{EB0681AF-1FC7-4C77-8797-B3FB76466B5C}" type="presParOf" srcId="{C3D967E9-A854-46DF-B54E-6B81B9FDA16D}" destId="{6A7FCF96-B7B8-49CF-910F-5DF4A9DBDAC1}" srcOrd="3" destOrd="0" presId="urn:microsoft.com/office/officeart/2005/8/layout/arrow2"/>
    <dgm:cxn modelId="{92102CD4-9054-485F-BF0D-8623EADF6525}" type="presParOf" srcId="{C3D967E9-A854-46DF-B54E-6B81B9FDA16D}" destId="{4ED8C358-8EB7-4D2E-86FA-8A45157F9D8A}" srcOrd="4" destOrd="0" presId="urn:microsoft.com/office/officeart/2005/8/layout/arrow2"/>
    <dgm:cxn modelId="{D92A50BA-50FB-4EB6-87DC-7A4A2980757E}" type="presParOf" srcId="{C3D967E9-A854-46DF-B54E-6B81B9FDA16D}" destId="{54515C84-00DB-4011-A22D-C4E93C547FFD}" srcOrd="5" destOrd="0" presId="urn:microsoft.com/office/officeart/2005/8/layout/arrow2"/>
    <dgm:cxn modelId="{4B70C8D1-520D-4692-8185-28FA41CC5302}" type="presParOf" srcId="{C3D967E9-A854-46DF-B54E-6B81B9FDA16D}" destId="{C6F0F6DB-A5F3-48ED-9E23-DA808FCFD134}" srcOrd="6" destOrd="0" presId="urn:microsoft.com/office/officeart/2005/8/layout/arrow2"/>
    <dgm:cxn modelId="{30C5CD4C-12BB-4C59-92C8-DB3F91BF4E67}" type="presParOf" srcId="{C3D967E9-A854-46DF-B54E-6B81B9FDA16D}" destId="{C4357118-1C1C-489A-BD4E-7FE48457A401}" srcOrd="7" destOrd="0" presId="urn:microsoft.com/office/officeart/2005/8/layout/arrow2"/>
    <dgm:cxn modelId="{63F2EAF6-6A54-4840-9110-6058DECCBC08}" type="presParOf" srcId="{C3D967E9-A854-46DF-B54E-6B81B9FDA16D}" destId="{99431534-9877-4EC1-B0AC-8AC5C6077031}" srcOrd="8" destOrd="0" presId="urn:microsoft.com/office/officeart/2005/8/layout/arrow2"/>
    <dgm:cxn modelId="{2E6A72FC-DD92-4B21-80F0-32413E612201}" type="presParOf" srcId="{C3D967E9-A854-46DF-B54E-6B81B9FDA16D}" destId="{080177A2-86C2-4FCA-955C-B9EAA345AAF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855E-F186-4FB5-B9E5-DD01A9E39402}">
      <dsp:nvSpPr>
        <dsp:cNvPr id="0" name=""/>
        <dsp:cNvSpPr/>
      </dsp:nvSpPr>
      <dsp:spPr>
        <a:xfrm>
          <a:off x="775078" y="0"/>
          <a:ext cx="9616928" cy="60105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A469A-FF9B-475A-AE7D-CF018C00181C}">
      <dsp:nvSpPr>
        <dsp:cNvPr id="0" name=""/>
        <dsp:cNvSpPr/>
      </dsp:nvSpPr>
      <dsp:spPr>
        <a:xfrm>
          <a:off x="1879871" y="4469467"/>
          <a:ext cx="221189" cy="2211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4B260-EB76-4C2C-AFD9-D2FEF1A6D83B}">
      <dsp:nvSpPr>
        <dsp:cNvPr id="0" name=""/>
        <dsp:cNvSpPr/>
      </dsp:nvSpPr>
      <dsp:spPr>
        <a:xfrm>
          <a:off x="1918706" y="4671972"/>
          <a:ext cx="1526344" cy="107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Gathering &amp; Conversion Testing</a:t>
          </a:r>
          <a:endParaRPr lang="en-US" sz="2000" i="1" kern="1200" dirty="0"/>
        </a:p>
      </dsp:txBody>
      <dsp:txXfrm>
        <a:off x="1918706" y="4671972"/>
        <a:ext cx="1526344" cy="1070227"/>
      </dsp:txXfrm>
    </dsp:sp>
    <dsp:sp modelId="{26B5A9A4-4263-4041-9C11-523E2C213567}">
      <dsp:nvSpPr>
        <dsp:cNvPr id="0" name=""/>
        <dsp:cNvSpPr/>
      </dsp:nvSpPr>
      <dsp:spPr>
        <a:xfrm>
          <a:off x="3077178" y="3319042"/>
          <a:ext cx="346209" cy="34620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FCF96-B7B8-49CF-910F-5DF4A9DBDAC1}">
      <dsp:nvSpPr>
        <dsp:cNvPr id="0" name=""/>
        <dsp:cNvSpPr/>
      </dsp:nvSpPr>
      <dsp:spPr>
        <a:xfrm>
          <a:off x="3236498" y="3717370"/>
          <a:ext cx="2725151" cy="226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4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Integration Testing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/>
            <a:t>Test functions within end-to-end processes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236498" y="3717370"/>
        <a:ext cx="2725151" cy="2266891"/>
      </dsp:txXfrm>
    </dsp:sp>
    <dsp:sp modelId="{4ED8C358-8EB7-4D2E-86FA-8A45157F9D8A}">
      <dsp:nvSpPr>
        <dsp:cNvPr id="0" name=""/>
        <dsp:cNvSpPr/>
      </dsp:nvSpPr>
      <dsp:spPr>
        <a:xfrm>
          <a:off x="4615887" y="2401827"/>
          <a:ext cx="461612" cy="461612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15C84-00DB-4011-A22D-C4E93C547FFD}">
      <dsp:nvSpPr>
        <dsp:cNvPr id="0" name=""/>
        <dsp:cNvSpPr/>
      </dsp:nvSpPr>
      <dsp:spPr>
        <a:xfrm>
          <a:off x="4846693" y="2632634"/>
          <a:ext cx="1856067" cy="337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9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Payroll Parallel Testing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(PPS / UCPath)</a:t>
          </a:r>
        </a:p>
      </dsp:txBody>
      <dsp:txXfrm>
        <a:off x="4846693" y="2632634"/>
        <a:ext cx="1856067" cy="3377945"/>
      </dsp:txXfrm>
    </dsp:sp>
    <dsp:sp modelId="{C6F0F6DB-A5F3-48ED-9E23-DA808FCFD134}">
      <dsp:nvSpPr>
        <dsp:cNvPr id="0" name=""/>
        <dsp:cNvSpPr/>
      </dsp:nvSpPr>
      <dsp:spPr>
        <a:xfrm>
          <a:off x="6404636" y="1685366"/>
          <a:ext cx="596249" cy="59624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57118-1C1C-489A-BD4E-7FE48457A401}">
      <dsp:nvSpPr>
        <dsp:cNvPr id="0" name=""/>
        <dsp:cNvSpPr/>
      </dsp:nvSpPr>
      <dsp:spPr>
        <a:xfrm>
          <a:off x="6702760" y="1983491"/>
          <a:ext cx="1923385" cy="402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94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User Acceptance Testing</a:t>
          </a:r>
        </a:p>
      </dsp:txBody>
      <dsp:txXfrm>
        <a:off x="6702760" y="1983491"/>
        <a:ext cx="1923385" cy="4027088"/>
      </dsp:txXfrm>
    </dsp:sp>
    <dsp:sp modelId="{99431534-9877-4EC1-B0AC-8AC5C6077031}">
      <dsp:nvSpPr>
        <dsp:cNvPr id="0" name=""/>
        <dsp:cNvSpPr/>
      </dsp:nvSpPr>
      <dsp:spPr>
        <a:xfrm>
          <a:off x="8246277" y="1206924"/>
          <a:ext cx="759737" cy="75973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177A2-86C2-4FCA-955C-B9EAA345AAF1}">
      <dsp:nvSpPr>
        <dsp:cNvPr id="0" name=""/>
        <dsp:cNvSpPr/>
      </dsp:nvSpPr>
      <dsp:spPr>
        <a:xfrm>
          <a:off x="8626146" y="1586793"/>
          <a:ext cx="1923385" cy="4423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5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Dress Rehearsal &amp; Cutover</a:t>
          </a:r>
        </a:p>
      </dsp:txBody>
      <dsp:txXfrm>
        <a:off x="8626146" y="1586793"/>
        <a:ext cx="1923385" cy="4423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E05872-752C-4221-87F4-7B58AFA57ACE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81538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22FA718-D421-4460-8B5C-EDD6D9EA1C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32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Scott - 1/3 team,</a:t>
            </a:r>
            <a:r>
              <a:rPr lang="en-US" baseline="0" dirty="0" smtClean="0"/>
              <a:t> 2/3 discussion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71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81538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A718-D421-4460-8B5C-EDD6D9EA1C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1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81538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A718-D421-4460-8B5C-EDD6D9EA1C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7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pPr marL="110489"/>
            <a:fld id="{81D60167-4931-47E6-BA6A-407CBD079E47}" type="slidenum">
              <a:rPr lang="en-US" smtClean="0"/>
              <a:pPr marL="110489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ucpathproject.ucop.edu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34316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34316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97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3585633" cy="604957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0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" y="620487"/>
            <a:ext cx="4604656" cy="55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7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3882094" y="6338719"/>
            <a:ext cx="7214221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276"/>
            <a:ext cx="4659085" cy="55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4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7001" y="687389"/>
            <a:ext cx="4373033" cy="5311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1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Pic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275"/>
            <a:ext cx="2057400" cy="55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Pic and Text 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7956" y="671513"/>
            <a:ext cx="1791192" cy="535334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8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&quot;takeaway&quot;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10203" y="1135346"/>
            <a:ext cx="8397131" cy="487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your main point or basic “takeaway”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16275"/>
            <a:ext cx="3624943" cy="55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9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294722" y="765632"/>
            <a:ext cx="8022109" cy="50672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540937" y="1942088"/>
            <a:ext cx="3361081" cy="728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540936" y="2800351"/>
            <a:ext cx="3361081" cy="302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 point about visual.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pPr marL="110489"/>
            <a:fld id="{81D60167-4931-47E6-BA6A-407CBD079E47}" type="slidenum">
              <a:rPr lang="en-US" smtClean="0"/>
              <a:pPr marL="110489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visual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7001" y="740833"/>
            <a:ext cx="11925380" cy="53087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 txBox="1">
            <a:spLocks/>
          </p:cNvSpPr>
          <p:nvPr/>
        </p:nvSpPr>
        <p:spPr>
          <a:xfrm>
            <a:off x="3842252" y="6338719"/>
            <a:ext cx="717437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huge picture to placeholder or click icon to add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189163" y="6389970"/>
            <a:ext cx="2844800" cy="365125"/>
          </a:xfrm>
        </p:spPr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4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FBCFB1-5E76-44FF-AFB9-A08628EE1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3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 descr="LLNL_day1-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97" y="688005"/>
            <a:ext cx="1693416" cy="53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16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4" name="Picture 3" descr="uc_santa_cruz_color_corrected-07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51468" cy="6050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269" y="0"/>
            <a:ext cx="8516731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48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2" name="Picture 1" descr="UCSC_UCOP_day1-1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27948" cy="6099815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027" y="0"/>
            <a:ext cx="8569973" cy="441801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5131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507" y="1"/>
            <a:ext cx="8593493" cy="4416413"/>
          </a:xfrm>
          <a:prstGeom prst="rect">
            <a:avLst/>
          </a:prstGeom>
        </p:spPr>
      </p:pic>
      <p:pic>
        <p:nvPicPr>
          <p:cNvPr id="5" name="Picture 4" descr="UC_Berkeley_processed_color_corrected-053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1"/>
          <a:stretch/>
        </p:blipFill>
        <p:spPr>
          <a:xfrm>
            <a:off x="-1" y="0"/>
            <a:ext cx="3527948" cy="60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0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507" y="1"/>
            <a:ext cx="8593493" cy="4503467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4" name="Picture 3" descr="LLNL_day2-068_ppt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527948" cy="612148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35185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2" name="Picture 1" descr="UC_Merced_March_day1-04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40403" cy="6087836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365" y="1"/>
            <a:ext cx="8567635" cy="4508816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2729112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378" y="1"/>
            <a:ext cx="8595623" cy="4463333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pic>
        <p:nvPicPr>
          <p:cNvPr id="2" name="Picture 1" descr="UC_Los_Angeles-046_ppt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12416" cy="6077340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203811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pPr marL="110489"/>
            <a:fld id="{81D60167-4931-47E6-BA6A-407CBD079E47}" type="slidenum">
              <a:rPr lang="en-US" smtClean="0"/>
              <a:pPr marL="110489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6" name="Picture 5" descr="berkeley_day1-0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3554396" cy="6077340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584" y="1"/>
            <a:ext cx="8499416" cy="45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539467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970546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6" name="Picture 5" descr="UCI-6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498421" cy="6087836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90653" y="2"/>
            <a:ext cx="8601348" cy="4596089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16" name="Picture 15" descr="UCI-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498421" cy="6087836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411518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539467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970546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976" y="-1"/>
            <a:ext cx="8651569" cy="4954239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12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4" name="Picture 3" descr="ucpc3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516716" cy="59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4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539467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970546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5" name="Picture 4" descr="ucm_day_1_high_res_files-10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066" y="1"/>
            <a:ext cx="8522935" cy="4859773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6" name="Picture 5" descr="UCSD-1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40403" cy="6087836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12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065" y="1"/>
            <a:ext cx="8507675" cy="4859773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16" name="Picture 15" descr="UCSD-1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40403" cy="6087836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3994901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539467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970546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4" name="Picture 3" descr="UC_Merced_processed_color_corrected-0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40403" cy="609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"/>
            <a:ext cx="8534400" cy="4985728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16" name="Picture 15" descr="UC_Merced_processed_color_corrected-00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4040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0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45711" y="5610031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627050" y="5041110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5" name="Picture 4" descr="Younge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457389" cy="6015635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626" y="1"/>
            <a:ext cx="8680375" cy="4810687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16" name="Picture 15" descr="Younge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457389" cy="6015635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920564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666067" y="14942"/>
            <a:ext cx="8525933" cy="4975225"/>
          </a:xfrm>
          <a:ln>
            <a:solidFill>
              <a:srgbClr val="BEB6AF"/>
            </a:solidFill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14941"/>
            <a:ext cx="3526367" cy="5976464"/>
          </a:xfrm>
          <a:ln>
            <a:solidFill>
              <a:srgbClr val="BEB6AF"/>
            </a:solidFill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539467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970546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524225" y="3244334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800" dirty="0">
                <a:solidFill>
                  <a:prstClr val="white"/>
                </a:solidFill>
              </a:rPr>
              <a:t>thu'7ju </a:t>
            </a:r>
          </a:p>
        </p:txBody>
      </p:sp>
    </p:spTree>
    <p:extLst>
      <p:ext uri="{BB962C8B-B14F-4D97-AF65-F5344CB8AC3E}">
        <p14:creationId xmlns:p14="http://schemas.microsoft.com/office/powerpoint/2010/main" val="932908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30600" cy="6124575"/>
          </a:xfrm>
          <a:prstGeom prst="rect">
            <a:avLst/>
          </a:prstGeom>
        </p:spPr>
      </p:pic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37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" y="-1"/>
            <a:ext cx="3530804" cy="6086247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34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Divi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CLA_hospitals-6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79124" y="1279126"/>
            <a:ext cx="6086203" cy="3527948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40887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pPr marL="110489"/>
            <a:fld id="{81D60167-4931-47E6-BA6A-407CBD079E47}" type="slidenum">
              <a:rPr lang="en-US" smtClean="0"/>
              <a:pPr marL="110489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1" y="-1"/>
            <a:ext cx="3539601" cy="6174029"/>
          </a:xfrm>
          <a:prstGeom prst="rect">
            <a:avLst/>
          </a:prstGeom>
          <a:ln>
            <a:solidFill>
              <a:srgbClr val="BEB6AF"/>
            </a:solidFill>
          </a:ln>
        </p:spPr>
      </p:pic>
    </p:spTree>
    <p:extLst>
      <p:ext uri="{BB962C8B-B14F-4D97-AF65-F5344CB8AC3E}">
        <p14:creationId xmlns:p14="http://schemas.microsoft.com/office/powerpoint/2010/main" val="999217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_Berkeley_processed_color_corrected-028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46039" cy="608105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_Berkeley_processed_color_corrected-028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46039" cy="60810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_Berkeley_processed_color_corrected-028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46039" cy="60810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UC_Berkeley_processed_color_corrected-028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46039" cy="60810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UC_Berkeley_processed_color_corrected-028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46039" cy="608105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UC_Berkeley_processed_color_corrected-028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46039" cy="608105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C_Berkeley_processed_color_corrected-028 (1)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3546039" cy="6081059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157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/>
          <p:cNvSpPr txBox="1">
            <a:spLocks/>
          </p:cNvSpPr>
          <p:nvPr userDrawn="1"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7771"/>
            <a:ext cx="3543300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34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3585633" cy="604957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8618" y="4197468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3842250" y="6338719"/>
            <a:ext cx="830990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5412" y="4751294"/>
            <a:ext cx="8466667" cy="0"/>
          </a:xfrm>
          <a:prstGeom prst="line">
            <a:avLst/>
          </a:prstGeom>
          <a:ln>
            <a:solidFill>
              <a:srgbClr val="DBD5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11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11"/>
          <p:cNvSpPr txBox="1">
            <a:spLocks/>
          </p:cNvSpPr>
          <p:nvPr/>
        </p:nvSpPr>
        <p:spPr>
          <a:xfrm>
            <a:off x="3882094" y="6338719"/>
            <a:ext cx="7214221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981"/>
            <a:ext cx="4486656" cy="5544038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506147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8487"/>
            <a:ext cx="4623208" cy="5442507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11"/>
          <p:cNvSpPr txBox="1">
            <a:spLocks/>
          </p:cNvSpPr>
          <p:nvPr/>
        </p:nvSpPr>
        <p:spPr>
          <a:xfrm>
            <a:off x="3882094" y="6338719"/>
            <a:ext cx="7214221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68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7629"/>
            <a:ext cx="4603699" cy="5427878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11"/>
          <p:cNvSpPr txBox="1">
            <a:spLocks/>
          </p:cNvSpPr>
          <p:nvPr/>
        </p:nvSpPr>
        <p:spPr>
          <a:xfrm>
            <a:off x="3882094" y="6338719"/>
            <a:ext cx="7214221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42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11"/>
          <p:cNvSpPr txBox="1">
            <a:spLocks/>
          </p:cNvSpPr>
          <p:nvPr/>
        </p:nvSpPr>
        <p:spPr>
          <a:xfrm>
            <a:off x="3882094" y="6338719"/>
            <a:ext cx="7214221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72999"/>
            <a:ext cx="4652465" cy="54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8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 descr="Jepso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29" y="717176"/>
            <a:ext cx="4402667" cy="5375014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22" name="Rectangle 21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41493"/>
            <a:ext cx="4522196" cy="5375014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199824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0"/>
          <a:stretch/>
        </p:blipFill>
        <p:spPr>
          <a:xfrm rot="10800000" flipH="1" flipV="1">
            <a:off x="0" y="672998"/>
            <a:ext cx="4632960" cy="5420564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25795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10728" y="6155766"/>
            <a:ext cx="8581813" cy="182880"/>
          </a:xfrm>
          <a:custGeom>
            <a:avLst/>
            <a:gdLst/>
            <a:ahLst/>
            <a:cxnLst/>
            <a:rect l="l" t="t" r="r" b="b"/>
            <a:pathLst>
              <a:path w="6436359" h="182879">
                <a:moveTo>
                  <a:pt x="0" y="182879"/>
                </a:moveTo>
                <a:lnTo>
                  <a:pt x="6435953" y="182879"/>
                </a:lnTo>
                <a:lnTo>
                  <a:pt x="6435953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005581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0" y="6155766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9" name="bk object 19"/>
          <p:cNvSpPr/>
          <p:nvPr/>
        </p:nvSpPr>
        <p:spPr>
          <a:xfrm>
            <a:off x="0" y="6155766"/>
            <a:ext cx="3511973" cy="182880"/>
          </a:xfrm>
          <a:custGeom>
            <a:avLst/>
            <a:gdLst/>
            <a:ahLst/>
            <a:cxnLst/>
            <a:rect l="l" t="t" r="r" b="b"/>
            <a:pathLst>
              <a:path w="2633980" h="182879">
                <a:moveTo>
                  <a:pt x="0" y="182879"/>
                </a:moveTo>
                <a:lnTo>
                  <a:pt x="2633891" y="182879"/>
                </a:lnTo>
                <a:lnTo>
                  <a:pt x="263389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79201" y="6520778"/>
            <a:ext cx="564844" cy="184666"/>
          </a:xfrm>
        </p:spPr>
        <p:txBody>
          <a:bodyPr lIns="0" tIns="0" rIns="0" bIns="0"/>
          <a:lstStyle>
            <a:lvl1pPr>
              <a:defRPr sz="1200" b="0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pPr marL="110489"/>
            <a:fld id="{81D60167-4931-47E6-BA6A-407CBD079E47}" type="slidenum">
              <a:rPr lang="en-US" smtClean="0"/>
              <a:pPr marL="110489"/>
              <a:t>‹#›</a:t>
            </a:fld>
            <a:endParaRPr lang="en-US" dirty="0"/>
          </a:p>
        </p:txBody>
      </p:sp>
      <p:pic>
        <p:nvPicPr>
          <p:cNvPr id="6" name="Picture 5" descr="UCPath Logo Grey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rgbClr val="103F8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83" t="33306"/>
          <a:stretch/>
        </p:blipFill>
        <p:spPr>
          <a:xfrm>
            <a:off x="47681" y="6455733"/>
            <a:ext cx="1334881" cy="233605"/>
          </a:xfrm>
          <a:prstGeom prst="rect">
            <a:avLst/>
          </a:prstGeom>
        </p:spPr>
      </p:pic>
      <p:pic>
        <p:nvPicPr>
          <p:cNvPr id="7" name="Picture 1" descr="ANR_slide_mas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16012" r="40111" b="12955"/>
          <a:stretch/>
        </p:blipFill>
        <p:spPr bwMode="auto">
          <a:xfrm>
            <a:off x="1427421" y="6341534"/>
            <a:ext cx="3364089" cy="51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ictur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94945"/>
            <a:ext cx="4593945" cy="5427878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929777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3000"/>
            <a:ext cx="4631335" cy="54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9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 descr="UCSC_day2-062_pp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59372" y="687294"/>
            <a:ext cx="4402667" cy="53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57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ictur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1651"/>
            <a:ext cx="4691481" cy="5503856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460822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7001" y="687389"/>
            <a:ext cx="4373033" cy="53117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8520" y="700909"/>
            <a:ext cx="7428813" cy="5298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40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08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 descr="LLNL_day1-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97" y="688005"/>
            <a:ext cx="1693416" cy="53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9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093250" y="700908"/>
            <a:ext cx="10014084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 descr="ucla_day2_UCOP-8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0" y="687622"/>
            <a:ext cx="1858051" cy="5398578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1916567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8" y="680315"/>
            <a:ext cx="1693415" cy="5471769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1164568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9"/>
          <a:stretch/>
        </p:blipFill>
        <p:spPr>
          <a:xfrm>
            <a:off x="78029" y="616275"/>
            <a:ext cx="1843431" cy="54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m Pic and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430887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61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20" y="700908"/>
            <a:ext cx="10148217" cy="1384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379"/>
            <a:ext cx="1814624" cy="54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9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276"/>
            <a:ext cx="1931213" cy="5528498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1066871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906"/>
            <a:ext cx="1951851" cy="5528493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073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6" y="616276"/>
            <a:ext cx="1998443" cy="5524187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95534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94944"/>
            <a:ext cx="1911705" cy="5449098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65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87104" y="669421"/>
            <a:ext cx="10120229" cy="53659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7956" y="671513"/>
            <a:ext cx="1791192" cy="53533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21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761998"/>
            <a:ext cx="11954933" cy="5204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02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&quot;takeaway&quot;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10203" y="1135346"/>
            <a:ext cx="8397131" cy="4875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1"/>
            </a:lvl1pPr>
          </a:lstStyle>
          <a:p>
            <a:pPr lvl="0"/>
            <a:r>
              <a:rPr lang="en-US" dirty="0"/>
              <a:t>Click to add your main point or basic “takeaway”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794"/>
            <a:ext cx="3657600" cy="55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5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294722" y="765632"/>
            <a:ext cx="8022109" cy="50672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540937" y="1942088"/>
            <a:ext cx="3361081" cy="728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 of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540936" y="2800351"/>
            <a:ext cx="3361081" cy="302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 point about visual.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13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visual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7001" y="740833"/>
            <a:ext cx="11925380" cy="53087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59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visuals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huge picture to placeholder or click icon to add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189163" y="6389970"/>
            <a:ext cx="2844800" cy="365125"/>
          </a:xfrm>
        </p:spPr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8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415980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847059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680" y="0"/>
            <a:ext cx="8623133" cy="4498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483428" cy="613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2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 txBox="1">
            <a:spLocks/>
          </p:cNvSpPr>
          <p:nvPr/>
        </p:nvSpPr>
        <p:spPr>
          <a:xfrm>
            <a:off x="3842252" y="6338719"/>
            <a:ext cx="7174377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ucpath.universityofcalifornia.edu</a:t>
            </a:r>
            <a:r>
              <a:rPr lang="en-US" sz="1050" b="0" dirty="0">
                <a:solidFill>
                  <a:prstClr val="white"/>
                </a:solidFill>
              </a:rPr>
              <a:t>/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huge picture to placeholder or click icon to add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189163" y="6389970"/>
            <a:ext cx="2844800" cy="365125"/>
          </a:xfrm>
        </p:spPr>
        <p:txBody>
          <a:bodyPr/>
          <a:lstStyle/>
          <a:p>
            <a:fld id="{DF6CD61D-383B-8C4C-A586-A9FA29BEA8BE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460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3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4255B6-CE58-427A-98FE-E2F54C1425AA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569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4CC4B-BB09-4471-89F3-6AE501B3E647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10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25455-8525-4937-845F-786481FF9BD6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18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DB3DF1-7153-4D64-BBD1-C07D495F865C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33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3FF52-EBDA-4919-B7D7-4CB79B017B1A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33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51E7C-06AA-4D75-A8D4-8F54967C5D72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9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FEC28-1140-4301-8A00-A5317CA34CB4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8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130F8-08BB-4558-B250-0E96963EBD7A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539467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970546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"/>
            <a:ext cx="8610600" cy="4441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164"/>
            <a:ext cx="3494313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779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E57A5A-9F54-4A4B-95D8-20C5565F7D6E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11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37B98F-2E6F-48C2-837C-B1B2F2157805}" type="datetime1">
              <a:rPr lang="en-US" smtClean="0">
                <a:solidFill>
                  <a:prstClr val="black"/>
                </a:solidFill>
              </a:rPr>
              <a:pPr/>
              <a:t>10/15/2018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2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59117" y="700908"/>
            <a:ext cx="10148217" cy="5365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LLNL_day1-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97" y="688005"/>
            <a:ext cx="1693416" cy="53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90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visual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7001" y="740833"/>
            <a:ext cx="11925380" cy="53087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3501"/>
            <a:ext cx="12192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CD61D-383B-8C4C-A586-A9FA29BEA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570557"/>
            <a:ext cx="12192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11"/>
          <p:cNvSpPr txBox="1">
            <a:spLocks/>
          </p:cNvSpPr>
          <p:nvPr/>
        </p:nvSpPr>
        <p:spPr>
          <a:xfrm>
            <a:off x="3882094" y="6338719"/>
            <a:ext cx="7214221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0" dirty="0">
                <a:solidFill>
                  <a:srgbClr val="BEB6AF"/>
                </a:solidFill>
              </a:rPr>
              <a:t>ucpathproject.ucop.edu</a:t>
            </a:r>
            <a:r>
              <a:rPr lang="en-US" sz="1050" b="0" dirty="0">
                <a:solidFill>
                  <a:prstClr val="black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527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(add your own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666067" y="14942"/>
            <a:ext cx="8525933" cy="4975225"/>
          </a:xfrm>
          <a:ln>
            <a:solidFill>
              <a:srgbClr val="BEB6AF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14941"/>
            <a:ext cx="3526367" cy="5976464"/>
          </a:xfrm>
          <a:ln>
            <a:solidFill>
              <a:srgbClr val="BEB6AF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63311" y="5539467"/>
            <a:ext cx="8424723" cy="27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44650" y="4970546"/>
            <a:ext cx="8443383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524225" y="3244334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800" dirty="0">
                <a:solidFill>
                  <a:prstClr val="white"/>
                </a:solidFill>
              </a:rPr>
              <a:t>thu'7ju </a:t>
            </a:r>
          </a:p>
        </p:txBody>
      </p:sp>
    </p:spTree>
    <p:extLst>
      <p:ext uri="{BB962C8B-B14F-4D97-AF65-F5344CB8AC3E}">
        <p14:creationId xmlns:p14="http://schemas.microsoft.com/office/powerpoint/2010/main" val="418248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tags" Target="../tags/tag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31.xml"/><Relationship Id="rId51" Type="http://schemas.openxmlformats.org/officeDocument/2006/relationships/tags" Target="../tags/tag3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65.tiff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10728" y="6155766"/>
            <a:ext cx="8581813" cy="182880"/>
          </a:xfrm>
          <a:custGeom>
            <a:avLst/>
            <a:gdLst/>
            <a:ahLst/>
            <a:cxnLst/>
            <a:rect l="l" t="t" r="r" b="b"/>
            <a:pathLst>
              <a:path w="6436359" h="182879">
                <a:moveTo>
                  <a:pt x="0" y="182879"/>
                </a:moveTo>
                <a:lnTo>
                  <a:pt x="6435953" y="182879"/>
                </a:lnTo>
                <a:lnTo>
                  <a:pt x="6435953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005581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0" y="6155766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888" y="132469"/>
            <a:ext cx="120582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40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80801" y="6477000"/>
            <a:ext cx="46324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pPr marL="110489"/>
            <a:fld id="{81D60167-4931-47E6-BA6A-407CBD079E47}" type="slidenum">
              <a:rPr lang="en-US" smtClean="0"/>
              <a:pPr marL="110489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rgbClr val="FFD2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9" y="6400801"/>
            <a:ext cx="3364089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610719" y="6155766"/>
            <a:ext cx="8601203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305" y="698501"/>
            <a:ext cx="11827827" cy="526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89163" y="638997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2"/>
                </a:solidFill>
              </a:defRPr>
            </a:lvl1pPr>
          </a:lstStyle>
          <a:p>
            <a:pPr defTabSz="457200"/>
            <a:fld id="{DF6CD61D-383B-8C4C-A586-A9FA29BEA8BE}" type="slidenum">
              <a:rPr lang="en-US" smtClean="0">
                <a:solidFill>
                  <a:srgbClr val="005581"/>
                </a:solidFill>
              </a:rPr>
              <a:pPr defTabSz="457200"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9" y="6400801"/>
            <a:ext cx="3364089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79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2" r:id="rId12"/>
    <p:sldLayoutId id="2147483683" r:id="rId13"/>
    <p:sldLayoutId id="2147483684" r:id="rId14"/>
    <p:sldLayoutId id="2147483685" r:id="rId15"/>
    <p:sldLayoutId id="2147483859" r:id="rId16"/>
    <p:sldLayoutId id="214748386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Char char="§"/>
        <a:defRPr sz="20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8001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610719" y="6155766"/>
            <a:ext cx="8601203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305" y="698501"/>
            <a:ext cx="11827827" cy="526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89163" y="638997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2"/>
                </a:solidFill>
              </a:defRPr>
            </a:lvl1pPr>
          </a:lstStyle>
          <a:p>
            <a:pPr defTabSz="457200"/>
            <a:fld id="{DF6CD61D-383B-8C4C-A586-A9FA29BEA8BE}" type="slidenum">
              <a:rPr lang="en-US" smtClean="0">
                <a:solidFill>
                  <a:srgbClr val="005581"/>
                </a:solidFill>
              </a:rPr>
              <a:pPr defTabSz="457200"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1" y="6155766"/>
            <a:ext cx="3511853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QptDraftNote_ID_4"/>
          <p:cNvSpPr txBox="1"/>
          <p:nvPr userDrawn="1">
            <p:custDataLst>
              <p:tags r:id="rId49"/>
            </p:custDataLst>
          </p:nvPr>
        </p:nvSpPr>
        <p:spPr bwMode="gray">
          <a:xfrm>
            <a:off x="239185" y="88900"/>
            <a:ext cx="5582708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lvl="2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600200" lvl="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4pPr>
            <a:lvl5pPr marL="2057400" lvl="4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r>
              <a:rPr lang="en-US" sz="1200" b="1" i="1" dirty="0">
                <a:solidFill>
                  <a:srgbClr val="FFFFFF"/>
                </a:solidFill>
              </a:rPr>
              <a:t>Draft – for discussion purposes only</a:t>
            </a:r>
          </a:p>
        </p:txBody>
      </p:sp>
      <p:sp>
        <p:nvSpPr>
          <p:cNvPr id="6" name="AcnRoadmap_ID_6" hidden="1"/>
          <p:cNvSpPr txBox="1"/>
          <p:nvPr userDrawn="1">
            <p:custDataLst>
              <p:tags r:id="rId50"/>
            </p:custDataLst>
          </p:nvPr>
        </p:nvSpPr>
        <p:spPr bwMode="gray">
          <a:xfrm>
            <a:off x="6363759" y="88900"/>
            <a:ext cx="5582708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lvl="2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600200" lvl="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4pPr>
            <a:lvl5pPr marL="2057400" lvl="4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r" defTabSz="457200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r>
              <a:rPr lang="en-US" sz="1200" b="1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8" name="AcnSubjectTitle_ID_18" hidden="1"/>
          <p:cNvSpPr txBox="1"/>
          <p:nvPr userDrawn="1">
            <p:custDataLst>
              <p:tags r:id="rId51"/>
            </p:custDataLst>
          </p:nvPr>
        </p:nvSpPr>
        <p:spPr bwMode="gray">
          <a:xfrm>
            <a:off x="239184" y="1420814"/>
            <a:ext cx="9313333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lvl="2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600200" lvl="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4pPr>
            <a:lvl5pPr marL="2057400" lvl="4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r>
              <a:rPr lang="en-US" sz="1600" b="1" dirty="0">
                <a:solidFill>
                  <a:prstClr val="white"/>
                </a:solidFill>
              </a:rPr>
              <a:t>Subject Title</a:t>
            </a:r>
          </a:p>
        </p:txBody>
      </p:sp>
      <p:sp>
        <p:nvSpPr>
          <p:cNvPr id="19" name="AcnFootnote_ID_19" hidden="1"/>
          <p:cNvSpPr txBox="1"/>
          <p:nvPr userDrawn="1">
            <p:custDataLst>
              <p:tags r:id="rId52"/>
            </p:custDataLst>
          </p:nvPr>
        </p:nvSpPr>
        <p:spPr bwMode="gray">
          <a:xfrm>
            <a:off x="239185" y="6254750"/>
            <a:ext cx="11707284" cy="3385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lvl="2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600200" lvl="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4pPr>
            <a:lvl5pPr marL="2057400" lvl="4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38163" indent="-538163" defTabSz="457200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r>
              <a:rPr lang="en-US" sz="1000" dirty="0">
                <a:solidFill>
                  <a:prstClr val="white"/>
                </a:solidFill>
              </a:rPr>
              <a:t>*	Footnote</a:t>
            </a:r>
          </a:p>
          <a:p>
            <a:pPr marL="538163" indent="-538163" defTabSz="457200">
              <a:spcBef>
                <a:spcPct val="20000"/>
              </a:spcBef>
              <a:spcAft>
                <a:spcPct val="0"/>
              </a:spcAft>
              <a:buFont typeface="Wingdings" charset="2"/>
              <a:buNone/>
            </a:pPr>
            <a:r>
              <a:rPr lang="en-US" sz="1000" dirty="0">
                <a:solidFill>
                  <a:prstClr val="white"/>
                </a:solidFill>
              </a:rPr>
              <a:t>Source:	Source</a:t>
            </a:r>
          </a:p>
        </p:txBody>
      </p:sp>
      <p:pic>
        <p:nvPicPr>
          <p:cNvPr id="23" name="Picture 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9" y="6400801"/>
            <a:ext cx="3364089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39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  <p:sldLayoutId id="2147483808" r:id="rId45"/>
    <p:sldLayoutId id="2147483809" r:id="rId46"/>
    <p:sldLayoutId id="2147483810" r:id="rId4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Char char="§"/>
        <a:defRPr sz="2000" b="0" i="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600" b="0" i="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•"/>
        <a:defRPr sz="1400" b="0" i="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200" b="0" i="0" kern="1200">
          <a:solidFill>
            <a:srgbClr val="66666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200" b="0" i="0" kern="1200">
          <a:solidFill>
            <a:srgbClr val="6666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56350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2708045" y="6176962"/>
            <a:ext cx="9483953" cy="161683"/>
          </a:xfrm>
          <a:custGeom>
            <a:avLst/>
            <a:gdLst/>
            <a:ahLst/>
            <a:cxnLst/>
            <a:rect l="l" t="t" r="r" b="b"/>
            <a:pathLst>
              <a:path w="6436359" h="182879">
                <a:moveTo>
                  <a:pt x="0" y="182879"/>
                </a:moveTo>
                <a:lnTo>
                  <a:pt x="6435953" y="182879"/>
                </a:lnTo>
                <a:lnTo>
                  <a:pt x="6435953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00558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1" y="6176962"/>
            <a:ext cx="2633890" cy="161684"/>
          </a:xfrm>
          <a:prstGeom prst="rect">
            <a:avLst/>
          </a:prstGeom>
          <a:solidFill>
            <a:srgbClr val="FFD2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dirty="0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78" y="6455731"/>
            <a:ext cx="2523067" cy="3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9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canr.edu/ucpath" TargetMode="Externa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25222" y="5582674"/>
            <a:ext cx="205177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lang="en-US" sz="1400" spc="-5" dirty="0">
                <a:latin typeface="Arial"/>
                <a:cs typeface="Arial"/>
              </a:rPr>
              <a:t>August 2017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1226" y="4952748"/>
            <a:ext cx="6180574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25"/>
              </a:lnSpc>
            </a:pPr>
            <a:r>
              <a:rPr lang="en-US" sz="2800" b="1" spc="5" dirty="0">
                <a:latin typeface="Arial"/>
                <a:cs typeface="Arial"/>
              </a:rPr>
              <a:t>NR UCPath Implementation Plan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371" r="-625" b="11845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3657600" y="1828801"/>
            <a:ext cx="8534400" cy="2476902"/>
          </a:xfrm>
          <a:prstGeom prst="rect">
            <a:avLst/>
          </a:prstGeom>
          <a:solidFill>
            <a:srgbClr val="00558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 algn="ctr"/>
            <a:r>
              <a:rPr lang="en-US" sz="4400" b="1" dirty="0">
                <a:solidFill>
                  <a:srgbClr val="EFA70C"/>
                </a:solidFill>
              </a:rPr>
              <a:t>UC ANR </a:t>
            </a:r>
            <a:r>
              <a:rPr lang="en-US" sz="4400" b="1" dirty="0" err="1">
                <a:solidFill>
                  <a:srgbClr val="EFA70C"/>
                </a:solidFill>
              </a:rPr>
              <a:t>UCPath</a:t>
            </a:r>
            <a:r>
              <a:rPr lang="en-US" sz="4400" b="1" dirty="0">
                <a:solidFill>
                  <a:srgbClr val="EFA70C"/>
                </a:solidFill>
              </a:rPr>
              <a:t> Network</a:t>
            </a:r>
          </a:p>
          <a:p>
            <a:pPr algn="ctr"/>
            <a:r>
              <a:rPr lang="en-US" sz="4400" b="1" dirty="0">
                <a:solidFill>
                  <a:srgbClr val="EFA70C"/>
                </a:solidFill>
              </a:rPr>
              <a:t>Kick-Off </a:t>
            </a:r>
            <a:r>
              <a:rPr lang="en-US" sz="4400" b="1" dirty="0" smtClean="0">
                <a:solidFill>
                  <a:srgbClr val="EFA70C"/>
                </a:solidFill>
              </a:rPr>
              <a:t>Meeting </a:t>
            </a:r>
            <a:endParaRPr lang="en-US" sz="4400" b="1" dirty="0">
              <a:solidFill>
                <a:srgbClr val="EFA70C"/>
              </a:solidFill>
            </a:endParaRPr>
          </a:p>
        </p:txBody>
      </p:sp>
      <p:sp>
        <p:nvSpPr>
          <p:cNvPr id="12" name="Subtitle 7"/>
          <p:cNvSpPr txBox="1">
            <a:spLocks/>
          </p:cNvSpPr>
          <p:nvPr/>
        </p:nvSpPr>
        <p:spPr>
          <a:xfrm>
            <a:off x="3657600" y="3547632"/>
            <a:ext cx="8534400" cy="758070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8001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5581"/>
                </a:solidFill>
              </a:rPr>
              <a:t>August 22 and 24, </a:t>
            </a:r>
            <a:r>
              <a:rPr lang="en-US" sz="3600" b="1" dirty="0" smtClean="0">
                <a:solidFill>
                  <a:srgbClr val="005581"/>
                </a:solidFill>
              </a:rPr>
              <a:t>2018</a:t>
            </a:r>
            <a:endParaRPr lang="en-US" sz="3600" b="1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to support UC Path?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10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761998"/>
            <a:ext cx="10058400" cy="5204024"/>
          </a:xfrm>
        </p:spPr>
        <p:txBody>
          <a:bodyPr/>
          <a:lstStyle/>
          <a:p>
            <a:r>
              <a:rPr lang="en-US" sz="2400" dirty="0"/>
              <a:t>Help us spread the word   </a:t>
            </a:r>
          </a:p>
          <a:p>
            <a:r>
              <a:rPr lang="en-US" sz="2400" dirty="0" smtClean="0"/>
              <a:t>Share communications with colleagues </a:t>
            </a:r>
          </a:p>
          <a:p>
            <a:pPr lvl="1"/>
            <a:r>
              <a:rPr lang="en-US" sz="2000" dirty="0"/>
              <a:t>Communication packets, </a:t>
            </a:r>
            <a:r>
              <a:rPr lang="en-US" sz="2000" dirty="0" smtClean="0"/>
              <a:t>newsletters </a:t>
            </a:r>
          </a:p>
          <a:p>
            <a:r>
              <a:rPr lang="en-US" sz="2400" dirty="0" smtClean="0"/>
              <a:t>Discuss in local staff meetings </a:t>
            </a:r>
          </a:p>
          <a:p>
            <a:pPr lvl="1"/>
            <a:r>
              <a:rPr lang="en-US" sz="2000" dirty="0" smtClean="0"/>
              <a:t>Talking points </a:t>
            </a:r>
          </a:p>
          <a:p>
            <a:r>
              <a:rPr lang="en-US" sz="2400" dirty="0" smtClean="0"/>
              <a:t>Refer colleagues to project resources </a:t>
            </a:r>
          </a:p>
          <a:p>
            <a:pPr lvl="1"/>
            <a:r>
              <a:rPr lang="en-US" sz="2000" dirty="0" err="1"/>
              <a:t>UCPath</a:t>
            </a:r>
            <a:r>
              <a:rPr lang="en-US" sz="2000" dirty="0"/>
              <a:t> Portal/ANR Portal for timely </a:t>
            </a:r>
            <a:r>
              <a:rPr lang="en-US" sz="2000" dirty="0" smtClean="0"/>
              <a:t>updates </a:t>
            </a:r>
          </a:p>
          <a:p>
            <a:r>
              <a:rPr lang="en-US" sz="2400" dirty="0"/>
              <a:t>Provide input on our UC Path Communication </a:t>
            </a:r>
            <a:r>
              <a:rPr lang="en-US" sz="2400" dirty="0" smtClean="0"/>
              <a:t>Plan</a:t>
            </a:r>
          </a:p>
          <a:p>
            <a:pPr lvl="1"/>
            <a:r>
              <a:rPr lang="en-US" sz="2000" dirty="0" smtClean="0"/>
              <a:t>What’s the best way to reach ANR people?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1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need to support the UC Path Network?  How do you like to receive information?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questions do you have about UC Path?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UC Path info for ANR employees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u="sng" dirty="0">
                <a:hlinkClick r:id="rId2"/>
              </a:rPr>
              <a:t>http://ucanr.edu/ucpath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11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9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Path Network – Future Meeting Dates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12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446" y="685800"/>
            <a:ext cx="87495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Fourth Wednesday of each month, 11am – Noon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Sept 26, 2018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Oct 24, 2018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Nov 28, 2018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No meeting planned for Dec 2018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Jan 23, 2019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Feb 27, 2019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Mar 27, 2019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Apr 24, 2019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May 22, 2019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0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6155766"/>
            <a:ext cx="2633980" cy="182880"/>
          </a:xfrm>
          <a:custGeom>
            <a:avLst/>
            <a:gdLst/>
            <a:ahLst/>
            <a:cxnLst/>
            <a:rect l="l" t="t" r="r" b="b"/>
            <a:pathLst>
              <a:path w="2633980" h="182879">
                <a:moveTo>
                  <a:pt x="0" y="182879"/>
                </a:moveTo>
                <a:lnTo>
                  <a:pt x="2633891" y="182879"/>
                </a:lnTo>
                <a:lnTo>
                  <a:pt x="263389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593407"/>
            <a:ext cx="1220724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DBD5C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/>
            <a:r>
              <a:rPr spc="-25" dirty="0"/>
              <a:t>Ag</a:t>
            </a:r>
            <a:r>
              <a:rPr spc="-15" dirty="0"/>
              <a:t>e</a:t>
            </a:r>
            <a:r>
              <a:rPr spc="-25" dirty="0"/>
              <a:t>nd</a:t>
            </a:r>
            <a:r>
              <a:rPr spc="-20" dirty="0"/>
              <a:t>a</a:t>
            </a:r>
          </a:p>
        </p:txBody>
      </p:sp>
      <p:sp>
        <p:nvSpPr>
          <p:cNvPr id="14" name="object 5"/>
          <p:cNvSpPr/>
          <p:nvPr/>
        </p:nvSpPr>
        <p:spPr>
          <a:xfrm>
            <a:off x="-12700" y="623459"/>
            <a:ext cx="3870960" cy="5536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55415"/>
              </p:ext>
            </p:extLst>
          </p:nvPr>
        </p:nvGraphicFramePr>
        <p:xfrm>
          <a:off x="4495800" y="1143000"/>
          <a:ext cx="702945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6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Agenda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we meeting? </a:t>
                      </a:r>
                      <a:endParaRPr lang="en-US" sz="24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UC Path?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timeline </a:t>
                      </a:r>
                      <a:endParaRPr lang="en-US" sz="2400" dirty="0" smtClean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UC Path Network: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goals, expectations, resources</a:t>
                      </a:r>
                      <a:r>
                        <a:rPr lang="en-US" sz="24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Questions and discussion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Future meeting dates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Slide Number Placeholder 2"/>
          <p:cNvSpPr txBox="1">
            <a:spLocks/>
          </p:cNvSpPr>
          <p:nvPr/>
        </p:nvSpPr>
        <p:spPr>
          <a:xfrm>
            <a:off x="8415872" y="63899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771EF-BF00-4ECD-8719-0AC0B68D1FEF}" type="slidenum">
              <a:rPr lang="en-US">
                <a:solidFill>
                  <a:srgbClr val="005581"/>
                </a:solidFill>
                <a:latin typeface="Arial"/>
              </a:rPr>
              <a:t>2</a:t>
            </a:fld>
            <a:endParaRPr lang="en-US" dirty="0">
              <a:solidFill>
                <a:srgbClr val="00558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3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3</a:t>
            </a:fld>
            <a:endParaRPr lang="en-US" dirty="0">
              <a:solidFill>
                <a:srgbClr val="00558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"/>
          <a:stretch/>
        </p:blipFill>
        <p:spPr>
          <a:xfrm>
            <a:off x="5715000" y="685800"/>
            <a:ext cx="6503500" cy="54619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0154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81200" y="700908"/>
            <a:ext cx="8568273" cy="53659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share information about UCPath with </a:t>
            </a:r>
            <a:r>
              <a:rPr lang="en-US" sz="2400" dirty="0">
                <a:solidFill>
                  <a:schemeClr val="bg1"/>
                </a:solidFill>
              </a:rPr>
              <a:t>k</a:t>
            </a:r>
            <a:r>
              <a:rPr lang="en-US" sz="2400" dirty="0" smtClean="0">
                <a:solidFill>
                  <a:schemeClr val="bg1"/>
                </a:solidFill>
              </a:rPr>
              <a:t>ey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eople across ANR to help ensure a successful transition to new systems and new processes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You are the people </a:t>
            </a:r>
            <a:r>
              <a:rPr lang="en-US" sz="2400" dirty="0"/>
              <a:t>who know how to get things done </a:t>
            </a:r>
            <a:r>
              <a:rPr lang="en-US" sz="2400" dirty="0" smtClean="0"/>
              <a:t>at ANR today.  You help your colleagues navigate systems and processes</a:t>
            </a:r>
          </a:p>
          <a:p>
            <a:pPr lvl="1"/>
            <a:r>
              <a:rPr lang="en-US" sz="2000" dirty="0"/>
              <a:t>Business officers and administrative staff in </a:t>
            </a:r>
            <a:r>
              <a:rPr lang="en-US" sz="2000" dirty="0" smtClean="0"/>
              <a:t>UCCE, REC offices, and Administrative Units </a:t>
            </a:r>
            <a:endParaRPr lang="en-US" sz="2000" dirty="0"/>
          </a:p>
          <a:p>
            <a:r>
              <a:rPr lang="en-US" sz="2400" dirty="0" smtClean="0"/>
              <a:t>You will become </a:t>
            </a:r>
            <a:r>
              <a:rPr lang="en-US" sz="2400" dirty="0" err="1" smtClean="0"/>
              <a:t>UCPath</a:t>
            </a:r>
            <a:r>
              <a:rPr lang="en-US" sz="2400" dirty="0" smtClean="0"/>
              <a:t> experts in the future, and we want to work with you to get you and your colleagues the information you need to be successful.</a:t>
            </a:r>
          </a:p>
          <a:p>
            <a:pPr lvl="1"/>
            <a:r>
              <a:rPr lang="en-US" dirty="0" smtClean="0"/>
              <a:t>Change Network 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meeting?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4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UCPath?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5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UCPath</a:t>
            </a:r>
            <a:r>
              <a:rPr lang="en-US" sz="2400" dirty="0"/>
              <a:t> is a </a:t>
            </a:r>
            <a:r>
              <a:rPr lang="en-US" sz="2400" dirty="0" err="1" smtClean="0"/>
              <a:t>systemwide</a:t>
            </a:r>
            <a:r>
              <a:rPr lang="en-US" sz="2400" dirty="0" smtClean="0"/>
              <a:t> </a:t>
            </a:r>
            <a:r>
              <a:rPr lang="en-US" sz="2400" dirty="0"/>
              <a:t>initiative launched by the University of California to modernize its current payroll system, which is nearly 40 years old.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This provides the opportunity to improve efficiency and strengthen compliance and </a:t>
            </a:r>
            <a:r>
              <a:rPr lang="en-US" sz="2400" dirty="0" smtClean="0"/>
              <a:t>accountability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single, new payroll &amp; human resources technology system 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and streamlined UC-wide processes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services center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Riverside: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UC ANR as a distinct business unit within UC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08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ANR Business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6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446" y="685800"/>
            <a:ext cx="87495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UCPath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 implementation will create our business unit,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similar to an individual campus (Examples: UCLA or Lawrence Berkeley National Laboratory)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Myriad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The formation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of a single,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unified business unit is one of the strategic initiatives for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ANR; supported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by Office of the President.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a typeface="Calibri" panose="020F0502020204030204" pitchFamily="34" charset="0"/>
              <a:cs typeface="Myriad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Provides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MyriadPro-Regular"/>
              </a:rPr>
              <a:t>the opportunity for UC ANR to 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 efficiency and strengthen compliance and accountability. 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Myriad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Our </a:t>
            </a:r>
            <a:r>
              <a:rPr lang="en-US" sz="2000" dirty="0">
                <a:solidFill>
                  <a:schemeClr val="bg1"/>
                </a:solidFill>
              </a:rPr>
              <a:t>fiscal “silos” will be unified, hugely improving the accuracy of our fiscal data and the speed with which we can access it.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ANR </a:t>
            </a:r>
            <a:r>
              <a:rPr lang="en-US" sz="2000" dirty="0">
                <a:solidFill>
                  <a:schemeClr val="bg1"/>
                </a:solidFill>
              </a:rPr>
              <a:t>VP has direct oversight, authority and fiscal responsibility for all aspects of </a:t>
            </a:r>
            <a:r>
              <a:rPr lang="en-US" sz="2000" dirty="0" smtClean="0">
                <a:solidFill>
                  <a:schemeClr val="bg1"/>
                </a:solidFill>
              </a:rPr>
              <a:t>the ANR business unit, </a:t>
            </a:r>
            <a:r>
              <a:rPr lang="en-US" sz="2000" dirty="0">
                <a:solidFill>
                  <a:schemeClr val="bg1"/>
                </a:solidFill>
              </a:rPr>
              <a:t>including the CE Specialist and </a:t>
            </a:r>
            <a:r>
              <a:rPr lang="en-US" sz="2000" dirty="0" smtClean="0">
                <a:solidFill>
                  <a:schemeClr val="bg1"/>
                </a:solidFill>
              </a:rPr>
              <a:t>CE Advisor </a:t>
            </a:r>
            <a:r>
              <a:rPr lang="en-US" sz="2000" dirty="0">
                <a:solidFill>
                  <a:schemeClr val="bg1"/>
                </a:solidFill>
              </a:rPr>
              <a:t>academic titles.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this </a:t>
            </a:r>
            <a:r>
              <a:rPr lang="en-US" sz="2000" dirty="0" smtClean="0">
                <a:solidFill>
                  <a:schemeClr val="bg1"/>
                </a:solidFill>
              </a:rPr>
              <a:t>capacity, </a:t>
            </a:r>
            <a:r>
              <a:rPr lang="en-US" sz="2000" dirty="0">
                <a:solidFill>
                  <a:schemeClr val="bg1"/>
                </a:solidFill>
              </a:rPr>
              <a:t>the ANR VP reports to the UC President, just as the Chancellors and Laboratory </a:t>
            </a:r>
            <a:r>
              <a:rPr lang="en-US" sz="2000" dirty="0" smtClean="0">
                <a:solidFill>
                  <a:schemeClr val="bg1"/>
                </a:solidFill>
              </a:rPr>
              <a:t>Directors.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468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CD61D-383B-8C4C-A586-A9FA29BEA8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314"/>
          <a:stretch/>
        </p:blipFill>
        <p:spPr>
          <a:xfrm>
            <a:off x="1975757" y="776377"/>
            <a:ext cx="8151883" cy="53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091B-33EF-464B-AE42-C66031DCE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580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1: High Level</a:t>
            </a:r>
            <a:endParaRPr lang="en-US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570556"/>
            <a:ext cx="1220724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-284747" y="350230"/>
          <a:ext cx="11482136" cy="601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1917" y="3290717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 - Dec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99" y="4539916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- Aug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0298" y="2198913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 - Nov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5457" y="1438786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- Feb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2909" y="826990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- Mar</a:t>
            </a:r>
          </a:p>
        </p:txBody>
      </p:sp>
      <p:sp>
        <p:nvSpPr>
          <p:cNvPr id="14" name="Oval 13"/>
          <p:cNvSpPr/>
          <p:nvPr/>
        </p:nvSpPr>
        <p:spPr>
          <a:xfrm>
            <a:off x="10598176" y="793772"/>
            <a:ext cx="1228590" cy="12900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10809066" y="1057034"/>
            <a:ext cx="78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33665" y="2226184"/>
            <a:ext cx="2503390" cy="4423786"/>
            <a:chOff x="8626146" y="1586793"/>
            <a:chExt cx="2503390" cy="4423786"/>
          </a:xfrm>
        </p:grpSpPr>
        <p:sp>
          <p:nvSpPr>
            <p:cNvPr id="17" name="Rectangle 16"/>
            <p:cNvSpPr/>
            <p:nvPr/>
          </p:nvSpPr>
          <p:spPr>
            <a:xfrm>
              <a:off x="8626146" y="1586793"/>
              <a:ext cx="1923385" cy="44237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8971201" y="1586793"/>
              <a:ext cx="2158335" cy="4423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2569" tIns="0" rIns="0" bIns="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UCPath Launch!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182747" y="2895724"/>
            <a:ext cx="196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intensive support period – “hypercare” – will continue for up to 6 months.</a:t>
            </a:r>
          </a:p>
        </p:txBody>
      </p:sp>
    </p:spTree>
    <p:extLst>
      <p:ext uri="{BB962C8B-B14F-4D97-AF65-F5344CB8AC3E}">
        <p14:creationId xmlns:p14="http://schemas.microsoft.com/office/powerpoint/2010/main" val="25267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81200" y="700908"/>
            <a:ext cx="8568273" cy="5365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</a:t>
            </a:r>
            <a:r>
              <a:rPr lang="en-US" sz="2800" dirty="0"/>
              <a:t>want to work with you to get you and your colleagues the information you need to be successful. </a:t>
            </a:r>
            <a:endParaRPr lang="en-US" sz="2800" dirty="0" smtClean="0"/>
          </a:p>
          <a:p>
            <a:pPr lvl="1"/>
            <a:r>
              <a:rPr lang="en-US" sz="2400" dirty="0" smtClean="0"/>
              <a:t>Supported by the UCPath OCM/COMM Committee</a:t>
            </a:r>
          </a:p>
          <a:p>
            <a:pPr lvl="1"/>
            <a:r>
              <a:rPr lang="en-US" sz="2400" dirty="0" smtClean="0"/>
              <a:t>Project updates through regular meetings and email </a:t>
            </a:r>
          </a:p>
          <a:p>
            <a:pPr lvl="1"/>
            <a:r>
              <a:rPr lang="en-US" sz="2400" dirty="0" smtClean="0"/>
              <a:t>Information about training and job aids </a:t>
            </a:r>
          </a:p>
          <a:p>
            <a:pPr lvl="1"/>
            <a:r>
              <a:rPr lang="en-US" sz="2400" dirty="0" smtClean="0"/>
              <a:t>“Office hours</a:t>
            </a:r>
            <a:r>
              <a:rPr lang="en-US" sz="2400" dirty="0"/>
              <a:t>” </a:t>
            </a:r>
            <a:r>
              <a:rPr lang="en-US" sz="2400" dirty="0" smtClean="0"/>
              <a:t>to </a:t>
            </a:r>
            <a:r>
              <a:rPr lang="en-US" sz="2400" dirty="0"/>
              <a:t>address questions and concerns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Path Network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9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QptDraftNote"/>
  <p:tag name="DATE" val="5/21/2015 7:23:00 P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5/21/2015 7:24:12 P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6/1/2015 1:07:34 P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6/1/2015 1:07:34 P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PowerPoint Template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41112</TotalTime>
  <Words>586</Words>
  <Application>Microsoft Office PowerPoint</Application>
  <PresentationFormat>Widescreen</PresentationFormat>
  <Paragraphs>107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Kievit Offc Pro Medium</vt:lpstr>
      <vt:lpstr>MyriadPro-Regular</vt:lpstr>
      <vt:lpstr>Times New Roman</vt:lpstr>
      <vt:lpstr>Wingdings</vt:lpstr>
      <vt:lpstr>Office Theme</vt:lpstr>
      <vt:lpstr>NEW PowerPoint Template</vt:lpstr>
      <vt:lpstr>Default Theme</vt:lpstr>
      <vt:lpstr>1_Office Theme</vt:lpstr>
      <vt:lpstr>PowerPoint Presentation</vt:lpstr>
      <vt:lpstr>Agenda</vt:lpstr>
      <vt:lpstr>Introductions</vt:lpstr>
      <vt:lpstr>Why are we meeting?</vt:lpstr>
      <vt:lpstr>What is UCPath?</vt:lpstr>
      <vt:lpstr>UC ANR Business Unit</vt:lpstr>
      <vt:lpstr>Deployment Timeline</vt:lpstr>
      <vt:lpstr>PowerPoint Presentation</vt:lpstr>
      <vt:lpstr>UC Path Network </vt:lpstr>
      <vt:lpstr>What can you do to support UC Path? </vt:lpstr>
      <vt:lpstr>Questions and Discussion </vt:lpstr>
      <vt:lpstr>UC Path Network – Future Meeting Dates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mmaule</dc:creator>
  <cp:lastModifiedBy>Emily Ann Schutzman</cp:lastModifiedBy>
  <cp:revision>739</cp:revision>
  <cp:lastPrinted>2015-12-07T18:38:03Z</cp:lastPrinted>
  <dcterms:created xsi:type="dcterms:W3CDTF">2015-09-29T21:30:22Z</dcterms:created>
  <dcterms:modified xsi:type="dcterms:W3CDTF">2018-10-15T18:54:44Z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2015-09-14T00:00:00Z</vt:filetime>
  </property>
  <property fmtid="{D5CDD505-2E9C-101B-9397-08002B2CF9AE}" pid="3" name="LastSaved">
    <vt:filetime>2015-09-30T00:00:00Z</vt:filetime>
  </property>
</Properties>
</file>