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307" r:id="rId2"/>
    <p:sldId id="322" r:id="rId3"/>
    <p:sldId id="324" r:id="rId4"/>
    <p:sldId id="325" r:id="rId5"/>
    <p:sldId id="360" r:id="rId6"/>
    <p:sldId id="362" r:id="rId7"/>
    <p:sldId id="363" r:id="rId8"/>
    <p:sldId id="361" r:id="rId9"/>
    <p:sldId id="308" r:id="rId10"/>
    <p:sldId id="315" r:id="rId11"/>
    <p:sldId id="350" r:id="rId12"/>
    <p:sldId id="329" r:id="rId13"/>
    <p:sldId id="358" r:id="rId14"/>
    <p:sldId id="365" r:id="rId15"/>
    <p:sldId id="312" r:id="rId16"/>
    <p:sldId id="352" r:id="rId17"/>
    <p:sldId id="354" r:id="rId18"/>
    <p:sldId id="355" r:id="rId19"/>
    <p:sldId id="351" r:id="rId20"/>
    <p:sldId id="364" r:id="rId21"/>
    <p:sldId id="319" r:id="rId22"/>
    <p:sldId id="356" r:id="rId23"/>
    <p:sldId id="359" r:id="rId24"/>
    <p:sldId id="357" r:id="rId25"/>
    <p:sldId id="316"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2D99569-F638-46B1-A98F-73C5FDB5D481}">
          <p14:sldIdLst>
            <p14:sldId id="307"/>
            <p14:sldId id="322"/>
            <p14:sldId id="324"/>
            <p14:sldId id="325"/>
            <p14:sldId id="360"/>
            <p14:sldId id="362"/>
            <p14:sldId id="363"/>
            <p14:sldId id="361"/>
            <p14:sldId id="308"/>
            <p14:sldId id="315"/>
            <p14:sldId id="350"/>
            <p14:sldId id="329"/>
            <p14:sldId id="358"/>
            <p14:sldId id="365"/>
            <p14:sldId id="312"/>
            <p14:sldId id="352"/>
            <p14:sldId id="354"/>
            <p14:sldId id="355"/>
            <p14:sldId id="351"/>
            <p14:sldId id="364"/>
            <p14:sldId id="319"/>
            <p14:sldId id="356"/>
            <p14:sldId id="359"/>
            <p14:sldId id="357"/>
            <p14:sldId id="31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briel Youtsey" initials="GY" lastIdx="8" clrIdx="0">
    <p:extLst/>
  </p:cmAuthor>
  <p:cmAuthor id="2" name="Charlie Pfeiffer" initials="CP" lastIdx="2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2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38" autoAdjust="0"/>
    <p:restoredTop sz="87907" autoAdjust="0"/>
  </p:normalViewPr>
  <p:slideViewPr>
    <p:cSldViewPr snapToGrid="0">
      <p:cViewPr varScale="1">
        <p:scale>
          <a:sx n="101" d="100"/>
          <a:sy n="101" d="100"/>
        </p:scale>
        <p:origin x="744" y="72"/>
      </p:cViewPr>
      <p:guideLst>
        <p:guide orient="horz" pos="2160"/>
        <p:guide pos="3840"/>
      </p:guideLst>
    </p:cSldViewPr>
  </p:slideViewPr>
  <p:notesTextViewPr>
    <p:cViewPr>
      <p:scale>
        <a:sx n="1" d="1"/>
        <a:sy n="1" d="1"/>
      </p:scale>
      <p:origin x="0" y="0"/>
    </p:cViewPr>
  </p:notesTextViewPr>
  <p:sorterViewPr>
    <p:cViewPr>
      <p:scale>
        <a:sx n="200" d="100"/>
        <a:sy n="200" d="100"/>
      </p:scale>
      <p:origin x="0" y="-47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C1D073-4C99-4CAA-A0BD-0493D35EE9D7}"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D9C98310-A634-4036-BC9A-2829F7D38E57}">
      <dgm:prSet phldrT="[Text]"/>
      <dgm:spPr>
        <a:solidFill>
          <a:schemeClr val="accent3">
            <a:lumMod val="50000"/>
          </a:schemeClr>
        </a:solidFill>
      </dgm:spPr>
      <dgm:t>
        <a:bodyPr/>
        <a:lstStyle/>
        <a:p>
          <a:r>
            <a:rPr lang="en-US" dirty="0" smtClean="0"/>
            <a:t>Theme</a:t>
          </a:r>
          <a:endParaRPr lang="en-US" dirty="0"/>
        </a:p>
      </dgm:t>
    </dgm:pt>
    <dgm:pt modelId="{24D75BCD-0B48-431B-9F77-5FDB9F55A331}" type="parTrans" cxnId="{319FF87D-C5E8-4C68-A597-685457EF2A2C}">
      <dgm:prSet/>
      <dgm:spPr/>
      <dgm:t>
        <a:bodyPr/>
        <a:lstStyle/>
        <a:p>
          <a:endParaRPr lang="en-US"/>
        </a:p>
      </dgm:t>
    </dgm:pt>
    <dgm:pt modelId="{962E6F04-6428-480E-B059-8B12CE88A22F}" type="sibTrans" cxnId="{319FF87D-C5E8-4C68-A597-685457EF2A2C}">
      <dgm:prSet/>
      <dgm:spPr/>
      <dgm:t>
        <a:bodyPr/>
        <a:lstStyle/>
        <a:p>
          <a:endParaRPr lang="en-US"/>
        </a:p>
      </dgm:t>
    </dgm:pt>
    <dgm:pt modelId="{5EFED343-B9D6-4F0C-A364-7C6042F9C122}">
      <dgm:prSet phldrT="[Text]" custT="1"/>
      <dgm:spPr>
        <a:solidFill>
          <a:srgbClr val="FFC000"/>
        </a:solidFill>
      </dgm:spPr>
      <dgm:t>
        <a:bodyPr/>
        <a:lstStyle/>
        <a:p>
          <a:r>
            <a:rPr lang="en-US" sz="2800" dirty="0" smtClean="0"/>
            <a:t>Project</a:t>
          </a:r>
          <a:endParaRPr lang="en-US" sz="2800" dirty="0"/>
        </a:p>
      </dgm:t>
    </dgm:pt>
    <dgm:pt modelId="{E1769051-19A0-437B-93C3-BF25753BDF56}" type="parTrans" cxnId="{B73BD387-B890-4E4E-873E-52C54DD5FFD6}">
      <dgm:prSet/>
      <dgm:spPr>
        <a:ln>
          <a:solidFill>
            <a:srgbClr val="FFC000"/>
          </a:solidFill>
        </a:ln>
      </dgm:spPr>
      <dgm:t>
        <a:bodyPr/>
        <a:lstStyle/>
        <a:p>
          <a:endParaRPr lang="en-US"/>
        </a:p>
      </dgm:t>
    </dgm:pt>
    <dgm:pt modelId="{DDB3B37F-5E20-470C-84F6-D20BDB21B8E9}" type="sibTrans" cxnId="{B73BD387-B890-4E4E-873E-52C54DD5FFD6}">
      <dgm:prSet/>
      <dgm:spPr/>
      <dgm:t>
        <a:bodyPr/>
        <a:lstStyle/>
        <a:p>
          <a:endParaRPr lang="en-US"/>
        </a:p>
      </dgm:t>
    </dgm:pt>
    <dgm:pt modelId="{DCD47480-2C3C-466D-9874-11C8577B05E6}">
      <dgm:prSet phldrT="[Text]" custT="1"/>
      <dgm:spPr>
        <a:solidFill>
          <a:srgbClr val="FFC000"/>
        </a:solidFill>
      </dgm:spPr>
      <dgm:t>
        <a:bodyPr/>
        <a:lstStyle/>
        <a:p>
          <a:r>
            <a:rPr lang="en-US" sz="2800" dirty="0" smtClean="0"/>
            <a:t>Project</a:t>
          </a:r>
          <a:endParaRPr lang="en-US" sz="2800" dirty="0"/>
        </a:p>
      </dgm:t>
    </dgm:pt>
    <dgm:pt modelId="{CEF796E3-5D5D-491C-83D2-597E43D93E95}" type="parTrans" cxnId="{A0B79CC5-BB07-4C52-B9EA-30F45AEF7EF8}">
      <dgm:prSet/>
      <dgm:spPr>
        <a:ln>
          <a:solidFill>
            <a:srgbClr val="FFC000"/>
          </a:solidFill>
        </a:ln>
      </dgm:spPr>
      <dgm:t>
        <a:bodyPr/>
        <a:lstStyle/>
        <a:p>
          <a:endParaRPr lang="en-US"/>
        </a:p>
      </dgm:t>
    </dgm:pt>
    <dgm:pt modelId="{0F3CC97D-C78E-4B99-8EC1-895B6CAAF042}" type="sibTrans" cxnId="{A0B79CC5-BB07-4C52-B9EA-30F45AEF7EF8}">
      <dgm:prSet/>
      <dgm:spPr/>
      <dgm:t>
        <a:bodyPr/>
        <a:lstStyle/>
        <a:p>
          <a:endParaRPr lang="en-US"/>
        </a:p>
      </dgm:t>
    </dgm:pt>
    <dgm:pt modelId="{C7258398-02A3-43DD-92A2-7DD67D6CA666}">
      <dgm:prSet phldrT="[Text]" custT="1"/>
      <dgm:spPr>
        <a:solidFill>
          <a:srgbClr val="FFC000"/>
        </a:solidFill>
      </dgm:spPr>
      <dgm:t>
        <a:bodyPr/>
        <a:lstStyle/>
        <a:p>
          <a:r>
            <a:rPr lang="en-US" sz="2800" dirty="0" smtClean="0"/>
            <a:t>Project</a:t>
          </a:r>
          <a:endParaRPr lang="en-US" sz="2800" dirty="0"/>
        </a:p>
      </dgm:t>
    </dgm:pt>
    <dgm:pt modelId="{99EA9CF3-00B8-4BED-BE54-9DE7E80041FC}" type="parTrans" cxnId="{414305F8-2F70-48A8-BD9F-6048C65E13A7}">
      <dgm:prSet/>
      <dgm:spPr>
        <a:ln>
          <a:solidFill>
            <a:srgbClr val="FFC000"/>
          </a:solidFill>
        </a:ln>
      </dgm:spPr>
      <dgm:t>
        <a:bodyPr/>
        <a:lstStyle/>
        <a:p>
          <a:endParaRPr lang="en-US"/>
        </a:p>
      </dgm:t>
    </dgm:pt>
    <dgm:pt modelId="{7FA4D0C4-E7B4-4986-815B-E8DBDDD105BD}" type="sibTrans" cxnId="{414305F8-2F70-48A8-BD9F-6048C65E13A7}">
      <dgm:prSet/>
      <dgm:spPr/>
      <dgm:t>
        <a:bodyPr/>
        <a:lstStyle/>
        <a:p>
          <a:endParaRPr lang="en-US"/>
        </a:p>
      </dgm:t>
    </dgm:pt>
    <dgm:pt modelId="{6AB05D16-FC7C-4E55-8F1D-47159291D27E}" type="pres">
      <dgm:prSet presAssocID="{02C1D073-4C99-4CAA-A0BD-0493D35EE9D7}" presName="Name0" presStyleCnt="0">
        <dgm:presLayoutVars>
          <dgm:chMax val="1"/>
          <dgm:chPref val="1"/>
          <dgm:dir/>
          <dgm:animOne val="branch"/>
          <dgm:animLvl val="lvl"/>
        </dgm:presLayoutVars>
      </dgm:prSet>
      <dgm:spPr/>
      <dgm:t>
        <a:bodyPr/>
        <a:lstStyle/>
        <a:p>
          <a:endParaRPr lang="en-US"/>
        </a:p>
      </dgm:t>
    </dgm:pt>
    <dgm:pt modelId="{6CFF5E28-123E-400B-B609-03D9946C3DC8}" type="pres">
      <dgm:prSet presAssocID="{D9C98310-A634-4036-BC9A-2829F7D38E57}" presName="singleCycle" presStyleCnt="0"/>
      <dgm:spPr/>
    </dgm:pt>
    <dgm:pt modelId="{73229267-E83D-4EB3-B49C-219982044324}" type="pres">
      <dgm:prSet presAssocID="{D9C98310-A634-4036-BC9A-2829F7D38E57}" presName="singleCenter" presStyleLbl="node1" presStyleIdx="0" presStyleCnt="4" custLinFactNeighborX="10054" custLinFactNeighborY="-1515">
        <dgm:presLayoutVars>
          <dgm:chMax val="7"/>
          <dgm:chPref val="7"/>
        </dgm:presLayoutVars>
      </dgm:prSet>
      <dgm:spPr/>
      <dgm:t>
        <a:bodyPr/>
        <a:lstStyle/>
        <a:p>
          <a:endParaRPr lang="en-US"/>
        </a:p>
      </dgm:t>
    </dgm:pt>
    <dgm:pt modelId="{E522EF6B-4019-48C7-A822-90A94836C0B8}" type="pres">
      <dgm:prSet presAssocID="{E1769051-19A0-437B-93C3-BF25753BDF56}" presName="Name56" presStyleLbl="parChTrans1D2" presStyleIdx="0" presStyleCnt="3"/>
      <dgm:spPr/>
      <dgm:t>
        <a:bodyPr/>
        <a:lstStyle/>
        <a:p>
          <a:endParaRPr lang="en-US"/>
        </a:p>
      </dgm:t>
    </dgm:pt>
    <dgm:pt modelId="{CB541CFF-B6B1-453F-9775-4F43CBBD3E4C}" type="pres">
      <dgm:prSet presAssocID="{5EFED343-B9D6-4F0C-A364-7C6042F9C122}" presName="text0" presStyleLbl="node1" presStyleIdx="1" presStyleCnt="4" custScaleX="204880" custScaleY="87787">
        <dgm:presLayoutVars>
          <dgm:bulletEnabled val="1"/>
        </dgm:presLayoutVars>
      </dgm:prSet>
      <dgm:spPr/>
      <dgm:t>
        <a:bodyPr/>
        <a:lstStyle/>
        <a:p>
          <a:endParaRPr lang="en-US"/>
        </a:p>
      </dgm:t>
    </dgm:pt>
    <dgm:pt modelId="{BE549F80-15C6-4498-88F1-965F1F59244A}" type="pres">
      <dgm:prSet presAssocID="{CEF796E3-5D5D-491C-83D2-597E43D93E95}" presName="Name56" presStyleLbl="parChTrans1D2" presStyleIdx="1" presStyleCnt="3"/>
      <dgm:spPr/>
      <dgm:t>
        <a:bodyPr/>
        <a:lstStyle/>
        <a:p>
          <a:endParaRPr lang="en-US"/>
        </a:p>
      </dgm:t>
    </dgm:pt>
    <dgm:pt modelId="{B2805C6A-9406-40B4-A86F-7A7E5E424F30}" type="pres">
      <dgm:prSet presAssocID="{DCD47480-2C3C-466D-9874-11C8577B05E6}" presName="text0" presStyleLbl="node1" presStyleIdx="2" presStyleCnt="4" custScaleX="253771" custScaleY="68106" custRadScaleRad="216644" custRadScaleInc="-27094">
        <dgm:presLayoutVars>
          <dgm:bulletEnabled val="1"/>
        </dgm:presLayoutVars>
      </dgm:prSet>
      <dgm:spPr/>
      <dgm:t>
        <a:bodyPr/>
        <a:lstStyle/>
        <a:p>
          <a:endParaRPr lang="en-US"/>
        </a:p>
      </dgm:t>
    </dgm:pt>
    <dgm:pt modelId="{8AE9ADA1-3EF3-4A26-B418-E5E71AF5F329}" type="pres">
      <dgm:prSet presAssocID="{99EA9CF3-00B8-4BED-BE54-9DE7E80041FC}" presName="Name56" presStyleLbl="parChTrans1D2" presStyleIdx="2" presStyleCnt="3"/>
      <dgm:spPr/>
      <dgm:t>
        <a:bodyPr/>
        <a:lstStyle/>
        <a:p>
          <a:endParaRPr lang="en-US"/>
        </a:p>
      </dgm:t>
    </dgm:pt>
    <dgm:pt modelId="{CB10243A-EF2C-41AD-8BB7-FB8D1D109BBC}" type="pres">
      <dgm:prSet presAssocID="{C7258398-02A3-43DD-92A2-7DD67D6CA666}" presName="text0" presStyleLbl="node1" presStyleIdx="3" presStyleCnt="4" custScaleX="260127" custScaleY="61985" custRadScaleRad="111643" custRadScaleInc="5656">
        <dgm:presLayoutVars>
          <dgm:bulletEnabled val="1"/>
        </dgm:presLayoutVars>
      </dgm:prSet>
      <dgm:spPr/>
      <dgm:t>
        <a:bodyPr/>
        <a:lstStyle/>
        <a:p>
          <a:endParaRPr lang="en-US"/>
        </a:p>
      </dgm:t>
    </dgm:pt>
  </dgm:ptLst>
  <dgm:cxnLst>
    <dgm:cxn modelId="{319FF87D-C5E8-4C68-A597-685457EF2A2C}" srcId="{02C1D073-4C99-4CAA-A0BD-0493D35EE9D7}" destId="{D9C98310-A634-4036-BC9A-2829F7D38E57}" srcOrd="0" destOrd="0" parTransId="{24D75BCD-0B48-431B-9F77-5FDB9F55A331}" sibTransId="{962E6F04-6428-480E-B059-8B12CE88A22F}"/>
    <dgm:cxn modelId="{831FD3BF-B569-4D61-A70E-8A3C9BA832E4}" type="presOf" srcId="{E1769051-19A0-437B-93C3-BF25753BDF56}" destId="{E522EF6B-4019-48C7-A822-90A94836C0B8}" srcOrd="0" destOrd="0" presId="urn:microsoft.com/office/officeart/2008/layout/RadialCluster"/>
    <dgm:cxn modelId="{63FC20C8-5D18-4FF5-A078-F62B743C5E68}" type="presOf" srcId="{02C1D073-4C99-4CAA-A0BD-0493D35EE9D7}" destId="{6AB05D16-FC7C-4E55-8F1D-47159291D27E}" srcOrd="0" destOrd="0" presId="urn:microsoft.com/office/officeart/2008/layout/RadialCluster"/>
    <dgm:cxn modelId="{68BD7D4F-D598-49CB-9380-24D0801A574D}" type="presOf" srcId="{99EA9CF3-00B8-4BED-BE54-9DE7E80041FC}" destId="{8AE9ADA1-3EF3-4A26-B418-E5E71AF5F329}" srcOrd="0" destOrd="0" presId="urn:microsoft.com/office/officeart/2008/layout/RadialCluster"/>
    <dgm:cxn modelId="{0D8F724A-A6E2-4A83-9721-3F4791762FB3}" type="presOf" srcId="{CEF796E3-5D5D-491C-83D2-597E43D93E95}" destId="{BE549F80-15C6-4498-88F1-965F1F59244A}" srcOrd="0" destOrd="0" presId="urn:microsoft.com/office/officeart/2008/layout/RadialCluster"/>
    <dgm:cxn modelId="{0A326AEA-4658-4F3B-B40D-7644DC1AE78F}" type="presOf" srcId="{5EFED343-B9D6-4F0C-A364-7C6042F9C122}" destId="{CB541CFF-B6B1-453F-9775-4F43CBBD3E4C}" srcOrd="0" destOrd="0" presId="urn:microsoft.com/office/officeart/2008/layout/RadialCluster"/>
    <dgm:cxn modelId="{A0B79CC5-BB07-4C52-B9EA-30F45AEF7EF8}" srcId="{D9C98310-A634-4036-BC9A-2829F7D38E57}" destId="{DCD47480-2C3C-466D-9874-11C8577B05E6}" srcOrd="1" destOrd="0" parTransId="{CEF796E3-5D5D-491C-83D2-597E43D93E95}" sibTransId="{0F3CC97D-C78E-4B99-8EC1-895B6CAAF042}"/>
    <dgm:cxn modelId="{414305F8-2F70-48A8-BD9F-6048C65E13A7}" srcId="{D9C98310-A634-4036-BC9A-2829F7D38E57}" destId="{C7258398-02A3-43DD-92A2-7DD67D6CA666}" srcOrd="2" destOrd="0" parTransId="{99EA9CF3-00B8-4BED-BE54-9DE7E80041FC}" sibTransId="{7FA4D0C4-E7B4-4986-815B-E8DBDDD105BD}"/>
    <dgm:cxn modelId="{B73BD387-B890-4E4E-873E-52C54DD5FFD6}" srcId="{D9C98310-A634-4036-BC9A-2829F7D38E57}" destId="{5EFED343-B9D6-4F0C-A364-7C6042F9C122}" srcOrd="0" destOrd="0" parTransId="{E1769051-19A0-437B-93C3-BF25753BDF56}" sibTransId="{DDB3B37F-5E20-470C-84F6-D20BDB21B8E9}"/>
    <dgm:cxn modelId="{D1DC5F9B-AAA5-4059-894A-80FC9D36D1D4}" type="presOf" srcId="{DCD47480-2C3C-466D-9874-11C8577B05E6}" destId="{B2805C6A-9406-40B4-A86F-7A7E5E424F30}" srcOrd="0" destOrd="0" presId="urn:microsoft.com/office/officeart/2008/layout/RadialCluster"/>
    <dgm:cxn modelId="{763E73B9-6A44-4DD7-B88B-6EF19F59AA29}" type="presOf" srcId="{C7258398-02A3-43DD-92A2-7DD67D6CA666}" destId="{CB10243A-EF2C-41AD-8BB7-FB8D1D109BBC}" srcOrd="0" destOrd="0" presId="urn:microsoft.com/office/officeart/2008/layout/RadialCluster"/>
    <dgm:cxn modelId="{65A655DD-0B33-4110-BC2C-C63D3282AD18}" type="presOf" srcId="{D9C98310-A634-4036-BC9A-2829F7D38E57}" destId="{73229267-E83D-4EB3-B49C-219982044324}" srcOrd="0" destOrd="0" presId="urn:microsoft.com/office/officeart/2008/layout/RadialCluster"/>
    <dgm:cxn modelId="{EA7959CF-1355-4A4B-911F-C670484B5224}" type="presParOf" srcId="{6AB05D16-FC7C-4E55-8F1D-47159291D27E}" destId="{6CFF5E28-123E-400B-B609-03D9946C3DC8}" srcOrd="0" destOrd="0" presId="urn:microsoft.com/office/officeart/2008/layout/RadialCluster"/>
    <dgm:cxn modelId="{8E94E321-8D55-46F2-8E4D-270AF2900327}" type="presParOf" srcId="{6CFF5E28-123E-400B-B609-03D9946C3DC8}" destId="{73229267-E83D-4EB3-B49C-219982044324}" srcOrd="0" destOrd="0" presId="urn:microsoft.com/office/officeart/2008/layout/RadialCluster"/>
    <dgm:cxn modelId="{C8742196-81E3-40D4-850B-CCA1638B208B}" type="presParOf" srcId="{6CFF5E28-123E-400B-B609-03D9946C3DC8}" destId="{E522EF6B-4019-48C7-A822-90A94836C0B8}" srcOrd="1" destOrd="0" presId="urn:microsoft.com/office/officeart/2008/layout/RadialCluster"/>
    <dgm:cxn modelId="{FC696114-D6D4-481C-9FD4-5E7A96D2CCA8}" type="presParOf" srcId="{6CFF5E28-123E-400B-B609-03D9946C3DC8}" destId="{CB541CFF-B6B1-453F-9775-4F43CBBD3E4C}" srcOrd="2" destOrd="0" presId="urn:microsoft.com/office/officeart/2008/layout/RadialCluster"/>
    <dgm:cxn modelId="{91B9D7A0-7910-4DFD-AFF9-69AF57E77206}" type="presParOf" srcId="{6CFF5E28-123E-400B-B609-03D9946C3DC8}" destId="{BE549F80-15C6-4498-88F1-965F1F59244A}" srcOrd="3" destOrd="0" presId="urn:microsoft.com/office/officeart/2008/layout/RadialCluster"/>
    <dgm:cxn modelId="{6985FFCC-2B03-44D7-9CD8-2225DD83C0DB}" type="presParOf" srcId="{6CFF5E28-123E-400B-B609-03D9946C3DC8}" destId="{B2805C6A-9406-40B4-A86F-7A7E5E424F30}" srcOrd="4" destOrd="0" presId="urn:microsoft.com/office/officeart/2008/layout/RadialCluster"/>
    <dgm:cxn modelId="{1EB77FE8-233A-4B73-BB35-581578D49B2C}" type="presParOf" srcId="{6CFF5E28-123E-400B-B609-03D9946C3DC8}" destId="{8AE9ADA1-3EF3-4A26-B418-E5E71AF5F329}" srcOrd="5" destOrd="0" presId="urn:microsoft.com/office/officeart/2008/layout/RadialCluster"/>
    <dgm:cxn modelId="{2533E4BA-DDB5-4CE3-8906-67B2743DC4B0}" type="presParOf" srcId="{6CFF5E28-123E-400B-B609-03D9946C3DC8}" destId="{CB10243A-EF2C-41AD-8BB7-FB8D1D109BBC}" srcOrd="6" destOrd="0" presId="urn:microsoft.com/office/officeart/2008/layout/RadialCluster"/>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229267-E83D-4EB3-B49C-219982044324}">
      <dsp:nvSpPr>
        <dsp:cNvPr id="0" name=""/>
        <dsp:cNvSpPr/>
      </dsp:nvSpPr>
      <dsp:spPr>
        <a:xfrm>
          <a:off x="5241451" y="2087182"/>
          <a:ext cx="1357788" cy="1357788"/>
        </a:xfrm>
        <a:prstGeom prst="roundRect">
          <a:avLst/>
        </a:prstGeom>
        <a:solidFill>
          <a:schemeClr val="accent3">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333500">
            <a:lnSpc>
              <a:spcPct val="90000"/>
            </a:lnSpc>
            <a:spcBef>
              <a:spcPct val="0"/>
            </a:spcBef>
            <a:spcAft>
              <a:spcPct val="35000"/>
            </a:spcAft>
          </a:pPr>
          <a:r>
            <a:rPr lang="en-US" sz="3000" kern="1200" dirty="0" smtClean="0"/>
            <a:t>Theme</a:t>
          </a:r>
          <a:endParaRPr lang="en-US" sz="3000" kern="1200" dirty="0"/>
        </a:p>
      </dsp:txBody>
      <dsp:txXfrm>
        <a:off x="5307733" y="2153464"/>
        <a:ext cx="1225224" cy="1225224"/>
      </dsp:txXfrm>
    </dsp:sp>
    <dsp:sp modelId="{E522EF6B-4019-48C7-A822-90A94836C0B8}">
      <dsp:nvSpPr>
        <dsp:cNvPr id="0" name=""/>
        <dsp:cNvSpPr/>
      </dsp:nvSpPr>
      <dsp:spPr>
        <a:xfrm rot="15497100">
          <a:off x="5199176" y="1614796"/>
          <a:ext cx="964871" cy="0"/>
        </a:xfrm>
        <a:custGeom>
          <a:avLst/>
          <a:gdLst/>
          <a:ahLst/>
          <a:cxnLst/>
          <a:rect l="0" t="0" r="0" b="0"/>
          <a:pathLst>
            <a:path>
              <a:moveTo>
                <a:pt x="0" y="0"/>
              </a:moveTo>
              <a:lnTo>
                <a:pt x="964871" y="0"/>
              </a:lnTo>
            </a:path>
          </a:pathLst>
        </a:custGeom>
        <a:noFill/>
        <a:ln w="15875" cap="flat" cmpd="sng" algn="ctr">
          <a:solidFill>
            <a:srgbClr val="FFC000"/>
          </a:solidFill>
          <a:prstDash val="solid"/>
        </a:ln>
        <a:effectLst/>
      </dsp:spPr>
      <dsp:style>
        <a:lnRef idx="2">
          <a:scrgbClr r="0" g="0" b="0"/>
        </a:lnRef>
        <a:fillRef idx="0">
          <a:scrgbClr r="0" g="0" b="0"/>
        </a:fillRef>
        <a:effectRef idx="0">
          <a:scrgbClr r="0" g="0" b="0"/>
        </a:effectRef>
        <a:fontRef idx="minor"/>
      </dsp:style>
    </dsp:sp>
    <dsp:sp modelId="{CB541CFF-B6B1-453F-9775-4F43CBBD3E4C}">
      <dsp:nvSpPr>
        <dsp:cNvPr id="0" name=""/>
        <dsp:cNvSpPr/>
      </dsp:nvSpPr>
      <dsp:spPr>
        <a:xfrm>
          <a:off x="4568939" y="343795"/>
          <a:ext cx="1863831" cy="798614"/>
        </a:xfrm>
        <a:prstGeom prst="round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kern="1200" dirty="0" smtClean="0"/>
            <a:t>Project</a:t>
          </a:r>
          <a:endParaRPr lang="en-US" sz="2800" kern="1200" dirty="0"/>
        </a:p>
      </dsp:txBody>
      <dsp:txXfrm>
        <a:off x="4607924" y="382780"/>
        <a:ext cx="1785861" cy="720644"/>
      </dsp:txXfrm>
    </dsp:sp>
    <dsp:sp modelId="{BE549F80-15C6-4498-88F1-965F1F59244A}">
      <dsp:nvSpPr>
        <dsp:cNvPr id="0" name=""/>
        <dsp:cNvSpPr/>
      </dsp:nvSpPr>
      <dsp:spPr>
        <a:xfrm rot="975616">
          <a:off x="6554299" y="3278672"/>
          <a:ext cx="2247019" cy="0"/>
        </a:xfrm>
        <a:custGeom>
          <a:avLst/>
          <a:gdLst/>
          <a:ahLst/>
          <a:cxnLst/>
          <a:rect l="0" t="0" r="0" b="0"/>
          <a:pathLst>
            <a:path>
              <a:moveTo>
                <a:pt x="0" y="0"/>
              </a:moveTo>
              <a:lnTo>
                <a:pt x="2247019" y="0"/>
              </a:lnTo>
            </a:path>
          </a:pathLst>
        </a:custGeom>
        <a:noFill/>
        <a:ln w="15875" cap="flat" cmpd="sng" algn="ctr">
          <a:solidFill>
            <a:srgbClr val="FFC000"/>
          </a:solidFill>
          <a:prstDash val="solid"/>
        </a:ln>
        <a:effectLst/>
      </dsp:spPr>
      <dsp:style>
        <a:lnRef idx="2">
          <a:scrgbClr r="0" g="0" b="0"/>
        </a:lnRef>
        <a:fillRef idx="0">
          <a:scrgbClr r="0" g="0" b="0"/>
        </a:fillRef>
        <a:effectRef idx="0">
          <a:scrgbClr r="0" g="0" b="0"/>
        </a:effectRef>
        <a:fontRef idx="minor"/>
      </dsp:style>
    </dsp:sp>
    <dsp:sp modelId="{B2805C6A-9406-40B4-A86F-7A7E5E424F30}">
      <dsp:nvSpPr>
        <dsp:cNvPr id="0" name=""/>
        <dsp:cNvSpPr/>
      </dsp:nvSpPr>
      <dsp:spPr>
        <a:xfrm>
          <a:off x="8664198" y="3593256"/>
          <a:ext cx="2308601" cy="619572"/>
        </a:xfrm>
        <a:prstGeom prst="round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kern="1200" dirty="0" smtClean="0"/>
            <a:t>Project</a:t>
          </a:r>
          <a:endParaRPr lang="en-US" sz="2800" kern="1200" dirty="0"/>
        </a:p>
      </dsp:txBody>
      <dsp:txXfrm>
        <a:off x="8694443" y="3623501"/>
        <a:ext cx="2248111" cy="559082"/>
      </dsp:txXfrm>
    </dsp:sp>
    <dsp:sp modelId="{8AE9ADA1-3EF3-4A26-B418-E5E71AF5F329}">
      <dsp:nvSpPr>
        <dsp:cNvPr id="0" name=""/>
        <dsp:cNvSpPr/>
      </dsp:nvSpPr>
      <dsp:spPr>
        <a:xfrm rot="9368748">
          <a:off x="4000674" y="3328358"/>
          <a:ext cx="1296136" cy="0"/>
        </a:xfrm>
        <a:custGeom>
          <a:avLst/>
          <a:gdLst/>
          <a:ahLst/>
          <a:cxnLst/>
          <a:rect l="0" t="0" r="0" b="0"/>
          <a:pathLst>
            <a:path>
              <a:moveTo>
                <a:pt x="0" y="0"/>
              </a:moveTo>
              <a:lnTo>
                <a:pt x="1296136" y="0"/>
              </a:lnTo>
            </a:path>
          </a:pathLst>
        </a:custGeom>
        <a:noFill/>
        <a:ln w="15875" cap="flat" cmpd="sng" algn="ctr">
          <a:solidFill>
            <a:srgbClr val="FFC000"/>
          </a:solidFill>
          <a:prstDash val="solid"/>
        </a:ln>
        <a:effectLst/>
      </dsp:spPr>
      <dsp:style>
        <a:lnRef idx="2">
          <a:scrgbClr r="0" g="0" b="0"/>
        </a:lnRef>
        <a:fillRef idx="0">
          <a:scrgbClr r="0" g="0" b="0"/>
        </a:fillRef>
        <a:effectRef idx="0">
          <a:scrgbClr r="0" g="0" b="0"/>
        </a:effectRef>
        <a:fontRef idx="minor"/>
      </dsp:style>
    </dsp:sp>
    <dsp:sp modelId="{CB10243A-EF2C-41AD-8BB7-FB8D1D109BBC}">
      <dsp:nvSpPr>
        <dsp:cNvPr id="0" name=""/>
        <dsp:cNvSpPr/>
      </dsp:nvSpPr>
      <dsp:spPr>
        <a:xfrm>
          <a:off x="2235202" y="3590443"/>
          <a:ext cx="2366423" cy="563889"/>
        </a:xfrm>
        <a:prstGeom prst="round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kern="1200" dirty="0" smtClean="0"/>
            <a:t>Project</a:t>
          </a:r>
          <a:endParaRPr lang="en-US" sz="2800" kern="1200" dirty="0"/>
        </a:p>
      </dsp:txBody>
      <dsp:txXfrm>
        <a:off x="2262729" y="3617970"/>
        <a:ext cx="2311369" cy="508835"/>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45" cy="465743"/>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idx="1"/>
          </p:nvPr>
        </p:nvSpPr>
        <p:spPr>
          <a:xfrm>
            <a:off x="3970734" y="0"/>
            <a:ext cx="3038145" cy="465743"/>
          </a:xfrm>
          <a:prstGeom prst="rect">
            <a:avLst/>
          </a:prstGeom>
        </p:spPr>
        <p:txBody>
          <a:bodyPr vert="horz" lIns="88139" tIns="44070" rIns="88139" bIns="44070" rtlCol="0"/>
          <a:lstStyle>
            <a:lvl1pPr algn="r">
              <a:defRPr sz="1200"/>
            </a:lvl1pPr>
          </a:lstStyle>
          <a:p>
            <a:fld id="{312BEC2E-15E1-45E7-8F81-9BF89BFFA534}" type="datetimeFigureOut">
              <a:rPr lang="en-US" smtClean="0"/>
              <a:t>9/26/2018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88139" tIns="44070" rIns="88139" bIns="44070" rtlCol="0" anchor="ctr"/>
          <a:lstStyle/>
          <a:p>
            <a:endParaRPr lang="en-US"/>
          </a:p>
        </p:txBody>
      </p:sp>
      <p:sp>
        <p:nvSpPr>
          <p:cNvPr id="5" name="Notes Placeholder 4"/>
          <p:cNvSpPr>
            <a:spLocks noGrp="1"/>
          </p:cNvSpPr>
          <p:nvPr>
            <p:ph type="body" sz="quarter" idx="3"/>
          </p:nvPr>
        </p:nvSpPr>
        <p:spPr>
          <a:xfrm>
            <a:off x="701345" y="4474508"/>
            <a:ext cx="5607711" cy="3659842"/>
          </a:xfrm>
          <a:prstGeom prst="rect">
            <a:avLst/>
          </a:prstGeom>
        </p:spPr>
        <p:txBody>
          <a:bodyPr vert="horz" lIns="88139" tIns="44070" rIns="88139" bIns="4407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58"/>
            <a:ext cx="3038145" cy="465742"/>
          </a:xfrm>
          <a:prstGeom prst="rect">
            <a:avLst/>
          </a:prstGeom>
        </p:spPr>
        <p:txBody>
          <a:bodyPr vert="horz" lIns="88139" tIns="44070" rIns="88139" bIns="44070" rtlCol="0" anchor="b"/>
          <a:lstStyle>
            <a:lvl1pPr algn="l">
              <a:defRPr sz="1200"/>
            </a:lvl1pPr>
          </a:lstStyle>
          <a:p>
            <a:endParaRPr lang="en-US"/>
          </a:p>
        </p:txBody>
      </p:sp>
      <p:sp>
        <p:nvSpPr>
          <p:cNvPr id="7" name="Slide Number Placeholder 6"/>
          <p:cNvSpPr>
            <a:spLocks noGrp="1"/>
          </p:cNvSpPr>
          <p:nvPr>
            <p:ph type="sldNum" sz="quarter" idx="5"/>
          </p:nvPr>
        </p:nvSpPr>
        <p:spPr>
          <a:xfrm>
            <a:off x="3970734" y="8830658"/>
            <a:ext cx="3038145" cy="465742"/>
          </a:xfrm>
          <a:prstGeom prst="rect">
            <a:avLst/>
          </a:prstGeom>
        </p:spPr>
        <p:txBody>
          <a:bodyPr vert="horz" lIns="88139" tIns="44070" rIns="88139" bIns="44070" rtlCol="0" anchor="b"/>
          <a:lstStyle>
            <a:lvl1pPr algn="r">
              <a:defRPr sz="1200"/>
            </a:lvl1pPr>
          </a:lstStyle>
          <a:p>
            <a:fld id="{0C2C9211-2801-40BB-8B28-905CC05482B1}" type="slidenum">
              <a:rPr lang="en-US" smtClean="0"/>
              <a:t>‹#›</a:t>
            </a:fld>
            <a:endParaRPr lang="en-US"/>
          </a:p>
        </p:txBody>
      </p:sp>
    </p:spTree>
    <p:extLst>
      <p:ext uri="{BB962C8B-B14F-4D97-AF65-F5344CB8AC3E}">
        <p14:creationId xmlns:p14="http://schemas.microsoft.com/office/powerpoint/2010/main" val="1899500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r>
              <a:rPr lang="en-US" baseline="0" dirty="0" smtClean="0"/>
              <a:t>Poll- college/school</a:t>
            </a:r>
          </a:p>
        </p:txBody>
      </p:sp>
      <p:sp>
        <p:nvSpPr>
          <p:cNvPr id="4" name="Slide Number Placeholder 3"/>
          <p:cNvSpPr>
            <a:spLocks noGrp="1"/>
          </p:cNvSpPr>
          <p:nvPr>
            <p:ph type="sldNum" sz="quarter" idx="10"/>
          </p:nvPr>
        </p:nvSpPr>
        <p:spPr/>
        <p:txBody>
          <a:bodyPr/>
          <a:lstStyle/>
          <a:p>
            <a:fld id="{317F0211-1020-4D99-85F8-79681F0FB6EC}" type="slidenum">
              <a:rPr lang="en-US" smtClean="0"/>
              <a:t>1</a:t>
            </a:fld>
            <a:endParaRPr lang="en-US"/>
          </a:p>
        </p:txBody>
      </p:sp>
    </p:spTree>
    <p:extLst>
      <p:ext uri="{BB962C8B-B14F-4D97-AF65-F5344CB8AC3E}">
        <p14:creationId xmlns:p14="http://schemas.microsoft.com/office/powerpoint/2010/main" val="12436497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17F0211-1020-4D99-85F8-79681F0FB6EC}" type="slidenum">
              <a:rPr lang="en-US" smtClean="0"/>
              <a:t>10</a:t>
            </a:fld>
            <a:endParaRPr lang="en-US"/>
          </a:p>
        </p:txBody>
      </p:sp>
    </p:spTree>
    <p:extLst>
      <p:ext uri="{BB962C8B-B14F-4D97-AF65-F5344CB8AC3E}">
        <p14:creationId xmlns:p14="http://schemas.microsoft.com/office/powerpoint/2010/main" val="444417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r>
              <a:rPr lang="en-US" dirty="0" smtClean="0"/>
              <a:t>Kit</a:t>
            </a:r>
          </a:p>
          <a:p>
            <a:endParaRPr lang="en-US" dirty="0" smtClean="0"/>
          </a:p>
          <a:p>
            <a:r>
              <a:rPr lang="en-US" dirty="0" smtClean="0"/>
              <a:t>1. Privacy:</a:t>
            </a:r>
            <a:r>
              <a:rPr lang="en-US" baseline="0" dirty="0" smtClean="0"/>
              <a:t> </a:t>
            </a:r>
            <a:r>
              <a:rPr lang="en-US" dirty="0" smtClean="0"/>
              <a:t>Don’t want private personnel or intellectual property to be available to anyone</a:t>
            </a:r>
            <a:r>
              <a:rPr lang="en-US" baseline="0" dirty="0" smtClean="0"/>
              <a:t> </a:t>
            </a:r>
            <a:r>
              <a:rPr lang="en-US" baseline="0" dirty="0" smtClean="0">
                <a:sym typeface="Wingdings" panose="05000000000000000000" pitchFamily="2" charset="2"/>
              </a:rPr>
              <a:t> </a:t>
            </a:r>
            <a:r>
              <a:rPr lang="en-US" dirty="0" smtClean="0"/>
              <a:t>Worked with academics to determine what is sensitive (narratives, outcomes,</a:t>
            </a:r>
            <a:r>
              <a:rPr lang="en-US" baseline="0" dirty="0" smtClean="0"/>
              <a:t> </a:t>
            </a:r>
            <a:r>
              <a:rPr lang="en-US" dirty="0" smtClean="0"/>
              <a:t>decisions) and what is less sensitive (activity and project tables), and designed system around it. For example, merit/promotion decisions will remain confidential!</a:t>
            </a:r>
          </a:p>
          <a:p>
            <a:endParaRPr lang="en-US" baseline="0" dirty="0" smtClean="0"/>
          </a:p>
          <a:p>
            <a:r>
              <a:rPr lang="en-US" baseline="0" dirty="0" smtClean="0"/>
              <a:t>2. </a:t>
            </a:r>
            <a:r>
              <a:rPr lang="en-US" dirty="0" smtClean="0"/>
              <a:t>Will it be as laborious as DANRIS-X? </a:t>
            </a:r>
            <a:r>
              <a:rPr lang="en-US" dirty="0" smtClean="0">
                <a:sym typeface="Wingdings" panose="05000000000000000000" pitchFamily="2" charset="2"/>
              </a:rPr>
              <a:t> Engaged contractors to ensure a m</a:t>
            </a:r>
            <a:r>
              <a:rPr lang="en-US" dirty="0" smtClean="0"/>
              <a:t>odern and intuitive user experience.</a:t>
            </a:r>
            <a:r>
              <a:rPr lang="en-US" baseline="0" dirty="0" smtClean="0"/>
              <a:t> Several issues with DANRIS-X have been addressed, including copy/paste features, submit and save buttons, ability to delete, </a:t>
            </a:r>
            <a:r>
              <a:rPr lang="en-US" dirty="0" smtClean="0"/>
              <a:t>accessible with keyboard,</a:t>
            </a:r>
            <a:r>
              <a:rPr lang="en-US" baseline="0" dirty="0" smtClean="0"/>
              <a:t> etc. We also i</a:t>
            </a:r>
            <a:r>
              <a:rPr lang="en-US" dirty="0" smtClean="0"/>
              <a:t>ntegrated data entry rather than multiple systems/modules.</a:t>
            </a:r>
            <a:r>
              <a:rPr lang="en-US" baseline="0" dirty="0" smtClean="0"/>
              <a:t> There will be no open and close of systems and no separate annual report/plan modules and related issues. The new s</a:t>
            </a:r>
            <a:r>
              <a:rPr lang="en-US" dirty="0" smtClean="0">
                <a:solidFill>
                  <a:srgbClr val="FF0000"/>
                </a:solidFill>
              </a:rPr>
              <a:t>ystem will</a:t>
            </a:r>
            <a:r>
              <a:rPr lang="en-US" baseline="0" dirty="0" smtClean="0">
                <a:solidFill>
                  <a:srgbClr val="FF0000"/>
                </a:solidFill>
              </a:rPr>
              <a:t> </a:t>
            </a:r>
            <a:r>
              <a:rPr lang="en-US" dirty="0" smtClean="0">
                <a:solidFill>
                  <a:srgbClr val="FF0000"/>
                </a:solidFill>
              </a:rPr>
              <a:t>better reflects the complex nature of responsibilities,</a:t>
            </a:r>
            <a:r>
              <a:rPr lang="en-US" baseline="0" dirty="0" smtClean="0">
                <a:solidFill>
                  <a:srgbClr val="FF0000"/>
                </a:solidFill>
              </a:rPr>
              <a:t> such as </a:t>
            </a:r>
            <a:r>
              <a:rPr lang="en-US" dirty="0" smtClean="0">
                <a:solidFill>
                  <a:srgbClr val="FF0000"/>
                </a:solidFill>
              </a:rPr>
              <a:t>dynamic tagging to counties for clientele groups;</a:t>
            </a:r>
            <a:r>
              <a:rPr lang="en-US" baseline="0" dirty="0" smtClean="0">
                <a:solidFill>
                  <a:srgbClr val="FF0000"/>
                </a:solidFill>
              </a:rPr>
              <a:t> but will s</a:t>
            </a:r>
            <a:r>
              <a:rPr lang="en-US" dirty="0" smtClean="0">
                <a:solidFill>
                  <a:srgbClr val="FF0000"/>
                </a:solidFill>
              </a:rPr>
              <a:t>till be able to transfer clientele groups between retired and newer advisors.</a:t>
            </a:r>
            <a:endParaRPr lang="en-US" dirty="0" smtClean="0"/>
          </a:p>
          <a:p>
            <a:endParaRPr lang="en-US" dirty="0" smtClean="0"/>
          </a:p>
          <a:p>
            <a:r>
              <a:rPr lang="en-US" dirty="0" smtClean="0"/>
              <a:t>3. Lots of changes </a:t>
            </a:r>
            <a:r>
              <a:rPr lang="en-US" dirty="0" smtClean="0">
                <a:sym typeface="Wingdings" panose="05000000000000000000" pitchFamily="2" charset="2"/>
              </a:rPr>
              <a:t> We recognize</a:t>
            </a:r>
            <a:r>
              <a:rPr lang="en-US" baseline="0" dirty="0" smtClean="0">
                <a:sym typeface="Wingdings" panose="05000000000000000000" pitchFamily="2" charset="2"/>
              </a:rPr>
              <a:t> there are a lot of changes happening in ANR, such as the new condition changes, website redesign, new leadership positions and members, etc. We’re doing our best to make this a collaborative effort and welcome ideas on how we can help with the transition to Project Board.</a:t>
            </a:r>
          </a:p>
          <a:p>
            <a:endParaRPr lang="en-US" baseline="0" dirty="0" smtClean="0">
              <a:sym typeface="Wingdings" panose="05000000000000000000" pitchFamily="2" charset="2"/>
            </a:endParaRPr>
          </a:p>
        </p:txBody>
      </p:sp>
      <p:sp>
        <p:nvSpPr>
          <p:cNvPr id="4" name="Slide Number Placeholder 3"/>
          <p:cNvSpPr>
            <a:spLocks noGrp="1"/>
          </p:cNvSpPr>
          <p:nvPr>
            <p:ph type="sldNum" sz="quarter" idx="10"/>
          </p:nvPr>
        </p:nvSpPr>
        <p:spPr/>
        <p:txBody>
          <a:bodyPr/>
          <a:lstStyle/>
          <a:p>
            <a:fld id="{317F0211-1020-4D99-85F8-79681F0FB6EC}" type="slidenum">
              <a:rPr lang="en-US" smtClean="0"/>
              <a:t>11</a:t>
            </a:fld>
            <a:endParaRPr lang="en-US"/>
          </a:p>
        </p:txBody>
      </p:sp>
    </p:spTree>
    <p:extLst>
      <p:ext uri="{BB962C8B-B14F-4D97-AF65-F5344CB8AC3E}">
        <p14:creationId xmlns:p14="http://schemas.microsoft.com/office/powerpoint/2010/main" val="19305719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smtClean="0"/>
              <a:t>Kit</a:t>
            </a:r>
          </a:p>
          <a:p>
            <a:endParaRPr lang="en-US" dirty="0" smtClean="0"/>
          </a:p>
          <a:p>
            <a:r>
              <a:rPr lang="en-US" dirty="0" smtClean="0"/>
              <a:t>NIFA recently</a:t>
            </a:r>
            <a:r>
              <a:rPr lang="en-US" baseline="0" dirty="0" smtClean="0"/>
              <a:t> provided this information at a national extension administrator’s conference. I can’t speak to the specifics but in general, NIFA uses the information ANR provides them for demonstrating accountability, securing funding, generating public support, and advocating with congress.</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12</a:t>
            </a:fld>
            <a:endParaRPr lang="en-US"/>
          </a:p>
        </p:txBody>
      </p:sp>
    </p:spTree>
    <p:extLst>
      <p:ext uri="{BB962C8B-B14F-4D97-AF65-F5344CB8AC3E}">
        <p14:creationId xmlns:p14="http://schemas.microsoft.com/office/powerpoint/2010/main" val="2064137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Fixed</a:t>
            </a:r>
            <a:r>
              <a:rPr lang="en-US" baseline="0" dirty="0" smtClean="0"/>
              <a:t> this slide post-training. Multi-state projects in NIMSS automatically generate a project in </a:t>
            </a:r>
            <a:r>
              <a:rPr lang="en-US" baseline="0" dirty="0" err="1" smtClean="0"/>
              <a:t>REEport</a:t>
            </a:r>
            <a:r>
              <a:rPr lang="en-US" baseline="0" dirty="0" smtClean="0"/>
              <a:t>. Replaced WERA (incorrect) with a more accurate fictitious project name/number. WERA activities are not loaded into individual’s </a:t>
            </a:r>
            <a:r>
              <a:rPr lang="en-US" baseline="0" dirty="0" err="1" smtClean="0"/>
              <a:t>REEport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14</a:t>
            </a:fld>
            <a:endParaRPr lang="en-US"/>
          </a:p>
        </p:txBody>
      </p:sp>
    </p:spTree>
    <p:extLst>
      <p:ext uri="{BB962C8B-B14F-4D97-AF65-F5344CB8AC3E}">
        <p14:creationId xmlns:p14="http://schemas.microsoft.com/office/powerpoint/2010/main" val="459433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r>
              <a:rPr lang="en-US" dirty="0" smtClean="0"/>
              <a:t>Theme</a:t>
            </a:r>
            <a:r>
              <a:rPr lang="en-US" baseline="0" dirty="0" smtClean="0"/>
              <a:t> – Create 1-3 themes that organize CE work into broad content areas that include both extending knowledge and information and research and creativity. Summarize the background, clientele, goals, inputs, outputs or methods, outcomes, and impacts. </a:t>
            </a:r>
          </a:p>
          <a:p>
            <a:endParaRPr lang="en-US" baseline="0" dirty="0" smtClean="0"/>
          </a:p>
          <a:p>
            <a:r>
              <a:rPr lang="en-US" baseline="0" dirty="0" smtClean="0"/>
              <a:t>Project – Consider lumping multiple grants or small projects into one larger project. Provide a description. These will be searchable by others in ANR.</a:t>
            </a:r>
          </a:p>
          <a:p>
            <a:endParaRPr lang="en-US" baseline="0" dirty="0" smtClean="0"/>
          </a:p>
          <a:p>
            <a:r>
              <a:rPr lang="en-US" baseline="0" dirty="0" smtClean="0"/>
              <a:t>Activity – CE Specialists with campus M+P provide detailed activity information in their campus M+P systems, thus, will not have to enter detailed activities into Project Board. We ask for counts instead!</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Only tagging condition change to theme and FTE.</a:t>
            </a:r>
          </a:p>
          <a:p>
            <a:endParaRPr lang="en-US" baseline="0" dirty="0" smtClean="0"/>
          </a:p>
        </p:txBody>
      </p:sp>
      <p:sp>
        <p:nvSpPr>
          <p:cNvPr id="4" name="Slide Number Placeholder 3"/>
          <p:cNvSpPr>
            <a:spLocks noGrp="1"/>
          </p:cNvSpPr>
          <p:nvPr>
            <p:ph type="sldNum" sz="quarter" idx="10"/>
          </p:nvPr>
        </p:nvSpPr>
        <p:spPr/>
        <p:txBody>
          <a:bodyPr/>
          <a:lstStyle/>
          <a:p>
            <a:fld id="{317F0211-1020-4D99-85F8-79681F0FB6EC}" type="slidenum">
              <a:rPr lang="en-US" smtClean="0"/>
              <a:t>15</a:t>
            </a:fld>
            <a:endParaRPr lang="en-US"/>
          </a:p>
        </p:txBody>
      </p:sp>
    </p:spTree>
    <p:extLst>
      <p:ext uri="{BB962C8B-B14F-4D97-AF65-F5344CB8AC3E}">
        <p14:creationId xmlns:p14="http://schemas.microsoft.com/office/powerpoint/2010/main" val="39402315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Building</a:t>
            </a:r>
            <a:r>
              <a:rPr lang="en-US" baseline="0" dirty="0" smtClean="0"/>
              <a:t> on a lot of agreements and inputs from the last 2 years. Some input we can take into consideration for immediate fixes (like UX, help text), some will have to be added to the </a:t>
            </a:r>
            <a:r>
              <a:rPr lang="en-US" baseline="0" dirty="0" err="1" smtClean="0"/>
              <a:t>wishlist</a:t>
            </a:r>
            <a:r>
              <a:rPr lang="en-US" baseline="0" dirty="0" smtClean="0"/>
              <a:t> backlog, some will conflict with previous agreements and I’ll try my best to communicate those.</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16</a:t>
            </a:fld>
            <a:endParaRPr lang="en-US"/>
          </a:p>
        </p:txBody>
      </p:sp>
    </p:spTree>
    <p:extLst>
      <p:ext uri="{BB962C8B-B14F-4D97-AF65-F5344CB8AC3E}">
        <p14:creationId xmlns:p14="http://schemas.microsoft.com/office/powerpoint/2010/main" val="15104466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User</a:t>
            </a:r>
            <a:r>
              <a:rPr lang="en-US" baseline="0" dirty="0" smtClean="0"/>
              <a:t> testing lesson learned is to have the group focus on one action at a time so that we can best assist you. </a:t>
            </a:r>
          </a:p>
        </p:txBody>
      </p:sp>
      <p:sp>
        <p:nvSpPr>
          <p:cNvPr id="4" name="Slide Number Placeholder 3"/>
          <p:cNvSpPr>
            <a:spLocks noGrp="1"/>
          </p:cNvSpPr>
          <p:nvPr>
            <p:ph type="sldNum" sz="quarter" idx="10"/>
          </p:nvPr>
        </p:nvSpPr>
        <p:spPr/>
        <p:txBody>
          <a:bodyPr/>
          <a:lstStyle/>
          <a:p>
            <a:fld id="{0C2C9211-2801-40BB-8B28-905CC05482B1}" type="slidenum">
              <a:rPr lang="en-US" smtClean="0"/>
              <a:t>18</a:t>
            </a:fld>
            <a:endParaRPr lang="en-US"/>
          </a:p>
        </p:txBody>
      </p:sp>
    </p:spTree>
    <p:extLst>
      <p:ext uri="{BB962C8B-B14F-4D97-AF65-F5344CB8AC3E}">
        <p14:creationId xmlns:p14="http://schemas.microsoft.com/office/powerpoint/2010/main" val="16578198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19</a:t>
            </a:fld>
            <a:endParaRPr lang="en-US"/>
          </a:p>
        </p:txBody>
      </p:sp>
    </p:spTree>
    <p:extLst>
      <p:ext uri="{BB962C8B-B14F-4D97-AF65-F5344CB8AC3E}">
        <p14:creationId xmlns:p14="http://schemas.microsoft.com/office/powerpoint/2010/main" val="21201134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defTabSz="881390">
              <a:defRPr/>
            </a:pPr>
            <a:r>
              <a:rPr lang="en-US" baseline="0" dirty="0" smtClean="0"/>
              <a:t>To recap, the system was built to serve several needs. </a:t>
            </a:r>
          </a:p>
          <a:p>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21</a:t>
            </a:fld>
            <a:endParaRPr lang="en-US"/>
          </a:p>
        </p:txBody>
      </p:sp>
    </p:spTree>
    <p:extLst>
      <p:ext uri="{BB962C8B-B14F-4D97-AF65-F5344CB8AC3E}">
        <p14:creationId xmlns:p14="http://schemas.microsoft.com/office/powerpoint/2010/main" val="19052060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2C9211-2801-40BB-8B28-905CC05482B1}" type="slidenum">
              <a:rPr lang="en-US" smtClean="0"/>
              <a:t>25</a:t>
            </a:fld>
            <a:endParaRPr lang="en-US"/>
          </a:p>
        </p:txBody>
      </p:sp>
    </p:spTree>
    <p:extLst>
      <p:ext uri="{BB962C8B-B14F-4D97-AF65-F5344CB8AC3E}">
        <p14:creationId xmlns:p14="http://schemas.microsoft.com/office/powerpoint/2010/main" val="216371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defTabSz="931717">
              <a:defRPr/>
            </a:pPr>
            <a:r>
              <a:rPr lang="en-US" dirty="0" smtClean="0"/>
              <a:t>Wendy’s slide</a:t>
            </a:r>
          </a:p>
          <a:p>
            <a:pPr defTabSz="931717">
              <a:defRPr/>
            </a:pPr>
            <a:endParaRPr lang="en-US" dirty="0" smtClean="0"/>
          </a:p>
          <a:p>
            <a:pPr defTabSz="931717">
              <a:defRPr/>
            </a:pPr>
            <a:r>
              <a:rPr lang="en-US" dirty="0" smtClean="0"/>
              <a:t>Legislative/external/internal</a:t>
            </a:r>
            <a:r>
              <a:rPr lang="en-US" baseline="0" dirty="0" smtClean="0"/>
              <a:t> requests: </a:t>
            </a:r>
            <a:r>
              <a:rPr lang="en-US" dirty="0" smtClean="0">
                <a:effectLst/>
              </a:rPr>
              <a:t>(often in partnership with Strategi</a:t>
            </a:r>
            <a:r>
              <a:rPr lang="en-US" dirty="0" smtClean="0"/>
              <a:t>c Communications)</a:t>
            </a:r>
            <a:endParaRPr lang="en-US" dirty="0" smtClean="0">
              <a:effectLst/>
            </a:endParaRPr>
          </a:p>
          <a:p>
            <a:endParaRPr lang="en-US" dirty="0" smtClean="0"/>
          </a:p>
          <a:p>
            <a:pPr defTabSz="931717">
              <a:defRPr/>
            </a:pPr>
            <a:r>
              <a:rPr lang="en-US" dirty="0" smtClean="0"/>
              <a:t>Compliance</a:t>
            </a:r>
            <a:r>
              <a:rPr lang="en-US" baseline="0" dirty="0" smtClean="0"/>
              <a:t> with federal requirements: </a:t>
            </a:r>
            <a:r>
              <a:rPr lang="en-US" dirty="0" smtClean="0">
                <a:effectLst/>
              </a:rPr>
              <a:t>(e.g., meeting 25% targets of multistate and integrated work)</a:t>
            </a:r>
          </a:p>
          <a:p>
            <a:endParaRPr lang="en-US" dirty="0"/>
          </a:p>
        </p:txBody>
      </p:sp>
      <p:sp>
        <p:nvSpPr>
          <p:cNvPr id="4" name="Slide Number Placeholder 3"/>
          <p:cNvSpPr>
            <a:spLocks noGrp="1"/>
          </p:cNvSpPr>
          <p:nvPr>
            <p:ph type="sldNum" sz="quarter" idx="10"/>
          </p:nvPr>
        </p:nvSpPr>
        <p:spPr/>
        <p:txBody>
          <a:bodyPr/>
          <a:lstStyle/>
          <a:p>
            <a:fld id="{A1AE10FA-412B-450C-A194-ADEB5222657C}" type="slidenum">
              <a:rPr lang="en-US" smtClean="0"/>
              <a:t>2</a:t>
            </a:fld>
            <a:endParaRPr lang="en-US"/>
          </a:p>
        </p:txBody>
      </p:sp>
    </p:spTree>
    <p:extLst>
      <p:ext uri="{BB962C8B-B14F-4D97-AF65-F5344CB8AC3E}">
        <p14:creationId xmlns:p14="http://schemas.microsoft.com/office/powerpoint/2010/main" val="1559668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2C9211-2801-40BB-8B28-905CC05482B1}" type="slidenum">
              <a:rPr lang="en-US" smtClean="0"/>
              <a:t>3</a:t>
            </a:fld>
            <a:endParaRPr lang="en-US"/>
          </a:p>
        </p:txBody>
      </p:sp>
    </p:spTree>
    <p:extLst>
      <p:ext uri="{BB962C8B-B14F-4D97-AF65-F5344CB8AC3E}">
        <p14:creationId xmlns:p14="http://schemas.microsoft.com/office/powerpoint/2010/main" val="2308224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4</a:t>
            </a:fld>
            <a:endParaRPr lang="en-US"/>
          </a:p>
        </p:txBody>
      </p:sp>
    </p:spTree>
    <p:extLst>
      <p:ext uri="{BB962C8B-B14F-4D97-AF65-F5344CB8AC3E}">
        <p14:creationId xmlns:p14="http://schemas.microsoft.com/office/powerpoint/2010/main" val="1804212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5 page candidate statement. </a:t>
            </a:r>
            <a:r>
              <a:rPr lang="en-US" sz="1200" dirty="0" smtClean="0"/>
              <a:t>Current efforts to differentiate CE Specialists on campus and change merit/promotion process:</a:t>
            </a:r>
            <a:r>
              <a:rPr lang="en-US" sz="1200" baseline="0" dirty="0" smtClean="0"/>
              <a:t> </a:t>
            </a:r>
            <a:r>
              <a:rPr lang="en-US" dirty="0" smtClean="0"/>
              <a:t>New federation</a:t>
            </a:r>
            <a:r>
              <a:rPr lang="en-US" baseline="0" dirty="0" smtClean="0"/>
              <a:t> peer group.</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5</a:t>
            </a:fld>
            <a:endParaRPr lang="en-US"/>
          </a:p>
        </p:txBody>
      </p:sp>
    </p:spTree>
    <p:extLst>
      <p:ext uri="{BB962C8B-B14F-4D97-AF65-F5344CB8AC3E}">
        <p14:creationId xmlns:p14="http://schemas.microsoft.com/office/powerpoint/2010/main" val="1758067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a:t>
            </a:r>
            <a:r>
              <a:rPr lang="en-US" baseline="0" dirty="0" smtClean="0"/>
              <a:t> page candidate statement.</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6</a:t>
            </a:fld>
            <a:endParaRPr lang="en-US"/>
          </a:p>
        </p:txBody>
      </p:sp>
    </p:spTree>
    <p:extLst>
      <p:ext uri="{BB962C8B-B14F-4D97-AF65-F5344CB8AC3E}">
        <p14:creationId xmlns:p14="http://schemas.microsoft.com/office/powerpoint/2010/main" val="4012049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 page candidate statement. Project Board impact story export would have</a:t>
            </a:r>
            <a:r>
              <a:rPr lang="en-US" baseline="0" dirty="0" smtClean="0"/>
              <a:t> to be a supplemental upload in E-File.</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7</a:t>
            </a:fld>
            <a:endParaRPr lang="en-US"/>
          </a:p>
        </p:txBody>
      </p:sp>
    </p:spTree>
    <p:extLst>
      <p:ext uri="{BB962C8B-B14F-4D97-AF65-F5344CB8AC3E}">
        <p14:creationId xmlns:p14="http://schemas.microsoft.com/office/powerpoint/2010/main" val="2847770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 page candidate statement.</a:t>
            </a:r>
          </a:p>
          <a:p>
            <a:endParaRPr lang="en-US" dirty="0" smtClean="0"/>
          </a:p>
          <a:p>
            <a:r>
              <a:rPr lang="en-US" dirty="0" smtClean="0"/>
              <a:t>Can form a special peer review or utilize college</a:t>
            </a:r>
            <a:r>
              <a:rPr lang="en-US" baseline="0" dirty="0" smtClean="0"/>
              <a:t> existing procedure.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AES: What is happening with funding and highlighting applied research that addresses priority issues. New website. Would be great to replicate for CE.</a:t>
            </a:r>
          </a:p>
          <a:p>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8</a:t>
            </a:fld>
            <a:endParaRPr lang="en-US"/>
          </a:p>
        </p:txBody>
      </p:sp>
    </p:spTree>
    <p:extLst>
      <p:ext uri="{BB962C8B-B14F-4D97-AF65-F5344CB8AC3E}">
        <p14:creationId xmlns:p14="http://schemas.microsoft.com/office/powerpoint/2010/main" val="4097886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defTabSz="931717">
              <a:defRPr/>
            </a:pPr>
            <a:r>
              <a:rPr lang="en-US" dirty="0" smtClean="0"/>
              <a:t>Kit slides from here on out.</a:t>
            </a:r>
          </a:p>
          <a:p>
            <a:pPr defTabSz="931717">
              <a:defRPr/>
            </a:pPr>
            <a:endParaRPr lang="en-US" baseline="0" dirty="0" smtClean="0"/>
          </a:p>
          <a:p>
            <a:pPr defTabSz="931717">
              <a:defRPr/>
            </a:pPr>
            <a:r>
              <a:rPr lang="en-US" b="0" u="none" baseline="0" dirty="0" smtClean="0"/>
              <a:t>-</a:t>
            </a:r>
            <a:r>
              <a:rPr lang="en-US" sz="1600" dirty="0"/>
              <a:t>A</a:t>
            </a:r>
            <a:r>
              <a:rPr lang="en-US" b="0" u="none" dirty="0" smtClean="0"/>
              <a:t>cademic Merit and Promotion: </a:t>
            </a:r>
          </a:p>
          <a:p>
            <a:pPr marL="174697" indent="-174697" defTabSz="931717">
              <a:buFont typeface="Wingdings" panose="05000000000000000000" pitchFamily="2" charset="2"/>
              <a:buChar char="Ø"/>
              <a:defRPr/>
            </a:pPr>
            <a:r>
              <a:rPr lang="en-US" dirty="0" smtClean="0"/>
              <a:t>CE Specialists with campus merit/promotion</a:t>
            </a:r>
            <a:r>
              <a:rPr lang="en-US" baseline="0" dirty="0" smtClean="0"/>
              <a:t> already have to do intensive data entry for their packages, so they will have a simpler user experience; we’ve tried to reduced duplicative data entry where possible. Identified ways to leverage efforts where possible; leaders mentioned in previous slides.</a:t>
            </a:r>
            <a:endParaRPr lang="en-US" dirty="0" smtClean="0"/>
          </a:p>
          <a:p>
            <a:endParaRPr lang="en-US" baseline="0" dirty="0" smtClean="0"/>
          </a:p>
          <a:p>
            <a:r>
              <a:rPr lang="en-US" baseline="0" dirty="0" smtClean="0"/>
              <a:t>-Accountability: includes federal reporting, UC accountability &amp; budget reports, county reports to Board of Supervisors, ad hoc reports such as audit materials, etc.</a:t>
            </a:r>
            <a:endParaRPr lang="en-US" dirty="0" smtClean="0"/>
          </a:p>
          <a:p>
            <a:endParaRPr lang="en-US" dirty="0" smtClean="0"/>
          </a:p>
          <a:p>
            <a:r>
              <a:rPr lang="en-US" dirty="0" smtClean="0"/>
              <a:t>-</a:t>
            </a:r>
            <a:r>
              <a:rPr lang="en-US" sz="1300" dirty="0"/>
              <a:t>Advocacy Efforts: Information is used for talking points and marketing materials for ANR leaders when talking to</a:t>
            </a:r>
          </a:p>
          <a:p>
            <a:r>
              <a:rPr lang="en-US" sz="1300" dirty="0"/>
              <a:t>legislators, partners, and others. Creating a “What’s Happening in Cooperative Extension” reporting tool that will allow all users to search and find projects and people</a:t>
            </a:r>
            <a:r>
              <a:rPr lang="en-US" sz="1300" dirty="0" smtClean="0"/>
              <a:t>.</a:t>
            </a:r>
            <a:endParaRPr lang="en-US" sz="1300" dirty="0"/>
          </a:p>
        </p:txBody>
      </p:sp>
      <p:sp>
        <p:nvSpPr>
          <p:cNvPr id="4" name="Slide Number Placeholder 3"/>
          <p:cNvSpPr>
            <a:spLocks noGrp="1"/>
          </p:cNvSpPr>
          <p:nvPr>
            <p:ph type="sldNum" sz="quarter" idx="10"/>
          </p:nvPr>
        </p:nvSpPr>
        <p:spPr/>
        <p:txBody>
          <a:bodyPr/>
          <a:lstStyle/>
          <a:p>
            <a:fld id="{317F0211-1020-4D99-85F8-79681F0FB6EC}" type="slidenum">
              <a:rPr lang="en-US" smtClean="0"/>
              <a:t>9</a:t>
            </a:fld>
            <a:endParaRPr lang="en-US"/>
          </a:p>
        </p:txBody>
      </p:sp>
    </p:spTree>
    <p:extLst>
      <p:ext uri="{BB962C8B-B14F-4D97-AF65-F5344CB8AC3E}">
        <p14:creationId xmlns:p14="http://schemas.microsoft.com/office/powerpoint/2010/main" val="2765279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9623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969178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1122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188917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1B547A-1FBB-4486-870A-C65657039592}"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0683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6"/>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1B547A-1FBB-4486-870A-C65657039592}"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3185942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1B547A-1FBB-4486-870A-C65657039592}" type="datetimeFigureOut">
              <a:rPr lang="en-US" smtClean="0"/>
              <a:t>9/26/2018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247311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1B547A-1FBB-4486-870A-C65657039592}" type="datetimeFigureOut">
              <a:rPr lang="en-US" smtClean="0"/>
              <a:t>9/26/2018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306337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1B547A-1FBB-4486-870A-C65657039592}" type="datetimeFigureOut">
              <a:rPr lang="en-US" smtClean="0"/>
              <a:t>9/26/2018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262186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7"/>
            <a:ext cx="2618511" cy="365125"/>
          </a:xfrm>
        </p:spPr>
        <p:txBody>
          <a:bodyPr/>
          <a:lstStyle>
            <a:lvl1pPr algn="l">
              <a:defRPr/>
            </a:lvl1pPr>
          </a:lstStyle>
          <a:p>
            <a:fld id="{451B547A-1FBB-4486-870A-C65657039592}" type="datetimeFigureOut">
              <a:rPr lang="en-US" smtClean="0"/>
              <a:t>9/26/2018</a:t>
            </a:fld>
            <a:endParaRPr lang="en-US"/>
          </a:p>
        </p:txBody>
      </p:sp>
      <p:sp>
        <p:nvSpPr>
          <p:cNvPr id="6" name="Footer Placeholder 5"/>
          <p:cNvSpPr>
            <a:spLocks noGrp="1"/>
          </p:cNvSpPr>
          <p:nvPr>
            <p:ph type="ftr" sz="quarter" idx="11"/>
          </p:nvPr>
        </p:nvSpPr>
        <p:spPr>
          <a:xfrm>
            <a:off x="4800600" y="6459787"/>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45E75D4-948F-4407-A75D-665267E25C33}" type="slidenum">
              <a:rPr lang="en-US" smtClean="0"/>
              <a:t>‹#›</a:t>
            </a:fld>
            <a:endParaRPr lang="en-US"/>
          </a:p>
        </p:txBody>
      </p:sp>
    </p:spTree>
    <p:extLst>
      <p:ext uri="{BB962C8B-B14F-4D97-AF65-F5344CB8AC3E}">
        <p14:creationId xmlns:p14="http://schemas.microsoft.com/office/powerpoint/2010/main" val="2108662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1B547A-1FBB-4486-870A-C65657039592}"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102680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5"/>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7"/>
            <a:ext cx="2472271" cy="365125"/>
          </a:xfrm>
          <a:prstGeom prst="rect">
            <a:avLst/>
          </a:prstGeom>
        </p:spPr>
        <p:txBody>
          <a:bodyPr vert="horz" lIns="91440" tIns="45720" rIns="91440" bIns="45720" rtlCol="0" anchor="ctr"/>
          <a:lstStyle>
            <a:lvl1pPr algn="l">
              <a:defRPr sz="900">
                <a:solidFill>
                  <a:srgbClr val="FFFFFF"/>
                </a:solidFill>
              </a:defRPr>
            </a:lvl1pPr>
          </a:lstStyle>
          <a:p>
            <a:fld id="{451B547A-1FBB-4486-870A-C65657039592}" type="datetimeFigureOut">
              <a:rPr lang="en-US" smtClean="0"/>
              <a:t>9/26/2018</a:t>
            </a:fld>
            <a:endParaRPr lang="en-US"/>
          </a:p>
        </p:txBody>
      </p:sp>
      <p:sp>
        <p:nvSpPr>
          <p:cNvPr id="5" name="Footer Placeholder 4"/>
          <p:cNvSpPr>
            <a:spLocks noGrp="1"/>
          </p:cNvSpPr>
          <p:nvPr>
            <p:ph type="ftr" sz="quarter" idx="3"/>
          </p:nvPr>
        </p:nvSpPr>
        <p:spPr>
          <a:xfrm>
            <a:off x="3686186" y="645978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050">
                <a:solidFill>
                  <a:srgbClr val="FFFFFF"/>
                </a:solidFill>
              </a:defRPr>
            </a:lvl1pPr>
          </a:lstStyle>
          <a:p>
            <a:fld id="{D45E75D4-948F-4407-A75D-665267E25C3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78308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ucanr.edu/porta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ucanr.zoom.us/j/5109870027"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ucanr.edu/sites/ProjectBoardHelp/"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mailto:christopher.hanson@ucop.edu" TargetMode="External"/><Relationship Id="rId4" Type="http://schemas.openxmlformats.org/officeDocument/2006/relationships/hyperlink" Target="mailto:kit.alviz@ucop.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3451" y="2628903"/>
            <a:ext cx="10363200" cy="1470025"/>
          </a:xfrm>
        </p:spPr>
        <p:txBody>
          <a:bodyPr>
            <a:normAutofit fontScale="90000"/>
          </a:bodyPr>
          <a:lstStyle/>
          <a:p>
            <a:r>
              <a:rPr lang="en-US" dirty="0" smtClean="0">
                <a:latin typeface="+mn-lt"/>
              </a:rPr>
              <a:t>Project Board </a:t>
            </a:r>
            <a:r>
              <a:rPr lang="en-US" dirty="0" smtClean="0">
                <a:latin typeface="+mn-lt"/>
              </a:rPr>
              <a:t>Training</a:t>
            </a:r>
            <a:br>
              <a:rPr lang="en-US" dirty="0" smtClean="0">
                <a:latin typeface="+mn-lt"/>
              </a:rPr>
            </a:br>
            <a:r>
              <a:rPr lang="en-US" sz="3100" i="1" dirty="0" err="1">
                <a:latin typeface="+mn-lt"/>
              </a:rPr>
              <a:t>T</a:t>
            </a:r>
            <a:r>
              <a:rPr lang="en-US" sz="3100" i="1" dirty="0" err="1" smtClean="0">
                <a:latin typeface="+mn-lt"/>
              </a:rPr>
              <a:t>raining</a:t>
            </a:r>
            <a:r>
              <a:rPr lang="en-US" sz="3100" i="1" dirty="0" smtClean="0">
                <a:latin typeface="+mn-lt"/>
              </a:rPr>
              <a:t> recording</a:t>
            </a:r>
            <a:r>
              <a:rPr lang="en-US" sz="3100" i="1" dirty="0">
                <a:latin typeface="+mn-lt"/>
              </a:rPr>
              <a:t>: </a:t>
            </a:r>
            <a:r>
              <a:rPr lang="en-US" sz="3100" i="1" dirty="0" smtClean="0">
                <a:latin typeface="+mn-lt"/>
              </a:rPr>
              <a:t>https</a:t>
            </a:r>
            <a:r>
              <a:rPr lang="en-US" sz="3100" i="1" dirty="0">
                <a:latin typeface="+mn-lt"/>
              </a:rPr>
              <a:t>://</a:t>
            </a:r>
            <a:r>
              <a:rPr lang="en-US" sz="3100" i="1" dirty="0" smtClean="0">
                <a:latin typeface="+mn-lt"/>
              </a:rPr>
              <a:t>bit.ly/2QZuwd3</a:t>
            </a:r>
            <a:endParaRPr lang="en-US" sz="4100" dirty="0">
              <a:latin typeface="+mn-lt"/>
            </a:endParaRPr>
          </a:p>
        </p:txBody>
      </p:sp>
      <p:sp>
        <p:nvSpPr>
          <p:cNvPr id="3" name="Subtitle 2"/>
          <p:cNvSpPr>
            <a:spLocks noGrp="1"/>
          </p:cNvSpPr>
          <p:nvPr>
            <p:ph type="subTitle" idx="1"/>
          </p:nvPr>
        </p:nvSpPr>
        <p:spPr>
          <a:xfrm>
            <a:off x="590551" y="4419600"/>
            <a:ext cx="11285744" cy="3810000"/>
          </a:xfrm>
        </p:spPr>
        <p:txBody>
          <a:bodyPr>
            <a:normAutofit/>
          </a:bodyPr>
          <a:lstStyle/>
          <a:p>
            <a:pPr algn="l"/>
            <a:r>
              <a:rPr lang="en-US" b="1" dirty="0" smtClean="0">
                <a:latin typeface="+mn-lt"/>
              </a:rPr>
              <a:t>September 26, 2018 from 9aM-11AM </a:t>
            </a:r>
          </a:p>
          <a:p>
            <a:pPr algn="l"/>
            <a:r>
              <a:rPr lang="en-US" b="1" dirty="0" smtClean="0">
                <a:latin typeface="+mn-lt"/>
              </a:rPr>
              <a:t>Kit Alviz </a:t>
            </a:r>
            <a:r>
              <a:rPr lang="en-US" dirty="0" smtClean="0">
                <a:latin typeface="+mn-lt"/>
              </a:rPr>
              <a:t>and </a:t>
            </a:r>
            <a:r>
              <a:rPr lang="en-US" b="1" dirty="0" smtClean="0">
                <a:latin typeface="+mn-lt"/>
              </a:rPr>
              <a:t>Chris Hanson</a:t>
            </a:r>
            <a:r>
              <a:rPr lang="en-US" dirty="0" smtClean="0">
                <a:latin typeface="+mn-lt"/>
              </a:rPr>
              <a:t>, Program Planning and Evaluation</a:t>
            </a:r>
          </a:p>
          <a:p>
            <a:pPr algn="l"/>
            <a:r>
              <a:rPr lang="en-US" b="1" i="1" dirty="0" smtClean="0">
                <a:latin typeface="+mn-lt"/>
              </a:rPr>
              <a:t>Welcome by Wendy Powers and Campus Leadership (Rob </a:t>
            </a:r>
            <a:r>
              <a:rPr lang="en-US" b="1" i="1" dirty="0" err="1" smtClean="0">
                <a:latin typeface="+mn-lt"/>
              </a:rPr>
              <a:t>AtWill</a:t>
            </a:r>
            <a:r>
              <a:rPr lang="en-US" b="1" i="1" dirty="0" smtClean="0">
                <a:latin typeface="+mn-lt"/>
              </a:rPr>
              <a:t>, Dave Campbell, Steve </a:t>
            </a:r>
            <a:r>
              <a:rPr lang="en-US" b="1" i="1" dirty="0" err="1" smtClean="0">
                <a:latin typeface="+mn-lt"/>
              </a:rPr>
              <a:t>Lindow</a:t>
            </a:r>
            <a:r>
              <a:rPr lang="en-US" b="1" i="1" dirty="0" smtClean="0">
                <a:latin typeface="+mn-lt"/>
              </a:rPr>
              <a:t>, and Tim Paine)</a:t>
            </a:r>
            <a:endParaRPr lang="en-US" dirty="0" smtClean="0">
              <a:latin typeface="+mn-lt"/>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60802" y="286603"/>
            <a:ext cx="1594879" cy="970268"/>
          </a:xfrm>
          <a:prstGeom prst="rect">
            <a:avLst/>
          </a:prstGeom>
        </p:spPr>
      </p:pic>
    </p:spTree>
    <p:extLst>
      <p:ext uri="{BB962C8B-B14F-4D97-AF65-F5344CB8AC3E}">
        <p14:creationId xmlns:p14="http://schemas.microsoft.com/office/powerpoint/2010/main" val="33418920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latin typeface="+mn-lt"/>
              </a:rPr>
              <a:t>Timeline</a:t>
            </a:r>
            <a:endParaRPr lang="en-US" dirty="0">
              <a:latin typeface="+mn-lt"/>
            </a:endParaRPr>
          </a:p>
        </p:txBody>
      </p:sp>
      <p:sp>
        <p:nvSpPr>
          <p:cNvPr id="3" name="Content Placeholder 2"/>
          <p:cNvSpPr>
            <a:spLocks noGrp="1"/>
          </p:cNvSpPr>
          <p:nvPr>
            <p:ph idx="1"/>
          </p:nvPr>
        </p:nvSpPr>
        <p:spPr>
          <a:xfrm>
            <a:off x="1447800" y="2019300"/>
            <a:ext cx="9258300" cy="4335466"/>
          </a:xfrm>
        </p:spPr>
        <p:txBody>
          <a:bodyPr numCol="1">
            <a:noAutofit/>
          </a:bodyPr>
          <a:lstStyle/>
          <a:p>
            <a:pPr>
              <a:buFont typeface="Wingdings" panose="05000000000000000000" pitchFamily="2" charset="2"/>
              <a:buChar char="Ø"/>
            </a:pPr>
            <a:r>
              <a:rPr lang="en-US" sz="3400" dirty="0" smtClean="0"/>
              <a:t>July 31, </a:t>
            </a:r>
            <a:r>
              <a:rPr lang="en-US" sz="3400" dirty="0"/>
              <a:t>2018: Project Board </a:t>
            </a:r>
            <a:r>
              <a:rPr lang="en-US" sz="3400" dirty="0" smtClean="0"/>
              <a:t>opened  (</a:t>
            </a:r>
            <a:r>
              <a:rPr lang="en-US" sz="3400" dirty="0"/>
              <a:t>ANR Portal)</a:t>
            </a:r>
          </a:p>
          <a:p>
            <a:pPr>
              <a:buFont typeface="Wingdings" panose="05000000000000000000" pitchFamily="2" charset="2"/>
              <a:buChar char="Ø"/>
            </a:pPr>
            <a:r>
              <a:rPr lang="en-US" sz="3400" b="1" dirty="0" smtClean="0"/>
              <a:t>October 3, 2018: </a:t>
            </a:r>
            <a:r>
              <a:rPr lang="en-US" sz="3400" dirty="0" smtClean="0"/>
              <a:t>Due date for condition change FTE for SFY 2017-2018 (July 1, 2017-June 30, 2018)</a:t>
            </a:r>
          </a:p>
          <a:p>
            <a:pPr>
              <a:buFont typeface="Wingdings" panose="05000000000000000000" pitchFamily="2" charset="2"/>
              <a:buChar char="Ø"/>
            </a:pPr>
            <a:r>
              <a:rPr lang="en-US" sz="3400" b="1" dirty="0" smtClean="0"/>
              <a:t>March 1, 2019</a:t>
            </a:r>
            <a:r>
              <a:rPr lang="en-US" sz="3400" b="1" dirty="0"/>
              <a:t>: </a:t>
            </a:r>
            <a:r>
              <a:rPr lang="en-US" sz="3400" dirty="0"/>
              <a:t>Due </a:t>
            </a:r>
            <a:r>
              <a:rPr lang="en-US" sz="3400" dirty="0" smtClean="0"/>
              <a:t>date for entering information for FFY 2017-2018 (October 1, 2017-September 30, 2018)</a:t>
            </a:r>
          </a:p>
          <a:p>
            <a:pPr marL="0" indent="0">
              <a:buNone/>
            </a:pPr>
            <a:endParaRPr lang="en-US" sz="3400" dirty="0"/>
          </a:p>
        </p:txBody>
      </p:sp>
    </p:spTree>
    <p:extLst>
      <p:ext uri="{BB962C8B-B14F-4D97-AF65-F5344CB8AC3E}">
        <p14:creationId xmlns:p14="http://schemas.microsoft.com/office/powerpoint/2010/main" val="3993622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609600"/>
            <a:ext cx="10972800" cy="1143000"/>
          </a:xfrm>
          <a:noFill/>
        </p:spPr>
        <p:txBody>
          <a:bodyPr/>
          <a:lstStyle/>
          <a:p>
            <a:r>
              <a:rPr lang="en-US" dirty="0" smtClean="0">
                <a:latin typeface="+mn-lt"/>
              </a:rPr>
              <a:t>Addressing Concerns</a:t>
            </a:r>
            <a:endParaRPr lang="en-US" dirty="0">
              <a:latin typeface="+mn-lt"/>
            </a:endParaRPr>
          </a:p>
        </p:txBody>
      </p:sp>
      <p:sp>
        <p:nvSpPr>
          <p:cNvPr id="3" name="Content Placeholder 2"/>
          <p:cNvSpPr>
            <a:spLocks noGrp="1"/>
          </p:cNvSpPr>
          <p:nvPr>
            <p:ph idx="1"/>
          </p:nvPr>
        </p:nvSpPr>
        <p:spPr>
          <a:xfrm>
            <a:off x="711200" y="2133600"/>
            <a:ext cx="10363200" cy="4876800"/>
          </a:xfrm>
        </p:spPr>
        <p:txBody>
          <a:bodyPr>
            <a:normAutofit/>
          </a:bodyPr>
          <a:lstStyle/>
          <a:p>
            <a:pPr marL="0" indent="0">
              <a:buNone/>
            </a:pPr>
            <a:r>
              <a:rPr lang="en-US" sz="3400" dirty="0" smtClean="0"/>
              <a:t>1. Privacy</a:t>
            </a:r>
          </a:p>
          <a:p>
            <a:pPr marL="0" indent="0">
              <a:buNone/>
            </a:pPr>
            <a:r>
              <a:rPr lang="en-US" sz="3400" dirty="0" smtClean="0"/>
              <a:t>2. Better than DANRIS-X?</a:t>
            </a:r>
          </a:p>
          <a:p>
            <a:pPr marL="0" indent="0">
              <a:buNone/>
            </a:pPr>
            <a:r>
              <a:rPr lang="en-US" sz="3400" dirty="0"/>
              <a:t>3</a:t>
            </a:r>
            <a:r>
              <a:rPr lang="en-US" sz="3400" dirty="0" smtClean="0"/>
              <a:t>. This change will take time!</a:t>
            </a:r>
          </a:p>
          <a:p>
            <a:pPr marL="0" indent="0">
              <a:buNone/>
            </a:pPr>
            <a:endParaRPr lang="en-US" sz="3400" dirty="0"/>
          </a:p>
          <a:p>
            <a:pPr marL="0" indent="0">
              <a:buNone/>
            </a:pPr>
            <a:r>
              <a:rPr lang="en-US" sz="3400" b="1" dirty="0" smtClean="0"/>
              <a:t>How can we help with the transition?</a:t>
            </a:r>
          </a:p>
        </p:txBody>
      </p:sp>
    </p:spTree>
    <p:extLst>
      <p:ext uri="{BB962C8B-B14F-4D97-AF65-F5344CB8AC3E}">
        <p14:creationId xmlns:p14="http://schemas.microsoft.com/office/powerpoint/2010/main" val="33403413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How NIFA Uses Reporting Data</a:t>
            </a:r>
            <a:endParaRPr lang="en-US" dirty="0">
              <a:latin typeface="+mn-lt"/>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v"/>
            </a:pPr>
            <a:r>
              <a:rPr lang="en-US" sz="2800" dirty="0" smtClean="0"/>
              <a:t>Annual budget requests and Office of Management &amp; Budget inquiries</a:t>
            </a:r>
          </a:p>
          <a:p>
            <a:pPr>
              <a:buFont typeface="Wingdings" panose="05000000000000000000" pitchFamily="2" charset="2"/>
              <a:buChar char="v"/>
            </a:pPr>
            <a:r>
              <a:rPr lang="en-US" sz="2800" dirty="0" smtClean="0"/>
              <a:t>NIFA budget explanatory notes/USDA Annual Performance Report</a:t>
            </a:r>
          </a:p>
          <a:p>
            <a:pPr>
              <a:buFont typeface="Wingdings" panose="05000000000000000000" pitchFamily="2" charset="2"/>
              <a:buChar char="v"/>
            </a:pPr>
            <a:r>
              <a:rPr lang="en-US" sz="2800" dirty="0" smtClean="0"/>
              <a:t>Congressional inquiries</a:t>
            </a:r>
          </a:p>
          <a:p>
            <a:pPr>
              <a:buFont typeface="Wingdings" panose="05000000000000000000" pitchFamily="2" charset="2"/>
              <a:buChar char="v"/>
            </a:pPr>
            <a:r>
              <a:rPr lang="en-US" sz="2800" dirty="0"/>
              <a:t>Secretary’s travel and speaking engagements</a:t>
            </a:r>
          </a:p>
          <a:p>
            <a:pPr>
              <a:buFont typeface="Wingdings" panose="05000000000000000000" pitchFamily="2" charset="2"/>
              <a:buChar char="v"/>
            </a:pPr>
            <a:r>
              <a:rPr lang="en-US" sz="2800" dirty="0" smtClean="0"/>
              <a:t>Audits and oversight inquiries</a:t>
            </a:r>
          </a:p>
          <a:p>
            <a:pPr>
              <a:buFont typeface="Wingdings" panose="05000000000000000000" pitchFamily="2" charset="2"/>
              <a:buChar char="v"/>
            </a:pPr>
            <a:r>
              <a:rPr lang="en-US" sz="2800" dirty="0" smtClean="0"/>
              <a:t>Other USDA departmental inquiries</a:t>
            </a:r>
          </a:p>
          <a:p>
            <a:pPr>
              <a:buFont typeface="Wingdings" panose="05000000000000000000" pitchFamily="2" charset="2"/>
              <a:buChar char="v"/>
            </a:pPr>
            <a:r>
              <a:rPr lang="en-US" sz="2800" dirty="0" smtClean="0"/>
              <a:t>Scientific emphasis area evaluations</a:t>
            </a:r>
          </a:p>
          <a:p>
            <a:pPr>
              <a:buFont typeface="Wingdings" panose="05000000000000000000" pitchFamily="2" charset="2"/>
              <a:buChar char="v"/>
            </a:pPr>
            <a:endParaRPr lang="en-US" sz="28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5214" y="4476750"/>
            <a:ext cx="5306787" cy="2381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950873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CE/AES Split Appointments</a:t>
            </a:r>
            <a:endParaRPr lang="en-US" dirty="0"/>
          </a:p>
        </p:txBody>
      </p:sp>
      <p:sp>
        <p:nvSpPr>
          <p:cNvPr id="3" name="Content Placeholder 2"/>
          <p:cNvSpPr>
            <a:spLocks noGrp="1"/>
          </p:cNvSpPr>
          <p:nvPr>
            <p:ph idx="1"/>
          </p:nvPr>
        </p:nvSpPr>
        <p:spPr>
          <a:xfrm>
            <a:off x="800100" y="1845734"/>
            <a:ext cx="10355580" cy="4440766"/>
          </a:xfrm>
        </p:spPr>
        <p:txBody>
          <a:bodyPr>
            <a:noAutofit/>
          </a:bodyPr>
          <a:lstStyle/>
          <a:p>
            <a:pPr>
              <a:buFont typeface="Arial" panose="020B0604020202020204" pitchFamily="34" charset="0"/>
              <a:buChar char="•"/>
            </a:pPr>
            <a:r>
              <a:rPr lang="en-US" dirty="0" smtClean="0"/>
              <a:t>Agriculture Experiment Station (AES) academics are required to report into </a:t>
            </a:r>
            <a:r>
              <a:rPr lang="en-US" dirty="0" err="1" smtClean="0"/>
              <a:t>REEport</a:t>
            </a:r>
            <a:r>
              <a:rPr lang="en-US" dirty="0" smtClean="0"/>
              <a:t> (typically one project) – Hatch $</a:t>
            </a:r>
          </a:p>
          <a:p>
            <a:pPr>
              <a:buFont typeface="Arial" panose="020B0604020202020204" pitchFamily="34" charset="0"/>
              <a:buChar char="•"/>
            </a:pPr>
            <a:r>
              <a:rPr lang="en-US" dirty="0" smtClean="0"/>
              <a:t>CE Specialists are required to report into Project Board – Smith Lever and State $</a:t>
            </a:r>
          </a:p>
          <a:p>
            <a:pPr>
              <a:buFont typeface="Arial" panose="020B0604020202020204" pitchFamily="34" charset="0"/>
              <a:buChar char="•"/>
            </a:pPr>
            <a:r>
              <a:rPr lang="en-US" dirty="0" smtClean="0"/>
              <a:t>Reporting </a:t>
            </a:r>
            <a:r>
              <a:rPr lang="en-US" dirty="0"/>
              <a:t>should reflect FTE split (example: </a:t>
            </a:r>
            <a:r>
              <a:rPr lang="en-US" dirty="0" smtClean="0"/>
              <a:t>40</a:t>
            </a:r>
            <a:r>
              <a:rPr lang="en-US" dirty="0"/>
              <a:t>% AES, </a:t>
            </a:r>
            <a:r>
              <a:rPr lang="en-US" dirty="0" smtClean="0"/>
              <a:t>60</a:t>
            </a:r>
            <a:r>
              <a:rPr lang="en-US" dirty="0"/>
              <a:t>% CE) only </a:t>
            </a:r>
            <a:r>
              <a:rPr lang="en-US" dirty="0" smtClean="0"/>
              <a:t>40</a:t>
            </a:r>
            <a:r>
              <a:rPr lang="en-US" dirty="0"/>
              <a:t>% </a:t>
            </a:r>
            <a:r>
              <a:rPr lang="en-US" dirty="0" smtClean="0"/>
              <a:t>of effort/activities/outcomes </a:t>
            </a:r>
            <a:r>
              <a:rPr lang="en-US" dirty="0"/>
              <a:t>would be reported in </a:t>
            </a:r>
            <a:r>
              <a:rPr lang="en-US" dirty="0" err="1"/>
              <a:t>REEport</a:t>
            </a:r>
            <a:endParaRPr lang="en-US" dirty="0"/>
          </a:p>
          <a:p>
            <a:pPr>
              <a:buFont typeface="Arial" panose="020B0604020202020204" pitchFamily="34" charset="0"/>
              <a:buChar char="•"/>
            </a:pPr>
            <a:r>
              <a:rPr lang="en-US" dirty="0" smtClean="0"/>
              <a:t>Project names can be the same. However, do NOT double report:</a:t>
            </a:r>
          </a:p>
          <a:p>
            <a:pPr lvl="1">
              <a:buFont typeface="Arial" panose="020B0604020202020204" pitchFamily="34" charset="0"/>
              <a:buChar char="•"/>
            </a:pPr>
            <a:r>
              <a:rPr lang="en-US" sz="2000" dirty="0" smtClean="0"/>
              <a:t>Outcomes/impacts, publications, and </a:t>
            </a:r>
            <a:r>
              <a:rPr lang="en-US" sz="2000" dirty="0"/>
              <a:t>a</a:t>
            </a:r>
            <a:r>
              <a:rPr lang="en-US" sz="2000" dirty="0" smtClean="0"/>
              <a:t>ctivities</a:t>
            </a:r>
          </a:p>
          <a:p>
            <a:pPr lvl="1">
              <a:buFont typeface="Arial" panose="020B0604020202020204" pitchFamily="34" charset="0"/>
              <a:buChar char="•"/>
            </a:pPr>
            <a:r>
              <a:rPr lang="en-US" sz="2000" dirty="0" smtClean="0"/>
              <a:t>FTE can be carefully assigned in both places. </a:t>
            </a:r>
          </a:p>
          <a:p>
            <a:pPr>
              <a:buFont typeface="Arial" panose="020B0604020202020204" pitchFamily="34" charset="0"/>
              <a:buChar char="•"/>
            </a:pPr>
            <a:r>
              <a:rPr lang="en-US" dirty="0" smtClean="0"/>
              <a:t>Think about which part of you is the PI. Is it your AES person or the CE person. </a:t>
            </a:r>
          </a:p>
          <a:p>
            <a:pPr>
              <a:buFont typeface="Arial" panose="020B0604020202020204" pitchFamily="34" charset="0"/>
              <a:buChar char="•"/>
            </a:pPr>
            <a:r>
              <a:rPr lang="en-US" dirty="0" smtClean="0"/>
              <a:t>Contact us for consultation</a:t>
            </a:r>
          </a:p>
        </p:txBody>
      </p:sp>
    </p:spTree>
    <p:extLst>
      <p:ext uri="{BB962C8B-B14F-4D97-AF65-F5344CB8AC3E}">
        <p14:creationId xmlns:p14="http://schemas.microsoft.com/office/powerpoint/2010/main" val="38093774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1796152738"/>
              </p:ext>
            </p:extLst>
          </p:nvPr>
        </p:nvGraphicFramePr>
        <p:xfrm>
          <a:off x="400051" y="161926"/>
          <a:ext cx="11391900" cy="6311772"/>
        </p:xfrm>
        <a:graphic>
          <a:graphicData uri="http://schemas.openxmlformats.org/drawingml/2006/table">
            <a:tbl>
              <a:tblPr>
                <a:tableStyleId>{5C22544A-7EE6-4342-B048-85BDC9FD1C3A}</a:tableStyleId>
              </a:tblPr>
              <a:tblGrid>
                <a:gridCol w="3303088">
                  <a:extLst>
                    <a:ext uri="{9D8B030D-6E8A-4147-A177-3AD203B41FA5}">
                      <a16:colId xmlns:a16="http://schemas.microsoft.com/office/drawing/2014/main" val="2704052110"/>
                    </a:ext>
                  </a:extLst>
                </a:gridCol>
                <a:gridCol w="1715884">
                  <a:extLst>
                    <a:ext uri="{9D8B030D-6E8A-4147-A177-3AD203B41FA5}">
                      <a16:colId xmlns:a16="http://schemas.microsoft.com/office/drawing/2014/main" val="3126681527"/>
                    </a:ext>
                  </a:extLst>
                </a:gridCol>
                <a:gridCol w="1193086">
                  <a:extLst>
                    <a:ext uri="{9D8B030D-6E8A-4147-A177-3AD203B41FA5}">
                      <a16:colId xmlns:a16="http://schemas.microsoft.com/office/drawing/2014/main" val="707014324"/>
                    </a:ext>
                  </a:extLst>
                </a:gridCol>
                <a:gridCol w="1801684">
                  <a:extLst>
                    <a:ext uri="{9D8B030D-6E8A-4147-A177-3AD203B41FA5}">
                      <a16:colId xmlns:a16="http://schemas.microsoft.com/office/drawing/2014/main" val="3291339320"/>
                    </a:ext>
                  </a:extLst>
                </a:gridCol>
                <a:gridCol w="1801684">
                  <a:extLst>
                    <a:ext uri="{9D8B030D-6E8A-4147-A177-3AD203B41FA5}">
                      <a16:colId xmlns:a16="http://schemas.microsoft.com/office/drawing/2014/main" val="843004819"/>
                    </a:ext>
                  </a:extLst>
                </a:gridCol>
                <a:gridCol w="1576474">
                  <a:extLst>
                    <a:ext uri="{9D8B030D-6E8A-4147-A177-3AD203B41FA5}">
                      <a16:colId xmlns:a16="http://schemas.microsoft.com/office/drawing/2014/main" val="1788623654"/>
                    </a:ext>
                  </a:extLst>
                </a:gridCol>
              </a:tblGrid>
              <a:tr h="842036">
                <a:tc>
                  <a:txBody>
                    <a:bodyPr/>
                    <a:lstStyle/>
                    <a:p>
                      <a:pPr algn="l" fontAlgn="auto"/>
                      <a:r>
                        <a:rPr lang="en-US" dirty="0">
                          <a:solidFill>
                            <a:schemeClr val="bg1"/>
                          </a:solidFill>
                        </a:rPr>
                        <a:t>Project Name &amp; Description</a:t>
                      </a:r>
                    </a:p>
                  </a:txBody>
                  <a:tcPr marL="9525" marR="9525" marT="9525" marB="0" anchor="b">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l" fontAlgn="auto"/>
                      <a:r>
                        <a:rPr lang="en-US" dirty="0">
                          <a:solidFill>
                            <a:schemeClr val="bg1"/>
                          </a:solidFill>
                        </a:rPr>
                        <a:t>Reporting System</a:t>
                      </a:r>
                    </a:p>
                  </a:txBody>
                  <a:tcPr marL="9525" marR="9525" marT="9525" marB="0" anchor="b">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ctr" fontAlgn="auto"/>
                      <a:r>
                        <a:rPr lang="en-US" dirty="0">
                          <a:solidFill>
                            <a:schemeClr val="bg1"/>
                          </a:solidFill>
                        </a:rPr>
                        <a:t>FTE</a:t>
                      </a:r>
                    </a:p>
                  </a:txBody>
                  <a:tcPr marL="9525" marR="9525" marT="9525" marB="0" anchor="b">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l" fontAlgn="auto"/>
                      <a:r>
                        <a:rPr lang="en-US" dirty="0">
                          <a:solidFill>
                            <a:schemeClr val="bg1"/>
                          </a:solidFill>
                        </a:rPr>
                        <a:t>Scientific </a:t>
                      </a:r>
                      <a:r>
                        <a:rPr lang="en-US" dirty="0" smtClean="0">
                          <a:solidFill>
                            <a:schemeClr val="bg1"/>
                          </a:solidFill>
                        </a:rPr>
                        <a:t>activities/ outputs</a:t>
                      </a:r>
                      <a:endParaRPr lang="en-US" dirty="0">
                        <a:solidFill>
                          <a:schemeClr val="bg1"/>
                        </a:solidFill>
                      </a:endParaRPr>
                    </a:p>
                  </a:txBody>
                  <a:tcPr marL="9525" marR="9525" marT="9525" marB="0" anchor="b">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l" fontAlgn="auto"/>
                      <a:r>
                        <a:rPr lang="en-US" dirty="0">
                          <a:solidFill>
                            <a:schemeClr val="bg1"/>
                          </a:solidFill>
                        </a:rPr>
                        <a:t>Extension </a:t>
                      </a:r>
                      <a:r>
                        <a:rPr lang="en-US" dirty="0" smtClean="0">
                          <a:solidFill>
                            <a:schemeClr val="bg1"/>
                          </a:solidFill>
                        </a:rPr>
                        <a:t>activities/ outputs</a:t>
                      </a:r>
                      <a:endParaRPr lang="en-US" dirty="0">
                        <a:solidFill>
                          <a:schemeClr val="bg1"/>
                        </a:solidFill>
                      </a:endParaRPr>
                    </a:p>
                  </a:txBody>
                  <a:tcPr marL="9525" marR="9525" marT="9525" marB="0" anchor="b">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l" fontAlgn="auto"/>
                      <a:r>
                        <a:rPr lang="en-US" dirty="0">
                          <a:solidFill>
                            <a:schemeClr val="bg1"/>
                          </a:solidFill>
                        </a:rPr>
                        <a:t>Outcomes</a:t>
                      </a:r>
                    </a:p>
                  </a:txBody>
                  <a:tcPr marL="9525" marR="9525" marT="9525" marB="0" anchor="b">
                    <a:lnB w="12700" cap="flat" cmpd="sng" algn="ctr">
                      <a:solidFill>
                        <a:schemeClr val="tx1"/>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477580144"/>
                  </a:ext>
                </a:extLst>
              </a:tr>
              <a:tr h="760437">
                <a:tc>
                  <a:txBody>
                    <a:bodyPr/>
                    <a:lstStyle/>
                    <a:p>
                      <a:pPr algn="l" fontAlgn="auto"/>
                      <a:r>
                        <a:rPr lang="en-US" dirty="0"/>
                        <a:t>Integrated Pest Management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r>
                        <a:rPr lang="en-US" b="1" dirty="0" err="1" smtClean="0"/>
                        <a:t>REEport</a:t>
                      </a:r>
                      <a:r>
                        <a:rPr lang="en-US" dirty="0" smtClean="0"/>
                        <a:t> = AES (Hatch $)</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r>
                        <a:rPr lang="en-US" dirty="0"/>
                        <a:t>0.35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r>
                        <a:rPr lang="en-US" dirty="0" smtClean="0"/>
                        <a:t> </a:t>
                      </a:r>
                      <a:r>
                        <a:rPr lang="en-US" dirty="0" err="1" smtClean="0"/>
                        <a:t>REEport</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r>
                        <a:rPr lang="en-US" dirty="0"/>
                        <a:t>Depends - do not duplicate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2192943"/>
                  </a:ext>
                </a:extLst>
              </a:tr>
              <a:tr h="842036">
                <a:tc>
                  <a:txBody>
                    <a:bodyPr/>
                    <a:lstStyle/>
                    <a:p>
                      <a:pPr algn="l" fontAlgn="auto"/>
                      <a:r>
                        <a:rPr lang="en-US" dirty="0"/>
                        <a:t>Integrated Pest Management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r>
                        <a:rPr lang="en-US" b="1" dirty="0"/>
                        <a:t>Project </a:t>
                      </a:r>
                      <a:r>
                        <a:rPr lang="en-US" b="1" dirty="0" smtClean="0"/>
                        <a:t>Board </a:t>
                      </a:r>
                      <a:r>
                        <a:rPr lang="en-US" dirty="0" smtClean="0"/>
                        <a:t>= CE (Smith-Lever and State $)</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r>
                        <a:rPr lang="en-US" dirty="0"/>
                        <a:t>0.1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r>
                        <a:rPr lang="en-US" dirty="0" smtClean="0"/>
                        <a:t> Project </a:t>
                      </a:r>
                      <a:r>
                        <a:rPr lang="en-US" dirty="0"/>
                        <a:t>Board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auto"/>
                      <a:r>
                        <a:rPr lang="en-US" dirty="0"/>
                        <a:t>Depends - do not duplicate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2523934"/>
                  </a:ext>
                </a:extLst>
              </a:tr>
              <a:tr h="564251">
                <a:tc>
                  <a:txBody>
                    <a:bodyPr/>
                    <a:lstStyle/>
                    <a:p>
                      <a:pPr algn="l" fontAlgn="auto"/>
                      <a:r>
                        <a:rPr lang="en-US" dirty="0" smtClean="0"/>
                        <a:t>Asian Citrus Psyllid/ </a:t>
                      </a:r>
                      <a:r>
                        <a:rPr lang="en-US" dirty="0" err="1" smtClean="0"/>
                        <a:t>Huanglongbing</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b="1" dirty="0" smtClean="0"/>
                        <a:t>Project Board </a:t>
                      </a:r>
                      <a:r>
                        <a:rPr lang="en-US" dirty="0" smtClean="0"/>
                        <a:t>= CE (Smith-Lever and State $)</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auto"/>
                      <a:r>
                        <a:rPr lang="en-US" dirty="0"/>
                        <a:t>0.45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dirty="0" smtClean="0"/>
                        <a:t> Project </a:t>
                      </a:r>
                      <a:r>
                        <a:rPr lang="en-US" dirty="0"/>
                        <a:t>Board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dirty="0"/>
                        <a:t> </a:t>
                      </a:r>
                      <a:r>
                        <a:rPr lang="en-US" dirty="0" smtClean="0"/>
                        <a:t>Project Board</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dirty="0"/>
                        <a:t>Project Board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1902687"/>
                  </a:ext>
                </a:extLst>
              </a:tr>
              <a:tr h="760437">
                <a:tc>
                  <a:txBody>
                    <a:bodyPr/>
                    <a:lstStyle/>
                    <a:p>
                      <a:pPr algn="l" fontAlgn="auto"/>
                      <a:r>
                        <a:rPr lang="en-US" dirty="0"/>
                        <a:t>*</a:t>
                      </a:r>
                      <a:r>
                        <a:rPr lang="en-US" dirty="0" smtClean="0">
                          <a:solidFill>
                            <a:srgbClr val="FF0000"/>
                          </a:solidFill>
                        </a:rPr>
                        <a:t>W892</a:t>
                      </a:r>
                      <a:r>
                        <a:rPr lang="en-US" dirty="0" smtClean="0"/>
                        <a:t> </a:t>
                      </a:r>
                      <a:r>
                        <a:rPr lang="en-US" dirty="0"/>
                        <a:t>Pest Management (multi-state)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r>
                        <a:rPr lang="en-US" b="1" dirty="0" err="1" smtClean="0"/>
                        <a:t>REEport</a:t>
                      </a:r>
                      <a:r>
                        <a:rPr lang="en-US" dirty="0" smtClean="0"/>
                        <a:t> = AES (Hatch $)</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auto"/>
                      <a:r>
                        <a:rPr lang="en-US" dirty="0"/>
                        <a:t>0.05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r>
                        <a:rPr lang="en-US" dirty="0" smtClean="0"/>
                        <a:t> </a:t>
                      </a:r>
                      <a:r>
                        <a:rPr lang="en-US" dirty="0" err="1" smtClean="0"/>
                        <a:t>REEport</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r>
                        <a:rPr lang="en-US" dirty="0"/>
                        <a:t>Depends - do not duplicate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16064843"/>
                  </a:ext>
                </a:extLst>
              </a:tr>
              <a:tr h="1260425">
                <a:tc>
                  <a:txBody>
                    <a:bodyPr/>
                    <a:lstStyle/>
                    <a:p>
                      <a:pPr algn="l" fontAlgn="auto"/>
                      <a:r>
                        <a:rPr lang="en-US" dirty="0"/>
                        <a:t>*</a:t>
                      </a:r>
                      <a:r>
                        <a:rPr lang="en-US" dirty="0" smtClean="0">
                          <a:solidFill>
                            <a:srgbClr val="FF0000"/>
                          </a:solidFill>
                        </a:rPr>
                        <a:t>W892</a:t>
                      </a:r>
                      <a:r>
                        <a:rPr lang="en-US" dirty="0" smtClean="0"/>
                        <a:t> </a:t>
                      </a:r>
                      <a:r>
                        <a:rPr lang="en-US" dirty="0"/>
                        <a:t>Pest Management (multi-state)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r>
                        <a:rPr lang="en-US" b="1" dirty="0" smtClean="0"/>
                        <a:t>Project Board </a:t>
                      </a:r>
                      <a:r>
                        <a:rPr lang="en-US" dirty="0" smtClean="0"/>
                        <a:t>= CE (Smith-Lever and State $)</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auto"/>
                      <a:r>
                        <a:rPr lang="en-US" dirty="0"/>
                        <a:t>0.05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r>
                        <a:rPr lang="en-US" dirty="0" smtClean="0"/>
                        <a:t> Project </a:t>
                      </a:r>
                      <a:r>
                        <a:rPr lang="en-US" dirty="0"/>
                        <a:t>Board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auto"/>
                      <a:r>
                        <a:rPr lang="en-US" dirty="0"/>
                        <a:t>Depends - do not duplicate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609850536"/>
                  </a:ext>
                </a:extLst>
              </a:tr>
              <a:tr h="1013916">
                <a:tc>
                  <a:txBody>
                    <a:bodyPr/>
                    <a:lstStyle/>
                    <a:p>
                      <a:pPr algn="l" fontAlgn="auto"/>
                      <a:r>
                        <a:rPr lang="en-US" dirty="0"/>
                        <a:t>Total FTE (40/60 AES/CE </a:t>
                      </a:r>
                      <a:r>
                        <a:rPr lang="en-US" dirty="0" smtClean="0"/>
                        <a:t>split)</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dirty="0"/>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auto"/>
                      <a:r>
                        <a:rPr lang="en-US" dirty="0"/>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dirty="0"/>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auto"/>
                      <a:r>
                        <a:rPr lang="en-US" dirty="0"/>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4478030"/>
                  </a:ext>
                </a:extLst>
              </a:tr>
            </a:tbl>
          </a:graphicData>
        </a:graphic>
      </p:graphicFrame>
    </p:spTree>
    <p:extLst>
      <p:ext uri="{BB962C8B-B14F-4D97-AF65-F5344CB8AC3E}">
        <p14:creationId xmlns:p14="http://schemas.microsoft.com/office/powerpoint/2010/main" val="36929363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4294967295"/>
            <p:extLst>
              <p:ext uri="{D42A27DB-BD31-4B8C-83A1-F6EECF244321}">
                <p14:modId xmlns:p14="http://schemas.microsoft.com/office/powerpoint/2010/main" val="4292463022"/>
              </p:ext>
            </p:extLst>
          </p:nvPr>
        </p:nvGraphicFramePr>
        <p:xfrm>
          <a:off x="0" y="1028703"/>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117600" y="1714504"/>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8" name="TextBox 7"/>
          <p:cNvSpPr txBox="1"/>
          <p:nvPr/>
        </p:nvSpPr>
        <p:spPr>
          <a:xfrm>
            <a:off x="1236649" y="3434759"/>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9" name="TextBox 8"/>
          <p:cNvSpPr txBox="1"/>
          <p:nvPr/>
        </p:nvSpPr>
        <p:spPr>
          <a:xfrm>
            <a:off x="4470400" y="419104"/>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0" name="TextBox 9"/>
          <p:cNvSpPr txBox="1"/>
          <p:nvPr/>
        </p:nvSpPr>
        <p:spPr>
          <a:xfrm>
            <a:off x="7416800" y="557211"/>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1" name="TextBox 10"/>
          <p:cNvSpPr txBox="1"/>
          <p:nvPr/>
        </p:nvSpPr>
        <p:spPr>
          <a:xfrm>
            <a:off x="8026400" y="1420276"/>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2" name="TextBox 11"/>
          <p:cNvSpPr txBox="1"/>
          <p:nvPr/>
        </p:nvSpPr>
        <p:spPr>
          <a:xfrm>
            <a:off x="527804" y="4895772"/>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3" name="TextBox 12"/>
          <p:cNvSpPr txBox="1"/>
          <p:nvPr/>
        </p:nvSpPr>
        <p:spPr>
          <a:xfrm>
            <a:off x="2013057" y="559892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4" name="TextBox 13"/>
          <p:cNvSpPr txBox="1"/>
          <p:nvPr/>
        </p:nvSpPr>
        <p:spPr>
          <a:xfrm>
            <a:off x="9550400" y="227421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5" name="TextBox 14"/>
          <p:cNvSpPr txBox="1"/>
          <p:nvPr/>
        </p:nvSpPr>
        <p:spPr>
          <a:xfrm>
            <a:off x="6560949" y="5586015"/>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6" name="TextBox 15"/>
          <p:cNvSpPr txBox="1"/>
          <p:nvPr/>
        </p:nvSpPr>
        <p:spPr>
          <a:xfrm>
            <a:off x="8737600" y="559892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7" name="TextBox 16"/>
          <p:cNvSpPr txBox="1"/>
          <p:nvPr/>
        </p:nvSpPr>
        <p:spPr>
          <a:xfrm>
            <a:off x="10261600" y="372201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8" name="TextBox 17"/>
          <p:cNvSpPr txBox="1"/>
          <p:nvPr/>
        </p:nvSpPr>
        <p:spPr>
          <a:xfrm>
            <a:off x="10681417" y="539743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9" name="TextBox 18"/>
          <p:cNvSpPr txBox="1"/>
          <p:nvPr/>
        </p:nvSpPr>
        <p:spPr>
          <a:xfrm>
            <a:off x="406400" y="2705104"/>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cxnSp>
        <p:nvCxnSpPr>
          <p:cNvPr id="23" name="Straight Connector 22"/>
          <p:cNvCxnSpPr>
            <a:stCxn id="9" idx="2"/>
          </p:cNvCxnSpPr>
          <p:nvPr/>
        </p:nvCxnSpPr>
        <p:spPr>
          <a:xfrm>
            <a:off x="5181600" y="988487"/>
            <a:ext cx="914400" cy="497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0" idx="2"/>
          </p:cNvCxnSpPr>
          <p:nvPr/>
        </p:nvCxnSpPr>
        <p:spPr>
          <a:xfrm flipH="1">
            <a:off x="6096000" y="1126594"/>
            <a:ext cx="2032000" cy="35931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1" idx="1"/>
          </p:cNvCxnSpPr>
          <p:nvPr/>
        </p:nvCxnSpPr>
        <p:spPr>
          <a:xfrm flipH="1" flipV="1">
            <a:off x="6400800" y="1656063"/>
            <a:ext cx="1625600" cy="48905"/>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6" idx="3"/>
          </p:cNvCxnSpPr>
          <p:nvPr/>
        </p:nvCxnSpPr>
        <p:spPr>
          <a:xfrm flipV="1">
            <a:off x="2540000" y="1714507"/>
            <a:ext cx="1995837" cy="284689"/>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9" idx="3"/>
          </p:cNvCxnSpPr>
          <p:nvPr/>
        </p:nvCxnSpPr>
        <p:spPr>
          <a:xfrm>
            <a:off x="1828800" y="2989796"/>
            <a:ext cx="3471851" cy="768949"/>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14" idx="1"/>
          </p:cNvCxnSpPr>
          <p:nvPr/>
        </p:nvCxnSpPr>
        <p:spPr>
          <a:xfrm flipH="1">
            <a:off x="6560950" y="2558910"/>
            <a:ext cx="2989450" cy="1163105"/>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8" idx="0"/>
          </p:cNvCxnSpPr>
          <p:nvPr/>
        </p:nvCxnSpPr>
        <p:spPr>
          <a:xfrm flipH="1" flipV="1">
            <a:off x="10869492" y="4890174"/>
            <a:ext cx="523125" cy="507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9448800" y="5111216"/>
            <a:ext cx="101600" cy="474799"/>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5" idx="0"/>
          </p:cNvCxnSpPr>
          <p:nvPr/>
        </p:nvCxnSpPr>
        <p:spPr>
          <a:xfrm flipV="1">
            <a:off x="7272149" y="4895770"/>
            <a:ext cx="1465451" cy="690245"/>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13" idx="3"/>
          </p:cNvCxnSpPr>
          <p:nvPr/>
        </p:nvCxnSpPr>
        <p:spPr>
          <a:xfrm flipV="1">
            <a:off x="3435457" y="5111216"/>
            <a:ext cx="125712" cy="772404"/>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17" idx="2"/>
          </p:cNvCxnSpPr>
          <p:nvPr/>
        </p:nvCxnSpPr>
        <p:spPr>
          <a:xfrm flipH="1">
            <a:off x="9956800" y="4291401"/>
            <a:ext cx="1016000" cy="356802"/>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2659049" y="3660621"/>
            <a:ext cx="2641600" cy="304799"/>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1950207" y="4895771"/>
            <a:ext cx="284996" cy="171532"/>
          </a:xfrm>
          <a:prstGeom prst="line">
            <a:avLst/>
          </a:prstGeom>
        </p:spPr>
        <p:style>
          <a:lnRef idx="1">
            <a:schemeClr val="accent1"/>
          </a:lnRef>
          <a:fillRef idx="0">
            <a:schemeClr val="accent1"/>
          </a:fillRef>
          <a:effectRef idx="0">
            <a:schemeClr val="accent1"/>
          </a:effectRef>
          <a:fontRef idx="minor">
            <a:schemeClr val="tx1"/>
          </a:fontRef>
        </p:style>
      </p:cxnSp>
      <p:sp>
        <p:nvSpPr>
          <p:cNvPr id="31" name="Title 1"/>
          <p:cNvSpPr txBox="1">
            <a:spLocks/>
          </p:cNvSpPr>
          <p:nvPr/>
        </p:nvSpPr>
        <p:spPr>
          <a:xfrm>
            <a:off x="-67198" y="-84385"/>
            <a:ext cx="3791995" cy="928852"/>
          </a:xfrm>
          <a:prstGeom prst="rect">
            <a:avLst/>
          </a:prstGeom>
          <a:solidFill>
            <a:schemeClr val="accent3"/>
          </a:solidFill>
        </p:spPr>
        <p:txBody>
          <a:bodyPr lIns="121917" tIns="60958" rIns="121917" bIns="60958"/>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mn-lt"/>
              </a:rPr>
              <a:t>Structure</a:t>
            </a:r>
            <a:endParaRPr lang="en-US" dirty="0">
              <a:latin typeface="+mn-lt"/>
            </a:endParaRPr>
          </a:p>
        </p:txBody>
      </p:sp>
    </p:spTree>
    <p:extLst>
      <p:ext uri="{BB962C8B-B14F-4D97-AF65-F5344CB8AC3E}">
        <p14:creationId xmlns:p14="http://schemas.microsoft.com/office/powerpoint/2010/main" val="9515020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Ground Rules</a:t>
            </a:r>
            <a:endParaRPr lang="en-US" dirty="0">
              <a:latin typeface="+mn-lt"/>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
            </a:pPr>
            <a:r>
              <a:rPr lang="en-US" sz="3000" dirty="0"/>
              <a:t>Stay on topic/scenarios.</a:t>
            </a:r>
          </a:p>
          <a:p>
            <a:pPr>
              <a:buFont typeface="Wingdings" panose="05000000000000000000" pitchFamily="2" charset="2"/>
              <a:buChar char="§"/>
            </a:pPr>
            <a:r>
              <a:rPr lang="en-US" sz="3000" dirty="0"/>
              <a:t>Respect different learning styles/speeds.</a:t>
            </a:r>
          </a:p>
          <a:p>
            <a:pPr>
              <a:buFont typeface="Wingdings" panose="05000000000000000000" pitchFamily="2" charset="2"/>
              <a:buChar char="§"/>
            </a:pPr>
            <a:r>
              <a:rPr lang="en-US" sz="3000" dirty="0" smtClean="0"/>
              <a:t>Be </a:t>
            </a:r>
            <a:r>
              <a:rPr lang="en-US" sz="3000" dirty="0"/>
              <a:t>aware of “resistance to change” attitudes and make suggestions on what will be helpful as this transition is made</a:t>
            </a:r>
            <a:r>
              <a:rPr lang="en-US" sz="3000" dirty="0" smtClean="0"/>
              <a:t>.</a:t>
            </a:r>
            <a:endParaRPr lang="en-US" sz="3000" dirty="0"/>
          </a:p>
        </p:txBody>
      </p:sp>
    </p:spTree>
    <p:extLst>
      <p:ext uri="{BB962C8B-B14F-4D97-AF65-F5344CB8AC3E}">
        <p14:creationId xmlns:p14="http://schemas.microsoft.com/office/powerpoint/2010/main" val="42369400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Logging on</a:t>
            </a:r>
            <a:endParaRPr lang="en-US" dirty="0"/>
          </a:p>
        </p:txBody>
      </p:sp>
      <p:sp>
        <p:nvSpPr>
          <p:cNvPr id="3" name="Content Placeholder 2"/>
          <p:cNvSpPr>
            <a:spLocks noGrp="1"/>
          </p:cNvSpPr>
          <p:nvPr>
            <p:ph idx="1"/>
          </p:nvPr>
        </p:nvSpPr>
        <p:spPr/>
        <p:txBody>
          <a:bodyPr>
            <a:normAutofit/>
          </a:bodyPr>
          <a:lstStyle/>
          <a:p>
            <a:pPr marL="0" indent="0">
              <a:buNone/>
            </a:pPr>
            <a:endParaRPr lang="en-US" sz="2800" dirty="0" smtClean="0"/>
          </a:p>
          <a:p>
            <a:pPr marL="0" indent="0">
              <a:buNone/>
            </a:pPr>
            <a:r>
              <a:rPr lang="en-US" sz="2800" dirty="0" smtClean="0"/>
              <a:t>Widget </a:t>
            </a:r>
            <a:r>
              <a:rPr lang="en-US" sz="2800" dirty="0"/>
              <a:t>on ANR Portal </a:t>
            </a:r>
            <a:r>
              <a:rPr lang="en-US" sz="2800" dirty="0" smtClean="0"/>
              <a:t>(</a:t>
            </a:r>
            <a:r>
              <a:rPr lang="en-US" sz="2800" dirty="0" smtClean="0">
                <a:hlinkClick r:id="rId2"/>
              </a:rPr>
              <a:t>www.ucanr.edu/portal</a:t>
            </a:r>
            <a:r>
              <a:rPr lang="en-US" sz="2800" dirty="0" smtClean="0"/>
              <a:t>) – </a:t>
            </a:r>
            <a:r>
              <a:rPr lang="en-US" sz="2800" dirty="0"/>
              <a:t>top right side</a:t>
            </a:r>
          </a:p>
          <a:p>
            <a:pPr marL="0" indent="0">
              <a:buNone/>
            </a:pPr>
            <a:endParaRPr lang="en-US" sz="2800" dirty="0"/>
          </a:p>
          <a:p>
            <a:pPr marL="0" indent="0">
              <a:buNone/>
            </a:pPr>
            <a:r>
              <a:rPr lang="en-US" sz="2800" dirty="0"/>
              <a:t>Support Browsers:</a:t>
            </a:r>
          </a:p>
          <a:p>
            <a:pPr>
              <a:buFont typeface="Arial" panose="020B0604020202020204" pitchFamily="34" charset="0"/>
              <a:buChar char="•"/>
            </a:pPr>
            <a:r>
              <a:rPr lang="en-US" sz="2800" dirty="0"/>
              <a:t>Chrome, Firefox, Safari</a:t>
            </a:r>
          </a:p>
          <a:p>
            <a:pPr>
              <a:buFont typeface="Arial" panose="020B0604020202020204" pitchFamily="34" charset="0"/>
              <a:buChar char="•"/>
            </a:pPr>
            <a:r>
              <a:rPr lang="en-US" sz="2800" dirty="0"/>
              <a:t>Internet Explorer is EXCLUDED</a:t>
            </a:r>
          </a:p>
          <a:p>
            <a:endParaRPr lang="en-US" sz="2800" dirty="0"/>
          </a:p>
          <a:p>
            <a:endParaRPr lang="en-US" sz="2800" dirty="0"/>
          </a:p>
        </p:txBody>
      </p:sp>
    </p:spTree>
    <p:extLst>
      <p:ext uri="{BB962C8B-B14F-4D97-AF65-F5344CB8AC3E}">
        <p14:creationId xmlns:p14="http://schemas.microsoft.com/office/powerpoint/2010/main" val="8355356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Hands On!</a:t>
            </a:r>
            <a:endParaRPr lang="en-US" dirty="0"/>
          </a:p>
        </p:txBody>
      </p:sp>
      <p:sp>
        <p:nvSpPr>
          <p:cNvPr id="3" name="Content Placeholder 2"/>
          <p:cNvSpPr>
            <a:spLocks noGrp="1"/>
          </p:cNvSpPr>
          <p:nvPr>
            <p:ph idx="1"/>
          </p:nvPr>
        </p:nvSpPr>
        <p:spPr>
          <a:xfrm>
            <a:off x="1097280" y="1845734"/>
            <a:ext cx="10427970" cy="4536016"/>
          </a:xfrm>
        </p:spPr>
        <p:txBody>
          <a:bodyPr>
            <a:noAutofit/>
          </a:bodyPr>
          <a:lstStyle/>
          <a:p>
            <a:pPr marL="0" indent="0" eaLnBrk="0" hangingPunct="0">
              <a:lnSpc>
                <a:spcPct val="100000"/>
              </a:lnSpc>
              <a:spcBef>
                <a:spcPts val="0"/>
              </a:spcBef>
              <a:spcAft>
                <a:spcPts val="0"/>
              </a:spcAft>
              <a:buNone/>
            </a:pPr>
            <a:r>
              <a:rPr lang="en-US" sz="2800" dirty="0" smtClean="0">
                <a:solidFill>
                  <a:srgbClr val="FF0000"/>
                </a:solidFill>
              </a:rPr>
              <a:t>One action at </a:t>
            </a:r>
            <a:r>
              <a:rPr lang="en-US" sz="2800" dirty="0">
                <a:solidFill>
                  <a:srgbClr val="FF0000"/>
                </a:solidFill>
              </a:rPr>
              <a:t>a </a:t>
            </a:r>
            <a:r>
              <a:rPr lang="en-US" sz="2800" dirty="0" smtClean="0">
                <a:solidFill>
                  <a:srgbClr val="FF0000"/>
                </a:solidFill>
              </a:rPr>
              <a:t>time, move as a group! </a:t>
            </a:r>
            <a:endParaRPr lang="en-US" sz="2800" dirty="0">
              <a:solidFill>
                <a:srgbClr val="FF0000"/>
              </a:solidFill>
            </a:endParaRPr>
          </a:p>
          <a:p>
            <a:pPr marL="0" indent="0" eaLnBrk="0" hangingPunct="0">
              <a:lnSpc>
                <a:spcPct val="100000"/>
              </a:lnSpc>
              <a:spcBef>
                <a:spcPts val="0"/>
              </a:spcBef>
              <a:spcAft>
                <a:spcPts val="0"/>
              </a:spcAft>
              <a:buNone/>
            </a:pPr>
            <a:r>
              <a:rPr lang="en-US" sz="2800" b="1" dirty="0"/>
              <a:t>1. Create a </a:t>
            </a:r>
            <a:r>
              <a:rPr lang="en-US" sz="2800" b="1" dirty="0" smtClean="0"/>
              <a:t>theme</a:t>
            </a:r>
            <a:endParaRPr lang="en-US" sz="2800" b="1" dirty="0"/>
          </a:p>
          <a:p>
            <a:pPr marL="0" indent="0" eaLnBrk="0" hangingPunct="0">
              <a:lnSpc>
                <a:spcPct val="100000"/>
              </a:lnSpc>
              <a:spcBef>
                <a:spcPts val="0"/>
              </a:spcBef>
              <a:spcAft>
                <a:spcPts val="0"/>
              </a:spcAft>
              <a:buNone/>
            </a:pPr>
            <a:r>
              <a:rPr lang="en-US" sz="2800" i="1" dirty="0"/>
              <a:t>3 minutes on your own; 12 minutes for technical </a:t>
            </a:r>
            <a:r>
              <a:rPr lang="en-US" sz="2800" i="1" dirty="0" smtClean="0"/>
              <a:t>assistance/discussion</a:t>
            </a:r>
          </a:p>
          <a:p>
            <a:pPr marL="0" indent="0" eaLnBrk="0" hangingPunct="0">
              <a:lnSpc>
                <a:spcPct val="100000"/>
              </a:lnSpc>
              <a:spcBef>
                <a:spcPts val="0"/>
              </a:spcBef>
              <a:spcAft>
                <a:spcPts val="0"/>
              </a:spcAft>
              <a:buNone/>
            </a:pPr>
            <a:r>
              <a:rPr lang="en-US" sz="2800" b="1" dirty="0" smtClean="0"/>
              <a:t>2.  Create a project</a:t>
            </a:r>
          </a:p>
          <a:p>
            <a:pPr marL="0" indent="0" eaLnBrk="0" hangingPunct="0">
              <a:lnSpc>
                <a:spcPct val="100000"/>
              </a:lnSpc>
              <a:spcBef>
                <a:spcPts val="0"/>
              </a:spcBef>
              <a:spcAft>
                <a:spcPts val="0"/>
              </a:spcAft>
              <a:buNone/>
            </a:pPr>
            <a:r>
              <a:rPr lang="en-US" sz="2800" i="1" dirty="0" smtClean="0"/>
              <a:t>3 </a:t>
            </a:r>
            <a:r>
              <a:rPr lang="en-US" sz="2800" i="1" dirty="0"/>
              <a:t>minutes on your own; 7</a:t>
            </a:r>
            <a:r>
              <a:rPr lang="en-US" sz="2800" i="1" dirty="0" smtClean="0"/>
              <a:t> </a:t>
            </a:r>
            <a:r>
              <a:rPr lang="en-US" sz="2800" i="1" dirty="0"/>
              <a:t>minutes for technical </a:t>
            </a:r>
            <a:r>
              <a:rPr lang="en-US" sz="2800" i="1" dirty="0" smtClean="0"/>
              <a:t>assistance/discussion</a:t>
            </a:r>
          </a:p>
          <a:p>
            <a:pPr marL="0" indent="0">
              <a:lnSpc>
                <a:spcPct val="100000"/>
              </a:lnSpc>
              <a:spcBef>
                <a:spcPts val="0"/>
              </a:spcBef>
              <a:spcAft>
                <a:spcPts val="0"/>
              </a:spcAft>
              <a:buNone/>
            </a:pPr>
            <a:endParaRPr lang="en-US" sz="2800" dirty="0"/>
          </a:p>
          <a:p>
            <a:pPr marL="514350" indent="-514350" eaLnBrk="0" hangingPunct="0">
              <a:lnSpc>
                <a:spcPct val="100000"/>
              </a:lnSpc>
              <a:spcBef>
                <a:spcPts val="0"/>
              </a:spcBef>
              <a:spcAft>
                <a:spcPts val="0"/>
              </a:spcAft>
              <a:buFont typeface="Arial" panose="020B0604020202020204" pitchFamily="34" charset="0"/>
              <a:buAutoNum type="arabicPeriod" startAt="5"/>
            </a:pPr>
            <a:endParaRPr lang="en-US" sz="2800" b="1" dirty="0"/>
          </a:p>
          <a:p>
            <a:pPr>
              <a:lnSpc>
                <a:spcPct val="100000"/>
              </a:lnSpc>
              <a:spcBef>
                <a:spcPts val="0"/>
              </a:spcBef>
              <a:spcAft>
                <a:spcPts val="0"/>
              </a:spcAft>
            </a:pPr>
            <a:endParaRPr lang="en-US" sz="2800" dirty="0"/>
          </a:p>
        </p:txBody>
      </p:sp>
    </p:spTree>
    <p:extLst>
      <p:ext uri="{BB962C8B-B14F-4D97-AF65-F5344CB8AC3E}">
        <p14:creationId xmlns:p14="http://schemas.microsoft.com/office/powerpoint/2010/main" val="3436521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latin typeface="+mn-lt"/>
              </a:rPr>
              <a:t>Help page:</a:t>
            </a:r>
            <a:r>
              <a:rPr lang="en-US" sz="4000" b="1" dirty="0" smtClean="0">
                <a:solidFill>
                  <a:srgbClr val="FF0000"/>
                </a:solidFill>
                <a:latin typeface="+mn-lt"/>
              </a:rPr>
              <a:t> </a:t>
            </a:r>
            <a:r>
              <a:rPr lang="en-US" sz="4000" dirty="0" smtClean="0">
                <a:latin typeface="+mn-lt"/>
              </a:rPr>
              <a:t>http://ucanr.edu/sites/ProjectBoardHelp/</a:t>
            </a:r>
            <a:br>
              <a:rPr lang="en-US" sz="4000" dirty="0" smtClean="0">
                <a:latin typeface="+mn-lt"/>
              </a:rPr>
            </a:br>
            <a:r>
              <a:rPr lang="en-US" sz="4000" dirty="0">
                <a:latin typeface="+mn-lt"/>
              </a:rPr>
              <a:t/>
            </a:r>
            <a:br>
              <a:rPr lang="en-US" sz="4000" dirty="0">
                <a:latin typeface="+mn-lt"/>
              </a:rPr>
            </a:br>
            <a:r>
              <a:rPr lang="en-US" sz="4000" i="1" dirty="0" smtClean="0">
                <a:latin typeface="+mn-lt"/>
              </a:rPr>
              <a:t>Tip: On each screen, make sure you are reading the section for CE Specialists with campus merit + promotion</a:t>
            </a:r>
            <a:endParaRPr lang="en-US" sz="4000" i="1" dirty="0">
              <a:latin typeface="+mn-lt"/>
            </a:endParaRPr>
          </a:p>
        </p:txBody>
      </p:sp>
    </p:spTree>
    <p:extLst>
      <p:ext uri="{BB962C8B-B14F-4D97-AF65-F5344CB8AC3E}">
        <p14:creationId xmlns:p14="http://schemas.microsoft.com/office/powerpoint/2010/main" val="23257500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mn-lt"/>
              </a:rPr>
              <a:t>How ANR Uses Project </a:t>
            </a:r>
            <a:r>
              <a:rPr lang="en-US" sz="4400" dirty="0">
                <a:latin typeface="+mn-lt"/>
              </a:rPr>
              <a:t>Board </a:t>
            </a:r>
            <a:r>
              <a:rPr lang="en-US" sz="4400" dirty="0" smtClean="0">
                <a:latin typeface="+mn-lt"/>
              </a:rPr>
              <a:t>Information</a:t>
            </a:r>
            <a:endParaRPr lang="en-US" sz="4400" dirty="0">
              <a:latin typeface="+mn-lt"/>
            </a:endParaRPr>
          </a:p>
        </p:txBody>
      </p:sp>
      <p:sp>
        <p:nvSpPr>
          <p:cNvPr id="3" name="Content Placeholder 2"/>
          <p:cNvSpPr>
            <a:spLocks noGrp="1"/>
          </p:cNvSpPr>
          <p:nvPr>
            <p:ph idx="1"/>
          </p:nvPr>
        </p:nvSpPr>
        <p:spPr>
          <a:xfrm>
            <a:off x="1238250" y="2000250"/>
            <a:ext cx="10344150" cy="5105400"/>
          </a:xfrm>
        </p:spPr>
        <p:txBody>
          <a:bodyPr>
            <a:normAutofit/>
          </a:bodyPr>
          <a:lstStyle/>
          <a:p>
            <a:pPr>
              <a:buFont typeface="Wingdings" panose="05000000000000000000" pitchFamily="2" charset="2"/>
              <a:buChar char="Ø"/>
            </a:pPr>
            <a:r>
              <a:rPr lang="en-US" sz="2800" dirty="0" smtClean="0">
                <a:effectLst/>
              </a:rPr>
              <a:t>UC ANR's federal plan and report of work (almost $8.5 million)</a:t>
            </a:r>
          </a:p>
          <a:p>
            <a:pPr>
              <a:buFont typeface="Wingdings" panose="05000000000000000000" pitchFamily="2" charset="2"/>
              <a:buChar char="Ø"/>
            </a:pPr>
            <a:r>
              <a:rPr lang="en-US" sz="2800" dirty="0" smtClean="0">
                <a:effectLst/>
              </a:rPr>
              <a:t>UC ANR's contributions to the UC annual accountability report, sustainability report, Office of the President budget reports, ad hoc requests</a:t>
            </a:r>
          </a:p>
          <a:p>
            <a:pPr>
              <a:buFont typeface="Wingdings" panose="05000000000000000000" pitchFamily="2" charset="2"/>
              <a:buChar char="Ø"/>
            </a:pPr>
            <a:r>
              <a:rPr lang="en-US" sz="2800" dirty="0" smtClean="0">
                <a:effectLst/>
              </a:rPr>
              <a:t>Program planning &amp; resource allocation (e.g., academic programmatic footprint report for Call for Positions)</a:t>
            </a:r>
          </a:p>
          <a:p>
            <a:pPr>
              <a:buFont typeface="Wingdings" panose="05000000000000000000" pitchFamily="2" charset="2"/>
              <a:buChar char="Ø"/>
            </a:pPr>
            <a:r>
              <a:rPr lang="en-US" sz="2800" dirty="0" smtClean="0">
                <a:effectLst/>
              </a:rPr>
              <a:t>Legislative/External/Internal Requests </a:t>
            </a:r>
          </a:p>
          <a:p>
            <a:pPr>
              <a:buFont typeface="Wingdings" panose="05000000000000000000" pitchFamily="2" charset="2"/>
              <a:buChar char="Ø"/>
            </a:pPr>
            <a:r>
              <a:rPr lang="en-US" sz="2800" dirty="0" smtClean="0">
                <a:effectLst/>
              </a:rPr>
              <a:t>Compliance with federal requirements to maintain funding levels </a:t>
            </a:r>
            <a:r>
              <a:rPr lang="en-US" sz="2800" dirty="0" smtClean="0"/>
              <a:t> (multi-state!)</a:t>
            </a:r>
          </a:p>
        </p:txBody>
      </p:sp>
    </p:spTree>
    <p:extLst>
      <p:ext uri="{BB962C8B-B14F-4D97-AF65-F5344CB8AC3E}">
        <p14:creationId xmlns:p14="http://schemas.microsoft.com/office/powerpoint/2010/main" val="31693757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Multi-State Reminder</a:t>
            </a:r>
            <a:endParaRPr lang="en-US" dirty="0"/>
          </a:p>
        </p:txBody>
      </p:sp>
      <p:sp>
        <p:nvSpPr>
          <p:cNvPr id="3" name="Content Placeholder 2"/>
          <p:cNvSpPr>
            <a:spLocks noGrp="1"/>
          </p:cNvSpPr>
          <p:nvPr>
            <p:ph idx="1"/>
          </p:nvPr>
        </p:nvSpPr>
        <p:spPr/>
        <p:txBody>
          <a:bodyPr>
            <a:normAutofit/>
          </a:bodyPr>
          <a:lstStyle/>
          <a:p>
            <a:r>
              <a:rPr lang="en-US" sz="2800" dirty="0" smtClean="0"/>
              <a:t>Short on targets</a:t>
            </a:r>
            <a:r>
              <a:rPr lang="en-US" sz="2800" dirty="0"/>
              <a:t>!</a:t>
            </a:r>
            <a:r>
              <a:rPr lang="en-US" sz="2800" dirty="0" smtClean="0"/>
              <a:t> Please enter new multi-state efforts into Project Board at any time!</a:t>
            </a:r>
          </a:p>
          <a:p>
            <a:endParaRPr lang="en-US" sz="2800" dirty="0"/>
          </a:p>
          <a:p>
            <a:r>
              <a:rPr lang="en-US" sz="2800" dirty="0" smtClean="0"/>
              <a:t>What qualifies: </a:t>
            </a:r>
          </a:p>
          <a:p>
            <a:pPr>
              <a:buFont typeface="Wingdings" panose="05000000000000000000" pitchFamily="2" charset="2"/>
              <a:buChar char="v"/>
            </a:pPr>
            <a:r>
              <a:rPr lang="en-US" sz="2800" dirty="0" smtClean="0"/>
              <a:t>Collaborations with CE and AES academics in other states</a:t>
            </a:r>
          </a:p>
          <a:p>
            <a:pPr>
              <a:buFont typeface="Wingdings" panose="05000000000000000000" pitchFamily="2" charset="2"/>
              <a:buChar char="v"/>
            </a:pPr>
            <a:r>
              <a:rPr lang="en-US" sz="2800" dirty="0" smtClean="0"/>
              <a:t>No conflicting cost-sharing or salary recharges</a:t>
            </a:r>
            <a:endParaRPr lang="en-US" sz="2800" dirty="0"/>
          </a:p>
          <a:p>
            <a:pPr>
              <a:buFont typeface="Wingdings" panose="05000000000000000000" pitchFamily="2" charset="2"/>
              <a:buChar char="v"/>
            </a:pPr>
            <a:r>
              <a:rPr lang="en-US" sz="2800" dirty="0" smtClean="0"/>
              <a:t>At least 5% estimated effort for the current or future fiscal year</a:t>
            </a:r>
          </a:p>
          <a:p>
            <a:endParaRPr lang="en-US" sz="2800" dirty="0" smtClean="0"/>
          </a:p>
        </p:txBody>
      </p:sp>
    </p:spTree>
    <p:extLst>
      <p:ext uri="{BB962C8B-B14F-4D97-AF65-F5344CB8AC3E}">
        <p14:creationId xmlns:p14="http://schemas.microsoft.com/office/powerpoint/2010/main" val="40020602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5"/>
          <p:cNvGraphicFramePr>
            <a:graphicFrameLocks/>
          </p:cNvGraphicFramePr>
          <p:nvPr>
            <p:extLst>
              <p:ext uri="{D42A27DB-BD31-4B8C-83A1-F6EECF244321}">
                <p14:modId xmlns:p14="http://schemas.microsoft.com/office/powerpoint/2010/main" val="1569299435"/>
              </p:ext>
            </p:extLst>
          </p:nvPr>
        </p:nvGraphicFramePr>
        <p:xfrm>
          <a:off x="304800" y="1255713"/>
          <a:ext cx="11658602" cy="4175760"/>
        </p:xfrm>
        <a:graphic>
          <a:graphicData uri="http://schemas.openxmlformats.org/drawingml/2006/table">
            <a:tbl>
              <a:tblPr firstRow="1" bandRow="1">
                <a:tableStyleId>{5940675A-B579-460E-94D1-54222C63F5DA}</a:tableStyleId>
              </a:tblPr>
              <a:tblGrid>
                <a:gridCol w="2914651">
                  <a:extLst>
                    <a:ext uri="{9D8B030D-6E8A-4147-A177-3AD203B41FA5}">
                      <a16:colId xmlns:a16="http://schemas.microsoft.com/office/drawing/2014/main" val="20000"/>
                    </a:ext>
                  </a:extLst>
                </a:gridCol>
                <a:gridCol w="8743951">
                  <a:extLst>
                    <a:ext uri="{9D8B030D-6E8A-4147-A177-3AD203B41FA5}">
                      <a16:colId xmlns:a16="http://schemas.microsoft.com/office/drawing/2014/main" val="20001"/>
                    </a:ext>
                  </a:extLst>
                </a:gridCol>
              </a:tblGrid>
              <a:tr h="370840">
                <a:tc>
                  <a:txBody>
                    <a:bodyPr/>
                    <a:lstStyle/>
                    <a:p>
                      <a:r>
                        <a:rPr lang="en-US" sz="3200" dirty="0" smtClean="0"/>
                        <a:t>Themes</a:t>
                      </a:r>
                      <a:endParaRPr lang="en-US" sz="3200" dirty="0"/>
                    </a:p>
                  </a:txBody>
                  <a:tcPr/>
                </a:tc>
                <a:tc>
                  <a:txBody>
                    <a:bodyPr/>
                    <a:lstStyle/>
                    <a:p>
                      <a:pPr marL="285750" indent="-285750">
                        <a:buFont typeface="Wingdings" panose="05000000000000000000" pitchFamily="2" charset="2"/>
                        <a:buChar char="§"/>
                      </a:pPr>
                      <a:r>
                        <a:rPr lang="en-US" sz="3200" dirty="0" smtClean="0"/>
                        <a:t>Academics:</a:t>
                      </a:r>
                      <a:r>
                        <a:rPr lang="en-US" sz="3200" baseline="0" dirty="0" smtClean="0"/>
                        <a:t> </a:t>
                      </a:r>
                      <a:r>
                        <a:rPr lang="en-US" sz="3200" baseline="0" dirty="0" smtClean="0">
                          <a:solidFill>
                            <a:schemeClr val="tx1"/>
                          </a:solidFill>
                        </a:rPr>
                        <a:t>Exports for use in merit/promotion and advocacy efforts</a:t>
                      </a:r>
                    </a:p>
                    <a:p>
                      <a:pPr marL="285750" indent="-285750">
                        <a:buFont typeface="Wingdings" panose="05000000000000000000" pitchFamily="2" charset="2"/>
                        <a:buChar char="§"/>
                      </a:pPr>
                      <a:r>
                        <a:rPr lang="en-US" sz="3200" baseline="0" dirty="0" smtClean="0"/>
                        <a:t>Administration: Accountability, advocacy</a:t>
                      </a:r>
                      <a:endParaRPr lang="en-US" sz="3200" dirty="0"/>
                    </a:p>
                  </a:txBody>
                  <a:tcPr/>
                </a:tc>
                <a:extLst>
                  <a:ext uri="{0D108BD9-81ED-4DB2-BD59-A6C34878D82A}">
                    <a16:rowId xmlns:a16="http://schemas.microsoft.com/office/drawing/2014/main" val="10000"/>
                  </a:ext>
                </a:extLst>
              </a:tr>
              <a:tr h="370840">
                <a:tc>
                  <a:txBody>
                    <a:bodyPr/>
                    <a:lstStyle/>
                    <a:p>
                      <a:r>
                        <a:rPr lang="en-US" sz="3200" dirty="0" smtClean="0"/>
                        <a:t>Projects</a:t>
                      </a:r>
                      <a:endParaRPr lang="en-US" sz="3200" dirty="0"/>
                    </a:p>
                  </a:txBody>
                  <a:tcPr/>
                </a:tc>
                <a:tc>
                  <a:txBody>
                    <a:bodyPr/>
                    <a:lstStyle/>
                    <a:p>
                      <a:pPr marL="285750" indent="-285750">
                        <a:buFont typeface="Wingdings" panose="05000000000000000000" pitchFamily="2" charset="2"/>
                        <a:buChar char="§"/>
                      </a:pPr>
                      <a:r>
                        <a:rPr lang="en-US" sz="3200" dirty="0" smtClean="0"/>
                        <a:t>Academics: </a:t>
                      </a:r>
                      <a:r>
                        <a:rPr lang="en-US" sz="3200" baseline="0" dirty="0" smtClean="0">
                          <a:solidFill>
                            <a:schemeClr val="tx1"/>
                          </a:solidFill>
                        </a:rPr>
                        <a:t>Exports for use in merit/promotion and advocacy efforts, collaboration</a:t>
                      </a:r>
                    </a:p>
                    <a:p>
                      <a:pPr marL="285750" indent="-285750">
                        <a:buFont typeface="Wingdings" panose="05000000000000000000" pitchFamily="2" charset="2"/>
                        <a:buChar char="§"/>
                      </a:pPr>
                      <a:r>
                        <a:rPr lang="en-US" sz="3200" baseline="0" dirty="0" smtClean="0">
                          <a:solidFill>
                            <a:schemeClr val="tx1"/>
                          </a:solidFill>
                        </a:rPr>
                        <a:t>Administration: Accountability, advocacy</a:t>
                      </a:r>
                    </a:p>
                  </a:txBody>
                  <a:tcPr/>
                </a:tc>
                <a:extLst>
                  <a:ext uri="{0D108BD9-81ED-4DB2-BD59-A6C34878D82A}">
                    <a16:rowId xmlns:a16="http://schemas.microsoft.com/office/drawing/2014/main" val="10001"/>
                  </a:ext>
                </a:extLst>
              </a:tr>
              <a:tr h="370840">
                <a:tc>
                  <a:txBody>
                    <a:bodyPr/>
                    <a:lstStyle/>
                    <a:p>
                      <a:r>
                        <a:rPr lang="en-US" sz="3200" dirty="0" smtClean="0"/>
                        <a:t>F.T.E.</a:t>
                      </a:r>
                      <a:endParaRPr lang="en-US" sz="3200" dirty="0"/>
                    </a:p>
                  </a:txBody>
                  <a:tcPr/>
                </a:tc>
                <a:tc>
                  <a:txBody>
                    <a:bodyPr/>
                    <a:lstStyle/>
                    <a:p>
                      <a:pPr marL="285750" indent="-285750">
                        <a:buFont typeface="Wingdings" panose="05000000000000000000" pitchFamily="2" charset="2"/>
                        <a:buChar char="§"/>
                      </a:pPr>
                      <a:r>
                        <a:rPr lang="en-US" sz="3200" baseline="0" dirty="0" smtClean="0"/>
                        <a:t>ANR planning and reporting efforts, maintain funding levels (multi-state/integrated)</a:t>
                      </a:r>
                      <a:endParaRPr lang="en-US" sz="3200" dirty="0"/>
                    </a:p>
                  </a:txBody>
                  <a:tcPr/>
                </a:tc>
                <a:extLst>
                  <a:ext uri="{0D108BD9-81ED-4DB2-BD59-A6C34878D82A}">
                    <a16:rowId xmlns:a16="http://schemas.microsoft.com/office/drawing/2014/main" val="10002"/>
                  </a:ext>
                </a:extLst>
              </a:tr>
            </a:tbl>
          </a:graphicData>
        </a:graphic>
      </p:graphicFrame>
      <p:sp>
        <p:nvSpPr>
          <p:cNvPr id="3" name="Title 3"/>
          <p:cNvSpPr txBox="1">
            <a:spLocks/>
          </p:cNvSpPr>
          <p:nvPr/>
        </p:nvSpPr>
        <p:spPr>
          <a:xfrm>
            <a:off x="438150" y="286605"/>
            <a:ext cx="11315700"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smtClean="0">
                <a:latin typeface="+mn-lt"/>
              </a:rPr>
              <a:t>Recap – System built for multiple purposes </a:t>
            </a:r>
            <a:endParaRPr lang="en-US" dirty="0">
              <a:latin typeface="+mn-lt"/>
            </a:endParaRPr>
          </a:p>
        </p:txBody>
      </p:sp>
    </p:spTree>
    <p:extLst>
      <p:ext uri="{BB962C8B-B14F-4D97-AF65-F5344CB8AC3E}">
        <p14:creationId xmlns:p14="http://schemas.microsoft.com/office/powerpoint/2010/main" val="25456046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Project Board Next Steps</a:t>
            </a:r>
            <a:endParaRPr lang="en-US" dirty="0">
              <a:latin typeface="+mn-lt"/>
            </a:endParaRPr>
          </a:p>
        </p:txBody>
      </p:sp>
      <p:sp>
        <p:nvSpPr>
          <p:cNvPr id="3" name="Content Placeholder 2"/>
          <p:cNvSpPr>
            <a:spLocks noGrp="1"/>
          </p:cNvSpPr>
          <p:nvPr>
            <p:ph idx="1"/>
          </p:nvPr>
        </p:nvSpPr>
        <p:spPr>
          <a:xfrm>
            <a:off x="1097280" y="2095500"/>
            <a:ext cx="10058400" cy="3773594"/>
          </a:xfrm>
        </p:spPr>
        <p:txBody>
          <a:bodyPr>
            <a:noAutofit/>
          </a:bodyPr>
          <a:lstStyle/>
          <a:p>
            <a:pPr>
              <a:buFont typeface="Wingdings" panose="05000000000000000000" pitchFamily="2" charset="2"/>
              <a:buChar char="q"/>
            </a:pPr>
            <a:r>
              <a:rPr lang="en-US" sz="2800" dirty="0" smtClean="0"/>
              <a:t>Publications will be added as ANR finalizes new categories.</a:t>
            </a:r>
          </a:p>
          <a:p>
            <a:pPr>
              <a:buFont typeface="Wingdings" panose="05000000000000000000" pitchFamily="2" charset="2"/>
              <a:buChar char="q"/>
            </a:pPr>
            <a:r>
              <a:rPr lang="en-US" sz="2800" dirty="0" smtClean="0"/>
              <a:t>Tooltips, help text, help webpage will be continuously improved</a:t>
            </a:r>
          </a:p>
          <a:p>
            <a:pPr>
              <a:buFont typeface="Wingdings" panose="05000000000000000000" pitchFamily="2" charset="2"/>
              <a:buChar char="q"/>
            </a:pPr>
            <a:r>
              <a:rPr lang="en-US" sz="2800" dirty="0" smtClean="0"/>
              <a:t>“Explore What’s Happening in Cooperative Extension” will continue to grow. Projects, publications, profile tags, etc.</a:t>
            </a:r>
          </a:p>
          <a:p>
            <a:pPr>
              <a:buFont typeface="Wingdings" panose="05000000000000000000" pitchFamily="2" charset="2"/>
              <a:buChar char="q"/>
            </a:pPr>
            <a:r>
              <a:rPr lang="en-US" sz="2800" dirty="0" smtClean="0"/>
              <a:t>Monitoring features will be added winter 2018.</a:t>
            </a:r>
          </a:p>
        </p:txBody>
      </p:sp>
    </p:spTree>
    <p:extLst>
      <p:ext uri="{BB962C8B-B14F-4D97-AF65-F5344CB8AC3E}">
        <p14:creationId xmlns:p14="http://schemas.microsoft.com/office/powerpoint/2010/main" val="13439019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Zoom Technical Assistance Drop-In Hour</a:t>
            </a:r>
            <a:endParaRPr lang="en-US" dirty="0">
              <a:latin typeface="+mn-lt"/>
            </a:endParaRPr>
          </a:p>
        </p:txBody>
      </p:sp>
      <p:sp>
        <p:nvSpPr>
          <p:cNvPr id="3" name="Content Placeholder 2"/>
          <p:cNvSpPr>
            <a:spLocks noGrp="1"/>
          </p:cNvSpPr>
          <p:nvPr>
            <p:ph idx="1"/>
          </p:nvPr>
        </p:nvSpPr>
        <p:spPr>
          <a:xfrm>
            <a:off x="1097280" y="2095500"/>
            <a:ext cx="10058400" cy="3773594"/>
          </a:xfrm>
        </p:spPr>
        <p:txBody>
          <a:bodyPr>
            <a:noAutofit/>
          </a:bodyPr>
          <a:lstStyle/>
          <a:p>
            <a:pPr marL="0" indent="0">
              <a:buNone/>
            </a:pPr>
            <a:r>
              <a:rPr lang="en-US" sz="2800" dirty="0" smtClean="0"/>
              <a:t>Every 3</a:t>
            </a:r>
            <a:r>
              <a:rPr lang="en-US" sz="2800" baseline="30000" dirty="0" smtClean="0"/>
              <a:t>rd</a:t>
            </a:r>
            <a:r>
              <a:rPr lang="en-US" sz="2800" dirty="0" smtClean="0"/>
              <a:t> Wednesday through February 2019 from 1-2PM</a:t>
            </a:r>
          </a:p>
          <a:p>
            <a:pPr marL="0" indent="0">
              <a:buNone/>
            </a:pPr>
            <a:endParaRPr lang="en-US" sz="2800" dirty="0"/>
          </a:p>
          <a:p>
            <a:r>
              <a:rPr lang="en-US" sz="2800" dirty="0" smtClean="0"/>
              <a:t>Zoom </a:t>
            </a:r>
            <a:r>
              <a:rPr lang="en-US" sz="2800" dirty="0"/>
              <a:t>Meeting Link: </a:t>
            </a:r>
            <a:r>
              <a:rPr lang="en-US" sz="2800" dirty="0">
                <a:hlinkClick r:id="rId2"/>
              </a:rPr>
              <a:t>https://ucanr.zoom.us/j/5109870027</a:t>
            </a:r>
          </a:p>
          <a:p>
            <a:r>
              <a:rPr lang="en-US" sz="2800" dirty="0"/>
              <a:t>Join audio by computer or by phone: 646-558-8656 (meeting ID is 510 987 0027)</a:t>
            </a:r>
          </a:p>
          <a:p>
            <a:pPr marL="0" indent="0">
              <a:buNone/>
            </a:pPr>
            <a:endParaRPr lang="en-US" sz="2800" dirty="0" smtClean="0"/>
          </a:p>
        </p:txBody>
      </p:sp>
    </p:spTree>
    <p:extLst>
      <p:ext uri="{BB962C8B-B14F-4D97-AF65-F5344CB8AC3E}">
        <p14:creationId xmlns:p14="http://schemas.microsoft.com/office/powerpoint/2010/main" val="7243737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Reflection</a:t>
            </a:r>
            <a:endParaRPr lang="en-US" dirty="0">
              <a:latin typeface="+mn-lt"/>
            </a:endParaRPr>
          </a:p>
        </p:txBody>
      </p:sp>
      <p:sp>
        <p:nvSpPr>
          <p:cNvPr id="3" name="Content Placeholder 2"/>
          <p:cNvSpPr>
            <a:spLocks noGrp="1"/>
          </p:cNvSpPr>
          <p:nvPr>
            <p:ph idx="1"/>
          </p:nvPr>
        </p:nvSpPr>
        <p:spPr/>
        <p:txBody>
          <a:bodyPr>
            <a:noAutofit/>
          </a:bodyPr>
          <a:lstStyle/>
          <a:p>
            <a:pPr marL="0" indent="0">
              <a:buNone/>
            </a:pPr>
            <a:r>
              <a:rPr lang="en-US" sz="4000" dirty="0" smtClean="0"/>
              <a:t>Use the chat box to share your </a:t>
            </a:r>
            <a:r>
              <a:rPr lang="en-US" sz="4000" dirty="0"/>
              <a:t>thoughts </a:t>
            </a:r>
            <a:r>
              <a:rPr lang="en-US" sz="4000" dirty="0" smtClean="0"/>
              <a:t>on today’s hands-on training and the system in general.</a:t>
            </a:r>
            <a:endParaRPr lang="en-US" sz="4000" dirty="0"/>
          </a:p>
          <a:p>
            <a:pPr marL="514350" indent="-514350">
              <a:buFont typeface="+mj-lt"/>
              <a:buAutoNum type="arabicPeriod"/>
            </a:pPr>
            <a:r>
              <a:rPr lang="en-US" sz="4000" dirty="0"/>
              <a:t>What went well?</a:t>
            </a:r>
          </a:p>
          <a:p>
            <a:pPr marL="514350" indent="-514350">
              <a:buFont typeface="+mj-lt"/>
              <a:buAutoNum type="arabicPeriod"/>
            </a:pPr>
            <a:r>
              <a:rPr lang="en-US" sz="4000" dirty="0"/>
              <a:t>What was challenging/can be improved?</a:t>
            </a:r>
          </a:p>
          <a:p>
            <a:pPr marL="514350" indent="-514350">
              <a:buFont typeface="+mj-lt"/>
              <a:buAutoNum type="arabicPeriod"/>
            </a:pPr>
            <a:r>
              <a:rPr lang="en-US" sz="4000" dirty="0"/>
              <a:t>Other comments/questions?</a:t>
            </a:r>
          </a:p>
          <a:p>
            <a:endParaRPr lang="en-US" sz="4000" dirty="0"/>
          </a:p>
        </p:txBody>
      </p:sp>
    </p:spTree>
    <p:extLst>
      <p:ext uri="{BB962C8B-B14F-4D97-AF65-F5344CB8AC3E}">
        <p14:creationId xmlns:p14="http://schemas.microsoft.com/office/powerpoint/2010/main" val="34767749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71500"/>
            <a:ext cx="10972800" cy="1143000"/>
          </a:xfrm>
          <a:noFill/>
        </p:spPr>
        <p:txBody>
          <a:bodyPr/>
          <a:lstStyle/>
          <a:p>
            <a:r>
              <a:rPr lang="en-US" dirty="0" smtClean="0">
                <a:latin typeface="+mn-lt"/>
              </a:rPr>
              <a:t>Contact Information</a:t>
            </a:r>
            <a:endParaRPr lang="en-US" dirty="0">
              <a:latin typeface="+mn-lt"/>
            </a:endParaRPr>
          </a:p>
        </p:txBody>
      </p:sp>
      <p:sp>
        <p:nvSpPr>
          <p:cNvPr id="3" name="Content Placeholder 2"/>
          <p:cNvSpPr>
            <a:spLocks noGrp="1"/>
          </p:cNvSpPr>
          <p:nvPr>
            <p:ph idx="1"/>
          </p:nvPr>
        </p:nvSpPr>
        <p:spPr>
          <a:xfrm>
            <a:off x="1104900" y="1962150"/>
            <a:ext cx="10782300" cy="4438650"/>
          </a:xfrm>
        </p:spPr>
        <p:txBody>
          <a:bodyPr>
            <a:noAutofit/>
          </a:bodyPr>
          <a:lstStyle/>
          <a:p>
            <a:pPr>
              <a:buFont typeface="Wingdings" panose="05000000000000000000" pitchFamily="2" charset="2"/>
              <a:buChar char="Ø"/>
            </a:pPr>
            <a:r>
              <a:rPr lang="en-US" sz="3200" dirty="0" smtClean="0">
                <a:solidFill>
                  <a:schemeClr val="tx1"/>
                </a:solidFill>
              </a:rPr>
              <a:t>Help site: </a:t>
            </a:r>
            <a:r>
              <a:rPr lang="en-US" sz="3200" dirty="0" smtClean="0">
                <a:solidFill>
                  <a:schemeClr val="tx1"/>
                </a:solidFill>
                <a:hlinkClick r:id="rId3"/>
              </a:rPr>
              <a:t> http</a:t>
            </a:r>
            <a:r>
              <a:rPr lang="en-US" sz="3200" dirty="0">
                <a:solidFill>
                  <a:schemeClr val="tx1"/>
                </a:solidFill>
                <a:hlinkClick r:id="rId3"/>
              </a:rPr>
              <a:t>://ucanr.edu/sites/ProjectBoardHelp/</a:t>
            </a:r>
            <a:endParaRPr lang="en-US" sz="3200" dirty="0">
              <a:solidFill>
                <a:schemeClr val="tx1"/>
              </a:solidFill>
            </a:endParaRPr>
          </a:p>
          <a:p>
            <a:pPr>
              <a:buFont typeface="Wingdings" panose="05000000000000000000" pitchFamily="2" charset="2"/>
              <a:buChar char="Ø"/>
            </a:pPr>
            <a:r>
              <a:rPr lang="en-US" sz="3200" dirty="0" smtClean="0">
                <a:solidFill>
                  <a:schemeClr val="tx1"/>
                </a:solidFill>
              </a:rPr>
              <a:t>Kit </a:t>
            </a:r>
            <a:r>
              <a:rPr lang="en-US" sz="3200" dirty="0">
                <a:solidFill>
                  <a:schemeClr val="tx1"/>
                </a:solidFill>
              </a:rPr>
              <a:t>Alviz (</a:t>
            </a:r>
            <a:r>
              <a:rPr lang="en-US" sz="3200" dirty="0">
                <a:solidFill>
                  <a:schemeClr val="tx1"/>
                </a:solidFill>
                <a:hlinkClick r:id="rId4"/>
              </a:rPr>
              <a:t>kit.alviz@ucop.edu</a:t>
            </a:r>
            <a:r>
              <a:rPr lang="en-US" sz="3200" dirty="0">
                <a:solidFill>
                  <a:schemeClr val="tx1"/>
                </a:solidFill>
              </a:rPr>
              <a:t>) </a:t>
            </a:r>
            <a:endParaRPr lang="en-US" sz="3200" dirty="0" smtClean="0">
              <a:solidFill>
                <a:schemeClr val="tx1"/>
              </a:solidFill>
            </a:endParaRPr>
          </a:p>
          <a:p>
            <a:pPr>
              <a:buFont typeface="Wingdings" panose="05000000000000000000" pitchFamily="2" charset="2"/>
              <a:buChar char="Ø"/>
            </a:pPr>
            <a:r>
              <a:rPr lang="en-US" sz="3200" dirty="0" smtClean="0">
                <a:solidFill>
                  <a:schemeClr val="tx1"/>
                </a:solidFill>
              </a:rPr>
              <a:t>Chris </a:t>
            </a:r>
            <a:r>
              <a:rPr lang="en-US" sz="3200" dirty="0">
                <a:solidFill>
                  <a:schemeClr val="tx1"/>
                </a:solidFill>
              </a:rPr>
              <a:t>Hanson </a:t>
            </a:r>
            <a:r>
              <a:rPr lang="fr-FR" sz="3200" dirty="0">
                <a:solidFill>
                  <a:schemeClr val="tx1"/>
                </a:solidFill>
              </a:rPr>
              <a:t>(</a:t>
            </a:r>
            <a:r>
              <a:rPr lang="fr-FR" sz="3200" dirty="0">
                <a:solidFill>
                  <a:schemeClr val="tx1"/>
                </a:solidFill>
                <a:hlinkClick r:id="rId5"/>
              </a:rPr>
              <a:t>christopher.hanson@ucop.edu</a:t>
            </a:r>
            <a:r>
              <a:rPr lang="fr-FR" sz="3200" dirty="0" smtClean="0">
                <a:solidFill>
                  <a:schemeClr val="tx1"/>
                </a:solidFill>
              </a:rPr>
              <a:t>)</a:t>
            </a:r>
            <a:endParaRPr lang="en-US" sz="3200" dirty="0">
              <a:solidFill>
                <a:schemeClr val="tx1"/>
              </a:solidFill>
            </a:endParaRPr>
          </a:p>
        </p:txBody>
      </p:sp>
    </p:spTree>
    <p:extLst>
      <p:ext uri="{BB962C8B-B14F-4D97-AF65-F5344CB8AC3E}">
        <p14:creationId xmlns:p14="http://schemas.microsoft.com/office/powerpoint/2010/main" val="899043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Desired Outcomes</a:t>
            </a:r>
            <a:endParaRPr lang="en-US" dirty="0">
              <a:latin typeface="+mn-lt"/>
            </a:endParaRPr>
          </a:p>
        </p:txBody>
      </p:sp>
      <p:sp>
        <p:nvSpPr>
          <p:cNvPr id="3" name="Content Placeholder 2"/>
          <p:cNvSpPr>
            <a:spLocks noGrp="1"/>
          </p:cNvSpPr>
          <p:nvPr>
            <p:ph idx="1"/>
          </p:nvPr>
        </p:nvSpPr>
        <p:spPr>
          <a:xfrm>
            <a:off x="1097279" y="1845734"/>
            <a:ext cx="10475127" cy="4023360"/>
          </a:xfrm>
        </p:spPr>
        <p:txBody>
          <a:bodyPr>
            <a:noAutofit/>
          </a:bodyPr>
          <a:lstStyle/>
          <a:p>
            <a:pPr marL="0" indent="0">
              <a:buNone/>
            </a:pPr>
            <a:r>
              <a:rPr lang="en-US" sz="2800" dirty="0" smtClean="0"/>
              <a:t>Participants will have:</a:t>
            </a:r>
          </a:p>
          <a:p>
            <a:pPr>
              <a:buFont typeface="Arial" panose="020B0604020202020204" pitchFamily="34" charset="0"/>
              <a:buChar char="•"/>
            </a:pPr>
            <a:r>
              <a:rPr lang="en-US" sz="2800" dirty="0" smtClean="0"/>
              <a:t>Understanding of Project Board’s purpose and how the information entered is used by ANR and can be used for campus efforts</a:t>
            </a:r>
          </a:p>
          <a:p>
            <a:pPr>
              <a:buFont typeface="Arial" panose="020B0604020202020204" pitchFamily="34" charset="0"/>
              <a:buChar char="•"/>
            </a:pPr>
            <a:r>
              <a:rPr lang="en-US" sz="2800" dirty="0"/>
              <a:t>Understanding of CE/AES split appointment reporting strategies and importance of multi-state FTE reporting</a:t>
            </a:r>
          </a:p>
          <a:p>
            <a:pPr>
              <a:buFont typeface="Arial" panose="020B0604020202020204" pitchFamily="34" charset="0"/>
              <a:buChar char="•"/>
            </a:pPr>
            <a:r>
              <a:rPr lang="en-US" sz="2800" dirty="0" smtClean="0"/>
              <a:t>Understanding of the structure of Project Board </a:t>
            </a:r>
          </a:p>
          <a:p>
            <a:pPr>
              <a:buFont typeface="Arial" panose="020B0604020202020204" pitchFamily="34" charset="0"/>
              <a:buChar char="•"/>
            </a:pPr>
            <a:r>
              <a:rPr lang="en-US" sz="2800" dirty="0" smtClean="0"/>
              <a:t>Experience </a:t>
            </a:r>
            <a:r>
              <a:rPr lang="en-US" sz="2800" dirty="0"/>
              <a:t>with key elements in Project Board</a:t>
            </a:r>
          </a:p>
          <a:p>
            <a:pPr>
              <a:buFont typeface="Arial" panose="020B0604020202020204" pitchFamily="34" charset="0"/>
              <a:buChar char="•"/>
            </a:pPr>
            <a:r>
              <a:rPr lang="en-US" sz="2800" dirty="0"/>
              <a:t>Understanding of who to contact for technical </a:t>
            </a:r>
            <a:r>
              <a:rPr lang="en-US" sz="2800" dirty="0" smtClean="0"/>
              <a:t>assistance</a:t>
            </a:r>
            <a:endParaRPr lang="en-US" sz="2800" dirty="0"/>
          </a:p>
        </p:txBody>
      </p:sp>
    </p:spTree>
    <p:extLst>
      <p:ext uri="{BB962C8B-B14F-4D97-AF65-F5344CB8AC3E}">
        <p14:creationId xmlns:p14="http://schemas.microsoft.com/office/powerpoint/2010/main" val="20642830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Agenda</a:t>
            </a:r>
            <a:endParaRPr lang="en-US" dirty="0">
              <a:latin typeface="+mn-lt"/>
            </a:endParaRPr>
          </a:p>
        </p:txBody>
      </p:sp>
      <p:sp>
        <p:nvSpPr>
          <p:cNvPr id="3" name="Content Placeholder 2"/>
          <p:cNvSpPr>
            <a:spLocks noGrp="1"/>
          </p:cNvSpPr>
          <p:nvPr>
            <p:ph idx="1"/>
          </p:nvPr>
        </p:nvSpPr>
        <p:spPr/>
        <p:txBody>
          <a:bodyPr>
            <a:noAutofit/>
          </a:bodyPr>
          <a:lstStyle/>
          <a:p>
            <a:pPr marL="514350" indent="-514350">
              <a:buFont typeface="+mj-lt"/>
              <a:buAutoNum type="arabicPeriod"/>
            </a:pPr>
            <a:r>
              <a:rPr lang="en-US" sz="3600" dirty="0" smtClean="0"/>
              <a:t>Welcome, overview, purpose (25 minutes)</a:t>
            </a:r>
          </a:p>
          <a:p>
            <a:pPr marL="514350" indent="-514350">
              <a:buFont typeface="+mj-lt"/>
              <a:buAutoNum type="arabicPeriod"/>
            </a:pPr>
            <a:r>
              <a:rPr lang="en-US" sz="3600" dirty="0" smtClean="0"/>
              <a:t>Project Board definitions, structure, and CE/AES split appointment strategies (10 min)</a:t>
            </a:r>
          </a:p>
          <a:p>
            <a:pPr marL="514350" indent="-514350">
              <a:buFont typeface="+mj-lt"/>
              <a:buAutoNum type="arabicPeriod"/>
            </a:pPr>
            <a:r>
              <a:rPr lang="en-US" sz="3600" dirty="0" smtClean="0"/>
              <a:t>Hands-on activities (50 min)</a:t>
            </a:r>
          </a:p>
          <a:p>
            <a:pPr marL="514350" indent="-514350">
              <a:buFont typeface="+mj-lt"/>
              <a:buAutoNum type="arabicPeriod"/>
            </a:pPr>
            <a:r>
              <a:rPr lang="en-US" sz="3600" dirty="0" smtClean="0"/>
              <a:t>Q&amp;A (30 min)</a:t>
            </a:r>
          </a:p>
          <a:p>
            <a:pPr marL="514350" indent="-514350">
              <a:buFont typeface="+mj-lt"/>
              <a:buAutoNum type="arabicPeriod"/>
            </a:pPr>
            <a:r>
              <a:rPr lang="en-US" sz="3600" dirty="0" smtClean="0"/>
              <a:t>Wrap up (5 min)</a:t>
            </a:r>
          </a:p>
        </p:txBody>
      </p:sp>
    </p:spTree>
    <p:extLst>
      <p:ext uri="{BB962C8B-B14F-4D97-AF65-F5344CB8AC3E}">
        <p14:creationId xmlns:p14="http://schemas.microsoft.com/office/powerpoint/2010/main" val="1819593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UC Davis </a:t>
            </a:r>
            <a:r>
              <a:rPr lang="en-US" dirty="0" err="1" smtClean="0"/>
              <a:t>VetMed</a:t>
            </a:r>
            <a:r>
              <a:rPr lang="en-US" dirty="0" smtClean="0"/>
              <a:t> – Rob </a:t>
            </a:r>
            <a:r>
              <a:rPr lang="en-US" dirty="0" err="1" smtClean="0"/>
              <a:t>Atwill</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a:t>Current efforts to differentiate CE Specialists on campus and change merit/promotion </a:t>
            </a:r>
            <a:r>
              <a:rPr lang="en-US" sz="2800" dirty="0" smtClean="0"/>
              <a:t>process so that Extension efforts are taken under more consideration.</a:t>
            </a:r>
          </a:p>
          <a:p>
            <a:pPr>
              <a:buFont typeface="Arial" panose="020B0604020202020204" pitchFamily="34" charset="0"/>
              <a:buChar char="•"/>
            </a:pPr>
            <a:r>
              <a:rPr lang="en-US" sz="2800" b="1" dirty="0" smtClean="0"/>
              <a:t>Opportunity for efficiency in sharing Cooperative Extension impact stories. Use the same material for: </a:t>
            </a:r>
          </a:p>
          <a:p>
            <a:pPr lvl="1">
              <a:buFont typeface="Arial" panose="020B0604020202020204" pitchFamily="34" charset="0"/>
              <a:buChar char="•"/>
            </a:pPr>
            <a:r>
              <a:rPr lang="en-US" sz="2600" dirty="0" smtClean="0"/>
              <a:t>Annual ANR reporting in Project Board.</a:t>
            </a:r>
          </a:p>
          <a:p>
            <a:pPr lvl="1">
              <a:buFont typeface="Arial" panose="020B0604020202020204" pitchFamily="34" charset="0"/>
              <a:buChar char="•"/>
            </a:pPr>
            <a:r>
              <a:rPr lang="en-US" sz="2600" dirty="0" smtClean="0"/>
              <a:t>Candidate statements in merit/promotion process.</a:t>
            </a:r>
          </a:p>
          <a:p>
            <a:pPr lvl="1">
              <a:buFont typeface="Arial" panose="020B0604020202020204" pitchFamily="34" charset="0"/>
              <a:buChar char="•"/>
            </a:pPr>
            <a:r>
              <a:rPr lang="en-US" sz="2800" dirty="0" err="1" smtClean="0"/>
              <a:t>VetMed</a:t>
            </a:r>
            <a:r>
              <a:rPr lang="en-US" sz="2800" dirty="0" smtClean="0"/>
              <a:t> Extension newsletter, which is then utilized in other campus newsletters.</a:t>
            </a:r>
            <a:endParaRPr lang="en-US" sz="2800" dirty="0"/>
          </a:p>
        </p:txBody>
      </p:sp>
    </p:spTree>
    <p:extLst>
      <p:ext uri="{BB962C8B-B14F-4D97-AF65-F5344CB8AC3E}">
        <p14:creationId xmlns:p14="http://schemas.microsoft.com/office/powerpoint/2010/main" val="2677280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UC Berkeley CNR – Steve </a:t>
            </a:r>
            <a:r>
              <a:rPr lang="en-US" dirty="0" err="1" smtClean="0"/>
              <a:t>Lindow</a:t>
            </a:r>
            <a:endParaRPr lang="en-US" dirty="0"/>
          </a:p>
        </p:txBody>
      </p:sp>
      <p:sp>
        <p:nvSpPr>
          <p:cNvPr id="3" name="Content Placeholder 2"/>
          <p:cNvSpPr>
            <a:spLocks noGrp="1"/>
          </p:cNvSpPr>
          <p:nvPr>
            <p:ph idx="1"/>
          </p:nvPr>
        </p:nvSpPr>
        <p:spPr>
          <a:xfrm>
            <a:off x="1333500" y="1845734"/>
            <a:ext cx="9477375" cy="4023360"/>
          </a:xfrm>
        </p:spPr>
        <p:txBody>
          <a:bodyPr>
            <a:normAutofit/>
          </a:bodyPr>
          <a:lstStyle/>
          <a:p>
            <a:pPr marL="0" indent="0">
              <a:buNone/>
            </a:pPr>
            <a:r>
              <a:rPr lang="en-US" sz="2800" dirty="0" smtClean="0"/>
              <a:t>CE Specialists’ impact stories in Project Board can be used to:</a:t>
            </a:r>
          </a:p>
          <a:p>
            <a:pPr>
              <a:buFont typeface="Arial" panose="020B0604020202020204" pitchFamily="34" charset="0"/>
              <a:buChar char="•"/>
            </a:pPr>
            <a:r>
              <a:rPr lang="en-US" sz="2800" dirty="0" smtClean="0"/>
              <a:t>Support college </a:t>
            </a:r>
            <a:r>
              <a:rPr lang="en-US" sz="2800" dirty="0"/>
              <a:t>leadership and CE Specialists to increase visibility of CE Specialists’ outreach </a:t>
            </a:r>
            <a:r>
              <a:rPr lang="en-US" sz="2800" dirty="0" smtClean="0"/>
              <a:t>work (example: UCB transition to the “big 5” goals).</a:t>
            </a:r>
            <a:endParaRPr lang="en-US" sz="2800" dirty="0"/>
          </a:p>
          <a:p>
            <a:pPr>
              <a:buFont typeface="Arial" panose="020B0604020202020204" pitchFamily="34" charset="0"/>
              <a:buChar char="•"/>
            </a:pPr>
            <a:r>
              <a:rPr lang="en-US" sz="2800" dirty="0" smtClean="0"/>
              <a:t>Demonstrate CE efforts in merit/promotion package as supplemental document </a:t>
            </a:r>
          </a:p>
        </p:txBody>
      </p:sp>
    </p:spTree>
    <p:extLst>
      <p:ext uri="{BB962C8B-B14F-4D97-AF65-F5344CB8AC3E}">
        <p14:creationId xmlns:p14="http://schemas.microsoft.com/office/powerpoint/2010/main" val="1062405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UC Riverside CNAS – Tim Paine</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smtClean="0"/>
              <a:t>Impact stories can be used to highlight activities in the college that emphasize public value and the effect on quality of people’s lives.</a:t>
            </a:r>
          </a:p>
          <a:p>
            <a:pPr>
              <a:buFont typeface="Arial" panose="020B0604020202020204" pitchFamily="34" charset="0"/>
              <a:buChar char="•"/>
            </a:pPr>
            <a:r>
              <a:rPr lang="en-US" sz="2800" dirty="0" smtClean="0"/>
              <a:t>Project Board impact stories can be included as supplemental uploads in the E-File system for merit/promotion processes.</a:t>
            </a:r>
            <a:endParaRPr lang="en-US" sz="2400" dirty="0" smtClean="0"/>
          </a:p>
          <a:p>
            <a:pPr>
              <a:buFont typeface="Arial" panose="020B0604020202020204" pitchFamily="34" charset="0"/>
              <a:buChar char="•"/>
            </a:pPr>
            <a:r>
              <a:rPr lang="en-US" sz="2800" dirty="0" smtClean="0"/>
              <a:t>Project Board is a tool to communicate with CE Advisors and the rest of the ANR network (Explore feature).</a:t>
            </a:r>
          </a:p>
        </p:txBody>
      </p:sp>
    </p:spTree>
    <p:extLst>
      <p:ext uri="{BB962C8B-B14F-4D97-AF65-F5344CB8AC3E}">
        <p14:creationId xmlns:p14="http://schemas.microsoft.com/office/powerpoint/2010/main" val="41940445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UC Davis CA&amp;ES – Dave Campbell</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a:t>Accountability reporting: responsibility/necessity/challenges.</a:t>
            </a:r>
          </a:p>
          <a:p>
            <a:pPr>
              <a:buFont typeface="Arial" panose="020B0604020202020204" pitchFamily="34" charset="0"/>
              <a:buChar char="•"/>
            </a:pPr>
            <a:r>
              <a:rPr lang="en-US" sz="2800" dirty="0" smtClean="0"/>
              <a:t>Learning/remembering to capture impact stories in a file that can be used to provide content for Project Board and in merit/promotion.</a:t>
            </a:r>
          </a:p>
          <a:p>
            <a:pPr>
              <a:buFont typeface="Arial" panose="020B0604020202020204" pitchFamily="34" charset="0"/>
              <a:buChar char="•"/>
            </a:pPr>
            <a:r>
              <a:rPr lang="en-US" sz="2800" dirty="0" smtClean="0"/>
              <a:t>To the extent the college an use Project Board to catalogue Specialist impact stories, we can better advocate for what Specialists are doing (particularly work at the county level or on particular issues). </a:t>
            </a:r>
          </a:p>
          <a:p>
            <a:pPr>
              <a:buFont typeface="Arial" panose="020B0604020202020204" pitchFamily="34" charset="0"/>
              <a:buChar char="•"/>
            </a:pPr>
            <a:r>
              <a:rPr lang="en-US" sz="2800" dirty="0" smtClean="0"/>
              <a:t>Firsthand experience with using Project Board. </a:t>
            </a:r>
          </a:p>
        </p:txBody>
      </p:sp>
    </p:spTree>
    <p:extLst>
      <p:ext uri="{BB962C8B-B14F-4D97-AF65-F5344CB8AC3E}">
        <p14:creationId xmlns:p14="http://schemas.microsoft.com/office/powerpoint/2010/main" val="3174225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100" y="571500"/>
            <a:ext cx="10325100" cy="1143000"/>
          </a:xfrm>
          <a:noFill/>
        </p:spPr>
        <p:txBody>
          <a:bodyPr/>
          <a:lstStyle/>
          <a:p>
            <a:r>
              <a:rPr lang="en-US" dirty="0" smtClean="0">
                <a:latin typeface="+mn-lt"/>
              </a:rPr>
              <a:t>Project Board Purpose</a:t>
            </a:r>
            <a:endParaRPr lang="en-US" dirty="0">
              <a:latin typeface="+mn-lt"/>
            </a:endParaRPr>
          </a:p>
        </p:txBody>
      </p:sp>
      <p:sp>
        <p:nvSpPr>
          <p:cNvPr id="3" name="Content Placeholder 2"/>
          <p:cNvSpPr>
            <a:spLocks noGrp="1"/>
          </p:cNvSpPr>
          <p:nvPr>
            <p:ph idx="1"/>
          </p:nvPr>
        </p:nvSpPr>
        <p:spPr>
          <a:xfrm>
            <a:off x="1238249" y="1962152"/>
            <a:ext cx="10629901" cy="5343419"/>
          </a:xfrm>
        </p:spPr>
        <p:txBody>
          <a:bodyPr>
            <a:normAutofit/>
          </a:bodyPr>
          <a:lstStyle/>
          <a:p>
            <a:pPr marL="0" indent="0">
              <a:buNone/>
            </a:pPr>
            <a:r>
              <a:rPr lang="en-US" sz="3400" dirty="0" smtClean="0"/>
              <a:t>New </a:t>
            </a:r>
            <a:r>
              <a:rPr lang="en-US" sz="3400" dirty="0"/>
              <a:t>system </a:t>
            </a:r>
            <a:r>
              <a:rPr lang="en-US" sz="3400" dirty="0" smtClean="0"/>
              <a:t>that aims to reduce duplicative </a:t>
            </a:r>
            <a:r>
              <a:rPr lang="en-US" sz="3400" dirty="0"/>
              <a:t>data entry </a:t>
            </a:r>
            <a:r>
              <a:rPr lang="en-US" sz="3400" dirty="0" smtClean="0"/>
              <a:t>efforts and make data </a:t>
            </a:r>
            <a:r>
              <a:rPr lang="en-US" sz="3400" dirty="0"/>
              <a:t>accessible for multiple </a:t>
            </a:r>
            <a:r>
              <a:rPr lang="en-US" sz="3400" dirty="0" smtClean="0"/>
              <a:t>purposes</a:t>
            </a:r>
            <a:r>
              <a:rPr lang="en-US" sz="3400" dirty="0"/>
              <a:t>. </a:t>
            </a:r>
            <a:r>
              <a:rPr lang="en-US" sz="3400" dirty="0" smtClean="0"/>
              <a:t>Designed to manage information for the following purposes:</a:t>
            </a:r>
          </a:p>
          <a:p>
            <a:pPr>
              <a:buFont typeface="Wingdings" panose="05000000000000000000" pitchFamily="2" charset="2"/>
              <a:buChar char="v"/>
            </a:pPr>
            <a:r>
              <a:rPr lang="en-US" sz="3400" b="1" u="sng" dirty="0"/>
              <a:t>A</a:t>
            </a:r>
            <a:r>
              <a:rPr lang="en-US" sz="3400" u="sng" dirty="0" smtClean="0"/>
              <a:t>cademic Merit and Promotion</a:t>
            </a:r>
            <a:r>
              <a:rPr lang="en-US" sz="3400" dirty="0" smtClean="0"/>
              <a:t>: </a:t>
            </a:r>
            <a:r>
              <a:rPr lang="en-US" sz="3400" i="1" dirty="0" smtClean="0"/>
              <a:t>Leverage efforts between ANR reporting and campus merit/promotion systems</a:t>
            </a:r>
          </a:p>
          <a:p>
            <a:pPr>
              <a:buFont typeface="Wingdings" panose="05000000000000000000" pitchFamily="2" charset="2"/>
              <a:buChar char="v"/>
            </a:pPr>
            <a:r>
              <a:rPr lang="en-US" sz="3400" b="1" u="sng" dirty="0"/>
              <a:t>A</a:t>
            </a:r>
            <a:r>
              <a:rPr lang="en-US" sz="3400" u="sng" dirty="0" smtClean="0"/>
              <a:t>ccountability</a:t>
            </a:r>
            <a:endParaRPr lang="en-US" sz="3400" dirty="0"/>
          </a:p>
          <a:p>
            <a:pPr>
              <a:buFont typeface="Wingdings" panose="05000000000000000000" pitchFamily="2" charset="2"/>
              <a:buChar char="v"/>
            </a:pPr>
            <a:r>
              <a:rPr lang="en-US" sz="3400" b="1" u="sng" dirty="0"/>
              <a:t>A</a:t>
            </a:r>
            <a:r>
              <a:rPr lang="en-US" sz="3400" u="sng" dirty="0" smtClean="0"/>
              <a:t>dvocacy Efforts</a:t>
            </a:r>
          </a:p>
        </p:txBody>
      </p:sp>
    </p:spTree>
    <p:extLst>
      <p:ext uri="{BB962C8B-B14F-4D97-AF65-F5344CB8AC3E}">
        <p14:creationId xmlns:p14="http://schemas.microsoft.com/office/powerpoint/2010/main" val="153886317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1">
      <a:dk1>
        <a:sysClr val="windowText" lastClr="000000"/>
      </a:dk1>
      <a:lt1>
        <a:sysClr val="window" lastClr="FFFFFF"/>
      </a:lt1>
      <a:dk2>
        <a:srgbClr val="344068"/>
      </a:dk2>
      <a:lt2>
        <a:srgbClr val="D9E0E6"/>
      </a:lt2>
      <a:accent1>
        <a:srgbClr val="FFC000"/>
      </a:accent1>
      <a:accent2>
        <a:srgbClr val="344068"/>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27774</TotalTime>
  <Words>2096</Words>
  <Application>Microsoft Office PowerPoint</Application>
  <PresentationFormat>Widescreen</PresentationFormat>
  <Paragraphs>247</Paragraphs>
  <Slides>25</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Wingdings</vt:lpstr>
      <vt:lpstr>Retrospect</vt:lpstr>
      <vt:lpstr>Project Board Training Training recording: https://bit.ly/2QZuwd3</vt:lpstr>
      <vt:lpstr>How ANR Uses Project Board Information</vt:lpstr>
      <vt:lpstr>Desired Outcomes</vt:lpstr>
      <vt:lpstr>Agenda</vt:lpstr>
      <vt:lpstr>UC Davis VetMed – Rob Atwill</vt:lpstr>
      <vt:lpstr>UC Berkeley CNR – Steve Lindow</vt:lpstr>
      <vt:lpstr>UC Riverside CNAS – Tim Paine</vt:lpstr>
      <vt:lpstr>UC Davis CA&amp;ES – Dave Campbell</vt:lpstr>
      <vt:lpstr>Project Board Purpose</vt:lpstr>
      <vt:lpstr>Timeline</vt:lpstr>
      <vt:lpstr>Addressing Concerns</vt:lpstr>
      <vt:lpstr>How NIFA Uses Reporting Data</vt:lpstr>
      <vt:lpstr>CE/AES Split Appointments</vt:lpstr>
      <vt:lpstr>PowerPoint Presentation</vt:lpstr>
      <vt:lpstr>PowerPoint Presentation</vt:lpstr>
      <vt:lpstr>Ground Rules</vt:lpstr>
      <vt:lpstr>Logging on</vt:lpstr>
      <vt:lpstr>Hands On!</vt:lpstr>
      <vt:lpstr>Help page: http://ucanr.edu/sites/ProjectBoardHelp/  Tip: On each screen, make sure you are reading the section for CE Specialists with campus merit + promotion</vt:lpstr>
      <vt:lpstr>Multi-State Reminder</vt:lpstr>
      <vt:lpstr>PowerPoint Presentation</vt:lpstr>
      <vt:lpstr>Project Board Next Steps</vt:lpstr>
      <vt:lpstr>Zoom Technical Assistance Drop-In Hour</vt:lpstr>
      <vt:lpstr>Reflection</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ANR Network Upgrade</dc:title>
  <dc:creator>Charlie Pfeiffer</dc:creator>
  <cp:lastModifiedBy>Kit Alviz</cp:lastModifiedBy>
  <cp:revision>517</cp:revision>
  <cp:lastPrinted>2018-09-20T22:46:24Z</cp:lastPrinted>
  <dcterms:created xsi:type="dcterms:W3CDTF">2015-09-22T00:01:22Z</dcterms:created>
  <dcterms:modified xsi:type="dcterms:W3CDTF">2018-09-26T20:31:56Z</dcterms:modified>
</cp:coreProperties>
</file>