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rid Schumann" initials="I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714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6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1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4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9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0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91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6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9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2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7DEE2-50CB-4211-94C4-4A53405D0D21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0A2F-5CFD-4B7C-A129-EA8656ACE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1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ucanr.edu/sites/anrstaff/files/215244.pdf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5400000">
            <a:off x="-1239413" y="1209195"/>
            <a:ext cx="9300101" cy="6894724"/>
          </a:xfrm>
          <a:gradFill>
            <a:gsLst>
              <a:gs pos="2000">
                <a:srgbClr val="002060"/>
              </a:gs>
              <a:gs pos="18000">
                <a:schemeClr val="accent1">
                  <a:tint val="44500"/>
                  <a:satMod val="160000"/>
                </a:schemeClr>
              </a:gs>
              <a:gs pos="80000">
                <a:schemeClr val="accent1">
                  <a:tint val="23500"/>
                  <a:satMod val="160000"/>
                </a:schemeClr>
              </a:gs>
            </a:gsLst>
            <a:lin ang="10800000" scaled="1"/>
          </a:gradFill>
        </p:spPr>
        <p:txBody>
          <a:bodyPr/>
          <a:lstStyle/>
          <a:p>
            <a:endParaRPr lang="en-US" b="1" dirty="0"/>
          </a:p>
          <a:p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55145"/>
          <a:stretch/>
        </p:blipFill>
        <p:spPr>
          <a:xfrm>
            <a:off x="2160865" y="1682519"/>
            <a:ext cx="3030293" cy="13400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8" y="381000"/>
            <a:ext cx="6512419" cy="1086905"/>
          </a:xfrm>
        </p:spPr>
        <p:txBody>
          <a:bodyPr>
            <a:noAutofit/>
          </a:bodyPr>
          <a:lstStyle/>
          <a:p>
            <a:r>
              <a:rPr lang="en-US" sz="4000" b="1" i="1" dirty="0" err="1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Manejo</a:t>
            </a:r>
            <a:r>
              <a:rPr lang="en-US" sz="4000" b="1" dirty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de</a:t>
            </a:r>
            <a:r>
              <a:rPr lang="en-US" sz="4000" b="1" dirty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4000" b="1" i="1" dirty="0" err="1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Plagas</a:t>
            </a:r>
            <a:b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en-US" sz="4000" b="1" i="1" dirty="0" err="1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en</a:t>
            </a:r>
            <a:r>
              <a:rPr lang="en-US" sz="4000" b="1" dirty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el</a:t>
            </a:r>
            <a:r>
              <a:rPr lang="en-US" sz="4000" b="1" dirty="0">
                <a:solidFill>
                  <a:srgbClr val="002060"/>
                </a:solidFill>
                <a:latin typeface="Elephant" panose="02020904090505020303" pitchFamily="18" charset="0"/>
              </a:rPr>
              <a:t> </a:t>
            </a:r>
            <a:r>
              <a:rPr lang="en-US" sz="4000" b="1" i="1" dirty="0" err="1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Jardín</a:t>
            </a:r>
            <a:r>
              <a:rPr lang="en-US" sz="4000" b="1" i="1" dirty="0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/</a:t>
            </a:r>
            <a:r>
              <a:rPr lang="en-US" sz="4000" b="1" i="1" dirty="0" err="1">
                <a:ln w="9525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Paisajes</a:t>
            </a:r>
            <a:br>
              <a:rPr lang="en-US" sz="2200" dirty="0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endParaRPr lang="en-US" sz="2200" dirty="0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022" y="1327724"/>
            <a:ext cx="6799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Un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Taller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para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Jardineros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de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Mantenimiento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que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Poseen</a:t>
            </a:r>
            <a:r>
              <a:rPr lang="es-ES" sz="1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Licencia</a:t>
            </a:r>
          </a:p>
          <a:p>
            <a:r>
              <a:rPr lang="es-ES" sz="2000" dirty="0">
                <a:solidFill>
                  <a:srgbClr val="002060"/>
                </a:solidFill>
                <a:cs typeface="Arial" panose="020B0604020202020204" pitchFamily="34" charset="0"/>
              </a:rPr>
              <a:t> 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4389" y="8529935"/>
            <a:ext cx="43895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 of San Luis Obispo Department of Agriculture &amp; 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California Cooperative Extension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398" y="7780104"/>
            <a:ext cx="65731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It is the policy of the University of California (UC) and the UC Division of Agriculture &amp; Natural Resources not to engage in discrimination against or harassment of any person in any of its programs or activities (Complete nondiscrimination policy statement can be found at  </a:t>
            </a:r>
            <a:r>
              <a:rPr lang="en-US" sz="800" u="sng" dirty="0">
                <a:hlinkClick r:id="rId3"/>
              </a:rPr>
              <a:t>http://ucanr.edu/sites/anrstaff/files/215244.pdf</a:t>
            </a:r>
            <a:r>
              <a:rPr lang="en-US" sz="800" dirty="0"/>
              <a:t> ) Inquiries regarding ANR’s nondiscrimination policies may be directed to John I. Sims, Affirmative Action Compliance Officer/Title IX Officer, University of California, Agriculture and Natural Resources, 2801 Second Street, Davis, CA 95618, (530) 750-1397.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722" y="2504834"/>
            <a:ext cx="64432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ea typeface="Segoe UI Black" panose="020B0A02040204020203" pitchFamily="34" charset="0"/>
                <a:cs typeface="Segoe UI Black" panose="020B0A02040204020203" pitchFamily="34" charset="0"/>
              </a:rPr>
              <a:t>Agenda</a:t>
            </a:r>
          </a:p>
          <a:p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07:30 – 08:00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Registración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08:00 – 09:00  Como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Minimizar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la Resistencia a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Pesticidas</a:t>
            </a:r>
            <a:endParaRPr lang="en-US" sz="1600" kern="1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09:00 – 11:00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Uso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Seguro de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Pesticidas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en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el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Jardín</a:t>
            </a:r>
            <a:endParaRPr lang="en-US" sz="1600" kern="1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11:00 – 12:00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Manejo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Integrado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Plagas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en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Cespedés</a:t>
            </a:r>
            <a:endParaRPr lang="en-US" sz="1600" kern="1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12:00 – 13:00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Almuerzo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(Por Su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Cuenta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)</a:t>
            </a: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13:00 – 14:00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Identificación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y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Prevención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Trastarnos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Abioticos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en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  </a:t>
            </a: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                        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Plantas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Jardín</a:t>
            </a:r>
            <a:endParaRPr lang="en-US" sz="1600" kern="1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14:00 – 16:00 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Diagnostico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y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Manejo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de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Plagas</a:t>
            </a:r>
            <a:endParaRPr lang="en-US" sz="1600" kern="1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16:00 – 17:00  Como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Evitar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Infracciones</a:t>
            </a:r>
            <a:r>
              <a:rPr lang="en-US" sz="1600" kern="100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1600" kern="100" dirty="0" err="1">
                <a:solidFill>
                  <a:srgbClr val="002060"/>
                </a:solidFill>
                <a:cs typeface="Arial" panose="020B0604020202020204" pitchFamily="34" charset="0"/>
              </a:rPr>
              <a:t>Comunes</a:t>
            </a:r>
            <a:endParaRPr lang="en-US" sz="1600" kern="1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11" name="Picture 10" descr="C:\Users\ischumann\AppData\Local\Microsoft\Windows\Temporary Internet Files\Content.Word\UCCE_DropShadow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640" y="8382000"/>
            <a:ext cx="746760" cy="75549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282368" y="6239181"/>
            <a:ext cx="61108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Dirección</a:t>
            </a:r>
            <a:r>
              <a:rPr lang="en-US" b="1" dirty="0">
                <a:solidFill>
                  <a:srgbClr val="002060"/>
                </a:solidFill>
                <a:cs typeface="Arial" panose="020B0604020202020204" pitchFamily="34" charset="0"/>
              </a:rPr>
              <a:t>: UCCE Sala</a:t>
            </a:r>
          </a:p>
          <a:p>
            <a:r>
              <a:rPr lang="en-US" b="1" dirty="0">
                <a:solidFill>
                  <a:srgbClr val="002060"/>
                </a:solidFill>
                <a:cs typeface="Arial" panose="020B0604020202020204" pitchFamily="34" charset="0"/>
              </a:rPr>
              <a:t>                   2156 Sierra Way, San Luis Obispo </a:t>
            </a:r>
          </a:p>
          <a:p>
            <a:endParaRPr lang="en-US" sz="8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FF0000"/>
                </a:solidFill>
                <a:cs typeface="Arial" panose="020B0604020202020204" pitchFamily="34" charset="0"/>
              </a:rPr>
              <a:t>8 </a:t>
            </a:r>
            <a:r>
              <a:rPr lang="en-US" b="1" dirty="0" err="1">
                <a:solidFill>
                  <a:srgbClr val="FF0000"/>
                </a:solidFill>
                <a:cs typeface="Arial" panose="020B0604020202020204" pitchFamily="34" charset="0"/>
              </a:rPr>
              <a:t>Unidades</a:t>
            </a:r>
            <a:r>
              <a:rPr lang="en-US" b="1" dirty="0">
                <a:solidFill>
                  <a:srgbClr val="FF0000"/>
                </a:solidFill>
                <a:cs typeface="Arial" panose="020B0604020202020204" pitchFamily="34" charset="0"/>
              </a:rPr>
              <a:t> de </a:t>
            </a:r>
            <a:r>
              <a:rPr lang="en-US" b="1" dirty="0" err="1">
                <a:solidFill>
                  <a:srgbClr val="FF0000"/>
                </a:solidFill>
                <a:cs typeface="Arial" panose="020B0604020202020204" pitchFamily="34" charset="0"/>
              </a:rPr>
              <a:t>Creditos</a:t>
            </a:r>
            <a:r>
              <a:rPr lang="en-US" b="1" dirty="0">
                <a:solidFill>
                  <a:srgbClr val="FF0000"/>
                </a:solidFill>
                <a:cs typeface="Arial" panose="020B0604020202020204" pitchFamily="34" charset="0"/>
              </a:rPr>
              <a:t> DPR</a:t>
            </a:r>
            <a:r>
              <a:rPr lang="en-US" sz="1600" dirty="0">
                <a:solidFill>
                  <a:srgbClr val="002060"/>
                </a:solidFill>
                <a:cs typeface="Arial" panose="020B0604020202020204" pitchFamily="34" charset="0"/>
              </a:rPr>
              <a:t>	</a:t>
            </a:r>
          </a:p>
          <a:p>
            <a:r>
              <a:rPr lang="en-US" sz="800" dirty="0">
                <a:solidFill>
                  <a:srgbClr val="002060"/>
                </a:solidFill>
                <a:cs typeface="Arial" panose="020B0604020202020204" pitchFamily="34" charset="0"/>
              </a:rPr>
              <a:t>	               </a:t>
            </a:r>
          </a:p>
          <a:p>
            <a:pPr marL="285750" indent="-285750">
              <a:buFont typeface="Wingdings" panose="05000000000000000000" pitchFamily="2" charset="2"/>
              <a:buChar char="v"/>
              <a:defRPr/>
            </a:pPr>
            <a:r>
              <a:rPr lang="en-US" b="1" u="sng" dirty="0">
                <a:solidFill>
                  <a:srgbClr val="002060"/>
                </a:solidFill>
                <a:cs typeface="Arial" panose="020B0604020202020204" pitchFamily="34" charset="0"/>
              </a:rPr>
              <a:t>Para </a:t>
            </a:r>
            <a:r>
              <a:rPr lang="en-US" b="1" u="sng" dirty="0" err="1">
                <a:solidFill>
                  <a:srgbClr val="002060"/>
                </a:solidFill>
                <a:cs typeface="Arial" panose="020B0604020202020204" pitchFamily="34" charset="0"/>
              </a:rPr>
              <a:t>Registrarte</a:t>
            </a:r>
            <a:r>
              <a:rPr lang="en-US" b="1" u="sng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2060"/>
                </a:solidFill>
                <a:cs typeface="Arial" panose="020B0604020202020204" pitchFamily="34" charset="0"/>
              </a:rPr>
              <a:t>en</a:t>
            </a:r>
            <a:r>
              <a:rPr lang="en-US" b="1" u="sng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2060"/>
                </a:solidFill>
                <a:cs typeface="Arial" panose="020B0604020202020204" pitchFamily="34" charset="0"/>
              </a:rPr>
              <a:t>Español</a:t>
            </a:r>
            <a:r>
              <a:rPr lang="en-US" b="1" u="sng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u="sng" dirty="0" err="1">
                <a:solidFill>
                  <a:srgbClr val="002060"/>
                </a:solidFill>
                <a:cs typeface="Arial" panose="020B0604020202020204" pitchFamily="34" charset="0"/>
              </a:rPr>
              <a:t>Llamar</a:t>
            </a:r>
            <a:r>
              <a:rPr lang="en-US" b="1" u="sng" dirty="0">
                <a:solidFill>
                  <a:srgbClr val="002060"/>
                </a:solidFill>
                <a:cs typeface="Arial" panose="020B0604020202020204" pitchFamily="34" charset="0"/>
              </a:rPr>
              <a:t> a Samuel: 805-781-5160</a:t>
            </a:r>
          </a:p>
          <a:p>
            <a:pPr lvl="0">
              <a:defRPr/>
            </a:pP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1600" b="1" dirty="0">
                <a:solidFill>
                  <a:srgbClr val="002060"/>
                </a:solidFill>
                <a:cs typeface="Arial" panose="020B0604020202020204" pitchFamily="34" charset="0"/>
              </a:rPr>
              <a:t>                                                                                                          </a:t>
            </a:r>
          </a:p>
        </p:txBody>
      </p:sp>
      <p:pic>
        <p:nvPicPr>
          <p:cNvPr id="1026" name="Picture 2" descr="Image result for San Luis Obispo County 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68" y="8458200"/>
            <a:ext cx="1052021" cy="662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croll: Horizontal 15">
            <a:extLst>
              <a:ext uri="{FF2B5EF4-FFF2-40B4-BE49-F238E27FC236}">
                <a16:creationId xmlns:a16="http://schemas.microsoft.com/office/drawing/2014/main" id="{67349003-01A2-4245-9425-1DFDED060DEC}"/>
              </a:ext>
            </a:extLst>
          </p:cNvPr>
          <p:cNvSpPr/>
          <p:nvPr/>
        </p:nvSpPr>
        <p:spPr>
          <a:xfrm>
            <a:off x="533400" y="5074380"/>
            <a:ext cx="5967878" cy="1131903"/>
          </a:xfrm>
          <a:prstGeom prst="horizontalScroll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Fecha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: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Viernes,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Septiembre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28, 2018 – </a:t>
            </a:r>
            <a:r>
              <a:rPr lang="en-US" sz="2000" b="1" dirty="0">
                <a:solidFill>
                  <a:schemeClr val="bg1"/>
                </a:solidFill>
                <a:cs typeface="Arial" panose="020B0604020202020204" pitchFamily="34" charset="0"/>
              </a:rPr>
              <a:t>Solo </a:t>
            </a:r>
            <a:r>
              <a:rPr lang="en-US" sz="2000" b="1" dirty="0" err="1">
                <a:solidFill>
                  <a:schemeClr val="bg1"/>
                </a:solidFill>
                <a:cs typeface="Arial" panose="020B0604020202020204" pitchFamily="34" charset="0"/>
              </a:rPr>
              <a:t>Español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anose="020F0502020204030204" pitchFamily="34" charset="0"/>
              </a:rPr>
              <a:t>                     </a:t>
            </a:r>
          </a:p>
          <a:p>
            <a:r>
              <a:rPr lang="en-US" sz="2000" dirty="0">
                <a:solidFill>
                  <a:schemeClr val="bg1"/>
                </a:solidFill>
                <a:cs typeface="Calibri" panose="020F0502020204030204" pitchFamily="34" charset="0"/>
              </a:rPr>
              <a:t>                 </a:t>
            </a: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Jueves, </a:t>
            </a:r>
            <a:r>
              <a:rPr lang="en-US" dirty="0" err="1">
                <a:solidFill>
                  <a:schemeClr val="bg1"/>
                </a:solidFill>
                <a:cs typeface="Calibri" panose="020F0502020204030204" pitchFamily="34" charset="0"/>
              </a:rPr>
              <a:t>Septiembre</a:t>
            </a: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 27, 2018    –   </a:t>
            </a: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Solo </a:t>
            </a:r>
            <a:r>
              <a:rPr lang="en-US" dirty="0" err="1">
                <a:solidFill>
                  <a:schemeClr val="bg1"/>
                </a:solidFill>
                <a:cs typeface="Arial" panose="020B0604020202020204" pitchFamily="34" charset="0"/>
              </a:rPr>
              <a:t>Inglés</a:t>
            </a: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3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245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Elephant</vt:lpstr>
      <vt:lpstr>Segoe UI Black</vt:lpstr>
      <vt:lpstr>Wingdings</vt:lpstr>
      <vt:lpstr>Office Theme</vt:lpstr>
      <vt:lpstr>Manejo de Plagas en el Jardín/Paisajes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Ingrid Schumann</dc:creator>
  <cp:lastModifiedBy>Hiromi Peck</cp:lastModifiedBy>
  <cp:revision>118</cp:revision>
  <cp:lastPrinted>2018-07-31T15:33:48Z</cp:lastPrinted>
  <dcterms:created xsi:type="dcterms:W3CDTF">2015-08-11T21:18:26Z</dcterms:created>
  <dcterms:modified xsi:type="dcterms:W3CDTF">2018-07-31T17:07:43Z</dcterms:modified>
</cp:coreProperties>
</file>