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ngrid Schumann" initials="IS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78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3714" y="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7DEE2-50CB-4211-94C4-4A53405D0D21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0A2F-5CFD-4B7C-A129-EA8656ACE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661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7DEE2-50CB-4211-94C4-4A53405D0D21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0A2F-5CFD-4B7C-A129-EA8656ACE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515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7DEE2-50CB-4211-94C4-4A53405D0D21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0A2F-5CFD-4B7C-A129-EA8656ACE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341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7DEE2-50CB-4211-94C4-4A53405D0D21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0A2F-5CFD-4B7C-A129-EA8656ACE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91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7DEE2-50CB-4211-94C4-4A53405D0D21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0A2F-5CFD-4B7C-A129-EA8656ACE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196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7DEE2-50CB-4211-94C4-4A53405D0D21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0A2F-5CFD-4B7C-A129-EA8656ACE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607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7DEE2-50CB-4211-94C4-4A53405D0D21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0A2F-5CFD-4B7C-A129-EA8656ACE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591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7DEE2-50CB-4211-94C4-4A53405D0D21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0A2F-5CFD-4B7C-A129-EA8656ACE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361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7DEE2-50CB-4211-94C4-4A53405D0D21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0A2F-5CFD-4B7C-A129-EA8656ACE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691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7DEE2-50CB-4211-94C4-4A53405D0D21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0A2F-5CFD-4B7C-A129-EA8656ACE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304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7DEE2-50CB-4211-94C4-4A53405D0D21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0A2F-5CFD-4B7C-A129-EA8656ACE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020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77DEE2-50CB-4211-94C4-4A53405D0D21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C0A2F-5CFD-4B7C-A129-EA8656ACE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812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ucanr.edu/sites/anrstaff/files/215244.pdf" TargetMode="External"/><Relationship Id="rId7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hyperlink" Target="http://ucanr.edu/pestmanagement2018" TargetMode="Externa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5400000">
            <a:off x="-1239413" y="1209195"/>
            <a:ext cx="9300101" cy="6894724"/>
          </a:xfrm>
          <a:gradFill>
            <a:gsLst>
              <a:gs pos="2000">
                <a:srgbClr val="002060"/>
              </a:gs>
              <a:gs pos="18000">
                <a:schemeClr val="accent1">
                  <a:tint val="44500"/>
                  <a:satMod val="160000"/>
                </a:schemeClr>
              </a:gs>
              <a:gs pos="80000">
                <a:schemeClr val="accent1">
                  <a:tint val="23500"/>
                  <a:satMod val="160000"/>
                </a:schemeClr>
              </a:gs>
            </a:gsLst>
            <a:lin ang="10800000" scaled="1"/>
          </a:gradFill>
        </p:spPr>
        <p:txBody>
          <a:bodyPr/>
          <a:lstStyle/>
          <a:p>
            <a:endParaRPr lang="en-US" b="1" dirty="0"/>
          </a:p>
          <a:p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55145"/>
          <a:stretch/>
        </p:blipFill>
        <p:spPr>
          <a:xfrm>
            <a:off x="1846507" y="1772884"/>
            <a:ext cx="3124200" cy="138157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98" y="381000"/>
            <a:ext cx="6512419" cy="1086905"/>
          </a:xfrm>
        </p:spPr>
        <p:txBody>
          <a:bodyPr>
            <a:noAutofit/>
          </a:bodyPr>
          <a:lstStyle/>
          <a:p>
            <a:r>
              <a:rPr lang="en-US" sz="4000" b="1" i="1" dirty="0">
                <a:ln w="9525">
                  <a:noFill/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Pest Management </a:t>
            </a:r>
            <a:br>
              <a:rPr lang="en-US" sz="4000" b="1" i="1" dirty="0">
                <a:ln w="9525">
                  <a:noFill/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</a:br>
            <a:r>
              <a:rPr lang="en-US" sz="4000" b="1" i="1" dirty="0">
                <a:ln w="9525">
                  <a:noFill/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in the Garden/Landscape </a:t>
            </a:r>
            <a:br>
              <a:rPr lang="en-US" sz="2200" dirty="0">
                <a:solidFill>
                  <a:srgbClr val="00206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</a:br>
            <a:endParaRPr lang="en-US" sz="2200" dirty="0">
              <a:solidFill>
                <a:srgbClr val="002060"/>
              </a:solidFill>
              <a:latin typeface="Segoe UI Black" panose="020B0A02040204020203" pitchFamily="34" charset="0"/>
              <a:ea typeface="Segoe UI Black" panose="020B0A02040204020203" pitchFamily="34" charset="0"/>
              <a:cs typeface="Segoe UI Black" panose="020B0A02040204020203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3409" y="1384548"/>
            <a:ext cx="659535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000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A</a:t>
            </a:r>
            <a:r>
              <a:rPr lang="es-ES" sz="2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 </a:t>
            </a:r>
            <a:r>
              <a:rPr lang="es-ES" sz="2000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Workshop</a:t>
            </a:r>
            <a:r>
              <a:rPr lang="es-ES" sz="2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 </a:t>
            </a:r>
            <a:r>
              <a:rPr lang="es-ES" sz="2000" b="1" i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for</a:t>
            </a:r>
            <a:r>
              <a:rPr lang="es-ES" sz="2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 </a:t>
            </a:r>
            <a:r>
              <a:rPr lang="es-ES" sz="2000" b="1" i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Licensed</a:t>
            </a:r>
            <a:r>
              <a:rPr lang="es-ES" sz="2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 </a:t>
            </a:r>
            <a:r>
              <a:rPr lang="es-ES" sz="2000" b="1" i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Maintenance</a:t>
            </a:r>
            <a:r>
              <a:rPr lang="es-ES" sz="2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 </a:t>
            </a:r>
            <a:r>
              <a:rPr lang="es-ES" sz="2000" b="1" i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Gardeners</a:t>
            </a:r>
            <a:endParaRPr lang="es-ES" sz="2000" b="1" i="1" dirty="0">
              <a:ln w="9525">
                <a:solidFill>
                  <a:schemeClr val="bg1"/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Black" panose="020B0A02040204020203" pitchFamily="34" charset="0"/>
              <a:ea typeface="Segoe UI Black" panose="020B0A02040204020203" pitchFamily="34" charset="0"/>
              <a:cs typeface="Segoe UI Black" panose="020B0A02040204020203" pitchFamily="34" charset="0"/>
            </a:endParaRPr>
          </a:p>
          <a:p>
            <a:endParaRPr lang="es-ES" sz="2000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r>
              <a:rPr lang="es-ES" sz="2000" dirty="0">
                <a:solidFill>
                  <a:srgbClr val="002060"/>
                </a:solidFill>
                <a:cs typeface="Arial" panose="020B0604020202020204" pitchFamily="34" charset="0"/>
              </a:rPr>
              <a:t> </a:t>
            </a:r>
          </a:p>
        </p:txBody>
      </p:sp>
      <p:sp>
        <p:nvSpPr>
          <p:cNvPr id="8" name="Rectangle 7"/>
          <p:cNvSpPr/>
          <p:nvPr/>
        </p:nvSpPr>
        <p:spPr>
          <a:xfrm>
            <a:off x="1334389" y="8529935"/>
            <a:ext cx="438954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County of San Luis Obispo Department of Agriculture &amp; 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University of California Cooperative Extension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152398" y="7780104"/>
            <a:ext cx="657319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/>
              <a:t>It is the policy of the University of California (UC) and the UC Division of Agriculture &amp; Natural Resources not to engage in discrimination against or harassment of any person in any of its programs or activities (Complete nondiscrimination policy statement can be found at  </a:t>
            </a:r>
            <a:r>
              <a:rPr lang="en-US" sz="800" u="sng" dirty="0">
                <a:hlinkClick r:id="rId3"/>
              </a:rPr>
              <a:t>http://ucanr.edu/sites/anrstaff/files/215244.pdf</a:t>
            </a:r>
            <a:r>
              <a:rPr lang="en-US" sz="800" dirty="0"/>
              <a:t> ) Inquiries regarding ANR’s nondiscrimination policies may be directed to John I. Sims, Affirmative Action Compliance Officer/Title IX Officer, University of California, Agriculture and Natural Resources, 2801 Second Street, Davis, CA 95618, (530) 750-1397.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9043" y="2544072"/>
            <a:ext cx="6443221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2060"/>
                </a:solidFill>
                <a:ea typeface="Segoe UI Black" panose="020B0A02040204020203" pitchFamily="34" charset="0"/>
                <a:cs typeface="Segoe UI Black" panose="020B0A02040204020203" pitchFamily="34" charset="0"/>
              </a:rPr>
              <a:t>Agenda</a:t>
            </a:r>
          </a:p>
          <a:p>
            <a:r>
              <a:rPr lang="en-US" sz="1600" dirty="0">
                <a:solidFill>
                  <a:srgbClr val="002060"/>
                </a:solidFill>
                <a:cs typeface="Arial" panose="020B0604020202020204" pitchFamily="34" charset="0"/>
              </a:rPr>
              <a:t>07:30 – 08:00  Sign In </a:t>
            </a:r>
          </a:p>
          <a:p>
            <a:r>
              <a:rPr lang="en-US" sz="1600" dirty="0">
                <a:solidFill>
                  <a:srgbClr val="002060"/>
                </a:solidFill>
                <a:cs typeface="Arial" panose="020B0604020202020204" pitchFamily="34" charset="0"/>
              </a:rPr>
              <a:t>08:00 – 09:00  Minimizing Pesticide Resistance</a:t>
            </a:r>
          </a:p>
          <a:p>
            <a:r>
              <a:rPr lang="en-US" sz="1600" dirty="0">
                <a:solidFill>
                  <a:srgbClr val="002060"/>
                </a:solidFill>
                <a:cs typeface="Arial" panose="020B0604020202020204" pitchFamily="34" charset="0"/>
              </a:rPr>
              <a:t>09:00 – 11:00  Safe Use of Pesticides in the Landscape</a:t>
            </a:r>
          </a:p>
          <a:p>
            <a:r>
              <a:rPr lang="en-US" sz="1600" dirty="0">
                <a:solidFill>
                  <a:srgbClr val="002060"/>
                </a:solidFill>
                <a:cs typeface="Arial" panose="020B0604020202020204" pitchFamily="34" charset="0"/>
              </a:rPr>
              <a:t>11:00 – 12:00  IPM of Weeds in Turfgrass Systems</a:t>
            </a:r>
          </a:p>
          <a:p>
            <a:r>
              <a:rPr lang="en-US" sz="1600" dirty="0">
                <a:solidFill>
                  <a:srgbClr val="002060"/>
                </a:solidFill>
                <a:cs typeface="Arial" panose="020B0604020202020204" pitchFamily="34" charset="0"/>
              </a:rPr>
              <a:t>12:00 – 13:00  Lunch on Your Own</a:t>
            </a:r>
          </a:p>
          <a:p>
            <a:r>
              <a:rPr lang="en-US" sz="1600" dirty="0">
                <a:solidFill>
                  <a:srgbClr val="002060"/>
                </a:solidFill>
                <a:cs typeface="Arial" panose="020B0604020202020204" pitchFamily="34" charset="0"/>
              </a:rPr>
              <a:t>13:00 – 14:00  Preventing and Identifying Abiotic Disorders of Landscape      </a:t>
            </a:r>
          </a:p>
          <a:p>
            <a:r>
              <a:rPr lang="en-US" sz="1600" dirty="0">
                <a:solidFill>
                  <a:srgbClr val="002060"/>
                </a:solidFill>
                <a:cs typeface="Arial" panose="020B0604020202020204" pitchFamily="34" charset="0"/>
              </a:rPr>
              <a:t>                           Plants</a:t>
            </a:r>
          </a:p>
          <a:p>
            <a:r>
              <a:rPr lang="en-US" sz="1600" dirty="0">
                <a:solidFill>
                  <a:srgbClr val="002060"/>
                </a:solidFill>
                <a:cs typeface="Arial" panose="020B0604020202020204" pitchFamily="34" charset="0"/>
              </a:rPr>
              <a:t>14:00 – 16:00  Diagnosing Plant Problems and Managing Pests</a:t>
            </a:r>
          </a:p>
          <a:p>
            <a:r>
              <a:rPr lang="en-US" sz="1600" dirty="0">
                <a:solidFill>
                  <a:srgbClr val="002060"/>
                </a:solidFill>
                <a:cs typeface="Arial" panose="020B0604020202020204" pitchFamily="34" charset="0"/>
              </a:rPr>
              <a:t>16:00 – 17:00  Back to Basics: Avoid Common Violations</a:t>
            </a:r>
          </a:p>
        </p:txBody>
      </p:sp>
      <p:pic>
        <p:nvPicPr>
          <p:cNvPr id="11" name="Picture 10" descr="C:\Users\ischumann\AppData\Local\Microsoft\Windows\Temporary Internet Files\Content.Word\UCCE_DropShadow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2640" y="8382000"/>
            <a:ext cx="746760" cy="755493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extBox 12"/>
          <p:cNvSpPr txBox="1"/>
          <p:nvPr/>
        </p:nvSpPr>
        <p:spPr>
          <a:xfrm>
            <a:off x="259043" y="6102459"/>
            <a:ext cx="663858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002060"/>
                </a:solidFill>
                <a:cs typeface="Arial" panose="020B0604020202020204" pitchFamily="34" charset="0"/>
              </a:rPr>
              <a:t>Location: UCCE Auditorium</a:t>
            </a:r>
          </a:p>
          <a:p>
            <a:r>
              <a:rPr lang="en-US" sz="1600" b="1" dirty="0">
                <a:solidFill>
                  <a:srgbClr val="002060"/>
                </a:solidFill>
                <a:cs typeface="Arial" panose="020B0604020202020204" pitchFamily="34" charset="0"/>
              </a:rPr>
              <a:t>                  2156 Sierra Way, San Luis Obispo </a:t>
            </a:r>
            <a:endParaRPr lang="en-US" sz="800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r>
              <a:rPr lang="en-US" sz="1600" b="1" dirty="0">
                <a:solidFill>
                  <a:srgbClr val="002060"/>
                </a:solidFill>
                <a:cs typeface="Arial" panose="020B0604020202020204" pitchFamily="34" charset="0"/>
              </a:rPr>
              <a:t>REGISTER</a:t>
            </a:r>
            <a:r>
              <a:rPr lang="en-US" sz="1600" b="1" dirty="0">
                <a:solidFill>
                  <a:schemeClr val="tx2">
                    <a:lumMod val="75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600" b="1" dirty="0">
                <a:solidFill>
                  <a:srgbClr val="002060"/>
                </a:solidFill>
                <a:cs typeface="Arial" panose="020B0604020202020204" pitchFamily="34" charset="0"/>
              </a:rPr>
              <a:t>ONLINE</a:t>
            </a:r>
            <a:r>
              <a:rPr lang="en-US" sz="1600" b="1" dirty="0">
                <a:solidFill>
                  <a:schemeClr val="tx2">
                    <a:lumMod val="75000"/>
                  </a:schemeClr>
                </a:solidFill>
                <a:cs typeface="Arial" panose="020B0604020202020204" pitchFamily="34" charset="0"/>
              </a:rPr>
              <a:t>@ </a:t>
            </a:r>
            <a:r>
              <a:rPr lang="en-US" sz="1600" b="1" dirty="0">
                <a:hlinkClick r:id="rId5"/>
              </a:rPr>
              <a:t>http://ucanr.edu/pestmanagement2018</a:t>
            </a:r>
            <a:r>
              <a:rPr lang="en-US" sz="1600" dirty="0"/>
              <a:t> </a:t>
            </a:r>
            <a:endParaRPr lang="en-US" sz="1100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endParaRPr lang="en-US" sz="1600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r>
              <a:rPr lang="en-US" sz="1600" b="1" dirty="0">
                <a:solidFill>
                  <a:srgbClr val="FF0000"/>
                </a:solidFill>
                <a:cs typeface="Arial" panose="020B0604020202020204" pitchFamily="34" charset="0"/>
              </a:rPr>
              <a:t>8 Units DPR CE Credits Offered</a:t>
            </a:r>
            <a:r>
              <a:rPr lang="en-US" sz="1600" dirty="0">
                <a:solidFill>
                  <a:srgbClr val="002060"/>
                </a:solidFill>
                <a:cs typeface="Arial" panose="020B0604020202020204" pitchFamily="34" charset="0"/>
              </a:rPr>
              <a:t>		               </a:t>
            </a:r>
          </a:p>
          <a:p>
            <a:r>
              <a:rPr lang="en-US" sz="1600" dirty="0">
                <a:solidFill>
                  <a:srgbClr val="002060"/>
                </a:solidFill>
                <a:cs typeface="Arial" panose="020B0604020202020204" pitchFamily="34" charset="0"/>
              </a:rPr>
              <a:t>Questions? Call 805-781-5940</a:t>
            </a:r>
            <a:endParaRPr lang="en-US" sz="1600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r>
              <a:rPr lang="en-US" sz="1600" b="1" dirty="0">
                <a:solidFill>
                  <a:srgbClr val="002060"/>
                </a:solidFill>
                <a:cs typeface="Arial" panose="020B0604020202020204" pitchFamily="34" charset="0"/>
              </a:rPr>
              <a:t>                                                                                                          </a:t>
            </a:r>
            <a:r>
              <a:rPr lang="en-US" sz="1400" b="1" dirty="0">
                <a:solidFill>
                  <a:srgbClr val="002060"/>
                </a:solidFill>
                <a:cs typeface="Arial" panose="020B0604020202020204" pitchFamily="34" charset="0"/>
              </a:rPr>
              <a:t>Scan here to Register</a:t>
            </a:r>
            <a:endParaRPr lang="en-US" sz="16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pic>
        <p:nvPicPr>
          <p:cNvPr id="1026" name="Picture 2" descr="Image result for San Luis Obispo County logo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368" y="8458200"/>
            <a:ext cx="1052021" cy="6627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86FC05A-0D9F-4D5B-A2E7-123F7628880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9307" y="6601339"/>
            <a:ext cx="1009650" cy="1009650"/>
          </a:xfrm>
          <a:prstGeom prst="rect">
            <a:avLst/>
          </a:prstGeom>
        </p:spPr>
      </p:pic>
      <p:sp>
        <p:nvSpPr>
          <p:cNvPr id="16" name="Scroll: Horizontal 15">
            <a:extLst>
              <a:ext uri="{FF2B5EF4-FFF2-40B4-BE49-F238E27FC236}">
                <a16:creationId xmlns:a16="http://schemas.microsoft.com/office/drawing/2014/main" id="{67349003-01A2-4245-9425-1DFDED060DEC}"/>
              </a:ext>
            </a:extLst>
          </p:cNvPr>
          <p:cNvSpPr/>
          <p:nvPr/>
        </p:nvSpPr>
        <p:spPr>
          <a:xfrm>
            <a:off x="454210" y="5086686"/>
            <a:ext cx="5791200" cy="1009650"/>
          </a:xfrm>
          <a:prstGeom prst="horizontalScroll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anose="020F0502020204030204" pitchFamily="34" charset="0"/>
              </a:rPr>
              <a:t>Date:</a:t>
            </a: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anose="020F0502020204030204" pitchFamily="34" charset="0"/>
              </a:rPr>
              <a:t> 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anose="020F0502020204030204" pitchFamily="34" charset="0"/>
              </a:rPr>
              <a:t>Thursday, SEPTEMBER 27, 2018 – English only</a:t>
            </a:r>
          </a:p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anose="020F0502020204030204" pitchFamily="34" charset="0"/>
              </a:rPr>
              <a:t>                       </a:t>
            </a: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anose="020F0502020204030204" pitchFamily="34" charset="0"/>
              </a:rPr>
              <a:t>Friday, SEPTEMBER 28, 2018    –   Spanish only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2237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2465</TotalTime>
  <Words>250</Words>
  <Application>Microsoft Office PowerPoint</Application>
  <PresentationFormat>On-screen Show (4:3)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Segoe UI Black</vt:lpstr>
      <vt:lpstr>Office Theme</vt:lpstr>
      <vt:lpstr>Pest Management  in the Garden/Landscape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Ingrid Schumann</dc:creator>
  <cp:lastModifiedBy>Hiromi Peck</cp:lastModifiedBy>
  <cp:revision>112</cp:revision>
  <cp:lastPrinted>2018-07-31T15:33:48Z</cp:lastPrinted>
  <dcterms:created xsi:type="dcterms:W3CDTF">2015-08-11T21:18:26Z</dcterms:created>
  <dcterms:modified xsi:type="dcterms:W3CDTF">2018-07-31T17:08:06Z</dcterms:modified>
</cp:coreProperties>
</file>