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57" r:id="rId4"/>
    <p:sldId id="258" r:id="rId5"/>
    <p:sldId id="259" r:id="rId6"/>
    <p:sldId id="261" r:id="rId7"/>
    <p:sldId id="284" r:id="rId8"/>
    <p:sldId id="262" r:id="rId9"/>
    <p:sldId id="277" r:id="rId10"/>
    <p:sldId id="278" r:id="rId11"/>
    <p:sldId id="279" r:id="rId12"/>
    <p:sldId id="280" r:id="rId13"/>
    <p:sldId id="281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82" r:id="rId26"/>
    <p:sldId id="274" r:id="rId27"/>
    <p:sldId id="275" r:id="rId28"/>
    <p:sldId id="276" r:id="rId29"/>
  </p:sldIdLst>
  <p:sldSz cx="9144000" cy="6858000" type="screen4x3"/>
  <p:notesSz cx="7023100" cy="9309100"/>
  <p:custDataLst>
    <p:tags r:id="rId3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88" d="100"/>
          <a:sy n="88" d="100"/>
        </p:scale>
        <p:origin x="1234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250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Responses</c:v>
                </c:pt>
              </c:strCache>
            </c:strRef>
          </c:tx>
          <c:dPt>
            <c:idx val="0"/>
            <c:bubble3D val="0"/>
            <c:spPr>
              <a:solidFill>
                <a:srgbClr val="B7DB6C"/>
              </a:solidFill>
              <a:ln w="12700" cmpd="sng">
                <a:solidFill>
                  <a:srgbClr val="EEEEEE"/>
                </a:solidFill>
              </a:ln>
            </c:spPr>
          </c:dPt>
          <c:dPt>
            <c:idx val="1"/>
            <c:bubble3D val="0"/>
            <c:spPr>
              <a:solidFill>
                <a:srgbClr val="CFCFCF"/>
              </a:solidFill>
              <a:ln w="12700" cmpd="sng">
                <a:solidFill>
                  <a:srgbClr val="EEEEEE"/>
                </a:solidFill>
              </a:ln>
            </c:spPr>
          </c:dPt>
          <c:dPt>
            <c:idx val="2"/>
            <c:bubble3D val="0"/>
            <c:spPr>
              <a:solidFill>
                <a:srgbClr val="E9928E"/>
              </a:solidFill>
              <a:ln w="12700" cmpd="sng">
                <a:solidFill>
                  <a:srgbClr val="EEEEEE"/>
                </a:solidFill>
              </a:ln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200" b="1" i="0">
                      <a:solidFill>
                        <a:srgbClr val="4A4A4A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/>
              <c:txPr>
                <a:bodyPr/>
                <a:lstStyle/>
                <a:p>
                  <a:pPr>
                    <a:defRPr sz="1200" b="1" i="0">
                      <a:solidFill>
                        <a:srgbClr val="4A4A4A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/>
              <c:txPr>
                <a:bodyPr/>
                <a:lstStyle/>
                <a:p>
                  <a:pPr>
                    <a:defRPr sz="1200" b="1" i="0">
                      <a:solidFill>
                        <a:srgbClr val="4A4A4A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Response0</c:v>
                </c:pt>
                <c:pt idx="1">
                  <c:v>Response1</c:v>
                </c:pt>
                <c:pt idx="2">
                  <c:v>Response2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</c:plotArea>
    <c:plotVisOnly val="1"/>
    <c:dispBlanksAs val="zero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xMode val="edge"/>
          <c:yMode val="edge"/>
          <c:x val="0"/>
          <c:y val="0"/>
          <c:w val="1"/>
          <c:h val="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Score</c:v>
                </c:pt>
              </c:strCache>
            </c:strRef>
          </c:tx>
          <c:spPr>
            <a:solidFill>
              <a:srgbClr val="CCCCCC"/>
            </a:solidFill>
            <a:ln w="12700" cmpd="sng">
              <a:noFill/>
            </a:ln>
          </c:spPr>
          <c:invertIfNegative val="0"/>
          <c:val>
            <c:numRef>
              <c:f>Sheet1!$B$2</c:f>
              <c:numCache>
                <c:formatCode>General</c:formatCode>
                <c:ptCount val="1"/>
                <c:pt idx="0">
                  <c:v>70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405076104"/>
        <c:axId val="405075712"/>
      </c:barChart>
      <c:valAx>
        <c:axId val="405075712"/>
        <c:scaling>
          <c:orientation val="minMax"/>
          <c:max val="100"/>
          <c:min val="0"/>
        </c:scaling>
        <c:delete val="1"/>
        <c:axPos val="b"/>
        <c:numFmt formatCode="General" sourceLinked="1"/>
        <c:majorTickMark val="cross"/>
        <c:minorTickMark val="cross"/>
        <c:tickLblPos val="nextTo"/>
        <c:crossAx val="405076104"/>
        <c:crosses val="autoZero"/>
        <c:crossBetween val="between"/>
      </c:valAx>
      <c:catAx>
        <c:axId val="405076104"/>
        <c:scaling>
          <c:orientation val="minMax"/>
        </c:scaling>
        <c:delete val="1"/>
        <c:axPos val="l"/>
        <c:majorTickMark val="cross"/>
        <c:minorTickMark val="cross"/>
        <c:tickLblPos val="nextTo"/>
        <c:crossAx val="405075712"/>
        <c:crosses val="autoZero"/>
        <c:auto val="1"/>
        <c:lblAlgn val="ctr"/>
        <c:lblOffset val="100"/>
        <c:noMultiLvlLbl val="1"/>
      </c:catAx>
    </c:plotArea>
    <c:plotVisOnly val="1"/>
    <c:dispBlanksAs val="zero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xMode val="edge"/>
          <c:yMode val="edge"/>
          <c:x val="0"/>
          <c:y val="0"/>
          <c:w val="1"/>
          <c:h val="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Score</c:v>
                </c:pt>
              </c:strCache>
            </c:strRef>
          </c:tx>
          <c:spPr>
            <a:solidFill>
              <a:srgbClr val="CCCCCC"/>
            </a:solidFill>
            <a:ln w="12700" cmpd="sng">
              <a:noFill/>
            </a:ln>
          </c:spPr>
          <c:invertIfNegative val="0"/>
          <c:val>
            <c:numRef>
              <c:f>Sheet1!$B$2</c:f>
              <c:numCache>
                <c:formatCode>General</c:formatCode>
                <c:ptCount val="1"/>
                <c:pt idx="0">
                  <c:v>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405076888"/>
        <c:axId val="405080024"/>
      </c:barChart>
      <c:valAx>
        <c:axId val="405080024"/>
        <c:scaling>
          <c:orientation val="minMax"/>
          <c:max val="100"/>
          <c:min val="0"/>
        </c:scaling>
        <c:delete val="1"/>
        <c:axPos val="b"/>
        <c:numFmt formatCode="General" sourceLinked="1"/>
        <c:majorTickMark val="cross"/>
        <c:minorTickMark val="cross"/>
        <c:tickLblPos val="nextTo"/>
        <c:crossAx val="405076888"/>
        <c:crosses val="autoZero"/>
        <c:crossBetween val="between"/>
      </c:valAx>
      <c:catAx>
        <c:axId val="405076888"/>
        <c:scaling>
          <c:orientation val="minMax"/>
        </c:scaling>
        <c:delete val="1"/>
        <c:axPos val="l"/>
        <c:majorTickMark val="cross"/>
        <c:minorTickMark val="cross"/>
        <c:tickLblPos val="nextTo"/>
        <c:crossAx val="405080024"/>
        <c:crosses val="autoZero"/>
        <c:auto val="1"/>
        <c:lblAlgn val="ctr"/>
        <c:lblOffset val="100"/>
        <c:noMultiLvlLbl val="1"/>
      </c:catAx>
    </c:plotArea>
    <c:plotVisOnly val="1"/>
    <c:dispBlanksAs val="zero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xMode val="edge"/>
          <c:yMode val="edge"/>
          <c:x val="0"/>
          <c:y val="0"/>
          <c:w val="1"/>
          <c:h val="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Score</c:v>
                </c:pt>
              </c:strCache>
            </c:strRef>
          </c:tx>
          <c:spPr>
            <a:solidFill>
              <a:srgbClr val="CCCCCC"/>
            </a:solidFill>
            <a:ln w="12700" cmpd="sng">
              <a:noFill/>
            </a:ln>
          </c:spPr>
          <c:invertIfNegative val="0"/>
          <c:val>
            <c:numRef>
              <c:f>Sheet1!$B$2</c:f>
              <c:numCache>
                <c:formatCode>General</c:formatCode>
                <c:ptCount val="1"/>
                <c:pt idx="0">
                  <c:v>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405080808"/>
        <c:axId val="405075320"/>
      </c:barChart>
      <c:valAx>
        <c:axId val="405075320"/>
        <c:scaling>
          <c:orientation val="minMax"/>
          <c:max val="100"/>
          <c:min val="0"/>
        </c:scaling>
        <c:delete val="1"/>
        <c:axPos val="b"/>
        <c:numFmt formatCode="General" sourceLinked="1"/>
        <c:majorTickMark val="cross"/>
        <c:minorTickMark val="cross"/>
        <c:tickLblPos val="nextTo"/>
        <c:crossAx val="405080808"/>
        <c:crosses val="autoZero"/>
        <c:crossBetween val="between"/>
      </c:valAx>
      <c:catAx>
        <c:axId val="405080808"/>
        <c:scaling>
          <c:orientation val="minMax"/>
        </c:scaling>
        <c:delete val="1"/>
        <c:axPos val="l"/>
        <c:majorTickMark val="cross"/>
        <c:minorTickMark val="cross"/>
        <c:tickLblPos val="nextTo"/>
        <c:crossAx val="405075320"/>
        <c:crosses val="autoZero"/>
        <c:auto val="1"/>
        <c:lblAlgn val="ctr"/>
        <c:lblOffset val="100"/>
        <c:noMultiLvlLbl val="1"/>
      </c:catAx>
    </c:plotArea>
    <c:plotVisOnly val="1"/>
    <c:dispBlanksAs val="zero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xMode val="edge"/>
          <c:yMode val="edge"/>
          <c:x val="0"/>
          <c:y val="0"/>
          <c:w val="1"/>
          <c:h val="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Score</c:v>
                </c:pt>
              </c:strCache>
            </c:strRef>
          </c:tx>
          <c:spPr>
            <a:solidFill>
              <a:srgbClr val="CCCCCC"/>
            </a:solidFill>
            <a:ln w="12700" cmpd="sng">
              <a:noFill/>
            </a:ln>
          </c:spPr>
          <c:invertIfNegative val="0"/>
          <c:val>
            <c:numRef>
              <c:f>Sheet1!$B$2</c:f>
              <c:numCache>
                <c:formatCode>General</c:formatCode>
                <c:ptCount val="1"/>
                <c:pt idx="0">
                  <c:v>60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405081200"/>
        <c:axId val="405080416"/>
      </c:barChart>
      <c:valAx>
        <c:axId val="405080416"/>
        <c:scaling>
          <c:orientation val="minMax"/>
          <c:max val="100"/>
          <c:min val="0"/>
        </c:scaling>
        <c:delete val="1"/>
        <c:axPos val="b"/>
        <c:numFmt formatCode="General" sourceLinked="1"/>
        <c:majorTickMark val="cross"/>
        <c:minorTickMark val="cross"/>
        <c:tickLblPos val="nextTo"/>
        <c:crossAx val="405081200"/>
        <c:crosses val="autoZero"/>
        <c:crossBetween val="between"/>
      </c:valAx>
      <c:catAx>
        <c:axId val="405081200"/>
        <c:scaling>
          <c:orientation val="minMax"/>
        </c:scaling>
        <c:delete val="1"/>
        <c:axPos val="l"/>
        <c:majorTickMark val="cross"/>
        <c:minorTickMark val="cross"/>
        <c:tickLblPos val="nextTo"/>
        <c:crossAx val="405080416"/>
        <c:crosses val="autoZero"/>
        <c:auto val="1"/>
        <c:lblAlgn val="ctr"/>
        <c:lblOffset val="100"/>
        <c:noMultiLvlLbl val="1"/>
      </c:catAx>
    </c:plotArea>
    <c:plotVisOnly val="1"/>
    <c:dispBlanksAs val="zero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Responses</c:v>
                </c:pt>
              </c:strCache>
            </c:strRef>
          </c:tx>
          <c:dPt>
            <c:idx val="0"/>
            <c:bubble3D val="0"/>
            <c:spPr>
              <a:solidFill>
                <a:srgbClr val="CFCFCF"/>
              </a:solidFill>
              <a:ln w="12700" cmpd="sng">
                <a:solidFill>
                  <a:srgbClr val="EEEEEE"/>
                </a:solidFill>
              </a:ln>
            </c:spPr>
          </c:dPt>
          <c:dPt>
            <c:idx val="1"/>
            <c:bubble3D val="0"/>
            <c:spPr>
              <a:solidFill>
                <a:srgbClr val="E9928E"/>
              </a:solidFill>
              <a:ln w="12700" cmpd="sng">
                <a:solidFill>
                  <a:srgbClr val="EEEEEE"/>
                </a:solidFill>
              </a:ln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200" b="1" i="0">
                      <a:solidFill>
                        <a:srgbClr val="4A4A4A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/>
              <c:txPr>
                <a:bodyPr/>
                <a:lstStyle/>
                <a:p>
                  <a:pPr>
                    <a:defRPr sz="1200" b="1" i="0">
                      <a:solidFill>
                        <a:srgbClr val="4A4A4A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Response0</c:v>
                </c:pt>
                <c:pt idx="1">
                  <c:v>Response1</c:v>
                </c:pt>
                <c:pt idx="2">
                  <c:v>Response2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</c:v>
                </c:pt>
                <c:pt idx="1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</c:plotArea>
    <c:plotVisOnly val="1"/>
    <c:dispBlanksAs val="zero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xMode val="edge"/>
          <c:yMode val="edge"/>
          <c:x val="0"/>
          <c:y val="0"/>
          <c:w val="1"/>
          <c:h val="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Score</c:v>
                </c:pt>
              </c:strCache>
            </c:strRef>
          </c:tx>
          <c:spPr>
            <a:solidFill>
              <a:srgbClr val="CCCCCC"/>
            </a:solidFill>
            <a:ln w="12700" cmpd="sng">
              <a:noFill/>
            </a:ln>
          </c:spPr>
          <c:invertIfNegative val="0"/>
          <c:val>
            <c:numRef>
              <c:f>Sheet1!$B$2</c:f>
              <c:numCache>
                <c:formatCode>General</c:formatCode>
                <c:ptCount val="1"/>
                <c:pt idx="0">
                  <c:v>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406749632"/>
        <c:axId val="333396680"/>
      </c:barChart>
      <c:valAx>
        <c:axId val="333396680"/>
        <c:scaling>
          <c:orientation val="minMax"/>
          <c:max val="100"/>
          <c:min val="0"/>
        </c:scaling>
        <c:delete val="1"/>
        <c:axPos val="b"/>
        <c:numFmt formatCode="General" sourceLinked="1"/>
        <c:majorTickMark val="cross"/>
        <c:minorTickMark val="cross"/>
        <c:tickLblPos val="nextTo"/>
        <c:crossAx val="406749632"/>
        <c:crosses val="autoZero"/>
        <c:crossBetween val="between"/>
      </c:valAx>
      <c:catAx>
        <c:axId val="406749632"/>
        <c:scaling>
          <c:orientation val="minMax"/>
        </c:scaling>
        <c:delete val="1"/>
        <c:axPos val="l"/>
        <c:majorTickMark val="cross"/>
        <c:minorTickMark val="cross"/>
        <c:tickLblPos val="nextTo"/>
        <c:crossAx val="333396680"/>
        <c:crosses val="autoZero"/>
        <c:auto val="1"/>
        <c:lblAlgn val="ctr"/>
        <c:lblOffset val="100"/>
        <c:noMultiLvlLbl val="1"/>
      </c:catAx>
    </c:plotArea>
    <c:plotVisOnly val="1"/>
    <c:dispBlanksAs val="zero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xMode val="edge"/>
          <c:yMode val="edge"/>
          <c:x val="0"/>
          <c:y val="0"/>
          <c:w val="1"/>
          <c:h val="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Score</c:v>
                </c:pt>
              </c:strCache>
            </c:strRef>
          </c:tx>
          <c:spPr>
            <a:solidFill>
              <a:srgbClr val="CCCCCC"/>
            </a:solidFill>
            <a:ln w="12700" cmpd="sng">
              <a:noFill/>
            </a:ln>
          </c:spPr>
          <c:invertIfNegative val="0"/>
          <c:val>
            <c:numRef>
              <c:f>Sheet1!$B$2</c:f>
              <c:numCache>
                <c:formatCode>General</c:formatCode>
                <c:ptCount val="1"/>
                <c:pt idx="0">
                  <c:v>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406743752"/>
        <c:axId val="406746496"/>
      </c:barChart>
      <c:valAx>
        <c:axId val="406746496"/>
        <c:scaling>
          <c:orientation val="minMax"/>
          <c:max val="100"/>
          <c:min val="0"/>
        </c:scaling>
        <c:delete val="1"/>
        <c:axPos val="b"/>
        <c:numFmt formatCode="General" sourceLinked="1"/>
        <c:majorTickMark val="cross"/>
        <c:minorTickMark val="cross"/>
        <c:tickLblPos val="nextTo"/>
        <c:crossAx val="406743752"/>
        <c:crosses val="autoZero"/>
        <c:crossBetween val="between"/>
      </c:valAx>
      <c:catAx>
        <c:axId val="406743752"/>
        <c:scaling>
          <c:orientation val="minMax"/>
        </c:scaling>
        <c:delete val="1"/>
        <c:axPos val="l"/>
        <c:majorTickMark val="cross"/>
        <c:minorTickMark val="cross"/>
        <c:tickLblPos val="nextTo"/>
        <c:crossAx val="406746496"/>
        <c:crosses val="autoZero"/>
        <c:auto val="1"/>
        <c:lblAlgn val="ctr"/>
        <c:lblOffset val="100"/>
        <c:noMultiLvlLbl val="1"/>
      </c:catAx>
    </c:plotArea>
    <c:plotVisOnly val="1"/>
    <c:dispBlanksAs val="zero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xMode val="edge"/>
          <c:yMode val="edge"/>
          <c:x val="0"/>
          <c:y val="0"/>
          <c:w val="1"/>
          <c:h val="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Score</c:v>
                </c:pt>
              </c:strCache>
            </c:strRef>
          </c:tx>
          <c:spPr>
            <a:solidFill>
              <a:srgbClr val="CCCCCC"/>
            </a:solidFill>
            <a:ln w="12700" cmpd="sng">
              <a:noFill/>
            </a:ln>
          </c:spPr>
          <c:invertIfNegative val="0"/>
          <c:val>
            <c:numRef>
              <c:f>Sheet1!$B$2</c:f>
              <c:numCache>
                <c:formatCode>General</c:formatCode>
                <c:ptCount val="1"/>
                <c:pt idx="0">
                  <c:v>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406748456"/>
        <c:axId val="406745320"/>
      </c:barChart>
      <c:valAx>
        <c:axId val="406745320"/>
        <c:scaling>
          <c:orientation val="minMax"/>
          <c:max val="100"/>
          <c:min val="0"/>
        </c:scaling>
        <c:delete val="1"/>
        <c:axPos val="b"/>
        <c:numFmt formatCode="General" sourceLinked="1"/>
        <c:majorTickMark val="cross"/>
        <c:minorTickMark val="cross"/>
        <c:tickLblPos val="nextTo"/>
        <c:crossAx val="406748456"/>
        <c:crosses val="autoZero"/>
        <c:crossBetween val="between"/>
      </c:valAx>
      <c:catAx>
        <c:axId val="406748456"/>
        <c:scaling>
          <c:orientation val="minMax"/>
        </c:scaling>
        <c:delete val="1"/>
        <c:axPos val="l"/>
        <c:majorTickMark val="cross"/>
        <c:minorTickMark val="cross"/>
        <c:tickLblPos val="nextTo"/>
        <c:crossAx val="406745320"/>
        <c:crosses val="autoZero"/>
        <c:auto val="1"/>
        <c:lblAlgn val="ctr"/>
        <c:lblOffset val="100"/>
        <c:noMultiLvlLbl val="1"/>
      </c:catAx>
    </c:plotArea>
    <c:plotVisOnly val="1"/>
    <c:dispBlanksAs val="zero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xMode val="edge"/>
          <c:yMode val="edge"/>
          <c:x val="0"/>
          <c:y val="0"/>
          <c:w val="1"/>
          <c:h val="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Score</c:v>
                </c:pt>
              </c:strCache>
            </c:strRef>
          </c:tx>
          <c:spPr>
            <a:solidFill>
              <a:srgbClr val="CCCCCC"/>
            </a:solidFill>
            <a:ln w="12700" cmpd="sng">
              <a:noFill/>
            </a:ln>
          </c:spPr>
          <c:invertIfNegative val="0"/>
          <c:val>
            <c:numRef>
              <c:f>Sheet1!$B$2</c:f>
              <c:numCache>
                <c:formatCode>General</c:formatCode>
                <c:ptCount val="1"/>
                <c:pt idx="0">
                  <c:v>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406744928"/>
        <c:axId val="406742576"/>
      </c:barChart>
      <c:valAx>
        <c:axId val="406742576"/>
        <c:scaling>
          <c:orientation val="minMax"/>
          <c:max val="100"/>
          <c:min val="0"/>
        </c:scaling>
        <c:delete val="1"/>
        <c:axPos val="b"/>
        <c:numFmt formatCode="General" sourceLinked="1"/>
        <c:majorTickMark val="cross"/>
        <c:minorTickMark val="cross"/>
        <c:tickLblPos val="nextTo"/>
        <c:crossAx val="406744928"/>
        <c:crosses val="autoZero"/>
        <c:crossBetween val="between"/>
      </c:valAx>
      <c:catAx>
        <c:axId val="406744928"/>
        <c:scaling>
          <c:orientation val="minMax"/>
        </c:scaling>
        <c:delete val="1"/>
        <c:axPos val="l"/>
        <c:majorTickMark val="cross"/>
        <c:minorTickMark val="cross"/>
        <c:tickLblPos val="nextTo"/>
        <c:crossAx val="406742576"/>
        <c:crosses val="autoZero"/>
        <c:auto val="1"/>
        <c:lblAlgn val="ctr"/>
        <c:lblOffset val="100"/>
        <c:noMultiLvlLbl val="1"/>
      </c:catAx>
    </c:plotArea>
    <c:plotVisOnly val="1"/>
    <c:dispBlanksAs val="zero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xMode val="edge"/>
          <c:yMode val="edge"/>
          <c:x val="0"/>
          <c:y val="0"/>
          <c:w val="1"/>
          <c:h val="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Score</c:v>
                </c:pt>
              </c:strCache>
            </c:strRef>
          </c:tx>
          <c:spPr>
            <a:solidFill>
              <a:srgbClr val="CCCCCC"/>
            </a:solidFill>
            <a:ln w="12700" cmpd="sng">
              <a:noFill/>
            </a:ln>
          </c:spPr>
          <c:invertIfNegative val="0"/>
          <c:val>
            <c:numRef>
              <c:f>Sheet1!$B$2</c:f>
              <c:numCache>
                <c:formatCode>General</c:formatCode>
                <c:ptCount val="1"/>
                <c:pt idx="0">
                  <c:v>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406743360"/>
        <c:axId val="406742968"/>
      </c:barChart>
      <c:valAx>
        <c:axId val="406742968"/>
        <c:scaling>
          <c:orientation val="minMax"/>
          <c:max val="100"/>
          <c:min val="0"/>
        </c:scaling>
        <c:delete val="1"/>
        <c:axPos val="b"/>
        <c:numFmt formatCode="General" sourceLinked="1"/>
        <c:majorTickMark val="cross"/>
        <c:minorTickMark val="cross"/>
        <c:tickLblPos val="nextTo"/>
        <c:crossAx val="406743360"/>
        <c:crosses val="autoZero"/>
        <c:crossBetween val="between"/>
      </c:valAx>
      <c:catAx>
        <c:axId val="406743360"/>
        <c:scaling>
          <c:orientation val="minMax"/>
        </c:scaling>
        <c:delete val="1"/>
        <c:axPos val="l"/>
        <c:majorTickMark val="cross"/>
        <c:minorTickMark val="cross"/>
        <c:tickLblPos val="nextTo"/>
        <c:crossAx val="406742968"/>
        <c:crosses val="autoZero"/>
        <c:auto val="1"/>
        <c:lblAlgn val="ctr"/>
        <c:lblOffset val="100"/>
        <c:noMultiLvlLbl val="1"/>
      </c:catAx>
    </c:plotArea>
    <c:plotVisOnly val="1"/>
    <c:dispBlanksAs val="zero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xMode val="edge"/>
          <c:yMode val="edge"/>
          <c:x val="0"/>
          <c:y val="0"/>
          <c:w val="1"/>
          <c:h val="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Score</c:v>
                </c:pt>
              </c:strCache>
            </c:strRef>
          </c:tx>
          <c:spPr>
            <a:solidFill>
              <a:srgbClr val="CCCCCC"/>
            </a:solidFill>
            <a:ln w="12700" cmpd="sng">
              <a:noFill/>
            </a:ln>
          </c:spPr>
          <c:invertIfNegative val="0"/>
          <c:val>
            <c:numRef>
              <c:f>Sheet1!$B$2</c:f>
              <c:numCache>
                <c:formatCode>General</c:formatCode>
                <c:ptCount val="1"/>
                <c:pt idx="0">
                  <c:v>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406744536"/>
        <c:axId val="406746104"/>
      </c:barChart>
      <c:valAx>
        <c:axId val="406746104"/>
        <c:scaling>
          <c:orientation val="minMax"/>
          <c:max val="100"/>
          <c:min val="0"/>
        </c:scaling>
        <c:delete val="1"/>
        <c:axPos val="b"/>
        <c:numFmt formatCode="General" sourceLinked="1"/>
        <c:majorTickMark val="cross"/>
        <c:minorTickMark val="cross"/>
        <c:tickLblPos val="nextTo"/>
        <c:crossAx val="406744536"/>
        <c:crosses val="autoZero"/>
        <c:crossBetween val="between"/>
      </c:valAx>
      <c:catAx>
        <c:axId val="406744536"/>
        <c:scaling>
          <c:orientation val="minMax"/>
        </c:scaling>
        <c:delete val="1"/>
        <c:axPos val="l"/>
        <c:majorTickMark val="cross"/>
        <c:minorTickMark val="cross"/>
        <c:tickLblPos val="nextTo"/>
        <c:crossAx val="406746104"/>
        <c:crosses val="autoZero"/>
        <c:auto val="1"/>
        <c:lblAlgn val="ctr"/>
        <c:lblOffset val="100"/>
        <c:noMultiLvlLbl val="1"/>
      </c:catAx>
    </c:plotArea>
    <c:plotVisOnly val="1"/>
    <c:dispBlanksAs val="zero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xMode val="edge"/>
          <c:yMode val="edge"/>
          <c:x val="0"/>
          <c:y val="0"/>
          <c:w val="1"/>
          <c:h val="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Score</c:v>
                </c:pt>
              </c:strCache>
            </c:strRef>
          </c:tx>
          <c:spPr>
            <a:solidFill>
              <a:srgbClr val="CCCCCC"/>
            </a:solidFill>
            <a:ln w="12700" cmpd="sng">
              <a:noFill/>
            </a:ln>
          </c:spPr>
          <c:invertIfNegative val="0"/>
          <c:val>
            <c:numRef>
              <c:f>Sheet1!$B$2</c:f>
              <c:numCache>
                <c:formatCode>General</c:formatCode>
                <c:ptCount val="1"/>
                <c:pt idx="0">
                  <c:v>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405077672"/>
        <c:axId val="406747280"/>
      </c:barChart>
      <c:valAx>
        <c:axId val="406747280"/>
        <c:scaling>
          <c:orientation val="minMax"/>
          <c:max val="100"/>
          <c:min val="0"/>
        </c:scaling>
        <c:delete val="1"/>
        <c:axPos val="b"/>
        <c:numFmt formatCode="General" sourceLinked="1"/>
        <c:majorTickMark val="cross"/>
        <c:minorTickMark val="cross"/>
        <c:tickLblPos val="nextTo"/>
        <c:crossAx val="405077672"/>
        <c:crosses val="autoZero"/>
        <c:crossBetween val="between"/>
      </c:valAx>
      <c:catAx>
        <c:axId val="405077672"/>
        <c:scaling>
          <c:orientation val="minMax"/>
        </c:scaling>
        <c:delete val="1"/>
        <c:axPos val="l"/>
        <c:majorTickMark val="cross"/>
        <c:minorTickMark val="cross"/>
        <c:tickLblPos val="nextTo"/>
        <c:crossAx val="406747280"/>
        <c:crosses val="autoZero"/>
        <c:auto val="1"/>
        <c:lblAlgn val="ctr"/>
        <c:lblOffset val="100"/>
        <c:noMultiLvlLbl val="1"/>
      </c:catAx>
    </c:plotArea>
    <c:plotVisOnly val="1"/>
    <c:dispBlanksAs val="zero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00629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dient Bar"/>
          <p:cNvSpPr/>
          <p:nvPr userDrawn="1"/>
        </p:nvSpPr>
        <p:spPr>
          <a:xfrm>
            <a:off x="279400" y="6361734"/>
            <a:ext cx="8610600" cy="45719"/>
          </a:xfrm>
          <a:prstGeom prst="rect">
            <a:avLst/>
          </a:prstGeom>
          <a:gradFill flip="none" rotWithShape="1">
            <a:gsLst>
              <a:gs pos="0">
                <a:srgbClr val="1291C7"/>
              </a:gs>
              <a:gs pos="100000">
                <a:srgbClr val="FFFFFF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age Number"/>
          <p:cNvSpPr txBox="1"/>
          <p:nvPr userDrawn="1"/>
        </p:nvSpPr>
        <p:spPr>
          <a:xfrm>
            <a:off x="8651118" y="6509122"/>
            <a:ext cx="4777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6927D3F5-4124-4C98-91B9-B678FB09C220}" type="slidenum">
              <a:rPr lang="en-US" sz="900" baseline="0" smtClean="0">
                <a:solidFill>
                  <a:srgbClr val="7F7F7F"/>
                </a:solidFill>
                <a:latin typeface="Arial" panose="020B0604020202020204" pitchFamily="34" charset="0"/>
              </a:rPr>
              <a:t>‹#›</a:t>
            </a:fld>
            <a:endParaRPr lang="en-US" sz="900" baseline="0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6903619" y="6492823"/>
            <a:ext cx="1721100" cy="262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668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800239"/>
            <a:ext cx="8229600" cy="276999"/>
          </a:xfrm>
        </p:spPr>
        <p:txBody>
          <a:bodyPr/>
          <a:lstStyle>
            <a:lvl1pPr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Subheading here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6279396"/>
            <a:ext cx="8229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 smtClean="0">
                <a:solidFill>
                  <a:prstClr val="black"/>
                </a:solidFill>
              </a:rPr>
              <a:t>© 2017 Willis Towers Watson. All rights reserved. Proprietary and Confidential. For Willis Towers Watson and Willis Towers Watson client use only.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871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5850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49" r:id="rId2"/>
    <p:sldLayoutId id="2147483660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61" r:id="rId10"/>
    <p:sldLayoutId id="2147483656" r:id="rId11"/>
    <p:sldLayoutId id="2147483657" r:id="rId12"/>
    <p:sldLayoutId id="2147483658" r:id="rId13"/>
    <p:sldLayoutId id="2147483659" r:id="rId14"/>
    <p:sldLayoutId id="2147483663" r:id="rId15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3.xml"/><Relationship Id="rId5" Type="http://schemas.openxmlformats.org/officeDocument/2006/relationships/image" Target="../media/image5.png"/><Relationship Id="rId4" Type="http://schemas.openxmlformats.org/officeDocument/2006/relationships/chart" Target="../charts/chart2.xml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0.xml"/><Relationship Id="rId3" Type="http://schemas.openxmlformats.org/officeDocument/2006/relationships/chart" Target="../charts/chart5.xml"/><Relationship Id="rId7" Type="http://schemas.openxmlformats.org/officeDocument/2006/relationships/chart" Target="../charts/chart9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8.xml"/><Relationship Id="rId11" Type="http://schemas.openxmlformats.org/officeDocument/2006/relationships/chart" Target="../charts/chart13.xml"/><Relationship Id="rId5" Type="http://schemas.openxmlformats.org/officeDocument/2006/relationships/chart" Target="../charts/chart7.xml"/><Relationship Id="rId10" Type="http://schemas.openxmlformats.org/officeDocument/2006/relationships/chart" Target="../charts/chart12.xml"/><Relationship Id="rId4" Type="http://schemas.openxmlformats.org/officeDocument/2006/relationships/chart" Target="../charts/chart6.xml"/><Relationship Id="rId9" Type="http://schemas.openxmlformats.org/officeDocument/2006/relationships/chart" Target="../charts/char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368339" y="245853"/>
            <a:ext cx="6579320" cy="4680520"/>
          </a:xfrm>
          <a:prstGeom prst="rect">
            <a:avLst/>
          </a:prstGeom>
          <a:ln>
            <a:noFill/>
          </a:ln>
        </p:spPr>
      </p:pic>
      <p:grpSp>
        <p:nvGrpSpPr>
          <p:cNvPr id="7" name="Group 6"/>
          <p:cNvGrpSpPr/>
          <p:nvPr/>
        </p:nvGrpSpPr>
        <p:grpSpPr>
          <a:xfrm>
            <a:off x="2089573" y="3501008"/>
            <a:ext cx="5136852" cy="923156"/>
            <a:chOff x="323528" y="1196752"/>
            <a:chExt cx="8509000" cy="923156"/>
          </a:xfrm>
        </p:grpSpPr>
        <p:sp>
          <p:nvSpPr>
            <p:cNvPr id="5" name="New shape"/>
            <p:cNvSpPr/>
            <p:nvPr/>
          </p:nvSpPr>
          <p:spPr>
            <a:xfrm>
              <a:off x="323528" y="1196752"/>
              <a:ext cx="8509000" cy="342900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17500" bIns="0" rtlCol="0" anchor="ctr">
              <a:normAutofit/>
            </a:bodyPr>
            <a:lstStyle>
              <a:defPPr>
                <a:defRPr kern="200"/>
              </a:defPPr>
            </a:lstStyle>
            <a:p>
              <a:pPr marL="0" lvl="0" indent="0" algn="l" hangingPunct="0">
                <a:buNone/>
                <a:defRPr sz="2000" b="1" i="0">
                  <a:solidFill>
                    <a:srgbClr val="000000"/>
                  </a:solidFill>
                  <a:latin typeface="arial"/>
                </a:defRPr>
              </a:pPr>
              <a:r>
                <a:rPr sz="2000" b="1" i="0" u="none" kern="200" dirty="0">
                  <a:solidFill>
                    <a:srgbClr val="000000"/>
                  </a:solidFill>
                  <a:latin typeface="arial"/>
                </a:rPr>
                <a:t>2017 UC Staff Engagement Survey</a:t>
              </a:r>
            </a:p>
          </p:txBody>
        </p:sp>
        <p:sp>
          <p:nvSpPr>
            <p:cNvPr id="6" name="New shape"/>
            <p:cNvSpPr/>
            <p:nvPr/>
          </p:nvSpPr>
          <p:spPr>
            <a:xfrm>
              <a:off x="323528" y="1700808"/>
              <a:ext cx="8509000" cy="419100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>
              <a:defPPr>
                <a:defRPr kern="200"/>
              </a:defPPr>
            </a:lstStyle>
            <a:p>
              <a:pPr marL="0" lvl="0" indent="0" algn="l" hangingPunct="0">
                <a:buNone/>
                <a:defRPr sz="1600" b="0" i="0">
                  <a:solidFill>
                    <a:srgbClr val="A6A6A6"/>
                  </a:solidFill>
                  <a:latin typeface="arial"/>
                </a:defRPr>
              </a:pPr>
              <a:r>
                <a:rPr sz="1600" b="0" i="0" u="none" kern="200" dirty="0" smtClean="0">
                  <a:solidFill>
                    <a:schemeClr val="tx1"/>
                  </a:solidFill>
                  <a:latin typeface="arial"/>
                </a:rPr>
                <a:t>Ag</a:t>
              </a:r>
              <a:r>
                <a:rPr lang="en-US" sz="1600" b="0" i="0" u="none" kern="200" dirty="0" smtClean="0">
                  <a:solidFill>
                    <a:schemeClr val="tx1"/>
                  </a:solidFill>
                  <a:latin typeface="arial"/>
                </a:rPr>
                <a:t>riculture</a:t>
              </a:r>
              <a:r>
                <a:rPr sz="1600" b="0" i="0" u="none" kern="200" dirty="0" smtClean="0">
                  <a:solidFill>
                    <a:schemeClr val="tx1"/>
                  </a:solidFill>
                  <a:latin typeface="arial"/>
                </a:rPr>
                <a:t> </a:t>
              </a:r>
              <a:r>
                <a:rPr sz="1600" b="0" i="0" u="none" kern="200" dirty="0">
                  <a:solidFill>
                    <a:schemeClr val="tx1"/>
                  </a:solidFill>
                  <a:latin typeface="arial"/>
                </a:rPr>
                <a:t>and </a:t>
              </a:r>
              <a:r>
                <a:rPr sz="1600" b="0" i="0" u="none" kern="200" dirty="0" smtClean="0">
                  <a:solidFill>
                    <a:schemeClr val="tx1"/>
                  </a:solidFill>
                  <a:latin typeface="arial"/>
                </a:rPr>
                <a:t>Nat</a:t>
              </a:r>
              <a:r>
                <a:rPr lang="en-US" sz="1600" b="0" i="0" u="none" kern="200" dirty="0" smtClean="0">
                  <a:solidFill>
                    <a:schemeClr val="tx1"/>
                  </a:solidFill>
                  <a:latin typeface="arial"/>
                </a:rPr>
                <a:t>ural </a:t>
              </a:r>
              <a:r>
                <a:rPr sz="1600" b="0" i="0" u="none" kern="200" dirty="0" smtClean="0">
                  <a:solidFill>
                    <a:schemeClr val="tx1"/>
                  </a:solidFill>
                  <a:latin typeface="arial"/>
                </a:rPr>
                <a:t>Res</a:t>
              </a:r>
              <a:r>
                <a:rPr lang="en-US" sz="1600" b="0" i="0" u="none" kern="200" dirty="0" smtClean="0">
                  <a:solidFill>
                    <a:schemeClr val="tx1"/>
                  </a:solidFill>
                  <a:latin typeface="arial"/>
                </a:rPr>
                <a:t>ources</a:t>
              </a:r>
              <a:endParaRPr sz="1600" b="0" i="0" u="none" kern="200" dirty="0">
                <a:solidFill>
                  <a:schemeClr val="tx1"/>
                </a:solidFill>
                <a:latin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8636000" cy="3429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2000" b="1" i="0">
                <a:solidFill>
                  <a:srgbClr val="000000"/>
                </a:solidFill>
                <a:latin typeface="arial"/>
              </a:defRPr>
            </a:pPr>
            <a:r>
              <a:rPr sz="2000" b="1" i="0" u="none" kern="200">
                <a:solidFill>
                  <a:srgbClr val="000000"/>
                </a:solidFill>
                <a:latin typeface="arial"/>
              </a:rPr>
              <a:t>Category Breakdown - Ethnicity</a:t>
            </a:r>
          </a:p>
        </p:txBody>
      </p:sp>
      <p:sp>
        <p:nvSpPr>
          <p:cNvPr id="84" name="New shape"/>
          <p:cNvSpPr/>
          <p:nvPr/>
        </p:nvSpPr>
        <p:spPr>
          <a:xfrm>
            <a:off x="5435600" y="44450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New shape"/>
          <p:cNvSpPr/>
          <p:nvPr/>
        </p:nvSpPr>
        <p:spPr>
          <a:xfrm>
            <a:off x="5435600" y="41783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New shape"/>
          <p:cNvSpPr/>
          <p:nvPr/>
        </p:nvSpPr>
        <p:spPr>
          <a:xfrm>
            <a:off x="5435600" y="39116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New shape"/>
          <p:cNvSpPr/>
          <p:nvPr/>
        </p:nvSpPr>
        <p:spPr>
          <a:xfrm>
            <a:off x="5435600" y="36449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New shape"/>
          <p:cNvSpPr/>
          <p:nvPr/>
        </p:nvSpPr>
        <p:spPr>
          <a:xfrm>
            <a:off x="5435600" y="33782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New shape"/>
          <p:cNvSpPr/>
          <p:nvPr/>
        </p:nvSpPr>
        <p:spPr>
          <a:xfrm>
            <a:off x="5435600" y="31115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New shape"/>
          <p:cNvSpPr/>
          <p:nvPr/>
        </p:nvSpPr>
        <p:spPr>
          <a:xfrm>
            <a:off x="5435600" y="28448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New shape"/>
          <p:cNvSpPr/>
          <p:nvPr/>
        </p:nvSpPr>
        <p:spPr>
          <a:xfrm>
            <a:off x="5435600" y="25781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New shape"/>
          <p:cNvSpPr/>
          <p:nvPr/>
        </p:nvSpPr>
        <p:spPr>
          <a:xfrm>
            <a:off x="5435600" y="23114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5435600" y="20447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New shape"/>
          <p:cNvSpPr/>
          <p:nvPr/>
        </p:nvSpPr>
        <p:spPr>
          <a:xfrm>
            <a:off x="5435600" y="895350"/>
            <a:ext cx="863600" cy="1143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ew shape"/>
          <p:cNvSpPr/>
          <p:nvPr/>
        </p:nvSpPr>
        <p:spPr>
          <a:xfrm>
            <a:off x="254000" y="647700"/>
            <a:ext cx="8636000" cy="190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lvl="0" hangingPunct="0">
              <a:defRPr sz="1600" b="0" i="0">
                <a:solidFill>
                  <a:srgbClr val="A6A6A6"/>
                </a:solidFill>
                <a:latin typeface="arial"/>
              </a:defRPr>
            </a:pPr>
            <a:r>
              <a:rPr lang="en-US" sz="1200" kern="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</a:rPr>
              <a:t>Agriculture and Natural Resources</a:t>
            </a:r>
          </a:p>
        </p:txBody>
      </p:sp>
      <p:sp>
        <p:nvSpPr>
          <p:cNvPr id="4" name="New shape"/>
          <p:cNvSpPr/>
          <p:nvPr/>
        </p:nvSpPr>
        <p:spPr>
          <a:xfrm>
            <a:off x="254000" y="2032000"/>
            <a:ext cx="8636000" cy="0"/>
          </a:xfrm>
          <a:prstGeom prst="line">
            <a:avLst/>
          </a:prstGeom>
          <a:ln w="19050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New shape"/>
          <p:cNvSpPr/>
          <p:nvPr/>
        </p:nvSpPr>
        <p:spPr>
          <a:xfrm>
            <a:off x="254000" y="2032000"/>
            <a:ext cx="8636000" cy="0"/>
          </a:xfrm>
          <a:prstGeom prst="line">
            <a:avLst/>
          </a:prstGeom>
          <a:ln w="19050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New shape"/>
          <p:cNvSpPr/>
          <p:nvPr/>
        </p:nvSpPr>
        <p:spPr>
          <a:xfrm>
            <a:off x="5435600" y="895350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Ag and Natl Rescs 2017 </a:t>
            </a:r>
            <a:r>
              <a:rPr sz="1100" b="0" i="0" u="none" kern="200">
                <a:solidFill>
                  <a:srgbClr val="A6A6A6"/>
                </a:solidFill>
                <a:latin typeface="arial"/>
              </a:rPr>
              <a:t>(234)</a:t>
            </a:r>
          </a:p>
        </p:txBody>
      </p:sp>
      <p:sp>
        <p:nvSpPr>
          <p:cNvPr id="8" name="New shape"/>
          <p:cNvSpPr/>
          <p:nvPr/>
        </p:nvSpPr>
        <p:spPr>
          <a:xfrm>
            <a:off x="6299200" y="895350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Asian 2017 </a:t>
            </a:r>
            <a:r>
              <a:rPr sz="1100" b="0" i="0" u="none" kern="200">
                <a:solidFill>
                  <a:srgbClr val="A6A6A6"/>
                </a:solidFill>
                <a:latin typeface="arial"/>
              </a:rPr>
              <a:t>(15)</a:t>
            </a:r>
          </a:p>
        </p:txBody>
      </p:sp>
      <p:sp>
        <p:nvSpPr>
          <p:cNvPr id="9" name="New shape"/>
          <p:cNvSpPr/>
          <p:nvPr/>
        </p:nvSpPr>
        <p:spPr>
          <a:xfrm>
            <a:off x="7162800" y="895350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Hispanic 2017 </a:t>
            </a:r>
            <a:r>
              <a:rPr sz="1100" b="0" i="0" u="none" kern="200">
                <a:solidFill>
                  <a:srgbClr val="A6A6A6"/>
                </a:solidFill>
                <a:latin typeface="arial"/>
              </a:rPr>
              <a:t>(63)</a:t>
            </a:r>
          </a:p>
        </p:txBody>
      </p:sp>
      <p:sp>
        <p:nvSpPr>
          <p:cNvPr id="10" name="New shape"/>
          <p:cNvSpPr/>
          <p:nvPr/>
        </p:nvSpPr>
        <p:spPr>
          <a:xfrm>
            <a:off x="8026400" y="895350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White 2017 </a:t>
            </a:r>
            <a:r>
              <a:rPr sz="1100" b="0" i="0" u="none" kern="200">
                <a:solidFill>
                  <a:srgbClr val="A6A6A6"/>
                </a:solidFill>
                <a:latin typeface="arial"/>
              </a:rPr>
              <a:t>(144)</a:t>
            </a:r>
          </a:p>
        </p:txBody>
      </p:sp>
      <p:sp>
        <p:nvSpPr>
          <p:cNvPr id="11" name="New shape"/>
          <p:cNvSpPr/>
          <p:nvPr/>
        </p:nvSpPr>
        <p:spPr>
          <a:xfrm>
            <a:off x="254000" y="23114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254000" y="23114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New shape"/>
          <p:cNvSpPr/>
          <p:nvPr/>
        </p:nvSpPr>
        <p:spPr>
          <a:xfrm>
            <a:off x="254000" y="2070956"/>
            <a:ext cx="51816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Career Development</a:t>
            </a:r>
          </a:p>
        </p:txBody>
      </p:sp>
      <p:sp>
        <p:nvSpPr>
          <p:cNvPr id="15" name="New shape"/>
          <p:cNvSpPr/>
          <p:nvPr/>
        </p:nvSpPr>
        <p:spPr>
          <a:xfrm>
            <a:off x="5435600" y="20447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54</a:t>
            </a:r>
          </a:p>
        </p:txBody>
      </p:sp>
      <p:sp>
        <p:nvSpPr>
          <p:cNvPr id="16" name="New shape"/>
          <p:cNvSpPr/>
          <p:nvPr/>
        </p:nvSpPr>
        <p:spPr>
          <a:xfrm>
            <a:off x="6477000" y="2051050"/>
            <a:ext cx="508000" cy="254000"/>
          </a:xfrm>
          <a:prstGeom prst="rect">
            <a:avLst/>
          </a:prstGeom>
          <a:solidFill>
            <a:srgbClr val="CFCFC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0</a:t>
            </a:r>
          </a:p>
        </p:txBody>
      </p:sp>
      <p:sp>
        <p:nvSpPr>
          <p:cNvPr id="17" name="New shape"/>
          <p:cNvSpPr/>
          <p:nvPr/>
        </p:nvSpPr>
        <p:spPr>
          <a:xfrm>
            <a:off x="7340600" y="20510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7</a:t>
            </a:r>
          </a:p>
        </p:txBody>
      </p:sp>
      <p:sp>
        <p:nvSpPr>
          <p:cNvPr id="18" name="New shape"/>
          <p:cNvSpPr/>
          <p:nvPr/>
        </p:nvSpPr>
        <p:spPr>
          <a:xfrm>
            <a:off x="8204200" y="20510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-5</a:t>
            </a:r>
          </a:p>
        </p:txBody>
      </p:sp>
      <p:sp>
        <p:nvSpPr>
          <p:cNvPr id="19" name="New shape"/>
          <p:cNvSpPr/>
          <p:nvPr/>
        </p:nvSpPr>
        <p:spPr>
          <a:xfrm>
            <a:off x="254000" y="25781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New shape"/>
          <p:cNvSpPr/>
          <p:nvPr/>
        </p:nvSpPr>
        <p:spPr>
          <a:xfrm>
            <a:off x="254000" y="25781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New shape"/>
          <p:cNvSpPr/>
          <p:nvPr/>
        </p:nvSpPr>
        <p:spPr>
          <a:xfrm>
            <a:off x="254000" y="2337656"/>
            <a:ext cx="51816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Communication</a:t>
            </a:r>
          </a:p>
        </p:txBody>
      </p:sp>
      <p:sp>
        <p:nvSpPr>
          <p:cNvPr id="23" name="New shape"/>
          <p:cNvSpPr/>
          <p:nvPr/>
        </p:nvSpPr>
        <p:spPr>
          <a:xfrm>
            <a:off x="5435600" y="23114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68</a:t>
            </a:r>
          </a:p>
        </p:txBody>
      </p:sp>
      <p:sp>
        <p:nvSpPr>
          <p:cNvPr id="24" name="New shape"/>
          <p:cNvSpPr/>
          <p:nvPr/>
        </p:nvSpPr>
        <p:spPr>
          <a:xfrm>
            <a:off x="6477000" y="23177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25" name="New shape"/>
          <p:cNvSpPr/>
          <p:nvPr/>
        </p:nvSpPr>
        <p:spPr>
          <a:xfrm>
            <a:off x="7340600" y="23177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</a:t>
            </a:r>
          </a:p>
        </p:txBody>
      </p:sp>
      <p:sp>
        <p:nvSpPr>
          <p:cNvPr id="26" name="New shape"/>
          <p:cNvSpPr/>
          <p:nvPr/>
        </p:nvSpPr>
        <p:spPr>
          <a:xfrm>
            <a:off x="8204200" y="23177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27" name="New shape"/>
          <p:cNvSpPr/>
          <p:nvPr/>
        </p:nvSpPr>
        <p:spPr>
          <a:xfrm>
            <a:off x="254000" y="28448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New shape"/>
          <p:cNvSpPr/>
          <p:nvPr/>
        </p:nvSpPr>
        <p:spPr>
          <a:xfrm>
            <a:off x="254000" y="28448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New shape"/>
          <p:cNvSpPr/>
          <p:nvPr/>
        </p:nvSpPr>
        <p:spPr>
          <a:xfrm>
            <a:off x="254000" y="2604356"/>
            <a:ext cx="51816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Engagement</a:t>
            </a:r>
          </a:p>
        </p:txBody>
      </p:sp>
      <p:sp>
        <p:nvSpPr>
          <p:cNvPr id="31" name="New shape"/>
          <p:cNvSpPr/>
          <p:nvPr/>
        </p:nvSpPr>
        <p:spPr>
          <a:xfrm>
            <a:off x="5435600" y="25781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71</a:t>
            </a:r>
          </a:p>
        </p:txBody>
      </p:sp>
      <p:sp>
        <p:nvSpPr>
          <p:cNvPr id="32" name="New shape"/>
          <p:cNvSpPr/>
          <p:nvPr/>
        </p:nvSpPr>
        <p:spPr>
          <a:xfrm>
            <a:off x="6477000" y="25844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-6</a:t>
            </a:r>
          </a:p>
        </p:txBody>
      </p:sp>
      <p:sp>
        <p:nvSpPr>
          <p:cNvPr id="33" name="New shape"/>
          <p:cNvSpPr/>
          <p:nvPr/>
        </p:nvSpPr>
        <p:spPr>
          <a:xfrm>
            <a:off x="7340600" y="25844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5</a:t>
            </a:r>
          </a:p>
        </p:txBody>
      </p:sp>
      <p:sp>
        <p:nvSpPr>
          <p:cNvPr id="34" name="New shape"/>
          <p:cNvSpPr/>
          <p:nvPr/>
        </p:nvSpPr>
        <p:spPr>
          <a:xfrm>
            <a:off x="8204200" y="25844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35" name="New shape"/>
          <p:cNvSpPr/>
          <p:nvPr/>
        </p:nvSpPr>
        <p:spPr>
          <a:xfrm>
            <a:off x="254000" y="31115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New shape"/>
          <p:cNvSpPr/>
          <p:nvPr/>
        </p:nvSpPr>
        <p:spPr>
          <a:xfrm>
            <a:off x="254000" y="31115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New shape"/>
          <p:cNvSpPr/>
          <p:nvPr/>
        </p:nvSpPr>
        <p:spPr>
          <a:xfrm>
            <a:off x="254000" y="2871056"/>
            <a:ext cx="51816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Image/Brand</a:t>
            </a:r>
          </a:p>
        </p:txBody>
      </p:sp>
      <p:sp>
        <p:nvSpPr>
          <p:cNvPr id="39" name="New shape"/>
          <p:cNvSpPr/>
          <p:nvPr/>
        </p:nvSpPr>
        <p:spPr>
          <a:xfrm>
            <a:off x="5435600" y="28448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75</a:t>
            </a:r>
          </a:p>
        </p:txBody>
      </p:sp>
      <p:sp>
        <p:nvSpPr>
          <p:cNvPr id="40" name="New shape"/>
          <p:cNvSpPr/>
          <p:nvPr/>
        </p:nvSpPr>
        <p:spPr>
          <a:xfrm>
            <a:off x="6477000" y="28511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-12</a:t>
            </a:r>
          </a:p>
        </p:txBody>
      </p:sp>
      <p:sp>
        <p:nvSpPr>
          <p:cNvPr id="41" name="New shape"/>
          <p:cNvSpPr/>
          <p:nvPr/>
        </p:nvSpPr>
        <p:spPr>
          <a:xfrm>
            <a:off x="7340600" y="28511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6</a:t>
            </a:r>
          </a:p>
        </p:txBody>
      </p:sp>
      <p:sp>
        <p:nvSpPr>
          <p:cNvPr id="42" name="New shape"/>
          <p:cNvSpPr/>
          <p:nvPr/>
        </p:nvSpPr>
        <p:spPr>
          <a:xfrm>
            <a:off x="8204200" y="28511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43" name="New shape"/>
          <p:cNvSpPr/>
          <p:nvPr/>
        </p:nvSpPr>
        <p:spPr>
          <a:xfrm>
            <a:off x="254000" y="33782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New shape"/>
          <p:cNvSpPr/>
          <p:nvPr/>
        </p:nvSpPr>
        <p:spPr>
          <a:xfrm>
            <a:off x="254000" y="33782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New shape"/>
          <p:cNvSpPr/>
          <p:nvPr/>
        </p:nvSpPr>
        <p:spPr>
          <a:xfrm>
            <a:off x="254000" y="3137756"/>
            <a:ext cx="51816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Organizational Change</a:t>
            </a:r>
          </a:p>
        </p:txBody>
      </p:sp>
      <p:sp>
        <p:nvSpPr>
          <p:cNvPr id="47" name="New shape"/>
          <p:cNvSpPr/>
          <p:nvPr/>
        </p:nvSpPr>
        <p:spPr>
          <a:xfrm>
            <a:off x="5435600" y="31115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32</a:t>
            </a:r>
          </a:p>
        </p:txBody>
      </p:sp>
      <p:sp>
        <p:nvSpPr>
          <p:cNvPr id="48" name="New shape"/>
          <p:cNvSpPr/>
          <p:nvPr/>
        </p:nvSpPr>
        <p:spPr>
          <a:xfrm>
            <a:off x="6477000" y="31178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4</a:t>
            </a:r>
          </a:p>
        </p:txBody>
      </p:sp>
      <p:sp>
        <p:nvSpPr>
          <p:cNvPr id="49" name="New shape"/>
          <p:cNvSpPr/>
          <p:nvPr/>
        </p:nvSpPr>
        <p:spPr>
          <a:xfrm>
            <a:off x="7340600" y="31178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9</a:t>
            </a:r>
          </a:p>
        </p:txBody>
      </p:sp>
      <p:sp>
        <p:nvSpPr>
          <p:cNvPr id="50" name="New shape"/>
          <p:cNvSpPr/>
          <p:nvPr/>
        </p:nvSpPr>
        <p:spPr>
          <a:xfrm>
            <a:off x="8204200" y="31178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-4</a:t>
            </a:r>
          </a:p>
        </p:txBody>
      </p:sp>
      <p:sp>
        <p:nvSpPr>
          <p:cNvPr id="51" name="New shape"/>
          <p:cNvSpPr/>
          <p:nvPr/>
        </p:nvSpPr>
        <p:spPr>
          <a:xfrm>
            <a:off x="254000" y="36449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New shape"/>
          <p:cNvSpPr/>
          <p:nvPr/>
        </p:nvSpPr>
        <p:spPr>
          <a:xfrm>
            <a:off x="254000" y="36449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New shape"/>
          <p:cNvSpPr/>
          <p:nvPr/>
        </p:nvSpPr>
        <p:spPr>
          <a:xfrm>
            <a:off x="254000" y="3404456"/>
            <a:ext cx="51816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Performance Management</a:t>
            </a:r>
          </a:p>
        </p:txBody>
      </p:sp>
      <p:sp>
        <p:nvSpPr>
          <p:cNvPr id="55" name="New shape"/>
          <p:cNvSpPr/>
          <p:nvPr/>
        </p:nvSpPr>
        <p:spPr>
          <a:xfrm>
            <a:off x="5435600" y="33782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52</a:t>
            </a:r>
          </a:p>
        </p:txBody>
      </p:sp>
      <p:sp>
        <p:nvSpPr>
          <p:cNvPr id="56" name="New shape"/>
          <p:cNvSpPr/>
          <p:nvPr/>
        </p:nvSpPr>
        <p:spPr>
          <a:xfrm>
            <a:off x="6477000" y="33845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57" name="New shape"/>
          <p:cNvSpPr/>
          <p:nvPr/>
        </p:nvSpPr>
        <p:spPr>
          <a:xfrm>
            <a:off x="7340600" y="3384550"/>
            <a:ext cx="508000" cy="254000"/>
          </a:xfrm>
          <a:prstGeom prst="rect">
            <a:avLst/>
          </a:prstGeom>
          <a:solidFill>
            <a:srgbClr val="CFCFC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0</a:t>
            </a:r>
          </a:p>
        </p:txBody>
      </p:sp>
      <p:sp>
        <p:nvSpPr>
          <p:cNvPr id="58" name="New shape"/>
          <p:cNvSpPr/>
          <p:nvPr/>
        </p:nvSpPr>
        <p:spPr>
          <a:xfrm>
            <a:off x="8204200" y="3384550"/>
            <a:ext cx="508000" cy="254000"/>
          </a:xfrm>
          <a:prstGeom prst="rect">
            <a:avLst/>
          </a:prstGeom>
          <a:solidFill>
            <a:srgbClr val="CFCFC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0</a:t>
            </a:r>
          </a:p>
        </p:txBody>
      </p:sp>
      <p:sp>
        <p:nvSpPr>
          <p:cNvPr id="59" name="New shape"/>
          <p:cNvSpPr/>
          <p:nvPr/>
        </p:nvSpPr>
        <p:spPr>
          <a:xfrm>
            <a:off x="254000" y="39116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New shape"/>
          <p:cNvSpPr/>
          <p:nvPr/>
        </p:nvSpPr>
        <p:spPr>
          <a:xfrm>
            <a:off x="254000" y="39116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New shape"/>
          <p:cNvSpPr/>
          <p:nvPr/>
        </p:nvSpPr>
        <p:spPr>
          <a:xfrm>
            <a:off x="254000" y="3671156"/>
            <a:ext cx="51816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Supervision</a:t>
            </a:r>
          </a:p>
        </p:txBody>
      </p:sp>
      <p:sp>
        <p:nvSpPr>
          <p:cNvPr id="63" name="New shape"/>
          <p:cNvSpPr/>
          <p:nvPr/>
        </p:nvSpPr>
        <p:spPr>
          <a:xfrm>
            <a:off x="5435600" y="36449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70</a:t>
            </a:r>
          </a:p>
        </p:txBody>
      </p:sp>
      <p:sp>
        <p:nvSpPr>
          <p:cNvPr id="64" name="New shape"/>
          <p:cNvSpPr/>
          <p:nvPr/>
        </p:nvSpPr>
        <p:spPr>
          <a:xfrm>
            <a:off x="6477000" y="36512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65" name="New shape"/>
          <p:cNvSpPr/>
          <p:nvPr/>
        </p:nvSpPr>
        <p:spPr>
          <a:xfrm>
            <a:off x="7340600" y="36512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4</a:t>
            </a:r>
          </a:p>
        </p:txBody>
      </p:sp>
      <p:sp>
        <p:nvSpPr>
          <p:cNvPr id="66" name="New shape"/>
          <p:cNvSpPr/>
          <p:nvPr/>
        </p:nvSpPr>
        <p:spPr>
          <a:xfrm>
            <a:off x="8204200" y="36512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67" name="New shape"/>
          <p:cNvSpPr/>
          <p:nvPr/>
        </p:nvSpPr>
        <p:spPr>
          <a:xfrm>
            <a:off x="254000" y="41783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New shape"/>
          <p:cNvSpPr/>
          <p:nvPr/>
        </p:nvSpPr>
        <p:spPr>
          <a:xfrm>
            <a:off x="254000" y="41783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New shape"/>
          <p:cNvSpPr/>
          <p:nvPr/>
        </p:nvSpPr>
        <p:spPr>
          <a:xfrm>
            <a:off x="254000" y="3937856"/>
            <a:ext cx="51816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Working Relationships</a:t>
            </a:r>
          </a:p>
        </p:txBody>
      </p:sp>
      <p:sp>
        <p:nvSpPr>
          <p:cNvPr id="71" name="New shape"/>
          <p:cNvSpPr/>
          <p:nvPr/>
        </p:nvSpPr>
        <p:spPr>
          <a:xfrm>
            <a:off x="5435600" y="39116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73</a:t>
            </a:r>
          </a:p>
        </p:txBody>
      </p:sp>
      <p:sp>
        <p:nvSpPr>
          <p:cNvPr id="72" name="New shape"/>
          <p:cNvSpPr/>
          <p:nvPr/>
        </p:nvSpPr>
        <p:spPr>
          <a:xfrm>
            <a:off x="6477000" y="39179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73" name="New shape"/>
          <p:cNvSpPr/>
          <p:nvPr/>
        </p:nvSpPr>
        <p:spPr>
          <a:xfrm>
            <a:off x="7340600" y="39179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9</a:t>
            </a:r>
          </a:p>
        </p:txBody>
      </p:sp>
      <p:sp>
        <p:nvSpPr>
          <p:cNvPr id="74" name="New shape"/>
          <p:cNvSpPr/>
          <p:nvPr/>
        </p:nvSpPr>
        <p:spPr>
          <a:xfrm>
            <a:off x="8204200" y="39179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-4</a:t>
            </a:r>
          </a:p>
        </p:txBody>
      </p:sp>
      <p:sp>
        <p:nvSpPr>
          <p:cNvPr id="75" name="New shape"/>
          <p:cNvSpPr/>
          <p:nvPr/>
        </p:nvSpPr>
        <p:spPr>
          <a:xfrm>
            <a:off x="254000" y="4445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New shape"/>
          <p:cNvSpPr/>
          <p:nvPr/>
        </p:nvSpPr>
        <p:spPr>
          <a:xfrm>
            <a:off x="254000" y="4445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New shape"/>
          <p:cNvSpPr/>
          <p:nvPr/>
        </p:nvSpPr>
        <p:spPr>
          <a:xfrm>
            <a:off x="254000" y="4204556"/>
            <a:ext cx="51816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Diversity &amp; Inclusion</a:t>
            </a:r>
          </a:p>
        </p:txBody>
      </p:sp>
      <p:sp>
        <p:nvSpPr>
          <p:cNvPr id="79" name="New shape"/>
          <p:cNvSpPr/>
          <p:nvPr/>
        </p:nvSpPr>
        <p:spPr>
          <a:xfrm>
            <a:off x="5435600" y="41783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76</a:t>
            </a:r>
          </a:p>
        </p:txBody>
      </p:sp>
      <p:sp>
        <p:nvSpPr>
          <p:cNvPr id="80" name="New shape"/>
          <p:cNvSpPr/>
          <p:nvPr/>
        </p:nvSpPr>
        <p:spPr>
          <a:xfrm>
            <a:off x="6477000" y="41846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-16</a:t>
            </a:r>
          </a:p>
        </p:txBody>
      </p:sp>
      <p:sp>
        <p:nvSpPr>
          <p:cNvPr id="81" name="New shape"/>
          <p:cNvSpPr/>
          <p:nvPr/>
        </p:nvSpPr>
        <p:spPr>
          <a:xfrm>
            <a:off x="7340600" y="41846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82" name="New shape"/>
          <p:cNvSpPr/>
          <p:nvPr/>
        </p:nvSpPr>
        <p:spPr>
          <a:xfrm>
            <a:off x="8204200" y="41846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3</a:t>
            </a:r>
          </a:p>
        </p:txBody>
      </p:sp>
      <p:sp>
        <p:nvSpPr>
          <p:cNvPr id="83" name="New shape"/>
          <p:cNvSpPr/>
          <p:nvPr/>
        </p:nvSpPr>
        <p:spPr>
          <a:xfrm>
            <a:off x="254000" y="4471256"/>
            <a:ext cx="51816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Wellness</a:t>
            </a:r>
          </a:p>
        </p:txBody>
      </p:sp>
      <p:sp>
        <p:nvSpPr>
          <p:cNvPr id="85" name="New shape"/>
          <p:cNvSpPr/>
          <p:nvPr/>
        </p:nvSpPr>
        <p:spPr>
          <a:xfrm>
            <a:off x="5435600" y="44450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60</a:t>
            </a:r>
          </a:p>
        </p:txBody>
      </p:sp>
      <p:sp>
        <p:nvSpPr>
          <p:cNvPr id="86" name="New shape"/>
          <p:cNvSpPr/>
          <p:nvPr/>
        </p:nvSpPr>
        <p:spPr>
          <a:xfrm>
            <a:off x="6477000" y="44513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-4</a:t>
            </a:r>
          </a:p>
        </p:txBody>
      </p:sp>
      <p:sp>
        <p:nvSpPr>
          <p:cNvPr id="87" name="New shape"/>
          <p:cNvSpPr/>
          <p:nvPr/>
        </p:nvSpPr>
        <p:spPr>
          <a:xfrm>
            <a:off x="7340600" y="44513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6</a:t>
            </a:r>
          </a:p>
        </p:txBody>
      </p:sp>
      <p:sp>
        <p:nvSpPr>
          <p:cNvPr id="88" name="New shape"/>
          <p:cNvSpPr/>
          <p:nvPr/>
        </p:nvSpPr>
        <p:spPr>
          <a:xfrm>
            <a:off x="8204200" y="44513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8636000" cy="3429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2000" b="1" i="0">
                <a:solidFill>
                  <a:srgbClr val="000000"/>
                </a:solidFill>
                <a:latin typeface="arial"/>
              </a:defRPr>
            </a:pPr>
            <a:r>
              <a:rPr sz="2000" b="1" i="0" u="none" kern="200">
                <a:solidFill>
                  <a:srgbClr val="000000"/>
                </a:solidFill>
                <a:latin typeface="arial"/>
              </a:rPr>
              <a:t>Category Breakdown - Years of Service</a:t>
            </a:r>
          </a:p>
        </p:txBody>
      </p:sp>
      <p:sp>
        <p:nvSpPr>
          <p:cNvPr id="114" name="New shape"/>
          <p:cNvSpPr/>
          <p:nvPr/>
        </p:nvSpPr>
        <p:spPr>
          <a:xfrm>
            <a:off x="2844800" y="44450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New shape"/>
          <p:cNvSpPr/>
          <p:nvPr/>
        </p:nvSpPr>
        <p:spPr>
          <a:xfrm>
            <a:off x="2844800" y="41783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New shape"/>
          <p:cNvSpPr/>
          <p:nvPr/>
        </p:nvSpPr>
        <p:spPr>
          <a:xfrm>
            <a:off x="2844800" y="39116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New shape"/>
          <p:cNvSpPr/>
          <p:nvPr/>
        </p:nvSpPr>
        <p:spPr>
          <a:xfrm>
            <a:off x="2844800" y="36449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New shape"/>
          <p:cNvSpPr/>
          <p:nvPr/>
        </p:nvSpPr>
        <p:spPr>
          <a:xfrm>
            <a:off x="2844800" y="33782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New shape"/>
          <p:cNvSpPr/>
          <p:nvPr/>
        </p:nvSpPr>
        <p:spPr>
          <a:xfrm>
            <a:off x="2844800" y="31115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New shape"/>
          <p:cNvSpPr/>
          <p:nvPr/>
        </p:nvSpPr>
        <p:spPr>
          <a:xfrm>
            <a:off x="2844800" y="28448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New shape"/>
          <p:cNvSpPr/>
          <p:nvPr/>
        </p:nvSpPr>
        <p:spPr>
          <a:xfrm>
            <a:off x="2844800" y="25781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New shape"/>
          <p:cNvSpPr/>
          <p:nvPr/>
        </p:nvSpPr>
        <p:spPr>
          <a:xfrm>
            <a:off x="2844800" y="23114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New shape"/>
          <p:cNvSpPr/>
          <p:nvPr/>
        </p:nvSpPr>
        <p:spPr>
          <a:xfrm>
            <a:off x="2844800" y="20447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New shape"/>
          <p:cNvSpPr/>
          <p:nvPr/>
        </p:nvSpPr>
        <p:spPr>
          <a:xfrm>
            <a:off x="2844800" y="895350"/>
            <a:ext cx="863600" cy="1143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ew shape"/>
          <p:cNvSpPr/>
          <p:nvPr/>
        </p:nvSpPr>
        <p:spPr>
          <a:xfrm>
            <a:off x="254000" y="647700"/>
            <a:ext cx="8636000" cy="190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lvl="0" hangingPunct="0">
              <a:defRPr sz="1600" b="0" i="0">
                <a:solidFill>
                  <a:srgbClr val="A6A6A6"/>
                </a:solidFill>
                <a:latin typeface="arial"/>
              </a:defRPr>
            </a:pPr>
            <a:r>
              <a:rPr lang="en-US" sz="1200" kern="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</a:rPr>
              <a:t>Agriculture and Natural Resources</a:t>
            </a:r>
          </a:p>
        </p:txBody>
      </p:sp>
      <p:sp>
        <p:nvSpPr>
          <p:cNvPr id="4" name="New shape"/>
          <p:cNvSpPr/>
          <p:nvPr/>
        </p:nvSpPr>
        <p:spPr>
          <a:xfrm>
            <a:off x="254000" y="2032000"/>
            <a:ext cx="8636000" cy="0"/>
          </a:xfrm>
          <a:prstGeom prst="line">
            <a:avLst/>
          </a:prstGeom>
          <a:ln w="19050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New shape"/>
          <p:cNvSpPr/>
          <p:nvPr/>
        </p:nvSpPr>
        <p:spPr>
          <a:xfrm>
            <a:off x="254000" y="2032000"/>
            <a:ext cx="8636000" cy="0"/>
          </a:xfrm>
          <a:prstGeom prst="line">
            <a:avLst/>
          </a:prstGeom>
          <a:ln w="19050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New shape"/>
          <p:cNvSpPr/>
          <p:nvPr/>
        </p:nvSpPr>
        <p:spPr>
          <a:xfrm>
            <a:off x="2844800" y="895350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Ag and Natl Rescs 2017 </a:t>
            </a:r>
            <a:r>
              <a:rPr sz="1100" b="0" i="0" u="none" kern="200">
                <a:solidFill>
                  <a:srgbClr val="A6A6A6"/>
                </a:solidFill>
                <a:latin typeface="arial"/>
              </a:rPr>
              <a:t>(234)</a:t>
            </a:r>
          </a:p>
        </p:txBody>
      </p:sp>
      <p:sp>
        <p:nvSpPr>
          <p:cNvPr id="8" name="New shape"/>
          <p:cNvSpPr/>
          <p:nvPr/>
        </p:nvSpPr>
        <p:spPr>
          <a:xfrm>
            <a:off x="3708400" y="895350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1 &lt; 3 2017 </a:t>
            </a:r>
            <a:r>
              <a:rPr sz="1100" b="0" i="0" u="none" kern="200">
                <a:solidFill>
                  <a:srgbClr val="A6A6A6"/>
                </a:solidFill>
                <a:latin typeface="arial"/>
              </a:rPr>
              <a:t>(56)</a:t>
            </a:r>
          </a:p>
        </p:txBody>
      </p:sp>
      <p:sp>
        <p:nvSpPr>
          <p:cNvPr id="9" name="New shape"/>
          <p:cNvSpPr/>
          <p:nvPr/>
        </p:nvSpPr>
        <p:spPr>
          <a:xfrm>
            <a:off x="4572000" y="895350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3 &lt; 5 2017 </a:t>
            </a:r>
            <a:r>
              <a:rPr sz="1100" b="0" i="0" u="none" kern="200">
                <a:solidFill>
                  <a:srgbClr val="A6A6A6"/>
                </a:solidFill>
                <a:latin typeface="arial"/>
              </a:rPr>
              <a:t>(40)</a:t>
            </a:r>
          </a:p>
        </p:txBody>
      </p:sp>
      <p:sp>
        <p:nvSpPr>
          <p:cNvPr id="10" name="New shape"/>
          <p:cNvSpPr/>
          <p:nvPr/>
        </p:nvSpPr>
        <p:spPr>
          <a:xfrm>
            <a:off x="5435600" y="895350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5 &lt; 10 2017 </a:t>
            </a:r>
            <a:r>
              <a:rPr sz="1100" b="0" i="0" u="none" kern="200">
                <a:solidFill>
                  <a:srgbClr val="A6A6A6"/>
                </a:solidFill>
                <a:latin typeface="arial"/>
              </a:rPr>
              <a:t>(48)</a:t>
            </a:r>
          </a:p>
        </p:txBody>
      </p:sp>
      <p:sp>
        <p:nvSpPr>
          <p:cNvPr id="11" name="New shape"/>
          <p:cNvSpPr/>
          <p:nvPr/>
        </p:nvSpPr>
        <p:spPr>
          <a:xfrm>
            <a:off x="6299200" y="895350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10 &lt; 15 2017 </a:t>
            </a:r>
            <a:r>
              <a:rPr sz="1100" b="0" i="0" u="none" kern="200">
                <a:solidFill>
                  <a:srgbClr val="A6A6A6"/>
                </a:solidFill>
                <a:latin typeface="arial"/>
              </a:rPr>
              <a:t>(30)</a:t>
            </a:r>
          </a:p>
        </p:txBody>
      </p:sp>
      <p:sp>
        <p:nvSpPr>
          <p:cNvPr id="12" name="New shape"/>
          <p:cNvSpPr/>
          <p:nvPr/>
        </p:nvSpPr>
        <p:spPr>
          <a:xfrm>
            <a:off x="7162800" y="895350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15 &lt; 20 2017 </a:t>
            </a:r>
            <a:r>
              <a:rPr sz="1100" b="0" i="0" u="none" kern="200">
                <a:solidFill>
                  <a:srgbClr val="A6A6A6"/>
                </a:solidFill>
                <a:latin typeface="arial"/>
              </a:rPr>
              <a:t>(27)</a:t>
            </a:r>
          </a:p>
        </p:txBody>
      </p:sp>
      <p:sp>
        <p:nvSpPr>
          <p:cNvPr id="13" name="New shape"/>
          <p:cNvSpPr/>
          <p:nvPr/>
        </p:nvSpPr>
        <p:spPr>
          <a:xfrm>
            <a:off x="8026400" y="895350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20 &lt; 25 2017 </a:t>
            </a:r>
            <a:r>
              <a:rPr sz="1100" b="0" i="0" u="none" kern="200">
                <a:solidFill>
                  <a:srgbClr val="A6A6A6"/>
                </a:solidFill>
                <a:latin typeface="arial"/>
              </a:rPr>
              <a:t>(17)</a:t>
            </a:r>
          </a:p>
        </p:txBody>
      </p:sp>
      <p:sp>
        <p:nvSpPr>
          <p:cNvPr id="14" name="New shape"/>
          <p:cNvSpPr/>
          <p:nvPr/>
        </p:nvSpPr>
        <p:spPr>
          <a:xfrm>
            <a:off x="254000" y="23114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254000" y="23114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New shape"/>
          <p:cNvSpPr/>
          <p:nvPr/>
        </p:nvSpPr>
        <p:spPr>
          <a:xfrm>
            <a:off x="254000" y="2070956"/>
            <a:ext cx="2590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Career Development</a:t>
            </a:r>
          </a:p>
        </p:txBody>
      </p:sp>
      <p:sp>
        <p:nvSpPr>
          <p:cNvPr id="18" name="New shape"/>
          <p:cNvSpPr/>
          <p:nvPr/>
        </p:nvSpPr>
        <p:spPr>
          <a:xfrm>
            <a:off x="2844800" y="20447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54</a:t>
            </a:r>
          </a:p>
        </p:txBody>
      </p:sp>
      <p:sp>
        <p:nvSpPr>
          <p:cNvPr id="19" name="New shape"/>
          <p:cNvSpPr/>
          <p:nvPr/>
        </p:nvSpPr>
        <p:spPr>
          <a:xfrm>
            <a:off x="3886200" y="20510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20" name="New shape"/>
          <p:cNvSpPr/>
          <p:nvPr/>
        </p:nvSpPr>
        <p:spPr>
          <a:xfrm>
            <a:off x="4749800" y="2051050"/>
            <a:ext cx="508000" cy="254000"/>
          </a:xfrm>
          <a:prstGeom prst="rect">
            <a:avLst/>
          </a:prstGeom>
          <a:solidFill>
            <a:srgbClr val="CFCFC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0</a:t>
            </a:r>
          </a:p>
        </p:txBody>
      </p:sp>
      <p:sp>
        <p:nvSpPr>
          <p:cNvPr id="21" name="New shape"/>
          <p:cNvSpPr/>
          <p:nvPr/>
        </p:nvSpPr>
        <p:spPr>
          <a:xfrm>
            <a:off x="5613400" y="20510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22" name="New shape"/>
          <p:cNvSpPr/>
          <p:nvPr/>
        </p:nvSpPr>
        <p:spPr>
          <a:xfrm>
            <a:off x="6477000" y="20510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-6</a:t>
            </a:r>
          </a:p>
        </p:txBody>
      </p:sp>
      <p:sp>
        <p:nvSpPr>
          <p:cNvPr id="23" name="New shape"/>
          <p:cNvSpPr/>
          <p:nvPr/>
        </p:nvSpPr>
        <p:spPr>
          <a:xfrm>
            <a:off x="7340600" y="20510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-8</a:t>
            </a:r>
          </a:p>
        </p:txBody>
      </p:sp>
      <p:sp>
        <p:nvSpPr>
          <p:cNvPr id="24" name="New shape"/>
          <p:cNvSpPr/>
          <p:nvPr/>
        </p:nvSpPr>
        <p:spPr>
          <a:xfrm>
            <a:off x="8204200" y="20510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12</a:t>
            </a:r>
          </a:p>
        </p:txBody>
      </p:sp>
      <p:sp>
        <p:nvSpPr>
          <p:cNvPr id="25" name="New shape"/>
          <p:cNvSpPr/>
          <p:nvPr/>
        </p:nvSpPr>
        <p:spPr>
          <a:xfrm>
            <a:off x="254000" y="25781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New shape"/>
          <p:cNvSpPr/>
          <p:nvPr/>
        </p:nvSpPr>
        <p:spPr>
          <a:xfrm>
            <a:off x="254000" y="25781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New shape"/>
          <p:cNvSpPr/>
          <p:nvPr/>
        </p:nvSpPr>
        <p:spPr>
          <a:xfrm>
            <a:off x="254000" y="2337656"/>
            <a:ext cx="2590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Communication</a:t>
            </a:r>
          </a:p>
        </p:txBody>
      </p:sp>
      <p:sp>
        <p:nvSpPr>
          <p:cNvPr id="29" name="New shape"/>
          <p:cNvSpPr/>
          <p:nvPr/>
        </p:nvSpPr>
        <p:spPr>
          <a:xfrm>
            <a:off x="2844800" y="23114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68</a:t>
            </a:r>
          </a:p>
        </p:txBody>
      </p:sp>
      <p:sp>
        <p:nvSpPr>
          <p:cNvPr id="30" name="New shape"/>
          <p:cNvSpPr/>
          <p:nvPr/>
        </p:nvSpPr>
        <p:spPr>
          <a:xfrm>
            <a:off x="3886200" y="23177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31" name="New shape"/>
          <p:cNvSpPr/>
          <p:nvPr/>
        </p:nvSpPr>
        <p:spPr>
          <a:xfrm>
            <a:off x="4749800" y="23177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32" name="New shape"/>
          <p:cNvSpPr/>
          <p:nvPr/>
        </p:nvSpPr>
        <p:spPr>
          <a:xfrm>
            <a:off x="5613400" y="23177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4</a:t>
            </a:r>
          </a:p>
        </p:txBody>
      </p:sp>
      <p:sp>
        <p:nvSpPr>
          <p:cNvPr id="33" name="New shape"/>
          <p:cNvSpPr/>
          <p:nvPr/>
        </p:nvSpPr>
        <p:spPr>
          <a:xfrm>
            <a:off x="6477000" y="23177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-12</a:t>
            </a:r>
          </a:p>
        </p:txBody>
      </p:sp>
      <p:sp>
        <p:nvSpPr>
          <p:cNvPr id="34" name="New shape"/>
          <p:cNvSpPr/>
          <p:nvPr/>
        </p:nvSpPr>
        <p:spPr>
          <a:xfrm>
            <a:off x="7340600" y="23177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4</a:t>
            </a:r>
          </a:p>
        </p:txBody>
      </p:sp>
      <p:sp>
        <p:nvSpPr>
          <p:cNvPr id="35" name="New shape"/>
          <p:cNvSpPr/>
          <p:nvPr/>
        </p:nvSpPr>
        <p:spPr>
          <a:xfrm>
            <a:off x="8204200" y="23177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</a:t>
            </a:r>
          </a:p>
        </p:txBody>
      </p:sp>
      <p:sp>
        <p:nvSpPr>
          <p:cNvPr id="36" name="New shape"/>
          <p:cNvSpPr/>
          <p:nvPr/>
        </p:nvSpPr>
        <p:spPr>
          <a:xfrm>
            <a:off x="254000" y="28448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New shape"/>
          <p:cNvSpPr/>
          <p:nvPr/>
        </p:nvSpPr>
        <p:spPr>
          <a:xfrm>
            <a:off x="254000" y="28448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New shape"/>
          <p:cNvSpPr/>
          <p:nvPr/>
        </p:nvSpPr>
        <p:spPr>
          <a:xfrm>
            <a:off x="254000" y="2604356"/>
            <a:ext cx="2590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Engagement</a:t>
            </a:r>
          </a:p>
        </p:txBody>
      </p:sp>
      <p:sp>
        <p:nvSpPr>
          <p:cNvPr id="40" name="New shape"/>
          <p:cNvSpPr/>
          <p:nvPr/>
        </p:nvSpPr>
        <p:spPr>
          <a:xfrm>
            <a:off x="2844800" y="25781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71</a:t>
            </a:r>
          </a:p>
        </p:txBody>
      </p:sp>
      <p:sp>
        <p:nvSpPr>
          <p:cNvPr id="41" name="New shape"/>
          <p:cNvSpPr/>
          <p:nvPr/>
        </p:nvSpPr>
        <p:spPr>
          <a:xfrm>
            <a:off x="3886200" y="25844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</a:t>
            </a:r>
          </a:p>
        </p:txBody>
      </p:sp>
      <p:sp>
        <p:nvSpPr>
          <p:cNvPr id="42" name="New shape"/>
          <p:cNvSpPr/>
          <p:nvPr/>
        </p:nvSpPr>
        <p:spPr>
          <a:xfrm>
            <a:off x="4749800" y="25844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</a:t>
            </a:r>
          </a:p>
        </p:txBody>
      </p:sp>
      <p:sp>
        <p:nvSpPr>
          <p:cNvPr id="43" name="New shape"/>
          <p:cNvSpPr/>
          <p:nvPr/>
        </p:nvSpPr>
        <p:spPr>
          <a:xfrm>
            <a:off x="5613400" y="25844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44" name="New shape"/>
          <p:cNvSpPr/>
          <p:nvPr/>
        </p:nvSpPr>
        <p:spPr>
          <a:xfrm>
            <a:off x="6477000" y="25844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-5</a:t>
            </a:r>
          </a:p>
        </p:txBody>
      </p:sp>
      <p:sp>
        <p:nvSpPr>
          <p:cNvPr id="45" name="New shape"/>
          <p:cNvSpPr/>
          <p:nvPr/>
        </p:nvSpPr>
        <p:spPr>
          <a:xfrm>
            <a:off x="7340600" y="25844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</a:t>
            </a:r>
          </a:p>
        </p:txBody>
      </p:sp>
      <p:sp>
        <p:nvSpPr>
          <p:cNvPr id="46" name="New shape"/>
          <p:cNvSpPr/>
          <p:nvPr/>
        </p:nvSpPr>
        <p:spPr>
          <a:xfrm>
            <a:off x="8204200" y="25844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47" name="New shape"/>
          <p:cNvSpPr/>
          <p:nvPr/>
        </p:nvSpPr>
        <p:spPr>
          <a:xfrm>
            <a:off x="254000" y="31115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New shape"/>
          <p:cNvSpPr/>
          <p:nvPr/>
        </p:nvSpPr>
        <p:spPr>
          <a:xfrm>
            <a:off x="254000" y="31115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New shape"/>
          <p:cNvSpPr/>
          <p:nvPr/>
        </p:nvSpPr>
        <p:spPr>
          <a:xfrm>
            <a:off x="254000" y="2871056"/>
            <a:ext cx="2590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Image/Brand</a:t>
            </a:r>
          </a:p>
        </p:txBody>
      </p:sp>
      <p:sp>
        <p:nvSpPr>
          <p:cNvPr id="51" name="New shape"/>
          <p:cNvSpPr/>
          <p:nvPr/>
        </p:nvSpPr>
        <p:spPr>
          <a:xfrm>
            <a:off x="2844800" y="28448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75</a:t>
            </a:r>
          </a:p>
        </p:txBody>
      </p:sp>
      <p:sp>
        <p:nvSpPr>
          <p:cNvPr id="52" name="New shape"/>
          <p:cNvSpPr/>
          <p:nvPr/>
        </p:nvSpPr>
        <p:spPr>
          <a:xfrm>
            <a:off x="3886200" y="28511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53" name="New shape"/>
          <p:cNvSpPr/>
          <p:nvPr/>
        </p:nvSpPr>
        <p:spPr>
          <a:xfrm>
            <a:off x="4749800" y="28511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3</a:t>
            </a:r>
          </a:p>
        </p:txBody>
      </p:sp>
      <p:sp>
        <p:nvSpPr>
          <p:cNvPr id="54" name="New shape"/>
          <p:cNvSpPr/>
          <p:nvPr/>
        </p:nvSpPr>
        <p:spPr>
          <a:xfrm>
            <a:off x="5613400" y="28511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-7</a:t>
            </a:r>
          </a:p>
        </p:txBody>
      </p:sp>
      <p:sp>
        <p:nvSpPr>
          <p:cNvPr id="55" name="New shape"/>
          <p:cNvSpPr/>
          <p:nvPr/>
        </p:nvSpPr>
        <p:spPr>
          <a:xfrm>
            <a:off x="6477000" y="28511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-4</a:t>
            </a:r>
          </a:p>
        </p:txBody>
      </p:sp>
      <p:sp>
        <p:nvSpPr>
          <p:cNvPr id="56" name="New shape"/>
          <p:cNvSpPr/>
          <p:nvPr/>
        </p:nvSpPr>
        <p:spPr>
          <a:xfrm>
            <a:off x="7340600" y="28511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5</a:t>
            </a:r>
          </a:p>
        </p:txBody>
      </p:sp>
      <p:sp>
        <p:nvSpPr>
          <p:cNvPr id="57" name="New shape"/>
          <p:cNvSpPr/>
          <p:nvPr/>
        </p:nvSpPr>
        <p:spPr>
          <a:xfrm>
            <a:off x="8204200" y="28511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7</a:t>
            </a:r>
          </a:p>
        </p:txBody>
      </p:sp>
      <p:sp>
        <p:nvSpPr>
          <p:cNvPr id="58" name="New shape"/>
          <p:cNvSpPr/>
          <p:nvPr/>
        </p:nvSpPr>
        <p:spPr>
          <a:xfrm>
            <a:off x="254000" y="33782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New shape"/>
          <p:cNvSpPr/>
          <p:nvPr/>
        </p:nvSpPr>
        <p:spPr>
          <a:xfrm>
            <a:off x="254000" y="33782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New shape"/>
          <p:cNvSpPr/>
          <p:nvPr/>
        </p:nvSpPr>
        <p:spPr>
          <a:xfrm>
            <a:off x="254000" y="3137756"/>
            <a:ext cx="2590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Organizational Change</a:t>
            </a:r>
          </a:p>
        </p:txBody>
      </p:sp>
      <p:sp>
        <p:nvSpPr>
          <p:cNvPr id="62" name="New shape"/>
          <p:cNvSpPr/>
          <p:nvPr/>
        </p:nvSpPr>
        <p:spPr>
          <a:xfrm>
            <a:off x="2844800" y="31115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32</a:t>
            </a:r>
          </a:p>
        </p:txBody>
      </p:sp>
      <p:sp>
        <p:nvSpPr>
          <p:cNvPr id="63" name="New shape"/>
          <p:cNvSpPr/>
          <p:nvPr/>
        </p:nvSpPr>
        <p:spPr>
          <a:xfrm>
            <a:off x="3886200" y="31178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64" name="New shape"/>
          <p:cNvSpPr/>
          <p:nvPr/>
        </p:nvSpPr>
        <p:spPr>
          <a:xfrm>
            <a:off x="4749800" y="31178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-4</a:t>
            </a:r>
          </a:p>
        </p:txBody>
      </p:sp>
      <p:sp>
        <p:nvSpPr>
          <p:cNvPr id="65" name="New shape"/>
          <p:cNvSpPr/>
          <p:nvPr/>
        </p:nvSpPr>
        <p:spPr>
          <a:xfrm>
            <a:off x="5613400" y="31178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66" name="New shape"/>
          <p:cNvSpPr/>
          <p:nvPr/>
        </p:nvSpPr>
        <p:spPr>
          <a:xfrm>
            <a:off x="6477000" y="3117850"/>
            <a:ext cx="508000" cy="254000"/>
          </a:xfrm>
          <a:prstGeom prst="rect">
            <a:avLst/>
          </a:prstGeom>
          <a:solidFill>
            <a:srgbClr val="CFCFC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0</a:t>
            </a:r>
          </a:p>
        </p:txBody>
      </p:sp>
      <p:sp>
        <p:nvSpPr>
          <p:cNvPr id="67" name="New shape"/>
          <p:cNvSpPr/>
          <p:nvPr/>
        </p:nvSpPr>
        <p:spPr>
          <a:xfrm>
            <a:off x="7340600" y="3117850"/>
            <a:ext cx="508000" cy="2540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-24*</a:t>
            </a:r>
          </a:p>
        </p:txBody>
      </p:sp>
      <p:sp>
        <p:nvSpPr>
          <p:cNvPr id="68" name="New shape"/>
          <p:cNvSpPr/>
          <p:nvPr/>
        </p:nvSpPr>
        <p:spPr>
          <a:xfrm>
            <a:off x="8204200" y="3117850"/>
            <a:ext cx="508000" cy="254000"/>
          </a:xfrm>
          <a:prstGeom prst="rect">
            <a:avLst/>
          </a:prstGeom>
          <a:solidFill>
            <a:srgbClr val="81AD2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25*</a:t>
            </a:r>
          </a:p>
        </p:txBody>
      </p:sp>
      <p:sp>
        <p:nvSpPr>
          <p:cNvPr id="69" name="New shape"/>
          <p:cNvSpPr/>
          <p:nvPr/>
        </p:nvSpPr>
        <p:spPr>
          <a:xfrm>
            <a:off x="254000" y="36449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New shape"/>
          <p:cNvSpPr/>
          <p:nvPr/>
        </p:nvSpPr>
        <p:spPr>
          <a:xfrm>
            <a:off x="254000" y="36449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New shape"/>
          <p:cNvSpPr/>
          <p:nvPr/>
        </p:nvSpPr>
        <p:spPr>
          <a:xfrm>
            <a:off x="254000" y="3404456"/>
            <a:ext cx="2590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Performance Management</a:t>
            </a:r>
          </a:p>
        </p:txBody>
      </p:sp>
      <p:sp>
        <p:nvSpPr>
          <p:cNvPr id="73" name="New shape"/>
          <p:cNvSpPr/>
          <p:nvPr/>
        </p:nvSpPr>
        <p:spPr>
          <a:xfrm>
            <a:off x="2844800" y="33782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52</a:t>
            </a:r>
          </a:p>
        </p:txBody>
      </p:sp>
      <p:sp>
        <p:nvSpPr>
          <p:cNvPr id="74" name="New shape"/>
          <p:cNvSpPr/>
          <p:nvPr/>
        </p:nvSpPr>
        <p:spPr>
          <a:xfrm>
            <a:off x="3886200" y="3384550"/>
            <a:ext cx="508000" cy="254000"/>
          </a:xfrm>
          <a:prstGeom prst="rect">
            <a:avLst/>
          </a:prstGeom>
          <a:solidFill>
            <a:srgbClr val="CFCFC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0</a:t>
            </a:r>
          </a:p>
        </p:txBody>
      </p:sp>
      <p:sp>
        <p:nvSpPr>
          <p:cNvPr id="75" name="New shape"/>
          <p:cNvSpPr/>
          <p:nvPr/>
        </p:nvSpPr>
        <p:spPr>
          <a:xfrm>
            <a:off x="4749800" y="33845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76" name="New shape"/>
          <p:cNvSpPr/>
          <p:nvPr/>
        </p:nvSpPr>
        <p:spPr>
          <a:xfrm>
            <a:off x="5613400" y="33845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77" name="New shape"/>
          <p:cNvSpPr/>
          <p:nvPr/>
        </p:nvSpPr>
        <p:spPr>
          <a:xfrm>
            <a:off x="6477000" y="33845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78" name="New shape"/>
          <p:cNvSpPr/>
          <p:nvPr/>
        </p:nvSpPr>
        <p:spPr>
          <a:xfrm>
            <a:off x="7340600" y="33845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-5</a:t>
            </a:r>
          </a:p>
        </p:txBody>
      </p:sp>
      <p:sp>
        <p:nvSpPr>
          <p:cNvPr id="79" name="New shape"/>
          <p:cNvSpPr/>
          <p:nvPr/>
        </p:nvSpPr>
        <p:spPr>
          <a:xfrm>
            <a:off x="8204200" y="33845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3</a:t>
            </a:r>
          </a:p>
        </p:txBody>
      </p:sp>
      <p:sp>
        <p:nvSpPr>
          <p:cNvPr id="80" name="New shape"/>
          <p:cNvSpPr/>
          <p:nvPr/>
        </p:nvSpPr>
        <p:spPr>
          <a:xfrm>
            <a:off x="254000" y="39116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New shape"/>
          <p:cNvSpPr/>
          <p:nvPr/>
        </p:nvSpPr>
        <p:spPr>
          <a:xfrm>
            <a:off x="254000" y="39116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New shape"/>
          <p:cNvSpPr/>
          <p:nvPr/>
        </p:nvSpPr>
        <p:spPr>
          <a:xfrm>
            <a:off x="254000" y="3671156"/>
            <a:ext cx="2590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Supervision</a:t>
            </a:r>
          </a:p>
        </p:txBody>
      </p:sp>
      <p:sp>
        <p:nvSpPr>
          <p:cNvPr id="84" name="New shape"/>
          <p:cNvSpPr/>
          <p:nvPr/>
        </p:nvSpPr>
        <p:spPr>
          <a:xfrm>
            <a:off x="2844800" y="36449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70</a:t>
            </a:r>
          </a:p>
        </p:txBody>
      </p:sp>
      <p:sp>
        <p:nvSpPr>
          <p:cNvPr id="85" name="New shape"/>
          <p:cNvSpPr/>
          <p:nvPr/>
        </p:nvSpPr>
        <p:spPr>
          <a:xfrm>
            <a:off x="3886200" y="36512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</a:t>
            </a:r>
          </a:p>
        </p:txBody>
      </p:sp>
      <p:sp>
        <p:nvSpPr>
          <p:cNvPr id="86" name="New shape"/>
          <p:cNvSpPr/>
          <p:nvPr/>
        </p:nvSpPr>
        <p:spPr>
          <a:xfrm>
            <a:off x="4749800" y="36512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5</a:t>
            </a:r>
          </a:p>
        </p:txBody>
      </p:sp>
      <p:sp>
        <p:nvSpPr>
          <p:cNvPr id="87" name="New shape"/>
          <p:cNvSpPr/>
          <p:nvPr/>
        </p:nvSpPr>
        <p:spPr>
          <a:xfrm>
            <a:off x="5613400" y="36512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-4</a:t>
            </a:r>
          </a:p>
        </p:txBody>
      </p:sp>
      <p:sp>
        <p:nvSpPr>
          <p:cNvPr id="88" name="New shape"/>
          <p:cNvSpPr/>
          <p:nvPr/>
        </p:nvSpPr>
        <p:spPr>
          <a:xfrm>
            <a:off x="6477000" y="36512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-5</a:t>
            </a:r>
          </a:p>
        </p:txBody>
      </p:sp>
      <p:sp>
        <p:nvSpPr>
          <p:cNvPr id="89" name="New shape"/>
          <p:cNvSpPr/>
          <p:nvPr/>
        </p:nvSpPr>
        <p:spPr>
          <a:xfrm>
            <a:off x="7340600" y="36512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-6</a:t>
            </a:r>
          </a:p>
        </p:txBody>
      </p:sp>
      <p:sp>
        <p:nvSpPr>
          <p:cNvPr id="90" name="New shape"/>
          <p:cNvSpPr/>
          <p:nvPr/>
        </p:nvSpPr>
        <p:spPr>
          <a:xfrm>
            <a:off x="8204200" y="36512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91" name="New shape"/>
          <p:cNvSpPr/>
          <p:nvPr/>
        </p:nvSpPr>
        <p:spPr>
          <a:xfrm>
            <a:off x="254000" y="41783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New shape"/>
          <p:cNvSpPr/>
          <p:nvPr/>
        </p:nvSpPr>
        <p:spPr>
          <a:xfrm>
            <a:off x="254000" y="41783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New shape"/>
          <p:cNvSpPr/>
          <p:nvPr/>
        </p:nvSpPr>
        <p:spPr>
          <a:xfrm>
            <a:off x="254000" y="3937856"/>
            <a:ext cx="2590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Working Relationships</a:t>
            </a:r>
          </a:p>
        </p:txBody>
      </p:sp>
      <p:sp>
        <p:nvSpPr>
          <p:cNvPr id="95" name="New shape"/>
          <p:cNvSpPr/>
          <p:nvPr/>
        </p:nvSpPr>
        <p:spPr>
          <a:xfrm>
            <a:off x="2844800" y="39116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73</a:t>
            </a:r>
          </a:p>
        </p:txBody>
      </p:sp>
      <p:sp>
        <p:nvSpPr>
          <p:cNvPr id="96" name="New shape"/>
          <p:cNvSpPr/>
          <p:nvPr/>
        </p:nvSpPr>
        <p:spPr>
          <a:xfrm>
            <a:off x="3886200" y="3917950"/>
            <a:ext cx="508000" cy="254000"/>
          </a:xfrm>
          <a:prstGeom prst="rect">
            <a:avLst/>
          </a:prstGeom>
          <a:solidFill>
            <a:srgbClr val="CFCFC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0</a:t>
            </a:r>
          </a:p>
        </p:txBody>
      </p:sp>
      <p:sp>
        <p:nvSpPr>
          <p:cNvPr id="97" name="New shape"/>
          <p:cNvSpPr/>
          <p:nvPr/>
        </p:nvSpPr>
        <p:spPr>
          <a:xfrm>
            <a:off x="4749800" y="39179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3</a:t>
            </a:r>
          </a:p>
        </p:txBody>
      </p:sp>
      <p:sp>
        <p:nvSpPr>
          <p:cNvPr id="98" name="New shape"/>
          <p:cNvSpPr/>
          <p:nvPr/>
        </p:nvSpPr>
        <p:spPr>
          <a:xfrm>
            <a:off x="5613400" y="39179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99" name="New shape"/>
          <p:cNvSpPr/>
          <p:nvPr/>
        </p:nvSpPr>
        <p:spPr>
          <a:xfrm>
            <a:off x="6477000" y="39179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-12</a:t>
            </a:r>
          </a:p>
        </p:txBody>
      </p:sp>
      <p:sp>
        <p:nvSpPr>
          <p:cNvPr id="100" name="New shape"/>
          <p:cNvSpPr/>
          <p:nvPr/>
        </p:nvSpPr>
        <p:spPr>
          <a:xfrm>
            <a:off x="7340600" y="39179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-9</a:t>
            </a:r>
          </a:p>
        </p:txBody>
      </p:sp>
      <p:sp>
        <p:nvSpPr>
          <p:cNvPr id="101" name="New shape"/>
          <p:cNvSpPr/>
          <p:nvPr/>
        </p:nvSpPr>
        <p:spPr>
          <a:xfrm>
            <a:off x="8204200" y="39179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12</a:t>
            </a:r>
          </a:p>
        </p:txBody>
      </p:sp>
      <p:sp>
        <p:nvSpPr>
          <p:cNvPr id="102" name="New shape"/>
          <p:cNvSpPr/>
          <p:nvPr/>
        </p:nvSpPr>
        <p:spPr>
          <a:xfrm>
            <a:off x="254000" y="4445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New shape"/>
          <p:cNvSpPr/>
          <p:nvPr/>
        </p:nvSpPr>
        <p:spPr>
          <a:xfrm>
            <a:off x="254000" y="4445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New shape"/>
          <p:cNvSpPr/>
          <p:nvPr/>
        </p:nvSpPr>
        <p:spPr>
          <a:xfrm>
            <a:off x="254000" y="4204556"/>
            <a:ext cx="2590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Diversity &amp; Inclusion</a:t>
            </a:r>
          </a:p>
        </p:txBody>
      </p:sp>
      <p:sp>
        <p:nvSpPr>
          <p:cNvPr id="106" name="New shape"/>
          <p:cNvSpPr/>
          <p:nvPr/>
        </p:nvSpPr>
        <p:spPr>
          <a:xfrm>
            <a:off x="2844800" y="41783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76</a:t>
            </a:r>
          </a:p>
        </p:txBody>
      </p:sp>
      <p:sp>
        <p:nvSpPr>
          <p:cNvPr id="107" name="New shape"/>
          <p:cNvSpPr/>
          <p:nvPr/>
        </p:nvSpPr>
        <p:spPr>
          <a:xfrm>
            <a:off x="3886200" y="41846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6</a:t>
            </a:r>
          </a:p>
        </p:txBody>
      </p:sp>
      <p:sp>
        <p:nvSpPr>
          <p:cNvPr id="108" name="New shape"/>
          <p:cNvSpPr/>
          <p:nvPr/>
        </p:nvSpPr>
        <p:spPr>
          <a:xfrm>
            <a:off x="4749800" y="41846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</a:t>
            </a:r>
          </a:p>
        </p:txBody>
      </p:sp>
      <p:sp>
        <p:nvSpPr>
          <p:cNvPr id="109" name="New shape"/>
          <p:cNvSpPr/>
          <p:nvPr/>
        </p:nvSpPr>
        <p:spPr>
          <a:xfrm>
            <a:off x="5613400" y="41846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-6</a:t>
            </a:r>
          </a:p>
        </p:txBody>
      </p:sp>
      <p:sp>
        <p:nvSpPr>
          <p:cNvPr id="110" name="New shape"/>
          <p:cNvSpPr/>
          <p:nvPr/>
        </p:nvSpPr>
        <p:spPr>
          <a:xfrm>
            <a:off x="6477000" y="41846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-5</a:t>
            </a:r>
          </a:p>
        </p:txBody>
      </p:sp>
      <p:sp>
        <p:nvSpPr>
          <p:cNvPr id="111" name="New shape"/>
          <p:cNvSpPr/>
          <p:nvPr/>
        </p:nvSpPr>
        <p:spPr>
          <a:xfrm>
            <a:off x="7340600" y="41846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-4</a:t>
            </a:r>
          </a:p>
        </p:txBody>
      </p:sp>
      <p:sp>
        <p:nvSpPr>
          <p:cNvPr id="112" name="New shape"/>
          <p:cNvSpPr/>
          <p:nvPr/>
        </p:nvSpPr>
        <p:spPr>
          <a:xfrm>
            <a:off x="8204200" y="4184650"/>
            <a:ext cx="508000" cy="254000"/>
          </a:xfrm>
          <a:prstGeom prst="rect">
            <a:avLst/>
          </a:prstGeom>
          <a:solidFill>
            <a:srgbClr val="CFCFC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0</a:t>
            </a:r>
          </a:p>
        </p:txBody>
      </p:sp>
      <p:sp>
        <p:nvSpPr>
          <p:cNvPr id="113" name="New shape"/>
          <p:cNvSpPr/>
          <p:nvPr/>
        </p:nvSpPr>
        <p:spPr>
          <a:xfrm>
            <a:off x="254000" y="4471256"/>
            <a:ext cx="2590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Wellness</a:t>
            </a:r>
          </a:p>
        </p:txBody>
      </p:sp>
      <p:sp>
        <p:nvSpPr>
          <p:cNvPr id="115" name="New shape"/>
          <p:cNvSpPr/>
          <p:nvPr/>
        </p:nvSpPr>
        <p:spPr>
          <a:xfrm>
            <a:off x="2844800" y="44450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60</a:t>
            </a:r>
          </a:p>
        </p:txBody>
      </p:sp>
      <p:sp>
        <p:nvSpPr>
          <p:cNvPr id="116" name="New shape"/>
          <p:cNvSpPr/>
          <p:nvPr/>
        </p:nvSpPr>
        <p:spPr>
          <a:xfrm>
            <a:off x="3886200" y="44513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7</a:t>
            </a:r>
          </a:p>
        </p:txBody>
      </p:sp>
      <p:sp>
        <p:nvSpPr>
          <p:cNvPr id="117" name="New shape"/>
          <p:cNvSpPr/>
          <p:nvPr/>
        </p:nvSpPr>
        <p:spPr>
          <a:xfrm>
            <a:off x="4749800" y="44513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118" name="New shape"/>
          <p:cNvSpPr/>
          <p:nvPr/>
        </p:nvSpPr>
        <p:spPr>
          <a:xfrm>
            <a:off x="5613400" y="44513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-6</a:t>
            </a:r>
          </a:p>
        </p:txBody>
      </p:sp>
      <p:sp>
        <p:nvSpPr>
          <p:cNvPr id="119" name="New shape"/>
          <p:cNvSpPr/>
          <p:nvPr/>
        </p:nvSpPr>
        <p:spPr>
          <a:xfrm>
            <a:off x="6477000" y="44513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3</a:t>
            </a:r>
          </a:p>
        </p:txBody>
      </p:sp>
      <p:sp>
        <p:nvSpPr>
          <p:cNvPr id="120" name="New shape"/>
          <p:cNvSpPr/>
          <p:nvPr/>
        </p:nvSpPr>
        <p:spPr>
          <a:xfrm>
            <a:off x="7340600" y="44513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-7</a:t>
            </a:r>
          </a:p>
        </p:txBody>
      </p:sp>
      <p:sp>
        <p:nvSpPr>
          <p:cNvPr id="121" name="New shape"/>
          <p:cNvSpPr/>
          <p:nvPr/>
        </p:nvSpPr>
        <p:spPr>
          <a:xfrm>
            <a:off x="8204200" y="44513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8636000" cy="3429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2000" b="1" i="0">
                <a:solidFill>
                  <a:srgbClr val="000000"/>
                </a:solidFill>
                <a:latin typeface="arial"/>
              </a:defRPr>
            </a:pPr>
            <a:r>
              <a:rPr sz="2000" b="1" i="0" u="none" kern="200">
                <a:solidFill>
                  <a:srgbClr val="000000"/>
                </a:solidFill>
                <a:latin typeface="arial"/>
              </a:rPr>
              <a:t>Category Breakdown - Years of Service</a:t>
            </a:r>
          </a:p>
        </p:txBody>
      </p:sp>
      <p:sp>
        <p:nvSpPr>
          <p:cNvPr id="64" name="New shape"/>
          <p:cNvSpPr/>
          <p:nvPr/>
        </p:nvSpPr>
        <p:spPr>
          <a:xfrm>
            <a:off x="7162800" y="44450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New shape"/>
          <p:cNvSpPr/>
          <p:nvPr/>
        </p:nvSpPr>
        <p:spPr>
          <a:xfrm>
            <a:off x="7162800" y="41783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New shape"/>
          <p:cNvSpPr/>
          <p:nvPr/>
        </p:nvSpPr>
        <p:spPr>
          <a:xfrm>
            <a:off x="7162800" y="39116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New shape"/>
          <p:cNvSpPr/>
          <p:nvPr/>
        </p:nvSpPr>
        <p:spPr>
          <a:xfrm>
            <a:off x="7162800" y="36449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New shape"/>
          <p:cNvSpPr/>
          <p:nvPr/>
        </p:nvSpPr>
        <p:spPr>
          <a:xfrm>
            <a:off x="7162800" y="33782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New shape"/>
          <p:cNvSpPr/>
          <p:nvPr/>
        </p:nvSpPr>
        <p:spPr>
          <a:xfrm>
            <a:off x="7162800" y="31115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New shape"/>
          <p:cNvSpPr/>
          <p:nvPr/>
        </p:nvSpPr>
        <p:spPr>
          <a:xfrm>
            <a:off x="7162800" y="28448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New shape"/>
          <p:cNvSpPr/>
          <p:nvPr/>
        </p:nvSpPr>
        <p:spPr>
          <a:xfrm>
            <a:off x="7162800" y="25781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New shape"/>
          <p:cNvSpPr/>
          <p:nvPr/>
        </p:nvSpPr>
        <p:spPr>
          <a:xfrm>
            <a:off x="7162800" y="23114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7162800" y="20447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New shape"/>
          <p:cNvSpPr/>
          <p:nvPr/>
        </p:nvSpPr>
        <p:spPr>
          <a:xfrm>
            <a:off x="7162800" y="895350"/>
            <a:ext cx="863600" cy="1143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ew shape"/>
          <p:cNvSpPr/>
          <p:nvPr/>
        </p:nvSpPr>
        <p:spPr>
          <a:xfrm>
            <a:off x="254000" y="647700"/>
            <a:ext cx="8636000" cy="190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lvl="0" hangingPunct="0">
              <a:defRPr sz="1600" b="0" i="0">
                <a:solidFill>
                  <a:srgbClr val="A6A6A6"/>
                </a:solidFill>
                <a:latin typeface="arial"/>
              </a:defRPr>
            </a:pPr>
            <a:r>
              <a:rPr lang="en-US" sz="1200" kern="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</a:rPr>
              <a:t>Agriculture and Natural Resources</a:t>
            </a:r>
          </a:p>
        </p:txBody>
      </p:sp>
      <p:sp>
        <p:nvSpPr>
          <p:cNvPr id="4" name="New shape"/>
          <p:cNvSpPr/>
          <p:nvPr/>
        </p:nvSpPr>
        <p:spPr>
          <a:xfrm>
            <a:off x="254000" y="2032000"/>
            <a:ext cx="8636000" cy="0"/>
          </a:xfrm>
          <a:prstGeom prst="line">
            <a:avLst/>
          </a:prstGeom>
          <a:ln w="19050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New shape"/>
          <p:cNvSpPr/>
          <p:nvPr/>
        </p:nvSpPr>
        <p:spPr>
          <a:xfrm>
            <a:off x="254000" y="2032000"/>
            <a:ext cx="8636000" cy="0"/>
          </a:xfrm>
          <a:prstGeom prst="line">
            <a:avLst/>
          </a:prstGeom>
          <a:ln w="19050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New shape"/>
          <p:cNvSpPr/>
          <p:nvPr/>
        </p:nvSpPr>
        <p:spPr>
          <a:xfrm>
            <a:off x="7162800" y="895350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Ag and Natl Rescs 2017 </a:t>
            </a:r>
            <a:r>
              <a:rPr sz="1100" b="0" i="0" u="none" kern="200">
                <a:solidFill>
                  <a:srgbClr val="A6A6A6"/>
                </a:solidFill>
                <a:latin typeface="arial"/>
              </a:rPr>
              <a:t>(234)</a:t>
            </a:r>
          </a:p>
        </p:txBody>
      </p:sp>
      <p:sp>
        <p:nvSpPr>
          <p:cNvPr id="8" name="New shape"/>
          <p:cNvSpPr/>
          <p:nvPr/>
        </p:nvSpPr>
        <p:spPr>
          <a:xfrm>
            <a:off x="8026400" y="895350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25 &lt; 30 2017 </a:t>
            </a:r>
            <a:r>
              <a:rPr sz="1100" b="0" i="0" u="none" kern="200">
                <a:solidFill>
                  <a:srgbClr val="A6A6A6"/>
                </a:solidFill>
                <a:latin typeface="arial"/>
              </a:rPr>
              <a:t>(12)</a:t>
            </a:r>
          </a:p>
        </p:txBody>
      </p:sp>
      <p:sp>
        <p:nvSpPr>
          <p:cNvPr id="9" name="New shape"/>
          <p:cNvSpPr/>
          <p:nvPr/>
        </p:nvSpPr>
        <p:spPr>
          <a:xfrm>
            <a:off x="254000" y="23114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New shape"/>
          <p:cNvSpPr/>
          <p:nvPr/>
        </p:nvSpPr>
        <p:spPr>
          <a:xfrm>
            <a:off x="254000" y="23114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254000" y="2070956"/>
            <a:ext cx="6908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Career Development</a:t>
            </a:r>
          </a:p>
        </p:txBody>
      </p:sp>
      <p:sp>
        <p:nvSpPr>
          <p:cNvPr id="13" name="New shape"/>
          <p:cNvSpPr/>
          <p:nvPr/>
        </p:nvSpPr>
        <p:spPr>
          <a:xfrm>
            <a:off x="7162800" y="20447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54</a:t>
            </a:r>
          </a:p>
        </p:txBody>
      </p:sp>
      <p:sp>
        <p:nvSpPr>
          <p:cNvPr id="14" name="New shape"/>
          <p:cNvSpPr/>
          <p:nvPr/>
        </p:nvSpPr>
        <p:spPr>
          <a:xfrm>
            <a:off x="8204200" y="20510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23</a:t>
            </a:r>
          </a:p>
        </p:txBody>
      </p:sp>
      <p:sp>
        <p:nvSpPr>
          <p:cNvPr id="15" name="New shape"/>
          <p:cNvSpPr/>
          <p:nvPr/>
        </p:nvSpPr>
        <p:spPr>
          <a:xfrm>
            <a:off x="254000" y="25781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New shape"/>
          <p:cNvSpPr/>
          <p:nvPr/>
        </p:nvSpPr>
        <p:spPr>
          <a:xfrm>
            <a:off x="254000" y="25781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New shape"/>
          <p:cNvSpPr/>
          <p:nvPr/>
        </p:nvSpPr>
        <p:spPr>
          <a:xfrm>
            <a:off x="254000" y="2337656"/>
            <a:ext cx="6908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Communication</a:t>
            </a:r>
          </a:p>
        </p:txBody>
      </p:sp>
      <p:sp>
        <p:nvSpPr>
          <p:cNvPr id="19" name="New shape"/>
          <p:cNvSpPr/>
          <p:nvPr/>
        </p:nvSpPr>
        <p:spPr>
          <a:xfrm>
            <a:off x="7162800" y="23114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68</a:t>
            </a:r>
          </a:p>
        </p:txBody>
      </p:sp>
      <p:sp>
        <p:nvSpPr>
          <p:cNvPr id="20" name="New shape"/>
          <p:cNvSpPr/>
          <p:nvPr/>
        </p:nvSpPr>
        <p:spPr>
          <a:xfrm>
            <a:off x="8204200" y="23177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7</a:t>
            </a:r>
          </a:p>
        </p:txBody>
      </p:sp>
      <p:sp>
        <p:nvSpPr>
          <p:cNvPr id="21" name="New shape"/>
          <p:cNvSpPr/>
          <p:nvPr/>
        </p:nvSpPr>
        <p:spPr>
          <a:xfrm>
            <a:off x="254000" y="28448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New shape"/>
          <p:cNvSpPr/>
          <p:nvPr/>
        </p:nvSpPr>
        <p:spPr>
          <a:xfrm>
            <a:off x="254000" y="28448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New shape"/>
          <p:cNvSpPr/>
          <p:nvPr/>
        </p:nvSpPr>
        <p:spPr>
          <a:xfrm>
            <a:off x="254000" y="2604356"/>
            <a:ext cx="6908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Engagement</a:t>
            </a:r>
          </a:p>
        </p:txBody>
      </p:sp>
      <p:sp>
        <p:nvSpPr>
          <p:cNvPr id="25" name="New shape"/>
          <p:cNvSpPr/>
          <p:nvPr/>
        </p:nvSpPr>
        <p:spPr>
          <a:xfrm>
            <a:off x="7162800" y="25781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71</a:t>
            </a:r>
          </a:p>
        </p:txBody>
      </p:sp>
      <p:sp>
        <p:nvSpPr>
          <p:cNvPr id="26" name="New shape"/>
          <p:cNvSpPr/>
          <p:nvPr/>
        </p:nvSpPr>
        <p:spPr>
          <a:xfrm>
            <a:off x="8204200" y="25844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10</a:t>
            </a:r>
          </a:p>
        </p:txBody>
      </p:sp>
      <p:sp>
        <p:nvSpPr>
          <p:cNvPr id="27" name="New shape"/>
          <p:cNvSpPr/>
          <p:nvPr/>
        </p:nvSpPr>
        <p:spPr>
          <a:xfrm>
            <a:off x="254000" y="31115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New shape"/>
          <p:cNvSpPr/>
          <p:nvPr/>
        </p:nvSpPr>
        <p:spPr>
          <a:xfrm>
            <a:off x="254000" y="31115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New shape"/>
          <p:cNvSpPr/>
          <p:nvPr/>
        </p:nvSpPr>
        <p:spPr>
          <a:xfrm>
            <a:off x="254000" y="2871056"/>
            <a:ext cx="6908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Image/Brand</a:t>
            </a:r>
          </a:p>
        </p:txBody>
      </p:sp>
      <p:sp>
        <p:nvSpPr>
          <p:cNvPr id="31" name="New shape"/>
          <p:cNvSpPr/>
          <p:nvPr/>
        </p:nvSpPr>
        <p:spPr>
          <a:xfrm>
            <a:off x="7162800" y="28448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75</a:t>
            </a:r>
          </a:p>
        </p:txBody>
      </p:sp>
      <p:sp>
        <p:nvSpPr>
          <p:cNvPr id="32" name="New shape"/>
          <p:cNvSpPr/>
          <p:nvPr/>
        </p:nvSpPr>
        <p:spPr>
          <a:xfrm>
            <a:off x="8204200" y="28511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21</a:t>
            </a:r>
          </a:p>
        </p:txBody>
      </p:sp>
      <p:sp>
        <p:nvSpPr>
          <p:cNvPr id="33" name="New shape"/>
          <p:cNvSpPr/>
          <p:nvPr/>
        </p:nvSpPr>
        <p:spPr>
          <a:xfrm>
            <a:off x="254000" y="33782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New shape"/>
          <p:cNvSpPr/>
          <p:nvPr/>
        </p:nvSpPr>
        <p:spPr>
          <a:xfrm>
            <a:off x="254000" y="33782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New shape"/>
          <p:cNvSpPr/>
          <p:nvPr/>
        </p:nvSpPr>
        <p:spPr>
          <a:xfrm>
            <a:off x="254000" y="3137756"/>
            <a:ext cx="6908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Organizational Change</a:t>
            </a:r>
          </a:p>
        </p:txBody>
      </p:sp>
      <p:sp>
        <p:nvSpPr>
          <p:cNvPr id="37" name="New shape"/>
          <p:cNvSpPr/>
          <p:nvPr/>
        </p:nvSpPr>
        <p:spPr>
          <a:xfrm>
            <a:off x="7162800" y="31115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32</a:t>
            </a:r>
          </a:p>
        </p:txBody>
      </p:sp>
      <p:sp>
        <p:nvSpPr>
          <p:cNvPr id="38" name="New shape"/>
          <p:cNvSpPr/>
          <p:nvPr/>
        </p:nvSpPr>
        <p:spPr>
          <a:xfrm>
            <a:off x="8204200" y="31178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24</a:t>
            </a:r>
          </a:p>
        </p:txBody>
      </p:sp>
      <p:sp>
        <p:nvSpPr>
          <p:cNvPr id="39" name="New shape"/>
          <p:cNvSpPr/>
          <p:nvPr/>
        </p:nvSpPr>
        <p:spPr>
          <a:xfrm>
            <a:off x="254000" y="36449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New shape"/>
          <p:cNvSpPr/>
          <p:nvPr/>
        </p:nvSpPr>
        <p:spPr>
          <a:xfrm>
            <a:off x="254000" y="36449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New shape"/>
          <p:cNvSpPr/>
          <p:nvPr/>
        </p:nvSpPr>
        <p:spPr>
          <a:xfrm>
            <a:off x="254000" y="3404456"/>
            <a:ext cx="6908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Performance Management</a:t>
            </a:r>
          </a:p>
        </p:txBody>
      </p:sp>
      <p:sp>
        <p:nvSpPr>
          <p:cNvPr id="43" name="New shape"/>
          <p:cNvSpPr/>
          <p:nvPr/>
        </p:nvSpPr>
        <p:spPr>
          <a:xfrm>
            <a:off x="7162800" y="33782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52</a:t>
            </a:r>
          </a:p>
        </p:txBody>
      </p:sp>
      <p:sp>
        <p:nvSpPr>
          <p:cNvPr id="44" name="New shape"/>
          <p:cNvSpPr/>
          <p:nvPr/>
        </p:nvSpPr>
        <p:spPr>
          <a:xfrm>
            <a:off x="8204200" y="33845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24</a:t>
            </a:r>
          </a:p>
        </p:txBody>
      </p:sp>
      <p:sp>
        <p:nvSpPr>
          <p:cNvPr id="45" name="New shape"/>
          <p:cNvSpPr/>
          <p:nvPr/>
        </p:nvSpPr>
        <p:spPr>
          <a:xfrm>
            <a:off x="254000" y="39116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New shape"/>
          <p:cNvSpPr/>
          <p:nvPr/>
        </p:nvSpPr>
        <p:spPr>
          <a:xfrm>
            <a:off x="254000" y="39116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New shape"/>
          <p:cNvSpPr/>
          <p:nvPr/>
        </p:nvSpPr>
        <p:spPr>
          <a:xfrm>
            <a:off x="254000" y="3671156"/>
            <a:ext cx="6908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Supervision</a:t>
            </a:r>
          </a:p>
        </p:txBody>
      </p:sp>
      <p:sp>
        <p:nvSpPr>
          <p:cNvPr id="49" name="New shape"/>
          <p:cNvSpPr/>
          <p:nvPr/>
        </p:nvSpPr>
        <p:spPr>
          <a:xfrm>
            <a:off x="7162800" y="36449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70</a:t>
            </a:r>
          </a:p>
        </p:txBody>
      </p:sp>
      <p:sp>
        <p:nvSpPr>
          <p:cNvPr id="50" name="New shape"/>
          <p:cNvSpPr/>
          <p:nvPr/>
        </p:nvSpPr>
        <p:spPr>
          <a:xfrm>
            <a:off x="8204200" y="36512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14</a:t>
            </a:r>
          </a:p>
        </p:txBody>
      </p:sp>
      <p:sp>
        <p:nvSpPr>
          <p:cNvPr id="51" name="New shape"/>
          <p:cNvSpPr/>
          <p:nvPr/>
        </p:nvSpPr>
        <p:spPr>
          <a:xfrm>
            <a:off x="254000" y="41783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New shape"/>
          <p:cNvSpPr/>
          <p:nvPr/>
        </p:nvSpPr>
        <p:spPr>
          <a:xfrm>
            <a:off x="254000" y="41783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New shape"/>
          <p:cNvSpPr/>
          <p:nvPr/>
        </p:nvSpPr>
        <p:spPr>
          <a:xfrm>
            <a:off x="254000" y="3937856"/>
            <a:ext cx="6908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Working Relationships</a:t>
            </a:r>
          </a:p>
        </p:txBody>
      </p:sp>
      <p:sp>
        <p:nvSpPr>
          <p:cNvPr id="55" name="New shape"/>
          <p:cNvSpPr/>
          <p:nvPr/>
        </p:nvSpPr>
        <p:spPr>
          <a:xfrm>
            <a:off x="7162800" y="39116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73</a:t>
            </a:r>
          </a:p>
        </p:txBody>
      </p:sp>
      <p:sp>
        <p:nvSpPr>
          <p:cNvPr id="56" name="New shape"/>
          <p:cNvSpPr/>
          <p:nvPr/>
        </p:nvSpPr>
        <p:spPr>
          <a:xfrm>
            <a:off x="8204200" y="39179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23</a:t>
            </a:r>
          </a:p>
        </p:txBody>
      </p:sp>
      <p:sp>
        <p:nvSpPr>
          <p:cNvPr id="57" name="New shape"/>
          <p:cNvSpPr/>
          <p:nvPr/>
        </p:nvSpPr>
        <p:spPr>
          <a:xfrm>
            <a:off x="254000" y="4445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New shape"/>
          <p:cNvSpPr/>
          <p:nvPr/>
        </p:nvSpPr>
        <p:spPr>
          <a:xfrm>
            <a:off x="254000" y="4445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New shape"/>
          <p:cNvSpPr/>
          <p:nvPr/>
        </p:nvSpPr>
        <p:spPr>
          <a:xfrm>
            <a:off x="254000" y="4204556"/>
            <a:ext cx="6908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Diversity &amp; Inclusion</a:t>
            </a:r>
          </a:p>
        </p:txBody>
      </p:sp>
      <p:sp>
        <p:nvSpPr>
          <p:cNvPr id="61" name="New shape"/>
          <p:cNvSpPr/>
          <p:nvPr/>
        </p:nvSpPr>
        <p:spPr>
          <a:xfrm>
            <a:off x="7162800" y="41783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76</a:t>
            </a:r>
          </a:p>
        </p:txBody>
      </p:sp>
      <p:sp>
        <p:nvSpPr>
          <p:cNvPr id="62" name="New shape"/>
          <p:cNvSpPr/>
          <p:nvPr/>
        </p:nvSpPr>
        <p:spPr>
          <a:xfrm>
            <a:off x="8204200" y="41846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16</a:t>
            </a:r>
          </a:p>
        </p:txBody>
      </p:sp>
      <p:sp>
        <p:nvSpPr>
          <p:cNvPr id="63" name="New shape"/>
          <p:cNvSpPr/>
          <p:nvPr/>
        </p:nvSpPr>
        <p:spPr>
          <a:xfrm>
            <a:off x="254000" y="4471256"/>
            <a:ext cx="6908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Wellness</a:t>
            </a:r>
          </a:p>
        </p:txBody>
      </p:sp>
      <p:sp>
        <p:nvSpPr>
          <p:cNvPr id="65" name="New shape"/>
          <p:cNvSpPr/>
          <p:nvPr/>
        </p:nvSpPr>
        <p:spPr>
          <a:xfrm>
            <a:off x="7162800" y="44450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60</a:t>
            </a:r>
          </a:p>
        </p:txBody>
      </p:sp>
      <p:sp>
        <p:nvSpPr>
          <p:cNvPr id="66" name="New shape"/>
          <p:cNvSpPr/>
          <p:nvPr/>
        </p:nvSpPr>
        <p:spPr>
          <a:xfrm>
            <a:off x="8204200" y="44513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8636000" cy="3429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2000" b="1" i="0">
                <a:solidFill>
                  <a:srgbClr val="000000"/>
                </a:solidFill>
                <a:latin typeface="arial"/>
              </a:defRPr>
            </a:pPr>
            <a:r>
              <a:rPr sz="2000" b="1" i="0" u="none" kern="200">
                <a:solidFill>
                  <a:srgbClr val="000000"/>
                </a:solidFill>
                <a:latin typeface="arial"/>
              </a:rPr>
              <a:t>Category Breakdown - Pay Range</a:t>
            </a:r>
          </a:p>
        </p:txBody>
      </p:sp>
      <p:sp>
        <p:nvSpPr>
          <p:cNvPr id="114" name="New shape"/>
          <p:cNvSpPr/>
          <p:nvPr/>
        </p:nvSpPr>
        <p:spPr>
          <a:xfrm>
            <a:off x="2844800" y="44450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New shape"/>
          <p:cNvSpPr/>
          <p:nvPr/>
        </p:nvSpPr>
        <p:spPr>
          <a:xfrm>
            <a:off x="2844800" y="41783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New shape"/>
          <p:cNvSpPr/>
          <p:nvPr/>
        </p:nvSpPr>
        <p:spPr>
          <a:xfrm>
            <a:off x="2844800" y="39116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New shape"/>
          <p:cNvSpPr/>
          <p:nvPr/>
        </p:nvSpPr>
        <p:spPr>
          <a:xfrm>
            <a:off x="2844800" y="36449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New shape"/>
          <p:cNvSpPr/>
          <p:nvPr/>
        </p:nvSpPr>
        <p:spPr>
          <a:xfrm>
            <a:off x="2844800" y="33782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New shape"/>
          <p:cNvSpPr/>
          <p:nvPr/>
        </p:nvSpPr>
        <p:spPr>
          <a:xfrm>
            <a:off x="2844800" y="31115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New shape"/>
          <p:cNvSpPr/>
          <p:nvPr/>
        </p:nvSpPr>
        <p:spPr>
          <a:xfrm>
            <a:off x="2844800" y="28448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New shape"/>
          <p:cNvSpPr/>
          <p:nvPr/>
        </p:nvSpPr>
        <p:spPr>
          <a:xfrm>
            <a:off x="2844800" y="25781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New shape"/>
          <p:cNvSpPr/>
          <p:nvPr/>
        </p:nvSpPr>
        <p:spPr>
          <a:xfrm>
            <a:off x="2844800" y="23114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New shape"/>
          <p:cNvSpPr/>
          <p:nvPr/>
        </p:nvSpPr>
        <p:spPr>
          <a:xfrm>
            <a:off x="2844800" y="20447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New shape"/>
          <p:cNvSpPr/>
          <p:nvPr/>
        </p:nvSpPr>
        <p:spPr>
          <a:xfrm>
            <a:off x="2844800" y="895350"/>
            <a:ext cx="863600" cy="1143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ew shape"/>
          <p:cNvSpPr/>
          <p:nvPr/>
        </p:nvSpPr>
        <p:spPr>
          <a:xfrm>
            <a:off x="254000" y="647700"/>
            <a:ext cx="8636000" cy="190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lvl="0" hangingPunct="0">
              <a:defRPr sz="1600" b="0" i="0">
                <a:solidFill>
                  <a:srgbClr val="A6A6A6"/>
                </a:solidFill>
                <a:latin typeface="arial"/>
              </a:defRPr>
            </a:pPr>
            <a:r>
              <a:rPr lang="en-US" sz="1200" kern="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</a:rPr>
              <a:t>Agriculture and Natural Resources</a:t>
            </a:r>
          </a:p>
        </p:txBody>
      </p:sp>
      <p:sp>
        <p:nvSpPr>
          <p:cNvPr id="4" name="New shape"/>
          <p:cNvSpPr/>
          <p:nvPr/>
        </p:nvSpPr>
        <p:spPr>
          <a:xfrm>
            <a:off x="254000" y="2032000"/>
            <a:ext cx="8636000" cy="0"/>
          </a:xfrm>
          <a:prstGeom prst="line">
            <a:avLst/>
          </a:prstGeom>
          <a:ln w="19050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New shape"/>
          <p:cNvSpPr/>
          <p:nvPr/>
        </p:nvSpPr>
        <p:spPr>
          <a:xfrm>
            <a:off x="254000" y="2032000"/>
            <a:ext cx="8636000" cy="0"/>
          </a:xfrm>
          <a:prstGeom prst="line">
            <a:avLst/>
          </a:prstGeom>
          <a:ln w="19050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New shape"/>
          <p:cNvSpPr/>
          <p:nvPr/>
        </p:nvSpPr>
        <p:spPr>
          <a:xfrm>
            <a:off x="2844800" y="895350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Ag and Natl Rescs 2017 </a:t>
            </a:r>
            <a:r>
              <a:rPr sz="1100" b="0" i="0" u="none" kern="200">
                <a:solidFill>
                  <a:srgbClr val="A6A6A6"/>
                </a:solidFill>
                <a:latin typeface="arial"/>
              </a:rPr>
              <a:t>(234)</a:t>
            </a:r>
          </a:p>
        </p:txBody>
      </p:sp>
      <p:sp>
        <p:nvSpPr>
          <p:cNvPr id="8" name="New shape"/>
          <p:cNvSpPr/>
          <p:nvPr/>
        </p:nvSpPr>
        <p:spPr>
          <a:xfrm>
            <a:off x="3708400" y="895350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&lt; 40k 2017 </a:t>
            </a:r>
            <a:r>
              <a:rPr sz="1100" b="0" i="0" u="none" kern="200">
                <a:solidFill>
                  <a:srgbClr val="A6A6A6"/>
                </a:solidFill>
                <a:latin typeface="arial"/>
              </a:rPr>
              <a:t>(60)</a:t>
            </a:r>
          </a:p>
        </p:txBody>
      </p:sp>
      <p:sp>
        <p:nvSpPr>
          <p:cNvPr id="9" name="New shape"/>
          <p:cNvSpPr/>
          <p:nvPr/>
        </p:nvSpPr>
        <p:spPr>
          <a:xfrm>
            <a:off x="4572000" y="895350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40k - 49k 2017 </a:t>
            </a:r>
            <a:r>
              <a:rPr sz="1100" b="0" i="0" u="none" kern="200">
                <a:solidFill>
                  <a:srgbClr val="A6A6A6"/>
                </a:solidFill>
                <a:latin typeface="arial"/>
              </a:rPr>
              <a:t>(44)</a:t>
            </a:r>
          </a:p>
        </p:txBody>
      </p:sp>
      <p:sp>
        <p:nvSpPr>
          <p:cNvPr id="10" name="New shape"/>
          <p:cNvSpPr/>
          <p:nvPr/>
        </p:nvSpPr>
        <p:spPr>
          <a:xfrm>
            <a:off x="5435600" y="895350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50k - 59k 2017 </a:t>
            </a:r>
            <a:r>
              <a:rPr sz="1100" b="0" i="0" u="none" kern="200">
                <a:solidFill>
                  <a:srgbClr val="A6A6A6"/>
                </a:solidFill>
                <a:latin typeface="arial"/>
              </a:rPr>
              <a:t>(42)</a:t>
            </a:r>
          </a:p>
        </p:txBody>
      </p:sp>
      <p:sp>
        <p:nvSpPr>
          <p:cNvPr id="11" name="New shape"/>
          <p:cNvSpPr/>
          <p:nvPr/>
        </p:nvSpPr>
        <p:spPr>
          <a:xfrm>
            <a:off x="6299200" y="895350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60k - 69k 2017 </a:t>
            </a:r>
            <a:r>
              <a:rPr sz="1100" b="0" i="0" u="none" kern="200">
                <a:solidFill>
                  <a:srgbClr val="A6A6A6"/>
                </a:solidFill>
                <a:latin typeface="arial"/>
              </a:rPr>
              <a:t>(36)</a:t>
            </a:r>
          </a:p>
        </p:txBody>
      </p:sp>
      <p:sp>
        <p:nvSpPr>
          <p:cNvPr id="12" name="New shape"/>
          <p:cNvSpPr/>
          <p:nvPr/>
        </p:nvSpPr>
        <p:spPr>
          <a:xfrm>
            <a:off x="7162800" y="895350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70k - 79k 2017 </a:t>
            </a:r>
            <a:r>
              <a:rPr sz="1100" b="0" i="0" u="none" kern="200">
                <a:solidFill>
                  <a:srgbClr val="A6A6A6"/>
                </a:solidFill>
                <a:latin typeface="arial"/>
              </a:rPr>
              <a:t>(21)</a:t>
            </a:r>
          </a:p>
        </p:txBody>
      </p:sp>
      <p:sp>
        <p:nvSpPr>
          <p:cNvPr id="13" name="New shape"/>
          <p:cNvSpPr/>
          <p:nvPr/>
        </p:nvSpPr>
        <p:spPr>
          <a:xfrm>
            <a:off x="8026400" y="895350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80k - 89k 2017 </a:t>
            </a:r>
            <a:r>
              <a:rPr sz="1100" b="0" i="0" u="none" kern="200">
                <a:solidFill>
                  <a:srgbClr val="A6A6A6"/>
                </a:solidFill>
                <a:latin typeface="arial"/>
              </a:rPr>
              <a:t>(12)</a:t>
            </a:r>
          </a:p>
        </p:txBody>
      </p:sp>
      <p:sp>
        <p:nvSpPr>
          <p:cNvPr id="14" name="New shape"/>
          <p:cNvSpPr/>
          <p:nvPr/>
        </p:nvSpPr>
        <p:spPr>
          <a:xfrm>
            <a:off x="254000" y="23114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254000" y="23114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New shape"/>
          <p:cNvSpPr/>
          <p:nvPr/>
        </p:nvSpPr>
        <p:spPr>
          <a:xfrm>
            <a:off x="254000" y="2070956"/>
            <a:ext cx="2590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Career Development</a:t>
            </a:r>
          </a:p>
        </p:txBody>
      </p:sp>
      <p:sp>
        <p:nvSpPr>
          <p:cNvPr id="18" name="New shape"/>
          <p:cNvSpPr/>
          <p:nvPr/>
        </p:nvSpPr>
        <p:spPr>
          <a:xfrm>
            <a:off x="2844800" y="20447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54</a:t>
            </a:r>
          </a:p>
        </p:txBody>
      </p:sp>
      <p:sp>
        <p:nvSpPr>
          <p:cNvPr id="19" name="New shape"/>
          <p:cNvSpPr/>
          <p:nvPr/>
        </p:nvSpPr>
        <p:spPr>
          <a:xfrm>
            <a:off x="3886200" y="20510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20" name="New shape"/>
          <p:cNvSpPr/>
          <p:nvPr/>
        </p:nvSpPr>
        <p:spPr>
          <a:xfrm>
            <a:off x="4749800" y="20510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-5</a:t>
            </a:r>
          </a:p>
        </p:txBody>
      </p:sp>
      <p:sp>
        <p:nvSpPr>
          <p:cNvPr id="21" name="New shape"/>
          <p:cNvSpPr/>
          <p:nvPr/>
        </p:nvSpPr>
        <p:spPr>
          <a:xfrm>
            <a:off x="5613400" y="20510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22" name="New shape"/>
          <p:cNvSpPr/>
          <p:nvPr/>
        </p:nvSpPr>
        <p:spPr>
          <a:xfrm>
            <a:off x="6477000" y="2051050"/>
            <a:ext cx="508000" cy="254000"/>
          </a:xfrm>
          <a:prstGeom prst="rect">
            <a:avLst/>
          </a:prstGeom>
          <a:solidFill>
            <a:srgbClr val="CFCFC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0</a:t>
            </a:r>
          </a:p>
        </p:txBody>
      </p:sp>
      <p:sp>
        <p:nvSpPr>
          <p:cNvPr id="23" name="New shape"/>
          <p:cNvSpPr/>
          <p:nvPr/>
        </p:nvSpPr>
        <p:spPr>
          <a:xfrm>
            <a:off x="7340600" y="20510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5</a:t>
            </a:r>
          </a:p>
        </p:txBody>
      </p:sp>
      <p:sp>
        <p:nvSpPr>
          <p:cNvPr id="24" name="New shape"/>
          <p:cNvSpPr/>
          <p:nvPr/>
        </p:nvSpPr>
        <p:spPr>
          <a:xfrm>
            <a:off x="8204200" y="20510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13</a:t>
            </a:r>
          </a:p>
        </p:txBody>
      </p:sp>
      <p:sp>
        <p:nvSpPr>
          <p:cNvPr id="25" name="New shape"/>
          <p:cNvSpPr/>
          <p:nvPr/>
        </p:nvSpPr>
        <p:spPr>
          <a:xfrm>
            <a:off x="254000" y="25781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New shape"/>
          <p:cNvSpPr/>
          <p:nvPr/>
        </p:nvSpPr>
        <p:spPr>
          <a:xfrm>
            <a:off x="254000" y="25781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New shape"/>
          <p:cNvSpPr/>
          <p:nvPr/>
        </p:nvSpPr>
        <p:spPr>
          <a:xfrm>
            <a:off x="254000" y="2337656"/>
            <a:ext cx="2590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Communication</a:t>
            </a:r>
          </a:p>
        </p:txBody>
      </p:sp>
      <p:sp>
        <p:nvSpPr>
          <p:cNvPr id="29" name="New shape"/>
          <p:cNvSpPr/>
          <p:nvPr/>
        </p:nvSpPr>
        <p:spPr>
          <a:xfrm>
            <a:off x="2844800" y="23114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68</a:t>
            </a:r>
          </a:p>
        </p:txBody>
      </p:sp>
      <p:sp>
        <p:nvSpPr>
          <p:cNvPr id="30" name="New shape"/>
          <p:cNvSpPr/>
          <p:nvPr/>
        </p:nvSpPr>
        <p:spPr>
          <a:xfrm>
            <a:off x="3886200" y="23177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31" name="New shape"/>
          <p:cNvSpPr/>
          <p:nvPr/>
        </p:nvSpPr>
        <p:spPr>
          <a:xfrm>
            <a:off x="4749800" y="23177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3</a:t>
            </a:r>
          </a:p>
        </p:txBody>
      </p:sp>
      <p:sp>
        <p:nvSpPr>
          <p:cNvPr id="32" name="New shape"/>
          <p:cNvSpPr/>
          <p:nvPr/>
        </p:nvSpPr>
        <p:spPr>
          <a:xfrm>
            <a:off x="5613400" y="23177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</a:t>
            </a:r>
          </a:p>
        </p:txBody>
      </p:sp>
      <p:sp>
        <p:nvSpPr>
          <p:cNvPr id="33" name="New shape"/>
          <p:cNvSpPr/>
          <p:nvPr/>
        </p:nvSpPr>
        <p:spPr>
          <a:xfrm>
            <a:off x="6477000" y="23177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-13</a:t>
            </a:r>
          </a:p>
        </p:txBody>
      </p:sp>
      <p:sp>
        <p:nvSpPr>
          <p:cNvPr id="34" name="New shape"/>
          <p:cNvSpPr/>
          <p:nvPr/>
        </p:nvSpPr>
        <p:spPr>
          <a:xfrm>
            <a:off x="7340600" y="23177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7</a:t>
            </a:r>
          </a:p>
        </p:txBody>
      </p:sp>
      <p:sp>
        <p:nvSpPr>
          <p:cNvPr id="35" name="New shape"/>
          <p:cNvSpPr/>
          <p:nvPr/>
        </p:nvSpPr>
        <p:spPr>
          <a:xfrm>
            <a:off x="8204200" y="23177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7</a:t>
            </a:r>
          </a:p>
        </p:txBody>
      </p:sp>
      <p:sp>
        <p:nvSpPr>
          <p:cNvPr id="36" name="New shape"/>
          <p:cNvSpPr/>
          <p:nvPr/>
        </p:nvSpPr>
        <p:spPr>
          <a:xfrm>
            <a:off x="254000" y="28448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New shape"/>
          <p:cNvSpPr/>
          <p:nvPr/>
        </p:nvSpPr>
        <p:spPr>
          <a:xfrm>
            <a:off x="254000" y="28448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New shape"/>
          <p:cNvSpPr/>
          <p:nvPr/>
        </p:nvSpPr>
        <p:spPr>
          <a:xfrm>
            <a:off x="254000" y="2604356"/>
            <a:ext cx="2590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Engagement</a:t>
            </a:r>
          </a:p>
        </p:txBody>
      </p:sp>
      <p:sp>
        <p:nvSpPr>
          <p:cNvPr id="40" name="New shape"/>
          <p:cNvSpPr/>
          <p:nvPr/>
        </p:nvSpPr>
        <p:spPr>
          <a:xfrm>
            <a:off x="2844800" y="25781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71</a:t>
            </a:r>
          </a:p>
        </p:txBody>
      </p:sp>
      <p:sp>
        <p:nvSpPr>
          <p:cNvPr id="41" name="New shape"/>
          <p:cNvSpPr/>
          <p:nvPr/>
        </p:nvSpPr>
        <p:spPr>
          <a:xfrm>
            <a:off x="3886200" y="25844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</a:t>
            </a:r>
          </a:p>
        </p:txBody>
      </p:sp>
      <p:sp>
        <p:nvSpPr>
          <p:cNvPr id="42" name="New shape"/>
          <p:cNvSpPr/>
          <p:nvPr/>
        </p:nvSpPr>
        <p:spPr>
          <a:xfrm>
            <a:off x="4749800" y="25844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43" name="New shape"/>
          <p:cNvSpPr/>
          <p:nvPr/>
        </p:nvSpPr>
        <p:spPr>
          <a:xfrm>
            <a:off x="5613400" y="25844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44" name="New shape"/>
          <p:cNvSpPr/>
          <p:nvPr/>
        </p:nvSpPr>
        <p:spPr>
          <a:xfrm>
            <a:off x="6477000" y="25844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45" name="New shape"/>
          <p:cNvSpPr/>
          <p:nvPr/>
        </p:nvSpPr>
        <p:spPr>
          <a:xfrm>
            <a:off x="7340600" y="25844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46" name="New shape"/>
          <p:cNvSpPr/>
          <p:nvPr/>
        </p:nvSpPr>
        <p:spPr>
          <a:xfrm>
            <a:off x="8204200" y="25844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6</a:t>
            </a:r>
          </a:p>
        </p:txBody>
      </p:sp>
      <p:sp>
        <p:nvSpPr>
          <p:cNvPr id="47" name="New shape"/>
          <p:cNvSpPr/>
          <p:nvPr/>
        </p:nvSpPr>
        <p:spPr>
          <a:xfrm>
            <a:off x="254000" y="31115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New shape"/>
          <p:cNvSpPr/>
          <p:nvPr/>
        </p:nvSpPr>
        <p:spPr>
          <a:xfrm>
            <a:off x="254000" y="31115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New shape"/>
          <p:cNvSpPr/>
          <p:nvPr/>
        </p:nvSpPr>
        <p:spPr>
          <a:xfrm>
            <a:off x="254000" y="2871056"/>
            <a:ext cx="2590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Image/Brand</a:t>
            </a:r>
          </a:p>
        </p:txBody>
      </p:sp>
      <p:sp>
        <p:nvSpPr>
          <p:cNvPr id="51" name="New shape"/>
          <p:cNvSpPr/>
          <p:nvPr/>
        </p:nvSpPr>
        <p:spPr>
          <a:xfrm>
            <a:off x="2844800" y="28448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75</a:t>
            </a:r>
          </a:p>
        </p:txBody>
      </p:sp>
      <p:sp>
        <p:nvSpPr>
          <p:cNvPr id="52" name="New shape"/>
          <p:cNvSpPr/>
          <p:nvPr/>
        </p:nvSpPr>
        <p:spPr>
          <a:xfrm>
            <a:off x="3886200" y="28511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53" name="New shape"/>
          <p:cNvSpPr/>
          <p:nvPr/>
        </p:nvSpPr>
        <p:spPr>
          <a:xfrm>
            <a:off x="4749800" y="28511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-7</a:t>
            </a:r>
          </a:p>
        </p:txBody>
      </p:sp>
      <p:sp>
        <p:nvSpPr>
          <p:cNvPr id="54" name="New shape"/>
          <p:cNvSpPr/>
          <p:nvPr/>
        </p:nvSpPr>
        <p:spPr>
          <a:xfrm>
            <a:off x="5613400" y="28511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</a:t>
            </a:r>
          </a:p>
        </p:txBody>
      </p:sp>
      <p:sp>
        <p:nvSpPr>
          <p:cNvPr id="55" name="New shape"/>
          <p:cNvSpPr/>
          <p:nvPr/>
        </p:nvSpPr>
        <p:spPr>
          <a:xfrm>
            <a:off x="6477000" y="28511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4</a:t>
            </a:r>
          </a:p>
        </p:txBody>
      </p:sp>
      <p:sp>
        <p:nvSpPr>
          <p:cNvPr id="56" name="New shape"/>
          <p:cNvSpPr/>
          <p:nvPr/>
        </p:nvSpPr>
        <p:spPr>
          <a:xfrm>
            <a:off x="7340600" y="28511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</a:t>
            </a:r>
          </a:p>
        </p:txBody>
      </p:sp>
      <p:sp>
        <p:nvSpPr>
          <p:cNvPr id="57" name="New shape"/>
          <p:cNvSpPr/>
          <p:nvPr/>
        </p:nvSpPr>
        <p:spPr>
          <a:xfrm>
            <a:off x="8204200" y="28511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8</a:t>
            </a:r>
          </a:p>
        </p:txBody>
      </p:sp>
      <p:sp>
        <p:nvSpPr>
          <p:cNvPr id="58" name="New shape"/>
          <p:cNvSpPr/>
          <p:nvPr/>
        </p:nvSpPr>
        <p:spPr>
          <a:xfrm>
            <a:off x="254000" y="33782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New shape"/>
          <p:cNvSpPr/>
          <p:nvPr/>
        </p:nvSpPr>
        <p:spPr>
          <a:xfrm>
            <a:off x="254000" y="33782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New shape"/>
          <p:cNvSpPr/>
          <p:nvPr/>
        </p:nvSpPr>
        <p:spPr>
          <a:xfrm>
            <a:off x="254000" y="3137756"/>
            <a:ext cx="2590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Organizational Change</a:t>
            </a:r>
          </a:p>
        </p:txBody>
      </p:sp>
      <p:sp>
        <p:nvSpPr>
          <p:cNvPr id="62" name="New shape"/>
          <p:cNvSpPr/>
          <p:nvPr/>
        </p:nvSpPr>
        <p:spPr>
          <a:xfrm>
            <a:off x="2844800" y="31115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32</a:t>
            </a:r>
          </a:p>
        </p:txBody>
      </p:sp>
      <p:sp>
        <p:nvSpPr>
          <p:cNvPr id="63" name="New shape"/>
          <p:cNvSpPr/>
          <p:nvPr/>
        </p:nvSpPr>
        <p:spPr>
          <a:xfrm>
            <a:off x="3886200" y="31178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</a:t>
            </a:r>
          </a:p>
        </p:txBody>
      </p:sp>
      <p:sp>
        <p:nvSpPr>
          <p:cNvPr id="64" name="New shape"/>
          <p:cNvSpPr/>
          <p:nvPr/>
        </p:nvSpPr>
        <p:spPr>
          <a:xfrm>
            <a:off x="4749800" y="3117850"/>
            <a:ext cx="508000" cy="254000"/>
          </a:xfrm>
          <a:prstGeom prst="rect">
            <a:avLst/>
          </a:prstGeom>
          <a:solidFill>
            <a:srgbClr val="CFCFC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0</a:t>
            </a:r>
          </a:p>
        </p:txBody>
      </p:sp>
      <p:sp>
        <p:nvSpPr>
          <p:cNvPr id="65" name="New shape"/>
          <p:cNvSpPr/>
          <p:nvPr/>
        </p:nvSpPr>
        <p:spPr>
          <a:xfrm>
            <a:off x="5613400" y="31178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66" name="New shape"/>
          <p:cNvSpPr/>
          <p:nvPr/>
        </p:nvSpPr>
        <p:spPr>
          <a:xfrm>
            <a:off x="6477000" y="31178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-11</a:t>
            </a:r>
          </a:p>
        </p:txBody>
      </p:sp>
      <p:sp>
        <p:nvSpPr>
          <p:cNvPr id="67" name="New shape"/>
          <p:cNvSpPr/>
          <p:nvPr/>
        </p:nvSpPr>
        <p:spPr>
          <a:xfrm>
            <a:off x="7340600" y="31178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-10</a:t>
            </a:r>
          </a:p>
        </p:txBody>
      </p:sp>
      <p:sp>
        <p:nvSpPr>
          <p:cNvPr id="68" name="New shape"/>
          <p:cNvSpPr/>
          <p:nvPr/>
        </p:nvSpPr>
        <p:spPr>
          <a:xfrm>
            <a:off x="8204200" y="31178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7</a:t>
            </a:r>
          </a:p>
        </p:txBody>
      </p:sp>
      <p:sp>
        <p:nvSpPr>
          <p:cNvPr id="69" name="New shape"/>
          <p:cNvSpPr/>
          <p:nvPr/>
        </p:nvSpPr>
        <p:spPr>
          <a:xfrm>
            <a:off x="254000" y="36449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New shape"/>
          <p:cNvSpPr/>
          <p:nvPr/>
        </p:nvSpPr>
        <p:spPr>
          <a:xfrm>
            <a:off x="254000" y="36449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New shape"/>
          <p:cNvSpPr/>
          <p:nvPr/>
        </p:nvSpPr>
        <p:spPr>
          <a:xfrm>
            <a:off x="254000" y="3404456"/>
            <a:ext cx="2590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Performance Management</a:t>
            </a:r>
          </a:p>
        </p:txBody>
      </p:sp>
      <p:sp>
        <p:nvSpPr>
          <p:cNvPr id="73" name="New shape"/>
          <p:cNvSpPr/>
          <p:nvPr/>
        </p:nvSpPr>
        <p:spPr>
          <a:xfrm>
            <a:off x="2844800" y="33782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52</a:t>
            </a:r>
          </a:p>
        </p:txBody>
      </p:sp>
      <p:sp>
        <p:nvSpPr>
          <p:cNvPr id="74" name="New shape"/>
          <p:cNvSpPr/>
          <p:nvPr/>
        </p:nvSpPr>
        <p:spPr>
          <a:xfrm>
            <a:off x="3886200" y="33845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75" name="New shape"/>
          <p:cNvSpPr/>
          <p:nvPr/>
        </p:nvSpPr>
        <p:spPr>
          <a:xfrm>
            <a:off x="4749800" y="33845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-6</a:t>
            </a:r>
          </a:p>
        </p:txBody>
      </p:sp>
      <p:sp>
        <p:nvSpPr>
          <p:cNvPr id="76" name="New shape"/>
          <p:cNvSpPr/>
          <p:nvPr/>
        </p:nvSpPr>
        <p:spPr>
          <a:xfrm>
            <a:off x="5613400" y="33845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77" name="New shape"/>
          <p:cNvSpPr/>
          <p:nvPr/>
        </p:nvSpPr>
        <p:spPr>
          <a:xfrm>
            <a:off x="6477000" y="33845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5</a:t>
            </a:r>
          </a:p>
        </p:txBody>
      </p:sp>
      <p:sp>
        <p:nvSpPr>
          <p:cNvPr id="78" name="New shape"/>
          <p:cNvSpPr/>
          <p:nvPr/>
        </p:nvSpPr>
        <p:spPr>
          <a:xfrm>
            <a:off x="7340600" y="33845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79" name="New shape"/>
          <p:cNvSpPr/>
          <p:nvPr/>
        </p:nvSpPr>
        <p:spPr>
          <a:xfrm>
            <a:off x="8204200" y="33845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9</a:t>
            </a:r>
          </a:p>
        </p:txBody>
      </p:sp>
      <p:sp>
        <p:nvSpPr>
          <p:cNvPr id="80" name="New shape"/>
          <p:cNvSpPr/>
          <p:nvPr/>
        </p:nvSpPr>
        <p:spPr>
          <a:xfrm>
            <a:off x="254000" y="39116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New shape"/>
          <p:cNvSpPr/>
          <p:nvPr/>
        </p:nvSpPr>
        <p:spPr>
          <a:xfrm>
            <a:off x="254000" y="39116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New shape"/>
          <p:cNvSpPr/>
          <p:nvPr/>
        </p:nvSpPr>
        <p:spPr>
          <a:xfrm>
            <a:off x="254000" y="3671156"/>
            <a:ext cx="2590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Supervision</a:t>
            </a:r>
          </a:p>
        </p:txBody>
      </p:sp>
      <p:sp>
        <p:nvSpPr>
          <p:cNvPr id="84" name="New shape"/>
          <p:cNvSpPr/>
          <p:nvPr/>
        </p:nvSpPr>
        <p:spPr>
          <a:xfrm>
            <a:off x="2844800" y="36449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70</a:t>
            </a:r>
          </a:p>
        </p:txBody>
      </p:sp>
      <p:sp>
        <p:nvSpPr>
          <p:cNvPr id="85" name="New shape"/>
          <p:cNvSpPr/>
          <p:nvPr/>
        </p:nvSpPr>
        <p:spPr>
          <a:xfrm>
            <a:off x="3886200" y="36512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3</a:t>
            </a:r>
          </a:p>
        </p:txBody>
      </p:sp>
      <p:sp>
        <p:nvSpPr>
          <p:cNvPr id="86" name="New shape"/>
          <p:cNvSpPr/>
          <p:nvPr/>
        </p:nvSpPr>
        <p:spPr>
          <a:xfrm>
            <a:off x="4749800" y="36512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-4</a:t>
            </a:r>
          </a:p>
        </p:txBody>
      </p:sp>
      <p:sp>
        <p:nvSpPr>
          <p:cNvPr id="87" name="New shape"/>
          <p:cNvSpPr/>
          <p:nvPr/>
        </p:nvSpPr>
        <p:spPr>
          <a:xfrm>
            <a:off x="5613400" y="36512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88" name="New shape"/>
          <p:cNvSpPr/>
          <p:nvPr/>
        </p:nvSpPr>
        <p:spPr>
          <a:xfrm>
            <a:off x="6477000" y="36512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89" name="New shape"/>
          <p:cNvSpPr/>
          <p:nvPr/>
        </p:nvSpPr>
        <p:spPr>
          <a:xfrm>
            <a:off x="7340600" y="36512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-5</a:t>
            </a:r>
          </a:p>
        </p:txBody>
      </p:sp>
      <p:sp>
        <p:nvSpPr>
          <p:cNvPr id="90" name="New shape"/>
          <p:cNvSpPr/>
          <p:nvPr/>
        </p:nvSpPr>
        <p:spPr>
          <a:xfrm>
            <a:off x="8204200" y="36512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8</a:t>
            </a:r>
          </a:p>
        </p:txBody>
      </p:sp>
      <p:sp>
        <p:nvSpPr>
          <p:cNvPr id="91" name="New shape"/>
          <p:cNvSpPr/>
          <p:nvPr/>
        </p:nvSpPr>
        <p:spPr>
          <a:xfrm>
            <a:off x="254000" y="41783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New shape"/>
          <p:cNvSpPr/>
          <p:nvPr/>
        </p:nvSpPr>
        <p:spPr>
          <a:xfrm>
            <a:off x="254000" y="41783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New shape"/>
          <p:cNvSpPr/>
          <p:nvPr/>
        </p:nvSpPr>
        <p:spPr>
          <a:xfrm>
            <a:off x="254000" y="3937856"/>
            <a:ext cx="2590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Working Relationships</a:t>
            </a:r>
          </a:p>
        </p:txBody>
      </p:sp>
      <p:sp>
        <p:nvSpPr>
          <p:cNvPr id="95" name="New shape"/>
          <p:cNvSpPr/>
          <p:nvPr/>
        </p:nvSpPr>
        <p:spPr>
          <a:xfrm>
            <a:off x="2844800" y="39116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73</a:t>
            </a:r>
          </a:p>
        </p:txBody>
      </p:sp>
      <p:sp>
        <p:nvSpPr>
          <p:cNvPr id="96" name="New shape"/>
          <p:cNvSpPr/>
          <p:nvPr/>
        </p:nvSpPr>
        <p:spPr>
          <a:xfrm>
            <a:off x="3886200" y="39179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97" name="New shape"/>
          <p:cNvSpPr/>
          <p:nvPr/>
        </p:nvSpPr>
        <p:spPr>
          <a:xfrm>
            <a:off x="4749800" y="39179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-4</a:t>
            </a:r>
          </a:p>
        </p:txBody>
      </p:sp>
      <p:sp>
        <p:nvSpPr>
          <p:cNvPr id="98" name="New shape"/>
          <p:cNvSpPr/>
          <p:nvPr/>
        </p:nvSpPr>
        <p:spPr>
          <a:xfrm>
            <a:off x="5613400" y="39179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4</a:t>
            </a:r>
          </a:p>
        </p:txBody>
      </p:sp>
      <p:sp>
        <p:nvSpPr>
          <p:cNvPr id="99" name="New shape"/>
          <p:cNvSpPr/>
          <p:nvPr/>
        </p:nvSpPr>
        <p:spPr>
          <a:xfrm>
            <a:off x="6477000" y="39179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</a:t>
            </a:r>
          </a:p>
        </p:txBody>
      </p:sp>
      <p:sp>
        <p:nvSpPr>
          <p:cNvPr id="100" name="New shape"/>
          <p:cNvSpPr/>
          <p:nvPr/>
        </p:nvSpPr>
        <p:spPr>
          <a:xfrm>
            <a:off x="7340600" y="39179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-9</a:t>
            </a:r>
          </a:p>
        </p:txBody>
      </p:sp>
      <p:sp>
        <p:nvSpPr>
          <p:cNvPr id="101" name="New shape"/>
          <p:cNvSpPr/>
          <p:nvPr/>
        </p:nvSpPr>
        <p:spPr>
          <a:xfrm>
            <a:off x="8204200" y="39179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15</a:t>
            </a:r>
          </a:p>
        </p:txBody>
      </p:sp>
      <p:sp>
        <p:nvSpPr>
          <p:cNvPr id="102" name="New shape"/>
          <p:cNvSpPr/>
          <p:nvPr/>
        </p:nvSpPr>
        <p:spPr>
          <a:xfrm>
            <a:off x="254000" y="4445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New shape"/>
          <p:cNvSpPr/>
          <p:nvPr/>
        </p:nvSpPr>
        <p:spPr>
          <a:xfrm>
            <a:off x="254000" y="4445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New shape"/>
          <p:cNvSpPr/>
          <p:nvPr/>
        </p:nvSpPr>
        <p:spPr>
          <a:xfrm>
            <a:off x="254000" y="4204556"/>
            <a:ext cx="2590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Diversity &amp; Inclusion</a:t>
            </a:r>
          </a:p>
        </p:txBody>
      </p:sp>
      <p:sp>
        <p:nvSpPr>
          <p:cNvPr id="106" name="New shape"/>
          <p:cNvSpPr/>
          <p:nvPr/>
        </p:nvSpPr>
        <p:spPr>
          <a:xfrm>
            <a:off x="2844800" y="41783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76</a:t>
            </a:r>
          </a:p>
        </p:txBody>
      </p:sp>
      <p:sp>
        <p:nvSpPr>
          <p:cNvPr id="107" name="New shape"/>
          <p:cNvSpPr/>
          <p:nvPr/>
        </p:nvSpPr>
        <p:spPr>
          <a:xfrm>
            <a:off x="3886200" y="41846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</a:t>
            </a:r>
          </a:p>
        </p:txBody>
      </p:sp>
      <p:sp>
        <p:nvSpPr>
          <p:cNvPr id="108" name="New shape"/>
          <p:cNvSpPr/>
          <p:nvPr/>
        </p:nvSpPr>
        <p:spPr>
          <a:xfrm>
            <a:off x="4749800" y="41846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4</a:t>
            </a:r>
          </a:p>
        </p:txBody>
      </p:sp>
      <p:sp>
        <p:nvSpPr>
          <p:cNvPr id="109" name="New shape"/>
          <p:cNvSpPr/>
          <p:nvPr/>
        </p:nvSpPr>
        <p:spPr>
          <a:xfrm>
            <a:off x="5613400" y="41846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3</a:t>
            </a:r>
          </a:p>
        </p:txBody>
      </p:sp>
      <p:sp>
        <p:nvSpPr>
          <p:cNvPr id="110" name="New shape"/>
          <p:cNvSpPr/>
          <p:nvPr/>
        </p:nvSpPr>
        <p:spPr>
          <a:xfrm>
            <a:off x="6477000" y="41846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-8</a:t>
            </a:r>
          </a:p>
        </p:txBody>
      </p:sp>
      <p:sp>
        <p:nvSpPr>
          <p:cNvPr id="111" name="New shape"/>
          <p:cNvSpPr/>
          <p:nvPr/>
        </p:nvSpPr>
        <p:spPr>
          <a:xfrm>
            <a:off x="7340600" y="4184650"/>
            <a:ext cx="508000" cy="2540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-21*</a:t>
            </a:r>
          </a:p>
        </p:txBody>
      </p:sp>
      <p:sp>
        <p:nvSpPr>
          <p:cNvPr id="112" name="New shape"/>
          <p:cNvSpPr/>
          <p:nvPr/>
        </p:nvSpPr>
        <p:spPr>
          <a:xfrm>
            <a:off x="8204200" y="41846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16</a:t>
            </a:r>
          </a:p>
        </p:txBody>
      </p:sp>
      <p:sp>
        <p:nvSpPr>
          <p:cNvPr id="113" name="New shape"/>
          <p:cNvSpPr/>
          <p:nvPr/>
        </p:nvSpPr>
        <p:spPr>
          <a:xfrm>
            <a:off x="254000" y="4471256"/>
            <a:ext cx="2590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Wellness</a:t>
            </a:r>
          </a:p>
        </p:txBody>
      </p:sp>
      <p:sp>
        <p:nvSpPr>
          <p:cNvPr id="115" name="New shape"/>
          <p:cNvSpPr/>
          <p:nvPr/>
        </p:nvSpPr>
        <p:spPr>
          <a:xfrm>
            <a:off x="2844800" y="44450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60</a:t>
            </a:r>
          </a:p>
        </p:txBody>
      </p:sp>
      <p:sp>
        <p:nvSpPr>
          <p:cNvPr id="116" name="New shape"/>
          <p:cNvSpPr/>
          <p:nvPr/>
        </p:nvSpPr>
        <p:spPr>
          <a:xfrm>
            <a:off x="3886200" y="44513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5</a:t>
            </a:r>
          </a:p>
        </p:txBody>
      </p:sp>
      <p:sp>
        <p:nvSpPr>
          <p:cNvPr id="117" name="New shape"/>
          <p:cNvSpPr/>
          <p:nvPr/>
        </p:nvSpPr>
        <p:spPr>
          <a:xfrm>
            <a:off x="4749800" y="44513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-10</a:t>
            </a:r>
          </a:p>
        </p:txBody>
      </p:sp>
      <p:sp>
        <p:nvSpPr>
          <p:cNvPr id="118" name="New shape"/>
          <p:cNvSpPr/>
          <p:nvPr/>
        </p:nvSpPr>
        <p:spPr>
          <a:xfrm>
            <a:off x="5613400" y="4451350"/>
            <a:ext cx="508000" cy="254000"/>
          </a:xfrm>
          <a:prstGeom prst="rect">
            <a:avLst/>
          </a:prstGeom>
          <a:solidFill>
            <a:srgbClr val="CFCFC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0</a:t>
            </a:r>
          </a:p>
        </p:txBody>
      </p:sp>
      <p:sp>
        <p:nvSpPr>
          <p:cNvPr id="119" name="New shape"/>
          <p:cNvSpPr/>
          <p:nvPr/>
        </p:nvSpPr>
        <p:spPr>
          <a:xfrm>
            <a:off x="6477000" y="44513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-6</a:t>
            </a:r>
          </a:p>
        </p:txBody>
      </p:sp>
      <p:sp>
        <p:nvSpPr>
          <p:cNvPr id="120" name="New shape"/>
          <p:cNvSpPr/>
          <p:nvPr/>
        </p:nvSpPr>
        <p:spPr>
          <a:xfrm>
            <a:off x="7340600" y="44513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-9</a:t>
            </a:r>
          </a:p>
        </p:txBody>
      </p:sp>
      <p:sp>
        <p:nvSpPr>
          <p:cNvPr id="121" name="New shape"/>
          <p:cNvSpPr/>
          <p:nvPr/>
        </p:nvSpPr>
        <p:spPr>
          <a:xfrm>
            <a:off x="8204200" y="44513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8636000" cy="3429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2000" b="1" i="0">
                <a:solidFill>
                  <a:srgbClr val="000000"/>
                </a:solidFill>
                <a:latin typeface="arial"/>
              </a:defRPr>
            </a:pPr>
            <a:r>
              <a:rPr sz="2000" b="1" i="0" u="none" kern="200">
                <a:solidFill>
                  <a:srgbClr val="000000"/>
                </a:solidFill>
                <a:latin typeface="arial"/>
              </a:rPr>
              <a:t>Career Development</a:t>
            </a:r>
          </a:p>
        </p:txBody>
      </p:sp>
      <p:sp>
        <p:nvSpPr>
          <p:cNvPr id="56" name="New shape"/>
          <p:cNvSpPr/>
          <p:nvPr/>
        </p:nvSpPr>
        <p:spPr>
          <a:xfrm>
            <a:off x="5435600" y="4318000"/>
            <a:ext cx="863600" cy="508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New shape"/>
          <p:cNvSpPr/>
          <p:nvPr/>
        </p:nvSpPr>
        <p:spPr>
          <a:xfrm>
            <a:off x="5435600" y="3810000"/>
            <a:ext cx="863600" cy="508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New shape"/>
          <p:cNvSpPr/>
          <p:nvPr/>
        </p:nvSpPr>
        <p:spPr>
          <a:xfrm>
            <a:off x="5435600" y="3302000"/>
            <a:ext cx="863600" cy="508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New shape"/>
          <p:cNvSpPr/>
          <p:nvPr/>
        </p:nvSpPr>
        <p:spPr>
          <a:xfrm>
            <a:off x="5435600" y="2794000"/>
            <a:ext cx="863600" cy="508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New shape"/>
          <p:cNvSpPr/>
          <p:nvPr/>
        </p:nvSpPr>
        <p:spPr>
          <a:xfrm>
            <a:off x="5435600" y="2286000"/>
            <a:ext cx="863600" cy="508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New shape"/>
          <p:cNvSpPr/>
          <p:nvPr/>
        </p:nvSpPr>
        <p:spPr>
          <a:xfrm>
            <a:off x="80264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71628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62992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New shape"/>
          <p:cNvSpPr/>
          <p:nvPr/>
        </p:nvSpPr>
        <p:spPr>
          <a:xfrm>
            <a:off x="54356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254000" y="1905000"/>
            <a:ext cx="5181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ew shape"/>
          <p:cNvSpPr/>
          <p:nvPr/>
        </p:nvSpPr>
        <p:spPr>
          <a:xfrm>
            <a:off x="254000" y="647700"/>
            <a:ext cx="8636000" cy="190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lvl="0" hangingPunct="0">
              <a:defRPr sz="1600" b="0" i="0">
                <a:solidFill>
                  <a:srgbClr val="A6A6A6"/>
                </a:solidFill>
                <a:latin typeface="arial"/>
              </a:defRPr>
            </a:pPr>
            <a:r>
              <a:rPr lang="en-US" sz="1200" kern="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</a:rPr>
              <a:t>Agriculture and Natural Resources</a:t>
            </a:r>
          </a:p>
        </p:txBody>
      </p:sp>
      <p:sp>
        <p:nvSpPr>
          <p:cNvPr id="4" name="New shape"/>
          <p:cNvSpPr/>
          <p:nvPr/>
        </p:nvSpPr>
        <p:spPr>
          <a:xfrm>
            <a:off x="54356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Total Favorable</a:t>
            </a:r>
          </a:p>
        </p:txBody>
      </p:sp>
      <p:sp>
        <p:nvSpPr>
          <p:cNvPr id="5" name="New shape"/>
          <p:cNvSpPr/>
          <p:nvPr/>
        </p:nvSpPr>
        <p:spPr>
          <a:xfrm>
            <a:off x="62992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Ag and Natl Rescs 2015</a:t>
            </a:r>
          </a:p>
        </p:txBody>
      </p:sp>
      <p:sp>
        <p:nvSpPr>
          <p:cNvPr id="6" name="New shape"/>
          <p:cNvSpPr/>
          <p:nvPr/>
        </p:nvSpPr>
        <p:spPr>
          <a:xfrm>
            <a:off x="71628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University of California Overall 2017</a:t>
            </a:r>
          </a:p>
        </p:txBody>
      </p:sp>
      <p:sp>
        <p:nvSpPr>
          <p:cNvPr id="7" name="New shape"/>
          <p:cNvSpPr/>
          <p:nvPr/>
        </p:nvSpPr>
        <p:spPr>
          <a:xfrm>
            <a:off x="80264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US National Norm</a:t>
            </a:r>
          </a:p>
        </p:txBody>
      </p:sp>
      <p:sp>
        <p:nvSpPr>
          <p:cNvPr id="9" name="New shape"/>
          <p:cNvSpPr/>
          <p:nvPr/>
        </p:nvSpPr>
        <p:spPr>
          <a:xfrm>
            <a:off x="254000" y="1905000"/>
            <a:ext cx="5181600" cy="381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63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1" i="0">
                <a:solidFill>
                  <a:srgbClr val="000000"/>
                </a:solidFill>
                <a:latin typeface="arial"/>
              </a:defRPr>
            </a:pPr>
            <a:r>
              <a:rPr sz="1100" b="1" i="0" u="none" kern="200">
                <a:solidFill>
                  <a:srgbClr val="000000"/>
                </a:solidFill>
                <a:latin typeface="arial"/>
              </a:rPr>
              <a:t>Career Development</a:t>
            </a:r>
          </a:p>
        </p:txBody>
      </p:sp>
      <p:sp>
        <p:nvSpPr>
          <p:cNvPr id="11" name="New shape"/>
          <p:cNvSpPr/>
          <p:nvPr/>
        </p:nvSpPr>
        <p:spPr>
          <a:xfrm>
            <a:off x="5435600" y="20078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54</a:t>
            </a:r>
          </a:p>
        </p:txBody>
      </p:sp>
      <p:sp>
        <p:nvSpPr>
          <p:cNvPr id="13" name="New shape"/>
          <p:cNvSpPr/>
          <p:nvPr/>
        </p:nvSpPr>
        <p:spPr>
          <a:xfrm>
            <a:off x="6508750" y="19367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4</a:t>
            </a:r>
          </a:p>
        </p:txBody>
      </p:sp>
      <p:sp>
        <p:nvSpPr>
          <p:cNvPr id="15" name="New shape"/>
          <p:cNvSpPr/>
          <p:nvPr/>
        </p:nvSpPr>
        <p:spPr>
          <a:xfrm>
            <a:off x="7372350" y="1936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17" name="New shape"/>
          <p:cNvSpPr/>
          <p:nvPr/>
        </p:nvSpPr>
        <p:spPr>
          <a:xfrm>
            <a:off x="8235950" y="193675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-9*</a:t>
            </a:r>
          </a:p>
        </p:txBody>
      </p:sp>
      <p:sp>
        <p:nvSpPr>
          <p:cNvPr id="18" name="New shape"/>
          <p:cNvSpPr/>
          <p:nvPr/>
        </p:nvSpPr>
        <p:spPr>
          <a:xfrm>
            <a:off x="254000" y="2794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New shape"/>
          <p:cNvSpPr/>
          <p:nvPr/>
        </p:nvSpPr>
        <p:spPr>
          <a:xfrm>
            <a:off x="254000" y="2794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New shape"/>
          <p:cNvSpPr/>
          <p:nvPr/>
        </p:nvSpPr>
        <p:spPr>
          <a:xfrm>
            <a:off x="254000" y="24504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7</a:t>
            </a:r>
          </a:p>
        </p:txBody>
      </p:sp>
      <p:sp>
        <p:nvSpPr>
          <p:cNvPr id="21" name="New shape"/>
          <p:cNvSpPr/>
          <p:nvPr/>
        </p:nvSpPr>
        <p:spPr>
          <a:xfrm>
            <a:off x="571500" y="2330450"/>
            <a:ext cx="4663440" cy="419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There are sufficient opportunities for me to receive training to improve my skills in my current job.</a:t>
            </a:r>
          </a:p>
        </p:txBody>
      </p:sp>
      <p:sp>
        <p:nvSpPr>
          <p:cNvPr id="23" name="New shape"/>
          <p:cNvSpPr/>
          <p:nvPr/>
        </p:nvSpPr>
        <p:spPr>
          <a:xfrm>
            <a:off x="5435600" y="24523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65</a:t>
            </a:r>
          </a:p>
        </p:txBody>
      </p:sp>
      <p:sp>
        <p:nvSpPr>
          <p:cNvPr id="24" name="New shape"/>
          <p:cNvSpPr/>
          <p:nvPr/>
        </p:nvSpPr>
        <p:spPr>
          <a:xfrm>
            <a:off x="6508750" y="23812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-4</a:t>
            </a:r>
          </a:p>
        </p:txBody>
      </p:sp>
      <p:sp>
        <p:nvSpPr>
          <p:cNvPr id="25" name="New shape"/>
          <p:cNvSpPr/>
          <p:nvPr/>
        </p:nvSpPr>
        <p:spPr>
          <a:xfrm>
            <a:off x="7372350" y="23812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26" name="New shape"/>
          <p:cNvSpPr/>
          <p:nvPr/>
        </p:nvSpPr>
        <p:spPr>
          <a:xfrm>
            <a:off x="8235950" y="23812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-4</a:t>
            </a:r>
          </a:p>
        </p:txBody>
      </p:sp>
      <p:sp>
        <p:nvSpPr>
          <p:cNvPr id="27" name="New shape"/>
          <p:cNvSpPr/>
          <p:nvPr/>
        </p:nvSpPr>
        <p:spPr>
          <a:xfrm>
            <a:off x="254000" y="3302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New shape"/>
          <p:cNvSpPr/>
          <p:nvPr/>
        </p:nvSpPr>
        <p:spPr>
          <a:xfrm>
            <a:off x="254000" y="3302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New shape"/>
          <p:cNvSpPr/>
          <p:nvPr/>
        </p:nvSpPr>
        <p:spPr>
          <a:xfrm>
            <a:off x="254000" y="29584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11</a:t>
            </a:r>
          </a:p>
        </p:txBody>
      </p:sp>
      <p:sp>
        <p:nvSpPr>
          <p:cNvPr id="30" name="New shape"/>
          <p:cNvSpPr/>
          <p:nvPr/>
        </p:nvSpPr>
        <p:spPr>
          <a:xfrm>
            <a:off x="571500" y="2838450"/>
            <a:ext cx="4663440" cy="419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I believe I have the opportunity for personal development and growth within the UC system.</a:t>
            </a:r>
          </a:p>
        </p:txBody>
      </p:sp>
      <p:sp>
        <p:nvSpPr>
          <p:cNvPr id="32" name="New shape"/>
          <p:cNvSpPr/>
          <p:nvPr/>
        </p:nvSpPr>
        <p:spPr>
          <a:xfrm>
            <a:off x="5435600" y="29603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59</a:t>
            </a:r>
          </a:p>
        </p:txBody>
      </p:sp>
      <p:sp>
        <p:nvSpPr>
          <p:cNvPr id="33" name="New shape"/>
          <p:cNvSpPr/>
          <p:nvPr/>
        </p:nvSpPr>
        <p:spPr>
          <a:xfrm>
            <a:off x="6508750" y="28892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34" name="New shape"/>
          <p:cNvSpPr/>
          <p:nvPr/>
        </p:nvSpPr>
        <p:spPr>
          <a:xfrm>
            <a:off x="7372350" y="28892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-6</a:t>
            </a:r>
          </a:p>
        </p:txBody>
      </p:sp>
      <p:sp>
        <p:nvSpPr>
          <p:cNvPr id="35" name="New shape"/>
          <p:cNvSpPr/>
          <p:nvPr/>
        </p:nvSpPr>
        <p:spPr>
          <a:xfrm>
            <a:off x="8235950" y="288925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-11*</a:t>
            </a:r>
          </a:p>
        </p:txBody>
      </p:sp>
      <p:sp>
        <p:nvSpPr>
          <p:cNvPr id="36" name="New shape"/>
          <p:cNvSpPr/>
          <p:nvPr/>
        </p:nvSpPr>
        <p:spPr>
          <a:xfrm>
            <a:off x="254000" y="3810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New shape"/>
          <p:cNvSpPr/>
          <p:nvPr/>
        </p:nvSpPr>
        <p:spPr>
          <a:xfrm>
            <a:off x="254000" y="3810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New shape"/>
          <p:cNvSpPr/>
          <p:nvPr/>
        </p:nvSpPr>
        <p:spPr>
          <a:xfrm>
            <a:off x="254000" y="34664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20</a:t>
            </a:r>
          </a:p>
        </p:txBody>
      </p:sp>
      <p:sp>
        <p:nvSpPr>
          <p:cNvPr id="39" name="New shape"/>
          <p:cNvSpPr/>
          <p:nvPr/>
        </p:nvSpPr>
        <p:spPr>
          <a:xfrm>
            <a:off x="571500" y="3346450"/>
            <a:ext cx="4663440" cy="419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My campus/location is doing a good job of planning for management succession.</a:t>
            </a:r>
            <a:r>
              <a:rPr sz="1400" b="0" i="0" u="none" kern="200">
                <a:solidFill>
                  <a:srgbClr val="000000"/>
                </a:solidFill>
                <a:latin typeface="arial"/>
              </a:rPr>
              <a:t> ⋆ </a:t>
            </a:r>
          </a:p>
        </p:txBody>
      </p:sp>
      <p:sp>
        <p:nvSpPr>
          <p:cNvPr id="41" name="New shape"/>
          <p:cNvSpPr/>
          <p:nvPr/>
        </p:nvSpPr>
        <p:spPr>
          <a:xfrm>
            <a:off x="5435600" y="34683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31</a:t>
            </a:r>
          </a:p>
        </p:txBody>
      </p:sp>
      <p:sp>
        <p:nvSpPr>
          <p:cNvPr id="42" name="New shape"/>
          <p:cNvSpPr/>
          <p:nvPr/>
        </p:nvSpPr>
        <p:spPr>
          <a:xfrm>
            <a:off x="6508750" y="33972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5</a:t>
            </a:r>
          </a:p>
        </p:txBody>
      </p:sp>
      <p:sp>
        <p:nvSpPr>
          <p:cNvPr id="43" name="New shape"/>
          <p:cNvSpPr/>
          <p:nvPr/>
        </p:nvSpPr>
        <p:spPr>
          <a:xfrm>
            <a:off x="7372350" y="33972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44" name="New shape"/>
          <p:cNvSpPr/>
          <p:nvPr/>
        </p:nvSpPr>
        <p:spPr>
          <a:xfrm>
            <a:off x="8235950" y="339725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-9*</a:t>
            </a:r>
          </a:p>
        </p:txBody>
      </p:sp>
      <p:sp>
        <p:nvSpPr>
          <p:cNvPr id="45" name="New shape"/>
          <p:cNvSpPr/>
          <p:nvPr/>
        </p:nvSpPr>
        <p:spPr>
          <a:xfrm>
            <a:off x="254000" y="4318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New shape"/>
          <p:cNvSpPr/>
          <p:nvPr/>
        </p:nvSpPr>
        <p:spPr>
          <a:xfrm>
            <a:off x="254000" y="4318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New shape"/>
          <p:cNvSpPr/>
          <p:nvPr/>
        </p:nvSpPr>
        <p:spPr>
          <a:xfrm>
            <a:off x="254000" y="39744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23</a:t>
            </a:r>
          </a:p>
        </p:txBody>
      </p:sp>
      <p:sp>
        <p:nvSpPr>
          <p:cNvPr id="48" name="New shape"/>
          <p:cNvSpPr/>
          <p:nvPr/>
        </p:nvSpPr>
        <p:spPr>
          <a:xfrm>
            <a:off x="571500" y="3854450"/>
            <a:ext cx="4663440" cy="419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I am confident I can achieve my personal career objectives within the UC system.</a:t>
            </a:r>
            <a:r>
              <a:rPr sz="1400" b="0" i="0" u="none" kern="200">
                <a:solidFill>
                  <a:srgbClr val="000000"/>
                </a:solidFill>
                <a:latin typeface="arial"/>
              </a:rPr>
              <a:t> ⋆ </a:t>
            </a:r>
          </a:p>
        </p:txBody>
      </p:sp>
      <p:sp>
        <p:nvSpPr>
          <p:cNvPr id="50" name="New shape"/>
          <p:cNvSpPr/>
          <p:nvPr/>
        </p:nvSpPr>
        <p:spPr>
          <a:xfrm>
            <a:off x="5435600" y="39763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63</a:t>
            </a:r>
          </a:p>
        </p:txBody>
      </p:sp>
      <p:sp>
        <p:nvSpPr>
          <p:cNvPr id="51" name="New shape"/>
          <p:cNvSpPr/>
          <p:nvPr/>
        </p:nvSpPr>
        <p:spPr>
          <a:xfrm>
            <a:off x="6508750" y="3905250"/>
            <a:ext cx="444500" cy="317500"/>
          </a:xfrm>
          <a:prstGeom prst="rect">
            <a:avLst/>
          </a:prstGeom>
          <a:solidFill>
            <a:srgbClr val="81AD2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15*</a:t>
            </a:r>
          </a:p>
        </p:txBody>
      </p:sp>
      <p:sp>
        <p:nvSpPr>
          <p:cNvPr id="52" name="New shape"/>
          <p:cNvSpPr/>
          <p:nvPr/>
        </p:nvSpPr>
        <p:spPr>
          <a:xfrm>
            <a:off x="7372350" y="39052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</a:t>
            </a:r>
          </a:p>
        </p:txBody>
      </p:sp>
      <p:sp>
        <p:nvSpPr>
          <p:cNvPr id="53" name="New shape"/>
          <p:cNvSpPr/>
          <p:nvPr/>
        </p:nvSpPr>
        <p:spPr>
          <a:xfrm>
            <a:off x="8235950" y="39052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-4</a:t>
            </a:r>
          </a:p>
        </p:txBody>
      </p:sp>
      <p:sp>
        <p:nvSpPr>
          <p:cNvPr id="54" name="New shape"/>
          <p:cNvSpPr/>
          <p:nvPr/>
        </p:nvSpPr>
        <p:spPr>
          <a:xfrm>
            <a:off x="254000" y="44824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28</a:t>
            </a:r>
          </a:p>
        </p:txBody>
      </p:sp>
      <p:sp>
        <p:nvSpPr>
          <p:cNvPr id="55" name="New shape"/>
          <p:cNvSpPr/>
          <p:nvPr/>
        </p:nvSpPr>
        <p:spPr>
          <a:xfrm>
            <a:off x="571500" y="4362450"/>
            <a:ext cx="4663440" cy="419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My campus/location provides people with the necessary information and resources to manage their own careers effectively.</a:t>
            </a:r>
          </a:p>
        </p:txBody>
      </p:sp>
      <p:sp>
        <p:nvSpPr>
          <p:cNvPr id="57" name="New shape"/>
          <p:cNvSpPr/>
          <p:nvPr/>
        </p:nvSpPr>
        <p:spPr>
          <a:xfrm>
            <a:off x="5435600" y="44843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52</a:t>
            </a:r>
          </a:p>
        </p:txBody>
      </p:sp>
      <p:sp>
        <p:nvSpPr>
          <p:cNvPr id="58" name="New shape"/>
          <p:cNvSpPr/>
          <p:nvPr/>
        </p:nvSpPr>
        <p:spPr>
          <a:xfrm>
            <a:off x="6508750" y="44132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7</a:t>
            </a:r>
          </a:p>
        </p:txBody>
      </p:sp>
      <p:sp>
        <p:nvSpPr>
          <p:cNvPr id="59" name="New shape"/>
          <p:cNvSpPr/>
          <p:nvPr/>
        </p:nvSpPr>
        <p:spPr>
          <a:xfrm>
            <a:off x="7372350" y="441325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-7*</a:t>
            </a:r>
          </a:p>
        </p:txBody>
      </p:sp>
      <p:sp>
        <p:nvSpPr>
          <p:cNvPr id="60" name="New shape"/>
          <p:cNvSpPr/>
          <p:nvPr/>
        </p:nvSpPr>
        <p:spPr>
          <a:xfrm>
            <a:off x="8235950" y="441325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-15*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8636000" cy="3429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2000" b="1" i="0">
                <a:solidFill>
                  <a:srgbClr val="000000"/>
                </a:solidFill>
                <a:latin typeface="arial"/>
              </a:defRPr>
            </a:pPr>
            <a:r>
              <a:rPr sz="2000" b="1" i="0" u="none" kern="200">
                <a:solidFill>
                  <a:srgbClr val="000000"/>
                </a:solidFill>
                <a:latin typeface="arial"/>
              </a:rPr>
              <a:t>Communication</a:t>
            </a:r>
          </a:p>
        </p:txBody>
      </p:sp>
      <p:sp>
        <p:nvSpPr>
          <p:cNvPr id="29" name="New shape"/>
          <p:cNvSpPr/>
          <p:nvPr/>
        </p:nvSpPr>
        <p:spPr>
          <a:xfrm>
            <a:off x="5435600" y="2794000"/>
            <a:ext cx="863600" cy="508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New shape"/>
          <p:cNvSpPr/>
          <p:nvPr/>
        </p:nvSpPr>
        <p:spPr>
          <a:xfrm>
            <a:off x="5435600" y="2286000"/>
            <a:ext cx="863600" cy="508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New shape"/>
          <p:cNvSpPr/>
          <p:nvPr/>
        </p:nvSpPr>
        <p:spPr>
          <a:xfrm>
            <a:off x="80264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71628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62992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New shape"/>
          <p:cNvSpPr/>
          <p:nvPr/>
        </p:nvSpPr>
        <p:spPr>
          <a:xfrm>
            <a:off x="54356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254000" y="1905000"/>
            <a:ext cx="5181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ew shape"/>
          <p:cNvSpPr/>
          <p:nvPr/>
        </p:nvSpPr>
        <p:spPr>
          <a:xfrm>
            <a:off x="254000" y="647700"/>
            <a:ext cx="8636000" cy="190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lvl="0" hangingPunct="0">
              <a:defRPr sz="1600" b="0" i="0">
                <a:solidFill>
                  <a:srgbClr val="A6A6A6"/>
                </a:solidFill>
                <a:latin typeface="arial"/>
              </a:defRPr>
            </a:pPr>
            <a:r>
              <a:rPr lang="en-US" sz="1200" kern="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</a:rPr>
              <a:t>Agriculture and Natural Resources</a:t>
            </a:r>
          </a:p>
        </p:txBody>
      </p:sp>
      <p:sp>
        <p:nvSpPr>
          <p:cNvPr id="4" name="New shape"/>
          <p:cNvSpPr/>
          <p:nvPr/>
        </p:nvSpPr>
        <p:spPr>
          <a:xfrm>
            <a:off x="54356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Total Favorable</a:t>
            </a:r>
          </a:p>
        </p:txBody>
      </p:sp>
      <p:sp>
        <p:nvSpPr>
          <p:cNvPr id="5" name="New shape"/>
          <p:cNvSpPr/>
          <p:nvPr/>
        </p:nvSpPr>
        <p:spPr>
          <a:xfrm>
            <a:off x="62992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Ag and Natl Rescs 2015</a:t>
            </a:r>
          </a:p>
        </p:txBody>
      </p:sp>
      <p:sp>
        <p:nvSpPr>
          <p:cNvPr id="6" name="New shape"/>
          <p:cNvSpPr/>
          <p:nvPr/>
        </p:nvSpPr>
        <p:spPr>
          <a:xfrm>
            <a:off x="71628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University of California Overall 2017</a:t>
            </a:r>
          </a:p>
        </p:txBody>
      </p:sp>
      <p:sp>
        <p:nvSpPr>
          <p:cNvPr id="7" name="New shape"/>
          <p:cNvSpPr/>
          <p:nvPr/>
        </p:nvSpPr>
        <p:spPr>
          <a:xfrm>
            <a:off x="80264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US National Norm</a:t>
            </a:r>
          </a:p>
        </p:txBody>
      </p:sp>
      <p:sp>
        <p:nvSpPr>
          <p:cNvPr id="9" name="New shape"/>
          <p:cNvSpPr/>
          <p:nvPr/>
        </p:nvSpPr>
        <p:spPr>
          <a:xfrm>
            <a:off x="254000" y="1905000"/>
            <a:ext cx="5181600" cy="381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63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1" i="0">
                <a:solidFill>
                  <a:srgbClr val="000000"/>
                </a:solidFill>
                <a:latin typeface="arial"/>
              </a:defRPr>
            </a:pPr>
            <a:r>
              <a:rPr sz="1100" b="1" i="0" u="none" kern="200">
                <a:solidFill>
                  <a:srgbClr val="000000"/>
                </a:solidFill>
                <a:latin typeface="arial"/>
              </a:rPr>
              <a:t>Communication</a:t>
            </a:r>
          </a:p>
        </p:txBody>
      </p:sp>
      <p:sp>
        <p:nvSpPr>
          <p:cNvPr id="11" name="New shape"/>
          <p:cNvSpPr/>
          <p:nvPr/>
        </p:nvSpPr>
        <p:spPr>
          <a:xfrm>
            <a:off x="5435600" y="20078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68</a:t>
            </a:r>
          </a:p>
        </p:txBody>
      </p:sp>
      <p:sp>
        <p:nvSpPr>
          <p:cNvPr id="13" name="New shape"/>
          <p:cNvSpPr/>
          <p:nvPr/>
        </p:nvSpPr>
        <p:spPr>
          <a:xfrm>
            <a:off x="6508750" y="19367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4</a:t>
            </a:r>
          </a:p>
        </p:txBody>
      </p:sp>
      <p:sp>
        <p:nvSpPr>
          <p:cNvPr id="15" name="New shape"/>
          <p:cNvSpPr/>
          <p:nvPr/>
        </p:nvSpPr>
        <p:spPr>
          <a:xfrm>
            <a:off x="7372350" y="1936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17" name="New shape"/>
          <p:cNvSpPr/>
          <p:nvPr/>
        </p:nvSpPr>
        <p:spPr>
          <a:xfrm>
            <a:off x="8235950" y="1936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18" name="New shape"/>
          <p:cNvSpPr/>
          <p:nvPr/>
        </p:nvSpPr>
        <p:spPr>
          <a:xfrm>
            <a:off x="254000" y="2794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New shape"/>
          <p:cNvSpPr/>
          <p:nvPr/>
        </p:nvSpPr>
        <p:spPr>
          <a:xfrm>
            <a:off x="254000" y="2794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New shape"/>
          <p:cNvSpPr/>
          <p:nvPr/>
        </p:nvSpPr>
        <p:spPr>
          <a:xfrm>
            <a:off x="254000" y="24504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1</a:t>
            </a:r>
          </a:p>
        </p:txBody>
      </p:sp>
      <p:sp>
        <p:nvSpPr>
          <p:cNvPr id="21" name="New shape"/>
          <p:cNvSpPr/>
          <p:nvPr/>
        </p:nvSpPr>
        <p:spPr>
          <a:xfrm>
            <a:off x="571500" y="2330450"/>
            <a:ext cx="4663440" cy="419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My campus/location does an excellent job of keeping employees informed about important organizational matters affecting us.</a:t>
            </a:r>
            <a:r>
              <a:rPr sz="1400" b="0" i="0" u="none" kern="200">
                <a:solidFill>
                  <a:srgbClr val="000000"/>
                </a:solidFill>
                <a:latin typeface="arial"/>
              </a:rPr>
              <a:t> ⋆ </a:t>
            </a:r>
          </a:p>
        </p:txBody>
      </p:sp>
      <p:sp>
        <p:nvSpPr>
          <p:cNvPr id="23" name="New shape"/>
          <p:cNvSpPr/>
          <p:nvPr/>
        </p:nvSpPr>
        <p:spPr>
          <a:xfrm>
            <a:off x="5435600" y="24523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66</a:t>
            </a:r>
          </a:p>
        </p:txBody>
      </p:sp>
      <p:sp>
        <p:nvSpPr>
          <p:cNvPr id="24" name="New shape"/>
          <p:cNvSpPr/>
          <p:nvPr/>
        </p:nvSpPr>
        <p:spPr>
          <a:xfrm>
            <a:off x="6508750" y="23812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7</a:t>
            </a:r>
          </a:p>
        </p:txBody>
      </p:sp>
      <p:sp>
        <p:nvSpPr>
          <p:cNvPr id="25" name="New shape"/>
          <p:cNvSpPr/>
          <p:nvPr/>
        </p:nvSpPr>
        <p:spPr>
          <a:xfrm>
            <a:off x="7372350" y="23812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26" name="New shape"/>
          <p:cNvSpPr/>
          <p:nvPr/>
        </p:nvSpPr>
        <p:spPr>
          <a:xfrm>
            <a:off x="8235950" y="23812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-4</a:t>
            </a:r>
          </a:p>
        </p:txBody>
      </p:sp>
      <p:sp>
        <p:nvSpPr>
          <p:cNvPr id="27" name="New shape"/>
          <p:cNvSpPr/>
          <p:nvPr/>
        </p:nvSpPr>
        <p:spPr>
          <a:xfrm>
            <a:off x="254000" y="29584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14</a:t>
            </a:r>
          </a:p>
        </p:txBody>
      </p:sp>
      <p:sp>
        <p:nvSpPr>
          <p:cNvPr id="28" name="New shape"/>
          <p:cNvSpPr/>
          <p:nvPr/>
        </p:nvSpPr>
        <p:spPr>
          <a:xfrm>
            <a:off x="571500" y="2838450"/>
            <a:ext cx="4663440" cy="419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I feel able to openly and honestly communicate my views to my supervisor and other leaders.</a:t>
            </a:r>
            <a:r>
              <a:rPr sz="1400" b="0" i="0" u="none" kern="200">
                <a:solidFill>
                  <a:srgbClr val="000000"/>
                </a:solidFill>
                <a:latin typeface="arial"/>
              </a:rPr>
              <a:t> ⋆ </a:t>
            </a:r>
          </a:p>
        </p:txBody>
      </p:sp>
      <p:sp>
        <p:nvSpPr>
          <p:cNvPr id="30" name="New shape"/>
          <p:cNvSpPr/>
          <p:nvPr/>
        </p:nvSpPr>
        <p:spPr>
          <a:xfrm>
            <a:off x="5435600" y="29603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70</a:t>
            </a:r>
          </a:p>
        </p:txBody>
      </p:sp>
      <p:sp>
        <p:nvSpPr>
          <p:cNvPr id="31" name="New shape"/>
          <p:cNvSpPr/>
          <p:nvPr/>
        </p:nvSpPr>
        <p:spPr>
          <a:xfrm>
            <a:off x="6508750" y="28892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</a:t>
            </a:r>
          </a:p>
        </p:txBody>
      </p:sp>
      <p:sp>
        <p:nvSpPr>
          <p:cNvPr id="32" name="New shape"/>
          <p:cNvSpPr/>
          <p:nvPr/>
        </p:nvSpPr>
        <p:spPr>
          <a:xfrm>
            <a:off x="7372350" y="28892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</a:t>
            </a:r>
          </a:p>
        </p:txBody>
      </p:sp>
      <p:sp>
        <p:nvSpPr>
          <p:cNvPr id="33" name="New shape"/>
          <p:cNvSpPr/>
          <p:nvPr/>
        </p:nvSpPr>
        <p:spPr>
          <a:xfrm>
            <a:off x="8235950" y="28892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8636000" cy="3429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2000" b="1" i="0">
                <a:solidFill>
                  <a:srgbClr val="000000"/>
                </a:solidFill>
                <a:latin typeface="arial"/>
              </a:defRPr>
            </a:pPr>
            <a:r>
              <a:rPr sz="2000" b="1" i="0" u="none" kern="200">
                <a:solidFill>
                  <a:srgbClr val="000000"/>
                </a:solidFill>
                <a:latin typeface="arial"/>
              </a:rPr>
              <a:t>Engagement</a:t>
            </a:r>
          </a:p>
        </p:txBody>
      </p:sp>
      <p:sp>
        <p:nvSpPr>
          <p:cNvPr id="83" name="New shape"/>
          <p:cNvSpPr/>
          <p:nvPr/>
        </p:nvSpPr>
        <p:spPr>
          <a:xfrm>
            <a:off x="5435600" y="4953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New shape"/>
          <p:cNvSpPr/>
          <p:nvPr/>
        </p:nvSpPr>
        <p:spPr>
          <a:xfrm>
            <a:off x="5435600" y="4572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New shape"/>
          <p:cNvSpPr/>
          <p:nvPr/>
        </p:nvSpPr>
        <p:spPr>
          <a:xfrm>
            <a:off x="5435600" y="4191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New shape"/>
          <p:cNvSpPr/>
          <p:nvPr/>
        </p:nvSpPr>
        <p:spPr>
          <a:xfrm>
            <a:off x="5435600" y="3810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New shape"/>
          <p:cNvSpPr/>
          <p:nvPr/>
        </p:nvSpPr>
        <p:spPr>
          <a:xfrm>
            <a:off x="5435600" y="3429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New shape"/>
          <p:cNvSpPr/>
          <p:nvPr/>
        </p:nvSpPr>
        <p:spPr>
          <a:xfrm>
            <a:off x="5435600" y="3048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New shape"/>
          <p:cNvSpPr/>
          <p:nvPr/>
        </p:nvSpPr>
        <p:spPr>
          <a:xfrm>
            <a:off x="5435600" y="2667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New shape"/>
          <p:cNvSpPr/>
          <p:nvPr/>
        </p:nvSpPr>
        <p:spPr>
          <a:xfrm>
            <a:off x="5435600" y="2286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New shape"/>
          <p:cNvSpPr/>
          <p:nvPr/>
        </p:nvSpPr>
        <p:spPr>
          <a:xfrm>
            <a:off x="80264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71628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62992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New shape"/>
          <p:cNvSpPr/>
          <p:nvPr/>
        </p:nvSpPr>
        <p:spPr>
          <a:xfrm>
            <a:off x="54356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254000" y="1905000"/>
            <a:ext cx="5181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ew shape"/>
          <p:cNvSpPr/>
          <p:nvPr/>
        </p:nvSpPr>
        <p:spPr>
          <a:xfrm>
            <a:off x="254000" y="647700"/>
            <a:ext cx="8636000" cy="190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lvl="0" hangingPunct="0">
              <a:defRPr sz="1600" b="0" i="0">
                <a:solidFill>
                  <a:srgbClr val="A6A6A6"/>
                </a:solidFill>
                <a:latin typeface="arial"/>
              </a:defRPr>
            </a:pPr>
            <a:r>
              <a:rPr lang="en-US" sz="1200" kern="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</a:rPr>
              <a:t>Agriculture and Natural Resources</a:t>
            </a:r>
          </a:p>
        </p:txBody>
      </p:sp>
      <p:sp>
        <p:nvSpPr>
          <p:cNvPr id="4" name="New shape"/>
          <p:cNvSpPr/>
          <p:nvPr/>
        </p:nvSpPr>
        <p:spPr>
          <a:xfrm>
            <a:off x="54356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Total Favorable</a:t>
            </a:r>
          </a:p>
        </p:txBody>
      </p:sp>
      <p:sp>
        <p:nvSpPr>
          <p:cNvPr id="5" name="New shape"/>
          <p:cNvSpPr/>
          <p:nvPr/>
        </p:nvSpPr>
        <p:spPr>
          <a:xfrm>
            <a:off x="62992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Ag and Natl Rescs 2015</a:t>
            </a:r>
          </a:p>
        </p:txBody>
      </p:sp>
      <p:sp>
        <p:nvSpPr>
          <p:cNvPr id="6" name="New shape"/>
          <p:cNvSpPr/>
          <p:nvPr/>
        </p:nvSpPr>
        <p:spPr>
          <a:xfrm>
            <a:off x="71628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University of California Overall 2017</a:t>
            </a:r>
          </a:p>
        </p:txBody>
      </p:sp>
      <p:sp>
        <p:nvSpPr>
          <p:cNvPr id="7" name="New shape"/>
          <p:cNvSpPr/>
          <p:nvPr/>
        </p:nvSpPr>
        <p:spPr>
          <a:xfrm>
            <a:off x="80264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US National Norm</a:t>
            </a:r>
          </a:p>
        </p:txBody>
      </p:sp>
      <p:sp>
        <p:nvSpPr>
          <p:cNvPr id="9" name="New shape"/>
          <p:cNvSpPr/>
          <p:nvPr/>
        </p:nvSpPr>
        <p:spPr>
          <a:xfrm>
            <a:off x="254000" y="1905000"/>
            <a:ext cx="5181600" cy="381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63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1" i="0">
                <a:solidFill>
                  <a:srgbClr val="000000"/>
                </a:solidFill>
                <a:latin typeface="arial"/>
              </a:defRPr>
            </a:pPr>
            <a:r>
              <a:rPr sz="1100" b="1" i="0" u="none" kern="200">
                <a:solidFill>
                  <a:srgbClr val="000000"/>
                </a:solidFill>
                <a:latin typeface="arial"/>
              </a:rPr>
              <a:t>Engagement</a:t>
            </a:r>
          </a:p>
        </p:txBody>
      </p:sp>
      <p:sp>
        <p:nvSpPr>
          <p:cNvPr id="11" name="New shape"/>
          <p:cNvSpPr/>
          <p:nvPr/>
        </p:nvSpPr>
        <p:spPr>
          <a:xfrm>
            <a:off x="5435600" y="20078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71</a:t>
            </a:r>
          </a:p>
        </p:txBody>
      </p:sp>
      <p:sp>
        <p:nvSpPr>
          <p:cNvPr id="13" name="New shape"/>
          <p:cNvSpPr/>
          <p:nvPr/>
        </p:nvSpPr>
        <p:spPr>
          <a:xfrm>
            <a:off x="6508750" y="19367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3</a:t>
            </a:r>
          </a:p>
        </p:txBody>
      </p:sp>
      <p:sp>
        <p:nvSpPr>
          <p:cNvPr id="15" name="New shape"/>
          <p:cNvSpPr/>
          <p:nvPr/>
        </p:nvSpPr>
        <p:spPr>
          <a:xfrm>
            <a:off x="7372350" y="19367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</a:t>
            </a:r>
          </a:p>
        </p:txBody>
      </p:sp>
      <p:sp>
        <p:nvSpPr>
          <p:cNvPr id="17" name="New shape"/>
          <p:cNvSpPr/>
          <p:nvPr/>
        </p:nvSpPr>
        <p:spPr>
          <a:xfrm>
            <a:off x="8235950" y="1936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18" name="New shape"/>
          <p:cNvSpPr/>
          <p:nvPr/>
        </p:nvSpPr>
        <p:spPr>
          <a:xfrm>
            <a:off x="254000" y="2667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New shape"/>
          <p:cNvSpPr/>
          <p:nvPr/>
        </p:nvSpPr>
        <p:spPr>
          <a:xfrm>
            <a:off x="254000" y="2667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New shape"/>
          <p:cNvSpPr/>
          <p:nvPr/>
        </p:nvSpPr>
        <p:spPr>
          <a:xfrm>
            <a:off x="254000" y="23869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2</a:t>
            </a:r>
          </a:p>
        </p:txBody>
      </p:sp>
      <p:sp>
        <p:nvSpPr>
          <p:cNvPr id="21" name="New shape"/>
          <p:cNvSpPr/>
          <p:nvPr/>
        </p:nvSpPr>
        <p:spPr>
          <a:xfrm>
            <a:off x="571500" y="2330450"/>
            <a:ext cx="4663440" cy="292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There is usually sufficient staff in my department to handle the workload.</a:t>
            </a:r>
          </a:p>
        </p:txBody>
      </p:sp>
      <p:sp>
        <p:nvSpPr>
          <p:cNvPr id="23" name="New shape"/>
          <p:cNvSpPr/>
          <p:nvPr/>
        </p:nvSpPr>
        <p:spPr>
          <a:xfrm>
            <a:off x="5435600" y="23888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45</a:t>
            </a:r>
          </a:p>
        </p:txBody>
      </p:sp>
      <p:sp>
        <p:nvSpPr>
          <p:cNvPr id="24" name="New shape"/>
          <p:cNvSpPr/>
          <p:nvPr/>
        </p:nvSpPr>
        <p:spPr>
          <a:xfrm>
            <a:off x="6508750" y="23177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</a:t>
            </a:r>
          </a:p>
        </p:txBody>
      </p:sp>
      <p:sp>
        <p:nvSpPr>
          <p:cNvPr id="25" name="New shape"/>
          <p:cNvSpPr/>
          <p:nvPr/>
        </p:nvSpPr>
        <p:spPr>
          <a:xfrm>
            <a:off x="7372350" y="23177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</a:t>
            </a:r>
          </a:p>
        </p:txBody>
      </p:sp>
      <p:sp>
        <p:nvSpPr>
          <p:cNvPr id="26" name="New shape"/>
          <p:cNvSpPr/>
          <p:nvPr/>
        </p:nvSpPr>
        <p:spPr>
          <a:xfrm>
            <a:off x="8235950" y="231775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-11*</a:t>
            </a:r>
          </a:p>
        </p:txBody>
      </p:sp>
      <p:sp>
        <p:nvSpPr>
          <p:cNvPr id="27" name="New shape"/>
          <p:cNvSpPr/>
          <p:nvPr/>
        </p:nvSpPr>
        <p:spPr>
          <a:xfrm>
            <a:off x="254000" y="3048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New shape"/>
          <p:cNvSpPr/>
          <p:nvPr/>
        </p:nvSpPr>
        <p:spPr>
          <a:xfrm>
            <a:off x="254000" y="3048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New shape"/>
          <p:cNvSpPr/>
          <p:nvPr/>
        </p:nvSpPr>
        <p:spPr>
          <a:xfrm>
            <a:off x="254000" y="27679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8</a:t>
            </a:r>
          </a:p>
        </p:txBody>
      </p:sp>
      <p:sp>
        <p:nvSpPr>
          <p:cNvPr id="30" name="New shape"/>
          <p:cNvSpPr/>
          <p:nvPr/>
        </p:nvSpPr>
        <p:spPr>
          <a:xfrm>
            <a:off x="571500" y="2711450"/>
            <a:ext cx="4663440" cy="292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I am satisfied with my involvement in decisions that affect my work.</a:t>
            </a:r>
          </a:p>
        </p:txBody>
      </p:sp>
      <p:sp>
        <p:nvSpPr>
          <p:cNvPr id="32" name="New shape"/>
          <p:cNvSpPr/>
          <p:nvPr/>
        </p:nvSpPr>
        <p:spPr>
          <a:xfrm>
            <a:off x="5435600" y="27698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68</a:t>
            </a:r>
          </a:p>
        </p:txBody>
      </p:sp>
      <p:sp>
        <p:nvSpPr>
          <p:cNvPr id="33" name="New shape"/>
          <p:cNvSpPr/>
          <p:nvPr/>
        </p:nvSpPr>
        <p:spPr>
          <a:xfrm>
            <a:off x="6508750" y="26987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9</a:t>
            </a:r>
          </a:p>
        </p:txBody>
      </p:sp>
      <p:sp>
        <p:nvSpPr>
          <p:cNvPr id="34" name="New shape"/>
          <p:cNvSpPr/>
          <p:nvPr/>
        </p:nvSpPr>
        <p:spPr>
          <a:xfrm>
            <a:off x="7372350" y="26987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</a:t>
            </a:r>
          </a:p>
        </p:txBody>
      </p:sp>
      <p:sp>
        <p:nvSpPr>
          <p:cNvPr id="35" name="New shape"/>
          <p:cNvSpPr/>
          <p:nvPr/>
        </p:nvSpPr>
        <p:spPr>
          <a:xfrm>
            <a:off x="8235950" y="2698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36" name="New shape"/>
          <p:cNvSpPr/>
          <p:nvPr/>
        </p:nvSpPr>
        <p:spPr>
          <a:xfrm>
            <a:off x="254000" y="3429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New shape"/>
          <p:cNvSpPr/>
          <p:nvPr/>
        </p:nvSpPr>
        <p:spPr>
          <a:xfrm>
            <a:off x="254000" y="3429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New shape"/>
          <p:cNvSpPr/>
          <p:nvPr/>
        </p:nvSpPr>
        <p:spPr>
          <a:xfrm>
            <a:off x="254000" y="31489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18</a:t>
            </a:r>
          </a:p>
        </p:txBody>
      </p:sp>
      <p:sp>
        <p:nvSpPr>
          <p:cNvPr id="39" name="New shape"/>
          <p:cNvSpPr/>
          <p:nvPr/>
        </p:nvSpPr>
        <p:spPr>
          <a:xfrm>
            <a:off x="571500" y="3092450"/>
            <a:ext cx="4663440" cy="292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 fontScale="92500" lnSpcReduction="10000"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My work schedule allows sufficient flexibility to meet my personal/family needs.</a:t>
            </a:r>
          </a:p>
        </p:txBody>
      </p:sp>
      <p:sp>
        <p:nvSpPr>
          <p:cNvPr id="41" name="New shape"/>
          <p:cNvSpPr/>
          <p:nvPr/>
        </p:nvSpPr>
        <p:spPr>
          <a:xfrm>
            <a:off x="5435600" y="31508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86</a:t>
            </a:r>
          </a:p>
        </p:txBody>
      </p:sp>
      <p:sp>
        <p:nvSpPr>
          <p:cNvPr id="42" name="New shape"/>
          <p:cNvSpPr/>
          <p:nvPr/>
        </p:nvSpPr>
        <p:spPr>
          <a:xfrm>
            <a:off x="6508750" y="3079750"/>
            <a:ext cx="444500" cy="317500"/>
          </a:xfrm>
          <a:prstGeom prst="rect">
            <a:avLst/>
          </a:prstGeom>
          <a:solidFill>
            <a:srgbClr val="CFCFC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0</a:t>
            </a:r>
          </a:p>
        </p:txBody>
      </p:sp>
      <p:sp>
        <p:nvSpPr>
          <p:cNvPr id="43" name="New shape"/>
          <p:cNvSpPr/>
          <p:nvPr/>
        </p:nvSpPr>
        <p:spPr>
          <a:xfrm>
            <a:off x="7372350" y="30797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</a:t>
            </a:r>
          </a:p>
        </p:txBody>
      </p:sp>
      <p:sp>
        <p:nvSpPr>
          <p:cNvPr id="44" name="New shape"/>
          <p:cNvSpPr/>
          <p:nvPr/>
        </p:nvSpPr>
        <p:spPr>
          <a:xfrm>
            <a:off x="8235950" y="3079750"/>
            <a:ext cx="444500" cy="317500"/>
          </a:xfrm>
          <a:prstGeom prst="rect">
            <a:avLst/>
          </a:prstGeom>
          <a:solidFill>
            <a:srgbClr val="81AD2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10*</a:t>
            </a:r>
          </a:p>
        </p:txBody>
      </p:sp>
      <p:sp>
        <p:nvSpPr>
          <p:cNvPr id="45" name="New shape"/>
          <p:cNvSpPr/>
          <p:nvPr/>
        </p:nvSpPr>
        <p:spPr>
          <a:xfrm>
            <a:off x="254000" y="3810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New shape"/>
          <p:cNvSpPr/>
          <p:nvPr/>
        </p:nvSpPr>
        <p:spPr>
          <a:xfrm>
            <a:off x="254000" y="3810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New shape"/>
          <p:cNvSpPr/>
          <p:nvPr/>
        </p:nvSpPr>
        <p:spPr>
          <a:xfrm>
            <a:off x="254000" y="35299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19</a:t>
            </a:r>
          </a:p>
        </p:txBody>
      </p:sp>
      <p:sp>
        <p:nvSpPr>
          <p:cNvPr id="48" name="New shape"/>
          <p:cNvSpPr/>
          <p:nvPr/>
        </p:nvSpPr>
        <p:spPr>
          <a:xfrm>
            <a:off x="571500" y="3473450"/>
            <a:ext cx="4663440" cy="292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 fontScale="92500" lnSpcReduction="10000"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I feel motivated to go beyond my formal job responsibilities to get the job done.</a:t>
            </a:r>
          </a:p>
        </p:txBody>
      </p:sp>
      <p:sp>
        <p:nvSpPr>
          <p:cNvPr id="50" name="New shape"/>
          <p:cNvSpPr/>
          <p:nvPr/>
        </p:nvSpPr>
        <p:spPr>
          <a:xfrm>
            <a:off x="5435600" y="35318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84</a:t>
            </a:r>
          </a:p>
        </p:txBody>
      </p:sp>
      <p:sp>
        <p:nvSpPr>
          <p:cNvPr id="51" name="New shape"/>
          <p:cNvSpPr/>
          <p:nvPr/>
        </p:nvSpPr>
        <p:spPr>
          <a:xfrm>
            <a:off x="6508750" y="34607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4</a:t>
            </a:r>
          </a:p>
        </p:txBody>
      </p:sp>
      <p:sp>
        <p:nvSpPr>
          <p:cNvPr id="52" name="New shape"/>
          <p:cNvSpPr/>
          <p:nvPr/>
        </p:nvSpPr>
        <p:spPr>
          <a:xfrm>
            <a:off x="7372350" y="3460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53" name="New shape"/>
          <p:cNvSpPr/>
          <p:nvPr/>
        </p:nvSpPr>
        <p:spPr>
          <a:xfrm>
            <a:off x="8235950" y="3460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54" name="New shape"/>
          <p:cNvSpPr/>
          <p:nvPr/>
        </p:nvSpPr>
        <p:spPr>
          <a:xfrm>
            <a:off x="254000" y="4191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New shape"/>
          <p:cNvSpPr/>
          <p:nvPr/>
        </p:nvSpPr>
        <p:spPr>
          <a:xfrm>
            <a:off x="254000" y="4191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New shape"/>
          <p:cNvSpPr/>
          <p:nvPr/>
        </p:nvSpPr>
        <p:spPr>
          <a:xfrm>
            <a:off x="254000" y="39109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21</a:t>
            </a:r>
          </a:p>
        </p:txBody>
      </p:sp>
      <p:sp>
        <p:nvSpPr>
          <p:cNvPr id="57" name="New shape"/>
          <p:cNvSpPr/>
          <p:nvPr/>
        </p:nvSpPr>
        <p:spPr>
          <a:xfrm>
            <a:off x="571500" y="3854450"/>
            <a:ext cx="4663440" cy="292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I have the equipment/tools/resources I need to do my job effectively.</a:t>
            </a:r>
          </a:p>
        </p:txBody>
      </p:sp>
      <p:sp>
        <p:nvSpPr>
          <p:cNvPr id="59" name="New shape"/>
          <p:cNvSpPr/>
          <p:nvPr/>
        </p:nvSpPr>
        <p:spPr>
          <a:xfrm>
            <a:off x="5435600" y="39128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74</a:t>
            </a:r>
          </a:p>
        </p:txBody>
      </p:sp>
      <p:sp>
        <p:nvSpPr>
          <p:cNvPr id="60" name="New shape"/>
          <p:cNvSpPr/>
          <p:nvPr/>
        </p:nvSpPr>
        <p:spPr>
          <a:xfrm>
            <a:off x="6508750" y="3841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-7</a:t>
            </a:r>
          </a:p>
        </p:txBody>
      </p:sp>
      <p:sp>
        <p:nvSpPr>
          <p:cNvPr id="61" name="New shape"/>
          <p:cNvSpPr/>
          <p:nvPr/>
        </p:nvSpPr>
        <p:spPr>
          <a:xfrm>
            <a:off x="7372350" y="38417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</a:t>
            </a:r>
          </a:p>
        </p:txBody>
      </p:sp>
      <p:sp>
        <p:nvSpPr>
          <p:cNvPr id="62" name="New shape"/>
          <p:cNvSpPr/>
          <p:nvPr/>
        </p:nvSpPr>
        <p:spPr>
          <a:xfrm>
            <a:off x="8235950" y="3841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63" name="New shape"/>
          <p:cNvSpPr/>
          <p:nvPr/>
        </p:nvSpPr>
        <p:spPr>
          <a:xfrm>
            <a:off x="254000" y="4572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New shape"/>
          <p:cNvSpPr/>
          <p:nvPr/>
        </p:nvSpPr>
        <p:spPr>
          <a:xfrm>
            <a:off x="254000" y="4572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New shape"/>
          <p:cNvSpPr/>
          <p:nvPr/>
        </p:nvSpPr>
        <p:spPr>
          <a:xfrm>
            <a:off x="254000" y="42919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27</a:t>
            </a:r>
          </a:p>
        </p:txBody>
      </p:sp>
      <p:sp>
        <p:nvSpPr>
          <p:cNvPr id="66" name="New shape"/>
          <p:cNvSpPr/>
          <p:nvPr/>
        </p:nvSpPr>
        <p:spPr>
          <a:xfrm>
            <a:off x="571500" y="4235450"/>
            <a:ext cx="4663440" cy="292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I would recommend the UC system as a good place to work.</a:t>
            </a:r>
          </a:p>
        </p:txBody>
      </p:sp>
      <p:sp>
        <p:nvSpPr>
          <p:cNvPr id="68" name="New shape"/>
          <p:cNvSpPr/>
          <p:nvPr/>
        </p:nvSpPr>
        <p:spPr>
          <a:xfrm>
            <a:off x="5435600" y="42938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79</a:t>
            </a:r>
          </a:p>
        </p:txBody>
      </p:sp>
      <p:sp>
        <p:nvSpPr>
          <p:cNvPr id="69" name="New shape"/>
          <p:cNvSpPr/>
          <p:nvPr/>
        </p:nvSpPr>
        <p:spPr>
          <a:xfrm>
            <a:off x="6508750" y="42227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4</a:t>
            </a:r>
          </a:p>
        </p:txBody>
      </p:sp>
      <p:sp>
        <p:nvSpPr>
          <p:cNvPr id="70" name="New shape"/>
          <p:cNvSpPr/>
          <p:nvPr/>
        </p:nvSpPr>
        <p:spPr>
          <a:xfrm>
            <a:off x="7372350" y="42227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</a:t>
            </a:r>
          </a:p>
        </p:txBody>
      </p:sp>
      <p:sp>
        <p:nvSpPr>
          <p:cNvPr id="71" name="New shape"/>
          <p:cNvSpPr/>
          <p:nvPr/>
        </p:nvSpPr>
        <p:spPr>
          <a:xfrm>
            <a:off x="8235950" y="4222750"/>
            <a:ext cx="444500" cy="317500"/>
          </a:xfrm>
          <a:prstGeom prst="rect">
            <a:avLst/>
          </a:prstGeom>
          <a:solidFill>
            <a:srgbClr val="CFCFC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0</a:t>
            </a:r>
          </a:p>
        </p:txBody>
      </p:sp>
      <p:sp>
        <p:nvSpPr>
          <p:cNvPr id="72" name="New shape"/>
          <p:cNvSpPr/>
          <p:nvPr/>
        </p:nvSpPr>
        <p:spPr>
          <a:xfrm>
            <a:off x="254000" y="4953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New shape"/>
          <p:cNvSpPr/>
          <p:nvPr/>
        </p:nvSpPr>
        <p:spPr>
          <a:xfrm>
            <a:off x="254000" y="4953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New shape"/>
          <p:cNvSpPr/>
          <p:nvPr/>
        </p:nvSpPr>
        <p:spPr>
          <a:xfrm>
            <a:off x="254000" y="46729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29</a:t>
            </a:r>
          </a:p>
        </p:txBody>
      </p:sp>
      <p:sp>
        <p:nvSpPr>
          <p:cNvPr id="75" name="New shape"/>
          <p:cNvSpPr/>
          <p:nvPr/>
        </p:nvSpPr>
        <p:spPr>
          <a:xfrm>
            <a:off x="571500" y="4616450"/>
            <a:ext cx="4663440" cy="292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Working for the UC system inspires me to do my best work.</a:t>
            </a:r>
          </a:p>
        </p:txBody>
      </p:sp>
      <p:sp>
        <p:nvSpPr>
          <p:cNvPr id="77" name="New shape"/>
          <p:cNvSpPr/>
          <p:nvPr/>
        </p:nvSpPr>
        <p:spPr>
          <a:xfrm>
            <a:off x="5435600" y="46748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74</a:t>
            </a:r>
          </a:p>
        </p:txBody>
      </p:sp>
      <p:sp>
        <p:nvSpPr>
          <p:cNvPr id="78" name="New shape"/>
          <p:cNvSpPr/>
          <p:nvPr/>
        </p:nvSpPr>
        <p:spPr>
          <a:xfrm>
            <a:off x="6508750" y="46037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</a:t>
            </a:r>
          </a:p>
        </p:txBody>
      </p:sp>
      <p:sp>
        <p:nvSpPr>
          <p:cNvPr id="79" name="New shape"/>
          <p:cNvSpPr/>
          <p:nvPr/>
        </p:nvSpPr>
        <p:spPr>
          <a:xfrm>
            <a:off x="7372350" y="46037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</a:t>
            </a:r>
          </a:p>
        </p:txBody>
      </p:sp>
      <p:sp>
        <p:nvSpPr>
          <p:cNvPr id="80" name="New shape"/>
          <p:cNvSpPr/>
          <p:nvPr/>
        </p:nvSpPr>
        <p:spPr>
          <a:xfrm>
            <a:off x="8235950" y="4603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81" name="New shape"/>
          <p:cNvSpPr/>
          <p:nvPr/>
        </p:nvSpPr>
        <p:spPr>
          <a:xfrm>
            <a:off x="254000" y="50539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36</a:t>
            </a:r>
          </a:p>
        </p:txBody>
      </p:sp>
      <p:sp>
        <p:nvSpPr>
          <p:cNvPr id="82" name="New shape"/>
          <p:cNvSpPr/>
          <p:nvPr/>
        </p:nvSpPr>
        <p:spPr>
          <a:xfrm>
            <a:off x="571500" y="4997450"/>
            <a:ext cx="4663440" cy="292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 lnSpcReduction="10000"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At the present time, are you seriously considering leaving the UC system?</a:t>
            </a:r>
          </a:p>
        </p:txBody>
      </p:sp>
      <p:sp>
        <p:nvSpPr>
          <p:cNvPr id="84" name="New shape"/>
          <p:cNvSpPr/>
          <p:nvPr/>
        </p:nvSpPr>
        <p:spPr>
          <a:xfrm>
            <a:off x="5435600" y="50558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61</a:t>
            </a:r>
          </a:p>
        </p:txBody>
      </p:sp>
      <p:sp>
        <p:nvSpPr>
          <p:cNvPr id="85" name="New shape"/>
          <p:cNvSpPr/>
          <p:nvPr/>
        </p:nvSpPr>
        <p:spPr>
          <a:xfrm>
            <a:off x="6508750" y="49847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8</a:t>
            </a:r>
          </a:p>
        </p:txBody>
      </p:sp>
      <p:sp>
        <p:nvSpPr>
          <p:cNvPr id="86" name="New shape"/>
          <p:cNvSpPr/>
          <p:nvPr/>
        </p:nvSpPr>
        <p:spPr>
          <a:xfrm>
            <a:off x="7372350" y="4984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87" name="New shape"/>
          <p:cNvSpPr/>
          <p:nvPr/>
        </p:nvSpPr>
        <p:spPr>
          <a:xfrm>
            <a:off x="8235950" y="498475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-6*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8636000" cy="3429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2000" b="1" i="0">
                <a:solidFill>
                  <a:srgbClr val="000000"/>
                </a:solidFill>
                <a:latin typeface="arial"/>
              </a:defRPr>
            </a:pPr>
            <a:r>
              <a:rPr sz="2000" b="1" i="0" u="none" kern="200">
                <a:solidFill>
                  <a:srgbClr val="000000"/>
                </a:solidFill>
                <a:latin typeface="arial"/>
              </a:rPr>
              <a:t>Image/Brand</a:t>
            </a:r>
          </a:p>
        </p:txBody>
      </p:sp>
      <p:sp>
        <p:nvSpPr>
          <p:cNvPr id="29" name="New shape"/>
          <p:cNvSpPr/>
          <p:nvPr/>
        </p:nvSpPr>
        <p:spPr>
          <a:xfrm>
            <a:off x="5435600" y="2794000"/>
            <a:ext cx="863600" cy="508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New shape"/>
          <p:cNvSpPr/>
          <p:nvPr/>
        </p:nvSpPr>
        <p:spPr>
          <a:xfrm>
            <a:off x="5435600" y="2286000"/>
            <a:ext cx="863600" cy="508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New shape"/>
          <p:cNvSpPr/>
          <p:nvPr/>
        </p:nvSpPr>
        <p:spPr>
          <a:xfrm>
            <a:off x="80264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71628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62992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New shape"/>
          <p:cNvSpPr/>
          <p:nvPr/>
        </p:nvSpPr>
        <p:spPr>
          <a:xfrm>
            <a:off x="54356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254000" y="1905000"/>
            <a:ext cx="5181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ew shape"/>
          <p:cNvSpPr/>
          <p:nvPr/>
        </p:nvSpPr>
        <p:spPr>
          <a:xfrm>
            <a:off x="254000" y="647700"/>
            <a:ext cx="8636000" cy="190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lvl="0" hangingPunct="0">
              <a:defRPr sz="1600" b="0" i="0">
                <a:solidFill>
                  <a:srgbClr val="A6A6A6"/>
                </a:solidFill>
                <a:latin typeface="arial"/>
              </a:defRPr>
            </a:pPr>
            <a:r>
              <a:rPr lang="en-US" sz="1200" kern="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</a:rPr>
              <a:t>Agriculture and Natural Resources</a:t>
            </a:r>
          </a:p>
        </p:txBody>
      </p:sp>
      <p:sp>
        <p:nvSpPr>
          <p:cNvPr id="4" name="New shape"/>
          <p:cNvSpPr/>
          <p:nvPr/>
        </p:nvSpPr>
        <p:spPr>
          <a:xfrm>
            <a:off x="54356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Total Favorable</a:t>
            </a:r>
          </a:p>
        </p:txBody>
      </p:sp>
      <p:sp>
        <p:nvSpPr>
          <p:cNvPr id="5" name="New shape"/>
          <p:cNvSpPr/>
          <p:nvPr/>
        </p:nvSpPr>
        <p:spPr>
          <a:xfrm>
            <a:off x="62992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Ag and Natl Rescs 2015</a:t>
            </a:r>
          </a:p>
        </p:txBody>
      </p:sp>
      <p:sp>
        <p:nvSpPr>
          <p:cNvPr id="6" name="New shape"/>
          <p:cNvSpPr/>
          <p:nvPr/>
        </p:nvSpPr>
        <p:spPr>
          <a:xfrm>
            <a:off x="71628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University of California Overall 2017</a:t>
            </a:r>
          </a:p>
        </p:txBody>
      </p:sp>
      <p:sp>
        <p:nvSpPr>
          <p:cNvPr id="7" name="New shape"/>
          <p:cNvSpPr/>
          <p:nvPr/>
        </p:nvSpPr>
        <p:spPr>
          <a:xfrm>
            <a:off x="80264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US National Norm</a:t>
            </a:r>
          </a:p>
        </p:txBody>
      </p:sp>
      <p:sp>
        <p:nvSpPr>
          <p:cNvPr id="9" name="New shape"/>
          <p:cNvSpPr/>
          <p:nvPr/>
        </p:nvSpPr>
        <p:spPr>
          <a:xfrm>
            <a:off x="254000" y="1905000"/>
            <a:ext cx="5181600" cy="381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63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1" i="0">
                <a:solidFill>
                  <a:srgbClr val="000000"/>
                </a:solidFill>
                <a:latin typeface="arial"/>
              </a:defRPr>
            </a:pPr>
            <a:r>
              <a:rPr sz="1100" b="1" i="0" u="none" kern="200">
                <a:solidFill>
                  <a:srgbClr val="000000"/>
                </a:solidFill>
                <a:latin typeface="arial"/>
              </a:rPr>
              <a:t>Image/Brand</a:t>
            </a:r>
          </a:p>
        </p:txBody>
      </p:sp>
      <p:sp>
        <p:nvSpPr>
          <p:cNvPr id="11" name="New shape"/>
          <p:cNvSpPr/>
          <p:nvPr/>
        </p:nvSpPr>
        <p:spPr>
          <a:xfrm>
            <a:off x="5435600" y="20078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75</a:t>
            </a:r>
          </a:p>
        </p:txBody>
      </p:sp>
      <p:sp>
        <p:nvSpPr>
          <p:cNvPr id="13" name="New shape"/>
          <p:cNvSpPr/>
          <p:nvPr/>
        </p:nvSpPr>
        <p:spPr>
          <a:xfrm>
            <a:off x="6508750" y="19367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4</a:t>
            </a:r>
          </a:p>
        </p:txBody>
      </p:sp>
      <p:sp>
        <p:nvSpPr>
          <p:cNvPr id="15" name="New shape"/>
          <p:cNvSpPr/>
          <p:nvPr/>
        </p:nvSpPr>
        <p:spPr>
          <a:xfrm>
            <a:off x="7372350" y="1936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17" name="New shape"/>
          <p:cNvSpPr/>
          <p:nvPr/>
        </p:nvSpPr>
        <p:spPr>
          <a:xfrm>
            <a:off x="8235950" y="1936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18" name="New shape"/>
          <p:cNvSpPr/>
          <p:nvPr/>
        </p:nvSpPr>
        <p:spPr>
          <a:xfrm>
            <a:off x="254000" y="2794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New shape"/>
          <p:cNvSpPr/>
          <p:nvPr/>
        </p:nvSpPr>
        <p:spPr>
          <a:xfrm>
            <a:off x="254000" y="2794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New shape"/>
          <p:cNvSpPr/>
          <p:nvPr/>
        </p:nvSpPr>
        <p:spPr>
          <a:xfrm>
            <a:off x="254000" y="24504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6</a:t>
            </a:r>
          </a:p>
        </p:txBody>
      </p:sp>
      <p:sp>
        <p:nvSpPr>
          <p:cNvPr id="21" name="New shape"/>
          <p:cNvSpPr/>
          <p:nvPr/>
        </p:nvSpPr>
        <p:spPr>
          <a:xfrm>
            <a:off x="571500" y="2330450"/>
            <a:ext cx="4663440" cy="419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I am proud to be associated with the UC system.</a:t>
            </a:r>
          </a:p>
        </p:txBody>
      </p:sp>
      <p:sp>
        <p:nvSpPr>
          <p:cNvPr id="23" name="New shape"/>
          <p:cNvSpPr/>
          <p:nvPr/>
        </p:nvSpPr>
        <p:spPr>
          <a:xfrm>
            <a:off x="5435600" y="24523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89</a:t>
            </a:r>
          </a:p>
        </p:txBody>
      </p:sp>
      <p:sp>
        <p:nvSpPr>
          <p:cNvPr id="24" name="New shape"/>
          <p:cNvSpPr/>
          <p:nvPr/>
        </p:nvSpPr>
        <p:spPr>
          <a:xfrm>
            <a:off x="6508750" y="23812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4</a:t>
            </a:r>
          </a:p>
        </p:txBody>
      </p:sp>
      <p:sp>
        <p:nvSpPr>
          <p:cNvPr id="25" name="New shape"/>
          <p:cNvSpPr/>
          <p:nvPr/>
        </p:nvSpPr>
        <p:spPr>
          <a:xfrm>
            <a:off x="7372350" y="23812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3</a:t>
            </a:r>
          </a:p>
        </p:txBody>
      </p:sp>
      <p:sp>
        <p:nvSpPr>
          <p:cNvPr id="26" name="New shape"/>
          <p:cNvSpPr/>
          <p:nvPr/>
        </p:nvSpPr>
        <p:spPr>
          <a:xfrm>
            <a:off x="8235950" y="23812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</a:t>
            </a:r>
          </a:p>
        </p:txBody>
      </p:sp>
      <p:sp>
        <p:nvSpPr>
          <p:cNvPr id="27" name="New shape"/>
          <p:cNvSpPr/>
          <p:nvPr/>
        </p:nvSpPr>
        <p:spPr>
          <a:xfrm>
            <a:off x="254000" y="29584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22</a:t>
            </a:r>
          </a:p>
        </p:txBody>
      </p:sp>
      <p:sp>
        <p:nvSpPr>
          <p:cNvPr id="28" name="New shape"/>
          <p:cNvSpPr/>
          <p:nvPr/>
        </p:nvSpPr>
        <p:spPr>
          <a:xfrm>
            <a:off x="571500" y="2838450"/>
            <a:ext cx="4663440" cy="419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My campus/location is highly regarded by its employees.</a:t>
            </a:r>
          </a:p>
        </p:txBody>
      </p:sp>
      <p:sp>
        <p:nvSpPr>
          <p:cNvPr id="30" name="New shape"/>
          <p:cNvSpPr/>
          <p:nvPr/>
        </p:nvSpPr>
        <p:spPr>
          <a:xfrm>
            <a:off x="5435600" y="29603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61</a:t>
            </a:r>
          </a:p>
        </p:txBody>
      </p:sp>
      <p:sp>
        <p:nvSpPr>
          <p:cNvPr id="31" name="New shape"/>
          <p:cNvSpPr/>
          <p:nvPr/>
        </p:nvSpPr>
        <p:spPr>
          <a:xfrm>
            <a:off x="6508750" y="28892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4</a:t>
            </a:r>
          </a:p>
        </p:txBody>
      </p:sp>
      <p:sp>
        <p:nvSpPr>
          <p:cNvPr id="32" name="New shape"/>
          <p:cNvSpPr/>
          <p:nvPr/>
        </p:nvSpPr>
        <p:spPr>
          <a:xfrm>
            <a:off x="7372350" y="28892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-4</a:t>
            </a:r>
          </a:p>
        </p:txBody>
      </p:sp>
      <p:sp>
        <p:nvSpPr>
          <p:cNvPr id="33" name="New shape"/>
          <p:cNvSpPr/>
          <p:nvPr/>
        </p:nvSpPr>
        <p:spPr>
          <a:xfrm>
            <a:off x="8235950" y="288925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-6*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8636000" cy="3429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2000" b="1" i="0">
                <a:solidFill>
                  <a:srgbClr val="000000"/>
                </a:solidFill>
                <a:latin typeface="arial"/>
              </a:defRPr>
            </a:pPr>
            <a:r>
              <a:rPr sz="2000" b="1" i="0" u="none" kern="200">
                <a:solidFill>
                  <a:srgbClr val="000000"/>
                </a:solidFill>
                <a:latin typeface="arial"/>
              </a:rPr>
              <a:t>Organizational Change</a:t>
            </a:r>
          </a:p>
        </p:txBody>
      </p:sp>
      <p:sp>
        <p:nvSpPr>
          <p:cNvPr id="38" name="New shape"/>
          <p:cNvSpPr/>
          <p:nvPr/>
        </p:nvSpPr>
        <p:spPr>
          <a:xfrm>
            <a:off x="5435600" y="3302000"/>
            <a:ext cx="863600" cy="508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New shape"/>
          <p:cNvSpPr/>
          <p:nvPr/>
        </p:nvSpPr>
        <p:spPr>
          <a:xfrm>
            <a:off x="5435600" y="2794000"/>
            <a:ext cx="863600" cy="508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New shape"/>
          <p:cNvSpPr/>
          <p:nvPr/>
        </p:nvSpPr>
        <p:spPr>
          <a:xfrm>
            <a:off x="5435600" y="2286000"/>
            <a:ext cx="863600" cy="508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New shape"/>
          <p:cNvSpPr/>
          <p:nvPr/>
        </p:nvSpPr>
        <p:spPr>
          <a:xfrm>
            <a:off x="80264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71628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62992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New shape"/>
          <p:cNvSpPr/>
          <p:nvPr/>
        </p:nvSpPr>
        <p:spPr>
          <a:xfrm>
            <a:off x="54356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254000" y="1905000"/>
            <a:ext cx="5181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ew shape"/>
          <p:cNvSpPr/>
          <p:nvPr/>
        </p:nvSpPr>
        <p:spPr>
          <a:xfrm>
            <a:off x="254000" y="647700"/>
            <a:ext cx="8636000" cy="190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lvl="0" hangingPunct="0">
              <a:defRPr sz="1600" b="0" i="0">
                <a:solidFill>
                  <a:srgbClr val="A6A6A6"/>
                </a:solidFill>
                <a:latin typeface="arial"/>
              </a:defRPr>
            </a:pPr>
            <a:r>
              <a:rPr lang="en-US" sz="1200" kern="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</a:rPr>
              <a:t>Agriculture and Natural Resources</a:t>
            </a:r>
          </a:p>
        </p:txBody>
      </p:sp>
      <p:sp>
        <p:nvSpPr>
          <p:cNvPr id="4" name="New shape"/>
          <p:cNvSpPr/>
          <p:nvPr/>
        </p:nvSpPr>
        <p:spPr>
          <a:xfrm>
            <a:off x="54356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Total Favorable</a:t>
            </a:r>
          </a:p>
        </p:txBody>
      </p:sp>
      <p:sp>
        <p:nvSpPr>
          <p:cNvPr id="5" name="New shape"/>
          <p:cNvSpPr/>
          <p:nvPr/>
        </p:nvSpPr>
        <p:spPr>
          <a:xfrm>
            <a:off x="62992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Ag and Natl Rescs 2015</a:t>
            </a:r>
          </a:p>
        </p:txBody>
      </p:sp>
      <p:sp>
        <p:nvSpPr>
          <p:cNvPr id="6" name="New shape"/>
          <p:cNvSpPr/>
          <p:nvPr/>
        </p:nvSpPr>
        <p:spPr>
          <a:xfrm>
            <a:off x="71628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University of California Overall 2017</a:t>
            </a:r>
          </a:p>
        </p:txBody>
      </p:sp>
      <p:sp>
        <p:nvSpPr>
          <p:cNvPr id="7" name="New shape"/>
          <p:cNvSpPr/>
          <p:nvPr/>
        </p:nvSpPr>
        <p:spPr>
          <a:xfrm>
            <a:off x="80264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US National Norm</a:t>
            </a:r>
          </a:p>
        </p:txBody>
      </p:sp>
      <p:sp>
        <p:nvSpPr>
          <p:cNvPr id="9" name="New shape"/>
          <p:cNvSpPr/>
          <p:nvPr/>
        </p:nvSpPr>
        <p:spPr>
          <a:xfrm>
            <a:off x="254000" y="1905000"/>
            <a:ext cx="5181600" cy="381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63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1" i="0">
                <a:solidFill>
                  <a:srgbClr val="000000"/>
                </a:solidFill>
                <a:latin typeface="arial"/>
              </a:defRPr>
            </a:pPr>
            <a:r>
              <a:rPr sz="1100" b="1" i="0" u="none" kern="200">
                <a:solidFill>
                  <a:srgbClr val="000000"/>
                </a:solidFill>
                <a:latin typeface="arial"/>
              </a:rPr>
              <a:t>Organizational Change</a:t>
            </a:r>
          </a:p>
        </p:txBody>
      </p:sp>
      <p:sp>
        <p:nvSpPr>
          <p:cNvPr id="11" name="New shape"/>
          <p:cNvSpPr/>
          <p:nvPr/>
        </p:nvSpPr>
        <p:spPr>
          <a:xfrm>
            <a:off x="5435600" y="20078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32</a:t>
            </a:r>
          </a:p>
        </p:txBody>
      </p:sp>
      <p:sp>
        <p:nvSpPr>
          <p:cNvPr id="13" name="New shape"/>
          <p:cNvSpPr/>
          <p:nvPr/>
        </p:nvSpPr>
        <p:spPr>
          <a:xfrm>
            <a:off x="6508750" y="19367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</a:t>
            </a:r>
          </a:p>
        </p:txBody>
      </p:sp>
      <p:sp>
        <p:nvSpPr>
          <p:cNvPr id="15" name="New shape"/>
          <p:cNvSpPr/>
          <p:nvPr/>
        </p:nvSpPr>
        <p:spPr>
          <a:xfrm>
            <a:off x="7372350" y="19367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</a:t>
            </a:r>
          </a:p>
        </p:txBody>
      </p:sp>
      <p:sp>
        <p:nvSpPr>
          <p:cNvPr id="17" name="New shape"/>
          <p:cNvSpPr/>
          <p:nvPr/>
        </p:nvSpPr>
        <p:spPr>
          <a:xfrm>
            <a:off x="8235950" y="193675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-18*</a:t>
            </a:r>
          </a:p>
        </p:txBody>
      </p:sp>
      <p:sp>
        <p:nvSpPr>
          <p:cNvPr id="18" name="New shape"/>
          <p:cNvSpPr/>
          <p:nvPr/>
        </p:nvSpPr>
        <p:spPr>
          <a:xfrm>
            <a:off x="254000" y="2794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New shape"/>
          <p:cNvSpPr/>
          <p:nvPr/>
        </p:nvSpPr>
        <p:spPr>
          <a:xfrm>
            <a:off x="254000" y="2794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New shape"/>
          <p:cNvSpPr/>
          <p:nvPr/>
        </p:nvSpPr>
        <p:spPr>
          <a:xfrm>
            <a:off x="254000" y="24504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15a</a:t>
            </a:r>
          </a:p>
        </p:txBody>
      </p:sp>
      <p:sp>
        <p:nvSpPr>
          <p:cNvPr id="21" name="New shape"/>
          <p:cNvSpPr/>
          <p:nvPr/>
        </p:nvSpPr>
        <p:spPr>
          <a:xfrm>
            <a:off x="571500" y="2330450"/>
            <a:ext cx="4663440" cy="419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Generally, recent major organizational changes across the UC system have been: Planned well</a:t>
            </a:r>
          </a:p>
        </p:txBody>
      </p:sp>
      <p:sp>
        <p:nvSpPr>
          <p:cNvPr id="23" name="New shape"/>
          <p:cNvSpPr/>
          <p:nvPr/>
        </p:nvSpPr>
        <p:spPr>
          <a:xfrm>
            <a:off x="5435600" y="24523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34</a:t>
            </a:r>
          </a:p>
        </p:txBody>
      </p:sp>
      <p:sp>
        <p:nvSpPr>
          <p:cNvPr id="24" name="New shape"/>
          <p:cNvSpPr/>
          <p:nvPr/>
        </p:nvSpPr>
        <p:spPr>
          <a:xfrm>
            <a:off x="6508750" y="23812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</a:t>
            </a:r>
          </a:p>
        </p:txBody>
      </p:sp>
      <p:sp>
        <p:nvSpPr>
          <p:cNvPr id="25" name="New shape"/>
          <p:cNvSpPr/>
          <p:nvPr/>
        </p:nvSpPr>
        <p:spPr>
          <a:xfrm>
            <a:off x="7372350" y="23812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4</a:t>
            </a:r>
          </a:p>
        </p:txBody>
      </p:sp>
      <p:sp>
        <p:nvSpPr>
          <p:cNvPr id="26" name="New shape"/>
          <p:cNvSpPr/>
          <p:nvPr/>
        </p:nvSpPr>
        <p:spPr>
          <a:xfrm>
            <a:off x="8235950" y="238125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-8*</a:t>
            </a:r>
          </a:p>
        </p:txBody>
      </p:sp>
      <p:sp>
        <p:nvSpPr>
          <p:cNvPr id="27" name="New shape"/>
          <p:cNvSpPr/>
          <p:nvPr/>
        </p:nvSpPr>
        <p:spPr>
          <a:xfrm>
            <a:off x="254000" y="3302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New shape"/>
          <p:cNvSpPr/>
          <p:nvPr/>
        </p:nvSpPr>
        <p:spPr>
          <a:xfrm>
            <a:off x="254000" y="3302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New shape"/>
          <p:cNvSpPr/>
          <p:nvPr/>
        </p:nvSpPr>
        <p:spPr>
          <a:xfrm>
            <a:off x="254000" y="29584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15b</a:t>
            </a:r>
          </a:p>
        </p:txBody>
      </p:sp>
      <p:sp>
        <p:nvSpPr>
          <p:cNvPr id="30" name="New shape"/>
          <p:cNvSpPr/>
          <p:nvPr/>
        </p:nvSpPr>
        <p:spPr>
          <a:xfrm>
            <a:off x="571500" y="2838450"/>
            <a:ext cx="4663440" cy="419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Generally, recent major organizational changes across the UC system have been: Explained well</a:t>
            </a:r>
          </a:p>
        </p:txBody>
      </p:sp>
      <p:sp>
        <p:nvSpPr>
          <p:cNvPr id="32" name="New shape"/>
          <p:cNvSpPr/>
          <p:nvPr/>
        </p:nvSpPr>
        <p:spPr>
          <a:xfrm>
            <a:off x="5435600" y="29603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33</a:t>
            </a:r>
          </a:p>
        </p:txBody>
      </p:sp>
      <p:sp>
        <p:nvSpPr>
          <p:cNvPr id="33" name="New shape"/>
          <p:cNvSpPr/>
          <p:nvPr/>
        </p:nvSpPr>
        <p:spPr>
          <a:xfrm>
            <a:off x="6508750" y="28892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</a:t>
            </a:r>
          </a:p>
        </p:txBody>
      </p:sp>
      <p:sp>
        <p:nvSpPr>
          <p:cNvPr id="34" name="New shape"/>
          <p:cNvSpPr/>
          <p:nvPr/>
        </p:nvSpPr>
        <p:spPr>
          <a:xfrm>
            <a:off x="7372350" y="28892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</a:t>
            </a:r>
          </a:p>
        </p:txBody>
      </p:sp>
      <p:sp>
        <p:nvSpPr>
          <p:cNvPr id="35" name="New shape"/>
          <p:cNvSpPr/>
          <p:nvPr/>
        </p:nvSpPr>
        <p:spPr>
          <a:xfrm>
            <a:off x="8235950" y="288925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-23*</a:t>
            </a:r>
          </a:p>
        </p:txBody>
      </p:sp>
      <p:sp>
        <p:nvSpPr>
          <p:cNvPr id="36" name="New shape"/>
          <p:cNvSpPr/>
          <p:nvPr/>
        </p:nvSpPr>
        <p:spPr>
          <a:xfrm>
            <a:off x="254000" y="34664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15c</a:t>
            </a:r>
          </a:p>
        </p:txBody>
      </p:sp>
      <p:sp>
        <p:nvSpPr>
          <p:cNvPr id="37" name="New shape"/>
          <p:cNvSpPr/>
          <p:nvPr/>
        </p:nvSpPr>
        <p:spPr>
          <a:xfrm>
            <a:off x="571500" y="3346450"/>
            <a:ext cx="4663440" cy="419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Generally, recent major organizational changes across the UC system have been: Executed well</a:t>
            </a:r>
          </a:p>
        </p:txBody>
      </p:sp>
      <p:sp>
        <p:nvSpPr>
          <p:cNvPr id="39" name="New shape"/>
          <p:cNvSpPr/>
          <p:nvPr/>
        </p:nvSpPr>
        <p:spPr>
          <a:xfrm>
            <a:off x="5435600" y="34683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28</a:t>
            </a:r>
          </a:p>
        </p:txBody>
      </p:sp>
      <p:sp>
        <p:nvSpPr>
          <p:cNvPr id="40" name="New shape"/>
          <p:cNvSpPr/>
          <p:nvPr/>
        </p:nvSpPr>
        <p:spPr>
          <a:xfrm>
            <a:off x="6508750" y="33972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</a:t>
            </a:r>
          </a:p>
        </p:txBody>
      </p:sp>
      <p:sp>
        <p:nvSpPr>
          <p:cNvPr id="41" name="New shape"/>
          <p:cNvSpPr/>
          <p:nvPr/>
        </p:nvSpPr>
        <p:spPr>
          <a:xfrm>
            <a:off x="7372350" y="33972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</a:t>
            </a:r>
          </a:p>
        </p:txBody>
      </p:sp>
      <p:sp>
        <p:nvSpPr>
          <p:cNvPr id="42" name="New shape"/>
          <p:cNvSpPr/>
          <p:nvPr/>
        </p:nvSpPr>
        <p:spPr>
          <a:xfrm>
            <a:off x="8235950" y="339725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-22*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8636000" cy="3429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2000" b="1" i="0">
                <a:solidFill>
                  <a:srgbClr val="000000"/>
                </a:solidFill>
                <a:latin typeface="arial"/>
              </a:defRPr>
            </a:pPr>
            <a:r>
              <a:rPr sz="2000" b="1" i="0" u="none" kern="200">
                <a:solidFill>
                  <a:srgbClr val="000000"/>
                </a:solidFill>
                <a:latin typeface="arial"/>
              </a:rPr>
              <a:t>Performance Management</a:t>
            </a:r>
          </a:p>
        </p:txBody>
      </p:sp>
      <p:sp>
        <p:nvSpPr>
          <p:cNvPr id="38" name="New shape"/>
          <p:cNvSpPr/>
          <p:nvPr/>
        </p:nvSpPr>
        <p:spPr>
          <a:xfrm>
            <a:off x="5435600" y="3302000"/>
            <a:ext cx="863600" cy="508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New shape"/>
          <p:cNvSpPr/>
          <p:nvPr/>
        </p:nvSpPr>
        <p:spPr>
          <a:xfrm>
            <a:off x="5435600" y="2794000"/>
            <a:ext cx="863600" cy="508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New shape"/>
          <p:cNvSpPr/>
          <p:nvPr/>
        </p:nvSpPr>
        <p:spPr>
          <a:xfrm>
            <a:off x="5435600" y="2286000"/>
            <a:ext cx="863600" cy="508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New shape"/>
          <p:cNvSpPr/>
          <p:nvPr/>
        </p:nvSpPr>
        <p:spPr>
          <a:xfrm>
            <a:off x="80264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71628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62992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New shape"/>
          <p:cNvSpPr/>
          <p:nvPr/>
        </p:nvSpPr>
        <p:spPr>
          <a:xfrm>
            <a:off x="54356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254000" y="1905000"/>
            <a:ext cx="5181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ew shape"/>
          <p:cNvSpPr/>
          <p:nvPr/>
        </p:nvSpPr>
        <p:spPr>
          <a:xfrm>
            <a:off x="254000" y="647700"/>
            <a:ext cx="8636000" cy="190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lvl="0" hangingPunct="0">
              <a:defRPr sz="1600" b="0" i="0">
                <a:solidFill>
                  <a:srgbClr val="A6A6A6"/>
                </a:solidFill>
                <a:latin typeface="arial"/>
              </a:defRPr>
            </a:pPr>
            <a:r>
              <a:rPr lang="en-US" sz="1200" kern="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</a:rPr>
              <a:t>Agriculture and Natural Resources</a:t>
            </a:r>
          </a:p>
        </p:txBody>
      </p:sp>
      <p:sp>
        <p:nvSpPr>
          <p:cNvPr id="4" name="New shape"/>
          <p:cNvSpPr/>
          <p:nvPr/>
        </p:nvSpPr>
        <p:spPr>
          <a:xfrm>
            <a:off x="54356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Total Favorable</a:t>
            </a:r>
          </a:p>
        </p:txBody>
      </p:sp>
      <p:sp>
        <p:nvSpPr>
          <p:cNvPr id="5" name="New shape"/>
          <p:cNvSpPr/>
          <p:nvPr/>
        </p:nvSpPr>
        <p:spPr>
          <a:xfrm>
            <a:off x="62992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Ag and Natl Rescs 2015</a:t>
            </a:r>
          </a:p>
        </p:txBody>
      </p:sp>
      <p:sp>
        <p:nvSpPr>
          <p:cNvPr id="6" name="New shape"/>
          <p:cNvSpPr/>
          <p:nvPr/>
        </p:nvSpPr>
        <p:spPr>
          <a:xfrm>
            <a:off x="71628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University of California Overall 2017</a:t>
            </a:r>
          </a:p>
        </p:txBody>
      </p:sp>
      <p:sp>
        <p:nvSpPr>
          <p:cNvPr id="7" name="New shape"/>
          <p:cNvSpPr/>
          <p:nvPr/>
        </p:nvSpPr>
        <p:spPr>
          <a:xfrm>
            <a:off x="80264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US National Norm</a:t>
            </a:r>
          </a:p>
        </p:txBody>
      </p:sp>
      <p:sp>
        <p:nvSpPr>
          <p:cNvPr id="9" name="New shape"/>
          <p:cNvSpPr/>
          <p:nvPr/>
        </p:nvSpPr>
        <p:spPr>
          <a:xfrm>
            <a:off x="254000" y="1905000"/>
            <a:ext cx="5181600" cy="381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63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1" i="0">
                <a:solidFill>
                  <a:srgbClr val="000000"/>
                </a:solidFill>
                <a:latin typeface="arial"/>
              </a:defRPr>
            </a:pPr>
            <a:r>
              <a:rPr sz="1100" b="1" i="0" u="none" kern="200">
                <a:solidFill>
                  <a:srgbClr val="000000"/>
                </a:solidFill>
                <a:latin typeface="arial"/>
              </a:rPr>
              <a:t>Performance Management</a:t>
            </a:r>
          </a:p>
        </p:txBody>
      </p:sp>
      <p:sp>
        <p:nvSpPr>
          <p:cNvPr id="11" name="New shape"/>
          <p:cNvSpPr/>
          <p:nvPr/>
        </p:nvSpPr>
        <p:spPr>
          <a:xfrm>
            <a:off x="5435600" y="20078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52</a:t>
            </a:r>
          </a:p>
        </p:txBody>
      </p:sp>
      <p:sp>
        <p:nvSpPr>
          <p:cNvPr id="13" name="New shape"/>
          <p:cNvSpPr/>
          <p:nvPr/>
        </p:nvSpPr>
        <p:spPr>
          <a:xfrm>
            <a:off x="6508750" y="19367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5</a:t>
            </a:r>
          </a:p>
        </p:txBody>
      </p:sp>
      <p:sp>
        <p:nvSpPr>
          <p:cNvPr id="15" name="New shape"/>
          <p:cNvSpPr/>
          <p:nvPr/>
        </p:nvSpPr>
        <p:spPr>
          <a:xfrm>
            <a:off x="7372350" y="1936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-5</a:t>
            </a:r>
          </a:p>
        </p:txBody>
      </p:sp>
      <p:sp>
        <p:nvSpPr>
          <p:cNvPr id="17" name="New shape"/>
          <p:cNvSpPr/>
          <p:nvPr/>
        </p:nvSpPr>
        <p:spPr>
          <a:xfrm>
            <a:off x="8235950" y="193675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-11*</a:t>
            </a:r>
          </a:p>
        </p:txBody>
      </p:sp>
      <p:sp>
        <p:nvSpPr>
          <p:cNvPr id="18" name="New shape"/>
          <p:cNvSpPr/>
          <p:nvPr/>
        </p:nvSpPr>
        <p:spPr>
          <a:xfrm>
            <a:off x="254000" y="2794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New shape"/>
          <p:cNvSpPr/>
          <p:nvPr/>
        </p:nvSpPr>
        <p:spPr>
          <a:xfrm>
            <a:off x="254000" y="2794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New shape"/>
          <p:cNvSpPr/>
          <p:nvPr/>
        </p:nvSpPr>
        <p:spPr>
          <a:xfrm>
            <a:off x="254000" y="24504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3</a:t>
            </a:r>
          </a:p>
        </p:txBody>
      </p:sp>
      <p:sp>
        <p:nvSpPr>
          <p:cNvPr id="21" name="New shape"/>
          <p:cNvSpPr/>
          <p:nvPr/>
        </p:nvSpPr>
        <p:spPr>
          <a:xfrm>
            <a:off x="571500" y="2330450"/>
            <a:ext cx="4663440" cy="419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I feel my campus/location does a good job matching pay to performance.</a:t>
            </a:r>
          </a:p>
        </p:txBody>
      </p:sp>
      <p:sp>
        <p:nvSpPr>
          <p:cNvPr id="23" name="New shape"/>
          <p:cNvSpPr/>
          <p:nvPr/>
        </p:nvSpPr>
        <p:spPr>
          <a:xfrm>
            <a:off x="5435600" y="24523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20</a:t>
            </a:r>
          </a:p>
        </p:txBody>
      </p:sp>
      <p:sp>
        <p:nvSpPr>
          <p:cNvPr id="24" name="New shape"/>
          <p:cNvSpPr/>
          <p:nvPr/>
        </p:nvSpPr>
        <p:spPr>
          <a:xfrm>
            <a:off x="6508750" y="23812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5</a:t>
            </a:r>
          </a:p>
        </p:txBody>
      </p:sp>
      <p:sp>
        <p:nvSpPr>
          <p:cNvPr id="25" name="New shape"/>
          <p:cNvSpPr/>
          <p:nvPr/>
        </p:nvSpPr>
        <p:spPr>
          <a:xfrm>
            <a:off x="7372350" y="238125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-11*</a:t>
            </a:r>
          </a:p>
        </p:txBody>
      </p:sp>
      <p:sp>
        <p:nvSpPr>
          <p:cNvPr id="26" name="New shape"/>
          <p:cNvSpPr/>
          <p:nvPr/>
        </p:nvSpPr>
        <p:spPr>
          <a:xfrm>
            <a:off x="8235950" y="238125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-27*</a:t>
            </a:r>
          </a:p>
        </p:txBody>
      </p:sp>
      <p:sp>
        <p:nvSpPr>
          <p:cNvPr id="27" name="New shape"/>
          <p:cNvSpPr/>
          <p:nvPr/>
        </p:nvSpPr>
        <p:spPr>
          <a:xfrm>
            <a:off x="254000" y="3302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New shape"/>
          <p:cNvSpPr/>
          <p:nvPr/>
        </p:nvSpPr>
        <p:spPr>
          <a:xfrm>
            <a:off x="254000" y="3302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New shape"/>
          <p:cNvSpPr/>
          <p:nvPr/>
        </p:nvSpPr>
        <p:spPr>
          <a:xfrm>
            <a:off x="254000" y="29584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5</a:t>
            </a:r>
          </a:p>
        </p:txBody>
      </p:sp>
      <p:sp>
        <p:nvSpPr>
          <p:cNvPr id="30" name="New shape"/>
          <p:cNvSpPr/>
          <p:nvPr/>
        </p:nvSpPr>
        <p:spPr>
          <a:xfrm>
            <a:off x="571500" y="2838450"/>
            <a:ext cx="4663440" cy="419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I feel my personal contributions are recognized.</a:t>
            </a:r>
          </a:p>
        </p:txBody>
      </p:sp>
      <p:sp>
        <p:nvSpPr>
          <p:cNvPr id="32" name="New shape"/>
          <p:cNvSpPr/>
          <p:nvPr/>
        </p:nvSpPr>
        <p:spPr>
          <a:xfrm>
            <a:off x="5435600" y="29603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67</a:t>
            </a:r>
          </a:p>
        </p:txBody>
      </p:sp>
      <p:sp>
        <p:nvSpPr>
          <p:cNvPr id="33" name="New shape"/>
          <p:cNvSpPr/>
          <p:nvPr/>
        </p:nvSpPr>
        <p:spPr>
          <a:xfrm>
            <a:off x="6508750" y="2889250"/>
            <a:ext cx="444500" cy="317500"/>
          </a:xfrm>
          <a:prstGeom prst="rect">
            <a:avLst/>
          </a:prstGeom>
          <a:solidFill>
            <a:srgbClr val="81AD2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19*</a:t>
            </a:r>
          </a:p>
        </p:txBody>
      </p:sp>
      <p:sp>
        <p:nvSpPr>
          <p:cNvPr id="34" name="New shape"/>
          <p:cNvSpPr/>
          <p:nvPr/>
        </p:nvSpPr>
        <p:spPr>
          <a:xfrm>
            <a:off x="7372350" y="2889250"/>
            <a:ext cx="444500" cy="317500"/>
          </a:xfrm>
          <a:prstGeom prst="rect">
            <a:avLst/>
          </a:prstGeom>
          <a:solidFill>
            <a:srgbClr val="CFCFC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0</a:t>
            </a:r>
          </a:p>
        </p:txBody>
      </p:sp>
      <p:sp>
        <p:nvSpPr>
          <p:cNvPr id="35" name="New shape"/>
          <p:cNvSpPr/>
          <p:nvPr/>
        </p:nvSpPr>
        <p:spPr>
          <a:xfrm>
            <a:off x="8235950" y="28892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36" name="New shape"/>
          <p:cNvSpPr/>
          <p:nvPr/>
        </p:nvSpPr>
        <p:spPr>
          <a:xfrm>
            <a:off x="254000" y="34664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25</a:t>
            </a:r>
          </a:p>
        </p:txBody>
      </p:sp>
      <p:sp>
        <p:nvSpPr>
          <p:cNvPr id="37" name="New shape"/>
          <p:cNvSpPr/>
          <p:nvPr/>
        </p:nvSpPr>
        <p:spPr>
          <a:xfrm>
            <a:off x="571500" y="3346450"/>
            <a:ext cx="4663440" cy="419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I think my performance on the job is evaluated fairly.</a:t>
            </a:r>
          </a:p>
        </p:txBody>
      </p:sp>
      <p:sp>
        <p:nvSpPr>
          <p:cNvPr id="39" name="New shape"/>
          <p:cNvSpPr/>
          <p:nvPr/>
        </p:nvSpPr>
        <p:spPr>
          <a:xfrm>
            <a:off x="5435600" y="34683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70</a:t>
            </a:r>
          </a:p>
        </p:txBody>
      </p:sp>
      <p:sp>
        <p:nvSpPr>
          <p:cNvPr id="40" name="New shape"/>
          <p:cNvSpPr/>
          <p:nvPr/>
        </p:nvSpPr>
        <p:spPr>
          <a:xfrm>
            <a:off x="6508750" y="33972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-8</a:t>
            </a:r>
          </a:p>
        </p:txBody>
      </p:sp>
      <p:sp>
        <p:nvSpPr>
          <p:cNvPr id="41" name="New shape"/>
          <p:cNvSpPr/>
          <p:nvPr/>
        </p:nvSpPr>
        <p:spPr>
          <a:xfrm>
            <a:off x="7372350" y="33972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-4</a:t>
            </a:r>
          </a:p>
        </p:txBody>
      </p:sp>
      <p:sp>
        <p:nvSpPr>
          <p:cNvPr id="42" name="New shape"/>
          <p:cNvSpPr/>
          <p:nvPr/>
        </p:nvSpPr>
        <p:spPr>
          <a:xfrm>
            <a:off x="8235950" y="33972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8636000" cy="3429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2000" b="1" i="0">
                <a:solidFill>
                  <a:srgbClr val="000000"/>
                </a:solidFill>
                <a:latin typeface="arial"/>
              </a:defRPr>
            </a:pPr>
            <a:r>
              <a:rPr lang="en-US" sz="2000" b="1" i="0" u="none" kern="200" dirty="0" smtClean="0">
                <a:solidFill>
                  <a:srgbClr val="000000"/>
                </a:solidFill>
                <a:latin typeface="arial"/>
              </a:rPr>
              <a:t>Executive Summary </a:t>
            </a:r>
            <a:endParaRPr sz="2000" b="1" i="0" u="none" kern="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254000" y="647700"/>
            <a:ext cx="8636000" cy="190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lvl="0" hangingPunct="0">
              <a:defRPr sz="1600" b="0" i="0">
                <a:solidFill>
                  <a:srgbClr val="A6A6A6"/>
                </a:solidFill>
                <a:latin typeface="arial"/>
              </a:defRPr>
            </a:pPr>
            <a:r>
              <a:rPr lang="en-US" sz="1200" kern="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</a:rPr>
              <a:t>Agriculture and Natural Resources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539552" y="1412776"/>
            <a:ext cx="8064896" cy="3871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"/>
            </a:pPr>
            <a:r>
              <a:rPr lang="en-US" dirty="0">
                <a:latin typeface="Calibri" panose="020F050202020403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Sponsored by Council of UC Staff Assemblies (CUCSA) and UC Human Resources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"/>
            </a:pPr>
            <a:r>
              <a:rPr lang="en-US" dirty="0">
                <a:latin typeface="Calibri" panose="020F050202020403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Administered by Willis Towers Watson using </a:t>
            </a:r>
            <a:r>
              <a:rPr lang="en-US" dirty="0" smtClean="0">
                <a:latin typeface="Calibri" panose="020F050202020403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standard </a:t>
            </a:r>
            <a:r>
              <a:rPr lang="en-US" dirty="0">
                <a:latin typeface="Calibri" panose="020F050202020403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questions and analysis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"/>
            </a:pPr>
            <a:r>
              <a:rPr lang="en-US" dirty="0" smtClean="0">
                <a:latin typeface="Calibri" panose="020F050202020403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Repeat of 2015 survey; report includes campus-by-campus comparisons with prior UC survey and national norms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"/>
            </a:pPr>
            <a:r>
              <a:rPr lang="en-US" dirty="0" smtClean="0">
                <a:latin typeface="Calibri" panose="020F050202020403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Sample of </a:t>
            </a:r>
            <a:r>
              <a:rPr lang="en-US" b="1" dirty="0" smtClean="0">
                <a:latin typeface="Calibri" panose="020F050202020403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non-represented Staff</a:t>
            </a:r>
            <a:r>
              <a:rPr lang="en-US" dirty="0" smtClean="0">
                <a:latin typeface="Calibri" panose="020F050202020403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invited to complete survey in May 2017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"/>
            </a:pPr>
            <a:r>
              <a:rPr lang="en-US" dirty="0" smtClean="0">
                <a:latin typeface="Calibri" panose="020F050202020403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64% response rate for ANR (second highest among all UC locations).  234 individuals responded. 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en-US" dirty="0">
              <a:latin typeface="Calibri" panose="020F050202020403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"/>
            </a:pPr>
            <a:r>
              <a:rPr lang="en-US" b="1" dirty="0" smtClean="0"/>
              <a:t>Goal </a:t>
            </a:r>
            <a:r>
              <a:rPr lang="en-US" b="1" dirty="0"/>
              <a:t>for ANR Staff Assembly, HR and Leadership to identify actions we could take in key areas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6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8636000" cy="3429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2000" b="1" i="0">
                <a:solidFill>
                  <a:srgbClr val="000000"/>
                </a:solidFill>
                <a:latin typeface="arial"/>
              </a:defRPr>
            </a:pPr>
            <a:r>
              <a:rPr sz="2000" b="1" i="0" u="none" kern="200">
                <a:solidFill>
                  <a:srgbClr val="000000"/>
                </a:solidFill>
                <a:latin typeface="arial"/>
              </a:rPr>
              <a:t>Supervision</a:t>
            </a:r>
          </a:p>
        </p:txBody>
      </p:sp>
      <p:sp>
        <p:nvSpPr>
          <p:cNvPr id="101" name="New shape"/>
          <p:cNvSpPr/>
          <p:nvPr/>
        </p:nvSpPr>
        <p:spPr>
          <a:xfrm>
            <a:off x="5435600" y="571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New shape"/>
          <p:cNvSpPr/>
          <p:nvPr/>
        </p:nvSpPr>
        <p:spPr>
          <a:xfrm>
            <a:off x="5435600" y="5334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New shape"/>
          <p:cNvSpPr/>
          <p:nvPr/>
        </p:nvSpPr>
        <p:spPr>
          <a:xfrm>
            <a:off x="5435600" y="4953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New shape"/>
          <p:cNvSpPr/>
          <p:nvPr/>
        </p:nvSpPr>
        <p:spPr>
          <a:xfrm>
            <a:off x="5435600" y="4572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New shape"/>
          <p:cNvSpPr/>
          <p:nvPr/>
        </p:nvSpPr>
        <p:spPr>
          <a:xfrm>
            <a:off x="5435600" y="4191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New shape"/>
          <p:cNvSpPr/>
          <p:nvPr/>
        </p:nvSpPr>
        <p:spPr>
          <a:xfrm>
            <a:off x="5435600" y="3810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New shape"/>
          <p:cNvSpPr/>
          <p:nvPr/>
        </p:nvSpPr>
        <p:spPr>
          <a:xfrm>
            <a:off x="5435600" y="3429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New shape"/>
          <p:cNvSpPr/>
          <p:nvPr/>
        </p:nvSpPr>
        <p:spPr>
          <a:xfrm>
            <a:off x="5435600" y="3048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New shape"/>
          <p:cNvSpPr/>
          <p:nvPr/>
        </p:nvSpPr>
        <p:spPr>
          <a:xfrm>
            <a:off x="5435600" y="2667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New shape"/>
          <p:cNvSpPr/>
          <p:nvPr/>
        </p:nvSpPr>
        <p:spPr>
          <a:xfrm>
            <a:off x="5435600" y="2286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New shape"/>
          <p:cNvSpPr/>
          <p:nvPr/>
        </p:nvSpPr>
        <p:spPr>
          <a:xfrm>
            <a:off x="80264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71628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62992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New shape"/>
          <p:cNvSpPr/>
          <p:nvPr/>
        </p:nvSpPr>
        <p:spPr>
          <a:xfrm>
            <a:off x="54356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254000" y="1905000"/>
            <a:ext cx="5181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ew shape"/>
          <p:cNvSpPr/>
          <p:nvPr/>
        </p:nvSpPr>
        <p:spPr>
          <a:xfrm>
            <a:off x="254000" y="647700"/>
            <a:ext cx="8636000" cy="190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lvl="0" hangingPunct="0">
              <a:defRPr sz="1600" b="0" i="0">
                <a:solidFill>
                  <a:srgbClr val="A6A6A6"/>
                </a:solidFill>
                <a:latin typeface="arial"/>
              </a:defRPr>
            </a:pPr>
            <a:r>
              <a:rPr lang="en-US" sz="1200" kern="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</a:rPr>
              <a:t>Agriculture and Natural Resources</a:t>
            </a:r>
          </a:p>
        </p:txBody>
      </p:sp>
      <p:sp>
        <p:nvSpPr>
          <p:cNvPr id="4" name="New shape"/>
          <p:cNvSpPr/>
          <p:nvPr/>
        </p:nvSpPr>
        <p:spPr>
          <a:xfrm>
            <a:off x="54356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Total Favorable</a:t>
            </a:r>
          </a:p>
        </p:txBody>
      </p:sp>
      <p:sp>
        <p:nvSpPr>
          <p:cNvPr id="5" name="New shape"/>
          <p:cNvSpPr/>
          <p:nvPr/>
        </p:nvSpPr>
        <p:spPr>
          <a:xfrm>
            <a:off x="62992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Ag and Natl Rescs 2015</a:t>
            </a:r>
          </a:p>
        </p:txBody>
      </p:sp>
      <p:sp>
        <p:nvSpPr>
          <p:cNvPr id="6" name="New shape"/>
          <p:cNvSpPr/>
          <p:nvPr/>
        </p:nvSpPr>
        <p:spPr>
          <a:xfrm>
            <a:off x="71628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University of California Overall 2017</a:t>
            </a:r>
          </a:p>
        </p:txBody>
      </p:sp>
      <p:sp>
        <p:nvSpPr>
          <p:cNvPr id="7" name="New shape"/>
          <p:cNvSpPr/>
          <p:nvPr/>
        </p:nvSpPr>
        <p:spPr>
          <a:xfrm>
            <a:off x="80264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US National Norm</a:t>
            </a:r>
          </a:p>
        </p:txBody>
      </p:sp>
      <p:sp>
        <p:nvSpPr>
          <p:cNvPr id="9" name="New shape"/>
          <p:cNvSpPr/>
          <p:nvPr/>
        </p:nvSpPr>
        <p:spPr>
          <a:xfrm>
            <a:off x="254000" y="1905000"/>
            <a:ext cx="5181600" cy="381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63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1" i="0">
                <a:solidFill>
                  <a:srgbClr val="000000"/>
                </a:solidFill>
                <a:latin typeface="arial"/>
              </a:defRPr>
            </a:pPr>
            <a:r>
              <a:rPr sz="1100" b="1" i="0" u="none" kern="200">
                <a:solidFill>
                  <a:srgbClr val="000000"/>
                </a:solidFill>
                <a:latin typeface="arial"/>
              </a:rPr>
              <a:t>Supervision</a:t>
            </a:r>
          </a:p>
        </p:txBody>
      </p:sp>
      <p:sp>
        <p:nvSpPr>
          <p:cNvPr id="11" name="New shape"/>
          <p:cNvSpPr/>
          <p:nvPr/>
        </p:nvSpPr>
        <p:spPr>
          <a:xfrm>
            <a:off x="5435600" y="20078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70</a:t>
            </a:r>
          </a:p>
        </p:txBody>
      </p:sp>
      <p:sp>
        <p:nvSpPr>
          <p:cNvPr id="13" name="New shape"/>
          <p:cNvSpPr/>
          <p:nvPr/>
        </p:nvSpPr>
        <p:spPr>
          <a:xfrm>
            <a:off x="6508750" y="1936750"/>
            <a:ext cx="444500" cy="317500"/>
          </a:xfrm>
          <a:prstGeom prst="rect">
            <a:avLst/>
          </a:prstGeom>
          <a:solidFill>
            <a:srgbClr val="CFCFC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0</a:t>
            </a:r>
          </a:p>
        </p:txBody>
      </p:sp>
      <p:sp>
        <p:nvSpPr>
          <p:cNvPr id="15" name="New shape"/>
          <p:cNvSpPr/>
          <p:nvPr/>
        </p:nvSpPr>
        <p:spPr>
          <a:xfrm>
            <a:off x="7372350" y="1936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17" name="New shape"/>
          <p:cNvSpPr/>
          <p:nvPr/>
        </p:nvSpPr>
        <p:spPr>
          <a:xfrm>
            <a:off x="8235950" y="1936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-5</a:t>
            </a:r>
          </a:p>
        </p:txBody>
      </p:sp>
      <p:sp>
        <p:nvSpPr>
          <p:cNvPr id="18" name="New shape"/>
          <p:cNvSpPr/>
          <p:nvPr/>
        </p:nvSpPr>
        <p:spPr>
          <a:xfrm>
            <a:off x="254000" y="2667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New shape"/>
          <p:cNvSpPr/>
          <p:nvPr/>
        </p:nvSpPr>
        <p:spPr>
          <a:xfrm>
            <a:off x="254000" y="2667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New shape"/>
          <p:cNvSpPr/>
          <p:nvPr/>
        </p:nvSpPr>
        <p:spPr>
          <a:xfrm>
            <a:off x="254000" y="23869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4</a:t>
            </a:r>
          </a:p>
        </p:txBody>
      </p:sp>
      <p:sp>
        <p:nvSpPr>
          <p:cNvPr id="21" name="New shape"/>
          <p:cNvSpPr/>
          <p:nvPr/>
        </p:nvSpPr>
        <p:spPr>
          <a:xfrm>
            <a:off x="571500" y="2330450"/>
            <a:ext cx="4663440" cy="292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My supervisor keeps me informed about issues that affect me.</a:t>
            </a:r>
          </a:p>
        </p:txBody>
      </p:sp>
      <p:sp>
        <p:nvSpPr>
          <p:cNvPr id="23" name="New shape"/>
          <p:cNvSpPr/>
          <p:nvPr/>
        </p:nvSpPr>
        <p:spPr>
          <a:xfrm>
            <a:off x="5435600" y="23888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73</a:t>
            </a:r>
          </a:p>
        </p:txBody>
      </p:sp>
      <p:sp>
        <p:nvSpPr>
          <p:cNvPr id="24" name="New shape"/>
          <p:cNvSpPr/>
          <p:nvPr/>
        </p:nvSpPr>
        <p:spPr>
          <a:xfrm>
            <a:off x="6508750" y="2317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25" name="New shape"/>
          <p:cNvSpPr/>
          <p:nvPr/>
        </p:nvSpPr>
        <p:spPr>
          <a:xfrm>
            <a:off x="7372350" y="2317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26" name="New shape"/>
          <p:cNvSpPr/>
          <p:nvPr/>
        </p:nvSpPr>
        <p:spPr>
          <a:xfrm>
            <a:off x="8235950" y="231775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-8*</a:t>
            </a:r>
          </a:p>
        </p:txBody>
      </p:sp>
      <p:sp>
        <p:nvSpPr>
          <p:cNvPr id="27" name="New shape"/>
          <p:cNvSpPr/>
          <p:nvPr/>
        </p:nvSpPr>
        <p:spPr>
          <a:xfrm>
            <a:off x="254000" y="3048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New shape"/>
          <p:cNvSpPr/>
          <p:nvPr/>
        </p:nvSpPr>
        <p:spPr>
          <a:xfrm>
            <a:off x="254000" y="3048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New shape"/>
          <p:cNvSpPr/>
          <p:nvPr/>
        </p:nvSpPr>
        <p:spPr>
          <a:xfrm>
            <a:off x="254000" y="27679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9</a:t>
            </a:r>
          </a:p>
        </p:txBody>
      </p:sp>
      <p:sp>
        <p:nvSpPr>
          <p:cNvPr id="30" name="New shape"/>
          <p:cNvSpPr/>
          <p:nvPr/>
        </p:nvSpPr>
        <p:spPr>
          <a:xfrm>
            <a:off x="571500" y="2711450"/>
            <a:ext cx="4663440" cy="292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My supervisor develops people's abilities.</a:t>
            </a:r>
          </a:p>
        </p:txBody>
      </p:sp>
      <p:sp>
        <p:nvSpPr>
          <p:cNvPr id="32" name="New shape"/>
          <p:cNvSpPr/>
          <p:nvPr/>
        </p:nvSpPr>
        <p:spPr>
          <a:xfrm>
            <a:off x="5435600" y="27698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58</a:t>
            </a:r>
          </a:p>
        </p:txBody>
      </p:sp>
      <p:sp>
        <p:nvSpPr>
          <p:cNvPr id="33" name="New shape"/>
          <p:cNvSpPr/>
          <p:nvPr/>
        </p:nvSpPr>
        <p:spPr>
          <a:xfrm>
            <a:off x="6508750" y="2698750"/>
            <a:ext cx="444500" cy="317500"/>
          </a:xfrm>
          <a:prstGeom prst="rect">
            <a:avLst/>
          </a:prstGeom>
          <a:solidFill>
            <a:srgbClr val="CFCFC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0</a:t>
            </a:r>
          </a:p>
        </p:txBody>
      </p:sp>
      <p:sp>
        <p:nvSpPr>
          <p:cNvPr id="34" name="New shape"/>
          <p:cNvSpPr/>
          <p:nvPr/>
        </p:nvSpPr>
        <p:spPr>
          <a:xfrm>
            <a:off x="7372350" y="2698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-5</a:t>
            </a:r>
          </a:p>
        </p:txBody>
      </p:sp>
      <p:sp>
        <p:nvSpPr>
          <p:cNvPr id="35" name="New shape"/>
          <p:cNvSpPr/>
          <p:nvPr/>
        </p:nvSpPr>
        <p:spPr>
          <a:xfrm>
            <a:off x="8235950" y="269875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-11*</a:t>
            </a:r>
          </a:p>
        </p:txBody>
      </p:sp>
      <p:sp>
        <p:nvSpPr>
          <p:cNvPr id="36" name="New shape"/>
          <p:cNvSpPr/>
          <p:nvPr/>
        </p:nvSpPr>
        <p:spPr>
          <a:xfrm>
            <a:off x="254000" y="3429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New shape"/>
          <p:cNvSpPr/>
          <p:nvPr/>
        </p:nvSpPr>
        <p:spPr>
          <a:xfrm>
            <a:off x="254000" y="3429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New shape"/>
          <p:cNvSpPr/>
          <p:nvPr/>
        </p:nvSpPr>
        <p:spPr>
          <a:xfrm>
            <a:off x="254000" y="31489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12</a:t>
            </a:r>
          </a:p>
        </p:txBody>
      </p:sp>
      <p:sp>
        <p:nvSpPr>
          <p:cNvPr id="39" name="New shape"/>
          <p:cNvSpPr/>
          <p:nvPr/>
        </p:nvSpPr>
        <p:spPr>
          <a:xfrm>
            <a:off x="571500" y="3092450"/>
            <a:ext cx="4663440" cy="292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 fontScale="92500" lnSpcReduction="10000"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Regarding suggestions for change from employees, my supervisor is usually responsive.</a:t>
            </a:r>
          </a:p>
        </p:txBody>
      </p:sp>
      <p:sp>
        <p:nvSpPr>
          <p:cNvPr id="41" name="New shape"/>
          <p:cNvSpPr/>
          <p:nvPr/>
        </p:nvSpPr>
        <p:spPr>
          <a:xfrm>
            <a:off x="5435600" y="31508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68</a:t>
            </a:r>
          </a:p>
        </p:txBody>
      </p:sp>
      <p:sp>
        <p:nvSpPr>
          <p:cNvPr id="42" name="New shape"/>
          <p:cNvSpPr/>
          <p:nvPr/>
        </p:nvSpPr>
        <p:spPr>
          <a:xfrm>
            <a:off x="6508750" y="3079750"/>
            <a:ext cx="444500" cy="317500"/>
          </a:xfrm>
          <a:prstGeom prst="rect">
            <a:avLst/>
          </a:prstGeom>
          <a:solidFill>
            <a:srgbClr val="CFCFC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0</a:t>
            </a:r>
          </a:p>
        </p:txBody>
      </p:sp>
      <p:sp>
        <p:nvSpPr>
          <p:cNvPr id="43" name="New shape"/>
          <p:cNvSpPr/>
          <p:nvPr/>
        </p:nvSpPr>
        <p:spPr>
          <a:xfrm>
            <a:off x="7372350" y="3079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44" name="New shape"/>
          <p:cNvSpPr/>
          <p:nvPr/>
        </p:nvSpPr>
        <p:spPr>
          <a:xfrm>
            <a:off x="8235950" y="307975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-8*</a:t>
            </a:r>
          </a:p>
        </p:txBody>
      </p:sp>
      <p:sp>
        <p:nvSpPr>
          <p:cNvPr id="45" name="New shape"/>
          <p:cNvSpPr/>
          <p:nvPr/>
        </p:nvSpPr>
        <p:spPr>
          <a:xfrm>
            <a:off x="254000" y="3810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New shape"/>
          <p:cNvSpPr/>
          <p:nvPr/>
        </p:nvSpPr>
        <p:spPr>
          <a:xfrm>
            <a:off x="254000" y="3810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New shape"/>
          <p:cNvSpPr/>
          <p:nvPr/>
        </p:nvSpPr>
        <p:spPr>
          <a:xfrm>
            <a:off x="254000" y="35299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16</a:t>
            </a:r>
          </a:p>
        </p:txBody>
      </p:sp>
      <p:sp>
        <p:nvSpPr>
          <p:cNvPr id="48" name="New shape"/>
          <p:cNvSpPr/>
          <p:nvPr/>
        </p:nvSpPr>
        <p:spPr>
          <a:xfrm>
            <a:off x="571500" y="3473450"/>
            <a:ext cx="4663440" cy="292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 fontScale="92500" lnSpcReduction="10000"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I have a clear understanding of how my job contributes to the departmental objectives.</a:t>
            </a:r>
          </a:p>
        </p:txBody>
      </p:sp>
      <p:sp>
        <p:nvSpPr>
          <p:cNvPr id="50" name="New shape"/>
          <p:cNvSpPr/>
          <p:nvPr/>
        </p:nvSpPr>
        <p:spPr>
          <a:xfrm>
            <a:off x="5435600" y="35318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90</a:t>
            </a:r>
          </a:p>
        </p:txBody>
      </p:sp>
      <p:sp>
        <p:nvSpPr>
          <p:cNvPr id="51" name="New shape"/>
          <p:cNvSpPr/>
          <p:nvPr/>
        </p:nvSpPr>
        <p:spPr>
          <a:xfrm>
            <a:off x="6508750" y="34607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</a:t>
            </a:r>
          </a:p>
        </p:txBody>
      </p:sp>
      <p:sp>
        <p:nvSpPr>
          <p:cNvPr id="52" name="New shape"/>
          <p:cNvSpPr/>
          <p:nvPr/>
        </p:nvSpPr>
        <p:spPr>
          <a:xfrm>
            <a:off x="7372350" y="34607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</a:t>
            </a:r>
          </a:p>
        </p:txBody>
      </p:sp>
      <p:sp>
        <p:nvSpPr>
          <p:cNvPr id="53" name="New shape"/>
          <p:cNvSpPr/>
          <p:nvPr/>
        </p:nvSpPr>
        <p:spPr>
          <a:xfrm>
            <a:off x="8235950" y="3460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54" name="New shape"/>
          <p:cNvSpPr/>
          <p:nvPr/>
        </p:nvSpPr>
        <p:spPr>
          <a:xfrm>
            <a:off x="254000" y="4191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New shape"/>
          <p:cNvSpPr/>
          <p:nvPr/>
        </p:nvSpPr>
        <p:spPr>
          <a:xfrm>
            <a:off x="254000" y="4191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New shape"/>
          <p:cNvSpPr/>
          <p:nvPr/>
        </p:nvSpPr>
        <p:spPr>
          <a:xfrm>
            <a:off x="254000" y="39109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17</a:t>
            </a:r>
          </a:p>
        </p:txBody>
      </p:sp>
      <p:sp>
        <p:nvSpPr>
          <p:cNvPr id="57" name="New shape"/>
          <p:cNvSpPr/>
          <p:nvPr/>
        </p:nvSpPr>
        <p:spPr>
          <a:xfrm>
            <a:off x="571500" y="3854450"/>
            <a:ext cx="4663440" cy="292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My supervisor treats me with respect.</a:t>
            </a:r>
          </a:p>
        </p:txBody>
      </p:sp>
      <p:sp>
        <p:nvSpPr>
          <p:cNvPr id="59" name="New shape"/>
          <p:cNvSpPr/>
          <p:nvPr/>
        </p:nvSpPr>
        <p:spPr>
          <a:xfrm>
            <a:off x="5435600" y="39128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88</a:t>
            </a:r>
          </a:p>
        </p:txBody>
      </p:sp>
      <p:sp>
        <p:nvSpPr>
          <p:cNvPr id="60" name="New shape"/>
          <p:cNvSpPr/>
          <p:nvPr/>
        </p:nvSpPr>
        <p:spPr>
          <a:xfrm>
            <a:off x="6508750" y="38417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3</a:t>
            </a:r>
          </a:p>
        </p:txBody>
      </p:sp>
      <p:sp>
        <p:nvSpPr>
          <p:cNvPr id="61" name="New shape"/>
          <p:cNvSpPr/>
          <p:nvPr/>
        </p:nvSpPr>
        <p:spPr>
          <a:xfrm>
            <a:off x="7372350" y="38417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</a:t>
            </a:r>
          </a:p>
        </p:txBody>
      </p:sp>
      <p:sp>
        <p:nvSpPr>
          <p:cNvPr id="62" name="New shape"/>
          <p:cNvSpPr/>
          <p:nvPr/>
        </p:nvSpPr>
        <p:spPr>
          <a:xfrm>
            <a:off x="8235950" y="38417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</a:t>
            </a:r>
          </a:p>
        </p:txBody>
      </p:sp>
      <p:sp>
        <p:nvSpPr>
          <p:cNvPr id="63" name="New shape"/>
          <p:cNvSpPr/>
          <p:nvPr/>
        </p:nvSpPr>
        <p:spPr>
          <a:xfrm>
            <a:off x="254000" y="4572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New shape"/>
          <p:cNvSpPr/>
          <p:nvPr/>
        </p:nvSpPr>
        <p:spPr>
          <a:xfrm>
            <a:off x="254000" y="4572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New shape"/>
          <p:cNvSpPr/>
          <p:nvPr/>
        </p:nvSpPr>
        <p:spPr>
          <a:xfrm>
            <a:off x="254000" y="42919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24</a:t>
            </a:r>
          </a:p>
        </p:txBody>
      </p:sp>
      <p:sp>
        <p:nvSpPr>
          <p:cNvPr id="66" name="New shape"/>
          <p:cNvSpPr/>
          <p:nvPr/>
        </p:nvSpPr>
        <p:spPr>
          <a:xfrm>
            <a:off x="571500" y="4235450"/>
            <a:ext cx="4663440" cy="292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My supervisor communicates effectively.</a:t>
            </a:r>
          </a:p>
        </p:txBody>
      </p:sp>
      <p:sp>
        <p:nvSpPr>
          <p:cNvPr id="68" name="New shape"/>
          <p:cNvSpPr/>
          <p:nvPr/>
        </p:nvSpPr>
        <p:spPr>
          <a:xfrm>
            <a:off x="5435600" y="42938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73</a:t>
            </a:r>
          </a:p>
        </p:txBody>
      </p:sp>
      <p:sp>
        <p:nvSpPr>
          <p:cNvPr id="69" name="New shape"/>
          <p:cNvSpPr/>
          <p:nvPr/>
        </p:nvSpPr>
        <p:spPr>
          <a:xfrm>
            <a:off x="6508750" y="4222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70" name="New shape"/>
          <p:cNvSpPr/>
          <p:nvPr/>
        </p:nvSpPr>
        <p:spPr>
          <a:xfrm>
            <a:off x="7372350" y="4222750"/>
            <a:ext cx="444500" cy="317500"/>
          </a:xfrm>
          <a:prstGeom prst="rect">
            <a:avLst/>
          </a:prstGeom>
          <a:solidFill>
            <a:srgbClr val="CFCFC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0</a:t>
            </a:r>
          </a:p>
        </p:txBody>
      </p:sp>
      <p:sp>
        <p:nvSpPr>
          <p:cNvPr id="71" name="New shape"/>
          <p:cNvSpPr/>
          <p:nvPr/>
        </p:nvSpPr>
        <p:spPr>
          <a:xfrm>
            <a:off x="8235950" y="422275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-6*</a:t>
            </a:r>
          </a:p>
        </p:txBody>
      </p:sp>
      <p:sp>
        <p:nvSpPr>
          <p:cNvPr id="72" name="New shape"/>
          <p:cNvSpPr/>
          <p:nvPr/>
        </p:nvSpPr>
        <p:spPr>
          <a:xfrm>
            <a:off x="254000" y="4953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New shape"/>
          <p:cNvSpPr/>
          <p:nvPr/>
        </p:nvSpPr>
        <p:spPr>
          <a:xfrm>
            <a:off x="254000" y="4953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New shape"/>
          <p:cNvSpPr/>
          <p:nvPr/>
        </p:nvSpPr>
        <p:spPr>
          <a:xfrm>
            <a:off x="254000" y="46729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26a</a:t>
            </a:r>
          </a:p>
        </p:txBody>
      </p:sp>
      <p:sp>
        <p:nvSpPr>
          <p:cNvPr id="75" name="New shape"/>
          <p:cNvSpPr/>
          <p:nvPr/>
        </p:nvSpPr>
        <p:spPr>
          <a:xfrm>
            <a:off x="571500" y="4616450"/>
            <a:ext cx="4663440" cy="292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 fontScale="92500" lnSpcReduction="10000"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Please indicate the extent to which you agree with the following statements about your supervisor: Effectively deals with poor performers</a:t>
            </a:r>
          </a:p>
        </p:txBody>
      </p:sp>
      <p:sp>
        <p:nvSpPr>
          <p:cNvPr id="77" name="New shape"/>
          <p:cNvSpPr/>
          <p:nvPr/>
        </p:nvSpPr>
        <p:spPr>
          <a:xfrm>
            <a:off x="5435600" y="46748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42</a:t>
            </a:r>
          </a:p>
        </p:txBody>
      </p:sp>
      <p:sp>
        <p:nvSpPr>
          <p:cNvPr id="78" name="New shape"/>
          <p:cNvSpPr/>
          <p:nvPr/>
        </p:nvSpPr>
        <p:spPr>
          <a:xfrm>
            <a:off x="6508750" y="4603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-6</a:t>
            </a:r>
          </a:p>
        </p:txBody>
      </p:sp>
      <p:sp>
        <p:nvSpPr>
          <p:cNvPr id="79" name="New shape"/>
          <p:cNvSpPr/>
          <p:nvPr/>
        </p:nvSpPr>
        <p:spPr>
          <a:xfrm>
            <a:off x="7372350" y="4603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-6</a:t>
            </a:r>
          </a:p>
        </p:txBody>
      </p:sp>
      <p:sp>
        <p:nvSpPr>
          <p:cNvPr id="80" name="New shape"/>
          <p:cNvSpPr/>
          <p:nvPr/>
        </p:nvSpPr>
        <p:spPr>
          <a:xfrm>
            <a:off x="8235950" y="460375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-16*</a:t>
            </a:r>
          </a:p>
        </p:txBody>
      </p:sp>
      <p:sp>
        <p:nvSpPr>
          <p:cNvPr id="81" name="New shape"/>
          <p:cNvSpPr/>
          <p:nvPr/>
        </p:nvSpPr>
        <p:spPr>
          <a:xfrm>
            <a:off x="254000" y="5334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New shape"/>
          <p:cNvSpPr/>
          <p:nvPr/>
        </p:nvSpPr>
        <p:spPr>
          <a:xfrm>
            <a:off x="254000" y="5334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New shape"/>
          <p:cNvSpPr/>
          <p:nvPr/>
        </p:nvSpPr>
        <p:spPr>
          <a:xfrm>
            <a:off x="254000" y="50539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26b</a:t>
            </a:r>
          </a:p>
        </p:txBody>
      </p:sp>
      <p:sp>
        <p:nvSpPr>
          <p:cNvPr id="84" name="New shape"/>
          <p:cNvSpPr/>
          <p:nvPr/>
        </p:nvSpPr>
        <p:spPr>
          <a:xfrm>
            <a:off x="571500" y="4997450"/>
            <a:ext cx="4663440" cy="292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 fontScale="77500" lnSpcReduction="20000"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Please indicate the extent to which you agree with the following statements about your supervisor: Listens carefully to different points of view before coming to conclusions</a:t>
            </a:r>
          </a:p>
        </p:txBody>
      </p:sp>
      <p:sp>
        <p:nvSpPr>
          <p:cNvPr id="86" name="New shape"/>
          <p:cNvSpPr/>
          <p:nvPr/>
        </p:nvSpPr>
        <p:spPr>
          <a:xfrm>
            <a:off x="5435600" y="50558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70</a:t>
            </a:r>
          </a:p>
        </p:txBody>
      </p:sp>
      <p:sp>
        <p:nvSpPr>
          <p:cNvPr id="87" name="New shape"/>
          <p:cNvSpPr/>
          <p:nvPr/>
        </p:nvSpPr>
        <p:spPr>
          <a:xfrm>
            <a:off x="6508750" y="4984750"/>
            <a:ext cx="444500" cy="317500"/>
          </a:xfrm>
          <a:prstGeom prst="rect">
            <a:avLst/>
          </a:prstGeom>
          <a:solidFill>
            <a:srgbClr val="CFCFC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0</a:t>
            </a:r>
          </a:p>
        </p:txBody>
      </p:sp>
      <p:sp>
        <p:nvSpPr>
          <p:cNvPr id="88" name="New shape"/>
          <p:cNvSpPr/>
          <p:nvPr/>
        </p:nvSpPr>
        <p:spPr>
          <a:xfrm>
            <a:off x="7372350" y="4984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89" name="New shape"/>
          <p:cNvSpPr/>
          <p:nvPr/>
        </p:nvSpPr>
        <p:spPr>
          <a:xfrm>
            <a:off x="8235950" y="49847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</a:t>
            </a:r>
          </a:p>
        </p:txBody>
      </p:sp>
      <p:sp>
        <p:nvSpPr>
          <p:cNvPr id="90" name="New shape"/>
          <p:cNvSpPr/>
          <p:nvPr/>
        </p:nvSpPr>
        <p:spPr>
          <a:xfrm>
            <a:off x="254000" y="5715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New shape"/>
          <p:cNvSpPr/>
          <p:nvPr/>
        </p:nvSpPr>
        <p:spPr>
          <a:xfrm>
            <a:off x="254000" y="5715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New shape"/>
          <p:cNvSpPr/>
          <p:nvPr/>
        </p:nvSpPr>
        <p:spPr>
          <a:xfrm>
            <a:off x="254000" y="54349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26c</a:t>
            </a:r>
          </a:p>
        </p:txBody>
      </p:sp>
      <p:sp>
        <p:nvSpPr>
          <p:cNvPr id="93" name="New shape"/>
          <p:cNvSpPr/>
          <p:nvPr/>
        </p:nvSpPr>
        <p:spPr>
          <a:xfrm>
            <a:off x="571500" y="5378450"/>
            <a:ext cx="4663440" cy="292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 fontScale="92500" lnSpcReduction="10000"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Please indicate the extent to which you agree with the following statements about your supervisor: Encourages new ideas and new ways of doing things</a:t>
            </a:r>
          </a:p>
        </p:txBody>
      </p:sp>
      <p:sp>
        <p:nvSpPr>
          <p:cNvPr id="95" name="New shape"/>
          <p:cNvSpPr/>
          <p:nvPr/>
        </p:nvSpPr>
        <p:spPr>
          <a:xfrm>
            <a:off x="5435600" y="54368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75</a:t>
            </a:r>
          </a:p>
        </p:txBody>
      </p:sp>
      <p:sp>
        <p:nvSpPr>
          <p:cNvPr id="96" name="New shape"/>
          <p:cNvSpPr/>
          <p:nvPr/>
        </p:nvSpPr>
        <p:spPr>
          <a:xfrm>
            <a:off x="6508750" y="5365750"/>
            <a:ext cx="444500" cy="317500"/>
          </a:xfrm>
          <a:prstGeom prst="rect">
            <a:avLst/>
          </a:prstGeom>
          <a:solidFill>
            <a:srgbClr val="CFCFC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0</a:t>
            </a:r>
          </a:p>
        </p:txBody>
      </p:sp>
      <p:sp>
        <p:nvSpPr>
          <p:cNvPr id="97" name="New shape"/>
          <p:cNvSpPr/>
          <p:nvPr/>
        </p:nvSpPr>
        <p:spPr>
          <a:xfrm>
            <a:off x="7372350" y="5365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98" name="New shape"/>
          <p:cNvSpPr/>
          <p:nvPr/>
        </p:nvSpPr>
        <p:spPr>
          <a:xfrm>
            <a:off x="8235950" y="5365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-4</a:t>
            </a:r>
          </a:p>
        </p:txBody>
      </p:sp>
      <p:sp>
        <p:nvSpPr>
          <p:cNvPr id="99" name="New shape"/>
          <p:cNvSpPr/>
          <p:nvPr/>
        </p:nvSpPr>
        <p:spPr>
          <a:xfrm>
            <a:off x="254000" y="58159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31</a:t>
            </a:r>
          </a:p>
        </p:txBody>
      </p:sp>
      <p:sp>
        <p:nvSpPr>
          <p:cNvPr id="100" name="New shape"/>
          <p:cNvSpPr/>
          <p:nvPr/>
        </p:nvSpPr>
        <p:spPr>
          <a:xfrm>
            <a:off x="571500" y="5759450"/>
            <a:ext cx="4663440" cy="292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My supervisor does a good job of building teamwork.</a:t>
            </a:r>
          </a:p>
        </p:txBody>
      </p:sp>
      <p:sp>
        <p:nvSpPr>
          <p:cNvPr id="102" name="New shape"/>
          <p:cNvSpPr/>
          <p:nvPr/>
        </p:nvSpPr>
        <p:spPr>
          <a:xfrm>
            <a:off x="5435600" y="58178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64</a:t>
            </a:r>
          </a:p>
        </p:txBody>
      </p:sp>
      <p:sp>
        <p:nvSpPr>
          <p:cNvPr id="103" name="New shape"/>
          <p:cNvSpPr/>
          <p:nvPr/>
        </p:nvSpPr>
        <p:spPr>
          <a:xfrm>
            <a:off x="6508750" y="5746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104" name="New shape"/>
          <p:cNvSpPr/>
          <p:nvPr/>
        </p:nvSpPr>
        <p:spPr>
          <a:xfrm>
            <a:off x="7372350" y="5746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105" name="New shape"/>
          <p:cNvSpPr/>
          <p:nvPr/>
        </p:nvSpPr>
        <p:spPr>
          <a:xfrm>
            <a:off x="8235950" y="574675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-10*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8636000" cy="3429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2000" b="1" i="0">
                <a:solidFill>
                  <a:srgbClr val="000000"/>
                </a:solidFill>
                <a:latin typeface="arial"/>
              </a:defRPr>
            </a:pPr>
            <a:r>
              <a:rPr sz="2000" b="1" i="0" u="none" kern="200">
                <a:solidFill>
                  <a:srgbClr val="000000"/>
                </a:solidFill>
                <a:latin typeface="arial"/>
              </a:rPr>
              <a:t>Supervision</a:t>
            </a:r>
          </a:p>
        </p:txBody>
      </p:sp>
      <p:sp>
        <p:nvSpPr>
          <p:cNvPr id="20" name="New shape"/>
          <p:cNvSpPr/>
          <p:nvPr/>
        </p:nvSpPr>
        <p:spPr>
          <a:xfrm>
            <a:off x="5435600" y="2286000"/>
            <a:ext cx="863600" cy="508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New shape"/>
          <p:cNvSpPr/>
          <p:nvPr/>
        </p:nvSpPr>
        <p:spPr>
          <a:xfrm>
            <a:off x="80264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71628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62992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New shape"/>
          <p:cNvSpPr/>
          <p:nvPr/>
        </p:nvSpPr>
        <p:spPr>
          <a:xfrm>
            <a:off x="54356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254000" y="1905000"/>
            <a:ext cx="5181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ew shape"/>
          <p:cNvSpPr/>
          <p:nvPr/>
        </p:nvSpPr>
        <p:spPr>
          <a:xfrm>
            <a:off x="254000" y="647700"/>
            <a:ext cx="8636000" cy="190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lvl="0" hangingPunct="0">
              <a:defRPr sz="1600" b="0" i="0">
                <a:solidFill>
                  <a:srgbClr val="A6A6A6"/>
                </a:solidFill>
                <a:latin typeface="arial"/>
              </a:defRPr>
            </a:pPr>
            <a:r>
              <a:rPr lang="en-US" sz="1200" kern="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</a:rPr>
              <a:t>Agriculture and Natural Resources</a:t>
            </a:r>
          </a:p>
        </p:txBody>
      </p:sp>
      <p:sp>
        <p:nvSpPr>
          <p:cNvPr id="4" name="New shape"/>
          <p:cNvSpPr/>
          <p:nvPr/>
        </p:nvSpPr>
        <p:spPr>
          <a:xfrm>
            <a:off x="54356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Total Favorable</a:t>
            </a:r>
          </a:p>
        </p:txBody>
      </p:sp>
      <p:sp>
        <p:nvSpPr>
          <p:cNvPr id="5" name="New shape"/>
          <p:cNvSpPr/>
          <p:nvPr/>
        </p:nvSpPr>
        <p:spPr>
          <a:xfrm>
            <a:off x="62992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Ag and Natl Rescs 2015</a:t>
            </a:r>
          </a:p>
        </p:txBody>
      </p:sp>
      <p:sp>
        <p:nvSpPr>
          <p:cNvPr id="6" name="New shape"/>
          <p:cNvSpPr/>
          <p:nvPr/>
        </p:nvSpPr>
        <p:spPr>
          <a:xfrm>
            <a:off x="71628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University of California Overall 2017</a:t>
            </a:r>
          </a:p>
        </p:txBody>
      </p:sp>
      <p:sp>
        <p:nvSpPr>
          <p:cNvPr id="7" name="New shape"/>
          <p:cNvSpPr/>
          <p:nvPr/>
        </p:nvSpPr>
        <p:spPr>
          <a:xfrm>
            <a:off x="80264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US National Norm</a:t>
            </a:r>
          </a:p>
        </p:txBody>
      </p:sp>
      <p:sp>
        <p:nvSpPr>
          <p:cNvPr id="9" name="New shape"/>
          <p:cNvSpPr/>
          <p:nvPr/>
        </p:nvSpPr>
        <p:spPr>
          <a:xfrm>
            <a:off x="254000" y="1905000"/>
            <a:ext cx="5181600" cy="381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63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1" i="0">
                <a:solidFill>
                  <a:srgbClr val="000000"/>
                </a:solidFill>
                <a:latin typeface="arial"/>
              </a:defRPr>
            </a:pPr>
            <a:r>
              <a:rPr sz="1100" b="1" i="0" u="none" kern="200">
                <a:solidFill>
                  <a:srgbClr val="000000"/>
                </a:solidFill>
                <a:latin typeface="arial"/>
              </a:rPr>
              <a:t>Supervision</a:t>
            </a:r>
          </a:p>
        </p:txBody>
      </p:sp>
      <p:sp>
        <p:nvSpPr>
          <p:cNvPr id="11" name="New shape"/>
          <p:cNvSpPr/>
          <p:nvPr/>
        </p:nvSpPr>
        <p:spPr>
          <a:xfrm>
            <a:off x="5435600" y="20078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70</a:t>
            </a:r>
          </a:p>
        </p:txBody>
      </p:sp>
      <p:sp>
        <p:nvSpPr>
          <p:cNvPr id="13" name="New shape"/>
          <p:cNvSpPr/>
          <p:nvPr/>
        </p:nvSpPr>
        <p:spPr>
          <a:xfrm>
            <a:off x="6508750" y="1936750"/>
            <a:ext cx="444500" cy="317500"/>
          </a:xfrm>
          <a:prstGeom prst="rect">
            <a:avLst/>
          </a:prstGeom>
          <a:solidFill>
            <a:srgbClr val="CFCFC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0</a:t>
            </a:r>
          </a:p>
        </p:txBody>
      </p:sp>
      <p:sp>
        <p:nvSpPr>
          <p:cNvPr id="15" name="New shape"/>
          <p:cNvSpPr/>
          <p:nvPr/>
        </p:nvSpPr>
        <p:spPr>
          <a:xfrm>
            <a:off x="7372350" y="1936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17" name="New shape"/>
          <p:cNvSpPr/>
          <p:nvPr/>
        </p:nvSpPr>
        <p:spPr>
          <a:xfrm>
            <a:off x="8235950" y="1936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-5</a:t>
            </a:r>
          </a:p>
        </p:txBody>
      </p:sp>
      <p:sp>
        <p:nvSpPr>
          <p:cNvPr id="18" name="New shape"/>
          <p:cNvSpPr/>
          <p:nvPr/>
        </p:nvSpPr>
        <p:spPr>
          <a:xfrm>
            <a:off x="254000" y="24504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34</a:t>
            </a:r>
          </a:p>
        </p:txBody>
      </p:sp>
      <p:sp>
        <p:nvSpPr>
          <p:cNvPr id="19" name="New shape"/>
          <p:cNvSpPr/>
          <p:nvPr/>
        </p:nvSpPr>
        <p:spPr>
          <a:xfrm>
            <a:off x="571500" y="2330450"/>
            <a:ext cx="4663440" cy="419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My supervisor helps me make time to participate in training and development activities.</a:t>
            </a:r>
          </a:p>
        </p:txBody>
      </p:sp>
      <p:sp>
        <p:nvSpPr>
          <p:cNvPr id="21" name="New shape"/>
          <p:cNvSpPr/>
          <p:nvPr/>
        </p:nvSpPr>
        <p:spPr>
          <a:xfrm>
            <a:off x="5435600" y="24523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73</a:t>
            </a:r>
          </a:p>
        </p:txBody>
      </p:sp>
      <p:sp>
        <p:nvSpPr>
          <p:cNvPr id="22" name="New shape"/>
          <p:cNvSpPr/>
          <p:nvPr/>
        </p:nvSpPr>
        <p:spPr>
          <a:xfrm>
            <a:off x="6508750" y="23812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5</a:t>
            </a:r>
          </a:p>
        </p:txBody>
      </p:sp>
      <p:sp>
        <p:nvSpPr>
          <p:cNvPr id="23" name="New shape"/>
          <p:cNvSpPr/>
          <p:nvPr/>
        </p:nvSpPr>
        <p:spPr>
          <a:xfrm>
            <a:off x="7372350" y="2381250"/>
            <a:ext cx="444500" cy="317500"/>
          </a:xfrm>
          <a:prstGeom prst="rect">
            <a:avLst/>
          </a:prstGeom>
          <a:solidFill>
            <a:srgbClr val="CFCFC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0</a:t>
            </a:r>
          </a:p>
        </p:txBody>
      </p:sp>
      <p:sp>
        <p:nvSpPr>
          <p:cNvPr id="24" name="New shape"/>
          <p:cNvSpPr/>
          <p:nvPr/>
        </p:nvSpPr>
        <p:spPr>
          <a:xfrm>
            <a:off x="8235950" y="2381250"/>
            <a:ext cx="444500" cy="317500"/>
          </a:xfrm>
          <a:prstGeom prst="rect">
            <a:avLst/>
          </a:prstGeom>
          <a:solidFill>
            <a:srgbClr val="81AD2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9*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8636000" cy="3429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2000" b="1" i="0">
                <a:solidFill>
                  <a:srgbClr val="000000"/>
                </a:solidFill>
                <a:latin typeface="arial"/>
              </a:defRPr>
            </a:pPr>
            <a:r>
              <a:rPr sz="2000" b="1" i="0" u="none" kern="200">
                <a:solidFill>
                  <a:srgbClr val="000000"/>
                </a:solidFill>
                <a:latin typeface="arial"/>
              </a:rPr>
              <a:t>Working Relationships</a:t>
            </a:r>
          </a:p>
        </p:txBody>
      </p:sp>
      <p:sp>
        <p:nvSpPr>
          <p:cNvPr id="29" name="New shape"/>
          <p:cNvSpPr/>
          <p:nvPr/>
        </p:nvSpPr>
        <p:spPr>
          <a:xfrm>
            <a:off x="5435600" y="2794000"/>
            <a:ext cx="863600" cy="508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New shape"/>
          <p:cNvSpPr/>
          <p:nvPr/>
        </p:nvSpPr>
        <p:spPr>
          <a:xfrm>
            <a:off x="5435600" y="2286000"/>
            <a:ext cx="863600" cy="508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New shape"/>
          <p:cNvSpPr/>
          <p:nvPr/>
        </p:nvSpPr>
        <p:spPr>
          <a:xfrm>
            <a:off x="80264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71628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62992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New shape"/>
          <p:cNvSpPr/>
          <p:nvPr/>
        </p:nvSpPr>
        <p:spPr>
          <a:xfrm>
            <a:off x="54356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254000" y="1905000"/>
            <a:ext cx="5181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ew shape"/>
          <p:cNvSpPr/>
          <p:nvPr/>
        </p:nvSpPr>
        <p:spPr>
          <a:xfrm>
            <a:off x="254000" y="647700"/>
            <a:ext cx="8636000" cy="190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lvl="0" hangingPunct="0">
              <a:defRPr sz="1600" b="0" i="0">
                <a:solidFill>
                  <a:srgbClr val="A6A6A6"/>
                </a:solidFill>
                <a:latin typeface="arial"/>
              </a:defRPr>
            </a:pPr>
            <a:r>
              <a:rPr lang="en-US" sz="1200" kern="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</a:rPr>
              <a:t>Agriculture and Natural Resources</a:t>
            </a:r>
          </a:p>
        </p:txBody>
      </p:sp>
      <p:sp>
        <p:nvSpPr>
          <p:cNvPr id="4" name="New shape"/>
          <p:cNvSpPr/>
          <p:nvPr/>
        </p:nvSpPr>
        <p:spPr>
          <a:xfrm>
            <a:off x="54356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Total Favorable</a:t>
            </a:r>
          </a:p>
        </p:txBody>
      </p:sp>
      <p:sp>
        <p:nvSpPr>
          <p:cNvPr id="5" name="New shape"/>
          <p:cNvSpPr/>
          <p:nvPr/>
        </p:nvSpPr>
        <p:spPr>
          <a:xfrm>
            <a:off x="62992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Ag and Natl Rescs 2015</a:t>
            </a:r>
          </a:p>
        </p:txBody>
      </p:sp>
      <p:sp>
        <p:nvSpPr>
          <p:cNvPr id="6" name="New shape"/>
          <p:cNvSpPr/>
          <p:nvPr/>
        </p:nvSpPr>
        <p:spPr>
          <a:xfrm>
            <a:off x="71628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University of California Overall 2017</a:t>
            </a:r>
          </a:p>
        </p:txBody>
      </p:sp>
      <p:sp>
        <p:nvSpPr>
          <p:cNvPr id="7" name="New shape"/>
          <p:cNvSpPr/>
          <p:nvPr/>
        </p:nvSpPr>
        <p:spPr>
          <a:xfrm>
            <a:off x="80264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US National Norm</a:t>
            </a:r>
          </a:p>
        </p:txBody>
      </p:sp>
      <p:sp>
        <p:nvSpPr>
          <p:cNvPr id="9" name="New shape"/>
          <p:cNvSpPr/>
          <p:nvPr/>
        </p:nvSpPr>
        <p:spPr>
          <a:xfrm>
            <a:off x="254000" y="1905000"/>
            <a:ext cx="5181600" cy="381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63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1" i="0">
                <a:solidFill>
                  <a:srgbClr val="000000"/>
                </a:solidFill>
                <a:latin typeface="arial"/>
              </a:defRPr>
            </a:pPr>
            <a:r>
              <a:rPr sz="1100" b="1" i="0" u="none" kern="200">
                <a:solidFill>
                  <a:srgbClr val="000000"/>
                </a:solidFill>
                <a:latin typeface="arial"/>
              </a:rPr>
              <a:t>Working Relationships</a:t>
            </a:r>
          </a:p>
        </p:txBody>
      </p:sp>
      <p:sp>
        <p:nvSpPr>
          <p:cNvPr id="11" name="New shape"/>
          <p:cNvSpPr/>
          <p:nvPr/>
        </p:nvSpPr>
        <p:spPr>
          <a:xfrm>
            <a:off x="5435600" y="20078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73</a:t>
            </a:r>
          </a:p>
        </p:txBody>
      </p:sp>
      <p:sp>
        <p:nvSpPr>
          <p:cNvPr id="13" name="New shape"/>
          <p:cNvSpPr/>
          <p:nvPr/>
        </p:nvSpPr>
        <p:spPr>
          <a:xfrm>
            <a:off x="6508750" y="1936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15" name="New shape"/>
          <p:cNvSpPr/>
          <p:nvPr/>
        </p:nvSpPr>
        <p:spPr>
          <a:xfrm>
            <a:off x="7372350" y="1936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17" name="New shape"/>
          <p:cNvSpPr/>
          <p:nvPr/>
        </p:nvSpPr>
        <p:spPr>
          <a:xfrm>
            <a:off x="8235950" y="1936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18" name="New shape"/>
          <p:cNvSpPr/>
          <p:nvPr/>
        </p:nvSpPr>
        <p:spPr>
          <a:xfrm>
            <a:off x="254000" y="2794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New shape"/>
          <p:cNvSpPr/>
          <p:nvPr/>
        </p:nvSpPr>
        <p:spPr>
          <a:xfrm>
            <a:off x="254000" y="2794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New shape"/>
          <p:cNvSpPr/>
          <p:nvPr/>
        </p:nvSpPr>
        <p:spPr>
          <a:xfrm>
            <a:off x="254000" y="24504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10</a:t>
            </a:r>
          </a:p>
        </p:txBody>
      </p:sp>
      <p:sp>
        <p:nvSpPr>
          <p:cNvPr id="21" name="New shape"/>
          <p:cNvSpPr/>
          <p:nvPr/>
        </p:nvSpPr>
        <p:spPr>
          <a:xfrm>
            <a:off x="571500" y="2330450"/>
            <a:ext cx="4663440" cy="419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There is good cooperation between my department and other departments at my campus/location.</a:t>
            </a:r>
          </a:p>
        </p:txBody>
      </p:sp>
      <p:sp>
        <p:nvSpPr>
          <p:cNvPr id="23" name="New shape"/>
          <p:cNvSpPr/>
          <p:nvPr/>
        </p:nvSpPr>
        <p:spPr>
          <a:xfrm>
            <a:off x="5435600" y="24523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62</a:t>
            </a:r>
          </a:p>
        </p:txBody>
      </p:sp>
      <p:sp>
        <p:nvSpPr>
          <p:cNvPr id="24" name="New shape"/>
          <p:cNvSpPr/>
          <p:nvPr/>
        </p:nvSpPr>
        <p:spPr>
          <a:xfrm>
            <a:off x="6508750" y="23812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-6</a:t>
            </a:r>
          </a:p>
        </p:txBody>
      </p:sp>
      <p:sp>
        <p:nvSpPr>
          <p:cNvPr id="25" name="New shape"/>
          <p:cNvSpPr/>
          <p:nvPr/>
        </p:nvSpPr>
        <p:spPr>
          <a:xfrm>
            <a:off x="7372350" y="238125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-7*</a:t>
            </a:r>
          </a:p>
        </p:txBody>
      </p:sp>
      <p:sp>
        <p:nvSpPr>
          <p:cNvPr id="26" name="New shape"/>
          <p:cNvSpPr/>
          <p:nvPr/>
        </p:nvSpPr>
        <p:spPr>
          <a:xfrm>
            <a:off x="8235950" y="238125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-8*</a:t>
            </a:r>
          </a:p>
        </p:txBody>
      </p:sp>
      <p:sp>
        <p:nvSpPr>
          <p:cNvPr id="27" name="New shape"/>
          <p:cNvSpPr/>
          <p:nvPr/>
        </p:nvSpPr>
        <p:spPr>
          <a:xfrm>
            <a:off x="254000" y="29584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30</a:t>
            </a:r>
          </a:p>
        </p:txBody>
      </p:sp>
      <p:sp>
        <p:nvSpPr>
          <p:cNvPr id="28" name="New shape"/>
          <p:cNvSpPr/>
          <p:nvPr/>
        </p:nvSpPr>
        <p:spPr>
          <a:xfrm>
            <a:off x="571500" y="2838450"/>
            <a:ext cx="4663440" cy="419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There is good cooperation between staff in my department.</a:t>
            </a:r>
          </a:p>
        </p:txBody>
      </p:sp>
      <p:sp>
        <p:nvSpPr>
          <p:cNvPr id="30" name="New shape"/>
          <p:cNvSpPr/>
          <p:nvPr/>
        </p:nvSpPr>
        <p:spPr>
          <a:xfrm>
            <a:off x="5435600" y="29603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84</a:t>
            </a:r>
          </a:p>
        </p:txBody>
      </p:sp>
      <p:sp>
        <p:nvSpPr>
          <p:cNvPr id="31" name="New shape"/>
          <p:cNvSpPr/>
          <p:nvPr/>
        </p:nvSpPr>
        <p:spPr>
          <a:xfrm>
            <a:off x="6508750" y="2889250"/>
            <a:ext cx="444500" cy="317500"/>
          </a:xfrm>
          <a:prstGeom prst="rect">
            <a:avLst/>
          </a:prstGeom>
          <a:solidFill>
            <a:srgbClr val="CFCFC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0</a:t>
            </a:r>
          </a:p>
        </p:txBody>
      </p:sp>
      <p:sp>
        <p:nvSpPr>
          <p:cNvPr id="32" name="New shape"/>
          <p:cNvSpPr/>
          <p:nvPr/>
        </p:nvSpPr>
        <p:spPr>
          <a:xfrm>
            <a:off x="7372350" y="28892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</a:t>
            </a:r>
          </a:p>
        </p:txBody>
      </p:sp>
      <p:sp>
        <p:nvSpPr>
          <p:cNvPr id="33" name="New shape"/>
          <p:cNvSpPr/>
          <p:nvPr/>
        </p:nvSpPr>
        <p:spPr>
          <a:xfrm>
            <a:off x="8235950" y="28892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8636000" cy="3429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2000" b="1" i="0">
                <a:solidFill>
                  <a:srgbClr val="000000"/>
                </a:solidFill>
                <a:latin typeface="arial"/>
              </a:defRPr>
            </a:pPr>
            <a:r>
              <a:rPr sz="2000" b="1" i="0" u="none" kern="200">
                <a:solidFill>
                  <a:srgbClr val="000000"/>
                </a:solidFill>
                <a:latin typeface="arial"/>
              </a:rPr>
              <a:t>Diversity &amp; Inclusion</a:t>
            </a:r>
          </a:p>
        </p:txBody>
      </p:sp>
      <p:sp>
        <p:nvSpPr>
          <p:cNvPr id="29" name="New shape"/>
          <p:cNvSpPr/>
          <p:nvPr/>
        </p:nvSpPr>
        <p:spPr>
          <a:xfrm>
            <a:off x="5435600" y="2794000"/>
            <a:ext cx="863600" cy="508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New shape"/>
          <p:cNvSpPr/>
          <p:nvPr/>
        </p:nvSpPr>
        <p:spPr>
          <a:xfrm>
            <a:off x="5435600" y="2286000"/>
            <a:ext cx="863600" cy="508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New shape"/>
          <p:cNvSpPr/>
          <p:nvPr/>
        </p:nvSpPr>
        <p:spPr>
          <a:xfrm>
            <a:off x="80264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71628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62992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New shape"/>
          <p:cNvSpPr/>
          <p:nvPr/>
        </p:nvSpPr>
        <p:spPr>
          <a:xfrm>
            <a:off x="54356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254000" y="1905000"/>
            <a:ext cx="5181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ew shape"/>
          <p:cNvSpPr/>
          <p:nvPr/>
        </p:nvSpPr>
        <p:spPr>
          <a:xfrm>
            <a:off x="254000" y="647700"/>
            <a:ext cx="8636000" cy="190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lvl="0" hangingPunct="0">
              <a:defRPr sz="1600" b="0" i="0">
                <a:solidFill>
                  <a:srgbClr val="A6A6A6"/>
                </a:solidFill>
                <a:latin typeface="arial"/>
              </a:defRPr>
            </a:pPr>
            <a:r>
              <a:rPr lang="en-US" sz="1200" kern="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</a:rPr>
              <a:t>Agriculture and Natural Resources</a:t>
            </a:r>
          </a:p>
        </p:txBody>
      </p:sp>
      <p:sp>
        <p:nvSpPr>
          <p:cNvPr id="4" name="New shape"/>
          <p:cNvSpPr/>
          <p:nvPr/>
        </p:nvSpPr>
        <p:spPr>
          <a:xfrm>
            <a:off x="54356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Total Favorable</a:t>
            </a:r>
          </a:p>
        </p:txBody>
      </p:sp>
      <p:sp>
        <p:nvSpPr>
          <p:cNvPr id="5" name="New shape"/>
          <p:cNvSpPr/>
          <p:nvPr/>
        </p:nvSpPr>
        <p:spPr>
          <a:xfrm>
            <a:off x="62992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Ag and Natl Rescs 2015</a:t>
            </a:r>
          </a:p>
        </p:txBody>
      </p:sp>
      <p:sp>
        <p:nvSpPr>
          <p:cNvPr id="6" name="New shape"/>
          <p:cNvSpPr/>
          <p:nvPr/>
        </p:nvSpPr>
        <p:spPr>
          <a:xfrm>
            <a:off x="71628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University of California Overall 2017</a:t>
            </a:r>
          </a:p>
        </p:txBody>
      </p:sp>
      <p:sp>
        <p:nvSpPr>
          <p:cNvPr id="7" name="New shape"/>
          <p:cNvSpPr/>
          <p:nvPr/>
        </p:nvSpPr>
        <p:spPr>
          <a:xfrm>
            <a:off x="80264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US National Norm</a:t>
            </a:r>
          </a:p>
        </p:txBody>
      </p:sp>
      <p:sp>
        <p:nvSpPr>
          <p:cNvPr id="9" name="New shape"/>
          <p:cNvSpPr/>
          <p:nvPr/>
        </p:nvSpPr>
        <p:spPr>
          <a:xfrm>
            <a:off x="254000" y="1905000"/>
            <a:ext cx="5181600" cy="381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63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1" i="0">
                <a:solidFill>
                  <a:srgbClr val="000000"/>
                </a:solidFill>
                <a:latin typeface="arial"/>
              </a:defRPr>
            </a:pPr>
            <a:r>
              <a:rPr sz="1100" b="1" i="0" u="none" kern="200">
                <a:solidFill>
                  <a:srgbClr val="000000"/>
                </a:solidFill>
                <a:latin typeface="arial"/>
              </a:rPr>
              <a:t>Diversity &amp; Inclusion</a:t>
            </a:r>
          </a:p>
        </p:txBody>
      </p:sp>
      <p:sp>
        <p:nvSpPr>
          <p:cNvPr id="11" name="New shape"/>
          <p:cNvSpPr/>
          <p:nvPr/>
        </p:nvSpPr>
        <p:spPr>
          <a:xfrm>
            <a:off x="5435600" y="20078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76</a:t>
            </a:r>
          </a:p>
        </p:txBody>
      </p:sp>
      <p:sp>
        <p:nvSpPr>
          <p:cNvPr id="13" name="New shape"/>
          <p:cNvSpPr/>
          <p:nvPr/>
        </p:nvSpPr>
        <p:spPr>
          <a:xfrm>
            <a:off x="6508750" y="1936750"/>
            <a:ext cx="444500" cy="317500"/>
          </a:xfrm>
          <a:prstGeom prst="rect">
            <a:avLst/>
          </a:prstGeom>
          <a:solidFill>
            <a:srgbClr val="D8D8D8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rmAutofit/>
          </a:bodyPr>
          <a:lstStyle/>
          <a:p>
            <a:pPr algn="ctr">
              <a:defRPr sz="1200" b="0" i="0">
                <a:solidFill>
                  <a:srgbClr val="4A4A4A"/>
                </a:solidFill>
                <a:latin typeface="Arial"/>
              </a:defRPr>
            </a:pPr>
            <a:r>
              <a:rPr lang="en-US" sz="1200" b="0">
                <a:latin typeface="arial"/>
              </a:rPr>
              <a:t>n/a</a:t>
            </a:r>
          </a:p>
        </p:txBody>
      </p:sp>
      <p:sp>
        <p:nvSpPr>
          <p:cNvPr id="15" name="New shape"/>
          <p:cNvSpPr/>
          <p:nvPr/>
        </p:nvSpPr>
        <p:spPr>
          <a:xfrm>
            <a:off x="7372350" y="19367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3</a:t>
            </a:r>
          </a:p>
        </p:txBody>
      </p:sp>
      <p:sp>
        <p:nvSpPr>
          <p:cNvPr id="17" name="New shape"/>
          <p:cNvSpPr/>
          <p:nvPr/>
        </p:nvSpPr>
        <p:spPr>
          <a:xfrm>
            <a:off x="8235950" y="1936750"/>
            <a:ext cx="444500" cy="317500"/>
          </a:xfrm>
          <a:prstGeom prst="rect">
            <a:avLst/>
          </a:prstGeom>
          <a:solidFill>
            <a:srgbClr val="CFCFC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0</a:t>
            </a:r>
          </a:p>
        </p:txBody>
      </p:sp>
      <p:sp>
        <p:nvSpPr>
          <p:cNvPr id="18" name="New shape"/>
          <p:cNvSpPr/>
          <p:nvPr/>
        </p:nvSpPr>
        <p:spPr>
          <a:xfrm>
            <a:off x="254000" y="2794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New shape"/>
          <p:cNvSpPr/>
          <p:nvPr/>
        </p:nvSpPr>
        <p:spPr>
          <a:xfrm>
            <a:off x="254000" y="2794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New shape"/>
          <p:cNvSpPr/>
          <p:nvPr/>
        </p:nvSpPr>
        <p:spPr>
          <a:xfrm>
            <a:off x="254000" y="24504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13</a:t>
            </a:r>
          </a:p>
        </p:txBody>
      </p:sp>
      <p:sp>
        <p:nvSpPr>
          <p:cNvPr id="21" name="New shape"/>
          <p:cNvSpPr/>
          <p:nvPr/>
        </p:nvSpPr>
        <p:spPr>
          <a:xfrm>
            <a:off x="571500" y="2330450"/>
            <a:ext cx="4663440" cy="419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 fontScale="92500" lnSpcReduction="10000"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I feel that management at my campus/location supports equal opportunity for all employees, of all differences, including, but not limited to, age, gender identity, ethnicity and disability status.</a:t>
            </a:r>
          </a:p>
        </p:txBody>
      </p:sp>
      <p:sp>
        <p:nvSpPr>
          <p:cNvPr id="23" name="New shape"/>
          <p:cNvSpPr/>
          <p:nvPr/>
        </p:nvSpPr>
        <p:spPr>
          <a:xfrm>
            <a:off x="5435600" y="24523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81</a:t>
            </a:r>
          </a:p>
        </p:txBody>
      </p:sp>
      <p:sp>
        <p:nvSpPr>
          <p:cNvPr id="24" name="New shape"/>
          <p:cNvSpPr/>
          <p:nvPr/>
        </p:nvSpPr>
        <p:spPr>
          <a:xfrm>
            <a:off x="6508750" y="2381250"/>
            <a:ext cx="444500" cy="317500"/>
          </a:xfrm>
          <a:prstGeom prst="rect">
            <a:avLst/>
          </a:prstGeom>
          <a:solidFill>
            <a:srgbClr val="D8D8D8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rmAutofit/>
          </a:bodyPr>
          <a:lstStyle/>
          <a:p>
            <a:pPr algn="ctr">
              <a:defRPr sz="1200" b="0" i="0">
                <a:solidFill>
                  <a:srgbClr val="4A4A4A"/>
                </a:solidFill>
                <a:latin typeface="Arial"/>
              </a:defRPr>
            </a:pPr>
            <a:r>
              <a:rPr lang="en-US" sz="1200" b="0">
                <a:latin typeface="arial"/>
              </a:rPr>
              <a:t>n/a</a:t>
            </a:r>
          </a:p>
        </p:txBody>
      </p:sp>
      <p:sp>
        <p:nvSpPr>
          <p:cNvPr id="25" name="New shape"/>
          <p:cNvSpPr/>
          <p:nvPr/>
        </p:nvSpPr>
        <p:spPr>
          <a:xfrm>
            <a:off x="7372350" y="2381250"/>
            <a:ext cx="444500" cy="317500"/>
          </a:xfrm>
          <a:prstGeom prst="rect">
            <a:avLst/>
          </a:prstGeom>
          <a:solidFill>
            <a:srgbClr val="81AD2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6*</a:t>
            </a:r>
          </a:p>
        </p:txBody>
      </p:sp>
      <p:sp>
        <p:nvSpPr>
          <p:cNvPr id="26" name="New shape"/>
          <p:cNvSpPr/>
          <p:nvPr/>
        </p:nvSpPr>
        <p:spPr>
          <a:xfrm>
            <a:off x="8235950" y="2381250"/>
            <a:ext cx="444500" cy="317500"/>
          </a:xfrm>
          <a:prstGeom prst="rect">
            <a:avLst/>
          </a:prstGeom>
          <a:solidFill>
            <a:srgbClr val="81AD2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9*</a:t>
            </a:r>
          </a:p>
        </p:txBody>
      </p:sp>
      <p:sp>
        <p:nvSpPr>
          <p:cNvPr id="27" name="New shape"/>
          <p:cNvSpPr/>
          <p:nvPr/>
        </p:nvSpPr>
        <p:spPr>
          <a:xfrm>
            <a:off x="254000" y="29584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33</a:t>
            </a:r>
          </a:p>
        </p:txBody>
      </p:sp>
      <p:sp>
        <p:nvSpPr>
          <p:cNvPr id="28" name="New shape"/>
          <p:cNvSpPr/>
          <p:nvPr/>
        </p:nvSpPr>
        <p:spPr>
          <a:xfrm>
            <a:off x="571500" y="2838450"/>
            <a:ext cx="4663440" cy="419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Employees at my campus/location are treated with dignity and respect, regardless of their position or background.</a:t>
            </a:r>
          </a:p>
        </p:txBody>
      </p:sp>
      <p:sp>
        <p:nvSpPr>
          <p:cNvPr id="30" name="New shape"/>
          <p:cNvSpPr/>
          <p:nvPr/>
        </p:nvSpPr>
        <p:spPr>
          <a:xfrm>
            <a:off x="5435600" y="29603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71</a:t>
            </a:r>
          </a:p>
        </p:txBody>
      </p:sp>
      <p:sp>
        <p:nvSpPr>
          <p:cNvPr id="31" name="New shape"/>
          <p:cNvSpPr/>
          <p:nvPr/>
        </p:nvSpPr>
        <p:spPr>
          <a:xfrm>
            <a:off x="6508750" y="2889250"/>
            <a:ext cx="444500" cy="317500"/>
          </a:xfrm>
          <a:prstGeom prst="rect">
            <a:avLst/>
          </a:prstGeom>
          <a:solidFill>
            <a:srgbClr val="D8D8D8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rmAutofit/>
          </a:bodyPr>
          <a:lstStyle/>
          <a:p>
            <a:pPr algn="ctr">
              <a:defRPr sz="1200" b="0" i="0">
                <a:solidFill>
                  <a:srgbClr val="4A4A4A"/>
                </a:solidFill>
                <a:latin typeface="Arial"/>
              </a:defRPr>
            </a:pPr>
            <a:r>
              <a:rPr lang="en-US" sz="1200" b="0">
                <a:latin typeface="arial"/>
              </a:rPr>
              <a:t>n/a</a:t>
            </a:r>
          </a:p>
        </p:txBody>
      </p:sp>
      <p:sp>
        <p:nvSpPr>
          <p:cNvPr id="32" name="New shape"/>
          <p:cNvSpPr/>
          <p:nvPr/>
        </p:nvSpPr>
        <p:spPr>
          <a:xfrm>
            <a:off x="7372350" y="2889250"/>
            <a:ext cx="444500" cy="317500"/>
          </a:xfrm>
          <a:prstGeom prst="rect">
            <a:avLst/>
          </a:prstGeom>
          <a:solidFill>
            <a:srgbClr val="CFCFC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0</a:t>
            </a:r>
          </a:p>
        </p:txBody>
      </p:sp>
      <p:sp>
        <p:nvSpPr>
          <p:cNvPr id="33" name="New shape"/>
          <p:cNvSpPr/>
          <p:nvPr/>
        </p:nvSpPr>
        <p:spPr>
          <a:xfrm>
            <a:off x="8235950" y="288925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-9*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8636000" cy="3429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2000" b="1" i="0">
                <a:solidFill>
                  <a:srgbClr val="000000"/>
                </a:solidFill>
                <a:latin typeface="arial"/>
              </a:defRPr>
            </a:pPr>
            <a:r>
              <a:rPr sz="2000" b="1" i="0" u="none" kern="200">
                <a:solidFill>
                  <a:srgbClr val="000000"/>
                </a:solidFill>
                <a:latin typeface="arial"/>
              </a:rPr>
              <a:t>Wellness</a:t>
            </a:r>
          </a:p>
        </p:txBody>
      </p:sp>
      <p:sp>
        <p:nvSpPr>
          <p:cNvPr id="29" name="New shape"/>
          <p:cNvSpPr/>
          <p:nvPr/>
        </p:nvSpPr>
        <p:spPr>
          <a:xfrm>
            <a:off x="5435600" y="2794000"/>
            <a:ext cx="863600" cy="508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New shape"/>
          <p:cNvSpPr/>
          <p:nvPr/>
        </p:nvSpPr>
        <p:spPr>
          <a:xfrm>
            <a:off x="5435600" y="2286000"/>
            <a:ext cx="863600" cy="508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New shape"/>
          <p:cNvSpPr/>
          <p:nvPr/>
        </p:nvSpPr>
        <p:spPr>
          <a:xfrm>
            <a:off x="80264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71628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62992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New shape"/>
          <p:cNvSpPr/>
          <p:nvPr/>
        </p:nvSpPr>
        <p:spPr>
          <a:xfrm>
            <a:off x="5435600" y="1905000"/>
            <a:ext cx="863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254000" y="1905000"/>
            <a:ext cx="5181600" cy="381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ew shape"/>
          <p:cNvSpPr/>
          <p:nvPr/>
        </p:nvSpPr>
        <p:spPr>
          <a:xfrm>
            <a:off x="254000" y="647700"/>
            <a:ext cx="8636000" cy="190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lvl="0" hangingPunct="0">
              <a:defRPr sz="1600" b="0" i="0">
                <a:solidFill>
                  <a:srgbClr val="A6A6A6"/>
                </a:solidFill>
                <a:latin typeface="arial"/>
              </a:defRPr>
            </a:pPr>
            <a:r>
              <a:rPr lang="en-US" sz="1200" kern="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</a:rPr>
              <a:t>Agriculture and Natural Resources</a:t>
            </a:r>
          </a:p>
        </p:txBody>
      </p:sp>
      <p:sp>
        <p:nvSpPr>
          <p:cNvPr id="4" name="New shape"/>
          <p:cNvSpPr/>
          <p:nvPr/>
        </p:nvSpPr>
        <p:spPr>
          <a:xfrm>
            <a:off x="54356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Total Favorable</a:t>
            </a:r>
          </a:p>
        </p:txBody>
      </p:sp>
      <p:sp>
        <p:nvSpPr>
          <p:cNvPr id="5" name="New shape"/>
          <p:cNvSpPr/>
          <p:nvPr/>
        </p:nvSpPr>
        <p:spPr>
          <a:xfrm>
            <a:off x="62992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Ag and Natl Rescs 2015</a:t>
            </a:r>
          </a:p>
        </p:txBody>
      </p:sp>
      <p:sp>
        <p:nvSpPr>
          <p:cNvPr id="6" name="New shape"/>
          <p:cNvSpPr/>
          <p:nvPr/>
        </p:nvSpPr>
        <p:spPr>
          <a:xfrm>
            <a:off x="71628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University of California Overall 2017</a:t>
            </a:r>
          </a:p>
        </p:txBody>
      </p:sp>
      <p:sp>
        <p:nvSpPr>
          <p:cNvPr id="7" name="New shape"/>
          <p:cNvSpPr/>
          <p:nvPr/>
        </p:nvSpPr>
        <p:spPr>
          <a:xfrm>
            <a:off x="8026400" y="889000"/>
            <a:ext cx="863600" cy="1016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US National Norm</a:t>
            </a:r>
          </a:p>
        </p:txBody>
      </p:sp>
      <p:sp>
        <p:nvSpPr>
          <p:cNvPr id="9" name="New shape"/>
          <p:cNvSpPr/>
          <p:nvPr/>
        </p:nvSpPr>
        <p:spPr>
          <a:xfrm>
            <a:off x="254000" y="1905000"/>
            <a:ext cx="5181600" cy="381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63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1" i="0">
                <a:solidFill>
                  <a:srgbClr val="000000"/>
                </a:solidFill>
                <a:latin typeface="arial"/>
              </a:defRPr>
            </a:pPr>
            <a:r>
              <a:rPr sz="1100" b="1" i="0" u="none" kern="200">
                <a:solidFill>
                  <a:srgbClr val="000000"/>
                </a:solidFill>
                <a:latin typeface="arial"/>
              </a:rPr>
              <a:t>Wellness</a:t>
            </a:r>
          </a:p>
        </p:txBody>
      </p:sp>
      <p:sp>
        <p:nvSpPr>
          <p:cNvPr id="11" name="New shape"/>
          <p:cNvSpPr/>
          <p:nvPr/>
        </p:nvSpPr>
        <p:spPr>
          <a:xfrm>
            <a:off x="5435600" y="20078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60</a:t>
            </a:r>
          </a:p>
        </p:txBody>
      </p:sp>
      <p:sp>
        <p:nvSpPr>
          <p:cNvPr id="13" name="New shape"/>
          <p:cNvSpPr/>
          <p:nvPr/>
        </p:nvSpPr>
        <p:spPr>
          <a:xfrm>
            <a:off x="6508750" y="1936750"/>
            <a:ext cx="444500" cy="317500"/>
          </a:xfrm>
          <a:prstGeom prst="rect">
            <a:avLst/>
          </a:prstGeom>
          <a:solidFill>
            <a:srgbClr val="D8D8D8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rmAutofit/>
          </a:bodyPr>
          <a:lstStyle/>
          <a:p>
            <a:pPr algn="ctr">
              <a:defRPr sz="1200" b="0" i="0">
                <a:solidFill>
                  <a:srgbClr val="4A4A4A"/>
                </a:solidFill>
                <a:latin typeface="Arial"/>
              </a:defRPr>
            </a:pPr>
            <a:r>
              <a:rPr lang="en-US" sz="1200" b="0">
                <a:latin typeface="arial"/>
              </a:rPr>
              <a:t>n/a</a:t>
            </a:r>
          </a:p>
        </p:txBody>
      </p:sp>
      <p:sp>
        <p:nvSpPr>
          <p:cNvPr id="15" name="New shape"/>
          <p:cNvSpPr/>
          <p:nvPr/>
        </p:nvSpPr>
        <p:spPr>
          <a:xfrm>
            <a:off x="7372350" y="193675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-8*</a:t>
            </a:r>
          </a:p>
        </p:txBody>
      </p:sp>
      <p:sp>
        <p:nvSpPr>
          <p:cNvPr id="17" name="New shape"/>
          <p:cNvSpPr/>
          <p:nvPr/>
        </p:nvSpPr>
        <p:spPr>
          <a:xfrm>
            <a:off x="8235950" y="1936750"/>
            <a:ext cx="444500" cy="317500"/>
          </a:xfrm>
          <a:prstGeom prst="rect">
            <a:avLst/>
          </a:prstGeom>
          <a:solidFill>
            <a:srgbClr val="D8D8D8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rmAutofit/>
          </a:bodyPr>
          <a:lstStyle/>
          <a:p>
            <a:pPr algn="ctr">
              <a:defRPr sz="1200" b="0" i="0">
                <a:solidFill>
                  <a:srgbClr val="4A4A4A"/>
                </a:solidFill>
                <a:latin typeface="Arial"/>
              </a:defRPr>
            </a:pPr>
            <a:r>
              <a:rPr lang="en-US" sz="1200" b="0">
                <a:latin typeface="arial"/>
              </a:rPr>
              <a:t>n/a</a:t>
            </a:r>
          </a:p>
        </p:txBody>
      </p:sp>
      <p:sp>
        <p:nvSpPr>
          <p:cNvPr id="18" name="New shape"/>
          <p:cNvSpPr/>
          <p:nvPr/>
        </p:nvSpPr>
        <p:spPr>
          <a:xfrm>
            <a:off x="254000" y="2794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New shape"/>
          <p:cNvSpPr/>
          <p:nvPr/>
        </p:nvSpPr>
        <p:spPr>
          <a:xfrm>
            <a:off x="254000" y="2794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New shape"/>
          <p:cNvSpPr/>
          <p:nvPr/>
        </p:nvSpPr>
        <p:spPr>
          <a:xfrm>
            <a:off x="254000" y="24504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32</a:t>
            </a:r>
          </a:p>
        </p:txBody>
      </p:sp>
      <p:sp>
        <p:nvSpPr>
          <p:cNvPr id="21" name="New shape"/>
          <p:cNvSpPr/>
          <p:nvPr/>
        </p:nvSpPr>
        <p:spPr>
          <a:xfrm>
            <a:off x="571500" y="2330450"/>
            <a:ext cx="4663440" cy="419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My supervisor is supportive of my participation in health or wellness-related initiatives and programs offered at my campus/location.</a:t>
            </a:r>
            <a:r>
              <a:rPr sz="1400" b="0" i="0" u="none" kern="200">
                <a:solidFill>
                  <a:srgbClr val="000000"/>
                </a:solidFill>
                <a:latin typeface="arial"/>
              </a:rPr>
              <a:t> ⋆ </a:t>
            </a:r>
          </a:p>
        </p:txBody>
      </p:sp>
      <p:sp>
        <p:nvSpPr>
          <p:cNvPr id="23" name="New shape"/>
          <p:cNvSpPr/>
          <p:nvPr/>
        </p:nvSpPr>
        <p:spPr>
          <a:xfrm>
            <a:off x="5435600" y="24523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61</a:t>
            </a:r>
          </a:p>
        </p:txBody>
      </p:sp>
      <p:sp>
        <p:nvSpPr>
          <p:cNvPr id="24" name="New shape"/>
          <p:cNvSpPr/>
          <p:nvPr/>
        </p:nvSpPr>
        <p:spPr>
          <a:xfrm>
            <a:off x="6508750" y="2381250"/>
            <a:ext cx="444500" cy="317500"/>
          </a:xfrm>
          <a:prstGeom prst="rect">
            <a:avLst/>
          </a:prstGeom>
          <a:solidFill>
            <a:srgbClr val="D8D8D8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rmAutofit/>
          </a:bodyPr>
          <a:lstStyle/>
          <a:p>
            <a:pPr algn="ctr">
              <a:defRPr sz="1200" b="0" i="0">
                <a:solidFill>
                  <a:srgbClr val="4A4A4A"/>
                </a:solidFill>
                <a:latin typeface="Arial"/>
              </a:defRPr>
            </a:pPr>
            <a:r>
              <a:rPr lang="en-US" sz="1200" b="0">
                <a:latin typeface="arial"/>
              </a:rPr>
              <a:t>n/a</a:t>
            </a:r>
          </a:p>
        </p:txBody>
      </p:sp>
      <p:sp>
        <p:nvSpPr>
          <p:cNvPr id="25" name="New shape"/>
          <p:cNvSpPr/>
          <p:nvPr/>
        </p:nvSpPr>
        <p:spPr>
          <a:xfrm>
            <a:off x="7372350" y="238125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-11*</a:t>
            </a:r>
          </a:p>
        </p:txBody>
      </p:sp>
      <p:sp>
        <p:nvSpPr>
          <p:cNvPr id="26" name="New shape"/>
          <p:cNvSpPr/>
          <p:nvPr/>
        </p:nvSpPr>
        <p:spPr>
          <a:xfrm>
            <a:off x="8235950" y="2381250"/>
            <a:ext cx="444500" cy="317500"/>
          </a:xfrm>
          <a:prstGeom prst="rect">
            <a:avLst/>
          </a:prstGeom>
          <a:solidFill>
            <a:srgbClr val="D8D8D8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rmAutofit/>
          </a:bodyPr>
          <a:lstStyle/>
          <a:p>
            <a:pPr algn="ctr">
              <a:defRPr sz="1200" b="0" i="0">
                <a:solidFill>
                  <a:srgbClr val="4A4A4A"/>
                </a:solidFill>
                <a:latin typeface="Arial"/>
              </a:defRPr>
            </a:pPr>
            <a:r>
              <a:rPr lang="en-US" sz="1200" b="0">
                <a:latin typeface="arial"/>
              </a:rPr>
              <a:t>n/a</a:t>
            </a:r>
          </a:p>
        </p:txBody>
      </p:sp>
      <p:sp>
        <p:nvSpPr>
          <p:cNvPr id="27" name="New shape"/>
          <p:cNvSpPr/>
          <p:nvPr/>
        </p:nvSpPr>
        <p:spPr>
          <a:xfrm>
            <a:off x="254000" y="2958474"/>
            <a:ext cx="31750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1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35</a:t>
            </a:r>
          </a:p>
        </p:txBody>
      </p:sp>
      <p:sp>
        <p:nvSpPr>
          <p:cNvPr id="28" name="New shape"/>
          <p:cNvSpPr/>
          <p:nvPr/>
        </p:nvSpPr>
        <p:spPr>
          <a:xfrm>
            <a:off x="571500" y="2838450"/>
            <a:ext cx="4663440" cy="4191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My organization promotes an environment of physical, mental, and social well-being.</a:t>
            </a:r>
            <a:r>
              <a:rPr sz="1400" b="0" i="0" u="none" kern="200">
                <a:solidFill>
                  <a:srgbClr val="000000"/>
                </a:solidFill>
                <a:latin typeface="arial"/>
              </a:rPr>
              <a:t> ⋆ </a:t>
            </a:r>
          </a:p>
        </p:txBody>
      </p:sp>
      <p:sp>
        <p:nvSpPr>
          <p:cNvPr id="30" name="New shape"/>
          <p:cNvSpPr/>
          <p:nvPr/>
        </p:nvSpPr>
        <p:spPr>
          <a:xfrm>
            <a:off x="5435600" y="29603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60</a:t>
            </a:r>
          </a:p>
        </p:txBody>
      </p:sp>
      <p:sp>
        <p:nvSpPr>
          <p:cNvPr id="31" name="New shape"/>
          <p:cNvSpPr/>
          <p:nvPr/>
        </p:nvSpPr>
        <p:spPr>
          <a:xfrm>
            <a:off x="6508750" y="2889250"/>
            <a:ext cx="444500" cy="317500"/>
          </a:xfrm>
          <a:prstGeom prst="rect">
            <a:avLst/>
          </a:prstGeom>
          <a:solidFill>
            <a:srgbClr val="D8D8D8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rmAutofit/>
          </a:bodyPr>
          <a:lstStyle/>
          <a:p>
            <a:pPr algn="ctr">
              <a:defRPr sz="1200" b="0" i="0">
                <a:solidFill>
                  <a:srgbClr val="4A4A4A"/>
                </a:solidFill>
                <a:latin typeface="Arial"/>
              </a:defRPr>
            </a:pPr>
            <a:r>
              <a:rPr lang="en-US" sz="1200" b="0">
                <a:latin typeface="arial"/>
              </a:rPr>
              <a:t>n/a</a:t>
            </a:r>
          </a:p>
        </p:txBody>
      </p:sp>
      <p:sp>
        <p:nvSpPr>
          <p:cNvPr id="32" name="New shape"/>
          <p:cNvSpPr/>
          <p:nvPr/>
        </p:nvSpPr>
        <p:spPr>
          <a:xfrm>
            <a:off x="7372350" y="28892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-5</a:t>
            </a:r>
          </a:p>
        </p:txBody>
      </p:sp>
      <p:sp>
        <p:nvSpPr>
          <p:cNvPr id="33" name="New shape"/>
          <p:cNvSpPr/>
          <p:nvPr/>
        </p:nvSpPr>
        <p:spPr>
          <a:xfrm>
            <a:off x="8235950" y="288925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-12*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2"/>
          <p:cNvSpPr txBox="1">
            <a:spLocks noChangeArrowheads="1"/>
          </p:cNvSpPr>
          <p:nvPr/>
        </p:nvSpPr>
        <p:spPr>
          <a:xfrm>
            <a:off x="457200" y="457200"/>
            <a:ext cx="8229600" cy="30777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 baseline="0">
                <a:solidFill>
                  <a:srgbClr val="70208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kumimoji="0" lang="en-GB" altLang="en-US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/>
              </a:rPr>
              <a:t>Sustainable Engagement Profile vs. U.S. National Norm </a:t>
            </a:r>
            <a:r>
              <a:rPr lang="en-GB" altLang="en-US" dirty="0">
                <a:solidFill>
                  <a:srgbClr val="7030A0"/>
                </a:solidFill>
                <a:latin typeface="Arial"/>
              </a:rPr>
              <a:t>&amp; </a:t>
            </a:r>
            <a:r>
              <a:rPr lang="en-GB" altLang="en-US" dirty="0" smtClean="0">
                <a:solidFill>
                  <a:srgbClr val="7030A0"/>
                </a:solidFill>
                <a:latin typeface="Arial"/>
              </a:rPr>
              <a:t>ANR </a:t>
            </a:r>
            <a:r>
              <a:rPr kumimoji="0" lang="en-GB" altLang="en-US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/>
              </a:rPr>
              <a:t>2015</a:t>
            </a:r>
          </a:p>
        </p:txBody>
      </p:sp>
      <p:sp>
        <p:nvSpPr>
          <p:cNvPr id="41" name="Text Placeholder 1"/>
          <p:cNvSpPr txBox="1">
            <a:spLocks/>
          </p:cNvSpPr>
          <p:nvPr/>
        </p:nvSpPr>
        <p:spPr>
          <a:xfrm>
            <a:off x="457200" y="800239"/>
            <a:ext cx="8229600" cy="27699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50"/>
              </a:spcAft>
              <a:buFontTx/>
              <a:buNone/>
              <a:defRPr sz="18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spcAft>
                <a:spcPts val="350"/>
              </a:spcAft>
              <a:buFontTx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" indent="-228600" algn="l" defTabSz="914400" rtl="0" eaLnBrk="1" latinLnBrk="0" hangingPunct="1">
              <a:spcBef>
                <a:spcPts val="0"/>
              </a:spcBef>
              <a:spcAft>
                <a:spcPts val="350"/>
              </a:spcAft>
              <a:buClr>
                <a:srgbClr val="702082"/>
              </a:buClr>
              <a:buSzPct val="125000"/>
              <a:buFont typeface="Wingdings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7200" indent="-228600" algn="l" defTabSz="914400" rtl="0" eaLnBrk="1" latinLnBrk="0" hangingPunct="1">
              <a:spcBef>
                <a:spcPts val="0"/>
              </a:spcBef>
              <a:spcAft>
                <a:spcPts val="280"/>
              </a:spcAft>
              <a:buClr>
                <a:schemeClr val="accent6"/>
              </a:buClr>
              <a:buSzPct val="125000"/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228600" algn="l" defTabSz="914400" rtl="0" eaLnBrk="1" latinLnBrk="0" hangingPunct="1">
              <a:spcBef>
                <a:spcPts val="0"/>
              </a:spcBef>
              <a:spcAft>
                <a:spcPts val="280"/>
              </a:spcAft>
              <a:buClr>
                <a:srgbClr val="000000"/>
              </a:buClr>
              <a:buSzPct val="125000"/>
              <a:buFont typeface="Arial" pitchFamily="34" charset="0"/>
              <a:buChar char="̵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05840" indent="-228600" algn="l" defTabSz="914400" rtl="0" eaLnBrk="1" latinLnBrk="0" hangingPunct="1">
              <a:spcBef>
                <a:spcPts val="0"/>
              </a:spcBef>
              <a:spcAft>
                <a:spcPts val="240"/>
              </a:spcAft>
              <a:buClr>
                <a:srgbClr val="000000"/>
              </a:buClr>
              <a:buFont typeface="Arial" pitchFamily="34" charset="0"/>
              <a:buChar char="̵"/>
              <a:defRPr sz="11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80160" indent="-228600" algn="l" defTabSz="914400" rtl="0" eaLnBrk="1" latinLnBrk="0" hangingPunct="1">
              <a:spcBef>
                <a:spcPts val="0"/>
              </a:spcBef>
              <a:spcAft>
                <a:spcPts val="240"/>
              </a:spcAft>
              <a:buClr>
                <a:srgbClr val="000000"/>
              </a:buClr>
              <a:buFont typeface="Arial" pitchFamily="34" charset="0"/>
              <a:buChar char="̵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5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Segmentation analysis identifies the types of engagement within the organization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5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3" name="Slide Number Placeholder 3"/>
          <p:cNvSpPr txBox="1">
            <a:spLocks/>
          </p:cNvSpPr>
          <p:nvPr/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83E393-C0BF-4ED8-8545-7E4C90AFF831}" type="slidenum">
              <a:rPr lang="en-US" smtClean="0">
                <a:solidFill>
                  <a:prstClr val="black"/>
                </a:solidFill>
                <a:latin typeface="Arial"/>
              </a:rPr>
              <a:pPr/>
              <a:t>25</a:t>
            </a:fld>
            <a:endParaRPr lang="en-US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652538" y="1913745"/>
            <a:ext cx="276802" cy="22427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 sz="1000" kern="0" dirty="0">
              <a:solidFill>
                <a:prstClr val="black"/>
              </a:solidFill>
              <a:latin typeface="Arial"/>
              <a:cs typeface="Arial" charset="0"/>
            </a:endParaRPr>
          </a:p>
        </p:txBody>
      </p:sp>
      <p:sp>
        <p:nvSpPr>
          <p:cNvPr id="45" name="Text Box 8"/>
          <p:cNvSpPr txBox="1">
            <a:spLocks noChangeArrowheads="1"/>
          </p:cNvSpPr>
          <p:nvPr/>
        </p:nvSpPr>
        <p:spPr bwMode="auto">
          <a:xfrm>
            <a:off x="989612" y="1327581"/>
            <a:ext cx="3133797" cy="394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anchor="ctr">
            <a:spAutoFit/>
          </a:bodyPr>
          <a:lstStyle/>
          <a:p>
            <a:pPr eaLnBrk="0" hangingPunct="0">
              <a:defRPr/>
            </a:pPr>
            <a:r>
              <a:rPr lang="en-US" sz="1200" b="1" kern="0" dirty="0">
                <a:solidFill>
                  <a:srgbClr val="000000"/>
                </a:solidFill>
                <a:latin typeface="Arial"/>
                <a:cs typeface="Arial" charset="0"/>
              </a:rPr>
              <a:t>Highly Engaged</a:t>
            </a:r>
            <a:r>
              <a:rPr lang="en-US" sz="1200" kern="0" dirty="0">
                <a:solidFill>
                  <a:srgbClr val="000000"/>
                </a:solidFill>
                <a:latin typeface="Arial"/>
                <a:cs typeface="Arial" charset="0"/>
              </a:rPr>
              <a:t>: </a:t>
            </a:r>
            <a:r>
              <a:rPr lang="en-US" sz="1200" kern="0" dirty="0">
                <a:solidFill>
                  <a:prstClr val="black"/>
                </a:solidFill>
                <a:latin typeface="Arial"/>
                <a:cs typeface="Arial" charset="0"/>
              </a:rPr>
              <a:t>Those who score high on </a:t>
            </a:r>
            <a:br>
              <a:rPr lang="en-US" sz="1200" kern="0" dirty="0">
                <a:solidFill>
                  <a:prstClr val="black"/>
                </a:solidFill>
                <a:latin typeface="Arial"/>
                <a:cs typeface="Arial" charset="0"/>
              </a:rPr>
            </a:br>
            <a:r>
              <a:rPr lang="en-US" sz="1200" kern="0" dirty="0">
                <a:solidFill>
                  <a:prstClr val="black"/>
                </a:solidFill>
                <a:latin typeface="Arial"/>
                <a:cs typeface="Arial" charset="0"/>
              </a:rPr>
              <a:t>all three aspects of sustainable engagement</a:t>
            </a:r>
          </a:p>
        </p:txBody>
      </p:sp>
      <p:sp>
        <p:nvSpPr>
          <p:cNvPr id="46" name="Text Box 9"/>
          <p:cNvSpPr txBox="1">
            <a:spLocks noChangeArrowheads="1"/>
          </p:cNvSpPr>
          <p:nvPr/>
        </p:nvSpPr>
        <p:spPr bwMode="auto">
          <a:xfrm>
            <a:off x="989612" y="1857315"/>
            <a:ext cx="3133797" cy="394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anchor="ctr">
            <a:spAutoFit/>
          </a:bodyPr>
          <a:lstStyle/>
          <a:p>
            <a:pPr eaLnBrk="0" hangingPunct="0">
              <a:defRPr/>
            </a:pPr>
            <a:r>
              <a:rPr lang="en-US" sz="1200" b="1" kern="0" dirty="0">
                <a:solidFill>
                  <a:srgbClr val="000000"/>
                </a:solidFill>
                <a:latin typeface="Arial"/>
                <a:cs typeface="Arial" charset="0"/>
              </a:rPr>
              <a:t>Unsupported: </a:t>
            </a:r>
            <a:r>
              <a:rPr lang="en-US" sz="1200" kern="0" dirty="0">
                <a:solidFill>
                  <a:srgbClr val="000000"/>
                </a:solidFill>
                <a:latin typeface="Arial"/>
                <a:cs typeface="Arial" charset="0"/>
              </a:rPr>
              <a:t>T</a:t>
            </a:r>
            <a:r>
              <a:rPr lang="en-US" sz="1200" kern="0" dirty="0">
                <a:solidFill>
                  <a:prstClr val="black"/>
                </a:solidFill>
                <a:latin typeface="Arial"/>
                <a:cs typeface="Arial" charset="0"/>
              </a:rPr>
              <a:t>hose who are traditionally</a:t>
            </a:r>
            <a:br>
              <a:rPr lang="en-US" sz="1200" kern="0" dirty="0">
                <a:solidFill>
                  <a:prstClr val="black"/>
                </a:solidFill>
                <a:latin typeface="Arial"/>
                <a:cs typeface="Arial" charset="0"/>
              </a:rPr>
            </a:br>
            <a:r>
              <a:rPr lang="en-US" sz="1200" kern="0" dirty="0">
                <a:solidFill>
                  <a:prstClr val="black"/>
                </a:solidFill>
                <a:latin typeface="Arial"/>
                <a:cs typeface="Arial" charset="0"/>
              </a:rPr>
              <a:t>engaged, but lack enablement and/or energy</a:t>
            </a:r>
          </a:p>
        </p:txBody>
      </p:sp>
      <p:sp>
        <p:nvSpPr>
          <p:cNvPr id="47" name="Text Box 10"/>
          <p:cNvSpPr txBox="1">
            <a:spLocks noChangeArrowheads="1"/>
          </p:cNvSpPr>
          <p:nvPr/>
        </p:nvSpPr>
        <p:spPr bwMode="auto">
          <a:xfrm>
            <a:off x="4856762" y="1354878"/>
            <a:ext cx="3366539" cy="394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anchor="ctr">
            <a:spAutoFit/>
          </a:bodyPr>
          <a:lstStyle/>
          <a:p>
            <a:pPr>
              <a:buClr>
                <a:srgbClr val="999999"/>
              </a:buClr>
              <a:buSzPct val="150000"/>
              <a:defRPr/>
            </a:pPr>
            <a:r>
              <a:rPr lang="en-US" sz="1200" b="1" kern="0" dirty="0">
                <a:solidFill>
                  <a:srgbClr val="000000"/>
                </a:solidFill>
                <a:latin typeface="Arial"/>
                <a:cs typeface="Arial" charset="0"/>
              </a:rPr>
              <a:t>Detached: </a:t>
            </a:r>
            <a:r>
              <a:rPr lang="en-US" sz="1200" kern="0" dirty="0">
                <a:solidFill>
                  <a:prstClr val="black"/>
                </a:solidFill>
                <a:latin typeface="Arial"/>
                <a:cs typeface="Arial" charset="0"/>
              </a:rPr>
              <a:t>Those who feel enabled and/or energized, but lack a sense of traditional engagement</a:t>
            </a:r>
          </a:p>
        </p:txBody>
      </p:sp>
      <p:sp>
        <p:nvSpPr>
          <p:cNvPr id="48" name="Text Box 10"/>
          <p:cNvSpPr txBox="1">
            <a:spLocks noChangeArrowheads="1"/>
          </p:cNvSpPr>
          <p:nvPr/>
        </p:nvSpPr>
        <p:spPr bwMode="auto">
          <a:xfrm>
            <a:off x="4856762" y="1833140"/>
            <a:ext cx="30674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>
            <a:spAutoFit/>
          </a:bodyPr>
          <a:lstStyle/>
          <a:p>
            <a:pPr>
              <a:buClr>
                <a:srgbClr val="999999"/>
              </a:buClr>
              <a:buSzPct val="150000"/>
              <a:defRPr/>
            </a:pPr>
            <a:r>
              <a:rPr lang="en-US" sz="1200" b="1" kern="0" dirty="0">
                <a:solidFill>
                  <a:srgbClr val="000000"/>
                </a:solidFill>
                <a:latin typeface="Arial"/>
                <a:cs typeface="Arial" charset="0"/>
              </a:rPr>
              <a:t>Disengaged: </a:t>
            </a:r>
            <a:r>
              <a:rPr lang="en-US" sz="1200" kern="0" dirty="0">
                <a:solidFill>
                  <a:prstClr val="black"/>
                </a:solidFill>
                <a:latin typeface="Arial"/>
                <a:cs typeface="Arial" charset="0"/>
              </a:rPr>
              <a:t>Those who score low on </a:t>
            </a:r>
            <a:r>
              <a:rPr lang="en-US" sz="1200" i="1" kern="0" dirty="0">
                <a:solidFill>
                  <a:prstClr val="black"/>
                </a:solidFill>
                <a:latin typeface="Arial"/>
                <a:cs typeface="Arial" charset="0"/>
              </a:rPr>
              <a:t>all</a:t>
            </a:r>
            <a:r>
              <a:rPr lang="en-US" sz="1200" kern="0" dirty="0">
                <a:solidFill>
                  <a:prstClr val="black"/>
                </a:solidFill>
                <a:latin typeface="Arial"/>
                <a:cs typeface="Arial" charset="0"/>
              </a:rPr>
              <a:t> three aspects of sustainable engagement</a:t>
            </a:r>
            <a:endParaRPr lang="en-US" sz="1200" kern="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474632" y="1862832"/>
            <a:ext cx="433887" cy="380635"/>
          </a:xfrm>
          <a:prstGeom prst="rect">
            <a:avLst/>
          </a:prstGeom>
          <a:solidFill>
            <a:srgbClr val="00A0D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 charset="0"/>
            </a:endParaRPr>
          </a:p>
        </p:txBody>
      </p:sp>
      <p:sp>
        <p:nvSpPr>
          <p:cNvPr id="50" name="Freeform 5"/>
          <p:cNvSpPr>
            <a:spLocks noEditPoints="1"/>
          </p:cNvSpPr>
          <p:nvPr/>
        </p:nvSpPr>
        <p:spPr bwMode="auto">
          <a:xfrm>
            <a:off x="605255" y="1930109"/>
            <a:ext cx="198494" cy="282437"/>
          </a:xfrm>
          <a:custGeom>
            <a:avLst/>
            <a:gdLst>
              <a:gd name="T0" fmla="*/ 50 w 168"/>
              <a:gd name="T1" fmla="*/ 29 h 253"/>
              <a:gd name="T2" fmla="*/ 50 w 168"/>
              <a:gd name="T3" fmla="*/ 9 h 253"/>
              <a:gd name="T4" fmla="*/ 15 w 168"/>
              <a:gd name="T5" fmla="*/ 19 h 253"/>
              <a:gd name="T6" fmla="*/ 164 w 168"/>
              <a:gd name="T7" fmla="*/ 138 h 253"/>
              <a:gd name="T8" fmla="*/ 129 w 168"/>
              <a:gd name="T9" fmla="*/ 92 h 253"/>
              <a:gd name="T10" fmla="*/ 69 w 168"/>
              <a:gd name="T11" fmla="*/ 57 h 253"/>
              <a:gd name="T12" fmla="*/ 97 w 168"/>
              <a:gd name="T13" fmla="*/ 63 h 253"/>
              <a:gd name="T14" fmla="*/ 117 w 168"/>
              <a:gd name="T15" fmla="*/ 18 h 253"/>
              <a:gd name="T16" fmla="*/ 95 w 168"/>
              <a:gd name="T17" fmla="*/ 12 h 253"/>
              <a:gd name="T18" fmla="*/ 72 w 168"/>
              <a:gd name="T19" fmla="*/ 35 h 253"/>
              <a:gd name="T20" fmla="*/ 50 w 168"/>
              <a:gd name="T21" fmla="*/ 38 h 253"/>
              <a:gd name="T22" fmla="*/ 18 w 168"/>
              <a:gd name="T23" fmla="*/ 59 h 253"/>
              <a:gd name="T24" fmla="*/ 5 w 168"/>
              <a:gd name="T25" fmla="*/ 85 h 253"/>
              <a:gd name="T26" fmla="*/ 1 w 168"/>
              <a:gd name="T27" fmla="*/ 125 h 253"/>
              <a:gd name="T28" fmla="*/ 12 w 168"/>
              <a:gd name="T29" fmla="*/ 137 h 253"/>
              <a:gd name="T30" fmla="*/ 26 w 168"/>
              <a:gd name="T31" fmla="*/ 93 h 253"/>
              <a:gd name="T32" fmla="*/ 50 w 168"/>
              <a:gd name="T33" fmla="*/ 106 h 253"/>
              <a:gd name="T34" fmla="*/ 59 w 168"/>
              <a:gd name="T35" fmla="*/ 124 h 253"/>
              <a:gd name="T36" fmla="*/ 83 w 168"/>
              <a:gd name="T37" fmla="*/ 156 h 253"/>
              <a:gd name="T38" fmla="*/ 104 w 168"/>
              <a:gd name="T39" fmla="*/ 208 h 253"/>
              <a:gd name="T40" fmla="*/ 116 w 168"/>
              <a:gd name="T41" fmla="*/ 193 h 253"/>
              <a:gd name="T42" fmla="*/ 104 w 168"/>
              <a:gd name="T43" fmla="*/ 144 h 253"/>
              <a:gd name="T44" fmla="*/ 124 w 168"/>
              <a:gd name="T45" fmla="*/ 117 h 253"/>
              <a:gd name="T46" fmla="*/ 154 w 168"/>
              <a:gd name="T47" fmla="*/ 156 h 253"/>
              <a:gd name="T48" fmla="*/ 164 w 168"/>
              <a:gd name="T49" fmla="*/ 138 h 253"/>
              <a:gd name="T50" fmla="*/ 83 w 168"/>
              <a:gd name="T51" fmla="*/ 214 h 253"/>
              <a:gd name="T52" fmla="*/ 77 w 168"/>
              <a:gd name="T53" fmla="*/ 189 h 253"/>
              <a:gd name="T54" fmla="*/ 50 w 168"/>
              <a:gd name="T55" fmla="*/ 171 h 253"/>
              <a:gd name="T56" fmla="*/ 44 w 168"/>
              <a:gd name="T57" fmla="*/ 164 h 253"/>
              <a:gd name="T58" fmla="*/ 4 w 168"/>
              <a:gd name="T59" fmla="*/ 171 h 253"/>
              <a:gd name="T60" fmla="*/ 37 w 168"/>
              <a:gd name="T61" fmla="*/ 178 h 253"/>
              <a:gd name="T62" fmla="*/ 44 w 168"/>
              <a:gd name="T63" fmla="*/ 203 h 253"/>
              <a:gd name="T64" fmla="*/ 70 w 168"/>
              <a:gd name="T65" fmla="*/ 221 h 253"/>
              <a:gd name="T66" fmla="*/ 103 w 168"/>
              <a:gd name="T67" fmla="*/ 228 h 253"/>
              <a:gd name="T68" fmla="*/ 110 w 168"/>
              <a:gd name="T69" fmla="*/ 253 h 253"/>
              <a:gd name="T70" fmla="*/ 116 w 168"/>
              <a:gd name="T71" fmla="*/ 221 h 2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68" h="253">
                <a:moveTo>
                  <a:pt x="34" y="38"/>
                </a:moveTo>
                <a:cubicBezTo>
                  <a:pt x="41" y="38"/>
                  <a:pt x="46" y="35"/>
                  <a:pt x="50" y="29"/>
                </a:cubicBezTo>
                <a:cubicBezTo>
                  <a:pt x="52" y="26"/>
                  <a:pt x="53" y="23"/>
                  <a:pt x="53" y="19"/>
                </a:cubicBezTo>
                <a:cubicBezTo>
                  <a:pt x="53" y="15"/>
                  <a:pt x="52" y="12"/>
                  <a:pt x="50" y="9"/>
                </a:cubicBezTo>
                <a:cubicBezTo>
                  <a:pt x="46" y="4"/>
                  <a:pt x="41" y="0"/>
                  <a:pt x="34" y="0"/>
                </a:cubicBezTo>
                <a:cubicBezTo>
                  <a:pt x="24" y="0"/>
                  <a:pt x="15" y="9"/>
                  <a:pt x="15" y="19"/>
                </a:cubicBezTo>
                <a:cubicBezTo>
                  <a:pt x="15" y="29"/>
                  <a:pt x="24" y="38"/>
                  <a:pt x="34" y="38"/>
                </a:cubicBezTo>
                <a:close/>
                <a:moveTo>
                  <a:pt x="164" y="138"/>
                </a:moveTo>
                <a:cubicBezTo>
                  <a:pt x="141" y="98"/>
                  <a:pt x="141" y="98"/>
                  <a:pt x="141" y="98"/>
                </a:cubicBezTo>
                <a:cubicBezTo>
                  <a:pt x="139" y="93"/>
                  <a:pt x="134" y="91"/>
                  <a:pt x="129" y="92"/>
                </a:cubicBezTo>
                <a:cubicBezTo>
                  <a:pt x="90" y="97"/>
                  <a:pt x="90" y="97"/>
                  <a:pt x="90" y="97"/>
                </a:cubicBezTo>
                <a:cubicBezTo>
                  <a:pt x="69" y="57"/>
                  <a:pt x="69" y="57"/>
                  <a:pt x="69" y="57"/>
                </a:cubicBezTo>
                <a:cubicBezTo>
                  <a:pt x="94" y="62"/>
                  <a:pt x="94" y="62"/>
                  <a:pt x="94" y="62"/>
                </a:cubicBezTo>
                <a:cubicBezTo>
                  <a:pt x="95" y="63"/>
                  <a:pt x="96" y="63"/>
                  <a:pt x="97" y="63"/>
                </a:cubicBezTo>
                <a:cubicBezTo>
                  <a:pt x="102" y="63"/>
                  <a:pt x="106" y="59"/>
                  <a:pt x="107" y="54"/>
                </a:cubicBezTo>
                <a:cubicBezTo>
                  <a:pt x="117" y="18"/>
                  <a:pt x="117" y="18"/>
                  <a:pt x="117" y="18"/>
                </a:cubicBezTo>
                <a:cubicBezTo>
                  <a:pt x="118" y="12"/>
                  <a:pt x="115" y="6"/>
                  <a:pt x="109" y="4"/>
                </a:cubicBezTo>
                <a:cubicBezTo>
                  <a:pt x="103" y="3"/>
                  <a:pt x="97" y="6"/>
                  <a:pt x="95" y="12"/>
                </a:cubicBezTo>
                <a:cubicBezTo>
                  <a:pt x="88" y="38"/>
                  <a:pt x="88" y="38"/>
                  <a:pt x="88" y="38"/>
                </a:cubicBezTo>
                <a:cubicBezTo>
                  <a:pt x="83" y="37"/>
                  <a:pt x="77" y="36"/>
                  <a:pt x="72" y="35"/>
                </a:cubicBezTo>
                <a:cubicBezTo>
                  <a:pt x="69" y="35"/>
                  <a:pt x="67" y="35"/>
                  <a:pt x="65" y="35"/>
                </a:cubicBezTo>
                <a:cubicBezTo>
                  <a:pt x="60" y="35"/>
                  <a:pt x="55" y="36"/>
                  <a:pt x="50" y="38"/>
                </a:cubicBezTo>
                <a:cubicBezTo>
                  <a:pt x="47" y="39"/>
                  <a:pt x="44" y="41"/>
                  <a:pt x="41" y="42"/>
                </a:cubicBezTo>
                <a:cubicBezTo>
                  <a:pt x="33" y="46"/>
                  <a:pt x="22" y="51"/>
                  <a:pt x="18" y="59"/>
                </a:cubicBezTo>
                <a:cubicBezTo>
                  <a:pt x="14" y="65"/>
                  <a:pt x="11" y="72"/>
                  <a:pt x="8" y="79"/>
                </a:cubicBezTo>
                <a:cubicBezTo>
                  <a:pt x="7" y="81"/>
                  <a:pt x="6" y="83"/>
                  <a:pt x="5" y="85"/>
                </a:cubicBezTo>
                <a:cubicBezTo>
                  <a:pt x="4" y="87"/>
                  <a:pt x="4" y="88"/>
                  <a:pt x="4" y="89"/>
                </a:cubicBezTo>
                <a:cubicBezTo>
                  <a:pt x="1" y="125"/>
                  <a:pt x="1" y="125"/>
                  <a:pt x="1" y="125"/>
                </a:cubicBezTo>
                <a:cubicBezTo>
                  <a:pt x="0" y="131"/>
                  <a:pt x="4" y="136"/>
                  <a:pt x="11" y="137"/>
                </a:cubicBezTo>
                <a:cubicBezTo>
                  <a:pt x="11" y="137"/>
                  <a:pt x="11" y="137"/>
                  <a:pt x="12" y="137"/>
                </a:cubicBezTo>
                <a:cubicBezTo>
                  <a:pt x="17" y="137"/>
                  <a:pt x="22" y="132"/>
                  <a:pt x="23" y="127"/>
                </a:cubicBezTo>
                <a:cubicBezTo>
                  <a:pt x="26" y="93"/>
                  <a:pt x="26" y="93"/>
                  <a:pt x="26" y="93"/>
                </a:cubicBezTo>
                <a:cubicBezTo>
                  <a:pt x="35" y="75"/>
                  <a:pt x="35" y="75"/>
                  <a:pt x="35" y="75"/>
                </a:cubicBezTo>
                <a:cubicBezTo>
                  <a:pt x="50" y="106"/>
                  <a:pt x="50" y="106"/>
                  <a:pt x="50" y="106"/>
                </a:cubicBezTo>
                <a:cubicBezTo>
                  <a:pt x="56" y="119"/>
                  <a:pt x="56" y="119"/>
                  <a:pt x="56" y="119"/>
                </a:cubicBezTo>
                <a:cubicBezTo>
                  <a:pt x="57" y="120"/>
                  <a:pt x="58" y="122"/>
                  <a:pt x="59" y="124"/>
                </a:cubicBezTo>
                <a:cubicBezTo>
                  <a:pt x="65" y="132"/>
                  <a:pt x="65" y="132"/>
                  <a:pt x="65" y="132"/>
                </a:cubicBezTo>
                <a:cubicBezTo>
                  <a:pt x="83" y="156"/>
                  <a:pt x="83" y="156"/>
                  <a:pt x="83" y="156"/>
                </a:cubicBezTo>
                <a:cubicBezTo>
                  <a:pt x="92" y="198"/>
                  <a:pt x="92" y="198"/>
                  <a:pt x="92" y="198"/>
                </a:cubicBezTo>
                <a:cubicBezTo>
                  <a:pt x="93" y="204"/>
                  <a:pt x="98" y="208"/>
                  <a:pt x="104" y="208"/>
                </a:cubicBezTo>
                <a:cubicBezTo>
                  <a:pt x="105" y="208"/>
                  <a:pt x="106" y="208"/>
                  <a:pt x="107" y="208"/>
                </a:cubicBezTo>
                <a:cubicBezTo>
                  <a:pt x="113" y="206"/>
                  <a:pt x="117" y="200"/>
                  <a:pt x="116" y="193"/>
                </a:cubicBezTo>
                <a:cubicBezTo>
                  <a:pt x="106" y="148"/>
                  <a:pt x="106" y="148"/>
                  <a:pt x="106" y="148"/>
                </a:cubicBezTo>
                <a:cubicBezTo>
                  <a:pt x="106" y="147"/>
                  <a:pt x="105" y="145"/>
                  <a:pt x="104" y="144"/>
                </a:cubicBezTo>
                <a:cubicBezTo>
                  <a:pt x="88" y="122"/>
                  <a:pt x="88" y="122"/>
                  <a:pt x="88" y="122"/>
                </a:cubicBezTo>
                <a:cubicBezTo>
                  <a:pt x="124" y="117"/>
                  <a:pt x="124" y="117"/>
                  <a:pt x="124" y="117"/>
                </a:cubicBezTo>
                <a:cubicBezTo>
                  <a:pt x="143" y="150"/>
                  <a:pt x="143" y="150"/>
                  <a:pt x="143" y="150"/>
                </a:cubicBezTo>
                <a:cubicBezTo>
                  <a:pt x="145" y="154"/>
                  <a:pt x="150" y="156"/>
                  <a:pt x="154" y="156"/>
                </a:cubicBezTo>
                <a:cubicBezTo>
                  <a:pt x="156" y="156"/>
                  <a:pt x="158" y="156"/>
                  <a:pt x="160" y="155"/>
                </a:cubicBezTo>
                <a:cubicBezTo>
                  <a:pt x="166" y="151"/>
                  <a:pt x="168" y="144"/>
                  <a:pt x="164" y="138"/>
                </a:cubicBezTo>
                <a:close/>
                <a:moveTo>
                  <a:pt x="110" y="214"/>
                </a:moveTo>
                <a:cubicBezTo>
                  <a:pt x="83" y="214"/>
                  <a:pt x="83" y="214"/>
                  <a:pt x="83" y="214"/>
                </a:cubicBezTo>
                <a:cubicBezTo>
                  <a:pt x="83" y="196"/>
                  <a:pt x="83" y="196"/>
                  <a:pt x="83" y="196"/>
                </a:cubicBezTo>
                <a:cubicBezTo>
                  <a:pt x="83" y="192"/>
                  <a:pt x="80" y="189"/>
                  <a:pt x="77" y="189"/>
                </a:cubicBezTo>
                <a:cubicBezTo>
                  <a:pt x="50" y="189"/>
                  <a:pt x="50" y="189"/>
                  <a:pt x="50" y="189"/>
                </a:cubicBezTo>
                <a:cubicBezTo>
                  <a:pt x="50" y="171"/>
                  <a:pt x="50" y="171"/>
                  <a:pt x="50" y="171"/>
                </a:cubicBezTo>
                <a:cubicBezTo>
                  <a:pt x="50" y="170"/>
                  <a:pt x="50" y="169"/>
                  <a:pt x="50" y="168"/>
                </a:cubicBezTo>
                <a:cubicBezTo>
                  <a:pt x="49" y="166"/>
                  <a:pt x="46" y="164"/>
                  <a:pt x="44" y="164"/>
                </a:cubicBezTo>
                <a:cubicBezTo>
                  <a:pt x="10" y="164"/>
                  <a:pt x="10" y="164"/>
                  <a:pt x="10" y="164"/>
                </a:cubicBezTo>
                <a:cubicBezTo>
                  <a:pt x="7" y="164"/>
                  <a:pt x="4" y="167"/>
                  <a:pt x="4" y="171"/>
                </a:cubicBezTo>
                <a:cubicBezTo>
                  <a:pt x="4" y="175"/>
                  <a:pt x="7" y="178"/>
                  <a:pt x="10" y="178"/>
                </a:cubicBezTo>
                <a:cubicBezTo>
                  <a:pt x="37" y="178"/>
                  <a:pt x="37" y="178"/>
                  <a:pt x="37" y="178"/>
                </a:cubicBezTo>
                <a:cubicBezTo>
                  <a:pt x="37" y="196"/>
                  <a:pt x="37" y="196"/>
                  <a:pt x="37" y="196"/>
                </a:cubicBezTo>
                <a:cubicBezTo>
                  <a:pt x="37" y="199"/>
                  <a:pt x="40" y="203"/>
                  <a:pt x="44" y="203"/>
                </a:cubicBezTo>
                <a:cubicBezTo>
                  <a:pt x="70" y="203"/>
                  <a:pt x="70" y="203"/>
                  <a:pt x="70" y="203"/>
                </a:cubicBezTo>
                <a:cubicBezTo>
                  <a:pt x="70" y="221"/>
                  <a:pt x="70" y="221"/>
                  <a:pt x="70" y="221"/>
                </a:cubicBezTo>
                <a:cubicBezTo>
                  <a:pt x="70" y="224"/>
                  <a:pt x="73" y="228"/>
                  <a:pt x="77" y="228"/>
                </a:cubicBezTo>
                <a:cubicBezTo>
                  <a:pt x="103" y="228"/>
                  <a:pt x="103" y="228"/>
                  <a:pt x="103" y="228"/>
                </a:cubicBezTo>
                <a:cubicBezTo>
                  <a:pt x="103" y="246"/>
                  <a:pt x="103" y="246"/>
                  <a:pt x="103" y="246"/>
                </a:cubicBezTo>
                <a:cubicBezTo>
                  <a:pt x="103" y="250"/>
                  <a:pt x="106" y="253"/>
                  <a:pt x="110" y="253"/>
                </a:cubicBezTo>
                <a:cubicBezTo>
                  <a:pt x="113" y="253"/>
                  <a:pt x="116" y="250"/>
                  <a:pt x="116" y="246"/>
                </a:cubicBezTo>
                <a:cubicBezTo>
                  <a:pt x="116" y="221"/>
                  <a:pt x="116" y="221"/>
                  <a:pt x="116" y="221"/>
                </a:cubicBezTo>
                <a:cubicBezTo>
                  <a:pt x="116" y="217"/>
                  <a:pt x="113" y="214"/>
                  <a:pt x="110" y="214"/>
                </a:cubicBezTo>
                <a:close/>
              </a:path>
            </a:pathLst>
          </a:custGeom>
          <a:solidFill>
            <a:sysClr val="window" lastClr="FFFFFF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4341782" y="1348768"/>
            <a:ext cx="433887" cy="376288"/>
          </a:xfrm>
          <a:prstGeom prst="rect">
            <a:avLst/>
          </a:prstGeom>
          <a:solidFill>
            <a:srgbClr val="C110A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 charset="0"/>
            </a:endParaRPr>
          </a:p>
        </p:txBody>
      </p:sp>
      <p:sp>
        <p:nvSpPr>
          <p:cNvPr id="52" name="Freeform 17"/>
          <p:cNvSpPr>
            <a:spLocks noEditPoints="1"/>
          </p:cNvSpPr>
          <p:nvPr/>
        </p:nvSpPr>
        <p:spPr bwMode="auto">
          <a:xfrm>
            <a:off x="4457100" y="1427903"/>
            <a:ext cx="214586" cy="204942"/>
          </a:xfrm>
          <a:custGeom>
            <a:avLst/>
            <a:gdLst>
              <a:gd name="T0" fmla="*/ 44 w 240"/>
              <a:gd name="T1" fmla="*/ 241 h 241"/>
              <a:gd name="T2" fmla="*/ 0 w 240"/>
              <a:gd name="T3" fmla="*/ 228 h 241"/>
              <a:gd name="T4" fmla="*/ 13 w 240"/>
              <a:gd name="T5" fmla="*/ 183 h 241"/>
              <a:gd name="T6" fmla="*/ 56 w 240"/>
              <a:gd name="T7" fmla="*/ 196 h 241"/>
              <a:gd name="T8" fmla="*/ 56 w 240"/>
              <a:gd name="T9" fmla="*/ 129 h 241"/>
              <a:gd name="T10" fmla="*/ 13 w 240"/>
              <a:gd name="T11" fmla="*/ 116 h 241"/>
              <a:gd name="T12" fmla="*/ 0 w 240"/>
              <a:gd name="T13" fmla="*/ 161 h 241"/>
              <a:gd name="T14" fmla="*/ 44 w 240"/>
              <a:gd name="T15" fmla="*/ 174 h 241"/>
              <a:gd name="T16" fmla="*/ 56 w 240"/>
              <a:gd name="T17" fmla="*/ 129 h 241"/>
              <a:gd name="T18" fmla="*/ 44 w 240"/>
              <a:gd name="T19" fmla="*/ 47 h 241"/>
              <a:gd name="T20" fmla="*/ 0 w 240"/>
              <a:gd name="T21" fmla="*/ 60 h 241"/>
              <a:gd name="T22" fmla="*/ 13 w 240"/>
              <a:gd name="T23" fmla="*/ 105 h 241"/>
              <a:gd name="T24" fmla="*/ 56 w 240"/>
              <a:gd name="T25" fmla="*/ 92 h 241"/>
              <a:gd name="T26" fmla="*/ 122 w 240"/>
              <a:gd name="T27" fmla="*/ 196 h 241"/>
              <a:gd name="T28" fmla="*/ 78 w 240"/>
              <a:gd name="T29" fmla="*/ 183 h 241"/>
              <a:gd name="T30" fmla="*/ 66 w 240"/>
              <a:gd name="T31" fmla="*/ 228 h 241"/>
              <a:gd name="T32" fmla="*/ 109 w 240"/>
              <a:gd name="T33" fmla="*/ 241 h 241"/>
              <a:gd name="T34" fmla="*/ 122 w 240"/>
              <a:gd name="T35" fmla="*/ 196 h 241"/>
              <a:gd name="T36" fmla="*/ 174 w 240"/>
              <a:gd name="T37" fmla="*/ 183 h 241"/>
              <a:gd name="T38" fmla="*/ 131 w 240"/>
              <a:gd name="T39" fmla="*/ 196 h 241"/>
              <a:gd name="T40" fmla="*/ 144 w 240"/>
              <a:gd name="T41" fmla="*/ 241 h 241"/>
              <a:gd name="T42" fmla="*/ 187 w 240"/>
              <a:gd name="T43" fmla="*/ 228 h 241"/>
              <a:gd name="T44" fmla="*/ 122 w 240"/>
              <a:gd name="T45" fmla="*/ 129 h 241"/>
              <a:gd name="T46" fmla="*/ 78 w 240"/>
              <a:gd name="T47" fmla="*/ 116 h 241"/>
              <a:gd name="T48" fmla="*/ 66 w 240"/>
              <a:gd name="T49" fmla="*/ 161 h 241"/>
              <a:gd name="T50" fmla="*/ 109 w 240"/>
              <a:gd name="T51" fmla="*/ 174 h 241"/>
              <a:gd name="T52" fmla="*/ 122 w 240"/>
              <a:gd name="T53" fmla="*/ 129 h 241"/>
              <a:gd name="T54" fmla="*/ 219 w 240"/>
              <a:gd name="T55" fmla="*/ 121 h 241"/>
              <a:gd name="T56" fmla="*/ 188 w 240"/>
              <a:gd name="T57" fmla="*/ 89 h 241"/>
              <a:gd name="T58" fmla="*/ 154 w 240"/>
              <a:gd name="T59" fmla="*/ 121 h 241"/>
              <a:gd name="T60" fmla="*/ 186 w 240"/>
              <a:gd name="T61" fmla="*/ 153 h 241"/>
              <a:gd name="T62" fmla="*/ 155 w 240"/>
              <a:gd name="T63" fmla="*/ 50 h 241"/>
              <a:gd name="T64" fmla="*/ 127 w 240"/>
              <a:gd name="T65" fmla="*/ 14 h 241"/>
              <a:gd name="T66" fmla="*/ 91 w 240"/>
              <a:gd name="T67" fmla="*/ 43 h 241"/>
              <a:gd name="T68" fmla="*/ 119 w 240"/>
              <a:gd name="T69" fmla="*/ 79 h 241"/>
              <a:gd name="T70" fmla="*/ 155 w 240"/>
              <a:gd name="T71" fmla="*/ 50 h 241"/>
              <a:gd name="T72" fmla="*/ 227 w 240"/>
              <a:gd name="T73" fmla="*/ 0 h 241"/>
              <a:gd name="T74" fmla="*/ 184 w 240"/>
              <a:gd name="T75" fmla="*/ 13 h 241"/>
              <a:gd name="T76" fmla="*/ 196 w 240"/>
              <a:gd name="T77" fmla="*/ 58 h 241"/>
              <a:gd name="T78" fmla="*/ 240 w 240"/>
              <a:gd name="T79" fmla="*/ 45 h 2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240" h="241">
                <a:moveTo>
                  <a:pt x="56" y="228"/>
                </a:moveTo>
                <a:cubicBezTo>
                  <a:pt x="56" y="235"/>
                  <a:pt x="51" y="241"/>
                  <a:pt x="44" y="241"/>
                </a:cubicBezTo>
                <a:cubicBezTo>
                  <a:pt x="13" y="241"/>
                  <a:pt x="13" y="241"/>
                  <a:pt x="13" y="241"/>
                </a:cubicBezTo>
                <a:cubicBezTo>
                  <a:pt x="6" y="241"/>
                  <a:pt x="0" y="235"/>
                  <a:pt x="0" y="228"/>
                </a:cubicBezTo>
                <a:cubicBezTo>
                  <a:pt x="0" y="196"/>
                  <a:pt x="0" y="196"/>
                  <a:pt x="0" y="196"/>
                </a:cubicBezTo>
                <a:cubicBezTo>
                  <a:pt x="0" y="189"/>
                  <a:pt x="6" y="183"/>
                  <a:pt x="13" y="183"/>
                </a:cubicBezTo>
                <a:cubicBezTo>
                  <a:pt x="44" y="183"/>
                  <a:pt x="44" y="183"/>
                  <a:pt x="44" y="183"/>
                </a:cubicBezTo>
                <a:cubicBezTo>
                  <a:pt x="51" y="183"/>
                  <a:pt x="56" y="189"/>
                  <a:pt x="56" y="196"/>
                </a:cubicBezTo>
                <a:lnTo>
                  <a:pt x="56" y="228"/>
                </a:lnTo>
                <a:close/>
                <a:moveTo>
                  <a:pt x="56" y="129"/>
                </a:moveTo>
                <a:cubicBezTo>
                  <a:pt x="56" y="122"/>
                  <a:pt x="51" y="116"/>
                  <a:pt x="44" y="116"/>
                </a:cubicBezTo>
                <a:cubicBezTo>
                  <a:pt x="13" y="116"/>
                  <a:pt x="13" y="116"/>
                  <a:pt x="13" y="116"/>
                </a:cubicBezTo>
                <a:cubicBezTo>
                  <a:pt x="6" y="116"/>
                  <a:pt x="0" y="122"/>
                  <a:pt x="0" y="129"/>
                </a:cubicBezTo>
                <a:cubicBezTo>
                  <a:pt x="0" y="161"/>
                  <a:pt x="0" y="161"/>
                  <a:pt x="0" y="161"/>
                </a:cubicBezTo>
                <a:cubicBezTo>
                  <a:pt x="0" y="168"/>
                  <a:pt x="6" y="174"/>
                  <a:pt x="13" y="174"/>
                </a:cubicBezTo>
                <a:cubicBezTo>
                  <a:pt x="44" y="174"/>
                  <a:pt x="44" y="174"/>
                  <a:pt x="44" y="174"/>
                </a:cubicBezTo>
                <a:cubicBezTo>
                  <a:pt x="51" y="174"/>
                  <a:pt x="56" y="168"/>
                  <a:pt x="56" y="161"/>
                </a:cubicBezTo>
                <a:lnTo>
                  <a:pt x="56" y="129"/>
                </a:lnTo>
                <a:close/>
                <a:moveTo>
                  <a:pt x="56" y="60"/>
                </a:moveTo>
                <a:cubicBezTo>
                  <a:pt x="56" y="53"/>
                  <a:pt x="51" y="47"/>
                  <a:pt x="44" y="47"/>
                </a:cubicBezTo>
                <a:cubicBezTo>
                  <a:pt x="13" y="47"/>
                  <a:pt x="13" y="47"/>
                  <a:pt x="13" y="47"/>
                </a:cubicBezTo>
                <a:cubicBezTo>
                  <a:pt x="6" y="47"/>
                  <a:pt x="0" y="53"/>
                  <a:pt x="0" y="60"/>
                </a:cubicBezTo>
                <a:cubicBezTo>
                  <a:pt x="0" y="92"/>
                  <a:pt x="0" y="92"/>
                  <a:pt x="0" y="92"/>
                </a:cubicBezTo>
                <a:cubicBezTo>
                  <a:pt x="0" y="99"/>
                  <a:pt x="6" y="105"/>
                  <a:pt x="13" y="105"/>
                </a:cubicBezTo>
                <a:cubicBezTo>
                  <a:pt x="44" y="105"/>
                  <a:pt x="44" y="105"/>
                  <a:pt x="44" y="105"/>
                </a:cubicBezTo>
                <a:cubicBezTo>
                  <a:pt x="51" y="105"/>
                  <a:pt x="56" y="99"/>
                  <a:pt x="56" y="92"/>
                </a:cubicBezTo>
                <a:lnTo>
                  <a:pt x="56" y="60"/>
                </a:lnTo>
                <a:close/>
                <a:moveTo>
                  <a:pt x="122" y="196"/>
                </a:moveTo>
                <a:cubicBezTo>
                  <a:pt x="122" y="189"/>
                  <a:pt x="116" y="183"/>
                  <a:pt x="109" y="183"/>
                </a:cubicBezTo>
                <a:cubicBezTo>
                  <a:pt x="78" y="183"/>
                  <a:pt x="78" y="183"/>
                  <a:pt x="78" y="183"/>
                </a:cubicBezTo>
                <a:cubicBezTo>
                  <a:pt x="71" y="183"/>
                  <a:pt x="66" y="189"/>
                  <a:pt x="66" y="196"/>
                </a:cubicBezTo>
                <a:cubicBezTo>
                  <a:pt x="66" y="228"/>
                  <a:pt x="66" y="228"/>
                  <a:pt x="66" y="228"/>
                </a:cubicBezTo>
                <a:cubicBezTo>
                  <a:pt x="66" y="235"/>
                  <a:pt x="71" y="241"/>
                  <a:pt x="78" y="241"/>
                </a:cubicBezTo>
                <a:cubicBezTo>
                  <a:pt x="109" y="241"/>
                  <a:pt x="109" y="241"/>
                  <a:pt x="109" y="241"/>
                </a:cubicBezTo>
                <a:cubicBezTo>
                  <a:pt x="116" y="241"/>
                  <a:pt x="122" y="235"/>
                  <a:pt x="122" y="228"/>
                </a:cubicBezTo>
                <a:lnTo>
                  <a:pt x="122" y="196"/>
                </a:lnTo>
                <a:close/>
                <a:moveTo>
                  <a:pt x="187" y="196"/>
                </a:moveTo>
                <a:cubicBezTo>
                  <a:pt x="187" y="189"/>
                  <a:pt x="181" y="183"/>
                  <a:pt x="174" y="183"/>
                </a:cubicBezTo>
                <a:cubicBezTo>
                  <a:pt x="144" y="183"/>
                  <a:pt x="144" y="183"/>
                  <a:pt x="144" y="183"/>
                </a:cubicBezTo>
                <a:cubicBezTo>
                  <a:pt x="137" y="183"/>
                  <a:pt x="131" y="189"/>
                  <a:pt x="131" y="196"/>
                </a:cubicBezTo>
                <a:cubicBezTo>
                  <a:pt x="131" y="228"/>
                  <a:pt x="131" y="228"/>
                  <a:pt x="131" y="228"/>
                </a:cubicBezTo>
                <a:cubicBezTo>
                  <a:pt x="131" y="235"/>
                  <a:pt x="137" y="241"/>
                  <a:pt x="144" y="241"/>
                </a:cubicBezTo>
                <a:cubicBezTo>
                  <a:pt x="174" y="241"/>
                  <a:pt x="174" y="241"/>
                  <a:pt x="174" y="241"/>
                </a:cubicBezTo>
                <a:cubicBezTo>
                  <a:pt x="181" y="241"/>
                  <a:pt x="187" y="235"/>
                  <a:pt x="187" y="228"/>
                </a:cubicBezTo>
                <a:lnTo>
                  <a:pt x="187" y="196"/>
                </a:lnTo>
                <a:close/>
                <a:moveTo>
                  <a:pt x="122" y="129"/>
                </a:moveTo>
                <a:cubicBezTo>
                  <a:pt x="122" y="122"/>
                  <a:pt x="116" y="116"/>
                  <a:pt x="109" y="116"/>
                </a:cubicBezTo>
                <a:cubicBezTo>
                  <a:pt x="78" y="116"/>
                  <a:pt x="78" y="116"/>
                  <a:pt x="78" y="116"/>
                </a:cubicBezTo>
                <a:cubicBezTo>
                  <a:pt x="71" y="116"/>
                  <a:pt x="66" y="122"/>
                  <a:pt x="66" y="129"/>
                </a:cubicBezTo>
                <a:cubicBezTo>
                  <a:pt x="66" y="161"/>
                  <a:pt x="66" y="161"/>
                  <a:pt x="66" y="161"/>
                </a:cubicBezTo>
                <a:cubicBezTo>
                  <a:pt x="66" y="168"/>
                  <a:pt x="71" y="174"/>
                  <a:pt x="78" y="174"/>
                </a:cubicBezTo>
                <a:cubicBezTo>
                  <a:pt x="109" y="174"/>
                  <a:pt x="109" y="174"/>
                  <a:pt x="109" y="174"/>
                </a:cubicBezTo>
                <a:cubicBezTo>
                  <a:pt x="116" y="174"/>
                  <a:pt x="122" y="168"/>
                  <a:pt x="122" y="161"/>
                </a:cubicBezTo>
                <a:lnTo>
                  <a:pt x="122" y="129"/>
                </a:lnTo>
                <a:close/>
                <a:moveTo>
                  <a:pt x="214" y="138"/>
                </a:moveTo>
                <a:cubicBezTo>
                  <a:pt x="220" y="135"/>
                  <a:pt x="223" y="127"/>
                  <a:pt x="219" y="121"/>
                </a:cubicBezTo>
                <a:cubicBezTo>
                  <a:pt x="205" y="94"/>
                  <a:pt x="205" y="94"/>
                  <a:pt x="205" y="94"/>
                </a:cubicBezTo>
                <a:cubicBezTo>
                  <a:pt x="202" y="88"/>
                  <a:pt x="194" y="86"/>
                  <a:pt x="188" y="89"/>
                </a:cubicBezTo>
                <a:cubicBezTo>
                  <a:pt x="160" y="104"/>
                  <a:pt x="160" y="104"/>
                  <a:pt x="160" y="104"/>
                </a:cubicBezTo>
                <a:cubicBezTo>
                  <a:pt x="154" y="108"/>
                  <a:pt x="151" y="115"/>
                  <a:pt x="154" y="121"/>
                </a:cubicBezTo>
                <a:cubicBezTo>
                  <a:pt x="169" y="148"/>
                  <a:pt x="169" y="148"/>
                  <a:pt x="169" y="148"/>
                </a:cubicBezTo>
                <a:cubicBezTo>
                  <a:pt x="172" y="154"/>
                  <a:pt x="180" y="157"/>
                  <a:pt x="186" y="153"/>
                </a:cubicBezTo>
                <a:lnTo>
                  <a:pt x="214" y="138"/>
                </a:lnTo>
                <a:close/>
                <a:moveTo>
                  <a:pt x="155" y="50"/>
                </a:moveTo>
                <a:cubicBezTo>
                  <a:pt x="159" y="44"/>
                  <a:pt x="158" y="36"/>
                  <a:pt x="152" y="32"/>
                </a:cubicBezTo>
                <a:cubicBezTo>
                  <a:pt x="127" y="14"/>
                  <a:pt x="127" y="14"/>
                  <a:pt x="127" y="14"/>
                </a:cubicBezTo>
                <a:cubicBezTo>
                  <a:pt x="122" y="10"/>
                  <a:pt x="114" y="11"/>
                  <a:pt x="110" y="17"/>
                </a:cubicBezTo>
                <a:cubicBezTo>
                  <a:pt x="91" y="43"/>
                  <a:pt x="91" y="43"/>
                  <a:pt x="91" y="43"/>
                </a:cubicBezTo>
                <a:cubicBezTo>
                  <a:pt x="87" y="49"/>
                  <a:pt x="88" y="57"/>
                  <a:pt x="94" y="61"/>
                </a:cubicBezTo>
                <a:cubicBezTo>
                  <a:pt x="119" y="79"/>
                  <a:pt x="119" y="79"/>
                  <a:pt x="119" y="79"/>
                </a:cubicBezTo>
                <a:cubicBezTo>
                  <a:pt x="124" y="83"/>
                  <a:pt x="132" y="81"/>
                  <a:pt x="136" y="75"/>
                </a:cubicBezTo>
                <a:lnTo>
                  <a:pt x="155" y="50"/>
                </a:lnTo>
                <a:close/>
                <a:moveTo>
                  <a:pt x="240" y="13"/>
                </a:moveTo>
                <a:cubicBezTo>
                  <a:pt x="240" y="6"/>
                  <a:pt x="234" y="0"/>
                  <a:pt x="227" y="0"/>
                </a:cubicBezTo>
                <a:cubicBezTo>
                  <a:pt x="196" y="0"/>
                  <a:pt x="196" y="0"/>
                  <a:pt x="196" y="0"/>
                </a:cubicBezTo>
                <a:cubicBezTo>
                  <a:pt x="189" y="0"/>
                  <a:pt x="184" y="6"/>
                  <a:pt x="184" y="13"/>
                </a:cubicBezTo>
                <a:cubicBezTo>
                  <a:pt x="184" y="45"/>
                  <a:pt x="184" y="45"/>
                  <a:pt x="184" y="45"/>
                </a:cubicBezTo>
                <a:cubicBezTo>
                  <a:pt x="184" y="52"/>
                  <a:pt x="189" y="58"/>
                  <a:pt x="196" y="58"/>
                </a:cubicBezTo>
                <a:cubicBezTo>
                  <a:pt x="227" y="58"/>
                  <a:pt x="227" y="58"/>
                  <a:pt x="227" y="58"/>
                </a:cubicBezTo>
                <a:cubicBezTo>
                  <a:pt x="234" y="58"/>
                  <a:pt x="240" y="52"/>
                  <a:pt x="240" y="45"/>
                </a:cubicBezTo>
                <a:lnTo>
                  <a:pt x="240" y="13"/>
                </a:lnTo>
                <a:close/>
              </a:path>
            </a:pathLst>
          </a:custGeom>
          <a:solidFill>
            <a:sysClr val="window" lastClr="FFFFFF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4341782" y="1871121"/>
            <a:ext cx="433887" cy="374965"/>
          </a:xfrm>
          <a:prstGeom prst="rect">
            <a:avLst/>
          </a:prstGeom>
          <a:solidFill>
            <a:srgbClr val="63666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 charset="0"/>
            </a:endParaRPr>
          </a:p>
        </p:txBody>
      </p:sp>
      <p:pic>
        <p:nvPicPr>
          <p:cNvPr id="54" name="Picture 5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261" y="1960115"/>
            <a:ext cx="285243" cy="193913"/>
          </a:xfrm>
          <a:prstGeom prst="rect">
            <a:avLst/>
          </a:prstGeom>
        </p:spPr>
      </p:pic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474632" y="1340631"/>
            <a:ext cx="433887" cy="388200"/>
          </a:xfrm>
          <a:prstGeom prst="rect">
            <a:avLst/>
          </a:prstGeom>
          <a:solidFill>
            <a:srgbClr val="70208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 charset="0"/>
            </a:endParaRPr>
          </a:p>
        </p:txBody>
      </p:sp>
      <p:sp>
        <p:nvSpPr>
          <p:cNvPr id="56" name="Freeform 10"/>
          <p:cNvSpPr>
            <a:spLocks noEditPoints="1"/>
          </p:cNvSpPr>
          <p:nvPr/>
        </p:nvSpPr>
        <p:spPr bwMode="auto">
          <a:xfrm>
            <a:off x="576885" y="1423906"/>
            <a:ext cx="230860" cy="221651"/>
          </a:xfrm>
          <a:custGeom>
            <a:avLst/>
            <a:gdLst>
              <a:gd name="T0" fmla="*/ 130 w 238"/>
              <a:gd name="T1" fmla="*/ 164 h 240"/>
              <a:gd name="T2" fmla="*/ 91 w 238"/>
              <a:gd name="T3" fmla="*/ 148 h 240"/>
              <a:gd name="T4" fmla="*/ 91 w 238"/>
              <a:gd name="T5" fmla="*/ 127 h 240"/>
              <a:gd name="T6" fmla="*/ 112 w 238"/>
              <a:gd name="T7" fmla="*/ 127 h 240"/>
              <a:gd name="T8" fmla="*/ 152 w 238"/>
              <a:gd name="T9" fmla="*/ 125 h 240"/>
              <a:gd name="T10" fmla="*/ 198 w 238"/>
              <a:gd name="T11" fmla="*/ 78 h 240"/>
              <a:gd name="T12" fmla="*/ 208 w 238"/>
              <a:gd name="T13" fmla="*/ 56 h 240"/>
              <a:gd name="T14" fmla="*/ 201 w 238"/>
              <a:gd name="T15" fmla="*/ 38 h 240"/>
              <a:gd name="T16" fmla="*/ 182 w 238"/>
              <a:gd name="T17" fmla="*/ 31 h 240"/>
              <a:gd name="T18" fmla="*/ 161 w 238"/>
              <a:gd name="T19" fmla="*/ 41 h 240"/>
              <a:gd name="T20" fmla="*/ 134 w 238"/>
              <a:gd name="T21" fmla="*/ 67 h 240"/>
              <a:gd name="T22" fmla="*/ 96 w 238"/>
              <a:gd name="T23" fmla="*/ 64 h 240"/>
              <a:gd name="T24" fmla="*/ 140 w 238"/>
              <a:gd name="T25" fmla="*/ 20 h 240"/>
              <a:gd name="T26" fmla="*/ 180 w 238"/>
              <a:gd name="T27" fmla="*/ 1 h 240"/>
              <a:gd name="T28" fmla="*/ 222 w 238"/>
              <a:gd name="T29" fmla="*/ 17 h 240"/>
              <a:gd name="T30" fmla="*/ 238 w 238"/>
              <a:gd name="T31" fmla="*/ 56 h 240"/>
              <a:gd name="T32" fmla="*/ 219 w 238"/>
              <a:gd name="T33" fmla="*/ 99 h 240"/>
              <a:gd name="T34" fmla="*/ 173 w 238"/>
              <a:gd name="T35" fmla="*/ 146 h 240"/>
              <a:gd name="T36" fmla="*/ 130 w 238"/>
              <a:gd name="T37" fmla="*/ 164 h 240"/>
              <a:gd name="T38" fmla="*/ 108 w 238"/>
              <a:gd name="T39" fmla="*/ 76 h 240"/>
              <a:gd name="T40" fmla="*/ 65 w 238"/>
              <a:gd name="T41" fmla="*/ 94 h 240"/>
              <a:gd name="T42" fmla="*/ 19 w 238"/>
              <a:gd name="T43" fmla="*/ 141 h 240"/>
              <a:gd name="T44" fmla="*/ 0 w 238"/>
              <a:gd name="T45" fmla="*/ 184 h 240"/>
              <a:gd name="T46" fmla="*/ 16 w 238"/>
              <a:gd name="T47" fmla="*/ 223 h 240"/>
              <a:gd name="T48" fmla="*/ 58 w 238"/>
              <a:gd name="T49" fmla="*/ 239 h 240"/>
              <a:gd name="T50" fmla="*/ 98 w 238"/>
              <a:gd name="T51" fmla="*/ 220 h 240"/>
              <a:gd name="T52" fmla="*/ 142 w 238"/>
              <a:gd name="T53" fmla="*/ 176 h 240"/>
              <a:gd name="T54" fmla="*/ 104 w 238"/>
              <a:gd name="T55" fmla="*/ 173 h 240"/>
              <a:gd name="T56" fmla="*/ 77 w 238"/>
              <a:gd name="T57" fmla="*/ 199 h 240"/>
              <a:gd name="T58" fmla="*/ 56 w 238"/>
              <a:gd name="T59" fmla="*/ 209 h 240"/>
              <a:gd name="T60" fmla="*/ 37 w 238"/>
              <a:gd name="T61" fmla="*/ 202 h 240"/>
              <a:gd name="T62" fmla="*/ 30 w 238"/>
              <a:gd name="T63" fmla="*/ 184 h 240"/>
              <a:gd name="T64" fmla="*/ 40 w 238"/>
              <a:gd name="T65" fmla="*/ 162 h 240"/>
              <a:gd name="T66" fmla="*/ 86 w 238"/>
              <a:gd name="T67" fmla="*/ 115 h 240"/>
              <a:gd name="T68" fmla="*/ 126 w 238"/>
              <a:gd name="T69" fmla="*/ 113 h 240"/>
              <a:gd name="T70" fmla="*/ 147 w 238"/>
              <a:gd name="T71" fmla="*/ 113 h 240"/>
              <a:gd name="T72" fmla="*/ 147 w 238"/>
              <a:gd name="T73" fmla="*/ 92 h 240"/>
              <a:gd name="T74" fmla="*/ 108 w 238"/>
              <a:gd name="T75" fmla="*/ 76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38" h="240">
                <a:moveTo>
                  <a:pt x="130" y="164"/>
                </a:moveTo>
                <a:cubicBezTo>
                  <a:pt x="115" y="164"/>
                  <a:pt x="101" y="159"/>
                  <a:pt x="91" y="148"/>
                </a:cubicBezTo>
                <a:cubicBezTo>
                  <a:pt x="85" y="142"/>
                  <a:pt x="85" y="133"/>
                  <a:pt x="91" y="127"/>
                </a:cubicBezTo>
                <a:cubicBezTo>
                  <a:pt x="97" y="121"/>
                  <a:pt x="106" y="121"/>
                  <a:pt x="112" y="127"/>
                </a:cubicBezTo>
                <a:cubicBezTo>
                  <a:pt x="122" y="137"/>
                  <a:pt x="140" y="136"/>
                  <a:pt x="152" y="125"/>
                </a:cubicBezTo>
                <a:cubicBezTo>
                  <a:pt x="198" y="78"/>
                  <a:pt x="198" y="78"/>
                  <a:pt x="198" y="78"/>
                </a:cubicBezTo>
                <a:cubicBezTo>
                  <a:pt x="204" y="72"/>
                  <a:pt x="208" y="64"/>
                  <a:pt x="208" y="56"/>
                </a:cubicBezTo>
                <a:cubicBezTo>
                  <a:pt x="208" y="51"/>
                  <a:pt x="207" y="44"/>
                  <a:pt x="201" y="38"/>
                </a:cubicBezTo>
                <a:cubicBezTo>
                  <a:pt x="194" y="32"/>
                  <a:pt x="187" y="31"/>
                  <a:pt x="182" y="31"/>
                </a:cubicBezTo>
                <a:cubicBezTo>
                  <a:pt x="174" y="31"/>
                  <a:pt x="167" y="35"/>
                  <a:pt x="161" y="41"/>
                </a:cubicBezTo>
                <a:cubicBezTo>
                  <a:pt x="134" y="67"/>
                  <a:pt x="134" y="67"/>
                  <a:pt x="134" y="67"/>
                </a:cubicBezTo>
                <a:cubicBezTo>
                  <a:pt x="128" y="61"/>
                  <a:pt x="103" y="57"/>
                  <a:pt x="96" y="64"/>
                </a:cubicBezTo>
                <a:cubicBezTo>
                  <a:pt x="140" y="20"/>
                  <a:pt x="140" y="20"/>
                  <a:pt x="140" y="20"/>
                </a:cubicBezTo>
                <a:cubicBezTo>
                  <a:pt x="151" y="8"/>
                  <a:pt x="165" y="2"/>
                  <a:pt x="180" y="1"/>
                </a:cubicBezTo>
                <a:cubicBezTo>
                  <a:pt x="196" y="0"/>
                  <a:pt x="211" y="6"/>
                  <a:pt x="222" y="17"/>
                </a:cubicBezTo>
                <a:cubicBezTo>
                  <a:pt x="232" y="27"/>
                  <a:pt x="238" y="41"/>
                  <a:pt x="238" y="56"/>
                </a:cubicBezTo>
                <a:cubicBezTo>
                  <a:pt x="238" y="72"/>
                  <a:pt x="231" y="88"/>
                  <a:pt x="219" y="99"/>
                </a:cubicBezTo>
                <a:cubicBezTo>
                  <a:pt x="173" y="146"/>
                  <a:pt x="173" y="146"/>
                  <a:pt x="173" y="146"/>
                </a:cubicBezTo>
                <a:cubicBezTo>
                  <a:pt x="161" y="158"/>
                  <a:pt x="145" y="164"/>
                  <a:pt x="130" y="164"/>
                </a:cubicBezTo>
                <a:close/>
                <a:moveTo>
                  <a:pt x="108" y="76"/>
                </a:moveTo>
                <a:cubicBezTo>
                  <a:pt x="93" y="76"/>
                  <a:pt x="77" y="82"/>
                  <a:pt x="65" y="94"/>
                </a:cubicBezTo>
                <a:cubicBezTo>
                  <a:pt x="19" y="141"/>
                  <a:pt x="19" y="141"/>
                  <a:pt x="19" y="141"/>
                </a:cubicBezTo>
                <a:cubicBezTo>
                  <a:pt x="7" y="152"/>
                  <a:pt x="0" y="168"/>
                  <a:pt x="0" y="184"/>
                </a:cubicBezTo>
                <a:cubicBezTo>
                  <a:pt x="0" y="199"/>
                  <a:pt x="6" y="213"/>
                  <a:pt x="16" y="223"/>
                </a:cubicBezTo>
                <a:cubicBezTo>
                  <a:pt x="27" y="234"/>
                  <a:pt x="42" y="240"/>
                  <a:pt x="58" y="239"/>
                </a:cubicBezTo>
                <a:cubicBezTo>
                  <a:pt x="73" y="238"/>
                  <a:pt x="87" y="232"/>
                  <a:pt x="98" y="220"/>
                </a:cubicBezTo>
                <a:cubicBezTo>
                  <a:pt x="142" y="176"/>
                  <a:pt x="142" y="176"/>
                  <a:pt x="142" y="176"/>
                </a:cubicBezTo>
                <a:cubicBezTo>
                  <a:pt x="136" y="183"/>
                  <a:pt x="110" y="179"/>
                  <a:pt x="104" y="173"/>
                </a:cubicBezTo>
                <a:cubicBezTo>
                  <a:pt x="77" y="199"/>
                  <a:pt x="77" y="199"/>
                  <a:pt x="77" y="199"/>
                </a:cubicBezTo>
                <a:cubicBezTo>
                  <a:pt x="71" y="205"/>
                  <a:pt x="64" y="208"/>
                  <a:pt x="56" y="209"/>
                </a:cubicBezTo>
                <a:cubicBezTo>
                  <a:pt x="51" y="209"/>
                  <a:pt x="44" y="208"/>
                  <a:pt x="37" y="202"/>
                </a:cubicBezTo>
                <a:cubicBezTo>
                  <a:pt x="31" y="196"/>
                  <a:pt x="30" y="189"/>
                  <a:pt x="30" y="184"/>
                </a:cubicBezTo>
                <a:cubicBezTo>
                  <a:pt x="30" y="176"/>
                  <a:pt x="34" y="168"/>
                  <a:pt x="40" y="162"/>
                </a:cubicBezTo>
                <a:cubicBezTo>
                  <a:pt x="86" y="115"/>
                  <a:pt x="86" y="115"/>
                  <a:pt x="86" y="115"/>
                </a:cubicBezTo>
                <a:cubicBezTo>
                  <a:pt x="98" y="104"/>
                  <a:pt x="116" y="103"/>
                  <a:pt x="126" y="113"/>
                </a:cubicBezTo>
                <a:cubicBezTo>
                  <a:pt x="132" y="119"/>
                  <a:pt x="141" y="119"/>
                  <a:pt x="147" y="113"/>
                </a:cubicBezTo>
                <a:cubicBezTo>
                  <a:pt x="153" y="107"/>
                  <a:pt x="153" y="98"/>
                  <a:pt x="147" y="92"/>
                </a:cubicBezTo>
                <a:cubicBezTo>
                  <a:pt x="137" y="81"/>
                  <a:pt x="123" y="76"/>
                  <a:pt x="108" y="76"/>
                </a:cubicBezTo>
                <a:close/>
              </a:path>
            </a:pathLst>
          </a:custGeom>
          <a:solidFill>
            <a:sysClr val="window" lastClr="FFFFFF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</a:endParaRPr>
          </a:p>
        </p:txBody>
      </p:sp>
      <p:graphicFrame>
        <p:nvGraphicFramePr>
          <p:cNvPr id="57" name="Table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9898793"/>
              </p:ext>
            </p:extLst>
          </p:nvPr>
        </p:nvGraphicFramePr>
        <p:xfrm>
          <a:off x="1283168" y="2601296"/>
          <a:ext cx="4822613" cy="3316934"/>
        </p:xfrm>
        <a:graphic>
          <a:graphicData uri="http://schemas.openxmlformats.org/drawingml/2006/table">
            <a:tbl>
              <a:tblPr firstRow="1" bandRow="1"/>
              <a:tblGrid>
                <a:gridCol w="1553230"/>
                <a:gridCol w="1044659"/>
                <a:gridCol w="1112362"/>
                <a:gridCol w="1112362"/>
              </a:tblGrid>
              <a:tr h="56154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indent="0" algn="ctr"/>
                      <a:r>
                        <a:rPr lang="en-US" sz="14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en-US" sz="14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46304" marR="109728" marT="54864" marB="548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Engaged</a:t>
                      </a:r>
                      <a:endParaRPr lang="en-US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9728" marR="109728" marT="54864" marB="548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208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Enabled</a:t>
                      </a:r>
                      <a:endParaRPr lang="en-US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9728" marR="109728" marT="54864" marB="548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0D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Energized</a:t>
                      </a:r>
                      <a:endParaRPr lang="en-US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9728" marR="109728" marT="54864" marB="548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81C"/>
                    </a:solidFill>
                  </a:tcPr>
                </a:tc>
              </a:tr>
              <a:tr h="6888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Highly Engaged</a:t>
                      </a:r>
                      <a:br>
                        <a:rPr lang="en-US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2400" b="1" kern="12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r>
                        <a:rPr lang="en-US" sz="2400" b="1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en-US" sz="2400" b="1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46304" marR="109728" marT="54864" marB="548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9728" marR="109728" marT="54864" marB="548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2082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9728" marR="109728" marT="54864" marB="548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0D2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9728" marR="109728" marT="54864" marB="548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81C">
                        <a:lumMod val="20000"/>
                        <a:lumOff val="80000"/>
                      </a:srgbClr>
                    </a:solidFill>
                  </a:tcPr>
                </a:tc>
              </a:tr>
              <a:tr h="6888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Unsupported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27%</a:t>
                      </a:r>
                    </a:p>
                  </a:txBody>
                  <a:tcPr marL="146304" marR="109728" marT="54864" marB="54864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9728" marR="109728" marT="54864" marB="54864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2082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9728" marR="109728" marT="54864" marB="54864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0D2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9728" marR="109728" marT="54864" marB="54864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81C">
                        <a:lumMod val="20000"/>
                        <a:lumOff val="80000"/>
                      </a:srgbClr>
                    </a:solidFill>
                  </a:tcPr>
                </a:tc>
              </a:tr>
              <a:tr h="6888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Detached</a:t>
                      </a:r>
                    </a:p>
                    <a:p>
                      <a:pPr algn="l"/>
                      <a:r>
                        <a:rPr lang="en-US" sz="2400" b="1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21%</a:t>
                      </a:r>
                      <a:endParaRPr lang="en-US" sz="2400" b="1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46304" marR="109728" marT="54864" marB="54864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9728" marR="109728" marT="54864" marB="54864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2082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9728" marR="109728" marT="54864" marB="54864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0D2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9728" marR="109728" marT="54864" marB="54864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81C">
                        <a:lumMod val="20000"/>
                        <a:lumOff val="80000"/>
                      </a:srgbClr>
                    </a:solidFill>
                  </a:tcPr>
                </a:tc>
              </a:tr>
              <a:tr h="6888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Disengaged</a:t>
                      </a:r>
                    </a:p>
                    <a:p>
                      <a:pPr algn="l"/>
                      <a:r>
                        <a:rPr lang="en-US" sz="2400" b="1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25%</a:t>
                      </a:r>
                      <a:endParaRPr lang="en-US" sz="2400" b="1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46304" marR="109728" marT="54864" marB="54864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9728" marR="109728" marT="54864" marB="54864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2082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9728" marR="109728" marT="54864" marB="54864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0D2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9728" marR="109728" marT="54864" marB="54864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81C">
                        <a:lumMod val="20000"/>
                        <a:lumOff val="8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8" name="Oval 57"/>
          <p:cNvSpPr/>
          <p:nvPr/>
        </p:nvSpPr>
        <p:spPr>
          <a:xfrm>
            <a:off x="3141313" y="3303597"/>
            <a:ext cx="433520" cy="426674"/>
          </a:xfrm>
          <a:prstGeom prst="ellipse">
            <a:avLst/>
          </a:prstGeom>
          <a:solidFill>
            <a:srgbClr val="00B050"/>
          </a:solidFill>
          <a:ln w="25400" cap="flat" cmpd="sng" algn="ctr">
            <a:solidFill>
              <a:srgbClr val="00B050"/>
            </a:solidFill>
            <a:prstDash val="solid"/>
          </a:ln>
          <a:effectLst/>
        </p:spPr>
        <p:txBody>
          <a:bodyPr lIns="109728" tIns="54864" rIns="109728" bIns="54864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4204742" y="3303597"/>
            <a:ext cx="433520" cy="426674"/>
          </a:xfrm>
          <a:prstGeom prst="ellipse">
            <a:avLst/>
          </a:prstGeom>
          <a:solidFill>
            <a:srgbClr val="00B050"/>
          </a:solidFill>
          <a:ln w="25400" cap="flat" cmpd="sng" algn="ctr">
            <a:solidFill>
              <a:srgbClr val="00B050"/>
            </a:solidFill>
            <a:prstDash val="solid"/>
          </a:ln>
          <a:effectLst/>
        </p:spPr>
        <p:txBody>
          <a:bodyPr lIns="109728" tIns="54864" rIns="109728" bIns="54864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5345781" y="3303597"/>
            <a:ext cx="433520" cy="426674"/>
          </a:xfrm>
          <a:prstGeom prst="ellipse">
            <a:avLst/>
          </a:prstGeom>
          <a:solidFill>
            <a:srgbClr val="00B050"/>
          </a:solidFill>
          <a:ln w="25400" cap="flat" cmpd="sng" algn="ctr">
            <a:solidFill>
              <a:srgbClr val="00B050"/>
            </a:solidFill>
            <a:prstDash val="solid"/>
          </a:ln>
          <a:effectLst/>
        </p:spPr>
        <p:txBody>
          <a:bodyPr lIns="109728" tIns="54864" rIns="109728" bIns="54864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1" name="Oval 60"/>
          <p:cNvSpPr/>
          <p:nvPr/>
        </p:nvSpPr>
        <p:spPr>
          <a:xfrm>
            <a:off x="3141313" y="3998280"/>
            <a:ext cx="433520" cy="426674"/>
          </a:xfrm>
          <a:prstGeom prst="ellipse">
            <a:avLst/>
          </a:prstGeom>
          <a:solidFill>
            <a:srgbClr val="00B050"/>
          </a:solidFill>
          <a:ln w="25400" cap="flat" cmpd="sng" algn="ctr">
            <a:solidFill>
              <a:srgbClr val="00B050"/>
            </a:solidFill>
            <a:prstDash val="solid"/>
          </a:ln>
          <a:effectLst/>
        </p:spPr>
        <p:txBody>
          <a:bodyPr lIns="109728" tIns="54864" rIns="109728" bIns="54864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3141313" y="4682507"/>
            <a:ext cx="433520" cy="426674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lIns="109728" tIns="54864" rIns="109728" bIns="54864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3" name="Oval 62"/>
          <p:cNvSpPr/>
          <p:nvPr/>
        </p:nvSpPr>
        <p:spPr>
          <a:xfrm>
            <a:off x="3137130" y="5374267"/>
            <a:ext cx="433520" cy="426674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lIns="109728" tIns="54864" rIns="109728" bIns="54864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4198677" y="5374269"/>
            <a:ext cx="433520" cy="426674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lIns="109728" tIns="54864" rIns="109728" bIns="54864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5339716" y="5374267"/>
            <a:ext cx="433520" cy="426674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lIns="109728" tIns="54864" rIns="109728" bIns="54864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66" name="Table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845082"/>
              </p:ext>
            </p:extLst>
          </p:nvPr>
        </p:nvGraphicFramePr>
        <p:xfrm>
          <a:off x="6266994" y="2601296"/>
          <a:ext cx="831150" cy="3316935"/>
        </p:xfrm>
        <a:graphic>
          <a:graphicData uri="http://schemas.openxmlformats.org/drawingml/2006/table">
            <a:tbl>
              <a:tblPr firstRow="1" bandRow="1"/>
              <a:tblGrid>
                <a:gridCol w="831150"/>
              </a:tblGrid>
              <a:tr h="5972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100" dirty="0" smtClean="0"/>
                        <a:t>U.S. </a:t>
                      </a:r>
                      <a:endParaRPr lang="en-US" sz="1100" baseline="0" dirty="0" smtClean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0D2"/>
                    </a:solidFill>
                  </a:tcPr>
                </a:tc>
              </a:tr>
              <a:tr h="6752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35</a:t>
                      </a:r>
                      <a:r>
                        <a:rPr lang="en-US" sz="1800" dirty="0" smtClean="0"/>
                        <a:t>%</a:t>
                      </a:r>
                      <a:endParaRPr lang="en-US" sz="1800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10A0">
                        <a:tint val="40000"/>
                      </a:srgbClr>
                    </a:solidFill>
                  </a:tcPr>
                </a:tc>
              </a:tr>
              <a:tr h="6601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r>
                        <a:rPr lang="en-US" sz="1800" dirty="0" smtClean="0"/>
                        <a:t>%</a:t>
                      </a:r>
                      <a:endParaRPr lang="en-US" sz="1800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10A0">
                        <a:tint val="20000"/>
                      </a:srgbClr>
                    </a:solidFill>
                  </a:tcPr>
                </a:tc>
              </a:tr>
              <a:tr h="69726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r>
                        <a:rPr lang="en-US" sz="1800" dirty="0" smtClean="0"/>
                        <a:t>%</a:t>
                      </a:r>
                      <a:endParaRPr lang="en-US" sz="1800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10A0">
                        <a:tint val="40000"/>
                      </a:srgbClr>
                    </a:solidFill>
                  </a:tcPr>
                </a:tc>
              </a:tr>
              <a:tr h="6870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21</a:t>
                      </a:r>
                      <a:r>
                        <a:rPr lang="en-US" sz="1800" dirty="0" smtClean="0"/>
                        <a:t>%</a:t>
                      </a:r>
                      <a:endParaRPr lang="en-US" sz="1800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10A0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67" name="Oval 66"/>
          <p:cNvSpPr/>
          <p:nvPr/>
        </p:nvSpPr>
        <p:spPr>
          <a:xfrm>
            <a:off x="4204742" y="3998280"/>
            <a:ext cx="433520" cy="426674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lIns="109728" tIns="54864" rIns="109728" bIns="54864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8" name="Chord 67"/>
          <p:cNvSpPr/>
          <p:nvPr/>
        </p:nvSpPr>
        <p:spPr>
          <a:xfrm rot="214025">
            <a:off x="4185824" y="3997704"/>
            <a:ext cx="433520" cy="426674"/>
          </a:xfrm>
          <a:prstGeom prst="chord">
            <a:avLst>
              <a:gd name="adj1" fmla="val 4947446"/>
              <a:gd name="adj2" fmla="val 16200000"/>
            </a:avLst>
          </a:prstGeom>
          <a:solidFill>
            <a:srgbClr val="00B050"/>
          </a:solidFill>
          <a:ln w="25400" cap="flat" cmpd="sng" algn="ctr">
            <a:solidFill>
              <a:srgbClr val="00B050"/>
            </a:solidFill>
            <a:prstDash val="solid"/>
          </a:ln>
          <a:effectLst/>
        </p:spPr>
        <p:txBody>
          <a:bodyPr lIns="109728" tIns="54864" rIns="109728" bIns="54864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9" name="Oval 68"/>
          <p:cNvSpPr/>
          <p:nvPr/>
        </p:nvSpPr>
        <p:spPr>
          <a:xfrm>
            <a:off x="5345780" y="4002732"/>
            <a:ext cx="433520" cy="426674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lIns="109728" tIns="54864" rIns="109728" bIns="54864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0" name="Chord 69"/>
          <p:cNvSpPr/>
          <p:nvPr/>
        </p:nvSpPr>
        <p:spPr>
          <a:xfrm rot="214025">
            <a:off x="5326862" y="4002156"/>
            <a:ext cx="433520" cy="426674"/>
          </a:xfrm>
          <a:prstGeom prst="chord">
            <a:avLst>
              <a:gd name="adj1" fmla="val 4947446"/>
              <a:gd name="adj2" fmla="val 16200000"/>
            </a:avLst>
          </a:prstGeom>
          <a:solidFill>
            <a:srgbClr val="00B050"/>
          </a:solidFill>
          <a:ln w="25400" cap="flat" cmpd="sng" algn="ctr">
            <a:solidFill>
              <a:srgbClr val="00B050"/>
            </a:solidFill>
            <a:prstDash val="solid"/>
          </a:ln>
          <a:effectLst/>
        </p:spPr>
        <p:txBody>
          <a:bodyPr lIns="109728" tIns="54864" rIns="109728" bIns="54864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1" name="Oval 70"/>
          <p:cNvSpPr/>
          <p:nvPr/>
        </p:nvSpPr>
        <p:spPr>
          <a:xfrm>
            <a:off x="4204742" y="4670010"/>
            <a:ext cx="433520" cy="426674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lIns="109728" tIns="54864" rIns="109728" bIns="54864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2" name="Chord 71"/>
          <p:cNvSpPr/>
          <p:nvPr/>
        </p:nvSpPr>
        <p:spPr>
          <a:xfrm rot="214025">
            <a:off x="4185824" y="4669434"/>
            <a:ext cx="433520" cy="426674"/>
          </a:xfrm>
          <a:prstGeom prst="chord">
            <a:avLst>
              <a:gd name="adj1" fmla="val 4947446"/>
              <a:gd name="adj2" fmla="val 16200000"/>
            </a:avLst>
          </a:prstGeom>
          <a:solidFill>
            <a:srgbClr val="00B050"/>
          </a:solidFill>
          <a:ln w="25400" cap="flat" cmpd="sng" algn="ctr">
            <a:solidFill>
              <a:srgbClr val="00B050"/>
            </a:solidFill>
            <a:prstDash val="solid"/>
          </a:ln>
          <a:effectLst/>
        </p:spPr>
        <p:txBody>
          <a:bodyPr lIns="109728" tIns="54864" rIns="109728" bIns="54864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3" name="Oval 72"/>
          <p:cNvSpPr/>
          <p:nvPr/>
        </p:nvSpPr>
        <p:spPr>
          <a:xfrm>
            <a:off x="5345780" y="4695323"/>
            <a:ext cx="433520" cy="426674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lIns="109728" tIns="54864" rIns="109728" bIns="54864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4" name="Chord 73"/>
          <p:cNvSpPr/>
          <p:nvPr/>
        </p:nvSpPr>
        <p:spPr>
          <a:xfrm rot="214025">
            <a:off x="5326862" y="4694747"/>
            <a:ext cx="433520" cy="426674"/>
          </a:xfrm>
          <a:prstGeom prst="chord">
            <a:avLst>
              <a:gd name="adj1" fmla="val 4947446"/>
              <a:gd name="adj2" fmla="val 16200000"/>
            </a:avLst>
          </a:prstGeom>
          <a:solidFill>
            <a:srgbClr val="00B050"/>
          </a:solidFill>
          <a:ln w="25400" cap="flat" cmpd="sng" algn="ctr">
            <a:solidFill>
              <a:srgbClr val="00B050"/>
            </a:solidFill>
            <a:prstDash val="solid"/>
          </a:ln>
          <a:effectLst/>
        </p:spPr>
        <p:txBody>
          <a:bodyPr lIns="109728" tIns="54864" rIns="109728" bIns="54864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75" name="Table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8418927"/>
              </p:ext>
            </p:extLst>
          </p:nvPr>
        </p:nvGraphicFramePr>
        <p:xfrm>
          <a:off x="7293947" y="2601296"/>
          <a:ext cx="831150" cy="3316935"/>
        </p:xfrm>
        <a:graphic>
          <a:graphicData uri="http://schemas.openxmlformats.org/drawingml/2006/table">
            <a:tbl>
              <a:tblPr firstRow="1" bandRow="1"/>
              <a:tblGrid>
                <a:gridCol w="831150"/>
              </a:tblGrid>
              <a:tr h="5972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100" dirty="0" smtClean="0"/>
                        <a:t>2015</a:t>
                      </a:r>
                      <a:endParaRPr lang="en-US" sz="1100" baseline="0" dirty="0" smtClean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0D2"/>
                    </a:solidFill>
                  </a:tcPr>
                </a:tc>
              </a:tr>
              <a:tr h="6752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26</a:t>
                      </a:r>
                      <a:r>
                        <a:rPr lang="en-US" sz="1800" dirty="0" smtClean="0"/>
                        <a:t>%</a:t>
                      </a:r>
                      <a:endParaRPr lang="en-US" sz="1800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10A0">
                        <a:tint val="40000"/>
                      </a:srgbClr>
                    </a:solidFill>
                  </a:tcPr>
                </a:tc>
              </a:tr>
              <a:tr h="6601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26</a:t>
                      </a:r>
                      <a:r>
                        <a:rPr lang="en-US" sz="1800" dirty="0" smtClean="0"/>
                        <a:t>%</a:t>
                      </a:r>
                      <a:endParaRPr lang="en-US" sz="1800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10A0">
                        <a:tint val="20000"/>
                      </a:srgbClr>
                    </a:solidFill>
                  </a:tcPr>
                </a:tc>
              </a:tr>
              <a:tr h="69726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r>
                        <a:rPr lang="en-US" sz="1800" dirty="0" smtClean="0"/>
                        <a:t>%</a:t>
                      </a:r>
                      <a:endParaRPr lang="en-US" sz="1800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10A0">
                        <a:tint val="40000"/>
                      </a:srgbClr>
                    </a:solidFill>
                  </a:tcPr>
                </a:tc>
              </a:tr>
              <a:tr h="6870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r>
                        <a:rPr lang="en-US" sz="1800" dirty="0" smtClean="0"/>
                        <a:t>%</a:t>
                      </a:r>
                      <a:endParaRPr lang="en-US" sz="1800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10A0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733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8636000" cy="3429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2000" b="1" i="0">
                <a:solidFill>
                  <a:srgbClr val="000000"/>
                </a:solidFill>
                <a:latin typeface="arial"/>
              </a:defRPr>
            </a:pPr>
            <a:r>
              <a:rPr sz="2000" b="1" i="0" u="none" kern="200" dirty="0">
                <a:solidFill>
                  <a:srgbClr val="000000"/>
                </a:solidFill>
                <a:latin typeface="arial"/>
              </a:rPr>
              <a:t>Key Drivers of </a:t>
            </a:r>
            <a:r>
              <a:rPr sz="2000" b="1" i="0" u="none" kern="200" dirty="0" smtClean="0">
                <a:solidFill>
                  <a:srgbClr val="000000"/>
                </a:solidFill>
                <a:latin typeface="arial"/>
              </a:rPr>
              <a:t>Engagement</a:t>
            </a:r>
            <a:endParaRPr sz="2000" b="1" i="0" u="none" kern="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New shape"/>
          <p:cNvSpPr/>
          <p:nvPr/>
        </p:nvSpPr>
        <p:spPr>
          <a:xfrm>
            <a:off x="2844800" y="3517900"/>
            <a:ext cx="863600" cy="6858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New shape"/>
          <p:cNvSpPr/>
          <p:nvPr/>
        </p:nvSpPr>
        <p:spPr>
          <a:xfrm>
            <a:off x="2844800" y="2832100"/>
            <a:ext cx="863600" cy="6858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New shape"/>
          <p:cNvSpPr/>
          <p:nvPr/>
        </p:nvSpPr>
        <p:spPr>
          <a:xfrm>
            <a:off x="2844800" y="2146300"/>
            <a:ext cx="863600" cy="6858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2844800" y="889000"/>
            <a:ext cx="863600" cy="1270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ew shape"/>
          <p:cNvSpPr/>
          <p:nvPr/>
        </p:nvSpPr>
        <p:spPr>
          <a:xfrm>
            <a:off x="254000" y="647700"/>
            <a:ext cx="8636000" cy="190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lvl="0" hangingPunct="0">
              <a:defRPr sz="1600" b="0" i="0">
                <a:solidFill>
                  <a:srgbClr val="A6A6A6"/>
                </a:solidFill>
                <a:latin typeface="arial"/>
              </a:defRPr>
            </a:pPr>
            <a:r>
              <a:rPr lang="en-US" sz="1200" kern="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</a:rPr>
              <a:t>Agriculture and Natural Resources</a:t>
            </a:r>
          </a:p>
        </p:txBody>
      </p:sp>
      <p:sp>
        <p:nvSpPr>
          <p:cNvPr id="4" name="New shape"/>
          <p:cNvSpPr/>
          <p:nvPr/>
        </p:nvSpPr>
        <p:spPr>
          <a:xfrm>
            <a:off x="254000" y="889000"/>
            <a:ext cx="8636000" cy="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New shape"/>
          <p:cNvSpPr/>
          <p:nvPr/>
        </p:nvSpPr>
        <p:spPr>
          <a:xfrm>
            <a:off x="254000" y="2159000"/>
            <a:ext cx="8636000" cy="0"/>
          </a:xfrm>
          <a:prstGeom prst="line">
            <a:avLst/>
          </a:prstGeom>
          <a:ln w="19050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New shape"/>
          <p:cNvSpPr/>
          <p:nvPr/>
        </p:nvSpPr>
        <p:spPr>
          <a:xfrm>
            <a:off x="254000" y="889000"/>
            <a:ext cx="8636000" cy="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New shape"/>
          <p:cNvSpPr/>
          <p:nvPr/>
        </p:nvSpPr>
        <p:spPr>
          <a:xfrm>
            <a:off x="254000" y="2159000"/>
            <a:ext cx="8636000" cy="0"/>
          </a:xfrm>
          <a:prstGeom prst="line">
            <a:avLst/>
          </a:prstGeom>
          <a:ln w="19050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254000" y="889000"/>
            <a:ext cx="863600" cy="127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100" tIns="38100" rIns="38100" bIns="381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Ag and Natl Rescs 2015</a:t>
            </a:r>
          </a:p>
        </p:txBody>
      </p:sp>
      <p:sp>
        <p:nvSpPr>
          <p:cNvPr id="9" name="New shape"/>
          <p:cNvSpPr/>
          <p:nvPr/>
        </p:nvSpPr>
        <p:spPr>
          <a:xfrm>
            <a:off x="1117600" y="889000"/>
            <a:ext cx="863600" cy="127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100" tIns="38100" rIns="38100" bIns="381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University of California Overall 2017</a:t>
            </a:r>
          </a:p>
        </p:txBody>
      </p:sp>
      <p:sp>
        <p:nvSpPr>
          <p:cNvPr id="10" name="New shape"/>
          <p:cNvSpPr/>
          <p:nvPr/>
        </p:nvSpPr>
        <p:spPr>
          <a:xfrm>
            <a:off x="1981200" y="889000"/>
            <a:ext cx="863600" cy="127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100" tIns="38100" rIns="38100" bIns="381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US National Norm</a:t>
            </a:r>
          </a:p>
        </p:txBody>
      </p:sp>
      <p:sp>
        <p:nvSpPr>
          <p:cNvPr id="12" name="New shape"/>
          <p:cNvSpPr/>
          <p:nvPr/>
        </p:nvSpPr>
        <p:spPr>
          <a:xfrm>
            <a:off x="2844800" y="889000"/>
            <a:ext cx="863600" cy="127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Total Favorable Score</a:t>
            </a:r>
          </a:p>
        </p:txBody>
      </p:sp>
      <p:sp>
        <p:nvSpPr>
          <p:cNvPr id="13" name="New shape"/>
          <p:cNvSpPr/>
          <p:nvPr/>
        </p:nvSpPr>
        <p:spPr>
          <a:xfrm>
            <a:off x="254000" y="2146300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463550" y="23304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4</a:t>
            </a:r>
          </a:p>
        </p:txBody>
      </p:sp>
      <p:sp>
        <p:nvSpPr>
          <p:cNvPr id="15" name="New shape"/>
          <p:cNvSpPr/>
          <p:nvPr/>
        </p:nvSpPr>
        <p:spPr>
          <a:xfrm>
            <a:off x="1117600" y="2146300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New shape"/>
          <p:cNvSpPr/>
          <p:nvPr/>
        </p:nvSpPr>
        <p:spPr>
          <a:xfrm>
            <a:off x="1327150" y="23304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17" name="New shape"/>
          <p:cNvSpPr/>
          <p:nvPr/>
        </p:nvSpPr>
        <p:spPr>
          <a:xfrm>
            <a:off x="1981200" y="2146300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New shape"/>
          <p:cNvSpPr/>
          <p:nvPr/>
        </p:nvSpPr>
        <p:spPr>
          <a:xfrm>
            <a:off x="2190750" y="233045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-9*</a:t>
            </a:r>
          </a:p>
        </p:txBody>
      </p:sp>
      <p:sp>
        <p:nvSpPr>
          <p:cNvPr id="20" name="New shape"/>
          <p:cNvSpPr/>
          <p:nvPr/>
        </p:nvSpPr>
        <p:spPr>
          <a:xfrm>
            <a:off x="2844800" y="2146300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New shape"/>
          <p:cNvSpPr/>
          <p:nvPr/>
        </p:nvSpPr>
        <p:spPr>
          <a:xfrm>
            <a:off x="2844800" y="24015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>
              <a:defRPr sz="1200" b="0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54</a:t>
            </a:r>
          </a:p>
        </p:txBody>
      </p:sp>
      <p:sp>
        <p:nvSpPr>
          <p:cNvPr id="22" name="New shape"/>
          <p:cNvSpPr/>
          <p:nvPr/>
        </p:nvSpPr>
        <p:spPr>
          <a:xfrm>
            <a:off x="3708400" y="2146300"/>
            <a:ext cx="17272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New shape"/>
          <p:cNvSpPr/>
          <p:nvPr/>
        </p:nvSpPr>
        <p:spPr>
          <a:xfrm>
            <a:off x="3835400" y="2228850"/>
            <a:ext cx="1554480" cy="520700"/>
          </a:xfrm>
          <a:prstGeom prst="roundRect">
            <a:avLst>
              <a:gd name="adj" fmla="val 9000"/>
            </a:avLst>
          </a:prstGeom>
          <a:solidFill>
            <a:srgbClr val="D8D8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1100" b="1">
                <a:solidFill>
                  <a:srgbClr val="4A4A4A"/>
                </a:solidFill>
                <a:latin typeface="arial"/>
              </a:rPr>
              <a:t>Career Development</a:t>
            </a:r>
          </a:p>
        </p:txBody>
      </p:sp>
      <p:pic>
        <p:nvPicPr>
          <p:cNvPr id="24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499100" y="2248535"/>
            <a:ext cx="512762" cy="1954530"/>
          </a:xfrm>
          <a:prstGeom prst="rect">
            <a:avLst/>
          </a:prstGeom>
          <a:ln>
            <a:noFill/>
          </a:ln>
        </p:spPr>
      </p:pic>
      <p:sp>
        <p:nvSpPr>
          <p:cNvPr id="25" name="New shape"/>
          <p:cNvSpPr/>
          <p:nvPr/>
        </p:nvSpPr>
        <p:spPr>
          <a:xfrm>
            <a:off x="6102350" y="2838450"/>
            <a:ext cx="2525014" cy="774700"/>
          </a:xfrm>
          <a:prstGeom prst="roundRect">
            <a:avLst>
              <a:gd name="adj" fmla="val 9000"/>
            </a:avLst>
          </a:prstGeom>
          <a:solidFill>
            <a:srgbClr val="CADF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1100" b="1">
                <a:solidFill>
                  <a:srgbClr val="4A4A4A"/>
                </a:solidFill>
                <a:latin typeface="arial"/>
              </a:rPr>
              <a:t>Engagement</a:t>
            </a:r>
          </a:p>
        </p:txBody>
      </p:sp>
      <p:sp>
        <p:nvSpPr>
          <p:cNvPr id="26" name="New shape"/>
          <p:cNvSpPr/>
          <p:nvPr/>
        </p:nvSpPr>
        <p:spPr>
          <a:xfrm>
            <a:off x="254000" y="2832100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New shape"/>
          <p:cNvSpPr/>
          <p:nvPr/>
        </p:nvSpPr>
        <p:spPr>
          <a:xfrm>
            <a:off x="463550" y="3016250"/>
            <a:ext cx="444500" cy="317500"/>
          </a:xfrm>
          <a:prstGeom prst="rect">
            <a:avLst/>
          </a:prstGeom>
          <a:solidFill>
            <a:srgbClr val="D8D8D8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rmAutofit/>
          </a:bodyPr>
          <a:lstStyle/>
          <a:p>
            <a:pPr algn="ctr">
              <a:defRPr sz="1200" b="0" i="0">
                <a:solidFill>
                  <a:srgbClr val="4A4A4A"/>
                </a:solidFill>
                <a:latin typeface="Arial"/>
              </a:defRPr>
            </a:pPr>
            <a:r>
              <a:rPr lang="en-US" sz="1200" b="0">
                <a:latin typeface="arial"/>
              </a:rPr>
              <a:t>n/a</a:t>
            </a:r>
          </a:p>
        </p:txBody>
      </p:sp>
      <p:sp>
        <p:nvSpPr>
          <p:cNvPr id="28" name="New shape"/>
          <p:cNvSpPr/>
          <p:nvPr/>
        </p:nvSpPr>
        <p:spPr>
          <a:xfrm>
            <a:off x="1117600" y="2832100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New shape"/>
          <p:cNvSpPr/>
          <p:nvPr/>
        </p:nvSpPr>
        <p:spPr>
          <a:xfrm>
            <a:off x="1327150" y="301625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-8*</a:t>
            </a:r>
          </a:p>
        </p:txBody>
      </p:sp>
      <p:sp>
        <p:nvSpPr>
          <p:cNvPr id="30" name="New shape"/>
          <p:cNvSpPr/>
          <p:nvPr/>
        </p:nvSpPr>
        <p:spPr>
          <a:xfrm>
            <a:off x="1981200" y="2832100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New shape"/>
          <p:cNvSpPr/>
          <p:nvPr/>
        </p:nvSpPr>
        <p:spPr>
          <a:xfrm>
            <a:off x="2190750" y="3016250"/>
            <a:ext cx="444500" cy="317500"/>
          </a:xfrm>
          <a:prstGeom prst="rect">
            <a:avLst/>
          </a:prstGeom>
          <a:solidFill>
            <a:srgbClr val="D8D8D8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rmAutofit/>
          </a:bodyPr>
          <a:lstStyle/>
          <a:p>
            <a:pPr algn="ctr">
              <a:defRPr sz="1200" b="0" i="0">
                <a:solidFill>
                  <a:srgbClr val="4A4A4A"/>
                </a:solidFill>
                <a:latin typeface="Arial"/>
              </a:defRPr>
            </a:pPr>
            <a:r>
              <a:rPr lang="en-US" sz="1200" b="0">
                <a:latin typeface="arial"/>
              </a:rPr>
              <a:t>n/a</a:t>
            </a:r>
          </a:p>
        </p:txBody>
      </p:sp>
      <p:sp>
        <p:nvSpPr>
          <p:cNvPr id="33" name="New shape"/>
          <p:cNvSpPr/>
          <p:nvPr/>
        </p:nvSpPr>
        <p:spPr>
          <a:xfrm>
            <a:off x="2844800" y="2832100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New shape"/>
          <p:cNvSpPr/>
          <p:nvPr/>
        </p:nvSpPr>
        <p:spPr>
          <a:xfrm>
            <a:off x="2844800" y="30873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>
              <a:defRPr sz="1200" b="0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60</a:t>
            </a:r>
          </a:p>
        </p:txBody>
      </p:sp>
      <p:sp>
        <p:nvSpPr>
          <p:cNvPr id="35" name="New shape"/>
          <p:cNvSpPr/>
          <p:nvPr/>
        </p:nvSpPr>
        <p:spPr>
          <a:xfrm>
            <a:off x="3708400" y="2832100"/>
            <a:ext cx="17272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New shape"/>
          <p:cNvSpPr/>
          <p:nvPr/>
        </p:nvSpPr>
        <p:spPr>
          <a:xfrm>
            <a:off x="3835400" y="2914650"/>
            <a:ext cx="1554480" cy="520700"/>
          </a:xfrm>
          <a:prstGeom prst="roundRect">
            <a:avLst>
              <a:gd name="adj" fmla="val 9000"/>
            </a:avLst>
          </a:prstGeom>
          <a:solidFill>
            <a:srgbClr val="D8D8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1100" b="1">
                <a:solidFill>
                  <a:srgbClr val="4A4A4A"/>
                </a:solidFill>
                <a:latin typeface="arial"/>
              </a:rPr>
              <a:t>Wellness</a:t>
            </a:r>
          </a:p>
        </p:txBody>
      </p:sp>
      <p:sp>
        <p:nvSpPr>
          <p:cNvPr id="37" name="New shape"/>
          <p:cNvSpPr/>
          <p:nvPr/>
        </p:nvSpPr>
        <p:spPr>
          <a:xfrm>
            <a:off x="254000" y="3517900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New shape"/>
          <p:cNvSpPr/>
          <p:nvPr/>
        </p:nvSpPr>
        <p:spPr>
          <a:xfrm>
            <a:off x="463550" y="37020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4</a:t>
            </a:r>
          </a:p>
        </p:txBody>
      </p:sp>
      <p:sp>
        <p:nvSpPr>
          <p:cNvPr id="39" name="New shape"/>
          <p:cNvSpPr/>
          <p:nvPr/>
        </p:nvSpPr>
        <p:spPr>
          <a:xfrm>
            <a:off x="1117600" y="3517900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New shape"/>
          <p:cNvSpPr/>
          <p:nvPr/>
        </p:nvSpPr>
        <p:spPr>
          <a:xfrm>
            <a:off x="1327150" y="37020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41" name="New shape"/>
          <p:cNvSpPr/>
          <p:nvPr/>
        </p:nvSpPr>
        <p:spPr>
          <a:xfrm>
            <a:off x="1981200" y="3517900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New shape"/>
          <p:cNvSpPr/>
          <p:nvPr/>
        </p:nvSpPr>
        <p:spPr>
          <a:xfrm>
            <a:off x="2190750" y="37020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44" name="New shape"/>
          <p:cNvSpPr/>
          <p:nvPr/>
        </p:nvSpPr>
        <p:spPr>
          <a:xfrm>
            <a:off x="2844800" y="3517900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New shape"/>
          <p:cNvSpPr/>
          <p:nvPr/>
        </p:nvSpPr>
        <p:spPr>
          <a:xfrm>
            <a:off x="2844800" y="377317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>
              <a:defRPr sz="1200" b="0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68</a:t>
            </a:r>
          </a:p>
        </p:txBody>
      </p:sp>
      <p:sp>
        <p:nvSpPr>
          <p:cNvPr id="46" name="New shape"/>
          <p:cNvSpPr/>
          <p:nvPr/>
        </p:nvSpPr>
        <p:spPr>
          <a:xfrm>
            <a:off x="3708400" y="3517900"/>
            <a:ext cx="17272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New shape"/>
          <p:cNvSpPr/>
          <p:nvPr/>
        </p:nvSpPr>
        <p:spPr>
          <a:xfrm>
            <a:off x="3835400" y="3600450"/>
            <a:ext cx="1554480" cy="520700"/>
          </a:xfrm>
          <a:prstGeom prst="roundRect">
            <a:avLst>
              <a:gd name="adj" fmla="val 9000"/>
            </a:avLst>
          </a:prstGeom>
          <a:solidFill>
            <a:srgbClr val="D8D8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1100" b="1">
                <a:solidFill>
                  <a:srgbClr val="4A4A4A"/>
                </a:solidFill>
                <a:latin typeface="arial"/>
              </a:rPr>
              <a:t>Communication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8636000" cy="3429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2000" b="1" i="0">
                <a:solidFill>
                  <a:srgbClr val="000000"/>
                </a:solidFill>
                <a:latin typeface="arial"/>
              </a:defRPr>
            </a:pPr>
            <a:r>
              <a:rPr sz="2000" b="1" i="0" u="none" kern="200" dirty="0">
                <a:solidFill>
                  <a:srgbClr val="000000"/>
                </a:solidFill>
                <a:latin typeface="arial"/>
              </a:rPr>
              <a:t>Key Driver Items of </a:t>
            </a:r>
            <a:r>
              <a:rPr sz="2000" b="1" i="0" u="none" kern="200" dirty="0" smtClean="0">
                <a:solidFill>
                  <a:srgbClr val="000000"/>
                </a:solidFill>
                <a:latin typeface="arial"/>
              </a:rPr>
              <a:t>Engagement</a:t>
            </a:r>
            <a:endParaRPr sz="2000" b="1" i="0" u="none" kern="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New shape"/>
          <p:cNvSpPr/>
          <p:nvPr/>
        </p:nvSpPr>
        <p:spPr>
          <a:xfrm>
            <a:off x="2844800" y="5504180"/>
            <a:ext cx="863600" cy="704596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New shape"/>
          <p:cNvSpPr/>
          <p:nvPr/>
        </p:nvSpPr>
        <p:spPr>
          <a:xfrm>
            <a:off x="2844800" y="4799584"/>
            <a:ext cx="863600" cy="704596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New shape"/>
          <p:cNvSpPr/>
          <p:nvPr/>
        </p:nvSpPr>
        <p:spPr>
          <a:xfrm>
            <a:off x="2844800" y="4094988"/>
            <a:ext cx="863600" cy="704596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New shape"/>
          <p:cNvSpPr/>
          <p:nvPr/>
        </p:nvSpPr>
        <p:spPr>
          <a:xfrm>
            <a:off x="2844800" y="3390392"/>
            <a:ext cx="863600" cy="704596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New shape"/>
          <p:cNvSpPr/>
          <p:nvPr/>
        </p:nvSpPr>
        <p:spPr>
          <a:xfrm>
            <a:off x="2844800" y="2685796"/>
            <a:ext cx="863600" cy="704596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New shape"/>
          <p:cNvSpPr/>
          <p:nvPr/>
        </p:nvSpPr>
        <p:spPr>
          <a:xfrm>
            <a:off x="2844800" y="2006600"/>
            <a:ext cx="863600" cy="704596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New shape"/>
          <p:cNvSpPr/>
          <p:nvPr/>
        </p:nvSpPr>
        <p:spPr>
          <a:xfrm>
            <a:off x="2844800" y="914400"/>
            <a:ext cx="863600" cy="10795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ew shape"/>
          <p:cNvSpPr/>
          <p:nvPr/>
        </p:nvSpPr>
        <p:spPr>
          <a:xfrm>
            <a:off x="254000" y="647700"/>
            <a:ext cx="8636000" cy="190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lvl="0" hangingPunct="0">
              <a:defRPr sz="1600" b="0" i="0">
                <a:solidFill>
                  <a:srgbClr val="A6A6A6"/>
                </a:solidFill>
                <a:latin typeface="arial"/>
              </a:defRPr>
            </a:pPr>
            <a:r>
              <a:rPr lang="en-US" sz="1200" kern="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</a:rPr>
              <a:t>Agriculture and Natural Resources</a:t>
            </a:r>
          </a:p>
        </p:txBody>
      </p:sp>
      <p:sp>
        <p:nvSpPr>
          <p:cNvPr id="4" name="New shape"/>
          <p:cNvSpPr/>
          <p:nvPr/>
        </p:nvSpPr>
        <p:spPr>
          <a:xfrm>
            <a:off x="254000" y="914400"/>
            <a:ext cx="8636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New shape"/>
          <p:cNvSpPr/>
          <p:nvPr/>
        </p:nvSpPr>
        <p:spPr>
          <a:xfrm>
            <a:off x="254000" y="914400"/>
            <a:ext cx="863600" cy="1079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Ag and Natl Rescs 2015</a:t>
            </a:r>
          </a:p>
        </p:txBody>
      </p:sp>
      <p:sp>
        <p:nvSpPr>
          <p:cNvPr id="6" name="New shape"/>
          <p:cNvSpPr/>
          <p:nvPr/>
        </p:nvSpPr>
        <p:spPr>
          <a:xfrm>
            <a:off x="1117600" y="914400"/>
            <a:ext cx="8636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New shape"/>
          <p:cNvSpPr/>
          <p:nvPr/>
        </p:nvSpPr>
        <p:spPr>
          <a:xfrm>
            <a:off x="1117600" y="914400"/>
            <a:ext cx="863600" cy="1079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University of California Overall 2017</a:t>
            </a:r>
          </a:p>
        </p:txBody>
      </p:sp>
      <p:sp>
        <p:nvSpPr>
          <p:cNvPr id="8" name="New shape"/>
          <p:cNvSpPr/>
          <p:nvPr/>
        </p:nvSpPr>
        <p:spPr>
          <a:xfrm>
            <a:off x="1981200" y="914400"/>
            <a:ext cx="8636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1981200" y="914400"/>
            <a:ext cx="863600" cy="1079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US National Norm</a:t>
            </a:r>
          </a:p>
        </p:txBody>
      </p:sp>
      <p:sp>
        <p:nvSpPr>
          <p:cNvPr id="11" name="New shape"/>
          <p:cNvSpPr/>
          <p:nvPr/>
        </p:nvSpPr>
        <p:spPr>
          <a:xfrm>
            <a:off x="2844800" y="914400"/>
            <a:ext cx="8636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2844800" y="914400"/>
            <a:ext cx="863600" cy="1079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Total Favorable Score</a:t>
            </a:r>
          </a:p>
        </p:txBody>
      </p:sp>
      <p:sp>
        <p:nvSpPr>
          <p:cNvPr id="13" name="New shape"/>
          <p:cNvSpPr/>
          <p:nvPr/>
        </p:nvSpPr>
        <p:spPr>
          <a:xfrm>
            <a:off x="3708400" y="914400"/>
            <a:ext cx="5172964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254000" y="1993900"/>
            <a:ext cx="8636000" cy="0"/>
          </a:xfrm>
          <a:prstGeom prst="line">
            <a:avLst/>
          </a:prstGeom>
          <a:ln w="19050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254000" y="1993900"/>
            <a:ext cx="8636000" cy="0"/>
          </a:xfrm>
          <a:prstGeom prst="line">
            <a:avLst/>
          </a:prstGeom>
          <a:ln w="19050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New shape"/>
          <p:cNvSpPr/>
          <p:nvPr/>
        </p:nvSpPr>
        <p:spPr>
          <a:xfrm>
            <a:off x="254000" y="2006600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New shape"/>
          <p:cNvSpPr/>
          <p:nvPr/>
        </p:nvSpPr>
        <p:spPr>
          <a:xfrm>
            <a:off x="463550" y="2200148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5</a:t>
            </a:r>
          </a:p>
        </p:txBody>
      </p:sp>
      <p:sp>
        <p:nvSpPr>
          <p:cNvPr id="18" name="New shape"/>
          <p:cNvSpPr/>
          <p:nvPr/>
        </p:nvSpPr>
        <p:spPr>
          <a:xfrm>
            <a:off x="1117600" y="2006600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New shape"/>
          <p:cNvSpPr/>
          <p:nvPr/>
        </p:nvSpPr>
        <p:spPr>
          <a:xfrm>
            <a:off x="1327150" y="2200148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20" name="New shape"/>
          <p:cNvSpPr/>
          <p:nvPr/>
        </p:nvSpPr>
        <p:spPr>
          <a:xfrm>
            <a:off x="1981200" y="2006600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New shape"/>
          <p:cNvSpPr/>
          <p:nvPr/>
        </p:nvSpPr>
        <p:spPr>
          <a:xfrm>
            <a:off x="2190750" y="2200148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-9*</a:t>
            </a:r>
          </a:p>
        </p:txBody>
      </p:sp>
      <p:sp>
        <p:nvSpPr>
          <p:cNvPr id="23" name="New shape"/>
          <p:cNvSpPr/>
          <p:nvPr/>
        </p:nvSpPr>
        <p:spPr>
          <a:xfrm>
            <a:off x="2844800" y="2006600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New shape"/>
          <p:cNvSpPr/>
          <p:nvPr/>
        </p:nvSpPr>
        <p:spPr>
          <a:xfrm>
            <a:off x="2844800" y="2271276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31</a:t>
            </a:r>
          </a:p>
        </p:txBody>
      </p:sp>
      <p:sp>
        <p:nvSpPr>
          <p:cNvPr id="25" name="New shape"/>
          <p:cNvSpPr/>
          <p:nvPr/>
        </p:nvSpPr>
        <p:spPr>
          <a:xfrm>
            <a:off x="3708400" y="2006600"/>
            <a:ext cx="3022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New shape"/>
          <p:cNvSpPr/>
          <p:nvPr/>
        </p:nvSpPr>
        <p:spPr>
          <a:xfrm>
            <a:off x="3759200" y="2121097"/>
            <a:ext cx="3022600" cy="475602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63500" bIns="0" rtlCol="0" anchor="ctr">
            <a:normAutofit lnSpcReduction="10000"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Career Development:</a:t>
            </a:r>
            <a:r>
              <a:rPr sz="1050" b="0" i="0" u="none" kern="200">
                <a:solidFill>
                  <a:srgbClr val="000000"/>
                </a:solidFill>
                <a:latin typeface="arial"/>
              </a:rPr>
              <a:t> My campus/location is doing a good job of planning for management succession.</a:t>
            </a:r>
          </a:p>
        </p:txBody>
      </p:sp>
      <p:sp>
        <p:nvSpPr>
          <p:cNvPr id="27" name="New shape"/>
          <p:cNvSpPr/>
          <p:nvPr/>
        </p:nvSpPr>
        <p:spPr>
          <a:xfrm>
            <a:off x="6731000" y="2006600"/>
            <a:ext cx="4318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6794500" y="2175789"/>
            <a:ext cx="410210" cy="4016197"/>
          </a:xfrm>
          <a:prstGeom prst="rect">
            <a:avLst/>
          </a:prstGeom>
          <a:ln>
            <a:noFill/>
          </a:ln>
        </p:spPr>
      </p:pic>
      <p:sp>
        <p:nvSpPr>
          <p:cNvPr id="29" name="New shape"/>
          <p:cNvSpPr/>
          <p:nvPr/>
        </p:nvSpPr>
        <p:spPr>
          <a:xfrm>
            <a:off x="7162800" y="2006600"/>
            <a:ext cx="17272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New shape"/>
          <p:cNvSpPr/>
          <p:nvPr/>
        </p:nvSpPr>
        <p:spPr>
          <a:xfrm>
            <a:off x="7289800" y="3707638"/>
            <a:ext cx="1346200" cy="952500"/>
          </a:xfrm>
          <a:prstGeom prst="roundRect">
            <a:avLst>
              <a:gd name="adj" fmla="val 9000"/>
            </a:avLst>
          </a:prstGeom>
          <a:solidFill>
            <a:srgbClr val="CADF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1100" b="1">
                <a:solidFill>
                  <a:srgbClr val="4A4A4A"/>
                </a:solidFill>
                <a:latin typeface="arial"/>
              </a:rPr>
              <a:t>Engagement</a:t>
            </a:r>
          </a:p>
        </p:txBody>
      </p:sp>
      <p:sp>
        <p:nvSpPr>
          <p:cNvPr id="31" name="New shape"/>
          <p:cNvSpPr/>
          <p:nvPr/>
        </p:nvSpPr>
        <p:spPr>
          <a:xfrm>
            <a:off x="254000" y="2685796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New shape"/>
          <p:cNvSpPr/>
          <p:nvPr/>
        </p:nvSpPr>
        <p:spPr>
          <a:xfrm>
            <a:off x="463550" y="2879344"/>
            <a:ext cx="444500" cy="317500"/>
          </a:xfrm>
          <a:prstGeom prst="rect">
            <a:avLst/>
          </a:prstGeom>
          <a:solidFill>
            <a:srgbClr val="81AD2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15*</a:t>
            </a:r>
          </a:p>
        </p:txBody>
      </p:sp>
      <p:sp>
        <p:nvSpPr>
          <p:cNvPr id="33" name="New shape"/>
          <p:cNvSpPr/>
          <p:nvPr/>
        </p:nvSpPr>
        <p:spPr>
          <a:xfrm>
            <a:off x="1117600" y="2685796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New shape"/>
          <p:cNvSpPr/>
          <p:nvPr/>
        </p:nvSpPr>
        <p:spPr>
          <a:xfrm>
            <a:off x="1327150" y="2879344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</a:t>
            </a:r>
          </a:p>
        </p:txBody>
      </p:sp>
      <p:sp>
        <p:nvSpPr>
          <p:cNvPr id="35" name="New shape"/>
          <p:cNvSpPr/>
          <p:nvPr/>
        </p:nvSpPr>
        <p:spPr>
          <a:xfrm>
            <a:off x="1981200" y="2685796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New shape"/>
          <p:cNvSpPr/>
          <p:nvPr/>
        </p:nvSpPr>
        <p:spPr>
          <a:xfrm>
            <a:off x="2190750" y="2879344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-4</a:t>
            </a:r>
          </a:p>
        </p:txBody>
      </p:sp>
      <p:sp>
        <p:nvSpPr>
          <p:cNvPr id="38" name="New shape"/>
          <p:cNvSpPr/>
          <p:nvPr/>
        </p:nvSpPr>
        <p:spPr>
          <a:xfrm>
            <a:off x="2844800" y="2685796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New shape"/>
          <p:cNvSpPr/>
          <p:nvPr/>
        </p:nvSpPr>
        <p:spPr>
          <a:xfrm>
            <a:off x="2844800" y="2950471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63</a:t>
            </a:r>
          </a:p>
        </p:txBody>
      </p:sp>
      <p:sp>
        <p:nvSpPr>
          <p:cNvPr id="40" name="New shape"/>
          <p:cNvSpPr/>
          <p:nvPr/>
        </p:nvSpPr>
        <p:spPr>
          <a:xfrm>
            <a:off x="3708400" y="2685796"/>
            <a:ext cx="3022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New shape"/>
          <p:cNvSpPr/>
          <p:nvPr/>
        </p:nvSpPr>
        <p:spPr>
          <a:xfrm>
            <a:off x="3759200" y="2800293"/>
            <a:ext cx="3022600" cy="475602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63500" bIns="0" rtlCol="0" anchor="ctr">
            <a:normAutofit lnSpcReduction="10000"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Career Development:</a:t>
            </a:r>
            <a:r>
              <a:rPr sz="1050" b="0" i="0" u="none" kern="200">
                <a:solidFill>
                  <a:srgbClr val="000000"/>
                </a:solidFill>
                <a:latin typeface="arial"/>
              </a:rPr>
              <a:t> I am confident I can achieve my personal career objectives within the UC system.</a:t>
            </a:r>
          </a:p>
        </p:txBody>
      </p:sp>
      <p:sp>
        <p:nvSpPr>
          <p:cNvPr id="42" name="New shape"/>
          <p:cNvSpPr/>
          <p:nvPr/>
        </p:nvSpPr>
        <p:spPr>
          <a:xfrm>
            <a:off x="254000" y="3390392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New shape"/>
          <p:cNvSpPr/>
          <p:nvPr/>
        </p:nvSpPr>
        <p:spPr>
          <a:xfrm>
            <a:off x="463550" y="3583940"/>
            <a:ext cx="444500" cy="317500"/>
          </a:xfrm>
          <a:prstGeom prst="rect">
            <a:avLst/>
          </a:prstGeom>
          <a:solidFill>
            <a:srgbClr val="D8D8D8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rmAutofit/>
          </a:bodyPr>
          <a:lstStyle/>
          <a:p>
            <a:pPr algn="ctr">
              <a:defRPr sz="1200" b="0" i="0">
                <a:solidFill>
                  <a:srgbClr val="4A4A4A"/>
                </a:solidFill>
                <a:latin typeface="Arial"/>
              </a:defRPr>
            </a:pPr>
            <a:r>
              <a:rPr lang="en-US" sz="1200" b="0">
                <a:latin typeface="arial"/>
              </a:rPr>
              <a:t>n/a</a:t>
            </a:r>
          </a:p>
        </p:txBody>
      </p:sp>
      <p:sp>
        <p:nvSpPr>
          <p:cNvPr id="44" name="New shape"/>
          <p:cNvSpPr/>
          <p:nvPr/>
        </p:nvSpPr>
        <p:spPr>
          <a:xfrm>
            <a:off x="1117600" y="3390392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New shape"/>
          <p:cNvSpPr/>
          <p:nvPr/>
        </p:nvSpPr>
        <p:spPr>
          <a:xfrm>
            <a:off x="1327150" y="358394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-11*</a:t>
            </a:r>
          </a:p>
        </p:txBody>
      </p:sp>
      <p:sp>
        <p:nvSpPr>
          <p:cNvPr id="46" name="New shape"/>
          <p:cNvSpPr/>
          <p:nvPr/>
        </p:nvSpPr>
        <p:spPr>
          <a:xfrm>
            <a:off x="1981200" y="3390392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New shape"/>
          <p:cNvSpPr/>
          <p:nvPr/>
        </p:nvSpPr>
        <p:spPr>
          <a:xfrm>
            <a:off x="2190750" y="3583940"/>
            <a:ext cx="444500" cy="317500"/>
          </a:xfrm>
          <a:prstGeom prst="rect">
            <a:avLst/>
          </a:prstGeom>
          <a:solidFill>
            <a:srgbClr val="D8D8D8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rmAutofit/>
          </a:bodyPr>
          <a:lstStyle/>
          <a:p>
            <a:pPr algn="ctr">
              <a:defRPr sz="1200" b="0" i="0">
                <a:solidFill>
                  <a:srgbClr val="4A4A4A"/>
                </a:solidFill>
                <a:latin typeface="Arial"/>
              </a:defRPr>
            </a:pPr>
            <a:r>
              <a:rPr lang="en-US" sz="1200" b="0">
                <a:latin typeface="arial"/>
              </a:rPr>
              <a:t>n/a</a:t>
            </a:r>
          </a:p>
        </p:txBody>
      </p:sp>
      <p:sp>
        <p:nvSpPr>
          <p:cNvPr id="49" name="New shape"/>
          <p:cNvSpPr/>
          <p:nvPr/>
        </p:nvSpPr>
        <p:spPr>
          <a:xfrm>
            <a:off x="2844800" y="3390392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New shape"/>
          <p:cNvSpPr/>
          <p:nvPr/>
        </p:nvSpPr>
        <p:spPr>
          <a:xfrm>
            <a:off x="2844800" y="3655067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61</a:t>
            </a:r>
          </a:p>
        </p:txBody>
      </p:sp>
      <p:sp>
        <p:nvSpPr>
          <p:cNvPr id="51" name="New shape"/>
          <p:cNvSpPr/>
          <p:nvPr/>
        </p:nvSpPr>
        <p:spPr>
          <a:xfrm>
            <a:off x="3708400" y="3390392"/>
            <a:ext cx="3022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New shape"/>
          <p:cNvSpPr/>
          <p:nvPr/>
        </p:nvSpPr>
        <p:spPr>
          <a:xfrm>
            <a:off x="3759200" y="3504888"/>
            <a:ext cx="3022600" cy="475602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63500" bIns="0" rtlCol="0" anchor="ctr">
            <a:normAutofit fontScale="92500"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Wellness:</a:t>
            </a:r>
            <a:r>
              <a:rPr sz="1050" b="0" i="0" u="none" kern="200">
                <a:solidFill>
                  <a:srgbClr val="000000"/>
                </a:solidFill>
                <a:latin typeface="arial"/>
              </a:rPr>
              <a:t> My supervisor is supportive of my participation in health or wellness-related initiatives and programs offered at my campus/location.</a:t>
            </a:r>
          </a:p>
        </p:txBody>
      </p:sp>
      <p:sp>
        <p:nvSpPr>
          <p:cNvPr id="53" name="New shape"/>
          <p:cNvSpPr/>
          <p:nvPr/>
        </p:nvSpPr>
        <p:spPr>
          <a:xfrm>
            <a:off x="254000" y="4094988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New shape"/>
          <p:cNvSpPr/>
          <p:nvPr/>
        </p:nvSpPr>
        <p:spPr>
          <a:xfrm>
            <a:off x="463550" y="4288536"/>
            <a:ext cx="444500" cy="317500"/>
          </a:xfrm>
          <a:prstGeom prst="rect">
            <a:avLst/>
          </a:prstGeom>
          <a:solidFill>
            <a:srgbClr val="D8D8D8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rmAutofit/>
          </a:bodyPr>
          <a:lstStyle/>
          <a:p>
            <a:pPr algn="ctr">
              <a:defRPr sz="1200" b="0" i="0">
                <a:solidFill>
                  <a:srgbClr val="4A4A4A"/>
                </a:solidFill>
                <a:latin typeface="Arial"/>
              </a:defRPr>
            </a:pPr>
            <a:r>
              <a:rPr lang="en-US" sz="1200" b="0">
                <a:latin typeface="arial"/>
              </a:rPr>
              <a:t>n/a</a:t>
            </a:r>
          </a:p>
        </p:txBody>
      </p:sp>
      <p:sp>
        <p:nvSpPr>
          <p:cNvPr id="55" name="New shape"/>
          <p:cNvSpPr/>
          <p:nvPr/>
        </p:nvSpPr>
        <p:spPr>
          <a:xfrm>
            <a:off x="1117600" y="4094988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New shape"/>
          <p:cNvSpPr/>
          <p:nvPr/>
        </p:nvSpPr>
        <p:spPr>
          <a:xfrm>
            <a:off x="1327150" y="4288536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-5</a:t>
            </a:r>
          </a:p>
        </p:txBody>
      </p:sp>
      <p:sp>
        <p:nvSpPr>
          <p:cNvPr id="57" name="New shape"/>
          <p:cNvSpPr/>
          <p:nvPr/>
        </p:nvSpPr>
        <p:spPr>
          <a:xfrm>
            <a:off x="1981200" y="4094988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New shape"/>
          <p:cNvSpPr/>
          <p:nvPr/>
        </p:nvSpPr>
        <p:spPr>
          <a:xfrm>
            <a:off x="2190750" y="4288536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-12*</a:t>
            </a:r>
          </a:p>
        </p:txBody>
      </p:sp>
      <p:sp>
        <p:nvSpPr>
          <p:cNvPr id="60" name="New shape"/>
          <p:cNvSpPr/>
          <p:nvPr/>
        </p:nvSpPr>
        <p:spPr>
          <a:xfrm>
            <a:off x="2844800" y="4094988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New shape"/>
          <p:cNvSpPr/>
          <p:nvPr/>
        </p:nvSpPr>
        <p:spPr>
          <a:xfrm>
            <a:off x="2844800" y="4359663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60</a:t>
            </a:r>
          </a:p>
        </p:txBody>
      </p:sp>
      <p:sp>
        <p:nvSpPr>
          <p:cNvPr id="62" name="New shape"/>
          <p:cNvSpPr/>
          <p:nvPr/>
        </p:nvSpPr>
        <p:spPr>
          <a:xfrm>
            <a:off x="3708400" y="4094988"/>
            <a:ext cx="3022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New shape"/>
          <p:cNvSpPr/>
          <p:nvPr/>
        </p:nvSpPr>
        <p:spPr>
          <a:xfrm>
            <a:off x="3759200" y="4209485"/>
            <a:ext cx="3022600" cy="475602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63500" bIns="0" rtlCol="0" anchor="ctr">
            <a:normAutofit lnSpcReduction="10000"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Wellness:</a:t>
            </a:r>
            <a:r>
              <a:rPr sz="1050" b="0" i="0" u="none" kern="200">
                <a:solidFill>
                  <a:srgbClr val="000000"/>
                </a:solidFill>
                <a:latin typeface="arial"/>
              </a:rPr>
              <a:t> My organization promotes an environment of physical, mental, and social well-being.</a:t>
            </a:r>
          </a:p>
        </p:txBody>
      </p:sp>
      <p:sp>
        <p:nvSpPr>
          <p:cNvPr id="64" name="New shape"/>
          <p:cNvSpPr/>
          <p:nvPr/>
        </p:nvSpPr>
        <p:spPr>
          <a:xfrm>
            <a:off x="254000" y="4799584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New shape"/>
          <p:cNvSpPr/>
          <p:nvPr/>
        </p:nvSpPr>
        <p:spPr>
          <a:xfrm>
            <a:off x="463550" y="4993132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7</a:t>
            </a:r>
          </a:p>
        </p:txBody>
      </p:sp>
      <p:sp>
        <p:nvSpPr>
          <p:cNvPr id="66" name="New shape"/>
          <p:cNvSpPr/>
          <p:nvPr/>
        </p:nvSpPr>
        <p:spPr>
          <a:xfrm>
            <a:off x="1117600" y="4799584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New shape"/>
          <p:cNvSpPr/>
          <p:nvPr/>
        </p:nvSpPr>
        <p:spPr>
          <a:xfrm>
            <a:off x="1327150" y="4993132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68" name="New shape"/>
          <p:cNvSpPr/>
          <p:nvPr/>
        </p:nvSpPr>
        <p:spPr>
          <a:xfrm>
            <a:off x="1981200" y="4799584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New shape"/>
          <p:cNvSpPr/>
          <p:nvPr/>
        </p:nvSpPr>
        <p:spPr>
          <a:xfrm>
            <a:off x="2190750" y="4993132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-4</a:t>
            </a:r>
          </a:p>
        </p:txBody>
      </p:sp>
      <p:sp>
        <p:nvSpPr>
          <p:cNvPr id="71" name="New shape"/>
          <p:cNvSpPr/>
          <p:nvPr/>
        </p:nvSpPr>
        <p:spPr>
          <a:xfrm>
            <a:off x="2844800" y="4799584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New shape"/>
          <p:cNvSpPr/>
          <p:nvPr/>
        </p:nvSpPr>
        <p:spPr>
          <a:xfrm>
            <a:off x="2844800" y="5064259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66</a:t>
            </a:r>
          </a:p>
        </p:txBody>
      </p:sp>
      <p:sp>
        <p:nvSpPr>
          <p:cNvPr id="73" name="New shape"/>
          <p:cNvSpPr/>
          <p:nvPr/>
        </p:nvSpPr>
        <p:spPr>
          <a:xfrm>
            <a:off x="3708400" y="4799584"/>
            <a:ext cx="3022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New shape"/>
          <p:cNvSpPr/>
          <p:nvPr/>
        </p:nvSpPr>
        <p:spPr>
          <a:xfrm>
            <a:off x="3759200" y="4914081"/>
            <a:ext cx="3022600" cy="475602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63500" bIns="0" rtlCol="0" anchor="ctr">
            <a:normAutofit fontScale="92500"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Communication:</a:t>
            </a:r>
            <a:r>
              <a:rPr sz="1050" b="0" i="0" u="none" kern="200">
                <a:solidFill>
                  <a:srgbClr val="000000"/>
                </a:solidFill>
                <a:latin typeface="arial"/>
              </a:rPr>
              <a:t> My campus/location does an excellent job of keeping employees informed about important organizational matters affecting us.</a:t>
            </a:r>
          </a:p>
        </p:txBody>
      </p:sp>
      <p:sp>
        <p:nvSpPr>
          <p:cNvPr id="75" name="New shape"/>
          <p:cNvSpPr/>
          <p:nvPr/>
        </p:nvSpPr>
        <p:spPr>
          <a:xfrm>
            <a:off x="254000" y="5504180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New shape"/>
          <p:cNvSpPr/>
          <p:nvPr/>
        </p:nvSpPr>
        <p:spPr>
          <a:xfrm>
            <a:off x="463550" y="5697728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</a:t>
            </a:r>
          </a:p>
        </p:txBody>
      </p:sp>
      <p:sp>
        <p:nvSpPr>
          <p:cNvPr id="77" name="New shape"/>
          <p:cNvSpPr/>
          <p:nvPr/>
        </p:nvSpPr>
        <p:spPr>
          <a:xfrm>
            <a:off x="1117600" y="5504180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New shape"/>
          <p:cNvSpPr/>
          <p:nvPr/>
        </p:nvSpPr>
        <p:spPr>
          <a:xfrm>
            <a:off x="1327150" y="5697728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</a:t>
            </a:r>
          </a:p>
        </p:txBody>
      </p:sp>
      <p:sp>
        <p:nvSpPr>
          <p:cNvPr id="79" name="New shape"/>
          <p:cNvSpPr/>
          <p:nvPr/>
        </p:nvSpPr>
        <p:spPr>
          <a:xfrm>
            <a:off x="1981200" y="5504180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New shape"/>
          <p:cNvSpPr/>
          <p:nvPr/>
        </p:nvSpPr>
        <p:spPr>
          <a:xfrm>
            <a:off x="2190750" y="5697728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82" name="New shape"/>
          <p:cNvSpPr/>
          <p:nvPr/>
        </p:nvSpPr>
        <p:spPr>
          <a:xfrm>
            <a:off x="2844800" y="5504180"/>
            <a:ext cx="863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New shape"/>
          <p:cNvSpPr/>
          <p:nvPr/>
        </p:nvSpPr>
        <p:spPr>
          <a:xfrm>
            <a:off x="2844800" y="5768855"/>
            <a:ext cx="8636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70</a:t>
            </a:r>
          </a:p>
        </p:txBody>
      </p:sp>
      <p:sp>
        <p:nvSpPr>
          <p:cNvPr id="84" name="New shape"/>
          <p:cNvSpPr/>
          <p:nvPr/>
        </p:nvSpPr>
        <p:spPr>
          <a:xfrm>
            <a:off x="3708400" y="5504180"/>
            <a:ext cx="30226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New shape"/>
          <p:cNvSpPr/>
          <p:nvPr/>
        </p:nvSpPr>
        <p:spPr>
          <a:xfrm>
            <a:off x="3759200" y="5618676"/>
            <a:ext cx="3022600" cy="475602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63500" bIns="0" rtlCol="0" anchor="ctr">
            <a:normAutofit lnSpcReduction="10000"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1" i="0" u="none" kern="200">
                <a:solidFill>
                  <a:srgbClr val="000000"/>
                </a:solidFill>
                <a:latin typeface="arial"/>
              </a:rPr>
              <a:t>Communication:</a:t>
            </a:r>
            <a:r>
              <a:rPr sz="1050" b="0" i="0" u="none" kern="200">
                <a:solidFill>
                  <a:srgbClr val="000000"/>
                </a:solidFill>
                <a:latin typeface="arial"/>
              </a:rPr>
              <a:t> I feel able to openly and honestly communicate my views to my supervisor and other leaders.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8636000" cy="3429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2000" b="1" i="0">
                <a:solidFill>
                  <a:srgbClr val="000000"/>
                </a:solidFill>
                <a:latin typeface="arial"/>
              </a:defRPr>
            </a:pPr>
            <a:r>
              <a:rPr sz="2000" b="1" i="0" u="none" kern="200">
                <a:solidFill>
                  <a:srgbClr val="000000"/>
                </a:solidFill>
                <a:latin typeface="arial"/>
              </a:rPr>
              <a:t>Group Sizes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47700"/>
            <a:ext cx="8636000" cy="190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lvl="0" hangingPunct="0">
              <a:defRPr sz="1600" b="0" i="0">
                <a:solidFill>
                  <a:srgbClr val="A6A6A6"/>
                </a:solidFill>
                <a:latin typeface="arial"/>
              </a:defRPr>
            </a:pPr>
            <a:r>
              <a:rPr lang="en-US" sz="1200" kern="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</a:rPr>
              <a:t>Agriculture and Natural Resources</a:t>
            </a:r>
          </a:p>
        </p:txBody>
      </p:sp>
      <p:sp>
        <p:nvSpPr>
          <p:cNvPr id="4" name="New shape"/>
          <p:cNvSpPr/>
          <p:nvPr/>
        </p:nvSpPr>
        <p:spPr>
          <a:xfrm>
            <a:off x="254000" y="1117600"/>
            <a:ext cx="8636000" cy="0"/>
          </a:xfrm>
          <a:prstGeom prst="line">
            <a:avLst/>
          </a:prstGeom>
          <a:ln w="95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New shape"/>
          <p:cNvSpPr/>
          <p:nvPr/>
        </p:nvSpPr>
        <p:spPr>
          <a:xfrm>
            <a:off x="254000" y="937583"/>
            <a:ext cx="8636000" cy="131434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l">
              <a:defRPr sz="9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Benchmarks</a:t>
            </a:r>
          </a:p>
        </p:txBody>
      </p:sp>
      <p:sp>
        <p:nvSpPr>
          <p:cNvPr id="6" name="New shape"/>
          <p:cNvSpPr/>
          <p:nvPr/>
        </p:nvSpPr>
        <p:spPr>
          <a:xfrm>
            <a:off x="254000" y="1132529"/>
            <a:ext cx="4231640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Ag and Natl Rescs 2015..............................................................</a:t>
            </a:r>
          </a:p>
        </p:txBody>
      </p:sp>
      <p:sp>
        <p:nvSpPr>
          <p:cNvPr id="7" name="New shape"/>
          <p:cNvSpPr/>
          <p:nvPr/>
        </p:nvSpPr>
        <p:spPr>
          <a:xfrm>
            <a:off x="4158428" y="1132529"/>
            <a:ext cx="327213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174</a:t>
            </a:r>
          </a:p>
        </p:txBody>
      </p:sp>
      <p:sp>
        <p:nvSpPr>
          <p:cNvPr id="8" name="New shape"/>
          <p:cNvSpPr/>
          <p:nvPr/>
        </p:nvSpPr>
        <p:spPr>
          <a:xfrm>
            <a:off x="4638041" y="1132529"/>
            <a:ext cx="4231640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US National Norm.................................................................</a:t>
            </a:r>
          </a:p>
        </p:txBody>
      </p:sp>
      <p:sp>
        <p:nvSpPr>
          <p:cNvPr id="9" name="New shape"/>
          <p:cNvSpPr/>
          <p:nvPr/>
        </p:nvSpPr>
        <p:spPr>
          <a:xfrm>
            <a:off x="8338545" y="1132529"/>
            <a:ext cx="531135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159,758</a:t>
            </a:r>
          </a:p>
        </p:txBody>
      </p:sp>
      <p:sp>
        <p:nvSpPr>
          <p:cNvPr id="10" name="New shape"/>
          <p:cNvSpPr/>
          <p:nvPr/>
        </p:nvSpPr>
        <p:spPr>
          <a:xfrm>
            <a:off x="254000" y="1323029"/>
            <a:ext cx="4231640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Ag and Natl Rescs 2012.................................................................</a:t>
            </a:r>
          </a:p>
        </p:txBody>
      </p:sp>
      <p:sp>
        <p:nvSpPr>
          <p:cNvPr id="11" name="New shape"/>
          <p:cNvSpPr/>
          <p:nvPr/>
        </p:nvSpPr>
        <p:spPr>
          <a:xfrm>
            <a:off x="4224475" y="1323029"/>
            <a:ext cx="261165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11</a:t>
            </a:r>
          </a:p>
        </p:txBody>
      </p:sp>
      <p:sp>
        <p:nvSpPr>
          <p:cNvPr id="12" name="New shape"/>
          <p:cNvSpPr/>
          <p:nvPr/>
        </p:nvSpPr>
        <p:spPr>
          <a:xfrm>
            <a:off x="4638041" y="1323029"/>
            <a:ext cx="4231640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Universities Staff Norm............................................................</a:t>
            </a:r>
          </a:p>
        </p:txBody>
      </p:sp>
      <p:sp>
        <p:nvSpPr>
          <p:cNvPr id="13" name="New shape"/>
          <p:cNvSpPr/>
          <p:nvPr/>
        </p:nvSpPr>
        <p:spPr>
          <a:xfrm>
            <a:off x="8396816" y="1323029"/>
            <a:ext cx="472864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16,527</a:t>
            </a:r>
          </a:p>
        </p:txBody>
      </p:sp>
      <p:sp>
        <p:nvSpPr>
          <p:cNvPr id="14" name="New shape"/>
          <p:cNvSpPr/>
          <p:nvPr/>
        </p:nvSpPr>
        <p:spPr>
          <a:xfrm>
            <a:off x="254000" y="1513529"/>
            <a:ext cx="4231640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University of California Overall 2017.......................................</a:t>
            </a:r>
          </a:p>
        </p:txBody>
      </p:sp>
      <p:sp>
        <p:nvSpPr>
          <p:cNvPr id="15" name="New shape"/>
          <p:cNvSpPr/>
          <p:nvPr/>
        </p:nvSpPr>
        <p:spPr>
          <a:xfrm>
            <a:off x="4012776" y="1513529"/>
            <a:ext cx="472864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10,539</a:t>
            </a:r>
          </a:p>
        </p:txBody>
      </p:sp>
      <p:sp>
        <p:nvSpPr>
          <p:cNvPr id="16" name="New shape"/>
          <p:cNvSpPr/>
          <p:nvPr/>
        </p:nvSpPr>
        <p:spPr>
          <a:xfrm>
            <a:off x="254000" y="2108200"/>
            <a:ext cx="8636000" cy="0"/>
          </a:xfrm>
          <a:prstGeom prst="line">
            <a:avLst/>
          </a:prstGeom>
          <a:ln w="95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New shape"/>
          <p:cNvSpPr/>
          <p:nvPr/>
        </p:nvSpPr>
        <p:spPr>
          <a:xfrm>
            <a:off x="254000" y="1928183"/>
            <a:ext cx="8636000" cy="131434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l">
              <a:defRPr sz="9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Role</a:t>
            </a:r>
          </a:p>
        </p:txBody>
      </p:sp>
      <p:sp>
        <p:nvSpPr>
          <p:cNvPr id="18" name="New shape"/>
          <p:cNvSpPr/>
          <p:nvPr/>
        </p:nvSpPr>
        <p:spPr>
          <a:xfrm>
            <a:off x="254000" y="2123129"/>
            <a:ext cx="4231640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Individual Contributor 2017..........................................................</a:t>
            </a:r>
          </a:p>
        </p:txBody>
      </p:sp>
      <p:sp>
        <p:nvSpPr>
          <p:cNvPr id="19" name="New shape"/>
          <p:cNvSpPr/>
          <p:nvPr/>
        </p:nvSpPr>
        <p:spPr>
          <a:xfrm>
            <a:off x="4158428" y="2123129"/>
            <a:ext cx="327213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157</a:t>
            </a:r>
          </a:p>
        </p:txBody>
      </p:sp>
      <p:sp>
        <p:nvSpPr>
          <p:cNvPr id="20" name="New shape"/>
          <p:cNvSpPr/>
          <p:nvPr/>
        </p:nvSpPr>
        <p:spPr>
          <a:xfrm>
            <a:off x="4638041" y="2123129"/>
            <a:ext cx="4231640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Manager 2017................................................................................</a:t>
            </a:r>
          </a:p>
        </p:txBody>
      </p:sp>
      <p:sp>
        <p:nvSpPr>
          <p:cNvPr id="21" name="New shape"/>
          <p:cNvSpPr/>
          <p:nvPr/>
        </p:nvSpPr>
        <p:spPr>
          <a:xfrm>
            <a:off x="8600739" y="2123129"/>
            <a:ext cx="268942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24</a:t>
            </a:r>
          </a:p>
        </p:txBody>
      </p:sp>
      <p:sp>
        <p:nvSpPr>
          <p:cNvPr id="22" name="New shape"/>
          <p:cNvSpPr/>
          <p:nvPr/>
        </p:nvSpPr>
        <p:spPr>
          <a:xfrm>
            <a:off x="254000" y="2313629"/>
            <a:ext cx="4231640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Supervisor 2017.............................................................................</a:t>
            </a:r>
          </a:p>
        </p:txBody>
      </p:sp>
      <p:sp>
        <p:nvSpPr>
          <p:cNvPr id="23" name="New shape"/>
          <p:cNvSpPr/>
          <p:nvPr/>
        </p:nvSpPr>
        <p:spPr>
          <a:xfrm>
            <a:off x="4216698" y="2313629"/>
            <a:ext cx="268942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43</a:t>
            </a:r>
          </a:p>
        </p:txBody>
      </p:sp>
      <p:sp>
        <p:nvSpPr>
          <p:cNvPr id="24" name="New shape"/>
          <p:cNvSpPr/>
          <p:nvPr/>
        </p:nvSpPr>
        <p:spPr>
          <a:xfrm>
            <a:off x="254000" y="2908300"/>
            <a:ext cx="8636000" cy="0"/>
          </a:xfrm>
          <a:prstGeom prst="line">
            <a:avLst/>
          </a:prstGeom>
          <a:ln w="95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New shape"/>
          <p:cNvSpPr/>
          <p:nvPr/>
        </p:nvSpPr>
        <p:spPr>
          <a:xfrm>
            <a:off x="254000" y="2728283"/>
            <a:ext cx="8636000" cy="131434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l">
              <a:defRPr sz="9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Gender</a:t>
            </a:r>
          </a:p>
        </p:txBody>
      </p:sp>
      <p:sp>
        <p:nvSpPr>
          <p:cNvPr id="26" name="New shape"/>
          <p:cNvSpPr/>
          <p:nvPr/>
        </p:nvSpPr>
        <p:spPr>
          <a:xfrm>
            <a:off x="254000" y="2923229"/>
            <a:ext cx="4231640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Female 2017................................................................................</a:t>
            </a:r>
          </a:p>
        </p:txBody>
      </p:sp>
      <p:sp>
        <p:nvSpPr>
          <p:cNvPr id="27" name="New shape"/>
          <p:cNvSpPr/>
          <p:nvPr/>
        </p:nvSpPr>
        <p:spPr>
          <a:xfrm>
            <a:off x="4158428" y="2923229"/>
            <a:ext cx="327213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185</a:t>
            </a:r>
          </a:p>
        </p:txBody>
      </p:sp>
      <p:sp>
        <p:nvSpPr>
          <p:cNvPr id="28" name="New shape"/>
          <p:cNvSpPr/>
          <p:nvPr/>
        </p:nvSpPr>
        <p:spPr>
          <a:xfrm>
            <a:off x="4638041" y="2923229"/>
            <a:ext cx="4231640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Male 2017......................................................................................</a:t>
            </a:r>
          </a:p>
        </p:txBody>
      </p:sp>
      <p:sp>
        <p:nvSpPr>
          <p:cNvPr id="29" name="New shape"/>
          <p:cNvSpPr/>
          <p:nvPr/>
        </p:nvSpPr>
        <p:spPr>
          <a:xfrm>
            <a:off x="8600739" y="2923229"/>
            <a:ext cx="268942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49</a:t>
            </a:r>
          </a:p>
        </p:txBody>
      </p:sp>
      <p:sp>
        <p:nvSpPr>
          <p:cNvPr id="30" name="New shape"/>
          <p:cNvSpPr/>
          <p:nvPr/>
        </p:nvSpPr>
        <p:spPr>
          <a:xfrm>
            <a:off x="254000" y="3517900"/>
            <a:ext cx="8636000" cy="0"/>
          </a:xfrm>
          <a:prstGeom prst="line">
            <a:avLst/>
          </a:prstGeom>
          <a:ln w="95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New shape"/>
          <p:cNvSpPr/>
          <p:nvPr/>
        </p:nvSpPr>
        <p:spPr>
          <a:xfrm>
            <a:off x="254000" y="3337883"/>
            <a:ext cx="8636000" cy="131434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l">
              <a:defRPr sz="9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Ethnicity</a:t>
            </a:r>
          </a:p>
        </p:txBody>
      </p:sp>
      <p:sp>
        <p:nvSpPr>
          <p:cNvPr id="32" name="New shape"/>
          <p:cNvSpPr/>
          <p:nvPr/>
        </p:nvSpPr>
        <p:spPr>
          <a:xfrm>
            <a:off x="254000" y="3532829"/>
            <a:ext cx="4231640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Asian 2017.....................................................................................</a:t>
            </a:r>
          </a:p>
        </p:txBody>
      </p:sp>
      <p:sp>
        <p:nvSpPr>
          <p:cNvPr id="33" name="New shape"/>
          <p:cNvSpPr/>
          <p:nvPr/>
        </p:nvSpPr>
        <p:spPr>
          <a:xfrm>
            <a:off x="4216698" y="3532829"/>
            <a:ext cx="268942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15</a:t>
            </a:r>
          </a:p>
        </p:txBody>
      </p:sp>
      <p:sp>
        <p:nvSpPr>
          <p:cNvPr id="34" name="New shape"/>
          <p:cNvSpPr/>
          <p:nvPr/>
        </p:nvSpPr>
        <p:spPr>
          <a:xfrm>
            <a:off x="4638041" y="3532829"/>
            <a:ext cx="4231640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White 2017...................................................................................</a:t>
            </a:r>
          </a:p>
        </p:txBody>
      </p:sp>
      <p:sp>
        <p:nvSpPr>
          <p:cNvPr id="35" name="New shape"/>
          <p:cNvSpPr/>
          <p:nvPr/>
        </p:nvSpPr>
        <p:spPr>
          <a:xfrm>
            <a:off x="8542468" y="3532829"/>
            <a:ext cx="327213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144</a:t>
            </a:r>
          </a:p>
        </p:txBody>
      </p:sp>
      <p:sp>
        <p:nvSpPr>
          <p:cNvPr id="36" name="New shape"/>
          <p:cNvSpPr/>
          <p:nvPr/>
        </p:nvSpPr>
        <p:spPr>
          <a:xfrm>
            <a:off x="254000" y="3723329"/>
            <a:ext cx="4231640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Hispanic 2017................................................................................</a:t>
            </a:r>
          </a:p>
        </p:txBody>
      </p:sp>
      <p:sp>
        <p:nvSpPr>
          <p:cNvPr id="37" name="New shape"/>
          <p:cNvSpPr/>
          <p:nvPr/>
        </p:nvSpPr>
        <p:spPr>
          <a:xfrm>
            <a:off x="4216698" y="3723329"/>
            <a:ext cx="268942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63</a:t>
            </a:r>
          </a:p>
        </p:txBody>
      </p:sp>
      <p:sp>
        <p:nvSpPr>
          <p:cNvPr id="38" name="New shape"/>
          <p:cNvSpPr/>
          <p:nvPr/>
        </p:nvSpPr>
        <p:spPr>
          <a:xfrm>
            <a:off x="254000" y="4318000"/>
            <a:ext cx="8636000" cy="0"/>
          </a:xfrm>
          <a:prstGeom prst="line">
            <a:avLst/>
          </a:prstGeom>
          <a:ln w="95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New shape"/>
          <p:cNvSpPr/>
          <p:nvPr/>
        </p:nvSpPr>
        <p:spPr>
          <a:xfrm>
            <a:off x="254000" y="4137983"/>
            <a:ext cx="8636000" cy="131434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l">
              <a:defRPr sz="9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Years of Service</a:t>
            </a:r>
          </a:p>
        </p:txBody>
      </p:sp>
      <p:sp>
        <p:nvSpPr>
          <p:cNvPr id="40" name="New shape"/>
          <p:cNvSpPr/>
          <p:nvPr/>
        </p:nvSpPr>
        <p:spPr>
          <a:xfrm>
            <a:off x="254000" y="4332929"/>
            <a:ext cx="4231640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1 &lt; 3 2017......................................................................................</a:t>
            </a:r>
          </a:p>
        </p:txBody>
      </p:sp>
      <p:sp>
        <p:nvSpPr>
          <p:cNvPr id="41" name="New shape"/>
          <p:cNvSpPr/>
          <p:nvPr/>
        </p:nvSpPr>
        <p:spPr>
          <a:xfrm>
            <a:off x="4216698" y="4332929"/>
            <a:ext cx="268942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56</a:t>
            </a:r>
          </a:p>
        </p:txBody>
      </p:sp>
      <p:sp>
        <p:nvSpPr>
          <p:cNvPr id="42" name="New shape"/>
          <p:cNvSpPr/>
          <p:nvPr/>
        </p:nvSpPr>
        <p:spPr>
          <a:xfrm>
            <a:off x="4638041" y="4332929"/>
            <a:ext cx="4231640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15 &lt; 20 2017..................................................................................</a:t>
            </a:r>
          </a:p>
        </p:txBody>
      </p:sp>
      <p:sp>
        <p:nvSpPr>
          <p:cNvPr id="43" name="New shape"/>
          <p:cNvSpPr/>
          <p:nvPr/>
        </p:nvSpPr>
        <p:spPr>
          <a:xfrm>
            <a:off x="8600739" y="4332929"/>
            <a:ext cx="268942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27</a:t>
            </a:r>
          </a:p>
        </p:txBody>
      </p:sp>
      <p:sp>
        <p:nvSpPr>
          <p:cNvPr id="44" name="New shape"/>
          <p:cNvSpPr/>
          <p:nvPr/>
        </p:nvSpPr>
        <p:spPr>
          <a:xfrm>
            <a:off x="254000" y="4523429"/>
            <a:ext cx="4231640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3 &lt; 5 2017......................................................................................</a:t>
            </a:r>
          </a:p>
        </p:txBody>
      </p:sp>
      <p:sp>
        <p:nvSpPr>
          <p:cNvPr id="45" name="New shape"/>
          <p:cNvSpPr/>
          <p:nvPr/>
        </p:nvSpPr>
        <p:spPr>
          <a:xfrm>
            <a:off x="4216698" y="4523429"/>
            <a:ext cx="268942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40</a:t>
            </a:r>
          </a:p>
        </p:txBody>
      </p:sp>
      <p:sp>
        <p:nvSpPr>
          <p:cNvPr id="46" name="New shape"/>
          <p:cNvSpPr/>
          <p:nvPr/>
        </p:nvSpPr>
        <p:spPr>
          <a:xfrm>
            <a:off x="4638041" y="4523429"/>
            <a:ext cx="4231640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20 &lt; 25 2017..................................................................................</a:t>
            </a:r>
          </a:p>
        </p:txBody>
      </p:sp>
      <p:sp>
        <p:nvSpPr>
          <p:cNvPr id="47" name="New shape"/>
          <p:cNvSpPr/>
          <p:nvPr/>
        </p:nvSpPr>
        <p:spPr>
          <a:xfrm>
            <a:off x="8600739" y="4523429"/>
            <a:ext cx="268942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17</a:t>
            </a:r>
          </a:p>
        </p:txBody>
      </p:sp>
      <p:sp>
        <p:nvSpPr>
          <p:cNvPr id="48" name="New shape"/>
          <p:cNvSpPr/>
          <p:nvPr/>
        </p:nvSpPr>
        <p:spPr>
          <a:xfrm>
            <a:off x="254000" y="4713929"/>
            <a:ext cx="4231640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5 &lt; 10 2017....................................................................................</a:t>
            </a:r>
          </a:p>
        </p:txBody>
      </p:sp>
      <p:sp>
        <p:nvSpPr>
          <p:cNvPr id="49" name="New shape"/>
          <p:cNvSpPr/>
          <p:nvPr/>
        </p:nvSpPr>
        <p:spPr>
          <a:xfrm>
            <a:off x="4216698" y="4713929"/>
            <a:ext cx="268942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48</a:t>
            </a:r>
          </a:p>
        </p:txBody>
      </p:sp>
      <p:sp>
        <p:nvSpPr>
          <p:cNvPr id="50" name="New shape"/>
          <p:cNvSpPr/>
          <p:nvPr/>
        </p:nvSpPr>
        <p:spPr>
          <a:xfrm>
            <a:off x="4638041" y="4713929"/>
            <a:ext cx="4231640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25 &lt; 30 2017..................................................................................</a:t>
            </a:r>
          </a:p>
        </p:txBody>
      </p:sp>
      <p:sp>
        <p:nvSpPr>
          <p:cNvPr id="51" name="New shape"/>
          <p:cNvSpPr/>
          <p:nvPr/>
        </p:nvSpPr>
        <p:spPr>
          <a:xfrm>
            <a:off x="8600739" y="4713929"/>
            <a:ext cx="268942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12</a:t>
            </a:r>
          </a:p>
        </p:txBody>
      </p:sp>
      <p:sp>
        <p:nvSpPr>
          <p:cNvPr id="52" name="New shape"/>
          <p:cNvSpPr/>
          <p:nvPr/>
        </p:nvSpPr>
        <p:spPr>
          <a:xfrm>
            <a:off x="254000" y="4904429"/>
            <a:ext cx="4231640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10 &lt; 15 2017..................................................................................</a:t>
            </a:r>
          </a:p>
        </p:txBody>
      </p:sp>
      <p:sp>
        <p:nvSpPr>
          <p:cNvPr id="53" name="New shape"/>
          <p:cNvSpPr/>
          <p:nvPr/>
        </p:nvSpPr>
        <p:spPr>
          <a:xfrm>
            <a:off x="4216698" y="4904429"/>
            <a:ext cx="268942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30</a:t>
            </a:r>
          </a:p>
        </p:txBody>
      </p:sp>
      <p:sp>
        <p:nvSpPr>
          <p:cNvPr id="54" name="New shape"/>
          <p:cNvSpPr/>
          <p:nvPr/>
        </p:nvSpPr>
        <p:spPr>
          <a:xfrm>
            <a:off x="254000" y="5499100"/>
            <a:ext cx="8636000" cy="0"/>
          </a:xfrm>
          <a:prstGeom prst="line">
            <a:avLst/>
          </a:prstGeom>
          <a:ln w="95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New shape"/>
          <p:cNvSpPr/>
          <p:nvPr/>
        </p:nvSpPr>
        <p:spPr>
          <a:xfrm>
            <a:off x="254000" y="5319083"/>
            <a:ext cx="8636000" cy="131434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l">
              <a:defRPr sz="9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Pay Range</a:t>
            </a:r>
          </a:p>
        </p:txBody>
      </p:sp>
      <p:sp>
        <p:nvSpPr>
          <p:cNvPr id="56" name="New shape"/>
          <p:cNvSpPr/>
          <p:nvPr/>
        </p:nvSpPr>
        <p:spPr>
          <a:xfrm>
            <a:off x="254000" y="5514029"/>
            <a:ext cx="4231640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&lt; 40k 2017.....................................................................................</a:t>
            </a:r>
          </a:p>
        </p:txBody>
      </p:sp>
      <p:sp>
        <p:nvSpPr>
          <p:cNvPr id="57" name="New shape"/>
          <p:cNvSpPr/>
          <p:nvPr/>
        </p:nvSpPr>
        <p:spPr>
          <a:xfrm>
            <a:off x="4216698" y="5514029"/>
            <a:ext cx="268942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60</a:t>
            </a:r>
          </a:p>
        </p:txBody>
      </p:sp>
      <p:sp>
        <p:nvSpPr>
          <p:cNvPr id="58" name="New shape"/>
          <p:cNvSpPr/>
          <p:nvPr/>
        </p:nvSpPr>
        <p:spPr>
          <a:xfrm>
            <a:off x="4638041" y="5514029"/>
            <a:ext cx="4231640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60k - 69k 2017...............................................................................</a:t>
            </a:r>
          </a:p>
        </p:txBody>
      </p:sp>
      <p:sp>
        <p:nvSpPr>
          <p:cNvPr id="59" name="New shape"/>
          <p:cNvSpPr/>
          <p:nvPr/>
        </p:nvSpPr>
        <p:spPr>
          <a:xfrm>
            <a:off x="8600739" y="5514029"/>
            <a:ext cx="268942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36</a:t>
            </a:r>
          </a:p>
        </p:txBody>
      </p:sp>
      <p:sp>
        <p:nvSpPr>
          <p:cNvPr id="60" name="New shape"/>
          <p:cNvSpPr/>
          <p:nvPr/>
        </p:nvSpPr>
        <p:spPr>
          <a:xfrm>
            <a:off x="254000" y="5704529"/>
            <a:ext cx="4231640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40k - 49k 2017...............................................................................</a:t>
            </a:r>
          </a:p>
        </p:txBody>
      </p:sp>
      <p:sp>
        <p:nvSpPr>
          <p:cNvPr id="61" name="New shape"/>
          <p:cNvSpPr/>
          <p:nvPr/>
        </p:nvSpPr>
        <p:spPr>
          <a:xfrm>
            <a:off x="4216698" y="5704529"/>
            <a:ext cx="268942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44</a:t>
            </a:r>
          </a:p>
        </p:txBody>
      </p:sp>
      <p:sp>
        <p:nvSpPr>
          <p:cNvPr id="62" name="New shape"/>
          <p:cNvSpPr/>
          <p:nvPr/>
        </p:nvSpPr>
        <p:spPr>
          <a:xfrm>
            <a:off x="4638041" y="5704529"/>
            <a:ext cx="4231640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70k - 79k 2017...............................................................................</a:t>
            </a:r>
          </a:p>
        </p:txBody>
      </p:sp>
      <p:sp>
        <p:nvSpPr>
          <p:cNvPr id="63" name="New shape"/>
          <p:cNvSpPr/>
          <p:nvPr/>
        </p:nvSpPr>
        <p:spPr>
          <a:xfrm>
            <a:off x="8600739" y="5704529"/>
            <a:ext cx="268942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21</a:t>
            </a:r>
          </a:p>
        </p:txBody>
      </p:sp>
      <p:sp>
        <p:nvSpPr>
          <p:cNvPr id="64" name="New shape"/>
          <p:cNvSpPr/>
          <p:nvPr/>
        </p:nvSpPr>
        <p:spPr>
          <a:xfrm>
            <a:off x="254000" y="5895029"/>
            <a:ext cx="4231640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50k - 59k 2017...............................................................................</a:t>
            </a:r>
          </a:p>
        </p:txBody>
      </p:sp>
      <p:sp>
        <p:nvSpPr>
          <p:cNvPr id="65" name="New shape"/>
          <p:cNvSpPr/>
          <p:nvPr/>
        </p:nvSpPr>
        <p:spPr>
          <a:xfrm>
            <a:off x="4216698" y="5895029"/>
            <a:ext cx="268942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42</a:t>
            </a:r>
          </a:p>
        </p:txBody>
      </p:sp>
      <p:sp>
        <p:nvSpPr>
          <p:cNvPr id="66" name="New shape"/>
          <p:cNvSpPr/>
          <p:nvPr/>
        </p:nvSpPr>
        <p:spPr>
          <a:xfrm>
            <a:off x="4638041" y="5895029"/>
            <a:ext cx="4231640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80k - 89k 2017...............................................................................</a:t>
            </a:r>
          </a:p>
        </p:txBody>
      </p:sp>
      <p:sp>
        <p:nvSpPr>
          <p:cNvPr id="67" name="New shape"/>
          <p:cNvSpPr/>
          <p:nvPr/>
        </p:nvSpPr>
        <p:spPr>
          <a:xfrm>
            <a:off x="8600739" y="5895029"/>
            <a:ext cx="268942" cy="16064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kern="200"/>
            </a:defPPr>
          </a:lstStyle>
          <a:p>
            <a:pPr marL="0" lvl="0" indent="0" algn="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New shape"/>
          <p:cNvSpPr/>
          <p:nvPr/>
        </p:nvSpPr>
        <p:spPr>
          <a:xfrm>
            <a:off x="266700" y="2616200"/>
            <a:ext cx="8690458" cy="508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ew shape"/>
          <p:cNvSpPr/>
          <p:nvPr/>
        </p:nvSpPr>
        <p:spPr>
          <a:xfrm>
            <a:off x="254000" y="254000"/>
            <a:ext cx="8636000" cy="3429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2000" b="1" i="0">
                <a:solidFill>
                  <a:srgbClr val="000000"/>
                </a:solidFill>
                <a:latin typeface="arial"/>
              </a:defRPr>
            </a:pPr>
            <a:r>
              <a:rPr sz="2000" b="1" i="0" u="none" kern="200">
                <a:solidFill>
                  <a:srgbClr val="000000"/>
                </a:solidFill>
                <a:latin typeface="arial"/>
              </a:rPr>
              <a:t>How to Read Results</a:t>
            </a:r>
          </a:p>
        </p:txBody>
      </p:sp>
      <p:sp>
        <p:nvSpPr>
          <p:cNvPr id="26" name="New shape"/>
          <p:cNvSpPr/>
          <p:nvPr/>
        </p:nvSpPr>
        <p:spPr>
          <a:xfrm>
            <a:off x="190500" y="2197100"/>
            <a:ext cx="8778240" cy="1968500"/>
          </a:xfrm>
          <a:prstGeom prst="rect">
            <a:avLst/>
          </a:prstGeom>
          <a:solidFill>
            <a:srgbClr val="FFFFFF"/>
          </a:solidFill>
          <a:ln w="0">
            <a:noFill/>
          </a:ln>
          <a:effectLst>
            <a:outerShdw blurRad="127000">
              <a:srgbClr val="000000">
                <a:alpha val="65882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New shape"/>
          <p:cNvSpPr/>
          <p:nvPr/>
        </p:nvSpPr>
        <p:spPr>
          <a:xfrm>
            <a:off x="4611929" y="3619500"/>
            <a:ext cx="869046" cy="508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New shape"/>
          <p:cNvSpPr/>
          <p:nvPr/>
        </p:nvSpPr>
        <p:spPr>
          <a:xfrm>
            <a:off x="508000" y="4845050"/>
            <a:ext cx="317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New shape"/>
          <p:cNvSpPr/>
          <p:nvPr/>
        </p:nvSpPr>
        <p:spPr>
          <a:xfrm>
            <a:off x="4611929" y="3111500"/>
            <a:ext cx="869046" cy="508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New shape"/>
          <p:cNvSpPr/>
          <p:nvPr/>
        </p:nvSpPr>
        <p:spPr>
          <a:xfrm>
            <a:off x="444500" y="3200400"/>
            <a:ext cx="317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New shape"/>
          <p:cNvSpPr/>
          <p:nvPr/>
        </p:nvSpPr>
        <p:spPr>
          <a:xfrm>
            <a:off x="4611929" y="2616200"/>
            <a:ext cx="869046" cy="508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New shape"/>
          <p:cNvSpPr/>
          <p:nvPr/>
        </p:nvSpPr>
        <p:spPr>
          <a:xfrm>
            <a:off x="266700" y="2616200"/>
            <a:ext cx="8690458" cy="508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ew shape"/>
          <p:cNvSpPr/>
          <p:nvPr/>
        </p:nvSpPr>
        <p:spPr>
          <a:xfrm>
            <a:off x="254000" y="596900"/>
            <a:ext cx="8636000" cy="190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lvl="0" hangingPunct="0">
              <a:defRPr sz="1600" b="0" i="0">
                <a:solidFill>
                  <a:srgbClr val="A6A6A6"/>
                </a:solidFill>
                <a:latin typeface="arial"/>
              </a:defRPr>
            </a:pPr>
            <a:r>
              <a:rPr lang="en-US" sz="1200" kern="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</a:rPr>
              <a:t>Agriculture and Natural Resources</a:t>
            </a:r>
          </a:p>
        </p:txBody>
      </p:sp>
      <p:sp>
        <p:nvSpPr>
          <p:cNvPr id="4" name="New shape"/>
          <p:cNvSpPr/>
          <p:nvPr/>
        </p:nvSpPr>
        <p:spPr>
          <a:xfrm>
            <a:off x="254000" y="1028700"/>
            <a:ext cx="4978400" cy="1778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>
            <a:normAutofit lnSpcReduction="10000"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Scores</a:t>
            </a:r>
          </a:p>
        </p:txBody>
      </p:sp>
      <p:sp>
        <p:nvSpPr>
          <p:cNvPr id="5" name="New shape"/>
          <p:cNvSpPr/>
          <p:nvPr/>
        </p:nvSpPr>
        <p:spPr>
          <a:xfrm>
            <a:off x="254000" y="1206500"/>
            <a:ext cx="4978400" cy="127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>
            <a:normAutofit lnSpcReduction="10000"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900" b="0" i="0">
                <a:solidFill>
                  <a:srgbClr val="000000"/>
                </a:solidFill>
                <a:latin typeface="arial"/>
              </a:defRPr>
            </a:pPr>
            <a:r>
              <a:rPr sz="900" b="0" i="0" u="none" kern="200">
                <a:solidFill>
                  <a:srgbClr val="000000"/>
                </a:solidFill>
                <a:latin typeface="arial"/>
              </a:rPr>
              <a:t>Scores shown are the total Percent Favorable (typically the top two options). For example:</a:t>
            </a:r>
          </a:p>
        </p:txBody>
      </p:sp>
      <p:sp>
        <p:nvSpPr>
          <p:cNvPr id="6" name="New shape"/>
          <p:cNvSpPr/>
          <p:nvPr/>
        </p:nvSpPr>
        <p:spPr>
          <a:xfrm>
            <a:off x="254000" y="1397000"/>
            <a:ext cx="635000" cy="254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800" b="0" i="0">
                <a:solidFill>
                  <a:srgbClr val="000000"/>
                </a:solidFill>
                <a:latin typeface="arial"/>
              </a:defRPr>
            </a:pPr>
            <a:r>
              <a:rPr sz="800" b="0" i="0" u="none" kern="200">
                <a:solidFill>
                  <a:srgbClr val="000000"/>
                </a:solidFill>
                <a:latin typeface="arial"/>
              </a:rPr>
              <a:t>Agree</a:t>
            </a:r>
          </a:p>
        </p:txBody>
      </p:sp>
      <p:sp>
        <p:nvSpPr>
          <p:cNvPr id="7" name="New shape"/>
          <p:cNvSpPr/>
          <p:nvPr/>
        </p:nvSpPr>
        <p:spPr>
          <a:xfrm>
            <a:off x="889000" y="1397000"/>
            <a:ext cx="635000" cy="254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800" b="0" i="0">
                <a:solidFill>
                  <a:srgbClr val="000000"/>
                </a:solidFill>
                <a:latin typeface="arial"/>
              </a:defRPr>
            </a:pPr>
            <a:r>
              <a:rPr sz="800" b="0" i="0" u="none" kern="200">
                <a:solidFill>
                  <a:srgbClr val="000000"/>
                </a:solidFill>
                <a:latin typeface="arial"/>
              </a:rPr>
              <a:t>Tend to Agree</a:t>
            </a:r>
          </a:p>
        </p:txBody>
      </p:sp>
      <p:sp>
        <p:nvSpPr>
          <p:cNvPr id="8" name="New shape"/>
          <p:cNvSpPr/>
          <p:nvPr/>
        </p:nvSpPr>
        <p:spPr>
          <a:xfrm>
            <a:off x="1524000" y="1397000"/>
            <a:ext cx="635000" cy="254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800" b="0" i="0">
                <a:solidFill>
                  <a:srgbClr val="000000"/>
                </a:solidFill>
                <a:latin typeface="arial"/>
              </a:defRPr>
            </a:pPr>
            <a:r>
              <a:rPr sz="800" b="0" i="0" u="none" kern="200">
                <a:solidFill>
                  <a:srgbClr val="000000"/>
                </a:solidFill>
                <a:latin typeface="arial"/>
              </a:rPr>
              <a:t>?</a:t>
            </a:r>
          </a:p>
        </p:txBody>
      </p:sp>
      <p:sp>
        <p:nvSpPr>
          <p:cNvPr id="9" name="New shape"/>
          <p:cNvSpPr/>
          <p:nvPr/>
        </p:nvSpPr>
        <p:spPr>
          <a:xfrm>
            <a:off x="2159000" y="1397000"/>
            <a:ext cx="635000" cy="254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800" b="0" i="0">
                <a:solidFill>
                  <a:srgbClr val="000000"/>
                </a:solidFill>
                <a:latin typeface="arial"/>
              </a:defRPr>
            </a:pPr>
            <a:r>
              <a:rPr sz="800" b="0" i="0" u="none" kern="200">
                <a:solidFill>
                  <a:srgbClr val="000000"/>
                </a:solidFill>
                <a:latin typeface="arial"/>
              </a:rPr>
              <a:t>Tend to Disagree</a:t>
            </a:r>
          </a:p>
        </p:txBody>
      </p:sp>
      <p:sp>
        <p:nvSpPr>
          <p:cNvPr id="10" name="New shape"/>
          <p:cNvSpPr/>
          <p:nvPr/>
        </p:nvSpPr>
        <p:spPr>
          <a:xfrm>
            <a:off x="2794000" y="1397000"/>
            <a:ext cx="635000" cy="254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800" b="0" i="0">
                <a:solidFill>
                  <a:srgbClr val="000000"/>
                </a:solidFill>
                <a:latin typeface="arial"/>
              </a:defRPr>
            </a:pPr>
            <a:r>
              <a:rPr sz="800" b="0" i="0" u="none" kern="200">
                <a:solidFill>
                  <a:srgbClr val="000000"/>
                </a:solidFill>
                <a:latin typeface="arial"/>
              </a:rPr>
              <a:t>Disagree</a:t>
            </a:r>
          </a:p>
        </p:txBody>
      </p:sp>
      <p:sp>
        <p:nvSpPr>
          <p:cNvPr id="11" name="New shape"/>
          <p:cNvSpPr/>
          <p:nvPr/>
        </p:nvSpPr>
        <p:spPr>
          <a:xfrm>
            <a:off x="520700" y="1689100"/>
            <a:ext cx="101600" cy="101600"/>
          </a:xfrm>
          <a:prstGeom prst="rect">
            <a:avLst/>
          </a:prstGeom>
          <a:solidFill>
            <a:srgbClr val="81AD27"/>
          </a:solidFill>
          <a:ln w="0">
            <a:solidFill>
              <a:prstClr val="black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1155700" y="1689100"/>
            <a:ext cx="101600" cy="101600"/>
          </a:xfrm>
          <a:prstGeom prst="rect">
            <a:avLst/>
          </a:prstGeom>
          <a:solidFill>
            <a:srgbClr val="81AD27"/>
          </a:solidFill>
          <a:ln w="0">
            <a:solidFill>
              <a:prstClr val="black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New shape"/>
          <p:cNvSpPr/>
          <p:nvPr/>
        </p:nvSpPr>
        <p:spPr>
          <a:xfrm>
            <a:off x="1790700" y="1689100"/>
            <a:ext cx="101600" cy="101600"/>
          </a:xfrm>
          <a:prstGeom prst="rect">
            <a:avLst/>
          </a:prstGeom>
          <a:solidFill>
            <a:srgbClr val="FFFFFF"/>
          </a:solidFill>
          <a:ln w="0">
            <a:solidFill>
              <a:prstClr val="black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2425700" y="1689100"/>
            <a:ext cx="101600" cy="101600"/>
          </a:xfrm>
          <a:prstGeom prst="rect">
            <a:avLst/>
          </a:prstGeom>
          <a:solidFill>
            <a:srgbClr val="FFFFFF"/>
          </a:solidFill>
          <a:ln w="0">
            <a:solidFill>
              <a:prstClr val="black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3060700" y="1689100"/>
            <a:ext cx="101600" cy="101600"/>
          </a:xfrm>
          <a:prstGeom prst="rect">
            <a:avLst/>
          </a:prstGeom>
          <a:solidFill>
            <a:srgbClr val="FFFFFF"/>
          </a:solidFill>
          <a:ln w="0">
            <a:solidFill>
              <a:prstClr val="black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New shape"/>
          <p:cNvSpPr/>
          <p:nvPr/>
        </p:nvSpPr>
        <p:spPr>
          <a:xfrm>
            <a:off x="381000" y="1866900"/>
            <a:ext cx="11430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900" b="0" i="0">
                <a:solidFill>
                  <a:srgbClr val="81AD27"/>
                </a:solidFill>
                <a:latin typeface="arial"/>
              </a:defRPr>
            </a:pPr>
            <a:r>
              <a:rPr sz="900" b="0" i="0" u="none" kern="200">
                <a:solidFill>
                  <a:srgbClr val="81AD27"/>
                </a:solidFill>
                <a:latin typeface="arial"/>
              </a:rPr>
              <a:t>Favorable Responses</a:t>
            </a:r>
          </a:p>
        </p:txBody>
      </p:sp>
      <p:sp>
        <p:nvSpPr>
          <p:cNvPr id="17" name="New shape"/>
          <p:cNvSpPr/>
          <p:nvPr/>
        </p:nvSpPr>
        <p:spPr>
          <a:xfrm>
            <a:off x="5549900" y="1130300"/>
            <a:ext cx="3211068" cy="1778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>
            <a:normAutofit lnSpcReduction="10000"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Differences and Colors</a:t>
            </a:r>
          </a:p>
        </p:txBody>
      </p:sp>
      <p:sp>
        <p:nvSpPr>
          <p:cNvPr id="18" name="New shape"/>
          <p:cNvSpPr/>
          <p:nvPr/>
        </p:nvSpPr>
        <p:spPr>
          <a:xfrm>
            <a:off x="5549900" y="1371600"/>
            <a:ext cx="3014472" cy="381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>
            <a:normAutofit lnSpcReduction="10000"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900" b="0" i="0">
                <a:solidFill>
                  <a:srgbClr val="000000"/>
                </a:solidFill>
                <a:latin typeface="arial"/>
              </a:defRPr>
            </a:pPr>
            <a:r>
              <a:rPr sz="900" b="0" i="0" u="none" kern="200">
                <a:solidFill>
                  <a:srgbClr val="000000"/>
                </a:solidFill>
                <a:latin typeface="arial"/>
              </a:rPr>
              <a:t>Differences to norms are shown as % points. Norms may include past surveys, parent groups, industry, national or high performance benchmarks.</a:t>
            </a:r>
          </a:p>
        </p:txBody>
      </p:sp>
      <p:sp>
        <p:nvSpPr>
          <p:cNvPr id="19" name="New shape"/>
          <p:cNvSpPr/>
          <p:nvPr/>
        </p:nvSpPr>
        <p:spPr>
          <a:xfrm>
            <a:off x="1612900" y="1943100"/>
            <a:ext cx="3429000" cy="0"/>
          </a:xfrm>
          <a:prstGeom prst="line">
            <a:avLst/>
          </a:prstGeom>
          <a:ln w="12700" cmpd="sng"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New shape"/>
          <p:cNvSpPr/>
          <p:nvPr/>
        </p:nvSpPr>
        <p:spPr>
          <a:xfrm>
            <a:off x="5041900" y="1943100"/>
            <a:ext cx="0" cy="330200"/>
          </a:xfrm>
          <a:prstGeom prst="line">
            <a:avLst/>
          </a:prstGeom>
          <a:ln w="12700" cmpd="sng">
            <a:solidFill>
              <a:srgbClr val="000000"/>
            </a:solidFill>
            <a:prstDash val="dash"/>
            <a:tailEnd type="triangle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New shape"/>
          <p:cNvSpPr/>
          <p:nvPr/>
        </p:nvSpPr>
        <p:spPr>
          <a:xfrm>
            <a:off x="5524500" y="1943100"/>
            <a:ext cx="3352800" cy="0"/>
          </a:xfrm>
          <a:prstGeom prst="line">
            <a:avLst/>
          </a:prstGeom>
          <a:ln w="12700" cmpd="sng"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New shape"/>
          <p:cNvSpPr/>
          <p:nvPr/>
        </p:nvSpPr>
        <p:spPr>
          <a:xfrm>
            <a:off x="5524500" y="1943100"/>
            <a:ext cx="0" cy="317500"/>
          </a:xfrm>
          <a:prstGeom prst="line">
            <a:avLst/>
          </a:prstGeom>
          <a:ln w="12700" cmpd="sng"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New shape"/>
          <p:cNvSpPr/>
          <p:nvPr/>
        </p:nvSpPr>
        <p:spPr>
          <a:xfrm>
            <a:off x="8890000" y="1943100"/>
            <a:ext cx="0" cy="317500"/>
          </a:xfrm>
          <a:prstGeom prst="line">
            <a:avLst/>
          </a:prstGeom>
          <a:ln w="12700" cmpd="sng"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New shape"/>
          <p:cNvSpPr/>
          <p:nvPr/>
        </p:nvSpPr>
        <p:spPr>
          <a:xfrm>
            <a:off x="5588000" y="5867400"/>
            <a:ext cx="1485900" cy="0"/>
          </a:xfrm>
          <a:prstGeom prst="line">
            <a:avLst/>
          </a:prstGeom>
          <a:ln w="12700" cmpd="sng">
            <a:solidFill>
              <a:srgbClr val="000000"/>
            </a:solidFill>
            <a:prstDash val="solid"/>
            <a:headEnd type="triangle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New shape"/>
          <p:cNvSpPr/>
          <p:nvPr/>
        </p:nvSpPr>
        <p:spPr>
          <a:xfrm>
            <a:off x="7264400" y="5867400"/>
            <a:ext cx="1485900" cy="0"/>
          </a:xfrm>
          <a:prstGeom prst="line">
            <a:avLst/>
          </a:prstGeom>
          <a:ln w="12700" cmpd="sng">
            <a:solidFill>
              <a:srgbClr val="000000"/>
            </a:solidFill>
            <a:prstDash val="solid"/>
            <a:tailEnd type="triangle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New shape"/>
          <p:cNvSpPr/>
          <p:nvPr/>
        </p:nvSpPr>
        <p:spPr>
          <a:xfrm>
            <a:off x="342900" y="2273300"/>
            <a:ext cx="4345229" cy="317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00" b="0" i="0">
                <a:solidFill>
                  <a:srgbClr val="000000"/>
                </a:solidFill>
                <a:latin typeface="arial"/>
              </a:defRPr>
            </a:pPr>
            <a:r>
              <a:rPr sz="1000" b="0" i="0" u="none" kern="200">
                <a:solidFill>
                  <a:srgbClr val="000000"/>
                </a:solidFill>
                <a:latin typeface="arial"/>
              </a:rPr>
              <a:t>For example:</a:t>
            </a:r>
          </a:p>
        </p:txBody>
      </p:sp>
      <p:sp>
        <p:nvSpPr>
          <p:cNvPr id="28" name="New shape"/>
          <p:cNvSpPr/>
          <p:nvPr/>
        </p:nvSpPr>
        <p:spPr>
          <a:xfrm>
            <a:off x="4611929" y="2273300"/>
            <a:ext cx="869046" cy="317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900" b="0" i="0">
                <a:solidFill>
                  <a:srgbClr val="000000"/>
                </a:solidFill>
                <a:latin typeface="arial"/>
              </a:defRPr>
            </a:pPr>
            <a:r>
              <a:rPr sz="900" b="0" i="0" u="none" kern="200">
                <a:solidFill>
                  <a:srgbClr val="000000"/>
                </a:solidFill>
                <a:latin typeface="arial"/>
              </a:rPr>
              <a:t>Total Favorable Score</a:t>
            </a:r>
          </a:p>
        </p:txBody>
      </p:sp>
      <p:sp>
        <p:nvSpPr>
          <p:cNvPr id="29" name="New shape"/>
          <p:cNvSpPr/>
          <p:nvPr/>
        </p:nvSpPr>
        <p:spPr>
          <a:xfrm>
            <a:off x="5480975" y="2273300"/>
            <a:ext cx="869046" cy="317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900" b="0" i="0">
                <a:solidFill>
                  <a:srgbClr val="000000"/>
                </a:solidFill>
                <a:latin typeface="arial"/>
              </a:defRPr>
            </a:pPr>
            <a:r>
              <a:rPr sz="900" b="0" i="0" u="none" kern="200">
                <a:solidFill>
                  <a:srgbClr val="000000"/>
                </a:solidFill>
                <a:latin typeface="arial"/>
              </a:rPr>
              <a:t>Historical</a:t>
            </a:r>
          </a:p>
        </p:txBody>
      </p:sp>
      <p:sp>
        <p:nvSpPr>
          <p:cNvPr id="30" name="New shape"/>
          <p:cNvSpPr/>
          <p:nvPr/>
        </p:nvSpPr>
        <p:spPr>
          <a:xfrm>
            <a:off x="6477021" y="2273300"/>
            <a:ext cx="608332" cy="317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900" b="0" i="0">
                <a:solidFill>
                  <a:srgbClr val="000000"/>
                </a:solidFill>
                <a:latin typeface="arial"/>
              </a:defRPr>
            </a:pPr>
            <a:r>
              <a:rPr sz="900" b="0" i="0" u="none" kern="200">
                <a:solidFill>
                  <a:srgbClr val="000000"/>
                </a:solidFill>
                <a:latin typeface="arial"/>
              </a:rPr>
              <a:t>Parent Group</a:t>
            </a:r>
          </a:p>
        </p:txBody>
      </p:sp>
      <p:sp>
        <p:nvSpPr>
          <p:cNvPr id="31" name="New shape"/>
          <p:cNvSpPr/>
          <p:nvPr/>
        </p:nvSpPr>
        <p:spPr>
          <a:xfrm>
            <a:off x="7346066" y="2273300"/>
            <a:ext cx="608332" cy="317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900" b="0" i="0">
                <a:solidFill>
                  <a:srgbClr val="000000"/>
                </a:solidFill>
                <a:latin typeface="arial"/>
              </a:defRPr>
            </a:pPr>
            <a:r>
              <a:rPr sz="900" b="0" i="0" u="none" kern="200">
                <a:solidFill>
                  <a:srgbClr val="000000"/>
                </a:solidFill>
                <a:latin typeface="arial"/>
              </a:rPr>
              <a:t>Company Overall</a:t>
            </a:r>
          </a:p>
        </p:txBody>
      </p:sp>
      <p:sp>
        <p:nvSpPr>
          <p:cNvPr id="32" name="New shape"/>
          <p:cNvSpPr/>
          <p:nvPr/>
        </p:nvSpPr>
        <p:spPr>
          <a:xfrm>
            <a:off x="8215113" y="2273300"/>
            <a:ext cx="608332" cy="317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900" b="0" i="0">
                <a:solidFill>
                  <a:srgbClr val="000000"/>
                </a:solidFill>
                <a:latin typeface="arial"/>
              </a:defRPr>
            </a:pPr>
            <a:r>
              <a:rPr sz="900" b="0" i="0" u="none" kern="200">
                <a:solidFill>
                  <a:srgbClr val="000000"/>
                </a:solidFill>
                <a:latin typeface="arial"/>
              </a:rPr>
              <a:t>Industry Norm</a:t>
            </a:r>
          </a:p>
        </p:txBody>
      </p:sp>
      <p:sp>
        <p:nvSpPr>
          <p:cNvPr id="35" name="New shape"/>
          <p:cNvSpPr/>
          <p:nvPr/>
        </p:nvSpPr>
        <p:spPr>
          <a:xfrm>
            <a:off x="266700" y="2616200"/>
            <a:ext cx="8690458" cy="0"/>
          </a:xfrm>
          <a:prstGeom prst="line">
            <a:avLst/>
          </a:prstGeom>
          <a:ln w="19050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New shape"/>
          <p:cNvSpPr/>
          <p:nvPr/>
        </p:nvSpPr>
        <p:spPr>
          <a:xfrm>
            <a:off x="266700" y="2616200"/>
            <a:ext cx="8690458" cy="0"/>
          </a:xfrm>
          <a:prstGeom prst="line">
            <a:avLst/>
          </a:prstGeom>
          <a:ln w="19050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New shape"/>
          <p:cNvSpPr/>
          <p:nvPr/>
        </p:nvSpPr>
        <p:spPr>
          <a:xfrm>
            <a:off x="266700" y="2616200"/>
            <a:ext cx="130357" cy="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l">
              <a:defRPr sz="1100" b="0" i="0" kern="200">
                <a:solidFill>
                  <a:srgbClr val="000000"/>
                </a:solidFill>
                <a:latin typeface="arial"/>
              </a:defRPr>
            </a:pPr>
            <a:endParaRPr lang="en-US" kern="200"/>
          </a:p>
        </p:txBody>
      </p:sp>
      <p:sp>
        <p:nvSpPr>
          <p:cNvPr id="38" name="New shape"/>
          <p:cNvSpPr/>
          <p:nvPr/>
        </p:nvSpPr>
        <p:spPr>
          <a:xfrm>
            <a:off x="397057" y="2647950"/>
            <a:ext cx="4214872" cy="444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Employee Engagement</a:t>
            </a:r>
          </a:p>
        </p:txBody>
      </p:sp>
      <p:sp>
        <p:nvSpPr>
          <p:cNvPr id="40" name="New shape"/>
          <p:cNvSpPr/>
          <p:nvPr/>
        </p:nvSpPr>
        <p:spPr>
          <a:xfrm>
            <a:off x="4611929" y="2782577"/>
            <a:ext cx="869046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86</a:t>
            </a:r>
          </a:p>
        </p:txBody>
      </p:sp>
      <p:sp>
        <p:nvSpPr>
          <p:cNvPr id="41" name="New shape"/>
          <p:cNvSpPr/>
          <p:nvPr/>
        </p:nvSpPr>
        <p:spPr>
          <a:xfrm>
            <a:off x="5693248" y="271145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-8*</a:t>
            </a:r>
          </a:p>
        </p:txBody>
      </p:sp>
      <p:sp>
        <p:nvSpPr>
          <p:cNvPr id="42" name="New shape"/>
          <p:cNvSpPr/>
          <p:nvPr/>
        </p:nvSpPr>
        <p:spPr>
          <a:xfrm>
            <a:off x="6562293" y="2711450"/>
            <a:ext cx="444500" cy="317500"/>
          </a:xfrm>
          <a:prstGeom prst="rect">
            <a:avLst/>
          </a:prstGeom>
          <a:solidFill>
            <a:srgbClr val="81AD2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3*</a:t>
            </a:r>
          </a:p>
        </p:txBody>
      </p:sp>
      <p:sp>
        <p:nvSpPr>
          <p:cNvPr id="43" name="New shape"/>
          <p:cNvSpPr/>
          <p:nvPr/>
        </p:nvSpPr>
        <p:spPr>
          <a:xfrm>
            <a:off x="7431339" y="2711450"/>
            <a:ext cx="444500" cy="317500"/>
          </a:xfrm>
          <a:prstGeom prst="rect">
            <a:avLst/>
          </a:prstGeom>
          <a:solidFill>
            <a:srgbClr val="81AD2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3*</a:t>
            </a:r>
          </a:p>
        </p:txBody>
      </p:sp>
      <p:sp>
        <p:nvSpPr>
          <p:cNvPr id="44" name="New shape"/>
          <p:cNvSpPr/>
          <p:nvPr/>
        </p:nvSpPr>
        <p:spPr>
          <a:xfrm>
            <a:off x="8300386" y="271145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-10*</a:t>
            </a:r>
          </a:p>
        </p:txBody>
      </p:sp>
      <p:sp>
        <p:nvSpPr>
          <p:cNvPr id="45" name="New shape"/>
          <p:cNvSpPr/>
          <p:nvPr/>
        </p:nvSpPr>
        <p:spPr>
          <a:xfrm>
            <a:off x="266700" y="3111500"/>
            <a:ext cx="8690458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New shape"/>
          <p:cNvSpPr/>
          <p:nvPr/>
        </p:nvSpPr>
        <p:spPr>
          <a:xfrm>
            <a:off x="266700" y="3111500"/>
            <a:ext cx="8690458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New shape"/>
          <p:cNvSpPr/>
          <p:nvPr/>
        </p:nvSpPr>
        <p:spPr>
          <a:xfrm>
            <a:off x="444500" y="3282480"/>
            <a:ext cx="317500" cy="153339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050" b="1" i="0" kern="200">
                <a:solidFill>
                  <a:srgbClr val="FFFFFF"/>
                </a:solidFill>
                <a:latin typeface="arial"/>
              </a:defRPr>
            </a:pPr>
            <a:r>
              <a:rPr lang="en-US" kern="200"/>
              <a:t>3</a:t>
            </a:r>
          </a:p>
        </p:txBody>
      </p:sp>
      <p:sp>
        <p:nvSpPr>
          <p:cNvPr id="49" name="New shape"/>
          <p:cNvSpPr/>
          <p:nvPr/>
        </p:nvSpPr>
        <p:spPr>
          <a:xfrm>
            <a:off x="1054100" y="3143250"/>
            <a:ext cx="3476183" cy="444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I have a good understanding of our goals.</a:t>
            </a:r>
          </a:p>
        </p:txBody>
      </p:sp>
      <p:sp>
        <p:nvSpPr>
          <p:cNvPr id="51" name="New shape"/>
          <p:cNvSpPr/>
          <p:nvPr/>
        </p:nvSpPr>
        <p:spPr>
          <a:xfrm>
            <a:off x="4611929" y="3277877"/>
            <a:ext cx="869046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84</a:t>
            </a:r>
          </a:p>
        </p:txBody>
      </p:sp>
      <p:sp>
        <p:nvSpPr>
          <p:cNvPr id="52" name="New shape"/>
          <p:cNvSpPr/>
          <p:nvPr/>
        </p:nvSpPr>
        <p:spPr>
          <a:xfrm>
            <a:off x="5693248" y="3206750"/>
            <a:ext cx="444500" cy="317500"/>
          </a:xfrm>
          <a:prstGeom prst="rect">
            <a:avLst/>
          </a:prstGeom>
          <a:solidFill>
            <a:srgbClr val="81AD2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2*</a:t>
            </a:r>
          </a:p>
        </p:txBody>
      </p:sp>
      <p:sp>
        <p:nvSpPr>
          <p:cNvPr id="53" name="New shape"/>
          <p:cNvSpPr/>
          <p:nvPr/>
        </p:nvSpPr>
        <p:spPr>
          <a:xfrm>
            <a:off x="6562293" y="32067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</a:t>
            </a:r>
          </a:p>
        </p:txBody>
      </p:sp>
      <p:sp>
        <p:nvSpPr>
          <p:cNvPr id="54" name="New shape"/>
          <p:cNvSpPr/>
          <p:nvPr/>
        </p:nvSpPr>
        <p:spPr>
          <a:xfrm>
            <a:off x="7431339" y="320675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-9*</a:t>
            </a:r>
          </a:p>
        </p:txBody>
      </p:sp>
      <p:sp>
        <p:nvSpPr>
          <p:cNvPr id="55" name="New shape"/>
          <p:cNvSpPr/>
          <p:nvPr/>
        </p:nvSpPr>
        <p:spPr>
          <a:xfrm>
            <a:off x="8300386" y="3206750"/>
            <a:ext cx="444500" cy="317500"/>
          </a:xfrm>
          <a:prstGeom prst="rect">
            <a:avLst/>
          </a:prstGeom>
          <a:solidFill>
            <a:srgbClr val="81AD2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2*</a:t>
            </a:r>
          </a:p>
        </p:txBody>
      </p:sp>
      <p:sp>
        <p:nvSpPr>
          <p:cNvPr id="56" name="New shape"/>
          <p:cNvSpPr/>
          <p:nvPr/>
        </p:nvSpPr>
        <p:spPr>
          <a:xfrm>
            <a:off x="266700" y="3619500"/>
            <a:ext cx="8690458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New shape"/>
          <p:cNvSpPr/>
          <p:nvPr/>
        </p:nvSpPr>
        <p:spPr>
          <a:xfrm>
            <a:off x="266700" y="3619500"/>
            <a:ext cx="8690458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New shape"/>
          <p:cNvSpPr/>
          <p:nvPr/>
        </p:nvSpPr>
        <p:spPr>
          <a:xfrm>
            <a:off x="444500" y="3790480"/>
            <a:ext cx="317500" cy="153339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05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12</a:t>
            </a:r>
          </a:p>
        </p:txBody>
      </p:sp>
      <p:sp>
        <p:nvSpPr>
          <p:cNvPr id="59" name="New shape"/>
          <p:cNvSpPr/>
          <p:nvPr/>
        </p:nvSpPr>
        <p:spPr>
          <a:xfrm>
            <a:off x="1054100" y="3651250"/>
            <a:ext cx="3476183" cy="444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I have a good understanding of how my job contributes to achieving our goals.</a:t>
            </a:r>
            <a:r>
              <a:rPr sz="1400" b="0" i="0" u="none" kern="200">
                <a:solidFill>
                  <a:srgbClr val="000000"/>
                </a:solidFill>
                <a:latin typeface="arial"/>
              </a:rPr>
              <a:t> ⋆ </a:t>
            </a:r>
          </a:p>
        </p:txBody>
      </p:sp>
      <p:sp>
        <p:nvSpPr>
          <p:cNvPr id="61" name="New shape"/>
          <p:cNvSpPr/>
          <p:nvPr/>
        </p:nvSpPr>
        <p:spPr>
          <a:xfrm>
            <a:off x="4611929" y="3785877"/>
            <a:ext cx="869046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88</a:t>
            </a:r>
          </a:p>
        </p:txBody>
      </p:sp>
      <p:sp>
        <p:nvSpPr>
          <p:cNvPr id="62" name="New shape"/>
          <p:cNvSpPr/>
          <p:nvPr/>
        </p:nvSpPr>
        <p:spPr>
          <a:xfrm>
            <a:off x="5693248" y="371475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4</a:t>
            </a:r>
          </a:p>
        </p:txBody>
      </p:sp>
      <p:sp>
        <p:nvSpPr>
          <p:cNvPr id="63" name="New shape"/>
          <p:cNvSpPr/>
          <p:nvPr/>
        </p:nvSpPr>
        <p:spPr>
          <a:xfrm>
            <a:off x="6562293" y="3714750"/>
            <a:ext cx="444500" cy="317500"/>
          </a:xfrm>
          <a:prstGeom prst="rect">
            <a:avLst/>
          </a:prstGeom>
          <a:solidFill>
            <a:srgbClr val="81AD2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10*</a:t>
            </a:r>
          </a:p>
        </p:txBody>
      </p:sp>
      <p:sp>
        <p:nvSpPr>
          <p:cNvPr id="64" name="New shape"/>
          <p:cNvSpPr/>
          <p:nvPr/>
        </p:nvSpPr>
        <p:spPr>
          <a:xfrm>
            <a:off x="7431339" y="371475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65" name="New shape"/>
          <p:cNvSpPr/>
          <p:nvPr/>
        </p:nvSpPr>
        <p:spPr>
          <a:xfrm>
            <a:off x="8300386" y="3714750"/>
            <a:ext cx="444500" cy="317500"/>
          </a:xfrm>
          <a:prstGeom prst="rect">
            <a:avLst/>
          </a:prstGeom>
          <a:solidFill>
            <a:srgbClr val="CFCFC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0</a:t>
            </a:r>
          </a:p>
        </p:txBody>
      </p:sp>
      <p:sp>
        <p:nvSpPr>
          <p:cNvPr id="66" name="New shape"/>
          <p:cNvSpPr/>
          <p:nvPr/>
        </p:nvSpPr>
        <p:spPr>
          <a:xfrm>
            <a:off x="254000" y="4445000"/>
            <a:ext cx="4978400" cy="1778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>
            <a:normAutofit lnSpcReduction="10000"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Icons (if applicable)</a:t>
            </a:r>
          </a:p>
        </p:txBody>
      </p:sp>
      <p:sp>
        <p:nvSpPr>
          <p:cNvPr id="68" name="New shape"/>
          <p:cNvSpPr/>
          <p:nvPr/>
        </p:nvSpPr>
        <p:spPr>
          <a:xfrm>
            <a:off x="508000" y="4916177"/>
            <a:ext cx="3175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FFFFFF"/>
                </a:solidFill>
                <a:latin typeface="arial"/>
              </a:defRPr>
            </a:pPr>
            <a:r>
              <a:rPr lang="en-US" kern="200"/>
              <a:t>#</a:t>
            </a:r>
          </a:p>
        </p:txBody>
      </p:sp>
      <p:sp>
        <p:nvSpPr>
          <p:cNvPr id="69" name="New shape"/>
          <p:cNvSpPr/>
          <p:nvPr/>
        </p:nvSpPr>
        <p:spPr>
          <a:xfrm>
            <a:off x="952500" y="4813300"/>
            <a:ext cx="2540000" cy="381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900" b="0" i="0">
                <a:solidFill>
                  <a:srgbClr val="000000"/>
                </a:solidFill>
                <a:latin typeface="arial"/>
              </a:defRPr>
            </a:pPr>
            <a:r>
              <a:rPr sz="900" b="0" i="0" u="none" kern="200">
                <a:solidFill>
                  <a:srgbClr val="000000"/>
                </a:solidFill>
                <a:latin typeface="arial"/>
              </a:rPr>
              <a:t>When a question number is shown in red it is a priority issue.</a:t>
            </a:r>
          </a:p>
        </p:txBody>
      </p:sp>
      <p:sp>
        <p:nvSpPr>
          <p:cNvPr id="70" name="New shape"/>
          <p:cNvSpPr/>
          <p:nvPr/>
        </p:nvSpPr>
        <p:spPr>
          <a:xfrm>
            <a:off x="508000" y="5266556"/>
            <a:ext cx="317500" cy="2364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400" b="0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 ⋆ </a:t>
            </a:r>
          </a:p>
        </p:txBody>
      </p:sp>
      <p:sp>
        <p:nvSpPr>
          <p:cNvPr id="71" name="New shape"/>
          <p:cNvSpPr/>
          <p:nvPr/>
        </p:nvSpPr>
        <p:spPr>
          <a:xfrm>
            <a:off x="952500" y="5194300"/>
            <a:ext cx="2540000" cy="381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900" b="0" i="0">
                <a:solidFill>
                  <a:srgbClr val="000000"/>
                </a:solidFill>
                <a:latin typeface="arial"/>
              </a:defRPr>
            </a:pPr>
            <a:r>
              <a:rPr sz="900" b="0" i="0" u="none" kern="200">
                <a:solidFill>
                  <a:srgbClr val="000000"/>
                </a:solidFill>
                <a:latin typeface="arial"/>
              </a:rPr>
              <a:t>Key driver question.</a:t>
            </a:r>
          </a:p>
        </p:txBody>
      </p:sp>
      <p:sp>
        <p:nvSpPr>
          <p:cNvPr id="72" name="New shape"/>
          <p:cNvSpPr/>
          <p:nvPr/>
        </p:nvSpPr>
        <p:spPr>
          <a:xfrm>
            <a:off x="508000" y="5692781"/>
            <a:ext cx="317500" cy="14603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000" b="0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(N)</a:t>
            </a:r>
          </a:p>
        </p:txBody>
      </p:sp>
      <p:sp>
        <p:nvSpPr>
          <p:cNvPr id="73" name="New shape"/>
          <p:cNvSpPr/>
          <p:nvPr/>
        </p:nvSpPr>
        <p:spPr>
          <a:xfrm>
            <a:off x="952500" y="5575300"/>
            <a:ext cx="2540000" cy="381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900" b="0" i="0">
                <a:solidFill>
                  <a:srgbClr val="000000"/>
                </a:solidFill>
                <a:latin typeface="arial"/>
              </a:defRPr>
            </a:pPr>
            <a:r>
              <a:rPr sz="900" b="0" i="0" u="none" kern="200">
                <a:solidFill>
                  <a:srgbClr val="000000"/>
                </a:solidFill>
                <a:latin typeface="arial"/>
              </a:rPr>
              <a:t>On some questions disagreeing is the favorable response.</a:t>
            </a:r>
          </a:p>
        </p:txBody>
      </p:sp>
      <p:sp>
        <p:nvSpPr>
          <p:cNvPr id="74" name="New shape"/>
          <p:cNvSpPr/>
          <p:nvPr/>
        </p:nvSpPr>
        <p:spPr>
          <a:xfrm>
            <a:off x="5461000" y="4445000"/>
            <a:ext cx="71120" cy="20445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l">
              <a:defRPr sz="1400" b="0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*</a:t>
            </a:r>
          </a:p>
        </p:txBody>
      </p:sp>
      <p:sp>
        <p:nvSpPr>
          <p:cNvPr id="75" name="New shape"/>
          <p:cNvSpPr/>
          <p:nvPr/>
        </p:nvSpPr>
        <p:spPr>
          <a:xfrm>
            <a:off x="5582920" y="4445000"/>
            <a:ext cx="3342640" cy="889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900" b="0" i="0">
                <a:solidFill>
                  <a:srgbClr val="000000"/>
                </a:solidFill>
                <a:latin typeface="arial"/>
              </a:defRPr>
            </a:pPr>
            <a:r>
              <a:rPr sz="900" b="1" i="0" u="none" kern="200">
                <a:solidFill>
                  <a:srgbClr val="000000"/>
                </a:solidFill>
                <a:latin typeface="arial"/>
              </a:rPr>
              <a:t>Statistically significant</a:t>
            </a:r>
            <a:r>
              <a:rPr sz="900" b="0" i="0" u="none" kern="200">
                <a:solidFill>
                  <a:srgbClr val="000000"/>
                </a:solidFill>
                <a:latin typeface="arial"/>
              </a:rPr>
              <a:t> differences are indicated with asterisks and darker colors. They are meaningful differences, where we are 95% confident it did not occur by chance. The cut-off for significance varies according to the size of the groups being compared. Small groups require a bigger difference for it to be significant.</a:t>
            </a:r>
          </a:p>
        </p:txBody>
      </p:sp>
      <p:sp>
        <p:nvSpPr>
          <p:cNvPr id="76" name="New shape"/>
          <p:cNvSpPr/>
          <p:nvPr/>
        </p:nvSpPr>
        <p:spPr>
          <a:xfrm>
            <a:off x="5581650" y="5461000"/>
            <a:ext cx="4445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-10*</a:t>
            </a:r>
          </a:p>
        </p:txBody>
      </p:sp>
      <p:sp>
        <p:nvSpPr>
          <p:cNvPr id="77" name="New shape"/>
          <p:cNvSpPr/>
          <p:nvPr/>
        </p:nvSpPr>
        <p:spPr>
          <a:xfrm>
            <a:off x="6267450" y="5461000"/>
            <a:ext cx="4445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78" name="New shape"/>
          <p:cNvSpPr/>
          <p:nvPr/>
        </p:nvSpPr>
        <p:spPr>
          <a:xfrm>
            <a:off x="6953250" y="5461000"/>
            <a:ext cx="444500" cy="317500"/>
          </a:xfrm>
          <a:prstGeom prst="rect">
            <a:avLst/>
          </a:prstGeom>
          <a:solidFill>
            <a:srgbClr val="CFCFC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0</a:t>
            </a:r>
          </a:p>
        </p:txBody>
      </p:sp>
      <p:sp>
        <p:nvSpPr>
          <p:cNvPr id="79" name="New shape"/>
          <p:cNvSpPr/>
          <p:nvPr/>
        </p:nvSpPr>
        <p:spPr>
          <a:xfrm>
            <a:off x="7639050" y="5461000"/>
            <a:ext cx="4445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</a:t>
            </a:r>
          </a:p>
        </p:txBody>
      </p:sp>
      <p:sp>
        <p:nvSpPr>
          <p:cNvPr id="80" name="New shape"/>
          <p:cNvSpPr/>
          <p:nvPr/>
        </p:nvSpPr>
        <p:spPr>
          <a:xfrm>
            <a:off x="8324850" y="5461000"/>
            <a:ext cx="444500" cy="317500"/>
          </a:xfrm>
          <a:prstGeom prst="rect">
            <a:avLst/>
          </a:prstGeom>
          <a:solidFill>
            <a:srgbClr val="81AD2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10*</a:t>
            </a:r>
          </a:p>
        </p:txBody>
      </p:sp>
      <p:sp>
        <p:nvSpPr>
          <p:cNvPr id="81" name="New shape"/>
          <p:cNvSpPr/>
          <p:nvPr/>
        </p:nvSpPr>
        <p:spPr>
          <a:xfrm>
            <a:off x="5511800" y="5969000"/>
            <a:ext cx="571500" cy="317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>
            <a:normAutofit lnSpcReduction="10000"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700" b="0" i="0">
                <a:solidFill>
                  <a:srgbClr val="000000"/>
                </a:solidFill>
                <a:latin typeface="arial"/>
              </a:defRPr>
            </a:pPr>
            <a:r>
              <a:rPr sz="700" b="0" i="0" u="none" kern="200">
                <a:solidFill>
                  <a:srgbClr val="000000"/>
                </a:solidFill>
                <a:latin typeface="arial"/>
              </a:rPr>
              <a:t>Significantly lower vs comparison</a:t>
            </a:r>
          </a:p>
        </p:txBody>
      </p:sp>
      <p:sp>
        <p:nvSpPr>
          <p:cNvPr id="82" name="New shape"/>
          <p:cNvSpPr/>
          <p:nvPr/>
        </p:nvSpPr>
        <p:spPr>
          <a:xfrm>
            <a:off x="6197600" y="5969000"/>
            <a:ext cx="571500" cy="317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700" b="0" i="0">
                <a:solidFill>
                  <a:srgbClr val="000000"/>
                </a:solidFill>
                <a:latin typeface="arial"/>
              </a:defRPr>
            </a:pPr>
            <a:r>
              <a:rPr sz="700" b="0" i="0" u="none" kern="200">
                <a:solidFill>
                  <a:srgbClr val="000000"/>
                </a:solidFill>
                <a:latin typeface="arial"/>
              </a:rPr>
              <a:t>Lower, but not significant</a:t>
            </a:r>
          </a:p>
        </p:txBody>
      </p:sp>
      <p:sp>
        <p:nvSpPr>
          <p:cNvPr id="83" name="New shape"/>
          <p:cNvSpPr/>
          <p:nvPr/>
        </p:nvSpPr>
        <p:spPr>
          <a:xfrm>
            <a:off x="6883400" y="5969000"/>
            <a:ext cx="571500" cy="317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700" b="0" i="0">
                <a:solidFill>
                  <a:srgbClr val="000000"/>
                </a:solidFill>
                <a:latin typeface="arial"/>
              </a:defRPr>
            </a:pPr>
            <a:r>
              <a:rPr sz="700" b="0" i="0" u="none" kern="200">
                <a:solidFill>
                  <a:srgbClr val="000000"/>
                </a:solidFill>
                <a:latin typeface="arial"/>
              </a:rPr>
              <a:t>No Difference</a:t>
            </a:r>
          </a:p>
        </p:txBody>
      </p:sp>
      <p:sp>
        <p:nvSpPr>
          <p:cNvPr id="84" name="New shape"/>
          <p:cNvSpPr/>
          <p:nvPr/>
        </p:nvSpPr>
        <p:spPr>
          <a:xfrm>
            <a:off x="7569200" y="5969000"/>
            <a:ext cx="571500" cy="317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700" b="0" i="0">
                <a:solidFill>
                  <a:srgbClr val="000000"/>
                </a:solidFill>
                <a:latin typeface="arial"/>
              </a:defRPr>
            </a:pPr>
            <a:r>
              <a:rPr sz="700" b="0" i="0" u="none" kern="200">
                <a:solidFill>
                  <a:srgbClr val="000000"/>
                </a:solidFill>
                <a:latin typeface="arial"/>
              </a:rPr>
              <a:t>Higher, but not significant</a:t>
            </a:r>
          </a:p>
        </p:txBody>
      </p:sp>
      <p:sp>
        <p:nvSpPr>
          <p:cNvPr id="85" name="New shape"/>
          <p:cNvSpPr/>
          <p:nvPr/>
        </p:nvSpPr>
        <p:spPr>
          <a:xfrm>
            <a:off x="8255000" y="5969000"/>
            <a:ext cx="571500" cy="317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>
            <a:normAutofit lnSpcReduction="10000"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700" b="0" i="0">
                <a:solidFill>
                  <a:srgbClr val="000000"/>
                </a:solidFill>
                <a:latin typeface="arial"/>
              </a:defRPr>
            </a:pPr>
            <a:r>
              <a:rPr sz="700" b="0" i="0" u="none" kern="200">
                <a:solidFill>
                  <a:srgbClr val="000000"/>
                </a:solidFill>
                <a:latin typeface="arial"/>
              </a:rPr>
              <a:t>Significantly higher vs comparison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8636000" cy="3429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2000" b="1" i="0">
                <a:solidFill>
                  <a:srgbClr val="000000"/>
                </a:solidFill>
                <a:latin typeface="arial"/>
              </a:defRPr>
            </a:pPr>
            <a:r>
              <a:rPr sz="2000" b="1" i="0" u="none" kern="200">
                <a:solidFill>
                  <a:srgbClr val="000000"/>
                </a:solidFill>
                <a:latin typeface="arial"/>
              </a:rPr>
              <a:t>Overview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47700"/>
            <a:ext cx="8636000" cy="190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lvl="0" hangingPunct="0">
              <a:defRPr sz="1600" b="0" i="0">
                <a:solidFill>
                  <a:srgbClr val="A6A6A6"/>
                </a:solidFill>
                <a:latin typeface="arial"/>
              </a:defRPr>
            </a:pPr>
            <a:r>
              <a:rPr lang="en-US" sz="1200" kern="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</a:rPr>
              <a:t>Agriculture and Natural Resources</a:t>
            </a:r>
          </a:p>
        </p:txBody>
      </p:sp>
      <p:sp>
        <p:nvSpPr>
          <p:cNvPr id="4" name="New shape"/>
          <p:cNvSpPr/>
          <p:nvPr/>
        </p:nvSpPr>
        <p:spPr>
          <a:xfrm>
            <a:off x="254000" y="1016000"/>
            <a:ext cx="4191000" cy="23366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Results vs. Ag and Natl Rescs 2015</a:t>
            </a:r>
          </a:p>
        </p:txBody>
      </p:sp>
      <p:sp>
        <p:nvSpPr>
          <p:cNvPr id="5" name="New shape"/>
          <p:cNvSpPr/>
          <p:nvPr/>
        </p:nvSpPr>
        <p:spPr>
          <a:xfrm>
            <a:off x="254000" y="1249660"/>
            <a:ext cx="4191000" cy="194717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00" b="0" i="0">
                <a:solidFill>
                  <a:srgbClr val="A6A6A6"/>
                </a:solidFill>
                <a:latin typeface="arial"/>
              </a:defRPr>
            </a:pPr>
            <a:r>
              <a:rPr sz="1000" b="1" i="0" u="none" kern="200">
                <a:solidFill>
                  <a:srgbClr val="A6A6A6"/>
                </a:solidFill>
                <a:latin typeface="arial"/>
              </a:rPr>
              <a:t>6</a:t>
            </a:r>
            <a:r>
              <a:rPr sz="1000" b="0" i="0" u="none" kern="200">
                <a:solidFill>
                  <a:srgbClr val="A6A6A6"/>
                </a:solidFill>
                <a:latin typeface="arial"/>
              </a:rPr>
              <a:t> Out Of </a:t>
            </a:r>
            <a:r>
              <a:rPr sz="1000" b="1" i="0" u="none" kern="200">
                <a:solidFill>
                  <a:srgbClr val="A6A6A6"/>
                </a:solidFill>
                <a:latin typeface="arial"/>
              </a:rPr>
              <a:t>8</a:t>
            </a:r>
            <a:r>
              <a:rPr sz="1000" b="0" i="0" u="none" kern="200">
                <a:solidFill>
                  <a:srgbClr val="A6A6A6"/>
                </a:solidFill>
                <a:latin typeface="arial"/>
              </a:rPr>
              <a:t> Categories Have Improved</a:t>
            </a:r>
          </a:p>
        </p:txBody>
      </p:sp>
      <p:graphicFrame>
        <p:nvGraphicFramePr>
          <p:cNvPr id="6" name="ChartObject"/>
          <p:cNvGraphicFramePr/>
          <p:nvPr/>
        </p:nvGraphicFramePr>
        <p:xfrm>
          <a:off x="0" y="1183138"/>
          <a:ext cx="2159000" cy="21861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825500" y="2130177"/>
            <a:ext cx="469900" cy="304800"/>
          </a:xfrm>
          <a:prstGeom prst="rect">
            <a:avLst/>
          </a:prstGeom>
          <a:ln>
            <a:noFill/>
          </a:ln>
        </p:spPr>
      </p:pic>
      <p:sp>
        <p:nvSpPr>
          <p:cNvPr id="38" name="New shape"/>
          <p:cNvSpPr/>
          <p:nvPr/>
        </p:nvSpPr>
        <p:spPr>
          <a:xfrm>
            <a:off x="6934200" y="3644900"/>
            <a:ext cx="6350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New shape"/>
          <p:cNvSpPr/>
          <p:nvPr/>
        </p:nvSpPr>
        <p:spPr>
          <a:xfrm>
            <a:off x="5854700" y="3644900"/>
            <a:ext cx="6350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New shape"/>
          <p:cNvSpPr/>
          <p:nvPr/>
        </p:nvSpPr>
        <p:spPr>
          <a:xfrm>
            <a:off x="4775200" y="3644900"/>
            <a:ext cx="6350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2159000" y="1469777"/>
            <a:ext cx="2159000" cy="194717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00" b="1" i="0">
                <a:solidFill>
                  <a:srgbClr val="81AD27"/>
                </a:solidFill>
                <a:latin typeface="arial"/>
              </a:defRPr>
            </a:pPr>
            <a:r>
              <a:rPr sz="1000" b="1" i="0" u="none" kern="200">
                <a:solidFill>
                  <a:srgbClr val="81AD27"/>
                </a:solidFill>
                <a:latin typeface="arial"/>
              </a:rPr>
              <a:t>Most Improved</a:t>
            </a:r>
          </a:p>
        </p:txBody>
      </p:sp>
      <p:sp>
        <p:nvSpPr>
          <p:cNvPr id="9" name="New shape"/>
          <p:cNvSpPr/>
          <p:nvPr/>
        </p:nvSpPr>
        <p:spPr>
          <a:xfrm>
            <a:off x="2159000" y="1689894"/>
            <a:ext cx="21590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900" b="0" i="0">
                <a:solidFill>
                  <a:srgbClr val="000000"/>
                </a:solidFill>
                <a:latin typeface="arial"/>
              </a:defRPr>
            </a:pPr>
            <a:r>
              <a:rPr sz="900" b="0" i="0" u="none" kern="200">
                <a:solidFill>
                  <a:srgbClr val="000000"/>
                </a:solidFill>
                <a:latin typeface="arial"/>
              </a:rPr>
              <a:t>Performance Management </a:t>
            </a:r>
            <a:r>
              <a:rPr sz="900" b="0" i="0" u="none" kern="200">
                <a:solidFill>
                  <a:srgbClr val="81AD27"/>
                </a:solidFill>
                <a:latin typeface="arial"/>
              </a:rPr>
              <a:t>5</a:t>
            </a:r>
          </a:p>
        </p:txBody>
      </p:sp>
      <p:sp>
        <p:nvSpPr>
          <p:cNvPr id="10" name="New shape"/>
          <p:cNvSpPr/>
          <p:nvPr/>
        </p:nvSpPr>
        <p:spPr>
          <a:xfrm>
            <a:off x="2159000" y="1865139"/>
            <a:ext cx="21590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900" b="0" i="0">
                <a:solidFill>
                  <a:srgbClr val="000000"/>
                </a:solidFill>
                <a:latin typeface="arial"/>
              </a:defRPr>
            </a:pPr>
            <a:r>
              <a:rPr sz="900" b="0" i="0" u="none" kern="200">
                <a:solidFill>
                  <a:srgbClr val="000000"/>
                </a:solidFill>
                <a:latin typeface="arial"/>
              </a:rPr>
              <a:t>Career Development </a:t>
            </a:r>
            <a:r>
              <a:rPr sz="900" b="0" i="0" u="none" kern="200">
                <a:solidFill>
                  <a:srgbClr val="81AD27"/>
                </a:solidFill>
                <a:latin typeface="arial"/>
              </a:rPr>
              <a:t>4</a:t>
            </a:r>
          </a:p>
        </p:txBody>
      </p:sp>
      <p:sp>
        <p:nvSpPr>
          <p:cNvPr id="11" name="New shape"/>
          <p:cNvSpPr/>
          <p:nvPr/>
        </p:nvSpPr>
        <p:spPr>
          <a:xfrm>
            <a:off x="2159000" y="2040384"/>
            <a:ext cx="21590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900" b="0" i="0">
                <a:solidFill>
                  <a:srgbClr val="000000"/>
                </a:solidFill>
                <a:latin typeface="arial"/>
              </a:defRPr>
            </a:pPr>
            <a:r>
              <a:rPr sz="900" b="0" i="0" u="none" kern="200">
                <a:solidFill>
                  <a:srgbClr val="000000"/>
                </a:solidFill>
                <a:latin typeface="arial"/>
              </a:rPr>
              <a:t>Communication </a:t>
            </a:r>
            <a:r>
              <a:rPr sz="900" b="0" i="0" u="none" kern="200">
                <a:solidFill>
                  <a:srgbClr val="81AD27"/>
                </a:solidFill>
                <a:latin typeface="arial"/>
              </a:rPr>
              <a:t>4</a:t>
            </a:r>
          </a:p>
        </p:txBody>
      </p:sp>
      <p:sp>
        <p:nvSpPr>
          <p:cNvPr id="12" name="New shape"/>
          <p:cNvSpPr/>
          <p:nvPr/>
        </p:nvSpPr>
        <p:spPr>
          <a:xfrm>
            <a:off x="2159000" y="2241029"/>
            <a:ext cx="2159000" cy="194717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00" b="1" i="0">
                <a:solidFill>
                  <a:srgbClr val="DA6056"/>
                </a:solidFill>
                <a:latin typeface="arial"/>
              </a:defRPr>
            </a:pPr>
            <a:r>
              <a:rPr sz="1000" b="1" i="0" u="none" kern="200">
                <a:solidFill>
                  <a:srgbClr val="DA6056"/>
                </a:solidFill>
                <a:latin typeface="arial"/>
              </a:rPr>
              <a:t>Most Declined</a:t>
            </a:r>
          </a:p>
        </p:txBody>
      </p:sp>
      <p:sp>
        <p:nvSpPr>
          <p:cNvPr id="13" name="New shape"/>
          <p:cNvSpPr/>
          <p:nvPr/>
        </p:nvSpPr>
        <p:spPr>
          <a:xfrm>
            <a:off x="2159000" y="2461146"/>
            <a:ext cx="21590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900" b="0" i="0">
                <a:solidFill>
                  <a:srgbClr val="000000"/>
                </a:solidFill>
                <a:latin typeface="arial"/>
              </a:defRPr>
            </a:pPr>
            <a:r>
              <a:rPr sz="900" b="0" i="0" u="none" kern="200">
                <a:solidFill>
                  <a:srgbClr val="000000"/>
                </a:solidFill>
                <a:latin typeface="arial"/>
              </a:rPr>
              <a:t>Working Relationships </a:t>
            </a:r>
            <a:r>
              <a:rPr sz="900" b="0" i="0" u="none" kern="200">
                <a:solidFill>
                  <a:srgbClr val="DA6056"/>
                </a:solidFill>
                <a:latin typeface="arial"/>
              </a:rPr>
              <a:t>-3</a:t>
            </a:r>
          </a:p>
        </p:txBody>
      </p:sp>
      <p:sp>
        <p:nvSpPr>
          <p:cNvPr id="14" name="New shape"/>
          <p:cNvSpPr/>
          <p:nvPr/>
        </p:nvSpPr>
        <p:spPr>
          <a:xfrm>
            <a:off x="4572000" y="1016000"/>
            <a:ext cx="4191000" cy="23366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Results vs. US National Norm</a:t>
            </a:r>
          </a:p>
        </p:txBody>
      </p:sp>
      <p:sp>
        <p:nvSpPr>
          <p:cNvPr id="15" name="New shape"/>
          <p:cNvSpPr/>
          <p:nvPr/>
        </p:nvSpPr>
        <p:spPr>
          <a:xfrm>
            <a:off x="4572000" y="1249660"/>
            <a:ext cx="4191000" cy="194717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00" b="0" i="0">
                <a:solidFill>
                  <a:srgbClr val="A6A6A6"/>
                </a:solidFill>
                <a:latin typeface="arial"/>
              </a:defRPr>
            </a:pPr>
            <a:r>
              <a:rPr sz="1000" b="1" i="0" u="none" kern="200">
                <a:solidFill>
                  <a:srgbClr val="A6A6A6"/>
                </a:solidFill>
                <a:latin typeface="arial"/>
              </a:rPr>
              <a:t>8</a:t>
            </a:r>
            <a:r>
              <a:rPr sz="1000" b="0" i="0" u="none" kern="200">
                <a:solidFill>
                  <a:srgbClr val="A6A6A6"/>
                </a:solidFill>
                <a:latin typeface="arial"/>
              </a:rPr>
              <a:t> Out Of </a:t>
            </a:r>
            <a:r>
              <a:rPr sz="1000" b="1" i="0" u="none" kern="200">
                <a:solidFill>
                  <a:srgbClr val="A6A6A6"/>
                </a:solidFill>
                <a:latin typeface="arial"/>
              </a:rPr>
              <a:t>9</a:t>
            </a:r>
            <a:r>
              <a:rPr sz="1000" b="0" i="0" u="none" kern="200">
                <a:solidFill>
                  <a:srgbClr val="A6A6A6"/>
                </a:solidFill>
                <a:latin typeface="arial"/>
              </a:rPr>
              <a:t> Categories Are Below</a:t>
            </a:r>
          </a:p>
        </p:txBody>
      </p:sp>
      <p:graphicFrame>
        <p:nvGraphicFramePr>
          <p:cNvPr id="16" name="ChartObject"/>
          <p:cNvGraphicFramePr/>
          <p:nvPr/>
        </p:nvGraphicFramePr>
        <p:xfrm>
          <a:off x="4318000" y="1183138"/>
          <a:ext cx="2159000" cy="21861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7" name="New picture"/>
          <p:cNvPicPr/>
          <p:nvPr/>
        </p:nvPicPr>
        <p:blipFill>
          <a:blip r:embed="rId5"/>
          <a:srcRect/>
          <a:stretch>
            <a:fillRect/>
          </a:stretch>
        </p:blipFill>
        <p:spPr>
          <a:xfrm>
            <a:off x="5143500" y="2155577"/>
            <a:ext cx="469900" cy="304800"/>
          </a:xfrm>
          <a:prstGeom prst="rect">
            <a:avLst/>
          </a:prstGeom>
          <a:ln>
            <a:noFill/>
          </a:ln>
        </p:spPr>
      </p:pic>
      <p:sp>
        <p:nvSpPr>
          <p:cNvPr id="18" name="New shape"/>
          <p:cNvSpPr/>
          <p:nvPr/>
        </p:nvSpPr>
        <p:spPr>
          <a:xfrm>
            <a:off x="6477000" y="1469777"/>
            <a:ext cx="2159000" cy="194717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00" b="1" i="0">
                <a:solidFill>
                  <a:srgbClr val="DA6056"/>
                </a:solidFill>
                <a:latin typeface="arial"/>
              </a:defRPr>
            </a:pPr>
            <a:r>
              <a:rPr sz="1000" b="1" i="0" u="none" kern="200">
                <a:solidFill>
                  <a:srgbClr val="DA6056"/>
                </a:solidFill>
                <a:latin typeface="arial"/>
              </a:rPr>
              <a:t>Least Favorable</a:t>
            </a:r>
          </a:p>
        </p:txBody>
      </p:sp>
      <p:sp>
        <p:nvSpPr>
          <p:cNvPr id="19" name="New shape"/>
          <p:cNvSpPr/>
          <p:nvPr/>
        </p:nvSpPr>
        <p:spPr>
          <a:xfrm>
            <a:off x="6477000" y="1689894"/>
            <a:ext cx="21590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900" b="0" i="0">
                <a:solidFill>
                  <a:srgbClr val="000000"/>
                </a:solidFill>
                <a:latin typeface="arial"/>
              </a:defRPr>
            </a:pPr>
            <a:r>
              <a:rPr sz="900" b="0" i="0" u="none" kern="200">
                <a:solidFill>
                  <a:srgbClr val="000000"/>
                </a:solidFill>
                <a:latin typeface="arial"/>
              </a:rPr>
              <a:t>Organizational Change </a:t>
            </a:r>
            <a:r>
              <a:rPr sz="900" b="0" i="0" u="none" kern="200">
                <a:solidFill>
                  <a:srgbClr val="DA6056"/>
                </a:solidFill>
                <a:latin typeface="arial"/>
              </a:rPr>
              <a:t>-18*</a:t>
            </a:r>
          </a:p>
        </p:txBody>
      </p:sp>
      <p:sp>
        <p:nvSpPr>
          <p:cNvPr id="20" name="New shape"/>
          <p:cNvSpPr/>
          <p:nvPr/>
        </p:nvSpPr>
        <p:spPr>
          <a:xfrm>
            <a:off x="6477000" y="1865139"/>
            <a:ext cx="21590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900" b="0" i="0">
                <a:solidFill>
                  <a:srgbClr val="000000"/>
                </a:solidFill>
                <a:latin typeface="arial"/>
              </a:defRPr>
            </a:pPr>
            <a:r>
              <a:rPr sz="900" b="0" i="0" u="none" kern="200">
                <a:solidFill>
                  <a:srgbClr val="000000"/>
                </a:solidFill>
                <a:latin typeface="arial"/>
              </a:rPr>
              <a:t>Performance Management </a:t>
            </a:r>
            <a:r>
              <a:rPr sz="900" b="0" i="0" u="none" kern="200">
                <a:solidFill>
                  <a:srgbClr val="DA6056"/>
                </a:solidFill>
                <a:latin typeface="arial"/>
              </a:rPr>
              <a:t>-11*</a:t>
            </a:r>
          </a:p>
        </p:txBody>
      </p:sp>
      <p:sp>
        <p:nvSpPr>
          <p:cNvPr id="21" name="New shape"/>
          <p:cNvSpPr/>
          <p:nvPr/>
        </p:nvSpPr>
        <p:spPr>
          <a:xfrm>
            <a:off x="6477000" y="2040384"/>
            <a:ext cx="2159000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900" b="0" i="0">
                <a:solidFill>
                  <a:srgbClr val="000000"/>
                </a:solidFill>
                <a:latin typeface="arial"/>
              </a:defRPr>
            </a:pPr>
            <a:r>
              <a:rPr sz="900" b="0" i="0" u="none" kern="200">
                <a:solidFill>
                  <a:srgbClr val="000000"/>
                </a:solidFill>
                <a:latin typeface="arial"/>
              </a:rPr>
              <a:t>Career Development </a:t>
            </a:r>
            <a:r>
              <a:rPr sz="900" b="0" i="0" u="none" kern="200">
                <a:solidFill>
                  <a:srgbClr val="DA6056"/>
                </a:solidFill>
                <a:latin typeface="arial"/>
              </a:rPr>
              <a:t>-9*</a:t>
            </a:r>
          </a:p>
        </p:txBody>
      </p:sp>
      <p:sp>
        <p:nvSpPr>
          <p:cNvPr id="22" name="New shape"/>
          <p:cNvSpPr/>
          <p:nvPr/>
        </p:nvSpPr>
        <p:spPr>
          <a:xfrm>
            <a:off x="254000" y="3410806"/>
            <a:ext cx="41910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63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1" i="0">
                <a:solidFill>
                  <a:srgbClr val="000000"/>
                </a:solidFill>
                <a:latin typeface="arial"/>
              </a:defRPr>
            </a:pPr>
            <a:r>
              <a:rPr sz="1100" b="1" i="0" u="none" kern="200">
                <a:solidFill>
                  <a:srgbClr val="000000"/>
                </a:solidFill>
                <a:latin typeface="arial"/>
              </a:rPr>
              <a:t>Engagement</a:t>
            </a:r>
          </a:p>
        </p:txBody>
      </p:sp>
      <p:sp>
        <p:nvSpPr>
          <p:cNvPr id="23" name="New shape"/>
          <p:cNvSpPr/>
          <p:nvPr/>
        </p:nvSpPr>
        <p:spPr>
          <a:xfrm>
            <a:off x="266700" y="3657600"/>
            <a:ext cx="4191000" cy="0"/>
          </a:xfrm>
          <a:prstGeom prst="line">
            <a:avLst/>
          </a:prstGeom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New shape"/>
          <p:cNvSpPr/>
          <p:nvPr/>
        </p:nvSpPr>
        <p:spPr>
          <a:xfrm>
            <a:off x="266700" y="3975100"/>
            <a:ext cx="4191000" cy="0"/>
          </a:xfrm>
          <a:prstGeom prst="line">
            <a:avLst/>
          </a:prstGeom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New shape"/>
          <p:cNvSpPr/>
          <p:nvPr/>
        </p:nvSpPr>
        <p:spPr>
          <a:xfrm>
            <a:off x="266700" y="3657600"/>
            <a:ext cx="0" cy="317500"/>
          </a:xfrm>
          <a:prstGeom prst="line">
            <a:avLst/>
          </a:prstGeom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New shape"/>
          <p:cNvSpPr/>
          <p:nvPr/>
        </p:nvSpPr>
        <p:spPr>
          <a:xfrm>
            <a:off x="4457700" y="3657600"/>
            <a:ext cx="0" cy="317500"/>
          </a:xfrm>
          <a:prstGeom prst="line">
            <a:avLst/>
          </a:prstGeom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7" name="ChartObject"/>
          <p:cNvGraphicFramePr/>
          <p:nvPr/>
        </p:nvGraphicFramePr>
        <p:xfrm>
          <a:off x="266700" y="3657600"/>
          <a:ext cx="4191000" cy="31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8" name="New shape"/>
          <p:cNvSpPr/>
          <p:nvPr/>
        </p:nvSpPr>
        <p:spPr>
          <a:xfrm>
            <a:off x="1564005" y="3657600"/>
            <a:ext cx="381000" cy="317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defRPr sz="1200" b="1" i="0" kern="200">
                <a:solidFill>
                  <a:srgbClr val="4A4A4A"/>
                </a:solidFill>
                <a:latin typeface="arial"/>
              </a:defRPr>
            </a:pPr>
            <a:r>
              <a:rPr lang="en-US" kern="200"/>
              <a:t>71</a:t>
            </a:r>
          </a:p>
        </p:txBody>
      </p:sp>
      <p:sp>
        <p:nvSpPr>
          <p:cNvPr id="29" name="New shape"/>
          <p:cNvSpPr/>
          <p:nvPr/>
        </p:nvSpPr>
        <p:spPr>
          <a:xfrm>
            <a:off x="4572000" y="3263900"/>
            <a:ext cx="1079500" cy="381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100" tIns="25400" rIns="38100" bIns="254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Ag and Natl Rescs 2015</a:t>
            </a:r>
          </a:p>
        </p:txBody>
      </p:sp>
      <p:sp>
        <p:nvSpPr>
          <p:cNvPr id="30" name="New shape"/>
          <p:cNvSpPr/>
          <p:nvPr/>
        </p:nvSpPr>
        <p:spPr>
          <a:xfrm>
            <a:off x="5651500" y="3263900"/>
            <a:ext cx="1079500" cy="381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100" tIns="25400" rIns="38100" bIns="25400" rtlCol="0" anchor="b">
            <a:normAutofit fontScale="85000" lnSpcReduction="20000"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University of California Overall 2017</a:t>
            </a:r>
          </a:p>
        </p:txBody>
      </p:sp>
      <p:sp>
        <p:nvSpPr>
          <p:cNvPr id="31" name="New shape"/>
          <p:cNvSpPr/>
          <p:nvPr/>
        </p:nvSpPr>
        <p:spPr>
          <a:xfrm>
            <a:off x="6731000" y="3263900"/>
            <a:ext cx="1079500" cy="381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100" tIns="25400" rIns="38100" bIns="254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US National Norm</a:t>
            </a:r>
          </a:p>
        </p:txBody>
      </p:sp>
      <p:pic>
        <p:nvPicPr>
          <p:cNvPr id="33" name="New picture"/>
          <p:cNvPicPr/>
          <p:nvPr/>
        </p:nvPicPr>
        <p:blipFill>
          <a:blip r:embed="rId7"/>
          <a:srcRect/>
          <a:stretch>
            <a:fillRect/>
          </a:stretch>
        </p:blipFill>
        <p:spPr>
          <a:xfrm>
            <a:off x="4851400" y="3721956"/>
            <a:ext cx="177800" cy="177800"/>
          </a:xfrm>
          <a:prstGeom prst="rect">
            <a:avLst/>
          </a:prstGeom>
          <a:ln>
            <a:noFill/>
          </a:ln>
        </p:spPr>
      </p:pic>
      <p:sp>
        <p:nvSpPr>
          <p:cNvPr id="34" name="New shape"/>
          <p:cNvSpPr/>
          <p:nvPr/>
        </p:nvSpPr>
        <p:spPr>
          <a:xfrm>
            <a:off x="5092700" y="3696556"/>
            <a:ext cx="3175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63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r" hangingPunct="0">
              <a:buNone/>
              <a:defRPr sz="1100" b="1" i="0">
                <a:solidFill>
                  <a:srgbClr val="4A4A4A"/>
                </a:solidFill>
                <a:latin typeface="arial"/>
              </a:defRPr>
            </a:pPr>
            <a:r>
              <a:rPr sz="1100" b="1" i="0" u="none" kern="200">
                <a:solidFill>
                  <a:srgbClr val="4A4A4A"/>
                </a:solidFill>
                <a:latin typeface="arial"/>
              </a:rPr>
              <a:t>3</a:t>
            </a:r>
          </a:p>
        </p:txBody>
      </p:sp>
      <p:pic>
        <p:nvPicPr>
          <p:cNvPr id="36" name="New picture"/>
          <p:cNvPicPr/>
          <p:nvPr/>
        </p:nvPicPr>
        <p:blipFill>
          <a:blip r:embed="rId7"/>
          <a:srcRect/>
          <a:stretch>
            <a:fillRect/>
          </a:stretch>
        </p:blipFill>
        <p:spPr>
          <a:xfrm>
            <a:off x="5930900" y="3721956"/>
            <a:ext cx="177800" cy="177800"/>
          </a:xfrm>
          <a:prstGeom prst="rect">
            <a:avLst/>
          </a:prstGeom>
          <a:ln>
            <a:noFill/>
          </a:ln>
        </p:spPr>
      </p:pic>
      <p:sp>
        <p:nvSpPr>
          <p:cNvPr id="37" name="New shape"/>
          <p:cNvSpPr/>
          <p:nvPr/>
        </p:nvSpPr>
        <p:spPr>
          <a:xfrm>
            <a:off x="6172200" y="3696556"/>
            <a:ext cx="3175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63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r" hangingPunct="0">
              <a:buNone/>
              <a:defRPr sz="1100" b="1" i="0">
                <a:solidFill>
                  <a:srgbClr val="4A4A4A"/>
                </a:solidFill>
                <a:latin typeface="arial"/>
              </a:defRPr>
            </a:pPr>
            <a:r>
              <a:rPr sz="1100" b="1" i="0" u="none" kern="200">
                <a:solidFill>
                  <a:srgbClr val="4A4A4A"/>
                </a:solidFill>
                <a:latin typeface="arial"/>
              </a:rPr>
              <a:t>1</a:t>
            </a:r>
          </a:p>
        </p:txBody>
      </p:sp>
      <p:pic>
        <p:nvPicPr>
          <p:cNvPr id="39" name="New picture"/>
          <p:cNvPicPr/>
          <p:nvPr/>
        </p:nvPicPr>
        <p:blipFill>
          <a:blip r:embed="rId8"/>
          <a:srcRect/>
          <a:stretch>
            <a:fillRect/>
          </a:stretch>
        </p:blipFill>
        <p:spPr>
          <a:xfrm>
            <a:off x="7010400" y="3721956"/>
            <a:ext cx="177800" cy="177800"/>
          </a:xfrm>
          <a:prstGeom prst="rect">
            <a:avLst/>
          </a:prstGeom>
          <a:ln>
            <a:noFill/>
          </a:ln>
        </p:spPr>
      </p:pic>
      <p:sp>
        <p:nvSpPr>
          <p:cNvPr id="40" name="New shape"/>
          <p:cNvSpPr/>
          <p:nvPr/>
        </p:nvSpPr>
        <p:spPr>
          <a:xfrm>
            <a:off x="7251700" y="3696556"/>
            <a:ext cx="3175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63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r" hangingPunct="0">
              <a:buNone/>
              <a:defRPr sz="1100" b="1" i="0">
                <a:solidFill>
                  <a:srgbClr val="4A4A4A"/>
                </a:solidFill>
                <a:latin typeface="arial"/>
              </a:defRPr>
            </a:pPr>
            <a:r>
              <a:rPr sz="1100" b="1" i="0" u="none" kern="200">
                <a:solidFill>
                  <a:srgbClr val="4A4A4A"/>
                </a:solidFill>
                <a:latin typeface="arial"/>
              </a:rPr>
              <a:t>-2</a:t>
            </a:r>
          </a:p>
        </p:txBody>
      </p:sp>
      <p:sp>
        <p:nvSpPr>
          <p:cNvPr id="41" name="New shape"/>
          <p:cNvSpPr/>
          <p:nvPr/>
        </p:nvSpPr>
        <p:spPr>
          <a:xfrm>
            <a:off x="304800" y="4229100"/>
            <a:ext cx="4191000" cy="0"/>
          </a:xfrm>
          <a:prstGeom prst="line">
            <a:avLst/>
          </a:prstGeom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New shape"/>
          <p:cNvSpPr/>
          <p:nvPr/>
        </p:nvSpPr>
        <p:spPr>
          <a:xfrm>
            <a:off x="304800" y="5029200"/>
            <a:ext cx="4191000" cy="0"/>
          </a:xfrm>
          <a:prstGeom prst="line">
            <a:avLst/>
          </a:prstGeom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New shape"/>
          <p:cNvSpPr/>
          <p:nvPr/>
        </p:nvSpPr>
        <p:spPr>
          <a:xfrm>
            <a:off x="304800" y="4229100"/>
            <a:ext cx="0" cy="800100"/>
          </a:xfrm>
          <a:prstGeom prst="line">
            <a:avLst/>
          </a:prstGeom>
          <a:ln w="95250">
            <a:solidFill>
              <a:srgbClr val="B7DB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New shape"/>
          <p:cNvSpPr/>
          <p:nvPr/>
        </p:nvSpPr>
        <p:spPr>
          <a:xfrm>
            <a:off x="4495800" y="4229100"/>
            <a:ext cx="0" cy="800100"/>
          </a:xfrm>
          <a:prstGeom prst="line">
            <a:avLst/>
          </a:prstGeom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New shape"/>
          <p:cNvSpPr/>
          <p:nvPr/>
        </p:nvSpPr>
        <p:spPr>
          <a:xfrm>
            <a:off x="457200" y="4312506"/>
            <a:ext cx="41910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63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1" i="0">
                <a:solidFill>
                  <a:srgbClr val="000000"/>
                </a:solidFill>
                <a:latin typeface="arial"/>
              </a:defRPr>
            </a:pPr>
            <a:r>
              <a:rPr sz="1100" b="1" i="0" u="none" kern="200">
                <a:solidFill>
                  <a:srgbClr val="000000"/>
                </a:solidFill>
                <a:latin typeface="arial"/>
              </a:rPr>
              <a:t>Strengths</a:t>
            </a:r>
          </a:p>
        </p:txBody>
      </p:sp>
      <p:pic>
        <p:nvPicPr>
          <p:cNvPr id="46" name="New picture"/>
          <p:cNvPicPr/>
          <p:nvPr/>
        </p:nvPicPr>
        <p:blipFill>
          <a:blip r:embed="rId9"/>
          <a:srcRect/>
          <a:stretch>
            <a:fillRect/>
          </a:stretch>
        </p:blipFill>
        <p:spPr>
          <a:xfrm>
            <a:off x="457200" y="4616450"/>
            <a:ext cx="127000" cy="127000"/>
          </a:xfrm>
          <a:prstGeom prst="rect">
            <a:avLst/>
          </a:prstGeom>
          <a:ln>
            <a:noFill/>
          </a:ln>
        </p:spPr>
      </p:pic>
      <p:sp>
        <p:nvSpPr>
          <p:cNvPr id="47" name="New shape"/>
          <p:cNvSpPr/>
          <p:nvPr/>
        </p:nvSpPr>
        <p:spPr>
          <a:xfrm>
            <a:off x="711200" y="4584700"/>
            <a:ext cx="3771900" cy="40005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Career Development, Performance Management, Supervision</a:t>
            </a:r>
          </a:p>
        </p:txBody>
      </p:sp>
      <p:sp>
        <p:nvSpPr>
          <p:cNvPr id="48" name="New shape"/>
          <p:cNvSpPr/>
          <p:nvPr/>
        </p:nvSpPr>
        <p:spPr>
          <a:xfrm>
            <a:off x="4699000" y="4229100"/>
            <a:ext cx="4318000" cy="0"/>
          </a:xfrm>
          <a:prstGeom prst="line">
            <a:avLst/>
          </a:prstGeom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New shape"/>
          <p:cNvSpPr/>
          <p:nvPr/>
        </p:nvSpPr>
        <p:spPr>
          <a:xfrm>
            <a:off x="4699000" y="5029200"/>
            <a:ext cx="4318000" cy="0"/>
          </a:xfrm>
          <a:prstGeom prst="line">
            <a:avLst/>
          </a:prstGeom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New shape"/>
          <p:cNvSpPr/>
          <p:nvPr/>
        </p:nvSpPr>
        <p:spPr>
          <a:xfrm>
            <a:off x="4699000" y="4229100"/>
            <a:ext cx="0" cy="800100"/>
          </a:xfrm>
          <a:prstGeom prst="line">
            <a:avLst/>
          </a:prstGeom>
          <a:ln w="95250">
            <a:solidFill>
              <a:srgbClr val="E9928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New shape"/>
          <p:cNvSpPr/>
          <p:nvPr/>
        </p:nvSpPr>
        <p:spPr>
          <a:xfrm>
            <a:off x="9017000" y="4229100"/>
            <a:ext cx="0" cy="800100"/>
          </a:xfrm>
          <a:prstGeom prst="line">
            <a:avLst/>
          </a:prstGeom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New shape"/>
          <p:cNvSpPr/>
          <p:nvPr/>
        </p:nvSpPr>
        <p:spPr>
          <a:xfrm>
            <a:off x="4851400" y="4312506"/>
            <a:ext cx="43180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63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1" i="0">
                <a:solidFill>
                  <a:srgbClr val="000000"/>
                </a:solidFill>
                <a:latin typeface="arial"/>
              </a:defRPr>
            </a:pPr>
            <a:r>
              <a:rPr sz="1100" b="1" i="0" u="none" kern="200">
                <a:solidFill>
                  <a:srgbClr val="000000"/>
                </a:solidFill>
                <a:latin typeface="arial"/>
              </a:rPr>
              <a:t>Opportunities</a:t>
            </a:r>
          </a:p>
        </p:txBody>
      </p:sp>
      <p:pic>
        <p:nvPicPr>
          <p:cNvPr id="53" name="New picture"/>
          <p:cNvPicPr/>
          <p:nvPr/>
        </p:nvPicPr>
        <p:blipFill>
          <a:blip r:embed="rId9"/>
          <a:srcRect/>
          <a:stretch>
            <a:fillRect/>
          </a:stretch>
        </p:blipFill>
        <p:spPr>
          <a:xfrm>
            <a:off x="4851400" y="4616450"/>
            <a:ext cx="127000" cy="127000"/>
          </a:xfrm>
          <a:prstGeom prst="rect">
            <a:avLst/>
          </a:prstGeom>
          <a:ln>
            <a:noFill/>
          </a:ln>
        </p:spPr>
      </p:pic>
      <p:sp>
        <p:nvSpPr>
          <p:cNvPr id="54" name="New shape"/>
          <p:cNvSpPr/>
          <p:nvPr/>
        </p:nvSpPr>
        <p:spPr>
          <a:xfrm>
            <a:off x="5105400" y="4584700"/>
            <a:ext cx="3886200" cy="40005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Performance Management, Supervision, Working Relationships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8636000" cy="3429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2000" b="1" i="0">
                <a:solidFill>
                  <a:srgbClr val="000000"/>
                </a:solidFill>
                <a:latin typeface="arial"/>
              </a:defRPr>
            </a:pPr>
            <a:r>
              <a:rPr sz="2000" b="1" i="0" u="none" kern="200">
                <a:solidFill>
                  <a:srgbClr val="000000"/>
                </a:solidFill>
                <a:latin typeface="arial"/>
              </a:rPr>
              <a:t>Strengths and Opportunities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47700"/>
            <a:ext cx="8636000" cy="190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lvl="0" hangingPunct="0">
              <a:defRPr sz="1600" b="0" i="0">
                <a:solidFill>
                  <a:srgbClr val="A6A6A6"/>
                </a:solidFill>
                <a:latin typeface="arial"/>
              </a:defRPr>
            </a:pPr>
            <a:r>
              <a:rPr lang="en-US" sz="1200" kern="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</a:rPr>
              <a:t>Agriculture and Natural Resources</a:t>
            </a:r>
          </a:p>
        </p:txBody>
      </p:sp>
      <p:sp>
        <p:nvSpPr>
          <p:cNvPr id="4" name="New shape"/>
          <p:cNvSpPr/>
          <p:nvPr/>
        </p:nvSpPr>
        <p:spPr>
          <a:xfrm>
            <a:off x="254000" y="1093912"/>
            <a:ext cx="17272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1" i="0">
                <a:solidFill>
                  <a:srgbClr val="000000"/>
                </a:solidFill>
                <a:latin typeface="arial"/>
              </a:defRPr>
            </a:pPr>
            <a:r>
              <a:rPr sz="1100" b="1" i="0" u="none" kern="200">
                <a:solidFill>
                  <a:srgbClr val="000000"/>
                </a:solidFill>
                <a:latin typeface="arial"/>
              </a:rPr>
              <a:t>Strengths</a:t>
            </a:r>
          </a:p>
        </p:txBody>
      </p:sp>
      <p:sp>
        <p:nvSpPr>
          <p:cNvPr id="113" name="New shape"/>
          <p:cNvSpPr/>
          <p:nvPr/>
        </p:nvSpPr>
        <p:spPr>
          <a:xfrm>
            <a:off x="5435600" y="5422900"/>
            <a:ext cx="829056" cy="698500"/>
          </a:xfrm>
          <a:prstGeom prst="rect">
            <a:avLst/>
          </a:prstGeom>
          <a:solidFill>
            <a:srgbClr val="DCDCD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New shape"/>
          <p:cNvSpPr/>
          <p:nvPr/>
        </p:nvSpPr>
        <p:spPr>
          <a:xfrm>
            <a:off x="5435600" y="4724400"/>
            <a:ext cx="829056" cy="698500"/>
          </a:xfrm>
          <a:prstGeom prst="rect">
            <a:avLst/>
          </a:prstGeom>
          <a:solidFill>
            <a:srgbClr val="DCDCD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New shape"/>
          <p:cNvSpPr/>
          <p:nvPr/>
        </p:nvSpPr>
        <p:spPr>
          <a:xfrm>
            <a:off x="5435600" y="4025900"/>
            <a:ext cx="829056" cy="698500"/>
          </a:xfrm>
          <a:prstGeom prst="rect">
            <a:avLst/>
          </a:prstGeom>
          <a:solidFill>
            <a:srgbClr val="DCDCD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New shape"/>
          <p:cNvSpPr/>
          <p:nvPr/>
        </p:nvSpPr>
        <p:spPr>
          <a:xfrm>
            <a:off x="254000" y="4025900"/>
            <a:ext cx="1727200" cy="2095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New shape"/>
          <p:cNvSpPr/>
          <p:nvPr/>
        </p:nvSpPr>
        <p:spPr>
          <a:xfrm>
            <a:off x="5435600" y="2717800"/>
            <a:ext cx="829056" cy="698500"/>
          </a:xfrm>
          <a:prstGeom prst="rect">
            <a:avLst/>
          </a:prstGeom>
          <a:solidFill>
            <a:srgbClr val="DCDCD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New shape"/>
          <p:cNvSpPr/>
          <p:nvPr/>
        </p:nvSpPr>
        <p:spPr>
          <a:xfrm>
            <a:off x="5435600" y="2019300"/>
            <a:ext cx="829056" cy="698500"/>
          </a:xfrm>
          <a:prstGeom prst="rect">
            <a:avLst/>
          </a:prstGeom>
          <a:solidFill>
            <a:srgbClr val="DCDCD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New shape"/>
          <p:cNvSpPr/>
          <p:nvPr/>
        </p:nvSpPr>
        <p:spPr>
          <a:xfrm>
            <a:off x="5435600" y="1320800"/>
            <a:ext cx="829056" cy="698500"/>
          </a:xfrm>
          <a:prstGeom prst="rect">
            <a:avLst/>
          </a:prstGeom>
          <a:solidFill>
            <a:srgbClr val="DCDCD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254000" y="1320800"/>
            <a:ext cx="1727200" cy="2095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New shape"/>
          <p:cNvSpPr/>
          <p:nvPr/>
        </p:nvSpPr>
        <p:spPr>
          <a:xfrm>
            <a:off x="5435600" y="1093912"/>
            <a:ext cx="829056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% Favorable</a:t>
            </a:r>
          </a:p>
        </p:txBody>
      </p:sp>
      <p:sp>
        <p:nvSpPr>
          <p:cNvPr id="10" name="New shape"/>
          <p:cNvSpPr/>
          <p:nvPr/>
        </p:nvSpPr>
        <p:spPr>
          <a:xfrm>
            <a:off x="254000" y="1320800"/>
            <a:ext cx="17272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254000" y="3416300"/>
            <a:ext cx="17272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304800" y="1320800"/>
            <a:ext cx="431800" cy="481965"/>
          </a:xfrm>
          <a:prstGeom prst="rect">
            <a:avLst/>
          </a:prstGeom>
          <a:ln>
            <a:noFill/>
          </a:ln>
        </p:spPr>
      </p:pic>
      <p:sp>
        <p:nvSpPr>
          <p:cNvPr id="13" name="New shape"/>
          <p:cNvSpPr/>
          <p:nvPr/>
        </p:nvSpPr>
        <p:spPr>
          <a:xfrm>
            <a:off x="381000" y="1929765"/>
            <a:ext cx="1381760" cy="8382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Our strengths: We should continue to build on these.</a:t>
            </a:r>
          </a:p>
        </p:txBody>
      </p:sp>
      <p:sp>
        <p:nvSpPr>
          <p:cNvPr id="14" name="New shape"/>
          <p:cNvSpPr/>
          <p:nvPr/>
        </p:nvSpPr>
        <p:spPr>
          <a:xfrm>
            <a:off x="1981200" y="1320800"/>
            <a:ext cx="34544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1981200" y="2019300"/>
            <a:ext cx="34544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New shape"/>
          <p:cNvSpPr/>
          <p:nvPr/>
        </p:nvSpPr>
        <p:spPr>
          <a:xfrm>
            <a:off x="1981200" y="1593380"/>
            <a:ext cx="345440" cy="153339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05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16</a:t>
            </a:r>
          </a:p>
        </p:txBody>
      </p:sp>
      <p:sp>
        <p:nvSpPr>
          <p:cNvPr id="17" name="New shape"/>
          <p:cNvSpPr/>
          <p:nvPr/>
        </p:nvSpPr>
        <p:spPr>
          <a:xfrm>
            <a:off x="2326640" y="1346200"/>
            <a:ext cx="2936240" cy="647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889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I have a clear understanding of how my job contributes to the departmental objectives.</a:t>
            </a:r>
          </a:p>
        </p:txBody>
      </p:sp>
      <p:sp>
        <p:nvSpPr>
          <p:cNvPr id="19" name="New shape"/>
          <p:cNvSpPr/>
          <p:nvPr/>
        </p:nvSpPr>
        <p:spPr>
          <a:xfrm>
            <a:off x="5435600" y="13208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New shape"/>
          <p:cNvSpPr/>
          <p:nvPr/>
        </p:nvSpPr>
        <p:spPr>
          <a:xfrm>
            <a:off x="5435600" y="20193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New shape"/>
          <p:cNvSpPr/>
          <p:nvPr/>
        </p:nvSpPr>
        <p:spPr>
          <a:xfrm>
            <a:off x="5435600" y="1582427"/>
            <a:ext cx="829056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90</a:t>
            </a:r>
          </a:p>
        </p:txBody>
      </p:sp>
      <p:sp>
        <p:nvSpPr>
          <p:cNvPr id="22" name="New shape"/>
          <p:cNvSpPr/>
          <p:nvPr/>
        </p:nvSpPr>
        <p:spPr>
          <a:xfrm>
            <a:off x="6264656" y="13208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New shape"/>
          <p:cNvSpPr/>
          <p:nvPr/>
        </p:nvSpPr>
        <p:spPr>
          <a:xfrm>
            <a:off x="6264656" y="20193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New shape"/>
          <p:cNvSpPr/>
          <p:nvPr/>
        </p:nvSpPr>
        <p:spPr>
          <a:xfrm>
            <a:off x="6488684" y="1511300"/>
            <a:ext cx="3810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</a:t>
            </a:r>
          </a:p>
        </p:txBody>
      </p:sp>
      <p:sp>
        <p:nvSpPr>
          <p:cNvPr id="25" name="New shape"/>
          <p:cNvSpPr/>
          <p:nvPr/>
        </p:nvSpPr>
        <p:spPr>
          <a:xfrm>
            <a:off x="7093712" y="13208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New shape"/>
          <p:cNvSpPr/>
          <p:nvPr/>
        </p:nvSpPr>
        <p:spPr>
          <a:xfrm>
            <a:off x="7093712" y="20193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New shape"/>
          <p:cNvSpPr/>
          <p:nvPr/>
        </p:nvSpPr>
        <p:spPr>
          <a:xfrm>
            <a:off x="7317740" y="1511300"/>
            <a:ext cx="3810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</a:t>
            </a:r>
          </a:p>
        </p:txBody>
      </p:sp>
      <p:sp>
        <p:nvSpPr>
          <p:cNvPr id="28" name="New shape"/>
          <p:cNvSpPr/>
          <p:nvPr/>
        </p:nvSpPr>
        <p:spPr>
          <a:xfrm>
            <a:off x="7922768" y="13208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New shape"/>
          <p:cNvSpPr/>
          <p:nvPr/>
        </p:nvSpPr>
        <p:spPr>
          <a:xfrm>
            <a:off x="7922768" y="20193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New shape"/>
          <p:cNvSpPr/>
          <p:nvPr/>
        </p:nvSpPr>
        <p:spPr>
          <a:xfrm>
            <a:off x="8146796" y="1511300"/>
            <a:ext cx="3810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31" name="New shape"/>
          <p:cNvSpPr/>
          <p:nvPr/>
        </p:nvSpPr>
        <p:spPr>
          <a:xfrm>
            <a:off x="1981200" y="2019300"/>
            <a:ext cx="34544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New shape"/>
          <p:cNvSpPr/>
          <p:nvPr/>
        </p:nvSpPr>
        <p:spPr>
          <a:xfrm>
            <a:off x="1981200" y="2717800"/>
            <a:ext cx="34544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New shape"/>
          <p:cNvSpPr/>
          <p:nvPr/>
        </p:nvSpPr>
        <p:spPr>
          <a:xfrm>
            <a:off x="1981200" y="2291880"/>
            <a:ext cx="345440" cy="153339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05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23</a:t>
            </a:r>
          </a:p>
        </p:txBody>
      </p:sp>
      <p:sp>
        <p:nvSpPr>
          <p:cNvPr id="34" name="New shape"/>
          <p:cNvSpPr/>
          <p:nvPr/>
        </p:nvSpPr>
        <p:spPr>
          <a:xfrm>
            <a:off x="2326640" y="2044700"/>
            <a:ext cx="2936240" cy="647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889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I am confident I can achieve my personal career objectives within the UC system.</a:t>
            </a:r>
            <a:r>
              <a:rPr sz="1400" b="0" i="0" u="none" kern="200">
                <a:solidFill>
                  <a:srgbClr val="000000"/>
                </a:solidFill>
                <a:latin typeface="arial"/>
              </a:rPr>
              <a:t> ⋆ </a:t>
            </a:r>
          </a:p>
        </p:txBody>
      </p:sp>
      <p:sp>
        <p:nvSpPr>
          <p:cNvPr id="36" name="New shape"/>
          <p:cNvSpPr/>
          <p:nvPr/>
        </p:nvSpPr>
        <p:spPr>
          <a:xfrm>
            <a:off x="5435600" y="20193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New shape"/>
          <p:cNvSpPr/>
          <p:nvPr/>
        </p:nvSpPr>
        <p:spPr>
          <a:xfrm>
            <a:off x="5435600" y="27178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New shape"/>
          <p:cNvSpPr/>
          <p:nvPr/>
        </p:nvSpPr>
        <p:spPr>
          <a:xfrm>
            <a:off x="5435600" y="2280927"/>
            <a:ext cx="829056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63</a:t>
            </a:r>
          </a:p>
        </p:txBody>
      </p:sp>
      <p:sp>
        <p:nvSpPr>
          <p:cNvPr id="39" name="New shape"/>
          <p:cNvSpPr/>
          <p:nvPr/>
        </p:nvSpPr>
        <p:spPr>
          <a:xfrm>
            <a:off x="6264656" y="20193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New shape"/>
          <p:cNvSpPr/>
          <p:nvPr/>
        </p:nvSpPr>
        <p:spPr>
          <a:xfrm>
            <a:off x="6264656" y="27178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New shape"/>
          <p:cNvSpPr/>
          <p:nvPr/>
        </p:nvSpPr>
        <p:spPr>
          <a:xfrm>
            <a:off x="6488684" y="2209800"/>
            <a:ext cx="381000" cy="317500"/>
          </a:xfrm>
          <a:prstGeom prst="rect">
            <a:avLst/>
          </a:prstGeom>
          <a:solidFill>
            <a:srgbClr val="81AD2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15*</a:t>
            </a:r>
          </a:p>
        </p:txBody>
      </p:sp>
      <p:sp>
        <p:nvSpPr>
          <p:cNvPr id="42" name="New shape"/>
          <p:cNvSpPr/>
          <p:nvPr/>
        </p:nvSpPr>
        <p:spPr>
          <a:xfrm>
            <a:off x="7093712" y="20193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New shape"/>
          <p:cNvSpPr/>
          <p:nvPr/>
        </p:nvSpPr>
        <p:spPr>
          <a:xfrm>
            <a:off x="7093712" y="27178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New shape"/>
          <p:cNvSpPr/>
          <p:nvPr/>
        </p:nvSpPr>
        <p:spPr>
          <a:xfrm>
            <a:off x="7317740" y="2209800"/>
            <a:ext cx="3810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</a:t>
            </a:r>
          </a:p>
        </p:txBody>
      </p:sp>
      <p:sp>
        <p:nvSpPr>
          <p:cNvPr id="45" name="New shape"/>
          <p:cNvSpPr/>
          <p:nvPr/>
        </p:nvSpPr>
        <p:spPr>
          <a:xfrm>
            <a:off x="7922768" y="20193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New shape"/>
          <p:cNvSpPr/>
          <p:nvPr/>
        </p:nvSpPr>
        <p:spPr>
          <a:xfrm>
            <a:off x="7922768" y="27178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New shape"/>
          <p:cNvSpPr/>
          <p:nvPr/>
        </p:nvSpPr>
        <p:spPr>
          <a:xfrm>
            <a:off x="8146796" y="2209800"/>
            <a:ext cx="3810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-4</a:t>
            </a:r>
          </a:p>
        </p:txBody>
      </p:sp>
      <p:sp>
        <p:nvSpPr>
          <p:cNvPr id="48" name="New shape"/>
          <p:cNvSpPr/>
          <p:nvPr/>
        </p:nvSpPr>
        <p:spPr>
          <a:xfrm>
            <a:off x="1981200" y="2717800"/>
            <a:ext cx="34544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New shape"/>
          <p:cNvSpPr/>
          <p:nvPr/>
        </p:nvSpPr>
        <p:spPr>
          <a:xfrm>
            <a:off x="1981200" y="3416300"/>
            <a:ext cx="34544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New shape"/>
          <p:cNvSpPr/>
          <p:nvPr/>
        </p:nvSpPr>
        <p:spPr>
          <a:xfrm>
            <a:off x="1981200" y="2990380"/>
            <a:ext cx="345440" cy="153339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05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5</a:t>
            </a:r>
          </a:p>
        </p:txBody>
      </p:sp>
      <p:sp>
        <p:nvSpPr>
          <p:cNvPr id="51" name="New shape"/>
          <p:cNvSpPr/>
          <p:nvPr/>
        </p:nvSpPr>
        <p:spPr>
          <a:xfrm>
            <a:off x="2326640" y="2743200"/>
            <a:ext cx="2936240" cy="647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889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I feel my personal contributions are recognized.</a:t>
            </a:r>
          </a:p>
        </p:txBody>
      </p:sp>
      <p:sp>
        <p:nvSpPr>
          <p:cNvPr id="53" name="New shape"/>
          <p:cNvSpPr/>
          <p:nvPr/>
        </p:nvSpPr>
        <p:spPr>
          <a:xfrm>
            <a:off x="5435600" y="27178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New shape"/>
          <p:cNvSpPr/>
          <p:nvPr/>
        </p:nvSpPr>
        <p:spPr>
          <a:xfrm>
            <a:off x="5435600" y="34163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New shape"/>
          <p:cNvSpPr/>
          <p:nvPr/>
        </p:nvSpPr>
        <p:spPr>
          <a:xfrm>
            <a:off x="5435600" y="2979427"/>
            <a:ext cx="829056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67</a:t>
            </a:r>
          </a:p>
        </p:txBody>
      </p:sp>
      <p:sp>
        <p:nvSpPr>
          <p:cNvPr id="56" name="New shape"/>
          <p:cNvSpPr/>
          <p:nvPr/>
        </p:nvSpPr>
        <p:spPr>
          <a:xfrm>
            <a:off x="6264656" y="27178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New shape"/>
          <p:cNvSpPr/>
          <p:nvPr/>
        </p:nvSpPr>
        <p:spPr>
          <a:xfrm>
            <a:off x="6264656" y="34163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New shape"/>
          <p:cNvSpPr/>
          <p:nvPr/>
        </p:nvSpPr>
        <p:spPr>
          <a:xfrm>
            <a:off x="6488684" y="2908300"/>
            <a:ext cx="381000" cy="317500"/>
          </a:xfrm>
          <a:prstGeom prst="rect">
            <a:avLst/>
          </a:prstGeom>
          <a:solidFill>
            <a:srgbClr val="81AD2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19*</a:t>
            </a:r>
          </a:p>
        </p:txBody>
      </p:sp>
      <p:sp>
        <p:nvSpPr>
          <p:cNvPr id="59" name="New shape"/>
          <p:cNvSpPr/>
          <p:nvPr/>
        </p:nvSpPr>
        <p:spPr>
          <a:xfrm>
            <a:off x="7093712" y="27178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New shape"/>
          <p:cNvSpPr/>
          <p:nvPr/>
        </p:nvSpPr>
        <p:spPr>
          <a:xfrm>
            <a:off x="7093712" y="34163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New shape"/>
          <p:cNvSpPr/>
          <p:nvPr/>
        </p:nvSpPr>
        <p:spPr>
          <a:xfrm>
            <a:off x="7317740" y="2908300"/>
            <a:ext cx="381000" cy="317500"/>
          </a:xfrm>
          <a:prstGeom prst="rect">
            <a:avLst/>
          </a:prstGeom>
          <a:solidFill>
            <a:srgbClr val="CFCFC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0</a:t>
            </a:r>
          </a:p>
        </p:txBody>
      </p:sp>
      <p:sp>
        <p:nvSpPr>
          <p:cNvPr id="62" name="New shape"/>
          <p:cNvSpPr/>
          <p:nvPr/>
        </p:nvSpPr>
        <p:spPr>
          <a:xfrm>
            <a:off x="7922768" y="27178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New shape"/>
          <p:cNvSpPr/>
          <p:nvPr/>
        </p:nvSpPr>
        <p:spPr>
          <a:xfrm>
            <a:off x="7922768" y="34163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New shape"/>
          <p:cNvSpPr/>
          <p:nvPr/>
        </p:nvSpPr>
        <p:spPr>
          <a:xfrm>
            <a:off x="8146796" y="2908300"/>
            <a:ext cx="3810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65" name="New shape"/>
          <p:cNvSpPr/>
          <p:nvPr/>
        </p:nvSpPr>
        <p:spPr>
          <a:xfrm>
            <a:off x="254000" y="3799012"/>
            <a:ext cx="17272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1" i="0">
                <a:solidFill>
                  <a:srgbClr val="000000"/>
                </a:solidFill>
                <a:latin typeface="arial"/>
              </a:defRPr>
            </a:pPr>
            <a:r>
              <a:rPr sz="1100" b="1" i="0" u="none" kern="200">
                <a:solidFill>
                  <a:srgbClr val="000000"/>
                </a:solidFill>
                <a:latin typeface="arial"/>
              </a:rPr>
              <a:t>Opportunities</a:t>
            </a:r>
          </a:p>
        </p:txBody>
      </p:sp>
      <p:sp>
        <p:nvSpPr>
          <p:cNvPr id="66" name="New shape"/>
          <p:cNvSpPr/>
          <p:nvPr/>
        </p:nvSpPr>
        <p:spPr>
          <a:xfrm>
            <a:off x="5435600" y="3799012"/>
            <a:ext cx="829056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% Favorable</a:t>
            </a:r>
          </a:p>
        </p:txBody>
      </p:sp>
      <p:sp>
        <p:nvSpPr>
          <p:cNvPr id="71" name="New shape"/>
          <p:cNvSpPr/>
          <p:nvPr/>
        </p:nvSpPr>
        <p:spPr>
          <a:xfrm>
            <a:off x="254000" y="4025900"/>
            <a:ext cx="17272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New shape"/>
          <p:cNvSpPr/>
          <p:nvPr/>
        </p:nvSpPr>
        <p:spPr>
          <a:xfrm>
            <a:off x="254000" y="6121400"/>
            <a:ext cx="17272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304800" y="4025900"/>
            <a:ext cx="431800" cy="481965"/>
          </a:xfrm>
          <a:prstGeom prst="rect">
            <a:avLst/>
          </a:prstGeom>
          <a:ln>
            <a:noFill/>
          </a:ln>
        </p:spPr>
      </p:pic>
      <p:sp>
        <p:nvSpPr>
          <p:cNvPr id="74" name="New shape"/>
          <p:cNvSpPr/>
          <p:nvPr/>
        </p:nvSpPr>
        <p:spPr>
          <a:xfrm>
            <a:off x="381000" y="4634865"/>
            <a:ext cx="1381760" cy="8382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Our opportunity areas: These are our priority areas to focus on.</a:t>
            </a:r>
          </a:p>
        </p:txBody>
      </p:sp>
      <p:sp>
        <p:nvSpPr>
          <p:cNvPr id="75" name="New shape"/>
          <p:cNvSpPr/>
          <p:nvPr/>
        </p:nvSpPr>
        <p:spPr>
          <a:xfrm>
            <a:off x="1981200" y="4025900"/>
            <a:ext cx="34544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New shape"/>
          <p:cNvSpPr/>
          <p:nvPr/>
        </p:nvSpPr>
        <p:spPr>
          <a:xfrm>
            <a:off x="1981200" y="4724400"/>
            <a:ext cx="34544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New shape"/>
          <p:cNvSpPr/>
          <p:nvPr/>
        </p:nvSpPr>
        <p:spPr>
          <a:xfrm>
            <a:off x="1981200" y="4298480"/>
            <a:ext cx="345440" cy="153339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05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3</a:t>
            </a:r>
          </a:p>
        </p:txBody>
      </p:sp>
      <p:sp>
        <p:nvSpPr>
          <p:cNvPr id="78" name="New shape"/>
          <p:cNvSpPr/>
          <p:nvPr/>
        </p:nvSpPr>
        <p:spPr>
          <a:xfrm>
            <a:off x="2326640" y="4051300"/>
            <a:ext cx="2936240" cy="647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889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I feel my campus/location does a good job matching pay to performance.</a:t>
            </a:r>
          </a:p>
        </p:txBody>
      </p:sp>
      <p:sp>
        <p:nvSpPr>
          <p:cNvPr id="80" name="New shape"/>
          <p:cNvSpPr/>
          <p:nvPr/>
        </p:nvSpPr>
        <p:spPr>
          <a:xfrm>
            <a:off x="5435600" y="40259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New shape"/>
          <p:cNvSpPr/>
          <p:nvPr/>
        </p:nvSpPr>
        <p:spPr>
          <a:xfrm>
            <a:off x="5435600" y="47244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New shape"/>
          <p:cNvSpPr/>
          <p:nvPr/>
        </p:nvSpPr>
        <p:spPr>
          <a:xfrm>
            <a:off x="5435600" y="4287527"/>
            <a:ext cx="829056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20</a:t>
            </a:r>
          </a:p>
        </p:txBody>
      </p:sp>
      <p:sp>
        <p:nvSpPr>
          <p:cNvPr id="83" name="New shape"/>
          <p:cNvSpPr/>
          <p:nvPr/>
        </p:nvSpPr>
        <p:spPr>
          <a:xfrm>
            <a:off x="6264656" y="40259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New shape"/>
          <p:cNvSpPr/>
          <p:nvPr/>
        </p:nvSpPr>
        <p:spPr>
          <a:xfrm>
            <a:off x="6264656" y="47244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New shape"/>
          <p:cNvSpPr/>
          <p:nvPr/>
        </p:nvSpPr>
        <p:spPr>
          <a:xfrm>
            <a:off x="6488684" y="4216400"/>
            <a:ext cx="381000" cy="3175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5</a:t>
            </a:r>
          </a:p>
        </p:txBody>
      </p:sp>
      <p:sp>
        <p:nvSpPr>
          <p:cNvPr id="86" name="New shape"/>
          <p:cNvSpPr/>
          <p:nvPr/>
        </p:nvSpPr>
        <p:spPr>
          <a:xfrm>
            <a:off x="7093712" y="40259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New shape"/>
          <p:cNvSpPr/>
          <p:nvPr/>
        </p:nvSpPr>
        <p:spPr>
          <a:xfrm>
            <a:off x="7093712" y="47244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New shape"/>
          <p:cNvSpPr/>
          <p:nvPr/>
        </p:nvSpPr>
        <p:spPr>
          <a:xfrm>
            <a:off x="7317740" y="4216400"/>
            <a:ext cx="3810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-11*</a:t>
            </a:r>
          </a:p>
        </p:txBody>
      </p:sp>
      <p:sp>
        <p:nvSpPr>
          <p:cNvPr id="89" name="New shape"/>
          <p:cNvSpPr/>
          <p:nvPr/>
        </p:nvSpPr>
        <p:spPr>
          <a:xfrm>
            <a:off x="7922768" y="40259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New shape"/>
          <p:cNvSpPr/>
          <p:nvPr/>
        </p:nvSpPr>
        <p:spPr>
          <a:xfrm>
            <a:off x="7922768" y="47244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New shape"/>
          <p:cNvSpPr/>
          <p:nvPr/>
        </p:nvSpPr>
        <p:spPr>
          <a:xfrm>
            <a:off x="8146796" y="4216400"/>
            <a:ext cx="3810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-27*</a:t>
            </a:r>
          </a:p>
        </p:txBody>
      </p:sp>
      <p:sp>
        <p:nvSpPr>
          <p:cNvPr id="92" name="New shape"/>
          <p:cNvSpPr/>
          <p:nvPr/>
        </p:nvSpPr>
        <p:spPr>
          <a:xfrm>
            <a:off x="1981200" y="4724400"/>
            <a:ext cx="34544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New shape"/>
          <p:cNvSpPr/>
          <p:nvPr/>
        </p:nvSpPr>
        <p:spPr>
          <a:xfrm>
            <a:off x="1981200" y="5422900"/>
            <a:ext cx="34544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New shape"/>
          <p:cNvSpPr/>
          <p:nvPr/>
        </p:nvSpPr>
        <p:spPr>
          <a:xfrm>
            <a:off x="1981200" y="4996980"/>
            <a:ext cx="345440" cy="153339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05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26a</a:t>
            </a:r>
          </a:p>
        </p:txBody>
      </p:sp>
      <p:sp>
        <p:nvSpPr>
          <p:cNvPr id="95" name="New shape"/>
          <p:cNvSpPr/>
          <p:nvPr/>
        </p:nvSpPr>
        <p:spPr>
          <a:xfrm>
            <a:off x="2326640" y="4749800"/>
            <a:ext cx="2936240" cy="647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889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Please indicate the extent to which you agree with the following statements about your supervisor: Effectively deals with poor performers</a:t>
            </a:r>
          </a:p>
        </p:txBody>
      </p:sp>
      <p:sp>
        <p:nvSpPr>
          <p:cNvPr id="97" name="New shape"/>
          <p:cNvSpPr/>
          <p:nvPr/>
        </p:nvSpPr>
        <p:spPr>
          <a:xfrm>
            <a:off x="5435600" y="47244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New shape"/>
          <p:cNvSpPr/>
          <p:nvPr/>
        </p:nvSpPr>
        <p:spPr>
          <a:xfrm>
            <a:off x="5435600" y="54229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New shape"/>
          <p:cNvSpPr/>
          <p:nvPr/>
        </p:nvSpPr>
        <p:spPr>
          <a:xfrm>
            <a:off x="5435600" y="4986027"/>
            <a:ext cx="829056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42</a:t>
            </a:r>
          </a:p>
        </p:txBody>
      </p:sp>
      <p:sp>
        <p:nvSpPr>
          <p:cNvPr id="100" name="New shape"/>
          <p:cNvSpPr/>
          <p:nvPr/>
        </p:nvSpPr>
        <p:spPr>
          <a:xfrm>
            <a:off x="6264656" y="47244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New shape"/>
          <p:cNvSpPr/>
          <p:nvPr/>
        </p:nvSpPr>
        <p:spPr>
          <a:xfrm>
            <a:off x="6264656" y="54229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New shape"/>
          <p:cNvSpPr/>
          <p:nvPr/>
        </p:nvSpPr>
        <p:spPr>
          <a:xfrm>
            <a:off x="6488684" y="4914900"/>
            <a:ext cx="3810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-6</a:t>
            </a:r>
          </a:p>
        </p:txBody>
      </p:sp>
      <p:sp>
        <p:nvSpPr>
          <p:cNvPr id="103" name="New shape"/>
          <p:cNvSpPr/>
          <p:nvPr/>
        </p:nvSpPr>
        <p:spPr>
          <a:xfrm>
            <a:off x="7093712" y="47244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New shape"/>
          <p:cNvSpPr/>
          <p:nvPr/>
        </p:nvSpPr>
        <p:spPr>
          <a:xfrm>
            <a:off x="7093712" y="54229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New shape"/>
          <p:cNvSpPr/>
          <p:nvPr/>
        </p:nvSpPr>
        <p:spPr>
          <a:xfrm>
            <a:off x="7317740" y="4914900"/>
            <a:ext cx="3810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-6</a:t>
            </a:r>
          </a:p>
        </p:txBody>
      </p:sp>
      <p:sp>
        <p:nvSpPr>
          <p:cNvPr id="106" name="New shape"/>
          <p:cNvSpPr/>
          <p:nvPr/>
        </p:nvSpPr>
        <p:spPr>
          <a:xfrm>
            <a:off x="7922768" y="47244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New shape"/>
          <p:cNvSpPr/>
          <p:nvPr/>
        </p:nvSpPr>
        <p:spPr>
          <a:xfrm>
            <a:off x="7922768" y="54229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New shape"/>
          <p:cNvSpPr/>
          <p:nvPr/>
        </p:nvSpPr>
        <p:spPr>
          <a:xfrm>
            <a:off x="8146796" y="4914900"/>
            <a:ext cx="3810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-16*</a:t>
            </a:r>
          </a:p>
        </p:txBody>
      </p:sp>
      <p:sp>
        <p:nvSpPr>
          <p:cNvPr id="109" name="New shape"/>
          <p:cNvSpPr/>
          <p:nvPr/>
        </p:nvSpPr>
        <p:spPr>
          <a:xfrm>
            <a:off x="1981200" y="5422900"/>
            <a:ext cx="34544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New shape"/>
          <p:cNvSpPr/>
          <p:nvPr/>
        </p:nvSpPr>
        <p:spPr>
          <a:xfrm>
            <a:off x="1981200" y="6121400"/>
            <a:ext cx="34544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New shape"/>
          <p:cNvSpPr/>
          <p:nvPr/>
        </p:nvSpPr>
        <p:spPr>
          <a:xfrm>
            <a:off x="1981200" y="5695480"/>
            <a:ext cx="345440" cy="153339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05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10</a:t>
            </a:r>
          </a:p>
        </p:txBody>
      </p:sp>
      <p:sp>
        <p:nvSpPr>
          <p:cNvPr id="112" name="New shape"/>
          <p:cNvSpPr/>
          <p:nvPr/>
        </p:nvSpPr>
        <p:spPr>
          <a:xfrm>
            <a:off x="2326640" y="5448300"/>
            <a:ext cx="2936240" cy="647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00" tIns="0" rIns="889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050" b="0" i="0">
                <a:solidFill>
                  <a:srgbClr val="000000"/>
                </a:solidFill>
                <a:latin typeface="arial"/>
              </a:defRPr>
            </a:pPr>
            <a:r>
              <a:rPr sz="1050" b="0" i="0" u="none" kern="200">
                <a:solidFill>
                  <a:srgbClr val="000000"/>
                </a:solidFill>
                <a:latin typeface="arial"/>
              </a:rPr>
              <a:t>There is good cooperation between my department and other departments at my campus/location.</a:t>
            </a:r>
          </a:p>
        </p:txBody>
      </p:sp>
      <p:sp>
        <p:nvSpPr>
          <p:cNvPr id="114" name="New shape"/>
          <p:cNvSpPr/>
          <p:nvPr/>
        </p:nvSpPr>
        <p:spPr>
          <a:xfrm>
            <a:off x="5435600" y="54229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New shape"/>
          <p:cNvSpPr/>
          <p:nvPr/>
        </p:nvSpPr>
        <p:spPr>
          <a:xfrm>
            <a:off x="5435600" y="61214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New shape"/>
          <p:cNvSpPr/>
          <p:nvPr/>
        </p:nvSpPr>
        <p:spPr>
          <a:xfrm>
            <a:off x="5435600" y="5684527"/>
            <a:ext cx="829056" cy="1752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 sz="1200" b="1" i="0" kern="200">
                <a:solidFill>
                  <a:srgbClr val="000000"/>
                </a:solidFill>
                <a:latin typeface="arial"/>
              </a:defRPr>
            </a:pPr>
            <a:r>
              <a:rPr lang="en-US" kern="200"/>
              <a:t>62</a:t>
            </a:r>
          </a:p>
        </p:txBody>
      </p:sp>
      <p:sp>
        <p:nvSpPr>
          <p:cNvPr id="117" name="New shape"/>
          <p:cNvSpPr/>
          <p:nvPr/>
        </p:nvSpPr>
        <p:spPr>
          <a:xfrm>
            <a:off x="6264656" y="54229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New shape"/>
          <p:cNvSpPr/>
          <p:nvPr/>
        </p:nvSpPr>
        <p:spPr>
          <a:xfrm>
            <a:off x="6264656" y="61214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New shape"/>
          <p:cNvSpPr/>
          <p:nvPr/>
        </p:nvSpPr>
        <p:spPr>
          <a:xfrm>
            <a:off x="6488684" y="5613400"/>
            <a:ext cx="381000" cy="3175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-6</a:t>
            </a:r>
          </a:p>
        </p:txBody>
      </p:sp>
      <p:sp>
        <p:nvSpPr>
          <p:cNvPr id="120" name="New shape"/>
          <p:cNvSpPr/>
          <p:nvPr/>
        </p:nvSpPr>
        <p:spPr>
          <a:xfrm>
            <a:off x="7093712" y="54229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New shape"/>
          <p:cNvSpPr/>
          <p:nvPr/>
        </p:nvSpPr>
        <p:spPr>
          <a:xfrm>
            <a:off x="7093712" y="61214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New shape"/>
          <p:cNvSpPr/>
          <p:nvPr/>
        </p:nvSpPr>
        <p:spPr>
          <a:xfrm>
            <a:off x="7317740" y="5613400"/>
            <a:ext cx="3810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-7*</a:t>
            </a:r>
          </a:p>
        </p:txBody>
      </p:sp>
      <p:sp>
        <p:nvSpPr>
          <p:cNvPr id="123" name="New shape"/>
          <p:cNvSpPr/>
          <p:nvPr/>
        </p:nvSpPr>
        <p:spPr>
          <a:xfrm>
            <a:off x="7922768" y="54229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New shape"/>
          <p:cNvSpPr/>
          <p:nvPr/>
        </p:nvSpPr>
        <p:spPr>
          <a:xfrm>
            <a:off x="7922768" y="6121400"/>
            <a:ext cx="829056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New shape"/>
          <p:cNvSpPr/>
          <p:nvPr/>
        </p:nvSpPr>
        <p:spPr>
          <a:xfrm>
            <a:off x="8146796" y="5613400"/>
            <a:ext cx="381000" cy="3175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-8*</a:t>
            </a:r>
          </a:p>
        </p:txBody>
      </p:sp>
      <p:sp>
        <p:nvSpPr>
          <p:cNvPr id="126" name="New shape"/>
          <p:cNvSpPr/>
          <p:nvPr/>
        </p:nvSpPr>
        <p:spPr>
          <a:xfrm>
            <a:off x="254000" y="6172200"/>
            <a:ext cx="8636000" cy="127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800" b="0" i="0">
                <a:solidFill>
                  <a:srgbClr val="000000"/>
                </a:solidFill>
                <a:latin typeface="arial"/>
              </a:defRPr>
            </a:pPr>
            <a:r>
              <a:rPr sz="800" b="0" i="0" u="none" kern="200">
                <a:solidFill>
                  <a:srgbClr val="000000"/>
                </a:solidFill>
                <a:latin typeface="arial"/>
              </a:rPr>
              <a:t>Note: Strengths/Opportunities are based on several factors, such as absolute scores, differences from benchmarks, and impact on engagement.</a:t>
            </a:r>
          </a:p>
        </p:txBody>
      </p:sp>
      <p:sp>
        <p:nvSpPr>
          <p:cNvPr id="127" name="New shape"/>
          <p:cNvSpPr/>
          <p:nvPr/>
        </p:nvSpPr>
        <p:spPr>
          <a:xfrm>
            <a:off x="6299200" y="165100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0" rIns="25400" bIns="127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 dirty="0">
                <a:solidFill>
                  <a:srgbClr val="000000"/>
                </a:solidFill>
                <a:latin typeface="arial"/>
              </a:rPr>
              <a:t>Ag and Natl </a:t>
            </a:r>
            <a:r>
              <a:rPr sz="1100" b="0" i="0" u="none" kern="200" dirty="0" err="1">
                <a:solidFill>
                  <a:srgbClr val="000000"/>
                </a:solidFill>
                <a:latin typeface="arial"/>
              </a:rPr>
              <a:t>Rescs</a:t>
            </a:r>
            <a:r>
              <a:rPr sz="1100" b="0" i="0" u="none" kern="200" dirty="0">
                <a:solidFill>
                  <a:srgbClr val="000000"/>
                </a:solidFill>
                <a:latin typeface="arial"/>
              </a:rPr>
              <a:t> 2015</a:t>
            </a:r>
          </a:p>
        </p:txBody>
      </p:sp>
      <p:sp>
        <p:nvSpPr>
          <p:cNvPr id="128" name="New shape"/>
          <p:cNvSpPr/>
          <p:nvPr/>
        </p:nvSpPr>
        <p:spPr>
          <a:xfrm>
            <a:off x="7162800" y="158681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0" rIns="25400" bIns="127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 dirty="0">
                <a:solidFill>
                  <a:srgbClr val="000000"/>
                </a:solidFill>
                <a:latin typeface="arial"/>
              </a:rPr>
              <a:t>University of California Overall 2017</a:t>
            </a:r>
          </a:p>
        </p:txBody>
      </p:sp>
      <p:sp>
        <p:nvSpPr>
          <p:cNvPr id="129" name="New shape"/>
          <p:cNvSpPr/>
          <p:nvPr/>
        </p:nvSpPr>
        <p:spPr>
          <a:xfrm>
            <a:off x="8026400" y="188640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0" rIns="25400" bIns="127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 dirty="0">
                <a:solidFill>
                  <a:srgbClr val="000000"/>
                </a:solidFill>
                <a:latin typeface="arial"/>
              </a:rPr>
              <a:t>US National Norm</a:t>
            </a:r>
          </a:p>
        </p:txBody>
      </p:sp>
      <p:sp>
        <p:nvSpPr>
          <p:cNvPr id="130" name="New shape"/>
          <p:cNvSpPr/>
          <p:nvPr/>
        </p:nvSpPr>
        <p:spPr>
          <a:xfrm>
            <a:off x="6300192" y="2862064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0" rIns="25400" bIns="127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 dirty="0">
                <a:solidFill>
                  <a:srgbClr val="000000"/>
                </a:solidFill>
                <a:latin typeface="arial"/>
              </a:rPr>
              <a:t>Ag and Natl </a:t>
            </a:r>
            <a:r>
              <a:rPr sz="1100" b="0" i="0" u="none" kern="200" dirty="0" err="1">
                <a:solidFill>
                  <a:srgbClr val="000000"/>
                </a:solidFill>
                <a:latin typeface="arial"/>
              </a:rPr>
              <a:t>Rescs</a:t>
            </a:r>
            <a:r>
              <a:rPr sz="1100" b="0" i="0" u="none" kern="200" dirty="0">
                <a:solidFill>
                  <a:srgbClr val="000000"/>
                </a:solidFill>
                <a:latin typeface="arial"/>
              </a:rPr>
              <a:t> 2015</a:t>
            </a:r>
          </a:p>
        </p:txBody>
      </p:sp>
      <p:sp>
        <p:nvSpPr>
          <p:cNvPr id="131" name="New shape"/>
          <p:cNvSpPr/>
          <p:nvPr/>
        </p:nvSpPr>
        <p:spPr>
          <a:xfrm>
            <a:off x="7164784" y="2862064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0" rIns="25400" bIns="127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 dirty="0">
                <a:solidFill>
                  <a:srgbClr val="000000"/>
                </a:solidFill>
                <a:latin typeface="arial"/>
              </a:rPr>
              <a:t>University of California Overall 2017</a:t>
            </a:r>
          </a:p>
        </p:txBody>
      </p:sp>
      <p:sp>
        <p:nvSpPr>
          <p:cNvPr id="132" name="New shape"/>
          <p:cNvSpPr/>
          <p:nvPr/>
        </p:nvSpPr>
        <p:spPr>
          <a:xfrm>
            <a:off x="8028880" y="2862064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0" rIns="25400" bIns="127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 dirty="0">
                <a:solidFill>
                  <a:srgbClr val="000000"/>
                </a:solidFill>
                <a:latin typeface="arial"/>
              </a:rPr>
              <a:t>US National Norm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8636000" cy="3429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2000" b="1" i="0">
                <a:solidFill>
                  <a:srgbClr val="000000"/>
                </a:solidFill>
                <a:latin typeface="arial"/>
              </a:defRPr>
            </a:pPr>
            <a:r>
              <a:rPr sz="2000" b="1" i="0" u="none" kern="200">
                <a:solidFill>
                  <a:srgbClr val="000000"/>
                </a:solidFill>
                <a:latin typeface="arial"/>
              </a:rPr>
              <a:t>Categories vs. Multiple Benchmarks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47700"/>
            <a:ext cx="8636000" cy="190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lvl="0" hangingPunct="0">
              <a:defRPr sz="1600" b="0" i="0">
                <a:solidFill>
                  <a:srgbClr val="A6A6A6"/>
                </a:solidFill>
                <a:latin typeface="arial"/>
              </a:defRPr>
            </a:pPr>
            <a:r>
              <a:rPr lang="en-US" sz="1200" kern="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</a:rPr>
              <a:t>Agriculture and Natural Resources</a:t>
            </a:r>
          </a:p>
        </p:txBody>
      </p:sp>
      <p:sp>
        <p:nvSpPr>
          <p:cNvPr id="4" name="New shape"/>
          <p:cNvSpPr/>
          <p:nvPr/>
        </p:nvSpPr>
        <p:spPr>
          <a:xfrm>
            <a:off x="254000" y="2032000"/>
            <a:ext cx="2590800" cy="0"/>
          </a:xfrm>
          <a:prstGeom prst="line">
            <a:avLst/>
          </a:prstGeom>
          <a:ln w="19050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New shape"/>
          <p:cNvSpPr/>
          <p:nvPr/>
        </p:nvSpPr>
        <p:spPr>
          <a:xfrm>
            <a:off x="2844800" y="2032000"/>
            <a:ext cx="3454400" cy="0"/>
          </a:xfrm>
          <a:prstGeom prst="line">
            <a:avLst/>
          </a:prstGeom>
          <a:ln w="19050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New shape"/>
          <p:cNvSpPr/>
          <p:nvPr/>
        </p:nvSpPr>
        <p:spPr>
          <a:xfrm>
            <a:off x="2844800" y="889000"/>
            <a:ext cx="34544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0" rIns="25400" bIns="12700" rtlCol="0" anchor="b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Total Favorable Score</a:t>
            </a:r>
          </a:p>
        </p:txBody>
      </p:sp>
      <p:sp>
        <p:nvSpPr>
          <p:cNvPr id="7" name="New shape"/>
          <p:cNvSpPr/>
          <p:nvPr/>
        </p:nvSpPr>
        <p:spPr>
          <a:xfrm>
            <a:off x="6299200" y="2032000"/>
            <a:ext cx="863600" cy="0"/>
          </a:xfrm>
          <a:prstGeom prst="line">
            <a:avLst/>
          </a:prstGeom>
          <a:ln w="19050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299200" y="889000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0" rIns="25400" bIns="127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 dirty="0">
                <a:solidFill>
                  <a:srgbClr val="000000"/>
                </a:solidFill>
                <a:latin typeface="arial"/>
              </a:rPr>
              <a:t>Ag and Natl </a:t>
            </a:r>
            <a:r>
              <a:rPr sz="1100" b="0" i="0" u="none" kern="200" dirty="0" err="1">
                <a:solidFill>
                  <a:srgbClr val="000000"/>
                </a:solidFill>
                <a:latin typeface="arial"/>
              </a:rPr>
              <a:t>Rescs</a:t>
            </a:r>
            <a:r>
              <a:rPr sz="1100" b="0" i="0" u="none" kern="200" dirty="0">
                <a:solidFill>
                  <a:srgbClr val="000000"/>
                </a:solidFill>
                <a:latin typeface="arial"/>
              </a:rPr>
              <a:t> 2015</a:t>
            </a:r>
          </a:p>
        </p:txBody>
      </p:sp>
      <p:sp>
        <p:nvSpPr>
          <p:cNvPr id="9" name="New shape"/>
          <p:cNvSpPr/>
          <p:nvPr/>
        </p:nvSpPr>
        <p:spPr>
          <a:xfrm>
            <a:off x="7162800" y="2032000"/>
            <a:ext cx="863600" cy="0"/>
          </a:xfrm>
          <a:prstGeom prst="line">
            <a:avLst/>
          </a:prstGeom>
          <a:ln w="19050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New shape"/>
          <p:cNvSpPr/>
          <p:nvPr/>
        </p:nvSpPr>
        <p:spPr>
          <a:xfrm>
            <a:off x="7162800" y="889000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0" rIns="25400" bIns="127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 dirty="0">
                <a:solidFill>
                  <a:srgbClr val="000000"/>
                </a:solidFill>
                <a:latin typeface="arial"/>
              </a:rPr>
              <a:t>University of California Overall 2017</a:t>
            </a:r>
          </a:p>
        </p:txBody>
      </p:sp>
      <p:sp>
        <p:nvSpPr>
          <p:cNvPr id="11" name="New shape"/>
          <p:cNvSpPr/>
          <p:nvPr/>
        </p:nvSpPr>
        <p:spPr>
          <a:xfrm>
            <a:off x="8026400" y="2032000"/>
            <a:ext cx="863600" cy="0"/>
          </a:xfrm>
          <a:prstGeom prst="line">
            <a:avLst/>
          </a:prstGeom>
          <a:ln w="19050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8026400" y="889000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0" rIns="25400" bIns="127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 dirty="0">
                <a:solidFill>
                  <a:srgbClr val="000000"/>
                </a:solidFill>
                <a:latin typeface="arial"/>
              </a:rPr>
              <a:t>US National Norm</a:t>
            </a:r>
          </a:p>
        </p:txBody>
      </p:sp>
      <p:sp>
        <p:nvSpPr>
          <p:cNvPr id="13" name="New shape"/>
          <p:cNvSpPr/>
          <p:nvPr/>
        </p:nvSpPr>
        <p:spPr>
          <a:xfrm>
            <a:off x="254000" y="227584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254000" y="227584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254000" y="2046826"/>
            <a:ext cx="2590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Career Development</a:t>
            </a:r>
          </a:p>
        </p:txBody>
      </p:sp>
      <p:graphicFrame>
        <p:nvGraphicFramePr>
          <p:cNvPr id="16" name="ChartObject"/>
          <p:cNvGraphicFramePr/>
          <p:nvPr/>
        </p:nvGraphicFramePr>
        <p:xfrm>
          <a:off x="2844800" y="2052320"/>
          <a:ext cx="3454400" cy="20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New shape"/>
          <p:cNvSpPr/>
          <p:nvPr/>
        </p:nvSpPr>
        <p:spPr>
          <a:xfrm>
            <a:off x="2844800" y="2052320"/>
            <a:ext cx="381000" cy="2032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defRPr sz="1200" b="1" i="0" kern="200">
                <a:solidFill>
                  <a:srgbClr val="4A4A4A"/>
                </a:solidFill>
                <a:latin typeface="arial"/>
              </a:defRPr>
            </a:pPr>
            <a:r>
              <a:rPr lang="en-US" kern="200"/>
              <a:t>54</a:t>
            </a:r>
          </a:p>
        </p:txBody>
      </p:sp>
      <p:sp>
        <p:nvSpPr>
          <p:cNvPr id="18" name="New shape"/>
          <p:cNvSpPr/>
          <p:nvPr/>
        </p:nvSpPr>
        <p:spPr>
          <a:xfrm>
            <a:off x="6477000" y="2052320"/>
            <a:ext cx="508000" cy="2032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4</a:t>
            </a:r>
          </a:p>
        </p:txBody>
      </p:sp>
      <p:sp>
        <p:nvSpPr>
          <p:cNvPr id="19" name="New shape"/>
          <p:cNvSpPr/>
          <p:nvPr/>
        </p:nvSpPr>
        <p:spPr>
          <a:xfrm>
            <a:off x="7340600" y="2052320"/>
            <a:ext cx="508000" cy="2032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20" name="New shape"/>
          <p:cNvSpPr/>
          <p:nvPr/>
        </p:nvSpPr>
        <p:spPr>
          <a:xfrm>
            <a:off x="8204200" y="2052320"/>
            <a:ext cx="508000" cy="2032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-9*</a:t>
            </a:r>
          </a:p>
        </p:txBody>
      </p:sp>
      <p:sp>
        <p:nvSpPr>
          <p:cNvPr id="21" name="New shape"/>
          <p:cNvSpPr/>
          <p:nvPr/>
        </p:nvSpPr>
        <p:spPr>
          <a:xfrm>
            <a:off x="254000" y="251968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New shape"/>
          <p:cNvSpPr/>
          <p:nvPr/>
        </p:nvSpPr>
        <p:spPr>
          <a:xfrm>
            <a:off x="254000" y="251968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New shape"/>
          <p:cNvSpPr/>
          <p:nvPr/>
        </p:nvSpPr>
        <p:spPr>
          <a:xfrm>
            <a:off x="254000" y="2290666"/>
            <a:ext cx="2590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Communication</a:t>
            </a:r>
          </a:p>
        </p:txBody>
      </p:sp>
      <p:graphicFrame>
        <p:nvGraphicFramePr>
          <p:cNvPr id="24" name="ChartObject"/>
          <p:cNvGraphicFramePr/>
          <p:nvPr/>
        </p:nvGraphicFramePr>
        <p:xfrm>
          <a:off x="2844800" y="2296160"/>
          <a:ext cx="3454400" cy="20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New shape"/>
          <p:cNvSpPr/>
          <p:nvPr/>
        </p:nvSpPr>
        <p:spPr>
          <a:xfrm>
            <a:off x="2844800" y="2296160"/>
            <a:ext cx="381000" cy="2032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defRPr sz="1200" b="1" i="0" kern="200">
                <a:solidFill>
                  <a:srgbClr val="4A4A4A"/>
                </a:solidFill>
                <a:latin typeface="arial"/>
              </a:defRPr>
            </a:pPr>
            <a:r>
              <a:rPr lang="en-US" kern="200"/>
              <a:t>68</a:t>
            </a:r>
          </a:p>
        </p:txBody>
      </p:sp>
      <p:sp>
        <p:nvSpPr>
          <p:cNvPr id="26" name="New shape"/>
          <p:cNvSpPr/>
          <p:nvPr/>
        </p:nvSpPr>
        <p:spPr>
          <a:xfrm>
            <a:off x="6477000" y="2296160"/>
            <a:ext cx="508000" cy="2032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4</a:t>
            </a:r>
          </a:p>
        </p:txBody>
      </p:sp>
      <p:sp>
        <p:nvSpPr>
          <p:cNvPr id="27" name="New shape"/>
          <p:cNvSpPr/>
          <p:nvPr/>
        </p:nvSpPr>
        <p:spPr>
          <a:xfrm>
            <a:off x="7340600" y="2296160"/>
            <a:ext cx="508000" cy="2032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28" name="New shape"/>
          <p:cNvSpPr/>
          <p:nvPr/>
        </p:nvSpPr>
        <p:spPr>
          <a:xfrm>
            <a:off x="8204200" y="2296160"/>
            <a:ext cx="508000" cy="2032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29" name="New shape"/>
          <p:cNvSpPr/>
          <p:nvPr/>
        </p:nvSpPr>
        <p:spPr>
          <a:xfrm>
            <a:off x="254000" y="276352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New shape"/>
          <p:cNvSpPr/>
          <p:nvPr/>
        </p:nvSpPr>
        <p:spPr>
          <a:xfrm>
            <a:off x="254000" y="276352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New shape"/>
          <p:cNvSpPr/>
          <p:nvPr/>
        </p:nvSpPr>
        <p:spPr>
          <a:xfrm>
            <a:off x="254000" y="2534506"/>
            <a:ext cx="2590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Engagement</a:t>
            </a:r>
          </a:p>
        </p:txBody>
      </p:sp>
      <p:graphicFrame>
        <p:nvGraphicFramePr>
          <p:cNvPr id="32" name="ChartObject"/>
          <p:cNvGraphicFramePr/>
          <p:nvPr/>
        </p:nvGraphicFramePr>
        <p:xfrm>
          <a:off x="2844800" y="2540000"/>
          <a:ext cx="3454400" cy="20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3" name="New shape"/>
          <p:cNvSpPr/>
          <p:nvPr/>
        </p:nvSpPr>
        <p:spPr>
          <a:xfrm>
            <a:off x="2844800" y="2540000"/>
            <a:ext cx="381000" cy="2032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defRPr sz="1200" b="1" i="0" kern="200">
                <a:solidFill>
                  <a:srgbClr val="4A4A4A"/>
                </a:solidFill>
                <a:latin typeface="arial"/>
              </a:defRPr>
            </a:pPr>
            <a:r>
              <a:rPr lang="en-US" kern="200"/>
              <a:t>71</a:t>
            </a:r>
          </a:p>
        </p:txBody>
      </p:sp>
      <p:sp>
        <p:nvSpPr>
          <p:cNvPr id="34" name="New shape"/>
          <p:cNvSpPr/>
          <p:nvPr/>
        </p:nvSpPr>
        <p:spPr>
          <a:xfrm>
            <a:off x="6477000" y="2540000"/>
            <a:ext cx="508000" cy="2032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3</a:t>
            </a:r>
          </a:p>
        </p:txBody>
      </p:sp>
      <p:sp>
        <p:nvSpPr>
          <p:cNvPr id="35" name="New shape"/>
          <p:cNvSpPr/>
          <p:nvPr/>
        </p:nvSpPr>
        <p:spPr>
          <a:xfrm>
            <a:off x="7340600" y="2540000"/>
            <a:ext cx="508000" cy="2032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</a:t>
            </a:r>
          </a:p>
        </p:txBody>
      </p:sp>
      <p:sp>
        <p:nvSpPr>
          <p:cNvPr id="36" name="New shape"/>
          <p:cNvSpPr/>
          <p:nvPr/>
        </p:nvSpPr>
        <p:spPr>
          <a:xfrm>
            <a:off x="8204200" y="2540000"/>
            <a:ext cx="508000" cy="2032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37" name="New shape"/>
          <p:cNvSpPr/>
          <p:nvPr/>
        </p:nvSpPr>
        <p:spPr>
          <a:xfrm>
            <a:off x="254000" y="300736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New shape"/>
          <p:cNvSpPr/>
          <p:nvPr/>
        </p:nvSpPr>
        <p:spPr>
          <a:xfrm>
            <a:off x="254000" y="300736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New shape"/>
          <p:cNvSpPr/>
          <p:nvPr/>
        </p:nvSpPr>
        <p:spPr>
          <a:xfrm>
            <a:off x="254000" y="2778346"/>
            <a:ext cx="2590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Image/Brand</a:t>
            </a:r>
          </a:p>
        </p:txBody>
      </p:sp>
      <p:graphicFrame>
        <p:nvGraphicFramePr>
          <p:cNvPr id="40" name="ChartObject"/>
          <p:cNvGraphicFramePr/>
          <p:nvPr/>
        </p:nvGraphicFramePr>
        <p:xfrm>
          <a:off x="2844800" y="2783840"/>
          <a:ext cx="3454400" cy="20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1" name="New shape"/>
          <p:cNvSpPr/>
          <p:nvPr/>
        </p:nvSpPr>
        <p:spPr>
          <a:xfrm>
            <a:off x="2844800" y="2783840"/>
            <a:ext cx="381000" cy="2032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defRPr sz="1200" b="1" i="0" kern="200">
                <a:solidFill>
                  <a:srgbClr val="4A4A4A"/>
                </a:solidFill>
                <a:latin typeface="arial"/>
              </a:defRPr>
            </a:pPr>
            <a:r>
              <a:rPr lang="en-US" kern="200"/>
              <a:t>75</a:t>
            </a:r>
          </a:p>
        </p:txBody>
      </p:sp>
      <p:sp>
        <p:nvSpPr>
          <p:cNvPr id="42" name="New shape"/>
          <p:cNvSpPr/>
          <p:nvPr/>
        </p:nvSpPr>
        <p:spPr>
          <a:xfrm>
            <a:off x="6477000" y="2783840"/>
            <a:ext cx="508000" cy="2032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4</a:t>
            </a:r>
          </a:p>
        </p:txBody>
      </p:sp>
      <p:sp>
        <p:nvSpPr>
          <p:cNvPr id="43" name="New shape"/>
          <p:cNvSpPr/>
          <p:nvPr/>
        </p:nvSpPr>
        <p:spPr>
          <a:xfrm>
            <a:off x="7340600" y="2783840"/>
            <a:ext cx="508000" cy="2032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44" name="New shape"/>
          <p:cNvSpPr/>
          <p:nvPr/>
        </p:nvSpPr>
        <p:spPr>
          <a:xfrm>
            <a:off x="8204200" y="2783840"/>
            <a:ext cx="508000" cy="2032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45" name="New shape"/>
          <p:cNvSpPr/>
          <p:nvPr/>
        </p:nvSpPr>
        <p:spPr>
          <a:xfrm>
            <a:off x="254000" y="32512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New shape"/>
          <p:cNvSpPr/>
          <p:nvPr/>
        </p:nvSpPr>
        <p:spPr>
          <a:xfrm>
            <a:off x="254000" y="32512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New shape"/>
          <p:cNvSpPr/>
          <p:nvPr/>
        </p:nvSpPr>
        <p:spPr>
          <a:xfrm>
            <a:off x="254000" y="3022186"/>
            <a:ext cx="2590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Organizational Change</a:t>
            </a:r>
          </a:p>
        </p:txBody>
      </p:sp>
      <p:graphicFrame>
        <p:nvGraphicFramePr>
          <p:cNvPr id="48" name="ChartObject"/>
          <p:cNvGraphicFramePr/>
          <p:nvPr/>
        </p:nvGraphicFramePr>
        <p:xfrm>
          <a:off x="2844800" y="3027680"/>
          <a:ext cx="3454400" cy="20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49" name="New shape"/>
          <p:cNvSpPr/>
          <p:nvPr/>
        </p:nvSpPr>
        <p:spPr>
          <a:xfrm>
            <a:off x="2844800" y="3027680"/>
            <a:ext cx="381000" cy="2032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defRPr sz="1200" b="1" i="0" kern="200">
                <a:solidFill>
                  <a:srgbClr val="4A4A4A"/>
                </a:solidFill>
                <a:latin typeface="arial"/>
              </a:defRPr>
            </a:pPr>
            <a:r>
              <a:rPr lang="en-US" kern="200"/>
              <a:t>32</a:t>
            </a:r>
          </a:p>
        </p:txBody>
      </p:sp>
      <p:sp>
        <p:nvSpPr>
          <p:cNvPr id="50" name="New shape"/>
          <p:cNvSpPr/>
          <p:nvPr/>
        </p:nvSpPr>
        <p:spPr>
          <a:xfrm>
            <a:off x="6477000" y="3027680"/>
            <a:ext cx="508000" cy="2032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</a:t>
            </a:r>
          </a:p>
        </p:txBody>
      </p:sp>
      <p:sp>
        <p:nvSpPr>
          <p:cNvPr id="51" name="New shape"/>
          <p:cNvSpPr/>
          <p:nvPr/>
        </p:nvSpPr>
        <p:spPr>
          <a:xfrm>
            <a:off x="7340600" y="3027680"/>
            <a:ext cx="508000" cy="2032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</a:t>
            </a:r>
          </a:p>
        </p:txBody>
      </p:sp>
      <p:sp>
        <p:nvSpPr>
          <p:cNvPr id="52" name="New shape"/>
          <p:cNvSpPr/>
          <p:nvPr/>
        </p:nvSpPr>
        <p:spPr>
          <a:xfrm>
            <a:off x="8204200" y="3027680"/>
            <a:ext cx="508000" cy="2032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-18*</a:t>
            </a:r>
          </a:p>
        </p:txBody>
      </p:sp>
      <p:sp>
        <p:nvSpPr>
          <p:cNvPr id="53" name="New shape"/>
          <p:cNvSpPr/>
          <p:nvPr/>
        </p:nvSpPr>
        <p:spPr>
          <a:xfrm>
            <a:off x="254000" y="349504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New shape"/>
          <p:cNvSpPr/>
          <p:nvPr/>
        </p:nvSpPr>
        <p:spPr>
          <a:xfrm>
            <a:off x="254000" y="349504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New shape"/>
          <p:cNvSpPr/>
          <p:nvPr/>
        </p:nvSpPr>
        <p:spPr>
          <a:xfrm>
            <a:off x="254000" y="3266025"/>
            <a:ext cx="2590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Performance Management</a:t>
            </a:r>
          </a:p>
        </p:txBody>
      </p:sp>
      <p:graphicFrame>
        <p:nvGraphicFramePr>
          <p:cNvPr id="56" name="ChartObject"/>
          <p:cNvGraphicFramePr/>
          <p:nvPr/>
        </p:nvGraphicFramePr>
        <p:xfrm>
          <a:off x="2844800" y="3271520"/>
          <a:ext cx="3454400" cy="20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57" name="New shape"/>
          <p:cNvSpPr/>
          <p:nvPr/>
        </p:nvSpPr>
        <p:spPr>
          <a:xfrm>
            <a:off x="2844800" y="3271520"/>
            <a:ext cx="381000" cy="2032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defRPr sz="1200" b="1" i="0" kern="200">
                <a:solidFill>
                  <a:srgbClr val="4A4A4A"/>
                </a:solidFill>
                <a:latin typeface="arial"/>
              </a:defRPr>
            </a:pPr>
            <a:r>
              <a:rPr lang="en-US" kern="200"/>
              <a:t>52</a:t>
            </a:r>
          </a:p>
        </p:txBody>
      </p:sp>
      <p:sp>
        <p:nvSpPr>
          <p:cNvPr id="58" name="New shape"/>
          <p:cNvSpPr/>
          <p:nvPr/>
        </p:nvSpPr>
        <p:spPr>
          <a:xfrm>
            <a:off x="6477000" y="3271520"/>
            <a:ext cx="508000" cy="2032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5</a:t>
            </a:r>
          </a:p>
        </p:txBody>
      </p:sp>
      <p:sp>
        <p:nvSpPr>
          <p:cNvPr id="59" name="New shape"/>
          <p:cNvSpPr/>
          <p:nvPr/>
        </p:nvSpPr>
        <p:spPr>
          <a:xfrm>
            <a:off x="7340600" y="3271520"/>
            <a:ext cx="508000" cy="2032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-5</a:t>
            </a:r>
          </a:p>
        </p:txBody>
      </p:sp>
      <p:sp>
        <p:nvSpPr>
          <p:cNvPr id="60" name="New shape"/>
          <p:cNvSpPr/>
          <p:nvPr/>
        </p:nvSpPr>
        <p:spPr>
          <a:xfrm>
            <a:off x="8204200" y="3271520"/>
            <a:ext cx="508000" cy="2032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-11*</a:t>
            </a:r>
          </a:p>
        </p:txBody>
      </p:sp>
      <p:sp>
        <p:nvSpPr>
          <p:cNvPr id="61" name="New shape"/>
          <p:cNvSpPr/>
          <p:nvPr/>
        </p:nvSpPr>
        <p:spPr>
          <a:xfrm>
            <a:off x="254000" y="373888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New shape"/>
          <p:cNvSpPr/>
          <p:nvPr/>
        </p:nvSpPr>
        <p:spPr>
          <a:xfrm>
            <a:off x="254000" y="373888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New shape"/>
          <p:cNvSpPr/>
          <p:nvPr/>
        </p:nvSpPr>
        <p:spPr>
          <a:xfrm>
            <a:off x="254000" y="3509866"/>
            <a:ext cx="2590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Supervision</a:t>
            </a:r>
          </a:p>
        </p:txBody>
      </p:sp>
      <p:graphicFrame>
        <p:nvGraphicFramePr>
          <p:cNvPr id="64" name="ChartObject"/>
          <p:cNvGraphicFramePr/>
          <p:nvPr/>
        </p:nvGraphicFramePr>
        <p:xfrm>
          <a:off x="2844800" y="3515360"/>
          <a:ext cx="3454400" cy="20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65" name="New shape"/>
          <p:cNvSpPr/>
          <p:nvPr/>
        </p:nvSpPr>
        <p:spPr>
          <a:xfrm>
            <a:off x="2844800" y="3515360"/>
            <a:ext cx="381000" cy="2032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defRPr sz="1200" b="1" i="0" kern="200">
                <a:solidFill>
                  <a:srgbClr val="4A4A4A"/>
                </a:solidFill>
                <a:latin typeface="arial"/>
              </a:defRPr>
            </a:pPr>
            <a:r>
              <a:rPr lang="en-US" kern="200"/>
              <a:t>70</a:t>
            </a:r>
          </a:p>
        </p:txBody>
      </p:sp>
      <p:sp>
        <p:nvSpPr>
          <p:cNvPr id="66" name="New shape"/>
          <p:cNvSpPr/>
          <p:nvPr/>
        </p:nvSpPr>
        <p:spPr>
          <a:xfrm>
            <a:off x="6477000" y="3515360"/>
            <a:ext cx="508000" cy="203200"/>
          </a:xfrm>
          <a:prstGeom prst="rect">
            <a:avLst/>
          </a:prstGeom>
          <a:solidFill>
            <a:srgbClr val="CFCFC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0</a:t>
            </a:r>
          </a:p>
        </p:txBody>
      </p:sp>
      <p:sp>
        <p:nvSpPr>
          <p:cNvPr id="67" name="New shape"/>
          <p:cNvSpPr/>
          <p:nvPr/>
        </p:nvSpPr>
        <p:spPr>
          <a:xfrm>
            <a:off x="7340600" y="3515360"/>
            <a:ext cx="508000" cy="2032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68" name="New shape"/>
          <p:cNvSpPr/>
          <p:nvPr/>
        </p:nvSpPr>
        <p:spPr>
          <a:xfrm>
            <a:off x="8204200" y="3515360"/>
            <a:ext cx="508000" cy="2032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-5</a:t>
            </a:r>
          </a:p>
        </p:txBody>
      </p:sp>
      <p:sp>
        <p:nvSpPr>
          <p:cNvPr id="69" name="New shape"/>
          <p:cNvSpPr/>
          <p:nvPr/>
        </p:nvSpPr>
        <p:spPr>
          <a:xfrm>
            <a:off x="254000" y="398272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New shape"/>
          <p:cNvSpPr/>
          <p:nvPr/>
        </p:nvSpPr>
        <p:spPr>
          <a:xfrm>
            <a:off x="254000" y="398272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New shape"/>
          <p:cNvSpPr/>
          <p:nvPr/>
        </p:nvSpPr>
        <p:spPr>
          <a:xfrm>
            <a:off x="254000" y="3753705"/>
            <a:ext cx="2590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Working Relationships</a:t>
            </a:r>
          </a:p>
        </p:txBody>
      </p:sp>
      <p:graphicFrame>
        <p:nvGraphicFramePr>
          <p:cNvPr id="72" name="ChartObject"/>
          <p:cNvGraphicFramePr/>
          <p:nvPr/>
        </p:nvGraphicFramePr>
        <p:xfrm>
          <a:off x="2844800" y="3759200"/>
          <a:ext cx="3454400" cy="20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73" name="New shape"/>
          <p:cNvSpPr/>
          <p:nvPr/>
        </p:nvSpPr>
        <p:spPr>
          <a:xfrm>
            <a:off x="2844800" y="3759200"/>
            <a:ext cx="381000" cy="2032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defRPr sz="1200" b="1" i="0" kern="200">
                <a:solidFill>
                  <a:srgbClr val="4A4A4A"/>
                </a:solidFill>
                <a:latin typeface="arial"/>
              </a:defRPr>
            </a:pPr>
            <a:r>
              <a:rPr lang="en-US" kern="200"/>
              <a:t>73</a:t>
            </a:r>
          </a:p>
        </p:txBody>
      </p:sp>
      <p:sp>
        <p:nvSpPr>
          <p:cNvPr id="74" name="New shape"/>
          <p:cNvSpPr/>
          <p:nvPr/>
        </p:nvSpPr>
        <p:spPr>
          <a:xfrm>
            <a:off x="6477000" y="3759200"/>
            <a:ext cx="508000" cy="2032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75" name="New shape"/>
          <p:cNvSpPr/>
          <p:nvPr/>
        </p:nvSpPr>
        <p:spPr>
          <a:xfrm>
            <a:off x="7340600" y="3759200"/>
            <a:ext cx="508000" cy="2032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76" name="New shape"/>
          <p:cNvSpPr/>
          <p:nvPr/>
        </p:nvSpPr>
        <p:spPr>
          <a:xfrm>
            <a:off x="8204200" y="3759200"/>
            <a:ext cx="508000" cy="2032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77" name="New shape"/>
          <p:cNvSpPr/>
          <p:nvPr/>
        </p:nvSpPr>
        <p:spPr>
          <a:xfrm>
            <a:off x="254000" y="422656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New shape"/>
          <p:cNvSpPr/>
          <p:nvPr/>
        </p:nvSpPr>
        <p:spPr>
          <a:xfrm>
            <a:off x="254000" y="422656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New shape"/>
          <p:cNvSpPr/>
          <p:nvPr/>
        </p:nvSpPr>
        <p:spPr>
          <a:xfrm>
            <a:off x="254000" y="3997546"/>
            <a:ext cx="2590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Diversity &amp; Inclusion</a:t>
            </a:r>
          </a:p>
        </p:txBody>
      </p:sp>
      <p:graphicFrame>
        <p:nvGraphicFramePr>
          <p:cNvPr id="80" name="ChartObject"/>
          <p:cNvGraphicFramePr/>
          <p:nvPr/>
        </p:nvGraphicFramePr>
        <p:xfrm>
          <a:off x="2844800" y="4003040"/>
          <a:ext cx="3454400" cy="20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81" name="New shape"/>
          <p:cNvSpPr/>
          <p:nvPr/>
        </p:nvSpPr>
        <p:spPr>
          <a:xfrm>
            <a:off x="2844800" y="4003040"/>
            <a:ext cx="381000" cy="2032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defRPr sz="1200" b="1" i="0" kern="200">
                <a:solidFill>
                  <a:srgbClr val="4A4A4A"/>
                </a:solidFill>
                <a:latin typeface="arial"/>
              </a:defRPr>
            </a:pPr>
            <a:r>
              <a:rPr lang="en-US" kern="200"/>
              <a:t>76</a:t>
            </a:r>
          </a:p>
        </p:txBody>
      </p:sp>
      <p:sp>
        <p:nvSpPr>
          <p:cNvPr id="82" name="New shape"/>
          <p:cNvSpPr/>
          <p:nvPr/>
        </p:nvSpPr>
        <p:spPr>
          <a:xfrm>
            <a:off x="6477000" y="4003040"/>
            <a:ext cx="508000" cy="203200"/>
          </a:xfrm>
          <a:prstGeom prst="rect">
            <a:avLst/>
          </a:prstGeom>
          <a:solidFill>
            <a:srgbClr val="D8D8D8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rmAutofit/>
          </a:bodyPr>
          <a:lstStyle/>
          <a:p>
            <a:pPr algn="ctr">
              <a:defRPr sz="1200" b="0" i="0">
                <a:solidFill>
                  <a:srgbClr val="4A4A4A"/>
                </a:solidFill>
                <a:latin typeface="Arial"/>
              </a:defRPr>
            </a:pPr>
            <a:r>
              <a:rPr lang="en-US" sz="1200" b="0">
                <a:latin typeface="arial"/>
              </a:rPr>
              <a:t>n/a</a:t>
            </a:r>
          </a:p>
        </p:txBody>
      </p:sp>
      <p:sp>
        <p:nvSpPr>
          <p:cNvPr id="83" name="New shape"/>
          <p:cNvSpPr/>
          <p:nvPr/>
        </p:nvSpPr>
        <p:spPr>
          <a:xfrm>
            <a:off x="7340600" y="4003040"/>
            <a:ext cx="508000" cy="2032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3</a:t>
            </a:r>
          </a:p>
        </p:txBody>
      </p:sp>
      <p:sp>
        <p:nvSpPr>
          <p:cNvPr id="84" name="New shape"/>
          <p:cNvSpPr/>
          <p:nvPr/>
        </p:nvSpPr>
        <p:spPr>
          <a:xfrm>
            <a:off x="8204200" y="4003040"/>
            <a:ext cx="508000" cy="203200"/>
          </a:xfrm>
          <a:prstGeom prst="rect">
            <a:avLst/>
          </a:prstGeom>
          <a:solidFill>
            <a:srgbClr val="CFCFC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0</a:t>
            </a:r>
          </a:p>
        </p:txBody>
      </p:sp>
      <p:sp>
        <p:nvSpPr>
          <p:cNvPr id="85" name="New shape"/>
          <p:cNvSpPr/>
          <p:nvPr/>
        </p:nvSpPr>
        <p:spPr>
          <a:xfrm>
            <a:off x="254000" y="4241386"/>
            <a:ext cx="25908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Wellness</a:t>
            </a:r>
          </a:p>
        </p:txBody>
      </p:sp>
      <p:graphicFrame>
        <p:nvGraphicFramePr>
          <p:cNvPr id="86" name="ChartObject"/>
          <p:cNvGraphicFramePr/>
          <p:nvPr/>
        </p:nvGraphicFramePr>
        <p:xfrm>
          <a:off x="2844800" y="4246880"/>
          <a:ext cx="3454400" cy="20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sp>
        <p:nvSpPr>
          <p:cNvPr id="87" name="New shape"/>
          <p:cNvSpPr/>
          <p:nvPr/>
        </p:nvSpPr>
        <p:spPr>
          <a:xfrm>
            <a:off x="2844800" y="4246880"/>
            <a:ext cx="381000" cy="2032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defRPr sz="1200" b="1" i="0" kern="200">
                <a:solidFill>
                  <a:srgbClr val="4A4A4A"/>
                </a:solidFill>
                <a:latin typeface="arial"/>
              </a:defRPr>
            </a:pPr>
            <a:r>
              <a:rPr lang="en-US" kern="200"/>
              <a:t>60</a:t>
            </a:r>
          </a:p>
        </p:txBody>
      </p:sp>
      <p:sp>
        <p:nvSpPr>
          <p:cNvPr id="88" name="New shape"/>
          <p:cNvSpPr/>
          <p:nvPr/>
        </p:nvSpPr>
        <p:spPr>
          <a:xfrm>
            <a:off x="6477000" y="4246880"/>
            <a:ext cx="508000" cy="203200"/>
          </a:xfrm>
          <a:prstGeom prst="rect">
            <a:avLst/>
          </a:prstGeom>
          <a:solidFill>
            <a:srgbClr val="D8D8D8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rmAutofit/>
          </a:bodyPr>
          <a:lstStyle/>
          <a:p>
            <a:pPr algn="ctr">
              <a:defRPr sz="1200" b="0" i="0">
                <a:solidFill>
                  <a:srgbClr val="4A4A4A"/>
                </a:solidFill>
                <a:latin typeface="Arial"/>
              </a:defRPr>
            </a:pPr>
            <a:r>
              <a:rPr lang="en-US" sz="1200" b="0">
                <a:latin typeface="arial"/>
              </a:rPr>
              <a:t>n/a</a:t>
            </a:r>
          </a:p>
        </p:txBody>
      </p:sp>
      <p:sp>
        <p:nvSpPr>
          <p:cNvPr id="89" name="New shape"/>
          <p:cNvSpPr/>
          <p:nvPr/>
        </p:nvSpPr>
        <p:spPr>
          <a:xfrm>
            <a:off x="7340600" y="4246880"/>
            <a:ext cx="508000" cy="203200"/>
          </a:xfrm>
          <a:prstGeom prst="rect">
            <a:avLst/>
          </a:prstGeom>
          <a:solidFill>
            <a:srgbClr val="DA605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-8*</a:t>
            </a:r>
          </a:p>
        </p:txBody>
      </p:sp>
      <p:sp>
        <p:nvSpPr>
          <p:cNvPr id="90" name="New shape"/>
          <p:cNvSpPr/>
          <p:nvPr/>
        </p:nvSpPr>
        <p:spPr>
          <a:xfrm>
            <a:off x="8204200" y="4246880"/>
            <a:ext cx="508000" cy="203200"/>
          </a:xfrm>
          <a:prstGeom prst="rect">
            <a:avLst/>
          </a:prstGeom>
          <a:solidFill>
            <a:srgbClr val="D8D8D8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rmAutofit/>
          </a:bodyPr>
          <a:lstStyle/>
          <a:p>
            <a:pPr algn="ctr">
              <a:defRPr sz="1200" b="0" i="0">
                <a:solidFill>
                  <a:srgbClr val="4A4A4A"/>
                </a:solidFill>
                <a:latin typeface="Arial"/>
              </a:defRPr>
            </a:pPr>
            <a:r>
              <a:rPr lang="en-US" sz="1200" b="0">
                <a:latin typeface="arial"/>
              </a:rPr>
              <a:t>n/a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8636000" cy="3429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 fontScale="92500"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2000" b="1" i="0">
                <a:solidFill>
                  <a:srgbClr val="000000"/>
                </a:solidFill>
                <a:latin typeface="arial"/>
              </a:defRPr>
            </a:pPr>
            <a:r>
              <a:rPr lang="en-US" sz="2000" b="1" i="0" u="none" kern="200" dirty="0" smtClean="0">
                <a:solidFill>
                  <a:srgbClr val="000000"/>
                </a:solidFill>
                <a:latin typeface="arial"/>
              </a:rPr>
              <a:t>Key Areas for Action – Priorities Identified by ANR Staff Assembly &amp; HR </a:t>
            </a:r>
            <a:endParaRPr sz="2000" b="1" i="0" u="none" kern="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254000" y="1155700"/>
            <a:ext cx="1727200" cy="5080000"/>
          </a:xfrm>
          <a:prstGeom prst="rect">
            <a:avLst/>
          </a:prstGeom>
          <a:solidFill>
            <a:srgbClr val="EFEFE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ew shape"/>
          <p:cNvSpPr/>
          <p:nvPr/>
        </p:nvSpPr>
        <p:spPr>
          <a:xfrm>
            <a:off x="254000" y="647700"/>
            <a:ext cx="8636000" cy="190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lvl="0" hangingPunct="0">
              <a:defRPr sz="1600" b="0" i="0">
                <a:solidFill>
                  <a:srgbClr val="A6A6A6"/>
                </a:solidFill>
                <a:latin typeface="arial"/>
              </a:defRPr>
            </a:pPr>
            <a:r>
              <a:rPr lang="en-US" sz="1200" kern="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</a:rPr>
              <a:t>Agriculture and Natural Resources</a:t>
            </a:r>
          </a:p>
        </p:txBody>
      </p:sp>
      <p:sp>
        <p:nvSpPr>
          <p:cNvPr id="4" name="New shape"/>
          <p:cNvSpPr/>
          <p:nvPr/>
        </p:nvSpPr>
        <p:spPr>
          <a:xfrm>
            <a:off x="254000" y="952500"/>
            <a:ext cx="86360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1" i="0">
                <a:solidFill>
                  <a:srgbClr val="000000"/>
                </a:solidFill>
                <a:latin typeface="arial"/>
              </a:defRPr>
            </a:pPr>
            <a:r>
              <a:rPr sz="1100" b="1" i="0" u="none" kern="200">
                <a:solidFill>
                  <a:srgbClr val="000000"/>
                </a:solidFill>
                <a:latin typeface="arial"/>
              </a:rPr>
              <a:t>WHAT WE COULD DO</a:t>
            </a:r>
          </a:p>
        </p:txBody>
      </p:sp>
      <p:sp>
        <p:nvSpPr>
          <p:cNvPr id="5" name="New shape"/>
          <p:cNvSpPr/>
          <p:nvPr/>
        </p:nvSpPr>
        <p:spPr>
          <a:xfrm>
            <a:off x="254000" y="11557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New shape"/>
          <p:cNvSpPr/>
          <p:nvPr/>
        </p:nvSpPr>
        <p:spPr>
          <a:xfrm>
            <a:off x="254000" y="62357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New shape"/>
          <p:cNvSpPr/>
          <p:nvPr/>
        </p:nvSpPr>
        <p:spPr>
          <a:xfrm>
            <a:off x="254000" y="11557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254000" y="62357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305816" y="1155700"/>
            <a:ext cx="431800" cy="469900"/>
          </a:xfrm>
          <a:prstGeom prst="rect">
            <a:avLst/>
          </a:prstGeom>
          <a:ln>
            <a:noFill/>
          </a:ln>
        </p:spPr>
      </p:pic>
      <p:sp>
        <p:nvSpPr>
          <p:cNvPr id="11" name="TextBox 10"/>
          <p:cNvSpPr txBox="1"/>
          <p:nvPr/>
        </p:nvSpPr>
        <p:spPr>
          <a:xfrm>
            <a:off x="2195736" y="1390650"/>
            <a:ext cx="6552728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dirty="0"/>
              <a:t>Organizational change 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UC-wide issue 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How </a:t>
            </a:r>
            <a:r>
              <a:rPr lang="en-US" dirty="0" smtClean="0"/>
              <a:t>can we improve communication and collaboration? </a:t>
            </a:r>
          </a:p>
          <a:p>
            <a:pPr>
              <a:spcAft>
                <a:spcPts val="600"/>
              </a:spcAft>
            </a:pP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b="1" dirty="0" smtClean="0"/>
              <a:t>Performance management</a:t>
            </a: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More </a:t>
            </a:r>
            <a:r>
              <a:rPr lang="en-US" dirty="0"/>
              <a:t>transparency about how the </a:t>
            </a:r>
            <a:r>
              <a:rPr lang="en-US" dirty="0" smtClean="0"/>
              <a:t>annual appraisal process </a:t>
            </a:r>
            <a:r>
              <a:rPr lang="en-US" dirty="0"/>
              <a:t>works </a:t>
            </a: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Prepare </a:t>
            </a:r>
            <a:r>
              <a:rPr lang="en-US" dirty="0" smtClean="0"/>
              <a:t>for transition to on-line process (</a:t>
            </a:r>
            <a:r>
              <a:rPr lang="en-US" dirty="0" err="1" smtClean="0"/>
              <a:t>ePerformance</a:t>
            </a:r>
            <a:r>
              <a:rPr lang="en-US" dirty="0" smtClean="0"/>
              <a:t>) in 2019</a:t>
            </a:r>
            <a:endParaRPr lang="en-US" dirty="0"/>
          </a:p>
          <a:p>
            <a:pPr>
              <a:spcAft>
                <a:spcPts val="600"/>
              </a:spcAft>
            </a:pP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b="1" dirty="0" smtClean="0"/>
              <a:t>Wellness</a:t>
            </a: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Raise awareness about existing programs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Identify new </a:t>
            </a:r>
            <a:r>
              <a:rPr lang="en-US" dirty="0" smtClean="0"/>
              <a:t>initiatives: UC </a:t>
            </a:r>
            <a:r>
              <a:rPr lang="en-US" dirty="0" smtClean="0"/>
              <a:t>Walks 2018 </a:t>
            </a:r>
            <a:endParaRPr lang="en-US" dirty="0"/>
          </a:p>
          <a:p>
            <a:pPr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60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8636000" cy="3429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2000" b="1" i="0">
                <a:solidFill>
                  <a:srgbClr val="000000"/>
                </a:solidFill>
                <a:latin typeface="arial"/>
              </a:defRPr>
            </a:pPr>
            <a:r>
              <a:rPr sz="2000" b="1" i="0" u="none" kern="200">
                <a:solidFill>
                  <a:srgbClr val="000000"/>
                </a:solidFill>
                <a:latin typeface="arial"/>
              </a:rPr>
              <a:t>Category Breakdown - Role</a:t>
            </a:r>
          </a:p>
        </p:txBody>
      </p:sp>
      <p:sp>
        <p:nvSpPr>
          <p:cNvPr id="84" name="New shape"/>
          <p:cNvSpPr/>
          <p:nvPr/>
        </p:nvSpPr>
        <p:spPr>
          <a:xfrm>
            <a:off x="5435600" y="44450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New shape"/>
          <p:cNvSpPr/>
          <p:nvPr/>
        </p:nvSpPr>
        <p:spPr>
          <a:xfrm>
            <a:off x="5435600" y="41783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New shape"/>
          <p:cNvSpPr/>
          <p:nvPr/>
        </p:nvSpPr>
        <p:spPr>
          <a:xfrm>
            <a:off x="5435600" y="39116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New shape"/>
          <p:cNvSpPr/>
          <p:nvPr/>
        </p:nvSpPr>
        <p:spPr>
          <a:xfrm>
            <a:off x="5435600" y="36449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New shape"/>
          <p:cNvSpPr/>
          <p:nvPr/>
        </p:nvSpPr>
        <p:spPr>
          <a:xfrm>
            <a:off x="5435600" y="33782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New shape"/>
          <p:cNvSpPr/>
          <p:nvPr/>
        </p:nvSpPr>
        <p:spPr>
          <a:xfrm>
            <a:off x="5435600" y="31115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New shape"/>
          <p:cNvSpPr/>
          <p:nvPr/>
        </p:nvSpPr>
        <p:spPr>
          <a:xfrm>
            <a:off x="5435600" y="28448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New shape"/>
          <p:cNvSpPr/>
          <p:nvPr/>
        </p:nvSpPr>
        <p:spPr>
          <a:xfrm>
            <a:off x="5435600" y="25781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New shape"/>
          <p:cNvSpPr/>
          <p:nvPr/>
        </p:nvSpPr>
        <p:spPr>
          <a:xfrm>
            <a:off x="5435600" y="23114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5435600" y="20447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New shape"/>
          <p:cNvSpPr/>
          <p:nvPr/>
        </p:nvSpPr>
        <p:spPr>
          <a:xfrm>
            <a:off x="5435600" y="895350"/>
            <a:ext cx="863600" cy="1143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ew shape"/>
          <p:cNvSpPr/>
          <p:nvPr/>
        </p:nvSpPr>
        <p:spPr>
          <a:xfrm>
            <a:off x="254000" y="647700"/>
            <a:ext cx="8636000" cy="190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lvl="0" hangingPunct="0">
              <a:defRPr sz="1600" b="0" i="0">
                <a:solidFill>
                  <a:srgbClr val="A6A6A6"/>
                </a:solidFill>
                <a:latin typeface="arial"/>
              </a:defRPr>
            </a:pPr>
            <a:r>
              <a:rPr lang="en-US" sz="1200" kern="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</a:rPr>
              <a:t>Agriculture and Natural Resources</a:t>
            </a:r>
          </a:p>
        </p:txBody>
      </p:sp>
      <p:sp>
        <p:nvSpPr>
          <p:cNvPr id="4" name="New shape"/>
          <p:cNvSpPr/>
          <p:nvPr/>
        </p:nvSpPr>
        <p:spPr>
          <a:xfrm>
            <a:off x="254000" y="2032000"/>
            <a:ext cx="8636000" cy="0"/>
          </a:xfrm>
          <a:prstGeom prst="line">
            <a:avLst/>
          </a:prstGeom>
          <a:ln w="19050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New shape"/>
          <p:cNvSpPr/>
          <p:nvPr/>
        </p:nvSpPr>
        <p:spPr>
          <a:xfrm>
            <a:off x="254000" y="2032000"/>
            <a:ext cx="8636000" cy="0"/>
          </a:xfrm>
          <a:prstGeom prst="line">
            <a:avLst/>
          </a:prstGeom>
          <a:ln w="19050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New shape"/>
          <p:cNvSpPr/>
          <p:nvPr/>
        </p:nvSpPr>
        <p:spPr>
          <a:xfrm>
            <a:off x="5435600" y="895350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Ag and Natl Rescs 2017 </a:t>
            </a:r>
            <a:r>
              <a:rPr sz="1100" b="0" i="0" u="none" kern="200">
                <a:solidFill>
                  <a:srgbClr val="A6A6A6"/>
                </a:solidFill>
                <a:latin typeface="arial"/>
              </a:rPr>
              <a:t>(234)</a:t>
            </a:r>
          </a:p>
        </p:txBody>
      </p:sp>
      <p:sp>
        <p:nvSpPr>
          <p:cNvPr id="8" name="New shape"/>
          <p:cNvSpPr/>
          <p:nvPr/>
        </p:nvSpPr>
        <p:spPr>
          <a:xfrm>
            <a:off x="6299200" y="895350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Individual Contributor 2017 </a:t>
            </a:r>
            <a:r>
              <a:rPr sz="1100" b="0" i="0" u="none" kern="200">
                <a:solidFill>
                  <a:srgbClr val="A6A6A6"/>
                </a:solidFill>
                <a:latin typeface="arial"/>
              </a:rPr>
              <a:t>(157)</a:t>
            </a:r>
          </a:p>
        </p:txBody>
      </p:sp>
      <p:sp>
        <p:nvSpPr>
          <p:cNvPr id="9" name="New shape"/>
          <p:cNvSpPr/>
          <p:nvPr/>
        </p:nvSpPr>
        <p:spPr>
          <a:xfrm>
            <a:off x="7162800" y="895350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Supervisor 2017 </a:t>
            </a:r>
            <a:r>
              <a:rPr sz="1100" b="0" i="0" u="none" kern="200">
                <a:solidFill>
                  <a:srgbClr val="A6A6A6"/>
                </a:solidFill>
                <a:latin typeface="arial"/>
              </a:rPr>
              <a:t>(43)</a:t>
            </a:r>
          </a:p>
        </p:txBody>
      </p:sp>
      <p:sp>
        <p:nvSpPr>
          <p:cNvPr id="10" name="New shape"/>
          <p:cNvSpPr/>
          <p:nvPr/>
        </p:nvSpPr>
        <p:spPr>
          <a:xfrm>
            <a:off x="8026400" y="895350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Manager 2017 </a:t>
            </a:r>
            <a:r>
              <a:rPr sz="1100" b="0" i="0" u="none" kern="200">
                <a:solidFill>
                  <a:srgbClr val="A6A6A6"/>
                </a:solidFill>
                <a:latin typeface="arial"/>
              </a:rPr>
              <a:t>(24)</a:t>
            </a:r>
          </a:p>
        </p:txBody>
      </p:sp>
      <p:sp>
        <p:nvSpPr>
          <p:cNvPr id="11" name="New shape"/>
          <p:cNvSpPr/>
          <p:nvPr/>
        </p:nvSpPr>
        <p:spPr>
          <a:xfrm>
            <a:off x="254000" y="23114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254000" y="23114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New shape"/>
          <p:cNvSpPr/>
          <p:nvPr/>
        </p:nvSpPr>
        <p:spPr>
          <a:xfrm>
            <a:off x="254000" y="2070956"/>
            <a:ext cx="51816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Career Development</a:t>
            </a:r>
          </a:p>
        </p:txBody>
      </p:sp>
      <p:sp>
        <p:nvSpPr>
          <p:cNvPr id="15" name="New shape"/>
          <p:cNvSpPr/>
          <p:nvPr/>
        </p:nvSpPr>
        <p:spPr>
          <a:xfrm>
            <a:off x="5435600" y="20447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54</a:t>
            </a:r>
          </a:p>
        </p:txBody>
      </p:sp>
      <p:sp>
        <p:nvSpPr>
          <p:cNvPr id="16" name="New shape"/>
          <p:cNvSpPr/>
          <p:nvPr/>
        </p:nvSpPr>
        <p:spPr>
          <a:xfrm>
            <a:off x="6477000" y="20510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-6</a:t>
            </a:r>
          </a:p>
        </p:txBody>
      </p:sp>
      <p:sp>
        <p:nvSpPr>
          <p:cNvPr id="17" name="New shape"/>
          <p:cNvSpPr/>
          <p:nvPr/>
        </p:nvSpPr>
        <p:spPr>
          <a:xfrm>
            <a:off x="7340600" y="20510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14</a:t>
            </a:r>
          </a:p>
        </p:txBody>
      </p:sp>
      <p:sp>
        <p:nvSpPr>
          <p:cNvPr id="18" name="New shape"/>
          <p:cNvSpPr/>
          <p:nvPr/>
        </p:nvSpPr>
        <p:spPr>
          <a:xfrm>
            <a:off x="8204200" y="20510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4</a:t>
            </a:r>
          </a:p>
        </p:txBody>
      </p:sp>
      <p:sp>
        <p:nvSpPr>
          <p:cNvPr id="19" name="New shape"/>
          <p:cNvSpPr/>
          <p:nvPr/>
        </p:nvSpPr>
        <p:spPr>
          <a:xfrm>
            <a:off x="254000" y="25781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New shape"/>
          <p:cNvSpPr/>
          <p:nvPr/>
        </p:nvSpPr>
        <p:spPr>
          <a:xfrm>
            <a:off x="254000" y="25781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New shape"/>
          <p:cNvSpPr/>
          <p:nvPr/>
        </p:nvSpPr>
        <p:spPr>
          <a:xfrm>
            <a:off x="254000" y="2337656"/>
            <a:ext cx="51816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Communication</a:t>
            </a:r>
          </a:p>
        </p:txBody>
      </p:sp>
      <p:sp>
        <p:nvSpPr>
          <p:cNvPr id="23" name="New shape"/>
          <p:cNvSpPr/>
          <p:nvPr/>
        </p:nvSpPr>
        <p:spPr>
          <a:xfrm>
            <a:off x="5435600" y="23114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68</a:t>
            </a:r>
          </a:p>
        </p:txBody>
      </p:sp>
      <p:sp>
        <p:nvSpPr>
          <p:cNvPr id="24" name="New shape"/>
          <p:cNvSpPr/>
          <p:nvPr/>
        </p:nvSpPr>
        <p:spPr>
          <a:xfrm>
            <a:off x="6477000" y="23177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25" name="New shape"/>
          <p:cNvSpPr/>
          <p:nvPr/>
        </p:nvSpPr>
        <p:spPr>
          <a:xfrm>
            <a:off x="7340600" y="23177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9</a:t>
            </a:r>
          </a:p>
        </p:txBody>
      </p:sp>
      <p:sp>
        <p:nvSpPr>
          <p:cNvPr id="26" name="New shape"/>
          <p:cNvSpPr/>
          <p:nvPr/>
        </p:nvSpPr>
        <p:spPr>
          <a:xfrm>
            <a:off x="8204200" y="23177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27" name="New shape"/>
          <p:cNvSpPr/>
          <p:nvPr/>
        </p:nvSpPr>
        <p:spPr>
          <a:xfrm>
            <a:off x="254000" y="28448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New shape"/>
          <p:cNvSpPr/>
          <p:nvPr/>
        </p:nvSpPr>
        <p:spPr>
          <a:xfrm>
            <a:off x="254000" y="28448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New shape"/>
          <p:cNvSpPr/>
          <p:nvPr/>
        </p:nvSpPr>
        <p:spPr>
          <a:xfrm>
            <a:off x="254000" y="2604356"/>
            <a:ext cx="51816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Engagement</a:t>
            </a:r>
          </a:p>
        </p:txBody>
      </p:sp>
      <p:sp>
        <p:nvSpPr>
          <p:cNvPr id="31" name="New shape"/>
          <p:cNvSpPr/>
          <p:nvPr/>
        </p:nvSpPr>
        <p:spPr>
          <a:xfrm>
            <a:off x="5435600" y="25781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71</a:t>
            </a:r>
          </a:p>
        </p:txBody>
      </p:sp>
      <p:sp>
        <p:nvSpPr>
          <p:cNvPr id="32" name="New shape"/>
          <p:cNvSpPr/>
          <p:nvPr/>
        </p:nvSpPr>
        <p:spPr>
          <a:xfrm>
            <a:off x="6477000" y="25844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33" name="New shape"/>
          <p:cNvSpPr/>
          <p:nvPr/>
        </p:nvSpPr>
        <p:spPr>
          <a:xfrm>
            <a:off x="7340600" y="25844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7</a:t>
            </a:r>
          </a:p>
        </p:txBody>
      </p:sp>
      <p:sp>
        <p:nvSpPr>
          <p:cNvPr id="34" name="New shape"/>
          <p:cNvSpPr/>
          <p:nvPr/>
        </p:nvSpPr>
        <p:spPr>
          <a:xfrm>
            <a:off x="8204200" y="25844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35" name="New shape"/>
          <p:cNvSpPr/>
          <p:nvPr/>
        </p:nvSpPr>
        <p:spPr>
          <a:xfrm>
            <a:off x="254000" y="31115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New shape"/>
          <p:cNvSpPr/>
          <p:nvPr/>
        </p:nvSpPr>
        <p:spPr>
          <a:xfrm>
            <a:off x="254000" y="31115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New shape"/>
          <p:cNvSpPr/>
          <p:nvPr/>
        </p:nvSpPr>
        <p:spPr>
          <a:xfrm>
            <a:off x="254000" y="2871056"/>
            <a:ext cx="51816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Image/Brand</a:t>
            </a:r>
          </a:p>
        </p:txBody>
      </p:sp>
      <p:sp>
        <p:nvSpPr>
          <p:cNvPr id="39" name="New shape"/>
          <p:cNvSpPr/>
          <p:nvPr/>
        </p:nvSpPr>
        <p:spPr>
          <a:xfrm>
            <a:off x="5435600" y="28448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75</a:t>
            </a:r>
          </a:p>
        </p:txBody>
      </p:sp>
      <p:sp>
        <p:nvSpPr>
          <p:cNvPr id="40" name="New shape"/>
          <p:cNvSpPr/>
          <p:nvPr/>
        </p:nvSpPr>
        <p:spPr>
          <a:xfrm>
            <a:off x="6477000" y="28511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41" name="New shape"/>
          <p:cNvSpPr/>
          <p:nvPr/>
        </p:nvSpPr>
        <p:spPr>
          <a:xfrm>
            <a:off x="7340600" y="28511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12</a:t>
            </a:r>
          </a:p>
        </p:txBody>
      </p:sp>
      <p:sp>
        <p:nvSpPr>
          <p:cNvPr id="42" name="New shape"/>
          <p:cNvSpPr/>
          <p:nvPr/>
        </p:nvSpPr>
        <p:spPr>
          <a:xfrm>
            <a:off x="8204200" y="28511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-7</a:t>
            </a:r>
          </a:p>
        </p:txBody>
      </p:sp>
      <p:sp>
        <p:nvSpPr>
          <p:cNvPr id="43" name="New shape"/>
          <p:cNvSpPr/>
          <p:nvPr/>
        </p:nvSpPr>
        <p:spPr>
          <a:xfrm>
            <a:off x="254000" y="33782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New shape"/>
          <p:cNvSpPr/>
          <p:nvPr/>
        </p:nvSpPr>
        <p:spPr>
          <a:xfrm>
            <a:off x="254000" y="33782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New shape"/>
          <p:cNvSpPr/>
          <p:nvPr/>
        </p:nvSpPr>
        <p:spPr>
          <a:xfrm>
            <a:off x="254000" y="3137756"/>
            <a:ext cx="51816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Organizational Change</a:t>
            </a:r>
          </a:p>
        </p:txBody>
      </p:sp>
      <p:sp>
        <p:nvSpPr>
          <p:cNvPr id="47" name="New shape"/>
          <p:cNvSpPr/>
          <p:nvPr/>
        </p:nvSpPr>
        <p:spPr>
          <a:xfrm>
            <a:off x="5435600" y="31115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32</a:t>
            </a:r>
          </a:p>
        </p:txBody>
      </p:sp>
      <p:sp>
        <p:nvSpPr>
          <p:cNvPr id="48" name="New shape"/>
          <p:cNvSpPr/>
          <p:nvPr/>
        </p:nvSpPr>
        <p:spPr>
          <a:xfrm>
            <a:off x="6477000" y="31178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49" name="New shape"/>
          <p:cNvSpPr/>
          <p:nvPr/>
        </p:nvSpPr>
        <p:spPr>
          <a:xfrm>
            <a:off x="7340600" y="31178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4</a:t>
            </a:r>
          </a:p>
        </p:txBody>
      </p:sp>
      <p:sp>
        <p:nvSpPr>
          <p:cNvPr id="50" name="New shape"/>
          <p:cNvSpPr/>
          <p:nvPr/>
        </p:nvSpPr>
        <p:spPr>
          <a:xfrm>
            <a:off x="8204200" y="31178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-10</a:t>
            </a:r>
          </a:p>
        </p:txBody>
      </p:sp>
      <p:sp>
        <p:nvSpPr>
          <p:cNvPr id="51" name="New shape"/>
          <p:cNvSpPr/>
          <p:nvPr/>
        </p:nvSpPr>
        <p:spPr>
          <a:xfrm>
            <a:off x="254000" y="36449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New shape"/>
          <p:cNvSpPr/>
          <p:nvPr/>
        </p:nvSpPr>
        <p:spPr>
          <a:xfrm>
            <a:off x="254000" y="36449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New shape"/>
          <p:cNvSpPr/>
          <p:nvPr/>
        </p:nvSpPr>
        <p:spPr>
          <a:xfrm>
            <a:off x="254000" y="3404456"/>
            <a:ext cx="51816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Performance Management</a:t>
            </a:r>
          </a:p>
        </p:txBody>
      </p:sp>
      <p:sp>
        <p:nvSpPr>
          <p:cNvPr id="55" name="New shape"/>
          <p:cNvSpPr/>
          <p:nvPr/>
        </p:nvSpPr>
        <p:spPr>
          <a:xfrm>
            <a:off x="5435600" y="33782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52</a:t>
            </a:r>
          </a:p>
        </p:txBody>
      </p:sp>
      <p:sp>
        <p:nvSpPr>
          <p:cNvPr id="56" name="New shape"/>
          <p:cNvSpPr/>
          <p:nvPr/>
        </p:nvSpPr>
        <p:spPr>
          <a:xfrm>
            <a:off x="6477000" y="33845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57" name="New shape"/>
          <p:cNvSpPr/>
          <p:nvPr/>
        </p:nvSpPr>
        <p:spPr>
          <a:xfrm>
            <a:off x="7340600" y="33845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9</a:t>
            </a:r>
          </a:p>
        </p:txBody>
      </p:sp>
      <p:sp>
        <p:nvSpPr>
          <p:cNvPr id="58" name="New shape"/>
          <p:cNvSpPr/>
          <p:nvPr/>
        </p:nvSpPr>
        <p:spPr>
          <a:xfrm>
            <a:off x="8204200" y="33845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-5</a:t>
            </a:r>
          </a:p>
        </p:txBody>
      </p:sp>
      <p:sp>
        <p:nvSpPr>
          <p:cNvPr id="59" name="New shape"/>
          <p:cNvSpPr/>
          <p:nvPr/>
        </p:nvSpPr>
        <p:spPr>
          <a:xfrm>
            <a:off x="254000" y="39116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New shape"/>
          <p:cNvSpPr/>
          <p:nvPr/>
        </p:nvSpPr>
        <p:spPr>
          <a:xfrm>
            <a:off x="254000" y="39116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New shape"/>
          <p:cNvSpPr/>
          <p:nvPr/>
        </p:nvSpPr>
        <p:spPr>
          <a:xfrm>
            <a:off x="254000" y="3671156"/>
            <a:ext cx="51816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Supervision</a:t>
            </a:r>
          </a:p>
        </p:txBody>
      </p:sp>
      <p:sp>
        <p:nvSpPr>
          <p:cNvPr id="63" name="New shape"/>
          <p:cNvSpPr/>
          <p:nvPr/>
        </p:nvSpPr>
        <p:spPr>
          <a:xfrm>
            <a:off x="5435600" y="36449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70</a:t>
            </a:r>
          </a:p>
        </p:txBody>
      </p:sp>
      <p:sp>
        <p:nvSpPr>
          <p:cNvPr id="64" name="New shape"/>
          <p:cNvSpPr/>
          <p:nvPr/>
        </p:nvSpPr>
        <p:spPr>
          <a:xfrm>
            <a:off x="6477000" y="36512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65" name="New shape"/>
          <p:cNvSpPr/>
          <p:nvPr/>
        </p:nvSpPr>
        <p:spPr>
          <a:xfrm>
            <a:off x="7340600" y="36512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6</a:t>
            </a:r>
          </a:p>
        </p:txBody>
      </p:sp>
      <p:sp>
        <p:nvSpPr>
          <p:cNvPr id="66" name="New shape"/>
          <p:cNvSpPr/>
          <p:nvPr/>
        </p:nvSpPr>
        <p:spPr>
          <a:xfrm>
            <a:off x="8204200" y="36512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67" name="New shape"/>
          <p:cNvSpPr/>
          <p:nvPr/>
        </p:nvSpPr>
        <p:spPr>
          <a:xfrm>
            <a:off x="254000" y="41783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New shape"/>
          <p:cNvSpPr/>
          <p:nvPr/>
        </p:nvSpPr>
        <p:spPr>
          <a:xfrm>
            <a:off x="254000" y="41783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New shape"/>
          <p:cNvSpPr/>
          <p:nvPr/>
        </p:nvSpPr>
        <p:spPr>
          <a:xfrm>
            <a:off x="254000" y="3937856"/>
            <a:ext cx="51816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Working Relationships</a:t>
            </a:r>
          </a:p>
        </p:txBody>
      </p:sp>
      <p:sp>
        <p:nvSpPr>
          <p:cNvPr id="71" name="New shape"/>
          <p:cNvSpPr/>
          <p:nvPr/>
        </p:nvSpPr>
        <p:spPr>
          <a:xfrm>
            <a:off x="5435600" y="39116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73</a:t>
            </a:r>
          </a:p>
        </p:txBody>
      </p:sp>
      <p:sp>
        <p:nvSpPr>
          <p:cNvPr id="72" name="New shape"/>
          <p:cNvSpPr/>
          <p:nvPr/>
        </p:nvSpPr>
        <p:spPr>
          <a:xfrm>
            <a:off x="6477000" y="39179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73" name="New shape"/>
          <p:cNvSpPr/>
          <p:nvPr/>
        </p:nvSpPr>
        <p:spPr>
          <a:xfrm>
            <a:off x="7340600" y="39179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4</a:t>
            </a:r>
          </a:p>
        </p:txBody>
      </p:sp>
      <p:sp>
        <p:nvSpPr>
          <p:cNvPr id="74" name="New shape"/>
          <p:cNvSpPr/>
          <p:nvPr/>
        </p:nvSpPr>
        <p:spPr>
          <a:xfrm>
            <a:off x="8204200" y="39179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</a:t>
            </a:r>
          </a:p>
        </p:txBody>
      </p:sp>
      <p:sp>
        <p:nvSpPr>
          <p:cNvPr id="75" name="New shape"/>
          <p:cNvSpPr/>
          <p:nvPr/>
        </p:nvSpPr>
        <p:spPr>
          <a:xfrm>
            <a:off x="254000" y="4445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New shape"/>
          <p:cNvSpPr/>
          <p:nvPr/>
        </p:nvSpPr>
        <p:spPr>
          <a:xfrm>
            <a:off x="254000" y="4445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New shape"/>
          <p:cNvSpPr/>
          <p:nvPr/>
        </p:nvSpPr>
        <p:spPr>
          <a:xfrm>
            <a:off x="254000" y="4204556"/>
            <a:ext cx="51816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Diversity &amp; Inclusion</a:t>
            </a:r>
          </a:p>
        </p:txBody>
      </p:sp>
      <p:sp>
        <p:nvSpPr>
          <p:cNvPr id="79" name="New shape"/>
          <p:cNvSpPr/>
          <p:nvPr/>
        </p:nvSpPr>
        <p:spPr>
          <a:xfrm>
            <a:off x="5435600" y="41783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76</a:t>
            </a:r>
          </a:p>
        </p:txBody>
      </p:sp>
      <p:sp>
        <p:nvSpPr>
          <p:cNvPr id="80" name="New shape"/>
          <p:cNvSpPr/>
          <p:nvPr/>
        </p:nvSpPr>
        <p:spPr>
          <a:xfrm>
            <a:off x="6477000" y="41846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-4</a:t>
            </a:r>
          </a:p>
        </p:txBody>
      </p:sp>
      <p:sp>
        <p:nvSpPr>
          <p:cNvPr id="81" name="New shape"/>
          <p:cNvSpPr/>
          <p:nvPr/>
        </p:nvSpPr>
        <p:spPr>
          <a:xfrm>
            <a:off x="7340600" y="41846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8</a:t>
            </a:r>
          </a:p>
        </p:txBody>
      </p:sp>
      <p:sp>
        <p:nvSpPr>
          <p:cNvPr id="82" name="New shape"/>
          <p:cNvSpPr/>
          <p:nvPr/>
        </p:nvSpPr>
        <p:spPr>
          <a:xfrm>
            <a:off x="8204200" y="41846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</a:t>
            </a:r>
          </a:p>
        </p:txBody>
      </p:sp>
      <p:sp>
        <p:nvSpPr>
          <p:cNvPr id="83" name="New shape"/>
          <p:cNvSpPr/>
          <p:nvPr/>
        </p:nvSpPr>
        <p:spPr>
          <a:xfrm>
            <a:off x="254000" y="4471256"/>
            <a:ext cx="51816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Wellness</a:t>
            </a:r>
          </a:p>
        </p:txBody>
      </p:sp>
      <p:sp>
        <p:nvSpPr>
          <p:cNvPr id="85" name="New shape"/>
          <p:cNvSpPr/>
          <p:nvPr/>
        </p:nvSpPr>
        <p:spPr>
          <a:xfrm>
            <a:off x="5435600" y="44450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60</a:t>
            </a:r>
          </a:p>
        </p:txBody>
      </p:sp>
      <p:sp>
        <p:nvSpPr>
          <p:cNvPr id="86" name="New shape"/>
          <p:cNvSpPr/>
          <p:nvPr/>
        </p:nvSpPr>
        <p:spPr>
          <a:xfrm>
            <a:off x="6477000" y="44513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87" name="New shape"/>
          <p:cNvSpPr/>
          <p:nvPr/>
        </p:nvSpPr>
        <p:spPr>
          <a:xfrm>
            <a:off x="7340600" y="44513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4</a:t>
            </a:r>
          </a:p>
        </p:txBody>
      </p:sp>
      <p:sp>
        <p:nvSpPr>
          <p:cNvPr id="88" name="New shape"/>
          <p:cNvSpPr/>
          <p:nvPr/>
        </p:nvSpPr>
        <p:spPr>
          <a:xfrm>
            <a:off x="8204200" y="44513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8636000" cy="3429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2000" b="1" i="0">
                <a:solidFill>
                  <a:srgbClr val="000000"/>
                </a:solidFill>
                <a:latin typeface="arial"/>
              </a:defRPr>
            </a:pPr>
            <a:r>
              <a:rPr sz="2000" b="1" i="0" u="none" kern="200">
                <a:solidFill>
                  <a:srgbClr val="000000"/>
                </a:solidFill>
                <a:latin typeface="arial"/>
              </a:rPr>
              <a:t>Category Breakdown - Gender</a:t>
            </a:r>
          </a:p>
        </p:txBody>
      </p:sp>
      <p:sp>
        <p:nvSpPr>
          <p:cNvPr id="74" name="New shape"/>
          <p:cNvSpPr/>
          <p:nvPr/>
        </p:nvSpPr>
        <p:spPr>
          <a:xfrm>
            <a:off x="6299200" y="44450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New shape"/>
          <p:cNvSpPr/>
          <p:nvPr/>
        </p:nvSpPr>
        <p:spPr>
          <a:xfrm>
            <a:off x="6299200" y="41783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New shape"/>
          <p:cNvSpPr/>
          <p:nvPr/>
        </p:nvSpPr>
        <p:spPr>
          <a:xfrm>
            <a:off x="6299200" y="39116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New shape"/>
          <p:cNvSpPr/>
          <p:nvPr/>
        </p:nvSpPr>
        <p:spPr>
          <a:xfrm>
            <a:off x="6299200" y="36449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New shape"/>
          <p:cNvSpPr/>
          <p:nvPr/>
        </p:nvSpPr>
        <p:spPr>
          <a:xfrm>
            <a:off x="6299200" y="33782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New shape"/>
          <p:cNvSpPr/>
          <p:nvPr/>
        </p:nvSpPr>
        <p:spPr>
          <a:xfrm>
            <a:off x="6299200" y="31115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New shape"/>
          <p:cNvSpPr/>
          <p:nvPr/>
        </p:nvSpPr>
        <p:spPr>
          <a:xfrm>
            <a:off x="6299200" y="28448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New shape"/>
          <p:cNvSpPr/>
          <p:nvPr/>
        </p:nvSpPr>
        <p:spPr>
          <a:xfrm>
            <a:off x="6299200" y="25781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New shape"/>
          <p:cNvSpPr/>
          <p:nvPr/>
        </p:nvSpPr>
        <p:spPr>
          <a:xfrm>
            <a:off x="6299200" y="23114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New shape"/>
          <p:cNvSpPr/>
          <p:nvPr/>
        </p:nvSpPr>
        <p:spPr>
          <a:xfrm>
            <a:off x="6299200" y="2044700"/>
            <a:ext cx="863600" cy="2667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New shape"/>
          <p:cNvSpPr/>
          <p:nvPr/>
        </p:nvSpPr>
        <p:spPr>
          <a:xfrm>
            <a:off x="6299200" y="895350"/>
            <a:ext cx="863600" cy="1143000"/>
          </a:xfrm>
          <a:prstGeom prst="rect">
            <a:avLst/>
          </a:prstGeom>
          <a:solidFill>
            <a:srgbClr val="EEEEE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ew shape"/>
          <p:cNvSpPr/>
          <p:nvPr/>
        </p:nvSpPr>
        <p:spPr>
          <a:xfrm>
            <a:off x="254000" y="647700"/>
            <a:ext cx="8636000" cy="1905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17500" bIns="0" rtlCol="0" anchor="ctr">
            <a:normAutofit/>
          </a:bodyPr>
          <a:lstStyle>
            <a:defPPr>
              <a:defRPr kern="200"/>
            </a:defPPr>
          </a:lstStyle>
          <a:p>
            <a:pPr lvl="0" hangingPunct="0">
              <a:defRPr sz="1600" b="0" i="0">
                <a:solidFill>
                  <a:srgbClr val="A6A6A6"/>
                </a:solidFill>
                <a:latin typeface="arial"/>
              </a:defRPr>
            </a:pPr>
            <a:r>
              <a:rPr lang="en-US" sz="1200" kern="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</a:rPr>
              <a:t>Agriculture and Natural Resources</a:t>
            </a:r>
          </a:p>
        </p:txBody>
      </p:sp>
      <p:sp>
        <p:nvSpPr>
          <p:cNvPr id="4" name="New shape"/>
          <p:cNvSpPr/>
          <p:nvPr/>
        </p:nvSpPr>
        <p:spPr>
          <a:xfrm>
            <a:off x="254000" y="2032000"/>
            <a:ext cx="8636000" cy="0"/>
          </a:xfrm>
          <a:prstGeom prst="line">
            <a:avLst/>
          </a:prstGeom>
          <a:ln w="19050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New shape"/>
          <p:cNvSpPr/>
          <p:nvPr/>
        </p:nvSpPr>
        <p:spPr>
          <a:xfrm>
            <a:off x="254000" y="2032000"/>
            <a:ext cx="8636000" cy="0"/>
          </a:xfrm>
          <a:prstGeom prst="line">
            <a:avLst/>
          </a:prstGeom>
          <a:ln w="19050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New shape"/>
          <p:cNvSpPr/>
          <p:nvPr/>
        </p:nvSpPr>
        <p:spPr>
          <a:xfrm>
            <a:off x="6299200" y="895350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Ag and Natl Rescs 2017 </a:t>
            </a:r>
            <a:r>
              <a:rPr sz="1100" b="0" i="0" u="none" kern="200">
                <a:solidFill>
                  <a:srgbClr val="A6A6A6"/>
                </a:solidFill>
                <a:latin typeface="arial"/>
              </a:rPr>
              <a:t>(234)</a:t>
            </a:r>
          </a:p>
        </p:txBody>
      </p:sp>
      <p:sp>
        <p:nvSpPr>
          <p:cNvPr id="8" name="New shape"/>
          <p:cNvSpPr/>
          <p:nvPr/>
        </p:nvSpPr>
        <p:spPr>
          <a:xfrm>
            <a:off x="7162800" y="895350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Female 2017 </a:t>
            </a:r>
            <a:r>
              <a:rPr sz="1100" b="0" i="0" u="none" kern="200">
                <a:solidFill>
                  <a:srgbClr val="A6A6A6"/>
                </a:solidFill>
                <a:latin typeface="arial"/>
              </a:rPr>
              <a:t>(185)</a:t>
            </a:r>
          </a:p>
        </p:txBody>
      </p:sp>
      <p:sp>
        <p:nvSpPr>
          <p:cNvPr id="9" name="New shape"/>
          <p:cNvSpPr/>
          <p:nvPr/>
        </p:nvSpPr>
        <p:spPr>
          <a:xfrm>
            <a:off x="8026400" y="895350"/>
            <a:ext cx="863600" cy="1143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b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Male 2017 </a:t>
            </a:r>
            <a:r>
              <a:rPr sz="1100" b="0" i="0" u="none" kern="200">
                <a:solidFill>
                  <a:srgbClr val="A6A6A6"/>
                </a:solidFill>
                <a:latin typeface="arial"/>
              </a:rPr>
              <a:t>(49)</a:t>
            </a:r>
          </a:p>
        </p:txBody>
      </p:sp>
      <p:sp>
        <p:nvSpPr>
          <p:cNvPr id="10" name="New shape"/>
          <p:cNvSpPr/>
          <p:nvPr/>
        </p:nvSpPr>
        <p:spPr>
          <a:xfrm>
            <a:off x="254000" y="23114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254000" y="23114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254000" y="2070956"/>
            <a:ext cx="60452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Career Development</a:t>
            </a:r>
          </a:p>
        </p:txBody>
      </p:sp>
      <p:sp>
        <p:nvSpPr>
          <p:cNvPr id="14" name="New shape"/>
          <p:cNvSpPr/>
          <p:nvPr/>
        </p:nvSpPr>
        <p:spPr>
          <a:xfrm>
            <a:off x="6299200" y="20447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54</a:t>
            </a:r>
          </a:p>
        </p:txBody>
      </p:sp>
      <p:sp>
        <p:nvSpPr>
          <p:cNvPr id="15" name="New shape"/>
          <p:cNvSpPr/>
          <p:nvPr/>
        </p:nvSpPr>
        <p:spPr>
          <a:xfrm>
            <a:off x="7340600" y="20510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16" name="New shape"/>
          <p:cNvSpPr/>
          <p:nvPr/>
        </p:nvSpPr>
        <p:spPr>
          <a:xfrm>
            <a:off x="8204200" y="20510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8</a:t>
            </a:r>
          </a:p>
        </p:txBody>
      </p:sp>
      <p:sp>
        <p:nvSpPr>
          <p:cNvPr id="17" name="New shape"/>
          <p:cNvSpPr/>
          <p:nvPr/>
        </p:nvSpPr>
        <p:spPr>
          <a:xfrm>
            <a:off x="254000" y="25781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New shape"/>
          <p:cNvSpPr/>
          <p:nvPr/>
        </p:nvSpPr>
        <p:spPr>
          <a:xfrm>
            <a:off x="254000" y="25781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New shape"/>
          <p:cNvSpPr/>
          <p:nvPr/>
        </p:nvSpPr>
        <p:spPr>
          <a:xfrm>
            <a:off x="254000" y="2337656"/>
            <a:ext cx="60452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Communication</a:t>
            </a:r>
          </a:p>
        </p:txBody>
      </p:sp>
      <p:sp>
        <p:nvSpPr>
          <p:cNvPr id="21" name="New shape"/>
          <p:cNvSpPr/>
          <p:nvPr/>
        </p:nvSpPr>
        <p:spPr>
          <a:xfrm>
            <a:off x="6299200" y="23114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68</a:t>
            </a:r>
          </a:p>
        </p:txBody>
      </p:sp>
      <p:sp>
        <p:nvSpPr>
          <p:cNvPr id="22" name="New shape"/>
          <p:cNvSpPr/>
          <p:nvPr/>
        </p:nvSpPr>
        <p:spPr>
          <a:xfrm>
            <a:off x="7340600" y="23177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23" name="New shape"/>
          <p:cNvSpPr/>
          <p:nvPr/>
        </p:nvSpPr>
        <p:spPr>
          <a:xfrm>
            <a:off x="8204200" y="23177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11</a:t>
            </a:r>
          </a:p>
        </p:txBody>
      </p:sp>
      <p:sp>
        <p:nvSpPr>
          <p:cNvPr id="24" name="New shape"/>
          <p:cNvSpPr/>
          <p:nvPr/>
        </p:nvSpPr>
        <p:spPr>
          <a:xfrm>
            <a:off x="254000" y="28448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New shape"/>
          <p:cNvSpPr/>
          <p:nvPr/>
        </p:nvSpPr>
        <p:spPr>
          <a:xfrm>
            <a:off x="254000" y="28448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New shape"/>
          <p:cNvSpPr/>
          <p:nvPr/>
        </p:nvSpPr>
        <p:spPr>
          <a:xfrm>
            <a:off x="254000" y="2604356"/>
            <a:ext cx="60452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Engagement</a:t>
            </a:r>
          </a:p>
        </p:txBody>
      </p:sp>
      <p:sp>
        <p:nvSpPr>
          <p:cNvPr id="28" name="New shape"/>
          <p:cNvSpPr/>
          <p:nvPr/>
        </p:nvSpPr>
        <p:spPr>
          <a:xfrm>
            <a:off x="6299200" y="25781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71</a:t>
            </a:r>
          </a:p>
        </p:txBody>
      </p:sp>
      <p:sp>
        <p:nvSpPr>
          <p:cNvPr id="29" name="New shape"/>
          <p:cNvSpPr/>
          <p:nvPr/>
        </p:nvSpPr>
        <p:spPr>
          <a:xfrm>
            <a:off x="7340600" y="25844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30" name="New shape"/>
          <p:cNvSpPr/>
          <p:nvPr/>
        </p:nvSpPr>
        <p:spPr>
          <a:xfrm>
            <a:off x="8204200" y="25844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3</a:t>
            </a:r>
          </a:p>
        </p:txBody>
      </p:sp>
      <p:sp>
        <p:nvSpPr>
          <p:cNvPr id="31" name="New shape"/>
          <p:cNvSpPr/>
          <p:nvPr/>
        </p:nvSpPr>
        <p:spPr>
          <a:xfrm>
            <a:off x="254000" y="31115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New shape"/>
          <p:cNvSpPr/>
          <p:nvPr/>
        </p:nvSpPr>
        <p:spPr>
          <a:xfrm>
            <a:off x="254000" y="31115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New shape"/>
          <p:cNvSpPr/>
          <p:nvPr/>
        </p:nvSpPr>
        <p:spPr>
          <a:xfrm>
            <a:off x="254000" y="2871056"/>
            <a:ext cx="60452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Image/Brand</a:t>
            </a:r>
          </a:p>
        </p:txBody>
      </p:sp>
      <p:sp>
        <p:nvSpPr>
          <p:cNvPr id="35" name="New shape"/>
          <p:cNvSpPr/>
          <p:nvPr/>
        </p:nvSpPr>
        <p:spPr>
          <a:xfrm>
            <a:off x="6299200" y="28448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75</a:t>
            </a:r>
          </a:p>
        </p:txBody>
      </p:sp>
      <p:sp>
        <p:nvSpPr>
          <p:cNvPr id="36" name="New shape"/>
          <p:cNvSpPr/>
          <p:nvPr/>
        </p:nvSpPr>
        <p:spPr>
          <a:xfrm>
            <a:off x="7340600" y="2851150"/>
            <a:ext cx="508000" cy="254000"/>
          </a:xfrm>
          <a:prstGeom prst="rect">
            <a:avLst/>
          </a:prstGeom>
          <a:solidFill>
            <a:srgbClr val="CFCFC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0</a:t>
            </a:r>
          </a:p>
        </p:txBody>
      </p:sp>
      <p:sp>
        <p:nvSpPr>
          <p:cNvPr id="37" name="New shape"/>
          <p:cNvSpPr/>
          <p:nvPr/>
        </p:nvSpPr>
        <p:spPr>
          <a:xfrm>
            <a:off x="8204200" y="2851150"/>
            <a:ext cx="508000" cy="254000"/>
          </a:xfrm>
          <a:prstGeom prst="rect">
            <a:avLst/>
          </a:prstGeom>
          <a:solidFill>
            <a:srgbClr val="CFCFC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0</a:t>
            </a:r>
          </a:p>
        </p:txBody>
      </p:sp>
      <p:sp>
        <p:nvSpPr>
          <p:cNvPr id="38" name="New shape"/>
          <p:cNvSpPr/>
          <p:nvPr/>
        </p:nvSpPr>
        <p:spPr>
          <a:xfrm>
            <a:off x="254000" y="33782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New shape"/>
          <p:cNvSpPr/>
          <p:nvPr/>
        </p:nvSpPr>
        <p:spPr>
          <a:xfrm>
            <a:off x="254000" y="33782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New shape"/>
          <p:cNvSpPr/>
          <p:nvPr/>
        </p:nvSpPr>
        <p:spPr>
          <a:xfrm>
            <a:off x="254000" y="3137756"/>
            <a:ext cx="60452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Organizational Change</a:t>
            </a:r>
          </a:p>
        </p:txBody>
      </p:sp>
      <p:sp>
        <p:nvSpPr>
          <p:cNvPr id="42" name="New shape"/>
          <p:cNvSpPr/>
          <p:nvPr/>
        </p:nvSpPr>
        <p:spPr>
          <a:xfrm>
            <a:off x="6299200" y="31115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32</a:t>
            </a:r>
          </a:p>
        </p:txBody>
      </p:sp>
      <p:sp>
        <p:nvSpPr>
          <p:cNvPr id="43" name="New shape"/>
          <p:cNvSpPr/>
          <p:nvPr/>
        </p:nvSpPr>
        <p:spPr>
          <a:xfrm>
            <a:off x="7340600" y="31178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-1</a:t>
            </a:r>
          </a:p>
        </p:txBody>
      </p:sp>
      <p:sp>
        <p:nvSpPr>
          <p:cNvPr id="44" name="New shape"/>
          <p:cNvSpPr/>
          <p:nvPr/>
        </p:nvSpPr>
        <p:spPr>
          <a:xfrm>
            <a:off x="8204200" y="31178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4</a:t>
            </a:r>
          </a:p>
        </p:txBody>
      </p:sp>
      <p:sp>
        <p:nvSpPr>
          <p:cNvPr id="45" name="New shape"/>
          <p:cNvSpPr/>
          <p:nvPr/>
        </p:nvSpPr>
        <p:spPr>
          <a:xfrm>
            <a:off x="254000" y="36449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New shape"/>
          <p:cNvSpPr/>
          <p:nvPr/>
        </p:nvSpPr>
        <p:spPr>
          <a:xfrm>
            <a:off x="254000" y="36449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New shape"/>
          <p:cNvSpPr/>
          <p:nvPr/>
        </p:nvSpPr>
        <p:spPr>
          <a:xfrm>
            <a:off x="254000" y="3404456"/>
            <a:ext cx="60452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Performance Management</a:t>
            </a:r>
          </a:p>
        </p:txBody>
      </p:sp>
      <p:sp>
        <p:nvSpPr>
          <p:cNvPr id="49" name="New shape"/>
          <p:cNvSpPr/>
          <p:nvPr/>
        </p:nvSpPr>
        <p:spPr>
          <a:xfrm>
            <a:off x="6299200" y="33782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52</a:t>
            </a:r>
          </a:p>
        </p:txBody>
      </p:sp>
      <p:sp>
        <p:nvSpPr>
          <p:cNvPr id="50" name="New shape"/>
          <p:cNvSpPr/>
          <p:nvPr/>
        </p:nvSpPr>
        <p:spPr>
          <a:xfrm>
            <a:off x="7340600" y="33845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51" name="New shape"/>
          <p:cNvSpPr/>
          <p:nvPr/>
        </p:nvSpPr>
        <p:spPr>
          <a:xfrm>
            <a:off x="8204200" y="33845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11</a:t>
            </a:r>
          </a:p>
        </p:txBody>
      </p:sp>
      <p:sp>
        <p:nvSpPr>
          <p:cNvPr id="52" name="New shape"/>
          <p:cNvSpPr/>
          <p:nvPr/>
        </p:nvSpPr>
        <p:spPr>
          <a:xfrm>
            <a:off x="254000" y="39116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New shape"/>
          <p:cNvSpPr/>
          <p:nvPr/>
        </p:nvSpPr>
        <p:spPr>
          <a:xfrm>
            <a:off x="254000" y="39116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New shape"/>
          <p:cNvSpPr/>
          <p:nvPr/>
        </p:nvSpPr>
        <p:spPr>
          <a:xfrm>
            <a:off x="254000" y="3671156"/>
            <a:ext cx="60452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Supervision</a:t>
            </a:r>
          </a:p>
        </p:txBody>
      </p:sp>
      <p:sp>
        <p:nvSpPr>
          <p:cNvPr id="56" name="New shape"/>
          <p:cNvSpPr/>
          <p:nvPr/>
        </p:nvSpPr>
        <p:spPr>
          <a:xfrm>
            <a:off x="6299200" y="36449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70</a:t>
            </a:r>
          </a:p>
        </p:txBody>
      </p:sp>
      <p:sp>
        <p:nvSpPr>
          <p:cNvPr id="57" name="New shape"/>
          <p:cNvSpPr/>
          <p:nvPr/>
        </p:nvSpPr>
        <p:spPr>
          <a:xfrm>
            <a:off x="7340600" y="36512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58" name="New shape"/>
          <p:cNvSpPr/>
          <p:nvPr/>
        </p:nvSpPr>
        <p:spPr>
          <a:xfrm>
            <a:off x="8204200" y="36512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9</a:t>
            </a:r>
          </a:p>
        </p:txBody>
      </p:sp>
      <p:sp>
        <p:nvSpPr>
          <p:cNvPr id="59" name="New shape"/>
          <p:cNvSpPr/>
          <p:nvPr/>
        </p:nvSpPr>
        <p:spPr>
          <a:xfrm>
            <a:off x="254000" y="41783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New shape"/>
          <p:cNvSpPr/>
          <p:nvPr/>
        </p:nvSpPr>
        <p:spPr>
          <a:xfrm>
            <a:off x="254000" y="41783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New shape"/>
          <p:cNvSpPr/>
          <p:nvPr/>
        </p:nvSpPr>
        <p:spPr>
          <a:xfrm>
            <a:off x="254000" y="3937856"/>
            <a:ext cx="60452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Working Relationships</a:t>
            </a:r>
          </a:p>
        </p:txBody>
      </p:sp>
      <p:sp>
        <p:nvSpPr>
          <p:cNvPr id="63" name="New shape"/>
          <p:cNvSpPr/>
          <p:nvPr/>
        </p:nvSpPr>
        <p:spPr>
          <a:xfrm>
            <a:off x="6299200" y="39116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73</a:t>
            </a:r>
          </a:p>
        </p:txBody>
      </p:sp>
      <p:sp>
        <p:nvSpPr>
          <p:cNvPr id="64" name="New shape"/>
          <p:cNvSpPr/>
          <p:nvPr/>
        </p:nvSpPr>
        <p:spPr>
          <a:xfrm>
            <a:off x="7340600" y="39179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</a:t>
            </a:r>
          </a:p>
        </p:txBody>
      </p:sp>
      <p:sp>
        <p:nvSpPr>
          <p:cNvPr id="65" name="New shape"/>
          <p:cNvSpPr/>
          <p:nvPr/>
        </p:nvSpPr>
        <p:spPr>
          <a:xfrm>
            <a:off x="8204200" y="39179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-4</a:t>
            </a:r>
          </a:p>
        </p:txBody>
      </p:sp>
      <p:sp>
        <p:nvSpPr>
          <p:cNvPr id="66" name="New shape"/>
          <p:cNvSpPr/>
          <p:nvPr/>
        </p:nvSpPr>
        <p:spPr>
          <a:xfrm>
            <a:off x="254000" y="4445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New shape"/>
          <p:cNvSpPr/>
          <p:nvPr/>
        </p:nvSpPr>
        <p:spPr>
          <a:xfrm>
            <a:off x="254000" y="4445000"/>
            <a:ext cx="8636000" cy="0"/>
          </a:xfrm>
          <a:prstGeom prst="line">
            <a:avLst/>
          </a:prstGeom>
          <a:ln w="9525">
            <a:solidFill>
              <a:srgbClr val="BFBF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New shape"/>
          <p:cNvSpPr/>
          <p:nvPr/>
        </p:nvSpPr>
        <p:spPr>
          <a:xfrm>
            <a:off x="254000" y="4204556"/>
            <a:ext cx="60452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Diversity &amp; Inclusion</a:t>
            </a:r>
          </a:p>
        </p:txBody>
      </p:sp>
      <p:sp>
        <p:nvSpPr>
          <p:cNvPr id="70" name="New shape"/>
          <p:cNvSpPr/>
          <p:nvPr/>
        </p:nvSpPr>
        <p:spPr>
          <a:xfrm>
            <a:off x="6299200" y="41783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76</a:t>
            </a:r>
          </a:p>
        </p:txBody>
      </p:sp>
      <p:sp>
        <p:nvSpPr>
          <p:cNvPr id="71" name="New shape"/>
          <p:cNvSpPr/>
          <p:nvPr/>
        </p:nvSpPr>
        <p:spPr>
          <a:xfrm>
            <a:off x="7340600" y="41846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-2</a:t>
            </a:r>
          </a:p>
        </p:txBody>
      </p:sp>
      <p:sp>
        <p:nvSpPr>
          <p:cNvPr id="72" name="New shape"/>
          <p:cNvSpPr/>
          <p:nvPr/>
        </p:nvSpPr>
        <p:spPr>
          <a:xfrm>
            <a:off x="8204200" y="41846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9</a:t>
            </a:r>
          </a:p>
        </p:txBody>
      </p:sp>
      <p:sp>
        <p:nvSpPr>
          <p:cNvPr id="73" name="New shape"/>
          <p:cNvSpPr/>
          <p:nvPr/>
        </p:nvSpPr>
        <p:spPr>
          <a:xfrm>
            <a:off x="254000" y="4471256"/>
            <a:ext cx="6045200" cy="21418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>
            <a:defPPr>
              <a:defRPr kern="200"/>
            </a:defPPr>
          </a:lstStyle>
          <a:p>
            <a:pPr marL="0" lvl="0" indent="0" algn="l" hangingPunct="0">
              <a:buNone/>
              <a:defRPr sz="1100" b="0" i="0">
                <a:solidFill>
                  <a:srgbClr val="000000"/>
                </a:solidFill>
                <a:latin typeface="arial"/>
              </a:defRPr>
            </a:pPr>
            <a:r>
              <a:rPr sz="1100" b="0" i="0" u="none" kern="200">
                <a:solidFill>
                  <a:srgbClr val="000000"/>
                </a:solidFill>
                <a:latin typeface="arial"/>
              </a:rPr>
              <a:t>Wellness</a:t>
            </a:r>
          </a:p>
        </p:txBody>
      </p:sp>
      <p:sp>
        <p:nvSpPr>
          <p:cNvPr id="75" name="New shape"/>
          <p:cNvSpPr/>
          <p:nvPr/>
        </p:nvSpPr>
        <p:spPr>
          <a:xfrm>
            <a:off x="6299200" y="4445000"/>
            <a:ext cx="863600" cy="2667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400" tIns="25400" rIns="25400" bIns="25400" rtlCol="0" anchor="ctr">
            <a:normAutofit/>
          </a:bodyPr>
          <a:lstStyle>
            <a:defPPr>
              <a:defRPr kern="200"/>
            </a:defPPr>
          </a:lstStyle>
          <a:p>
            <a:pPr marL="0" lvl="0" indent="0" algn="ctr" hangingPunct="0">
              <a:buNone/>
              <a:defRPr sz="1200" b="1" i="0">
                <a:solidFill>
                  <a:srgbClr val="000000"/>
                </a:solidFill>
                <a:latin typeface="arial"/>
              </a:defRPr>
            </a:pPr>
            <a:r>
              <a:rPr sz="1200" b="1" i="0" u="none" kern="200">
                <a:solidFill>
                  <a:srgbClr val="000000"/>
                </a:solidFill>
                <a:latin typeface="arial"/>
              </a:rPr>
              <a:t>60</a:t>
            </a:r>
          </a:p>
        </p:txBody>
      </p:sp>
      <p:sp>
        <p:nvSpPr>
          <p:cNvPr id="76" name="New shape"/>
          <p:cNvSpPr/>
          <p:nvPr/>
        </p:nvSpPr>
        <p:spPr>
          <a:xfrm>
            <a:off x="7340600" y="4451350"/>
            <a:ext cx="508000" cy="254000"/>
          </a:xfrm>
          <a:prstGeom prst="rect">
            <a:avLst/>
          </a:prstGeom>
          <a:solidFill>
            <a:srgbClr val="E9928E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-3</a:t>
            </a:r>
          </a:p>
        </p:txBody>
      </p:sp>
      <p:sp>
        <p:nvSpPr>
          <p:cNvPr id="77" name="New shape"/>
          <p:cNvSpPr/>
          <p:nvPr/>
        </p:nvSpPr>
        <p:spPr>
          <a:xfrm>
            <a:off x="8204200" y="4451350"/>
            <a:ext cx="508000" cy="254000"/>
          </a:xfrm>
          <a:prstGeom prst="rect">
            <a:avLst/>
          </a:prstGeom>
          <a:solidFill>
            <a:srgbClr val="B7DB6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Autofit/>
          </a:bodyPr>
          <a:lstStyle/>
          <a:p>
            <a:pPr algn="ctr">
              <a:defRPr sz="1200" b="1" i="0">
                <a:solidFill>
                  <a:srgbClr val="4A4A4A"/>
                </a:solidFill>
                <a:latin typeface="Arial"/>
              </a:defRPr>
            </a:pPr>
            <a:r>
              <a:rPr lang="en-US" sz="1200" b="1">
                <a:latin typeface="arial"/>
              </a:rPr>
              <a:t>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36392"/>
  <p:tag name="AS_OS" val="Microsoft Windows NT 6.1.7601 Service Pack 1"/>
  <p:tag name="AS_RELEASE_DATE" val="2013.12.03"/>
  <p:tag name="AS_TITLE" val="Aspose.Slides for .NET 4.0"/>
  <p:tag name="AS_VERSION" val="8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Uigh" typeface="Microsoft Uighur"/>
        <a:font script="Beng" typeface="Vrinda"/>
        <a:font script="Thai" typeface="Angsana New"/>
        <a:font script="Mlym" typeface="Kartika"/>
        <a:font script="Yiii" typeface="Microsoft Yi Baiti"/>
        <a:font script="Cher" typeface="Plantagenet Cherokee"/>
        <a:font script="Orya" typeface="Kalinga"/>
        <a:font script="Geor" typeface="Sylfaen"/>
        <a:font script="Gujr" typeface="Shruti"/>
        <a:font script="Viet" typeface="Times New Roman"/>
        <a:font script="Arab" typeface="Times New Roman"/>
        <a:font script="Hant" typeface="新細明體"/>
        <a:font script="Telu" typeface="Gautami"/>
        <a:font script="Ethi" typeface="Nyala"/>
        <a:font script="Jpan" typeface="ＭＳ Ｐゴシック"/>
        <a:font script="Sinh" typeface="Iskoola Pota"/>
        <a:font script="Deva" typeface="Mangal"/>
        <a:font script="Knda" typeface="Tunga"/>
        <a:font script="Tibt" typeface="Microsoft Himalaya"/>
        <a:font script="Khmr" typeface="MoolBoran"/>
        <a:font script="Taml" typeface="Latha"/>
        <a:font script="Hebr" typeface="Times New Roman"/>
        <a:font script="Laoo" typeface="DokChampa"/>
        <a:font script="Mong" typeface="Mongolian Baiti"/>
        <a:font script="Hans" typeface="宋体"/>
        <a:font script="Guru" typeface="Raavi"/>
        <a:font script="Thaa" typeface="MV Boli"/>
        <a:font script="Cans" typeface="Euphemia"/>
        <a:font script="Hang" typeface="맑은 고딕"/>
        <a:font script="Syrc" typeface="Estrangelo Edessa"/>
      </a:majorFont>
      <a:minorFont>
        <a:latin typeface="Calibri"/>
        <a:ea typeface=""/>
        <a:cs typeface=""/>
        <a:font script="Uigh" typeface="Microsoft Uighur"/>
        <a:font script="Beng" typeface="Vrinda"/>
        <a:font script="Thai" typeface="Cordia New"/>
        <a:font script="Mlym" typeface="Kartika"/>
        <a:font script="Yiii" typeface="Microsoft Yi Baiti"/>
        <a:font script="Cher" typeface="Plantagenet Cherokee"/>
        <a:font script="Orya" typeface="Kalinga"/>
        <a:font script="Geor" typeface="Sylfaen"/>
        <a:font script="Gujr" typeface="Shruti"/>
        <a:font script="Viet" typeface="Arial"/>
        <a:font script="Arab" typeface="Arial"/>
        <a:font script="Hant" typeface="新細明體"/>
        <a:font script="Telu" typeface="Gautami"/>
        <a:font script="Ethi" typeface="Nyala"/>
        <a:font script="Jpan" typeface="ＭＳ Ｐゴシック"/>
        <a:font script="Sinh" typeface="Iskoola Pota"/>
        <a:font script="Deva" typeface="Mangal"/>
        <a:font script="Knda" typeface="Tunga"/>
        <a:font script="Tibt" typeface="Microsoft Himalaya"/>
        <a:font script="Khmr" typeface="DaunPenh"/>
        <a:font script="Taml" typeface="Latha"/>
        <a:font script="Hebr" typeface="Arial"/>
        <a:font script="Laoo" typeface="DokChampa"/>
        <a:font script="Mong" typeface="Mongolian Baiti"/>
        <a:font script="Hans" typeface="宋体"/>
        <a:font script="Guru" typeface="Raavi"/>
        <a:font script="Thaa" typeface="MV Boli"/>
        <a:font script="Cans" typeface="Euphemia"/>
        <a:font script="Hang" typeface="맑은 고딕"/>
        <a:font script="Syrc" typeface="Estrangelo Edess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1056</TotalTime>
  <Words>3228</Words>
  <Application>Microsoft Office PowerPoint</Application>
  <PresentationFormat>On-screen Show (4:3)</PresentationFormat>
  <Paragraphs>1099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SimSun</vt:lpstr>
      <vt:lpstr>Arial</vt:lpstr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Khristepher Santos (TR/DST/GRC, Manila (Rizal Drive))</dc:creator>
  <cp:lastModifiedBy>John S Fox</cp:lastModifiedBy>
  <cp:revision>33</cp:revision>
  <cp:lastPrinted>2017-08-04T17:16:44Z</cp:lastPrinted>
  <dcterms:created xsi:type="dcterms:W3CDTF">2016-02-29T21:01:55Z</dcterms:created>
  <dcterms:modified xsi:type="dcterms:W3CDTF">2017-12-11T19:48:00Z</dcterms:modified>
</cp:coreProperties>
</file>