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25"/>
  </p:notesMasterIdLst>
  <p:handoutMasterIdLst>
    <p:handoutMasterId r:id="rId26"/>
  </p:handoutMasterIdLst>
  <p:sldIdLst>
    <p:sldId id="259" r:id="rId3"/>
    <p:sldId id="261" r:id="rId4"/>
    <p:sldId id="262" r:id="rId5"/>
    <p:sldId id="297" r:id="rId6"/>
    <p:sldId id="293" r:id="rId7"/>
    <p:sldId id="292" r:id="rId8"/>
    <p:sldId id="294" r:id="rId9"/>
    <p:sldId id="296" r:id="rId10"/>
    <p:sldId id="256" r:id="rId11"/>
    <p:sldId id="258" r:id="rId12"/>
    <p:sldId id="299" r:id="rId13"/>
    <p:sldId id="306" r:id="rId14"/>
    <p:sldId id="264" r:id="rId15"/>
    <p:sldId id="265" r:id="rId16"/>
    <p:sldId id="277" r:id="rId17"/>
    <p:sldId id="312" r:id="rId18"/>
    <p:sldId id="311" r:id="rId19"/>
    <p:sldId id="275" r:id="rId20"/>
    <p:sldId id="291" r:id="rId21"/>
    <p:sldId id="302" r:id="rId22"/>
    <p:sldId id="271" r:id="rId23"/>
    <p:sldId id="274" r:id="rId24"/>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1660" autoAdjust="0"/>
  </p:normalViewPr>
  <p:slideViewPr>
    <p:cSldViewPr snapToGrid="0" snapToObjects="1">
      <p:cViewPr varScale="1">
        <p:scale>
          <a:sx n="62" d="100"/>
          <a:sy n="62" d="100"/>
        </p:scale>
        <p:origin x="2676" y="78"/>
      </p:cViewPr>
      <p:guideLst>
        <p:guide orient="horz" pos="2160"/>
        <p:guide pos="2880"/>
      </p:guideLst>
    </p:cSldViewPr>
  </p:slideViewPr>
  <p:outlineViewPr>
    <p:cViewPr>
      <p:scale>
        <a:sx n="33" d="100"/>
        <a:sy n="33" d="100"/>
      </p:scale>
      <p:origin x="0" y="-26886"/>
    </p:cViewPr>
  </p:outlineViewPr>
  <p:notesTextViewPr>
    <p:cViewPr>
      <p:scale>
        <a:sx n="3" d="2"/>
        <a:sy n="3" d="2"/>
      </p:scale>
      <p:origin x="0" y="-132"/>
    </p:cViewPr>
  </p:notesTextViewPr>
  <p:sorterViewPr>
    <p:cViewPr varScale="1">
      <p:scale>
        <a:sx n="1" d="1"/>
        <a:sy n="1" d="1"/>
      </p:scale>
      <p:origin x="0" y="0"/>
    </p:cViewPr>
  </p:sorterViewPr>
  <p:notesViewPr>
    <p:cSldViewPr snapToGrid="0" snapToObjects="1">
      <p:cViewPr varScale="1">
        <p:scale>
          <a:sx n="76" d="100"/>
          <a:sy n="76" d="100"/>
        </p:scale>
        <p:origin x="3654"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79" tIns="46240" rIns="92479" bIns="4624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2479" tIns="46240" rIns="92479" bIns="46240" rtlCol="0"/>
          <a:lstStyle>
            <a:lvl1pPr algn="r" eaLnBrk="1" hangingPunct="1">
              <a:defRPr sz="1200"/>
            </a:lvl1pPr>
          </a:lstStyle>
          <a:p>
            <a:pPr>
              <a:defRPr/>
            </a:pPr>
            <a:fld id="{F92E1B74-D86E-4637-9EFC-F95982F3C936}" type="datetimeFigureOut">
              <a:rPr lang="en-US"/>
              <a:pPr>
                <a:defRPr/>
              </a:pPr>
              <a:t>11/4/2019</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2479" tIns="46240" rIns="92479" bIns="4624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wrap="square" lIns="92479" tIns="46240" rIns="92479" bIns="46240" numCol="1" anchor="b" anchorCtr="0" compatLnSpc="1">
            <a:prstTxWarp prst="textNoShape">
              <a:avLst/>
            </a:prstTxWarp>
          </a:bodyPr>
          <a:lstStyle>
            <a:lvl1pPr algn="r" eaLnBrk="1" hangingPunct="1">
              <a:defRPr sz="1200"/>
            </a:lvl1pPr>
          </a:lstStyle>
          <a:p>
            <a:pPr>
              <a:defRPr/>
            </a:pPr>
            <a:fld id="{1BB43393-C4E0-49C2-9F2C-9E70FD4E5D1E}" type="slidenum">
              <a:rPr lang="en-US"/>
              <a:pPr>
                <a:defRPr/>
              </a:pPr>
              <a:t>‹#›</a:t>
            </a:fld>
            <a:endParaRPr lang="en-US"/>
          </a:p>
        </p:txBody>
      </p:sp>
    </p:spTree>
    <p:extLst>
      <p:ext uri="{BB962C8B-B14F-4D97-AF65-F5344CB8AC3E}">
        <p14:creationId xmlns:p14="http://schemas.microsoft.com/office/powerpoint/2010/main" val="1086483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0974" tIns="45487" rIns="90974" bIns="45487" rtlCol="0"/>
          <a:lstStyle>
            <a:lvl1pPr algn="l">
              <a:defRPr sz="1200"/>
            </a:lvl1pPr>
          </a:lstStyle>
          <a:p>
            <a:pPr>
              <a:defRPr/>
            </a:pPr>
            <a:endParaRPr lang="en-US"/>
          </a:p>
        </p:txBody>
      </p:sp>
      <p:sp>
        <p:nvSpPr>
          <p:cNvPr id="3" name="Date Placeholder 2"/>
          <p:cNvSpPr>
            <a:spLocks noGrp="1"/>
          </p:cNvSpPr>
          <p:nvPr>
            <p:ph type="dt" idx="1"/>
          </p:nvPr>
        </p:nvSpPr>
        <p:spPr>
          <a:xfrm>
            <a:off x="3937000" y="0"/>
            <a:ext cx="3011488" cy="461963"/>
          </a:xfrm>
          <a:prstGeom prst="rect">
            <a:avLst/>
          </a:prstGeom>
        </p:spPr>
        <p:txBody>
          <a:bodyPr vert="horz" lIns="90974" tIns="45487" rIns="90974" bIns="45487" rtlCol="0"/>
          <a:lstStyle>
            <a:lvl1pPr algn="r">
              <a:defRPr sz="1200"/>
            </a:lvl1pPr>
          </a:lstStyle>
          <a:p>
            <a:pPr>
              <a:defRPr/>
            </a:pPr>
            <a:fld id="{27A47F47-45AF-48D8-AC75-CABFC3F7DAD2}" type="datetimeFigureOut">
              <a:rPr lang="en-US"/>
              <a:pPr>
                <a:defRPr/>
              </a:pPr>
              <a:t>11/4/2019</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0974" tIns="45487" rIns="90974" bIns="45487" rtlCol="0" anchor="ctr"/>
          <a:lstStyle/>
          <a:p>
            <a:pPr lvl="0"/>
            <a:endParaRPr lang="en-US" noProof="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0974" tIns="45487" rIns="90974" bIns="4548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4113"/>
            <a:ext cx="3011488" cy="461962"/>
          </a:xfrm>
          <a:prstGeom prst="rect">
            <a:avLst/>
          </a:prstGeom>
        </p:spPr>
        <p:txBody>
          <a:bodyPr vert="horz" lIns="90974" tIns="45487" rIns="90974" bIns="45487"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7000" y="8774113"/>
            <a:ext cx="3011488" cy="461962"/>
          </a:xfrm>
          <a:prstGeom prst="rect">
            <a:avLst/>
          </a:prstGeom>
        </p:spPr>
        <p:txBody>
          <a:bodyPr vert="horz" lIns="90974" tIns="45487" rIns="90974" bIns="45487" rtlCol="0" anchor="b"/>
          <a:lstStyle>
            <a:lvl1pPr algn="r">
              <a:defRPr sz="1200"/>
            </a:lvl1pPr>
          </a:lstStyle>
          <a:p>
            <a:pPr>
              <a:defRPr/>
            </a:pPr>
            <a:fld id="{091D922A-A3FA-404F-BDE8-E9FDE295943F}" type="slidenum">
              <a:rPr lang="en-US"/>
              <a:pPr>
                <a:defRPr/>
              </a:pPr>
              <a:t>‹#›</a:t>
            </a:fld>
            <a:endParaRPr lang="en-US"/>
          </a:p>
        </p:txBody>
      </p:sp>
    </p:spTree>
    <p:extLst>
      <p:ext uri="{BB962C8B-B14F-4D97-AF65-F5344CB8AC3E}">
        <p14:creationId xmlns:p14="http://schemas.microsoft.com/office/powerpoint/2010/main" val="1870938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smtClean="0"/>
              <a:t> </a:t>
            </a:r>
            <a:r>
              <a:rPr lang="en-US" dirty="0" smtClean="0"/>
              <a:t>everyone and welcome to this introduction to Affirmative Action, Civil Rights Compliance and Project Board</a:t>
            </a:r>
            <a:r>
              <a:rPr lang="en-US" baseline="0" dirty="0" smtClean="0"/>
              <a:t> reporting.</a:t>
            </a:r>
            <a:endParaRPr lang="en-US" dirty="0" smtClean="0"/>
          </a:p>
          <a:p>
            <a:r>
              <a:rPr lang="en-US" dirty="0" smtClean="0"/>
              <a:t>This presentation will be dealing mainly with the Affirmative Action or Civil Rights reporting requirements of Project Board, although we will also cover many other aspects of your contact reporting responsibilities.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a:t>
            </a:fld>
            <a:endParaRPr lang="en-US" dirty="0"/>
          </a:p>
        </p:txBody>
      </p:sp>
    </p:spTree>
    <p:extLst>
      <p:ext uri="{BB962C8B-B14F-4D97-AF65-F5344CB8AC3E}">
        <p14:creationId xmlns:p14="http://schemas.microsoft.com/office/powerpoint/2010/main" val="196026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3895132"/>
          </a:xfrm>
        </p:spPr>
        <p:txBody>
          <a:bodyPr/>
          <a:lstStyle/>
          <a:p>
            <a:r>
              <a:rPr lang="en-US" dirty="0" smtClean="0"/>
              <a:t>We </a:t>
            </a:r>
            <a:r>
              <a:rPr lang="en-US" dirty="0"/>
              <a:t>do civil rights reporting </a:t>
            </a:r>
            <a:r>
              <a:rPr lang="en-US" dirty="0" smtClean="0"/>
              <a:t>because the USDA wants to see documentation about </a:t>
            </a:r>
            <a:r>
              <a:rPr lang="en-US" dirty="0"/>
              <a:t>“the extent to which members of minority groups are beneficiaries of federally assisted programs.”</a:t>
            </a:r>
          </a:p>
          <a:p>
            <a:endParaRPr lang="en-US" dirty="0"/>
          </a:p>
          <a:p>
            <a:r>
              <a:rPr lang="en-US" dirty="0" smtClean="0"/>
              <a:t>How do we provide that documentation? We </a:t>
            </a:r>
            <a:r>
              <a:rPr lang="en-US" dirty="0"/>
              <a:t>identify a clientele, we establish a baseline for that clientele group, then we report the contacts made against that baseline because attendance/contacts allows – maybe not a perfect – but at least some sort of measure that the delivery of program benefits and services to minorities is equal to the benefits being delivered to nonminority individuals. (Hence the importance of sign-in sheets – which we will talk about in a future slide.)</a:t>
            </a:r>
          </a:p>
          <a:p>
            <a:endParaRPr lang="en-US" dirty="0"/>
          </a:p>
          <a:p>
            <a:r>
              <a:rPr lang="en-US" altLang="en-US" b="1" dirty="0" smtClean="0"/>
              <a:t>Ultimately</a:t>
            </a:r>
            <a:r>
              <a:rPr lang="en-US" altLang="en-US" b="1" dirty="0"/>
              <a:t>, Project Board’s Civil Rights component is the documentation that ANR executes its CE mission with equality. . .that the “quantity and quality of benefits and services” is the same for both people of color and whites.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10</a:t>
            </a:fld>
            <a:endParaRPr lang="en-US" dirty="0"/>
          </a:p>
        </p:txBody>
      </p:sp>
    </p:spTree>
    <p:extLst>
      <p:ext uri="{BB962C8B-B14F-4D97-AF65-F5344CB8AC3E}">
        <p14:creationId xmlns:p14="http://schemas.microsoft.com/office/powerpoint/2010/main" val="345530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397000" y="320675"/>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p:cNvPr>
          <p:cNvSpPr>
            <a:spLocks noGrp="1"/>
          </p:cNvSpPr>
          <p:nvPr>
            <p:ph type="body" idx="1"/>
          </p:nvPr>
        </p:nvSpPr>
        <p:spPr>
          <a:xfrm>
            <a:off x="695325" y="3968938"/>
            <a:ext cx="5559425" cy="4953998"/>
          </a:xfrm>
        </p:spPr>
        <p:txBody>
          <a:bodyPr/>
          <a:lstStyle/>
          <a:p>
            <a:pPr eaLnBrk="1" hangingPunct="1">
              <a:defRPr/>
            </a:pPr>
            <a:r>
              <a:rPr lang="en-US" sz="1400" dirty="0"/>
              <a:t>How do you identify your potential clientele?</a:t>
            </a:r>
          </a:p>
          <a:p>
            <a:pPr eaLnBrk="1" hangingPunct="1">
              <a:defRPr/>
            </a:pPr>
            <a:r>
              <a:rPr lang="en-US" sz="1400" dirty="0"/>
              <a:t>Your PVA &amp; PD (Position Description) should state who your position is intended to serve. That’s your starting point. Then, working with colleagues in the similar program areas and/or your County Director, you can fine-tune that to discover </a:t>
            </a:r>
            <a:r>
              <a:rPr lang="en-US" sz="1400" u="sng" dirty="0"/>
              <a:t>additional</a:t>
            </a:r>
            <a:r>
              <a:rPr lang="en-US" sz="1400" dirty="0"/>
              <a:t> groups who could also benefit from your program. Once you define you clientele group or groups, then the fun begins.</a:t>
            </a:r>
          </a:p>
          <a:p>
            <a:pPr marL="283635" indent="-283635" eaLnBrk="1" hangingPunct="1">
              <a:buFont typeface="Arial" pitchFamily="34" charset="0"/>
              <a:buChar char="•"/>
              <a:defRPr/>
            </a:pPr>
            <a:r>
              <a:rPr lang="en-US" sz="1400" dirty="0"/>
              <a:t>As an academic it is important that you find the demographic breakdown of your clientele groups in your county or geographical area.  Some programs can use the US Census.  If you are in an agricultural program area you may want to check the Ag Census and Ag Commissioner’s Report. Feel free to use local data and local knowledge from individuals who have lived or worked in the area for a period of time – but remember to document any sources you use.</a:t>
            </a:r>
          </a:p>
          <a:p>
            <a:pPr marL="283635" indent="-283635" eaLnBrk="1" hangingPunct="1">
              <a:buFont typeface="Arial" pitchFamily="34" charset="0"/>
              <a:buChar char="•"/>
              <a:defRPr/>
            </a:pPr>
            <a:r>
              <a:rPr lang="en-US" sz="1400" dirty="0"/>
              <a:t>As an academic you should ask yourself who are those individuals who would be interested in or benefit from my educational program.</a:t>
            </a:r>
          </a:p>
          <a:p>
            <a:pPr marL="283635" indent="-283635" eaLnBrk="1" hangingPunct="1">
              <a:buFont typeface="Arial" pitchFamily="34" charset="0"/>
              <a:buChar char="•"/>
              <a:defRPr/>
            </a:pPr>
            <a:r>
              <a:rPr lang="en-US" sz="1400" dirty="0"/>
              <a:t>Another great source is the collaborators, stakeholders or even individuals from other agencies who serve or represent the protected or underrepresented groups you are trying to reach.</a:t>
            </a:r>
          </a:p>
          <a:p>
            <a:pPr marL="283635" indent="-283635" eaLnBrk="1" hangingPunct="1">
              <a:buFont typeface="Arial" pitchFamily="34" charset="0"/>
              <a:buChar char="•"/>
              <a:defRPr/>
            </a:pPr>
            <a:r>
              <a:rPr lang="en-US" sz="1400" dirty="0"/>
              <a:t>If you are unfamiliar with them, learn about the diverse cultures within the geographical area where you work.</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A150D8-F377-4B39-B392-7FF8B2B35DC3}" type="slidenum">
              <a:rPr lang="en-US" altLang="en-US" smtClean="0"/>
              <a:pPr>
                <a:spcBef>
                  <a:spcPct val="0"/>
                </a:spcBef>
              </a:pPr>
              <a:t>11</a:t>
            </a:fld>
            <a:endParaRPr lang="en-US" altLang="en-US" dirty="0"/>
          </a:p>
        </p:txBody>
      </p:sp>
    </p:spTree>
    <p:extLst>
      <p:ext uri="{BB962C8B-B14F-4D97-AF65-F5344CB8AC3E}">
        <p14:creationId xmlns:p14="http://schemas.microsoft.com/office/powerpoint/2010/main" val="3414515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66813" y="376238"/>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494271" y="4024312"/>
            <a:ext cx="6042454" cy="48601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dirty="0"/>
              <a:t>Am I Limited to One Clientele Group?</a:t>
            </a:r>
          </a:p>
          <a:p>
            <a:pPr lvl="1">
              <a:buFont typeface="Wingdings" panose="05000000000000000000" pitchFamily="2" charset="2"/>
              <a:buChar char="§"/>
            </a:pPr>
            <a:r>
              <a:rPr lang="en-US" altLang="en-US" dirty="0"/>
              <a:t>No, you are not limited to one clientele group. </a:t>
            </a:r>
          </a:p>
          <a:p>
            <a:pPr lvl="1">
              <a:buFont typeface="Wingdings" panose="05000000000000000000" pitchFamily="2" charset="2"/>
              <a:buChar char="§"/>
            </a:pPr>
            <a:r>
              <a:rPr lang="en-US" altLang="en-US" dirty="0"/>
              <a:t>You are required to have at least one clientele group.  However, keep in mind that if your primary clientele group is predominantly white and/or male, ANR strongly encourages you to identify an additional clientele group that may capture underrepresented peoples who are involved in some way with your program area, perhaps in some niche industry, but whom you may not have thought of as a distinct clientele group before. Assuming such a group of people exists, capturing them in another clientele group will help you more accurately reflect the demographics of your geographic area and increase the reach of your programmatic efforts and potentially help more people.</a:t>
            </a:r>
          </a:p>
          <a:p>
            <a:endParaRPr lang="en-US" altLang="en-US" dirty="0"/>
          </a:p>
          <a:p>
            <a:pPr lvl="1">
              <a:buFont typeface="Wingdings" panose="05000000000000000000" pitchFamily="2" charset="2"/>
              <a:buChar char="§"/>
            </a:pPr>
            <a:r>
              <a:rPr lang="en-US" altLang="en-US" dirty="0"/>
              <a:t>Examples of Clientele Groups:</a:t>
            </a:r>
          </a:p>
          <a:p>
            <a:pPr lvl="2"/>
            <a:r>
              <a:rPr lang="en-US" altLang="en-US" dirty="0"/>
              <a:t>1) Example: All owners, operators, managers of __ commodity</a:t>
            </a:r>
          </a:p>
          <a:p>
            <a:pPr lvl="2"/>
            <a:r>
              <a:rPr lang="en-US" altLang="en-US" dirty="0"/>
              <a:t>2) Example: All PCAs </a:t>
            </a:r>
          </a:p>
          <a:p>
            <a:pPr lvl="2"/>
            <a:r>
              <a:rPr lang="en-US" altLang="en-US" dirty="0"/>
              <a:t>3) Example: Agencies and organizations that work in__ commodity arena</a:t>
            </a:r>
          </a:p>
          <a:p>
            <a:pPr lvl="2"/>
            <a:r>
              <a:rPr lang="en-US" altLang="en-US" dirty="0"/>
              <a:t>4) Example: Farm labors</a:t>
            </a:r>
          </a:p>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6862C7-9F1A-4CC7-AF6E-43706B74CC49}" type="slidenum">
              <a:rPr lang="en-US" altLang="en-US" smtClean="0"/>
              <a:pPr>
                <a:spcBef>
                  <a:spcPct val="0"/>
                </a:spcBef>
              </a:pPr>
              <a:t>12</a:t>
            </a:fld>
            <a:endParaRPr lang="en-US" altLang="en-US"/>
          </a:p>
        </p:txBody>
      </p:sp>
    </p:spTree>
    <p:extLst>
      <p:ext uri="{BB962C8B-B14F-4D97-AF65-F5344CB8AC3E}">
        <p14:creationId xmlns:p14="http://schemas.microsoft.com/office/powerpoint/2010/main" val="342585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1848" y="4445000"/>
            <a:ext cx="5559425" cy="3937000"/>
          </a:xfrm>
        </p:spPr>
        <p:txBody>
          <a:bodyPr/>
          <a:lstStyle/>
          <a:p>
            <a:r>
              <a:rPr lang="en-US" dirty="0" smtClean="0"/>
              <a:t>As you know,  </a:t>
            </a:r>
            <a:r>
              <a:rPr lang="en-US" dirty="0"/>
              <a:t>we </a:t>
            </a:r>
            <a:r>
              <a:rPr lang="en-US" dirty="0" smtClean="0"/>
              <a:t>report contacts to </a:t>
            </a:r>
            <a:r>
              <a:rPr lang="en-US" dirty="0"/>
              <a:t>comply with federal and state laws, to promote nondiscrimination and the valuing of differences among clientele and to measure our progress toward achieving full parity of participation.</a:t>
            </a:r>
          </a:p>
          <a:p>
            <a:endParaRPr lang="en-US" dirty="0"/>
          </a:p>
          <a:p>
            <a:r>
              <a:rPr lang="en-US" dirty="0"/>
              <a:t>Now let’s look at how program compliance is achieved.</a:t>
            </a:r>
          </a:p>
          <a:p>
            <a:endParaRPr lang="en-US" dirty="0"/>
          </a:p>
          <a:p>
            <a:r>
              <a:rPr lang="en-US" dirty="0"/>
              <a:t>A program can be in compliance in two ways. 1) your clientele contacts are in full parity (more on that later); OR, 2) you establish All Reasonable Effort (ARE) if you are not in parity (we’ll discuss </a:t>
            </a:r>
            <a:r>
              <a:rPr lang="en-US" i="1" dirty="0"/>
              <a:t>this</a:t>
            </a:r>
            <a:r>
              <a:rPr lang="en-US" dirty="0"/>
              <a:t> later, as well</a:t>
            </a:r>
            <a:r>
              <a:rPr lang="en-US" dirty="0" smtClean="0"/>
              <a:t>).</a:t>
            </a:r>
            <a:br>
              <a:rPr lang="en-US" dirty="0" smtClean="0"/>
            </a:br>
            <a:endParaRPr lang="en-US" dirty="0" smtClean="0"/>
          </a:p>
          <a:p>
            <a:r>
              <a:rPr lang="en-US" dirty="0" smtClean="0"/>
              <a:t>Let’s take a look at parity, first. The </a:t>
            </a:r>
            <a:r>
              <a:rPr lang="en-US" dirty="0"/>
              <a:t>definition of </a:t>
            </a:r>
            <a:r>
              <a:rPr lang="en-US" dirty="0" smtClean="0"/>
              <a:t>Parity:  </a:t>
            </a:r>
            <a:r>
              <a:rPr lang="en-US" dirty="0"/>
              <a:t>If your actual contacts come to within 80% of their percentage in the baseline, then your program is in parity. It has achieved parity of participation.  </a:t>
            </a:r>
            <a:r>
              <a:rPr lang="en-US" dirty="0" smtClean="0"/>
              <a:t>Here’s an </a:t>
            </a:r>
            <a:r>
              <a:rPr lang="en-US" dirty="0"/>
              <a:t>example for Hispanics </a:t>
            </a:r>
            <a:r>
              <a:rPr lang="en-US" dirty="0" smtClean="0"/>
              <a:t>:</a:t>
            </a:r>
            <a:endParaRPr lang="en-US" dirty="0"/>
          </a:p>
          <a:p>
            <a:endParaRPr lang="en-US" dirty="0"/>
          </a:p>
          <a:p>
            <a:r>
              <a:rPr lang="en-US" altLang="en-US" dirty="0" smtClean="0"/>
              <a:t>Let’s say Hispanics </a:t>
            </a:r>
            <a:r>
              <a:rPr lang="en-US" altLang="en-US" dirty="0"/>
              <a:t>make up 10% of your potential or baseline, then Hispanics should make up </a:t>
            </a:r>
            <a:r>
              <a:rPr lang="en-US" altLang="en-US" u="sng" dirty="0"/>
              <a:t>at least</a:t>
            </a:r>
            <a:r>
              <a:rPr lang="en-US" altLang="en-US" dirty="0"/>
              <a:t> 8% of your actual contacts in order for your program to be in parity for Hispanics</a:t>
            </a:r>
            <a:r>
              <a:rPr lang="en-US" altLang="en-US" dirty="0" smtClean="0"/>
              <a:t>.  That’s parity.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13</a:t>
            </a:fld>
            <a:endParaRPr lang="en-US" dirty="0"/>
          </a:p>
        </p:txBody>
      </p:sp>
    </p:spTree>
    <p:extLst>
      <p:ext uri="{BB962C8B-B14F-4D97-AF65-F5344CB8AC3E}">
        <p14:creationId xmlns:p14="http://schemas.microsoft.com/office/powerpoint/2010/main" val="3749885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You establish All Reasonable Effort (ARE) by utilizing (at least one time) at least three of four specific outreach methods. (And there is no substitution allowed, you must use at least three of these four specific methods.  You are free to use other methods not listed but in order to establish compliance by ARE you must use at least three of these four specific outreach methods.)  Mass Media / Newsletter or flyers / personal letters or personal emails to specific individuals / personal invitations – either face-to-face or by phone.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14</a:t>
            </a:fld>
            <a:endParaRPr lang="en-US" dirty="0"/>
          </a:p>
        </p:txBody>
      </p:sp>
    </p:spTree>
    <p:extLst>
      <p:ext uri="{BB962C8B-B14F-4D97-AF65-F5344CB8AC3E}">
        <p14:creationId xmlns:p14="http://schemas.microsoft.com/office/powerpoint/2010/main" val="347241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072276"/>
          </a:xfrm>
        </p:spPr>
        <p:txBody>
          <a:bodyPr/>
          <a:lstStyle/>
          <a:p>
            <a:r>
              <a:rPr lang="en-US" dirty="0"/>
              <a:t>So to be clear that we’re all on the same page, let’s review, “What is ARE Activity?”</a:t>
            </a:r>
          </a:p>
          <a:p>
            <a:endParaRPr lang="en-US" dirty="0"/>
          </a:p>
          <a:p>
            <a:r>
              <a:rPr lang="en-US" dirty="0"/>
              <a:t> It’s what you do to encourage people to participate in your program. It is NOT synonymous with program delivery.  You can also target your ARE to reach specific segments of your clientele baseline in order to expand access.</a:t>
            </a:r>
          </a:p>
          <a:p>
            <a:endParaRPr lang="en-US" dirty="0"/>
          </a:p>
          <a:p>
            <a:r>
              <a:rPr lang="en-US" dirty="0"/>
              <a:t>Good ARE efforts could or should include sending press releases to local publications, holding meetings in place were all people can feel comfortable; if you can identify barriers to participation, try and find ways to remove them; seek out other groups to co-sponsor meetings with as an aid to reaching wider segments of your clientele.</a:t>
            </a:r>
          </a:p>
          <a:p>
            <a:pPr>
              <a:defRPr/>
            </a:pPr>
            <a:r>
              <a:rPr lang="en-US" b="1" dirty="0"/>
              <a:t>A R E Efforts Compliment Good Extension Programs</a:t>
            </a:r>
          </a:p>
          <a:p>
            <a:pPr>
              <a:defRPr/>
            </a:pPr>
            <a:r>
              <a:rPr lang="en-US" sz="1600" dirty="0"/>
              <a:t>Consider  </a:t>
            </a:r>
            <a:r>
              <a:rPr lang="en-US" dirty="0"/>
              <a:t>.  .  .</a:t>
            </a:r>
            <a:r>
              <a:rPr lang="en-US" sz="1400" dirty="0"/>
              <a:t> </a:t>
            </a:r>
          </a:p>
          <a:p>
            <a:pPr>
              <a:defRPr/>
            </a:pPr>
            <a:r>
              <a:rPr lang="en-US" dirty="0"/>
              <a:t>Press releases in local publications</a:t>
            </a:r>
          </a:p>
          <a:p>
            <a:pPr>
              <a:defRPr/>
            </a:pPr>
            <a:r>
              <a:rPr lang="en-US" dirty="0"/>
              <a:t>Holding meetings in places people are comfortable going to </a:t>
            </a:r>
          </a:p>
          <a:p>
            <a:pPr>
              <a:defRPr/>
            </a:pPr>
            <a:r>
              <a:rPr lang="en-US" dirty="0"/>
              <a:t>Identifying possible barriers to participation and seeking ways to remove them</a:t>
            </a:r>
          </a:p>
          <a:p>
            <a:pPr>
              <a:defRPr/>
            </a:pPr>
            <a:r>
              <a:rPr lang="en-US" dirty="0"/>
              <a:t>Find groups to co-sponsor meetings</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15</a:t>
            </a:fld>
            <a:endParaRPr lang="en-US"/>
          </a:p>
        </p:txBody>
      </p:sp>
    </p:spTree>
    <p:extLst>
      <p:ext uri="{BB962C8B-B14F-4D97-AF65-F5344CB8AC3E}">
        <p14:creationId xmlns:p14="http://schemas.microsoft.com/office/powerpoint/2010/main" val="155492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6340" y="4362938"/>
            <a:ext cx="5559425" cy="4072276"/>
          </a:xfrm>
        </p:spPr>
        <p:txBody>
          <a:bodyPr/>
          <a:lstStyle/>
          <a:p>
            <a:endParaRPr lang="en-US" dirty="0"/>
          </a:p>
          <a:p>
            <a:r>
              <a:rPr lang="en-US" dirty="0" smtClean="0"/>
              <a:t>Now we’re going to look at why we report ARE activities and briefly touch on aspects of how to do that.</a:t>
            </a:r>
            <a:endParaRPr lang="en-US" dirty="0"/>
          </a:p>
          <a:p>
            <a:r>
              <a:rPr lang="en-US" dirty="0" smtClean="0"/>
              <a:t> First, Why?  </a:t>
            </a:r>
            <a:r>
              <a:rPr lang="en-US" i="1" dirty="0" smtClean="0"/>
              <a:t>[read first bullet]</a:t>
            </a:r>
            <a:endParaRPr lang="en-US" i="1"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16</a:t>
            </a:fld>
            <a:endParaRPr lang="en-US"/>
          </a:p>
        </p:txBody>
      </p:sp>
    </p:spTree>
    <p:extLst>
      <p:ext uri="{BB962C8B-B14F-4D97-AF65-F5344CB8AC3E}">
        <p14:creationId xmlns:p14="http://schemas.microsoft.com/office/powerpoint/2010/main" val="302184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432675" y="360363"/>
            <a:ext cx="5695950" cy="4273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xfrm>
            <a:off x="237583" y="1"/>
            <a:ext cx="6522982" cy="955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O.K., we’re getting close to the end now.  This next series of slides have to do with Frequently Asked Questions. For instance: the ANR AA Office is often asked what Affirmative Action Documentation should I keep?</a:t>
            </a:r>
          </a:p>
          <a:p>
            <a:pPr eaLnBrk="1" hangingPunct="1"/>
            <a:r>
              <a:rPr lang="en-US" altLang="en-US" dirty="0"/>
              <a:t>You should keep for a period of three years, any documentation regarding any outreach or promotional activity that you did. Such as any PSAs or news releases sent to mass media outlets such as radio or television stations or newspapers.  If you program cooperates with any non-governmental agency , for instance, if you use meeting space at, say, the Elks’ Club, you should have on file a signed Assurance of Nondiscrimination form from the Elks’ Club which states that they do not discriminate in their membership practices. These Assurance of Nondiscrimination letters should be updated every two years.  (If you have any questions concerning the Assurance of Nondiscrimination letter, please contact the ANR Affirmative Action Office.) </a:t>
            </a:r>
          </a:p>
          <a:p>
            <a:pPr eaLnBrk="1" hangingPunct="1"/>
            <a:r>
              <a:rPr lang="en-US" altLang="en-US" dirty="0"/>
              <a:t>Any outreach activities toward underrepresented groups that you do that is not related to mass media, keep some kind of documentation of such activity on file for three years. Keep snail mail and/ or email lists on file. Keep any Sign-in Sheets or other documentation you may have regarding audience attendance, also for three years.  All this documentation can be kept in hard copy and filed in your office or as electronic copies and kept on your office computer.</a:t>
            </a:r>
          </a:p>
          <a:p>
            <a:pPr eaLnBrk="1" hangingPunct="1"/>
            <a:r>
              <a:rPr lang="en-US" altLang="en-US" dirty="0"/>
              <a:t>Let’s talk a little more about  Promotional activities in mass media:</a:t>
            </a:r>
          </a:p>
          <a:p>
            <a:pPr eaLnBrk="1" hangingPunct="1"/>
            <a:r>
              <a:rPr lang="en-US" altLang="en-US" dirty="0"/>
              <a:t>On a case-by-case basis, other media including certain social media outlets such as blogs and Facebook posts may be considered as “mass media” and documentation about these should also be kept for three years. </a:t>
            </a:r>
          </a:p>
          <a:p>
            <a:pPr eaLnBrk="1" hangingPunct="1"/>
            <a:r>
              <a:rPr lang="en-US" altLang="en-US" dirty="0"/>
              <a:t>Keep samples of any newsletters and flyers you send out for three years.</a:t>
            </a:r>
          </a:p>
          <a:p>
            <a:pPr eaLnBrk="1" hangingPunct="1"/>
            <a:r>
              <a:rPr lang="en-US" altLang="en-US" dirty="0"/>
              <a:t>While we’re speaking of promotional and outreach materials -- you should include the nondiscrimination statement on any newsletters or flyers. The appropriate statement can be found on the ANR Affirmative Action website under the resource sidebar, or call the AA Office.</a:t>
            </a:r>
          </a:p>
          <a:p>
            <a:pPr eaLnBrk="1" hangingPunct="1"/>
            <a:r>
              <a:rPr lang="en-US" altLang="en-US" dirty="0"/>
              <a:t>You should also include in these materials a solicitation for accommodation statement asking participants to contact you or your County Office if they need special accommodations. You can also use the wheelchair icon  shown in an earlier slide. This icon indicates that your program or activity is  accessible to individuals with disabilities – assuming your facilities actually are accessible, of course.</a:t>
            </a:r>
          </a:p>
          <a:p>
            <a:pPr eaLnBrk="1" hangingPunct="1"/>
            <a:r>
              <a:rPr lang="en-US" altLang="en-US" dirty="0"/>
              <a:t>Your snail mail mailing list and/or your email  mailing list should be updated regularly and as outlined in the third bullet under mailing lists it should be done every 12-18 months. It is important that you discuss  with your county director the mailing or email list updating process used in your county or MCP unit.</a:t>
            </a:r>
          </a:p>
          <a:p>
            <a:pPr eaLnBrk="1" hangingPunct="1"/>
            <a:r>
              <a:rPr lang="en-US" altLang="en-US" dirty="0"/>
              <a:t>Your mailing lists (snail or email) need to note the individuals’ race, ethnicity and gender, if possible.  Your meeting sign-in sheets should offer people the opportunity to self-identify their gender, race and ethnicity. Self-identification is voluntary. No individual participating in UCCE programs is required to identify their gender, race/ethnicity in order to participate. We need the information in order to document for the federal government that ANR is supplying the benefits and services of CE to everyone who is interested without regard to </a:t>
            </a:r>
            <a:r>
              <a:rPr lang="en-US" altLang="en-US" dirty="0" smtClean="0"/>
              <a:t>their </a:t>
            </a:r>
            <a:r>
              <a:rPr lang="en-US" altLang="en-US" dirty="0"/>
              <a:t>race or </a:t>
            </a:r>
            <a:r>
              <a:rPr lang="en-US" altLang="en-US" dirty="0" smtClean="0"/>
              <a:t>gender. </a:t>
            </a:r>
            <a:r>
              <a:rPr lang="en-US" altLang="en-US" dirty="0"/>
              <a:t>If participants decline to self-identify, ANR still has a legal obligation to document that our CE programs are not discriminating. The USDA has </a:t>
            </a:r>
            <a:r>
              <a:rPr lang="en-US" altLang="en-US" dirty="0" err="1"/>
              <a:t>o.k.’d</a:t>
            </a:r>
            <a:r>
              <a:rPr lang="en-US" altLang="en-US" dirty="0"/>
              <a:t> the use of visual identification of audience make-up with regard to gender, race and </a:t>
            </a:r>
            <a:r>
              <a:rPr lang="en-US" altLang="en-US" dirty="0" smtClean="0"/>
              <a:t>ethnicity if we first offer an opportunity to self-identify and audience members subsequently decline to state. </a:t>
            </a:r>
            <a:r>
              <a:rPr lang="en-US" altLang="en-US" dirty="0"/>
              <a:t>Take a head count of the audience. If fewer people self-identify than you have in your headcount, the USDA asks you to visually identify the race, gender and ethnic makeup of the rest of the audience.  If half your audience declines to self-identify, you are asked to visually identify – yes, to guess – the makeup of the other half of the audience to the best of your ability. Why? I’m sure they’d love to take our word</a:t>
            </a:r>
          </a:p>
        </p:txBody>
      </p:sp>
      <p:sp>
        <p:nvSpPr>
          <p:cNvPr id="34820" name="Slide Number Placeholder 3"/>
          <p:cNvSpPr>
            <a:spLocks noGrp="1"/>
          </p:cNvSpPr>
          <p:nvPr>
            <p:ph type="sldNum" sz="quarter" idx="5"/>
          </p:nvPr>
        </p:nvSpPr>
        <p:spPr bwMode="auto">
          <a:xfrm>
            <a:off x="4829175" y="8772525"/>
            <a:ext cx="2154238"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DE5FB1-9426-4335-A606-2AF76149F6D4}"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263103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if you’re not a Youth Development or an NFCS Advisor these next few slides, for you, will be in the neighborhood of “getting into the weeds” of Project Board but I am asking your forbearance – it’s only for two slides, I promise.</a:t>
            </a:r>
          </a:p>
          <a:p>
            <a:endParaRPr lang="en-US" dirty="0"/>
          </a:p>
          <a:p>
            <a:r>
              <a:rPr lang="en-US" dirty="0"/>
              <a:t>If you </a:t>
            </a:r>
            <a:r>
              <a:rPr lang="en-US" u="sng" dirty="0"/>
              <a:t>are</a:t>
            </a:r>
            <a:r>
              <a:rPr lang="en-US" dirty="0"/>
              <a:t> a 4-H Advisor, you are not required to enter </a:t>
            </a:r>
            <a:r>
              <a:rPr lang="en-US" u="sng" dirty="0"/>
              <a:t>youth</a:t>
            </a:r>
            <a:r>
              <a:rPr lang="en-US" dirty="0"/>
              <a:t> enrollments as contacts into Project Board.</a:t>
            </a:r>
          </a:p>
          <a:p>
            <a:endParaRPr lang="en-US" dirty="0"/>
          </a:p>
          <a:p>
            <a:r>
              <a:rPr lang="en-US" dirty="0"/>
              <a:t>If you are an NFCS advisor in UC </a:t>
            </a:r>
            <a:r>
              <a:rPr lang="en-US" dirty="0" err="1"/>
              <a:t>CalFresh</a:t>
            </a:r>
            <a:r>
              <a:rPr lang="en-US" dirty="0"/>
              <a:t> or EFNEP and you’ve been an advisor for awhile who has already been entering your adult and/or youth participants in as contacts  and are comfortable with your baseline, you may continue to do so.</a:t>
            </a:r>
          </a:p>
          <a:p>
            <a:endParaRPr lang="en-US" dirty="0"/>
          </a:p>
          <a:p>
            <a:r>
              <a:rPr lang="en-US" dirty="0"/>
              <a:t>However, all </a:t>
            </a:r>
            <a:r>
              <a:rPr lang="en-US" u="sng" dirty="0"/>
              <a:t>other</a:t>
            </a:r>
            <a:r>
              <a:rPr lang="en-US" dirty="0"/>
              <a:t> NFCS advisors with programs NOT in UC </a:t>
            </a:r>
            <a:r>
              <a:rPr lang="en-US" dirty="0" err="1"/>
              <a:t>CalFresh</a:t>
            </a:r>
            <a:r>
              <a:rPr lang="en-US" dirty="0"/>
              <a:t> or EFNEP </a:t>
            </a:r>
            <a:r>
              <a:rPr lang="en-US" i="1" dirty="0"/>
              <a:t>are</a:t>
            </a:r>
            <a:r>
              <a:rPr lang="en-US" dirty="0"/>
              <a:t> required to enter their contacts into Project Board.</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18</a:t>
            </a:fld>
            <a:endParaRPr lang="en-US"/>
          </a:p>
        </p:txBody>
      </p:sp>
    </p:spTree>
    <p:extLst>
      <p:ext uri="{BB962C8B-B14F-4D97-AF65-F5344CB8AC3E}">
        <p14:creationId xmlns:p14="http://schemas.microsoft.com/office/powerpoint/2010/main" val="299601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newer NFCS advisor in UC </a:t>
            </a:r>
            <a:r>
              <a:rPr lang="en-US" dirty="0" err="1"/>
              <a:t>CalFresh</a:t>
            </a:r>
            <a:r>
              <a:rPr lang="en-US" dirty="0"/>
              <a:t> or EFNEP who is not comfortable with your baseline data, the Statewide YFC Office and the ANR AA Office will take your participation data, establish a standardized baseline and determine the compliance status of your program for you.  Your county will be notified concerning the compliance status of your program.</a:t>
            </a:r>
          </a:p>
          <a:p>
            <a:endParaRPr lang="en-US" dirty="0"/>
          </a:p>
          <a:p>
            <a:r>
              <a:rPr lang="en-US" dirty="0"/>
              <a:t>4-H youth enrollments and UC </a:t>
            </a:r>
            <a:r>
              <a:rPr lang="en-US" dirty="0" err="1"/>
              <a:t>CalFresh</a:t>
            </a:r>
            <a:r>
              <a:rPr lang="en-US" dirty="0"/>
              <a:t> and EFNEP enrollments are all collected in systems outside of Project Board – and we are trying hard not to duplicate efforts.</a:t>
            </a:r>
          </a:p>
          <a:p>
            <a:endParaRPr lang="en-US" dirty="0"/>
          </a:p>
          <a:p>
            <a:r>
              <a:rPr lang="en-US" dirty="0"/>
              <a:t>However, these other systems are </a:t>
            </a:r>
            <a:r>
              <a:rPr lang="en-US" u="sng" dirty="0"/>
              <a:t>not</a:t>
            </a:r>
            <a:r>
              <a:rPr lang="en-US" dirty="0"/>
              <a:t> collecting outreach data at all. Therefore, </a:t>
            </a:r>
            <a:r>
              <a:rPr lang="en-US" i="1" u="sng" dirty="0"/>
              <a:t>all</a:t>
            </a:r>
            <a:r>
              <a:rPr lang="en-US" dirty="0"/>
              <a:t> 4-H advisors and </a:t>
            </a:r>
            <a:r>
              <a:rPr lang="en-US" i="1" u="sng" dirty="0"/>
              <a:t>all</a:t>
            </a:r>
            <a:r>
              <a:rPr lang="en-US" dirty="0"/>
              <a:t> NFCS advisors are required to input their outreach into Project Board!</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19</a:t>
            </a:fld>
            <a:endParaRPr lang="en-US"/>
          </a:p>
        </p:txBody>
      </p:sp>
    </p:spTree>
    <p:extLst>
      <p:ext uri="{BB962C8B-B14F-4D97-AF65-F5344CB8AC3E}">
        <p14:creationId xmlns:p14="http://schemas.microsoft.com/office/powerpoint/2010/main" val="224803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you should have a clear idea of what Affirmative Action is and what the goals of Affirmative Action are here in ANR.</a:t>
            </a:r>
          </a:p>
          <a:p>
            <a:endParaRPr lang="en-US" dirty="0" smtClean="0"/>
          </a:p>
          <a:p>
            <a:r>
              <a:rPr lang="en-US" dirty="0" smtClean="0"/>
              <a:t>We will discuss why there is a civil rights reporting component within Project Board and the requirements of it. We will touch on the components of program compliance and briefly look at determining who your potential clientele should be.</a:t>
            </a:r>
          </a:p>
          <a:p>
            <a:endParaRPr lang="en-US" dirty="0" smtClean="0"/>
          </a:p>
          <a:p>
            <a:r>
              <a:rPr lang="en-US" dirty="0" smtClean="0"/>
              <a:t>Please</a:t>
            </a:r>
            <a:r>
              <a:rPr lang="en-US" baseline="0" dirty="0" smtClean="0"/>
              <a:t> feel free to type your questions or comments into the chat box.</a:t>
            </a:r>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a:t>
            </a:fld>
            <a:endParaRPr lang="en-US" dirty="0"/>
          </a:p>
        </p:txBody>
      </p:sp>
    </p:spTree>
    <p:extLst>
      <p:ext uri="{BB962C8B-B14F-4D97-AF65-F5344CB8AC3E}">
        <p14:creationId xmlns:p14="http://schemas.microsoft.com/office/powerpoint/2010/main" val="133940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defRPr/>
            </a:pPr>
            <a:r>
              <a:rPr lang="en-US" altLang="en-US" smtClean="0"/>
              <a:t>Your </a:t>
            </a:r>
            <a:r>
              <a:rPr lang="en-US" altLang="en-US" dirty="0"/>
              <a:t>clientele will be the focus of your research and extension program.</a:t>
            </a:r>
          </a:p>
          <a:p>
            <a:pPr marL="0" indent="0">
              <a:defRPr/>
            </a:pPr>
            <a:endParaRPr lang="en-US" altLang="en-US" dirty="0"/>
          </a:p>
          <a:p>
            <a:pPr>
              <a:defRPr/>
            </a:pPr>
            <a:r>
              <a:rPr lang="en-US" altLang="en-US" dirty="0"/>
              <a:t>1) Demonstrating extension efforts and impacts to your clientele groups is key to being successful in your merits and promotions.</a:t>
            </a:r>
            <a:br>
              <a:rPr lang="en-US" altLang="en-US" dirty="0"/>
            </a:br>
            <a:endParaRPr lang="en-US" altLang="en-US" dirty="0"/>
          </a:p>
          <a:p>
            <a:pPr>
              <a:defRPr/>
            </a:pPr>
            <a:r>
              <a:rPr lang="en-US" altLang="en-US" dirty="0"/>
              <a:t>2) To start, your PVA and PD should provide key information on what clientele groups your position is intended to serve – but usually only in broad, industry-wide terms. You should fine tune this information to discover </a:t>
            </a:r>
            <a:r>
              <a:rPr lang="en-US" altLang="en-US" u="sng" dirty="0"/>
              <a:t>additional</a:t>
            </a:r>
            <a:r>
              <a:rPr lang="en-US" altLang="en-US" dirty="0"/>
              <a:t> groups (i.e. special niche or auxiliary industries) whose members could also benefit from your program.</a:t>
            </a:r>
          </a:p>
          <a:p>
            <a:pPr marL="0" indent="0">
              <a:defRPr/>
            </a:pPr>
            <a:endParaRPr lang="en-US" altLang="en-US" dirty="0"/>
          </a:p>
          <a:p>
            <a:pPr>
              <a:defRPr/>
            </a:pPr>
            <a:r>
              <a:rPr lang="en-US" dirty="0"/>
              <a:t>3) PR Reviewers look to your position description, program summary narrative, and extension tables to determine if your program is serving your defined clientele.</a:t>
            </a:r>
            <a:endParaRPr lang="en-US" altLang="en-US" sz="1400"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AC34DD-98C6-4DDC-BEF6-64520E85081A}" type="slidenum">
              <a:rPr lang="en-US" altLang="en-US" smtClean="0"/>
              <a:pPr/>
              <a:t>20</a:t>
            </a:fld>
            <a:endParaRPr lang="en-US" altLang="en-US"/>
          </a:p>
        </p:txBody>
      </p:sp>
    </p:spTree>
    <p:extLst>
      <p:ext uri="{BB962C8B-B14F-4D97-AF65-F5344CB8AC3E}">
        <p14:creationId xmlns:p14="http://schemas.microsoft.com/office/powerpoint/2010/main" val="252227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we’re almost at the end!</a:t>
            </a:r>
          </a:p>
          <a:p>
            <a:endParaRPr lang="en-US" dirty="0"/>
          </a:p>
          <a:p>
            <a:r>
              <a:rPr lang="en-US" dirty="0"/>
              <a:t>What’s measured gets done.  (Or so it is said.) As part of the ANR evaluation process, your supervisor should meet with you annually and go over your contact reporting. A goal that any advisor can have is to either move their program into full parity or to maintain parity.</a:t>
            </a:r>
          </a:p>
          <a:p>
            <a:endParaRPr lang="en-US" dirty="0"/>
          </a:p>
          <a:p>
            <a:r>
              <a:rPr lang="en-US" dirty="0"/>
              <a:t>The ANR AA Office annually reviews contact and ARE activity and compiles a compliance history for each advisor. Are you in compliance by ARE or by parity?  Or are you out of compliance? This information is supplied to ANR administration for all advisors going forward for Merit/ Promotion.</a:t>
            </a:r>
          </a:p>
          <a:p>
            <a:endParaRPr lang="en-US" dirty="0"/>
          </a:p>
          <a:p>
            <a:r>
              <a:rPr lang="en-US" dirty="0"/>
              <a:t>As a side note: Any advisor should be comfortable defending their choice of clientele group(s) and the source of their baseline.</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21</a:t>
            </a:fld>
            <a:endParaRPr lang="en-US"/>
          </a:p>
        </p:txBody>
      </p:sp>
    </p:spTree>
    <p:extLst>
      <p:ext uri="{BB962C8B-B14F-4D97-AF65-F5344CB8AC3E}">
        <p14:creationId xmlns:p14="http://schemas.microsoft.com/office/powerpoint/2010/main" val="60315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1831109"/>
          </a:xfrm>
        </p:spPr>
        <p:txBody>
          <a:bodyPr/>
          <a:lstStyle/>
          <a:p>
            <a:r>
              <a:rPr lang="en-US" dirty="0"/>
              <a:t>If you have any questions concerning your Affirmative Action or Civil Rights obligations, feel free to contact me, David White, the ANR Affirmative Action Analyst and Title IX Investigator</a:t>
            </a:r>
          </a:p>
          <a:p>
            <a:endParaRPr lang="en-US" dirty="0"/>
          </a:p>
          <a:p>
            <a:r>
              <a:rPr lang="en-US" dirty="0"/>
              <a:t>Thank you again for taking this training.</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22</a:t>
            </a:fld>
            <a:endParaRPr lang="en-US"/>
          </a:p>
        </p:txBody>
      </p:sp>
    </p:spTree>
    <p:extLst>
      <p:ext uri="{BB962C8B-B14F-4D97-AF65-F5344CB8AC3E}">
        <p14:creationId xmlns:p14="http://schemas.microsoft.com/office/powerpoint/2010/main" val="52326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31552"/>
            <a:ext cx="5559425" cy="4144411"/>
          </a:xfrm>
        </p:spPr>
        <p:txBody>
          <a:bodyPr/>
          <a:lstStyle/>
          <a:p>
            <a:r>
              <a:rPr lang="en-US" dirty="0" smtClean="0"/>
              <a:t>Let’s start with a quick overview of Affirmative Action.</a:t>
            </a:r>
          </a:p>
          <a:p>
            <a:endParaRPr lang="en-US" dirty="0" smtClean="0"/>
          </a:p>
          <a:p>
            <a:r>
              <a:rPr lang="en-US" dirty="0" smtClean="0"/>
              <a:t>Affirmative Action is an outgrowth of the Civil Rights Act of 1964. It was established in 1965 by an executive order signed by President Lyndon Johnson.</a:t>
            </a:r>
          </a:p>
          <a:p>
            <a:endParaRPr lang="en-US" dirty="0" smtClean="0"/>
          </a:p>
          <a:p>
            <a:r>
              <a:rPr lang="en-US" dirty="0" smtClean="0"/>
              <a:t>It was designed to eliminate the present effects of past discrimination against minorities and women. Later, it was expanded to encourage the employment of both veterans and persons with disabilities.</a:t>
            </a:r>
          </a:p>
          <a:p>
            <a:endParaRPr lang="en-US" dirty="0" smtClean="0"/>
          </a:p>
          <a:p>
            <a:r>
              <a:rPr lang="en-US" dirty="0" smtClean="0"/>
              <a:t>Today we look at Affirmative Action as the valuing of inclusion and diversity – and using these values as a guide to our educational programming for our clientele.</a:t>
            </a:r>
          </a:p>
          <a:p>
            <a:endParaRPr lang="en-US" dirty="0" smtClean="0"/>
          </a:p>
          <a:p>
            <a:r>
              <a:rPr lang="en-US" dirty="0" smtClean="0"/>
              <a:t>The goals of Affirmative Action have informed even our UC ANR Core Values as well as the ANR Strategic Plan. </a:t>
            </a:r>
          </a:p>
          <a:p>
            <a:endParaRPr lang="en-US" dirty="0"/>
          </a:p>
          <a:p>
            <a:r>
              <a:rPr lang="en-US" dirty="0"/>
              <a:t>We will see in a later slide how the goals of Affirmative Action have informed even our UC ANR Core Values as well as the ANR Strategic Plan. You should see this as indicative of the high status with which UC and UC ANR holds the principles of non-discrimination, the prevention of all forms of harassment (including sexual harassment) and the ideals of affirmative action – both in our CE programs and in the workplace.</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3</a:t>
            </a:fld>
            <a:endParaRPr lang="en-US" dirty="0"/>
          </a:p>
        </p:txBody>
      </p:sp>
    </p:spTree>
    <p:extLst>
      <p:ext uri="{BB962C8B-B14F-4D97-AF65-F5344CB8AC3E}">
        <p14:creationId xmlns:p14="http://schemas.microsoft.com/office/powerpoint/2010/main" val="124661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66813" y="523875"/>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xfrm>
            <a:off x="695325" y="4166381"/>
            <a:ext cx="5559425" cy="46077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smtClean="0"/>
              <a:t>As</a:t>
            </a:r>
            <a:r>
              <a:rPr lang="en-US" altLang="en-US" sz="1800" baseline="0" dirty="0" smtClean="0"/>
              <a:t> mentioned, </a:t>
            </a:r>
            <a:r>
              <a:rPr lang="en-US" altLang="en-US" sz="1800" dirty="0" smtClean="0"/>
              <a:t>ANR Core Values</a:t>
            </a:r>
            <a:r>
              <a:rPr lang="en-US" altLang="en-US" sz="1800" baseline="0" dirty="0" smtClean="0"/>
              <a:t> </a:t>
            </a:r>
            <a:r>
              <a:rPr lang="en-US" altLang="en-US" sz="1800" dirty="0" smtClean="0"/>
              <a:t>are the principles that guide our actions.</a:t>
            </a:r>
            <a:r>
              <a:rPr lang="en-US" altLang="en-US" sz="1800" baseline="0" dirty="0" smtClean="0"/>
              <a:t> </a:t>
            </a:r>
            <a:r>
              <a:rPr lang="en-US" sz="1800" dirty="0" smtClean="0"/>
              <a:t>You should see this as indicative of the high status with which UC and UC ANR holds the principles of non-discrimination, the prevention of all forms of harassment (including sexual harassment) and the ideals of affirmative action – both in our CE programs and in the workplace.</a:t>
            </a:r>
          </a:p>
          <a:p>
            <a:pPr eaLnBrk="1" hangingPunct="1">
              <a:spcBef>
                <a:spcPct val="0"/>
              </a:spcBef>
            </a:pPr>
            <a:endParaRPr lang="en-US" altLang="en-US" sz="1800" dirty="0" smtClean="0"/>
          </a:p>
          <a:p>
            <a:pPr eaLnBrk="1" hangingPunct="1">
              <a:spcBef>
                <a:spcPct val="0"/>
              </a:spcBef>
            </a:pPr>
            <a:endParaRPr lang="en-US" altLang="en-US" sz="1800" dirty="0" smtClean="0"/>
          </a:p>
          <a:p>
            <a:pPr eaLnBrk="1" hangingPunct="1">
              <a:spcBef>
                <a:spcPct val="0"/>
              </a:spcBef>
            </a:pPr>
            <a:r>
              <a:rPr lang="en-US" altLang="en-US" sz="1800" dirty="0" smtClean="0"/>
              <a:t>The ANR Core Values embrace not only inclusion but also integrity, collaboration, excellence, innovation and community development.</a:t>
            </a:r>
            <a:endParaRPr lang="en-US" altLang="en-US" sz="1800"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FF0AF-84AA-415C-A2C9-7A5AFE651249}" type="slidenum">
              <a:rPr lang="en-US" altLang="en-US" smtClean="0"/>
              <a:pPr>
                <a:spcBef>
                  <a:spcPct val="0"/>
                </a:spcBef>
              </a:pPr>
              <a:t>4</a:t>
            </a:fld>
            <a:endParaRPr lang="en-US" altLang="en-US" dirty="0"/>
          </a:p>
        </p:txBody>
      </p:sp>
    </p:spTree>
    <p:extLst>
      <p:ext uri="{BB962C8B-B14F-4D97-AF65-F5344CB8AC3E}">
        <p14:creationId xmlns:p14="http://schemas.microsoft.com/office/powerpoint/2010/main" val="154419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407598"/>
          </a:xfrm>
        </p:spPr>
        <p:txBody>
          <a:bodyPr/>
          <a:lstStyle/>
          <a:p>
            <a:r>
              <a:rPr lang="en-US" dirty="0" smtClean="0"/>
              <a:t>NIFA, The National Institute of Food and Agriculture is the</a:t>
            </a:r>
            <a:r>
              <a:rPr lang="en-US" baseline="0" dirty="0" smtClean="0"/>
              <a:t> federal agency that administers federal funding </a:t>
            </a:r>
            <a:r>
              <a:rPr lang="en-US" dirty="0" smtClean="0"/>
              <a:t>to advance agriculture-related sciences through partnerships with the Land-Grant University System and their extension programs.</a:t>
            </a:r>
            <a:r>
              <a:rPr lang="en-US" baseline="0" dirty="0" smtClean="0"/>
              <a:t> Because of this funding, NIFA also monitors our contact reporting</a:t>
            </a:r>
            <a:r>
              <a:rPr lang="en-US" dirty="0" smtClean="0"/>
              <a:t>.  </a:t>
            </a:r>
            <a:br>
              <a:rPr lang="en-US" dirty="0" smtClean="0"/>
            </a:br>
            <a:endParaRPr lang="en-US" sz="800" dirty="0" smtClean="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5</a:t>
            </a:fld>
            <a:endParaRPr lang="en-US" dirty="0"/>
          </a:p>
        </p:txBody>
      </p:sp>
    </p:spTree>
    <p:extLst>
      <p:ext uri="{BB962C8B-B14F-4D97-AF65-F5344CB8AC3E}">
        <p14:creationId xmlns:p14="http://schemas.microsoft.com/office/powerpoint/2010/main" val="336037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588468"/>
          </a:xfrm>
        </p:spPr>
        <p:txBody>
          <a:bodyPr/>
          <a:lstStyle/>
          <a:p>
            <a:r>
              <a:rPr lang="en-US" dirty="0" smtClean="0"/>
              <a:t>NIFA</a:t>
            </a:r>
            <a:r>
              <a:rPr lang="en-US" baseline="0" dirty="0" smtClean="0"/>
              <a:t> is</a:t>
            </a:r>
            <a:r>
              <a:rPr lang="en-US" dirty="0" smtClean="0"/>
              <a:t> not interested ONLY in the actual Cooperative Extension (CE) programs . . . they are ALSO interested in the diversity and Equal Opportunity of the ANR academic and staff workforce.</a:t>
            </a:r>
            <a:r>
              <a:rPr lang="en-US" baseline="0" dirty="0" smtClean="0"/>
              <a:t> </a:t>
            </a:r>
            <a:endParaRPr lang="en-US" dirty="0" smtClean="0"/>
          </a:p>
          <a:p>
            <a:endParaRPr lang="en-US" dirty="0" smtClean="0"/>
          </a:p>
          <a:p>
            <a:r>
              <a:rPr lang="en-US" dirty="0" smtClean="0"/>
              <a:t>As such, NIFA reviews reporting</a:t>
            </a:r>
            <a:r>
              <a:rPr lang="en-US" baseline="0" dirty="0" smtClean="0"/>
              <a:t> data on</a:t>
            </a:r>
            <a:r>
              <a:rPr lang="en-US" dirty="0" smtClean="0"/>
              <a:t> </a:t>
            </a:r>
          </a:p>
          <a:p>
            <a:endParaRPr lang="en-US" dirty="0" smtClean="0"/>
          </a:p>
          <a:p>
            <a:pPr>
              <a:defRPr/>
            </a:pPr>
            <a:r>
              <a:rPr lang="en-US" dirty="0" smtClean="0"/>
              <a:t>1) Extension and Research program and workforce race/ethnicity and gender data. </a:t>
            </a:r>
          </a:p>
          <a:p>
            <a:pPr>
              <a:defRPr/>
            </a:pPr>
            <a:r>
              <a:rPr lang="en-US" dirty="0" smtClean="0"/>
              <a:t>2) Racial/ethnic and gender composition of academic workforce, staff, volunteers, committees and councils. </a:t>
            </a:r>
          </a:p>
          <a:p>
            <a:pPr>
              <a:defRPr/>
            </a:pPr>
            <a:r>
              <a:rPr lang="en-US" dirty="0" smtClean="0"/>
              <a:t>3) potential workforce and program audiences. </a:t>
            </a:r>
          </a:p>
          <a:p>
            <a:pPr>
              <a:defRPr/>
            </a:pPr>
            <a:r>
              <a:rPr lang="en-US" dirty="0" smtClean="0"/>
              <a:t>4) National Origin discrimination and Limited English Proficiency </a:t>
            </a:r>
          </a:p>
          <a:p>
            <a:pPr>
              <a:defRPr/>
            </a:pPr>
            <a:r>
              <a:rPr lang="en-US" dirty="0" smtClean="0"/>
              <a:t>5) Accessibility to the disabled and public notification for accommodation.</a:t>
            </a:r>
          </a:p>
          <a:p>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6</a:t>
            </a:fld>
            <a:endParaRPr lang="en-US" dirty="0"/>
          </a:p>
        </p:txBody>
      </p:sp>
    </p:spTree>
    <p:extLst>
      <p:ext uri="{BB962C8B-B14F-4D97-AF65-F5344CB8AC3E}">
        <p14:creationId xmlns:p14="http://schemas.microsoft.com/office/powerpoint/2010/main" val="385823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325" y="4445000"/>
            <a:ext cx="5559425" cy="4628662"/>
          </a:xfrm>
        </p:spPr>
        <p:txBody>
          <a:bodyPr/>
          <a:lstStyle/>
          <a:p>
            <a:r>
              <a:rPr lang="en-US" dirty="0" smtClean="0"/>
              <a:t>Codes of Federal Regulations</a:t>
            </a:r>
            <a:r>
              <a:rPr lang="en-US" baseline="0" dirty="0" smtClean="0"/>
              <a:t> </a:t>
            </a:r>
            <a:r>
              <a:rPr lang="en-US" dirty="0" smtClean="0"/>
              <a:t>outlaw particular discriminatory practices</a:t>
            </a:r>
            <a:r>
              <a:rPr lang="en-US" baseline="0" dirty="0" smtClean="0"/>
              <a:t> related to race, national origin, sex,  and age for example, </a:t>
            </a:r>
            <a:r>
              <a:rPr lang="en-US" dirty="0" smtClean="0"/>
              <a:t>within any agency receiving federal money. Not only is discrimination prohibited against those wishing to participate,</a:t>
            </a:r>
            <a:r>
              <a:rPr lang="en-US" baseline="0" dirty="0" smtClean="0"/>
              <a:t> but also to those wishing to advise or plan programs.</a:t>
            </a:r>
          </a:p>
          <a:p>
            <a:endParaRPr lang="en-US" baseline="0" dirty="0" smtClean="0"/>
          </a:p>
          <a:p>
            <a:r>
              <a:rPr lang="en-US" baseline="0" dirty="0" smtClean="0"/>
              <a:t>For more specifics on the CFR’s please visit the AA website.</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7</a:t>
            </a:fld>
            <a:endParaRPr lang="en-US" dirty="0"/>
          </a:p>
        </p:txBody>
      </p:sp>
    </p:spTree>
    <p:extLst>
      <p:ext uri="{BB962C8B-B14F-4D97-AF65-F5344CB8AC3E}">
        <p14:creationId xmlns:p14="http://schemas.microsoft.com/office/powerpoint/2010/main" val="2843607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166813" y="157163"/>
            <a:ext cx="4330700" cy="3248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p:cNvPr>
          <p:cNvSpPr>
            <a:spLocks noGrp="1"/>
          </p:cNvSpPr>
          <p:nvPr>
            <p:ph type="body" idx="1"/>
          </p:nvPr>
        </p:nvSpPr>
        <p:spPr bwMode="auto">
          <a:xfrm>
            <a:off x="209550" y="3524250"/>
            <a:ext cx="6600825" cy="48958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sz="1800" dirty="0" smtClean="0"/>
              <a:t>When</a:t>
            </a:r>
            <a:r>
              <a:rPr lang="en-US" sz="1800" baseline="0" dirty="0" smtClean="0"/>
              <a:t> thinking of your AA goals, consider:</a:t>
            </a:r>
            <a:endParaRPr lang="en-US" sz="1800" dirty="0" smtClean="0"/>
          </a:p>
          <a:p>
            <a:pPr eaLnBrk="1" hangingPunct="1">
              <a:spcBef>
                <a:spcPct val="0"/>
              </a:spcBef>
              <a:defRPr/>
            </a:pPr>
            <a:endParaRPr lang="en-US" sz="1800" dirty="0" smtClean="0"/>
          </a:p>
          <a:p>
            <a:pPr marL="170181" indent="-170181" eaLnBrk="1" hangingPunct="1">
              <a:spcBef>
                <a:spcPct val="0"/>
              </a:spcBef>
              <a:buFont typeface="Arial" pitchFamily="34" charset="0"/>
              <a:buChar char="•"/>
              <a:defRPr/>
            </a:pPr>
            <a:r>
              <a:rPr lang="en-US" sz="1800" dirty="0" smtClean="0"/>
              <a:t>How</a:t>
            </a:r>
            <a:r>
              <a:rPr lang="en-US" sz="1800" baseline="0" dirty="0" smtClean="0"/>
              <a:t> </a:t>
            </a:r>
            <a:r>
              <a:rPr lang="en-US" sz="1800" dirty="0" smtClean="0"/>
              <a:t>you will assure nondiscrimination and equal opportunity in your program outreach and activities.</a:t>
            </a:r>
          </a:p>
          <a:p>
            <a:pPr marL="170181" indent="-170181" eaLnBrk="1" hangingPunct="1">
              <a:spcBef>
                <a:spcPct val="0"/>
              </a:spcBef>
              <a:buFont typeface="Arial" pitchFamily="34" charset="0"/>
              <a:buChar char="•"/>
              <a:defRPr/>
            </a:pPr>
            <a:endParaRPr lang="en-US" sz="1800" dirty="0" smtClean="0"/>
          </a:p>
          <a:p>
            <a:pPr marL="170181" indent="-170181" eaLnBrk="1" hangingPunct="1">
              <a:spcBef>
                <a:spcPct val="0"/>
              </a:spcBef>
              <a:buFont typeface="Arial" pitchFamily="34" charset="0"/>
              <a:buChar char="•"/>
              <a:defRPr/>
            </a:pPr>
            <a:r>
              <a:rPr lang="en-US" sz="1800" dirty="0" smtClean="0"/>
              <a:t>How</a:t>
            </a:r>
            <a:r>
              <a:rPr lang="en-US" sz="1800" baseline="0" dirty="0" smtClean="0"/>
              <a:t> y</a:t>
            </a:r>
            <a:r>
              <a:rPr lang="en-US" sz="1800" dirty="0" smtClean="0"/>
              <a:t>ou will expand access to people from underrepresented groups with your outreach activities.  </a:t>
            </a:r>
          </a:p>
          <a:p>
            <a:pPr marL="0" indent="0" eaLnBrk="1" hangingPunct="1">
              <a:spcBef>
                <a:spcPct val="0"/>
              </a:spcBef>
              <a:buFont typeface="Arial" pitchFamily="34" charset="0"/>
              <a:buNone/>
              <a:defRPr/>
            </a:pPr>
            <a:r>
              <a:rPr lang="en-US" sz="1800" dirty="0" smtClean="0"/>
              <a:t>  </a:t>
            </a:r>
          </a:p>
          <a:p>
            <a:pPr marL="0" indent="0" eaLnBrk="1" hangingPunct="1">
              <a:spcBef>
                <a:spcPct val="0"/>
              </a:spcBef>
              <a:buFont typeface="Arial" pitchFamily="34" charset="0"/>
              <a:buNone/>
              <a:defRPr/>
            </a:pPr>
            <a:r>
              <a:rPr lang="en-US" sz="1800" dirty="0" smtClean="0"/>
              <a:t>Your commitment to nondiscrimination and inclusion will allow you to reflect the ANR Core Values in your work </a:t>
            </a:r>
            <a:endParaRPr lang="en-US" sz="1800"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36600" indent="-282575">
              <a:spcBef>
                <a:spcPct val="30000"/>
              </a:spcBef>
              <a:defRPr sz="1200">
                <a:solidFill>
                  <a:schemeClr val="tx1"/>
                </a:solidFill>
                <a:latin typeface="Calibri" panose="020F0502020204030204" pitchFamily="34" charset="0"/>
              </a:defRPr>
            </a:lvl2pPr>
            <a:lvl3pPr marL="1133475" indent="-225425">
              <a:spcBef>
                <a:spcPct val="30000"/>
              </a:spcBef>
              <a:defRPr sz="1200">
                <a:solidFill>
                  <a:schemeClr val="tx1"/>
                </a:solidFill>
                <a:latin typeface="Calibri" panose="020F0502020204030204" pitchFamily="34" charset="0"/>
              </a:defRPr>
            </a:lvl3pPr>
            <a:lvl4pPr marL="1587500" indent="-225425">
              <a:spcBef>
                <a:spcPct val="30000"/>
              </a:spcBef>
              <a:defRPr sz="1200">
                <a:solidFill>
                  <a:schemeClr val="tx1"/>
                </a:solidFill>
                <a:latin typeface="Calibri" panose="020F0502020204030204" pitchFamily="34" charset="0"/>
              </a:defRPr>
            </a:lvl4pPr>
            <a:lvl5pPr marL="2041525" indent="-225425">
              <a:spcBef>
                <a:spcPct val="30000"/>
              </a:spcBef>
              <a:defRPr sz="1200">
                <a:solidFill>
                  <a:schemeClr val="tx1"/>
                </a:solidFill>
                <a:latin typeface="Calibri" panose="020F0502020204030204" pitchFamily="34" charset="0"/>
              </a:defRPr>
            </a:lvl5pPr>
            <a:lvl6pPr marL="2498725" indent="-225425" defTabSz="457200" eaLnBrk="0" fontAlgn="base" hangingPunct="0">
              <a:spcBef>
                <a:spcPct val="30000"/>
              </a:spcBef>
              <a:spcAft>
                <a:spcPct val="0"/>
              </a:spcAft>
              <a:defRPr sz="1200">
                <a:solidFill>
                  <a:schemeClr val="tx1"/>
                </a:solidFill>
                <a:latin typeface="Calibri" panose="020F0502020204030204" pitchFamily="34" charset="0"/>
              </a:defRPr>
            </a:lvl6pPr>
            <a:lvl7pPr marL="2955925" indent="-225425" defTabSz="457200" eaLnBrk="0" fontAlgn="base" hangingPunct="0">
              <a:spcBef>
                <a:spcPct val="30000"/>
              </a:spcBef>
              <a:spcAft>
                <a:spcPct val="0"/>
              </a:spcAft>
              <a:defRPr sz="1200">
                <a:solidFill>
                  <a:schemeClr val="tx1"/>
                </a:solidFill>
                <a:latin typeface="Calibri" panose="020F0502020204030204" pitchFamily="34" charset="0"/>
              </a:defRPr>
            </a:lvl7pPr>
            <a:lvl8pPr marL="3413125" indent="-225425" defTabSz="457200" eaLnBrk="0" fontAlgn="base" hangingPunct="0">
              <a:spcBef>
                <a:spcPct val="30000"/>
              </a:spcBef>
              <a:spcAft>
                <a:spcPct val="0"/>
              </a:spcAft>
              <a:defRPr sz="1200">
                <a:solidFill>
                  <a:schemeClr val="tx1"/>
                </a:solidFill>
                <a:latin typeface="Calibri" panose="020F0502020204030204" pitchFamily="34" charset="0"/>
              </a:defRPr>
            </a:lvl8pPr>
            <a:lvl9pPr marL="3870325" indent="-22542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8CD5FD-1207-4D4A-93EC-1DB767D4D9B9}" type="slidenum">
              <a:rPr lang="en-US" altLang="en-US" smtClean="0"/>
              <a:pPr>
                <a:spcBef>
                  <a:spcPct val="0"/>
                </a:spcBef>
              </a:pPr>
              <a:t>8</a:t>
            </a:fld>
            <a:endParaRPr lang="en-US" altLang="en-US" dirty="0"/>
          </a:p>
        </p:txBody>
      </p:sp>
    </p:spTree>
    <p:extLst>
      <p:ext uri="{BB962C8B-B14F-4D97-AF65-F5344CB8AC3E}">
        <p14:creationId xmlns:p14="http://schemas.microsoft.com/office/powerpoint/2010/main" val="348269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why we do civil rights reporting.</a:t>
            </a:r>
          </a:p>
        </p:txBody>
      </p:sp>
      <p:sp>
        <p:nvSpPr>
          <p:cNvPr id="4" name="Slide Number Placeholder 3"/>
          <p:cNvSpPr>
            <a:spLocks noGrp="1"/>
          </p:cNvSpPr>
          <p:nvPr>
            <p:ph type="sldNum" sz="quarter" idx="10"/>
          </p:nvPr>
        </p:nvSpPr>
        <p:spPr/>
        <p:txBody>
          <a:bodyPr/>
          <a:lstStyle/>
          <a:p>
            <a:pPr>
              <a:defRPr/>
            </a:pPr>
            <a:fld id="{091D922A-A3FA-404F-BDE8-E9FDE295943F}" type="slidenum">
              <a:rPr lang="en-US" smtClean="0"/>
              <a:pPr>
                <a:defRPr/>
              </a:pPr>
              <a:t>9</a:t>
            </a:fld>
            <a:endParaRPr lang="en-US" dirty="0"/>
          </a:p>
        </p:txBody>
      </p:sp>
    </p:spTree>
    <p:extLst>
      <p:ext uri="{BB962C8B-B14F-4D97-AF65-F5344CB8AC3E}">
        <p14:creationId xmlns:p14="http://schemas.microsoft.com/office/powerpoint/2010/main" val="2655663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71784275"/>
      </p:ext>
    </p:extLst>
  </p:cSld>
  <p:clrMapOvr>
    <a:masterClrMapping/>
  </p:clrMapOvr>
  <p:transition spd="slow" advTm="244242"/>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7825F8-3F80-42F1-B800-BB4711E455FC}" type="datetimeFigureOut">
              <a:rPr lang="en-US"/>
              <a:pPr>
                <a:defRPr/>
              </a:pPr>
              <a:t>11/4/2019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5C013E-53D3-42B5-811E-B1156903A4C1}" type="slidenum">
              <a:rPr lang="en-US"/>
              <a:pPr>
                <a:defRPr/>
              </a:pPr>
              <a:t>‹#›</a:t>
            </a:fld>
            <a:endParaRPr lang="en-US"/>
          </a:p>
        </p:txBody>
      </p:sp>
    </p:spTree>
    <p:extLst>
      <p:ext uri="{BB962C8B-B14F-4D97-AF65-F5344CB8AC3E}">
        <p14:creationId xmlns:p14="http://schemas.microsoft.com/office/powerpoint/2010/main" val="4055353457"/>
      </p:ext>
    </p:extLst>
  </p:cSld>
  <p:clrMapOvr>
    <a:masterClrMapping/>
  </p:clrMapOvr>
  <p:transition spd="slow" advTm="244242"/>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98285"/>
      </p:ext>
    </p:extLst>
  </p:cSld>
  <p:clrMapOvr>
    <a:masterClrMapping/>
  </p:clrMapOvr>
  <p:transition spd="slow" advTm="244242"/>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4895939"/>
      </p:ext>
    </p:extLst>
  </p:cSld>
  <p:clrMapOvr>
    <a:masterClrMapping/>
  </p:clrMapOvr>
  <p:transition spd="slow" advTm="244242"/>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45807"/>
      </p:ext>
    </p:extLst>
  </p:cSld>
  <p:clrMapOvr>
    <a:masterClrMapping/>
  </p:clrMapOvr>
  <p:transition spd="slow" advTm="244242"/>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0903932"/>
      </p:ext>
    </p:extLst>
  </p:cSld>
  <p:clrMapOvr>
    <a:masterClrMapping/>
  </p:clrMapOvr>
  <p:transition spd="slow" advTm="244242"/>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13584"/>
      </p:ext>
    </p:extLst>
  </p:cSld>
  <p:clrMapOvr>
    <a:masterClrMapping/>
  </p:clrMapOvr>
  <p:transition spd="slow" advTm="244242"/>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1538550"/>
      </p:ext>
    </p:extLst>
  </p:cSld>
  <p:clrMapOvr>
    <a:masterClrMapping/>
  </p:clrMapOvr>
  <p:transition spd="slow" advTm="244242"/>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68990432"/>
      </p:ext>
    </p:extLst>
  </p:cSld>
  <p:clrMapOvr>
    <a:masterClrMapping/>
  </p:clrMapOvr>
  <p:transition spd="slow" advTm="244242"/>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3C52F2-DD3C-4988-B90C-2E913BC5F0F3}" type="datetimeFigureOut">
              <a:rPr lang="en-US"/>
              <a:pPr>
                <a:defRPr/>
              </a:pPr>
              <a:t>11/4/2019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06A7CE-EFC7-44A9-9A18-9D7C6B190BBD}" type="slidenum">
              <a:rPr lang="en-US"/>
              <a:pPr>
                <a:defRPr/>
              </a:pPr>
              <a:t>‹#›</a:t>
            </a:fld>
            <a:endParaRPr lang="en-US"/>
          </a:p>
        </p:txBody>
      </p:sp>
    </p:spTree>
    <p:extLst>
      <p:ext uri="{BB962C8B-B14F-4D97-AF65-F5344CB8AC3E}">
        <p14:creationId xmlns:p14="http://schemas.microsoft.com/office/powerpoint/2010/main" val="1392186158"/>
      </p:ext>
    </p:extLst>
  </p:cSld>
  <p:clrMapOvr>
    <a:masterClrMapping/>
  </p:clrMapOvr>
  <p:transition spd="slow" advTm="244242"/>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Wave+ANRLogo_basic.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5275" y="5807075"/>
            <a:ext cx="88519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7967310-0292-4847-8A2D-D35242B3465F}" type="datetimeFigureOut">
              <a:rPr lang="en-US"/>
              <a:pPr>
                <a:defRPr/>
              </a:pPr>
              <a:t>11/4/2019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54526FA-5CC3-4894-B895-2C1E36EAC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ransition spd="slow" advTm="244242"/>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ucanr.edu/sites/ProjectBoardHelp/" TargetMode="External"/><Relationship Id="rId4" Type="http://schemas.openxmlformats.org/officeDocument/2006/relationships/hyperlink" Target="https://ucanr.edu/sites/ProjectBoardHelp/User_Manual_-_ANR_MP_/"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hyperlink" Target="mailto:Christopher.hanson@ucop.edu"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mailto:kit.Alviz@ucop.edu" TargetMode="External"/><Relationship Id="rId5" Type="http://schemas.openxmlformats.org/officeDocument/2006/relationships/image" Target="../media/image11.png"/><Relationship Id="rId4" Type="http://schemas.openxmlformats.org/officeDocument/2006/relationships/hyperlink" Target="mailto:dewhite@ucanr.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ucanr.edu/sites/DiscriminationSexual_Violence/Policies_and_Law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45164" y="511037"/>
            <a:ext cx="85344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900" b="1" dirty="0" smtClean="0">
                <a:latin typeface="Chaparral Pro" panose="02060503040505020203" pitchFamily="18" charset="0"/>
              </a:rPr>
              <a:t>Affirmative Action &amp;</a:t>
            </a:r>
            <a:endParaRPr lang="en-US" sz="6400" b="1" dirty="0">
              <a:latin typeface="Chaparral Pro" panose="02060503040505020203" pitchFamily="18" charset="0"/>
            </a:endParaRPr>
          </a:p>
          <a:p>
            <a:pPr fontAlgn="auto">
              <a:spcAft>
                <a:spcPts val="0"/>
              </a:spcAft>
              <a:defRPr/>
            </a:pPr>
            <a:r>
              <a:rPr lang="en-US" sz="4900" b="1" dirty="0">
                <a:solidFill>
                  <a:srgbClr val="FF0000"/>
                </a:solidFill>
                <a:latin typeface="Chaparral Pro" panose="02060503040505020203" pitchFamily="18" charset="0"/>
              </a:rPr>
              <a:t>Project Board</a:t>
            </a:r>
            <a:r>
              <a:rPr lang="en-US" b="1" dirty="0"/>
              <a:t/>
            </a:r>
            <a:br>
              <a:rPr lang="en-US" b="1" dirty="0"/>
            </a:br>
            <a:endParaRPr lang="en-US" b="1" dirty="0"/>
          </a:p>
        </p:txBody>
      </p:sp>
      <p:sp>
        <p:nvSpPr>
          <p:cNvPr id="5123" name="Subtitle 2"/>
          <p:cNvSpPr txBox="1">
            <a:spLocks/>
          </p:cNvSpPr>
          <p:nvPr/>
        </p:nvSpPr>
        <p:spPr bwMode="auto">
          <a:xfrm>
            <a:off x="304800" y="2586038"/>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n-US" altLang="en-US" sz="2800" b="1" dirty="0">
                <a:latin typeface="Chaparral Pro" panose="02060503040505020203" pitchFamily="18" charset="0"/>
              </a:rPr>
              <a:t>UC ANR Affirmative Action Office</a:t>
            </a:r>
          </a:p>
        </p:txBody>
      </p:sp>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9413" y="3262313"/>
            <a:ext cx="32226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324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1"/>
          <p:cNvSpPr txBox="1">
            <a:spLocks noChangeArrowheads="1"/>
          </p:cNvSpPr>
          <p:nvPr/>
        </p:nvSpPr>
        <p:spPr bwMode="auto">
          <a:xfrm>
            <a:off x="1593849" y="136525"/>
            <a:ext cx="616149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dirty="0" smtClean="0"/>
              <a:t>Civil </a:t>
            </a:r>
            <a:r>
              <a:rPr lang="en-US" altLang="en-US" sz="4400" dirty="0"/>
              <a:t>Rights </a:t>
            </a:r>
            <a:r>
              <a:rPr lang="en-US" altLang="en-US" sz="4400" dirty="0" smtClean="0"/>
              <a:t>Reporting and </a:t>
            </a:r>
          </a:p>
          <a:p>
            <a:pPr algn="ctr" eaLnBrk="1" hangingPunct="1">
              <a:spcBef>
                <a:spcPct val="0"/>
              </a:spcBef>
              <a:buFontTx/>
              <a:buNone/>
            </a:pPr>
            <a:r>
              <a:rPr lang="en-US" altLang="en-US" sz="4400" dirty="0" smtClean="0"/>
              <a:t>Data Collection</a:t>
            </a:r>
            <a:endParaRPr lang="en-US" altLang="en-US" sz="4400" dirty="0"/>
          </a:p>
        </p:txBody>
      </p:sp>
      <p:sp>
        <p:nvSpPr>
          <p:cNvPr id="19460" name="Content Placeholder 3"/>
          <p:cNvSpPr>
            <a:spLocks noGrp="1"/>
          </p:cNvSpPr>
          <p:nvPr>
            <p:ph idx="1"/>
          </p:nvPr>
        </p:nvSpPr>
        <p:spPr>
          <a:xfrm>
            <a:off x="815009" y="1690000"/>
            <a:ext cx="8039998" cy="1485900"/>
          </a:xfrm>
        </p:spPr>
        <p:txBody>
          <a:bodyPr/>
          <a:lstStyle/>
          <a:p>
            <a:r>
              <a:rPr lang="en-US" altLang="en-US" sz="2200" dirty="0" smtClean="0"/>
              <a:t>Project </a:t>
            </a:r>
            <a:r>
              <a:rPr lang="en-US" altLang="en-US" sz="2200" dirty="0"/>
              <a:t>Board’s Civil Rights component is the documentation that ANR executes its CE mission with equality. . .that the “quantity and quality of benefits and services” is the same for both people of color and whites</a:t>
            </a:r>
            <a:r>
              <a:rPr lang="en-US" altLang="en-US" sz="2200" dirty="0" smtClean="0"/>
              <a:t>.</a:t>
            </a:r>
          </a:p>
          <a:p>
            <a:pPr marL="0" indent="0">
              <a:buFont typeface="Arial" panose="020B0604020202020204" pitchFamily="34" charset="0"/>
              <a:buNone/>
            </a:pPr>
            <a:endParaRPr lang="en-US" altLang="en-US" sz="2200" b="1" dirty="0"/>
          </a:p>
          <a:p>
            <a:r>
              <a:rPr lang="en-US" sz="2200" dirty="0"/>
              <a:t>California courts have held that the collection of racial data to monitor for non-discrimination does NOT violate state law prohibiting the consideration of race, sex, or ethnicity in areas of public employment, public contracting, and public </a:t>
            </a:r>
            <a:r>
              <a:rPr lang="en-US" sz="2200" dirty="0" smtClean="0"/>
              <a:t>education.</a:t>
            </a:r>
            <a:endParaRPr lang="en-US" altLang="en-US" sz="2200" b="1" dirty="0"/>
          </a:p>
          <a:p>
            <a:pPr marL="0" indent="0">
              <a:buFont typeface="Arial" panose="020B0604020202020204" pitchFamily="34" charset="0"/>
              <a:buNone/>
            </a:pPr>
            <a:endParaRPr lang="en-US" altLang="en-US" sz="2200" dirty="0"/>
          </a:p>
        </p:txBody>
      </p:sp>
      <p:pic>
        <p:nvPicPr>
          <p:cNvPr id="7" name="Picture 6"/>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7164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6267"/>
            <a:ext cx="8229600" cy="1143000"/>
          </a:xfrm>
        </p:spPr>
        <p:txBody>
          <a:bodyPr/>
          <a:lstStyle/>
          <a:p>
            <a:r>
              <a:rPr lang="en-US" altLang="en-US" b="1" dirty="0"/>
              <a:t>Who is Your Potential Clientele?</a:t>
            </a:r>
          </a:p>
        </p:txBody>
      </p:sp>
      <p:sp>
        <p:nvSpPr>
          <p:cNvPr id="23555" name="Content Placeholder 2"/>
          <p:cNvSpPr>
            <a:spLocks noGrp="1"/>
          </p:cNvSpPr>
          <p:nvPr>
            <p:ph idx="1"/>
          </p:nvPr>
        </p:nvSpPr>
        <p:spPr>
          <a:xfrm>
            <a:off x="457200" y="1206500"/>
            <a:ext cx="8229600" cy="4464050"/>
          </a:xfrm>
        </p:spPr>
        <p:txBody>
          <a:bodyPr/>
          <a:lstStyle/>
          <a:p>
            <a:r>
              <a:rPr lang="en-US" altLang="en-US" sz="2400" dirty="0"/>
              <a:t>Your PVA &amp; PD should provide key </a:t>
            </a:r>
            <a:r>
              <a:rPr lang="en-US" altLang="en-US" sz="2400" dirty="0" smtClean="0"/>
              <a:t>clientele information. </a:t>
            </a:r>
            <a:r>
              <a:rPr lang="en-US" altLang="en-US" sz="2400" dirty="0"/>
              <a:t>W</a:t>
            </a:r>
            <a:r>
              <a:rPr lang="en-US" altLang="en-US" sz="2400" dirty="0" smtClean="0"/>
              <a:t>ork </a:t>
            </a:r>
            <a:r>
              <a:rPr lang="en-US" altLang="en-US" sz="2400" dirty="0"/>
              <a:t>with your county director and program colleagues to </a:t>
            </a:r>
            <a:r>
              <a:rPr lang="en-US" altLang="en-US" sz="2400" dirty="0" smtClean="0"/>
              <a:t>discover </a:t>
            </a:r>
            <a:r>
              <a:rPr lang="en-US" altLang="en-US" sz="2400" u="sng" dirty="0"/>
              <a:t>additional</a:t>
            </a:r>
            <a:r>
              <a:rPr lang="en-US" altLang="en-US" sz="2400" dirty="0"/>
              <a:t> groups who may also become potential clientele</a:t>
            </a:r>
          </a:p>
          <a:p>
            <a:r>
              <a:rPr lang="en-US" altLang="en-US" sz="2400" dirty="0"/>
              <a:t>Learn about the demographics of your clientele group(s) by viewing US Census, Ag Census, Ag Commissioner’s Report, local data and local knowledge</a:t>
            </a:r>
          </a:p>
          <a:p>
            <a:pPr lvl="1">
              <a:buFont typeface="Wingdings" panose="05000000000000000000" pitchFamily="2" charset="2"/>
              <a:buChar char="§"/>
            </a:pPr>
            <a:r>
              <a:rPr lang="en-US" altLang="en-US" sz="2000" dirty="0">
                <a:solidFill>
                  <a:schemeClr val="accent1"/>
                </a:solidFill>
              </a:rPr>
              <a:t>Ask who would be interested in or benefit from your educational program</a:t>
            </a:r>
          </a:p>
          <a:p>
            <a:pPr lvl="1">
              <a:buFont typeface="Wingdings" panose="05000000000000000000" pitchFamily="2" charset="2"/>
              <a:buChar char="§"/>
            </a:pPr>
            <a:r>
              <a:rPr lang="en-US" altLang="en-US" sz="2000" dirty="0">
                <a:solidFill>
                  <a:schemeClr val="accent1"/>
                </a:solidFill>
              </a:rPr>
              <a:t>Consider the geographic area of your potential audience/clientele</a:t>
            </a:r>
          </a:p>
          <a:p>
            <a:r>
              <a:rPr lang="en-US" altLang="en-US" sz="2400" dirty="0"/>
              <a:t>Work with collaborators, agencies and stakeholders who represent and </a:t>
            </a:r>
            <a:r>
              <a:rPr lang="en-US" altLang="en-US" sz="2400" dirty="0" smtClean="0"/>
              <a:t>serve </a:t>
            </a:r>
            <a:r>
              <a:rPr lang="en-US" altLang="en-US" sz="2400" dirty="0"/>
              <a:t>protected classes/groups </a:t>
            </a:r>
          </a:p>
        </p:txBody>
      </p:sp>
      <p:pic>
        <p:nvPicPr>
          <p:cNvPr id="4" name="Picture 3"/>
          <p:cNvPicPr>
            <a:picLocks noChangeAspect="1"/>
          </p:cNvPicPr>
          <p:nvPr/>
        </p:nvPicPr>
        <p:blipFill>
          <a:blip r:embed="rId3"/>
          <a:stretch>
            <a:fillRect/>
          </a:stretch>
        </p:blipFill>
        <p:spPr>
          <a:xfrm>
            <a:off x="125619" y="17463"/>
            <a:ext cx="652329" cy="652329"/>
          </a:xfrm>
          <a:prstGeom prst="rect">
            <a:avLst/>
          </a:prstGeom>
        </p:spPr>
      </p:pic>
    </p:spTree>
  </p:cSld>
  <p:clrMapOvr>
    <a:masterClrMapping/>
  </p:clrMapOvr>
  <p:transition spd="slow" advTm="10124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800381" y="273465"/>
            <a:ext cx="7896361" cy="5060950"/>
          </a:xfrm>
        </p:spPr>
        <p:txBody>
          <a:bodyPr/>
          <a:lstStyle/>
          <a:p>
            <a:pPr marL="0" indent="0" algn="ctr">
              <a:buNone/>
            </a:pPr>
            <a:r>
              <a:rPr lang="en-US" altLang="en-US" b="1" dirty="0" smtClean="0"/>
              <a:t>Am I Limited to One Clientele Group?</a:t>
            </a:r>
            <a:endParaRPr lang="en-US" altLang="en-US" b="1" dirty="0"/>
          </a:p>
          <a:p>
            <a:pPr marL="0" indent="0">
              <a:buNone/>
            </a:pPr>
            <a:r>
              <a:rPr lang="en-US" altLang="en-US" sz="2400" dirty="0" smtClean="0">
                <a:solidFill>
                  <a:schemeClr val="accent1"/>
                </a:solidFill>
              </a:rPr>
              <a:t>N</a:t>
            </a:r>
            <a:r>
              <a:rPr lang="en-US" altLang="en-US" sz="2000" dirty="0" smtClean="0">
                <a:solidFill>
                  <a:schemeClr val="accent1"/>
                </a:solidFill>
              </a:rPr>
              <a:t>o</a:t>
            </a:r>
            <a:r>
              <a:rPr lang="en-US" altLang="en-US" sz="2000" dirty="0">
                <a:solidFill>
                  <a:schemeClr val="accent1"/>
                </a:solidFill>
              </a:rPr>
              <a:t>, you are not limited to one clientele group, but you have to have at least  one clientele group. </a:t>
            </a:r>
            <a:r>
              <a:rPr lang="en-US" altLang="en-US" sz="2000" dirty="0"/>
              <a:t>However, if your clientele group is predominantly white and/or male, ANR strongly encourages you to identify an additional clientele group that may capture underrepresented peoples who are involved in some way with your program area but whom you may not have thought of as a distinct clientele group before. </a:t>
            </a:r>
            <a:endParaRPr lang="en-US" altLang="en-US" sz="2000" dirty="0" smtClean="0"/>
          </a:p>
          <a:p>
            <a:pPr marL="0" indent="0">
              <a:buNone/>
            </a:pPr>
            <a:endParaRPr lang="en-US" altLang="en-US" sz="2000" dirty="0" smtClean="0"/>
          </a:p>
          <a:p>
            <a:pPr marL="0" indent="0">
              <a:buNone/>
            </a:pPr>
            <a:r>
              <a:rPr lang="en-US" altLang="en-US" sz="2400" dirty="0" smtClean="0">
                <a:solidFill>
                  <a:schemeClr val="accent1"/>
                </a:solidFill>
              </a:rPr>
              <a:t>Examples </a:t>
            </a:r>
            <a:r>
              <a:rPr lang="en-US" altLang="en-US" sz="2400" dirty="0">
                <a:solidFill>
                  <a:schemeClr val="accent1"/>
                </a:solidFill>
              </a:rPr>
              <a:t>of Clientele Groups:</a:t>
            </a:r>
          </a:p>
          <a:p>
            <a:pPr lvl="2">
              <a:buFont typeface="Wingdings" panose="05000000000000000000" pitchFamily="2" charset="2"/>
              <a:buChar char="ü"/>
            </a:pPr>
            <a:r>
              <a:rPr lang="en-US" altLang="en-US" sz="1800" dirty="0"/>
              <a:t>Example: All owners, operators, managers of __ commodity</a:t>
            </a:r>
          </a:p>
          <a:p>
            <a:pPr lvl="2">
              <a:buFont typeface="Wingdings" panose="05000000000000000000" pitchFamily="2" charset="2"/>
              <a:buChar char="ü"/>
            </a:pPr>
            <a:r>
              <a:rPr lang="en-US" altLang="en-US" sz="1800" dirty="0"/>
              <a:t>Example: All PCAs </a:t>
            </a:r>
          </a:p>
          <a:p>
            <a:pPr lvl="2">
              <a:buFont typeface="Wingdings" panose="05000000000000000000" pitchFamily="2" charset="2"/>
              <a:buChar char="ü"/>
            </a:pPr>
            <a:r>
              <a:rPr lang="en-US" altLang="en-US" sz="1800" dirty="0"/>
              <a:t>Example: Agencies and organizations that work in__ commodity arena</a:t>
            </a:r>
          </a:p>
          <a:p>
            <a:pPr lvl="2">
              <a:buFont typeface="Wingdings" panose="05000000000000000000" pitchFamily="2" charset="2"/>
              <a:buChar char="ü"/>
            </a:pPr>
            <a:r>
              <a:rPr lang="en-US" altLang="en-US" sz="1800" dirty="0"/>
              <a:t>Example: Farm labors</a:t>
            </a:r>
          </a:p>
          <a:p>
            <a:pPr lvl="1">
              <a:buFont typeface="Wingdings" panose="05000000000000000000" pitchFamily="2" charset="2"/>
              <a:buChar char="§"/>
            </a:pPr>
            <a:endParaRPr lang="en-US" altLang="en-US" sz="2400" dirty="0">
              <a:solidFill>
                <a:schemeClr val="accent1"/>
              </a:solidFill>
            </a:endParaRPr>
          </a:p>
        </p:txBody>
      </p:sp>
      <p:pic>
        <p:nvPicPr>
          <p:cNvPr id="3" name="Picture 2"/>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5874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830263" y="138113"/>
            <a:ext cx="7467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smtClean="0"/>
              <a:t>Compliance and Parity</a:t>
            </a:r>
            <a:endParaRPr lang="en-US" altLang="en-US" sz="4400" b="1" dirty="0"/>
          </a:p>
        </p:txBody>
      </p:sp>
      <p:sp>
        <p:nvSpPr>
          <p:cNvPr id="3" name="Content Placeholder 1"/>
          <p:cNvSpPr txBox="1">
            <a:spLocks/>
          </p:cNvSpPr>
          <p:nvPr/>
        </p:nvSpPr>
        <p:spPr>
          <a:xfrm>
            <a:off x="792163" y="846138"/>
            <a:ext cx="8229600" cy="2352675"/>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defRPr/>
            </a:pPr>
            <a:endParaRPr lang="en-US" dirty="0"/>
          </a:p>
          <a:p>
            <a:pPr>
              <a:defRPr/>
            </a:pPr>
            <a:endParaRPr lang="en-US" dirty="0"/>
          </a:p>
        </p:txBody>
      </p:sp>
      <p:sp>
        <p:nvSpPr>
          <p:cNvPr id="21509" name="TextBox 4"/>
          <p:cNvSpPr txBox="1">
            <a:spLocks noChangeArrowheads="1"/>
          </p:cNvSpPr>
          <p:nvPr/>
        </p:nvSpPr>
        <p:spPr bwMode="auto">
          <a:xfrm>
            <a:off x="268357" y="1285957"/>
            <a:ext cx="854074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200" dirty="0"/>
              <a:t>Program </a:t>
            </a:r>
            <a:r>
              <a:rPr lang="en-US" altLang="en-US" sz="2200" b="1" dirty="0"/>
              <a:t>Compliance</a:t>
            </a:r>
            <a:r>
              <a:rPr lang="en-US" altLang="en-US" sz="2200" dirty="0"/>
              <a:t> </a:t>
            </a:r>
            <a:r>
              <a:rPr lang="en-US" altLang="en-US" sz="2200" dirty="0" smtClean="0"/>
              <a:t>with </a:t>
            </a:r>
            <a:r>
              <a:rPr lang="en-US" altLang="en-US" sz="2200" dirty="0"/>
              <a:t>federal requirements is </a:t>
            </a:r>
            <a:r>
              <a:rPr lang="en-US" altLang="en-US" sz="2200" dirty="0" smtClean="0"/>
              <a:t>achieved when:</a:t>
            </a:r>
          </a:p>
          <a:p>
            <a:pPr eaLnBrk="1" hangingPunct="1">
              <a:spcBef>
                <a:spcPct val="0"/>
              </a:spcBef>
              <a:buFontTx/>
              <a:buNone/>
            </a:pPr>
            <a:r>
              <a:rPr lang="en-US" altLang="en-US" sz="2200" dirty="0" smtClean="0"/>
              <a:t> </a:t>
            </a:r>
            <a:r>
              <a:rPr lang="en-US" altLang="en-US" sz="2200" dirty="0"/>
              <a:t>1) clientele contacts are in “Parity”; </a:t>
            </a:r>
            <a:r>
              <a:rPr lang="en-US" altLang="en-US" sz="2200" dirty="0" smtClean="0"/>
              <a:t>or</a:t>
            </a:r>
          </a:p>
          <a:p>
            <a:pPr eaLnBrk="1" hangingPunct="1">
              <a:spcBef>
                <a:spcPct val="0"/>
              </a:spcBef>
              <a:buFontTx/>
              <a:buNone/>
            </a:pPr>
            <a:r>
              <a:rPr lang="en-US" altLang="en-US" sz="2200" dirty="0" smtClean="0"/>
              <a:t>2</a:t>
            </a:r>
            <a:r>
              <a:rPr lang="en-US" altLang="en-US" sz="2200" dirty="0"/>
              <a:t>) through establishing All Reasonable </a:t>
            </a:r>
            <a:r>
              <a:rPr lang="en-US" altLang="en-US" sz="2200" dirty="0" smtClean="0"/>
              <a:t>Effort (A.R.E.).</a:t>
            </a:r>
          </a:p>
          <a:p>
            <a:pPr eaLnBrk="1" hangingPunct="1">
              <a:spcBef>
                <a:spcPct val="0"/>
              </a:spcBef>
              <a:buFontTx/>
              <a:buNone/>
            </a:pPr>
            <a:endParaRPr lang="en-US" altLang="en-US" sz="2200" dirty="0"/>
          </a:p>
          <a:p>
            <a:pPr eaLnBrk="1" hangingPunct="1">
              <a:spcBef>
                <a:spcPct val="0"/>
              </a:spcBef>
              <a:buNone/>
            </a:pPr>
            <a:r>
              <a:rPr lang="en-US" altLang="en-US" sz="2200" b="1" dirty="0" smtClean="0"/>
              <a:t>Parity</a:t>
            </a:r>
            <a:r>
              <a:rPr lang="en-US" altLang="en-US" sz="2200" dirty="0" smtClean="0"/>
              <a:t> </a:t>
            </a:r>
            <a:r>
              <a:rPr lang="en-US" altLang="en-US" sz="2200" dirty="0"/>
              <a:t>is defined by the USDA as when the percentage of each minority group making up your actual contacts comes to within 80% of their percentage in the baseline.  For example, if Hispanics make up 10% of your potential or baseline, then Hispanics should make up </a:t>
            </a:r>
            <a:r>
              <a:rPr lang="en-US" altLang="en-US" sz="2200" u="sng" dirty="0"/>
              <a:t>at least</a:t>
            </a:r>
            <a:r>
              <a:rPr lang="en-US" altLang="en-US" sz="2200" dirty="0"/>
              <a:t> 8% of your actual contacts in order for your program to be in parity for Hispanics</a:t>
            </a:r>
            <a:r>
              <a:rPr lang="en-US" altLang="en-US" sz="2200" dirty="0" smtClean="0"/>
              <a:t>.</a:t>
            </a:r>
          </a:p>
          <a:p>
            <a:pPr eaLnBrk="1" hangingPunct="1">
              <a:spcBef>
                <a:spcPct val="0"/>
              </a:spcBef>
              <a:buNone/>
            </a:pPr>
            <a:endParaRPr lang="en-US" altLang="en-US" sz="2200" dirty="0"/>
          </a:p>
          <a:p>
            <a:pPr eaLnBrk="1" hangingPunct="1">
              <a:spcBef>
                <a:spcPct val="0"/>
              </a:spcBef>
              <a:buFontTx/>
              <a:buNone/>
            </a:pPr>
            <a:endParaRPr lang="en-US" altLang="en-US" sz="2200" dirty="0"/>
          </a:p>
        </p:txBody>
      </p:sp>
      <p:pic>
        <p:nvPicPr>
          <p:cNvPr id="6" name="Picture 5"/>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4744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850900" y="132868"/>
            <a:ext cx="7467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4400" b="1" dirty="0"/>
              <a:t>What is All Reasonable Effort?</a:t>
            </a:r>
          </a:p>
        </p:txBody>
      </p:sp>
      <p:sp>
        <p:nvSpPr>
          <p:cNvPr id="22533" name="TextBox 6"/>
          <p:cNvSpPr txBox="1">
            <a:spLocks noChangeArrowheads="1"/>
          </p:cNvSpPr>
          <p:nvPr/>
        </p:nvSpPr>
        <p:spPr bwMode="auto">
          <a:xfrm>
            <a:off x="819150" y="1509237"/>
            <a:ext cx="7696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b="1" dirty="0"/>
              <a:t>All Reasonable Effort  (ARE) </a:t>
            </a:r>
            <a:r>
              <a:rPr lang="en-US" altLang="en-US" sz="2000" dirty="0"/>
              <a:t>is the utilization of at least three of four specific outreach methods </a:t>
            </a:r>
            <a:r>
              <a:rPr lang="en-US" altLang="en-US" sz="2000" dirty="0">
                <a:solidFill>
                  <a:srgbClr val="00B0F0"/>
                </a:solidFill>
              </a:rPr>
              <a:t>(i.e. 1-Mass Media; 2-Newsletter/flyers; 3-Personal letters/emails; 4-Personal invitations) </a:t>
            </a:r>
            <a:r>
              <a:rPr lang="en-US" altLang="en-US" sz="2000" dirty="0"/>
              <a:t>in order to expand access and move toward or maintain parity of participation. </a:t>
            </a:r>
          </a:p>
        </p:txBody>
      </p:sp>
      <p:pic>
        <p:nvPicPr>
          <p:cNvPr id="6" name="Picture 5"/>
          <p:cNvPicPr>
            <a:picLocks noChangeAspect="1"/>
          </p:cNvPicPr>
          <p:nvPr/>
        </p:nvPicPr>
        <p:blipFill>
          <a:blip r:embed="rId3"/>
          <a:stretch>
            <a:fillRect/>
          </a:stretch>
        </p:blipFill>
        <p:spPr>
          <a:xfrm>
            <a:off x="163197" y="17463"/>
            <a:ext cx="652329" cy="652329"/>
          </a:xfrm>
          <a:prstGeom prst="rect">
            <a:avLst/>
          </a:prstGeom>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7425" y="3145393"/>
            <a:ext cx="21907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50899" y="5014794"/>
            <a:ext cx="7368761" cy="646331"/>
          </a:xfrm>
          <a:prstGeom prst="rect">
            <a:avLst/>
          </a:prstGeom>
        </p:spPr>
        <p:txBody>
          <a:bodyPr wrap="square">
            <a:spAutoFit/>
          </a:bodyPr>
          <a:lstStyle/>
          <a:p>
            <a:pPr marL="0" indent="0">
              <a:buNone/>
              <a:defRPr/>
            </a:pPr>
            <a:r>
              <a:rPr lang="en-US" altLang="en-US" dirty="0">
                <a:solidFill>
                  <a:srgbClr val="FF0000"/>
                </a:solidFill>
              </a:rPr>
              <a:t>We care about AA and A.R.E. in order to promote the widest adoption of best practices to the widest possible audience.</a:t>
            </a:r>
          </a:p>
        </p:txBody>
      </p:sp>
    </p:spTree>
  </p:cSld>
  <p:clrMapOvr>
    <a:masterClrMapping/>
  </p:clrMapOvr>
  <p:transition spd="slow" advTm="7724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487363" y="136525"/>
            <a:ext cx="82296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What is </a:t>
            </a:r>
            <a:r>
              <a:rPr lang="en-US" altLang="en-US" sz="4400" b="1" dirty="0" smtClean="0"/>
              <a:t>A.R.E. </a:t>
            </a:r>
            <a:r>
              <a:rPr lang="en-US" altLang="en-US" sz="4400" b="1" dirty="0"/>
              <a:t>Activity?</a:t>
            </a:r>
          </a:p>
        </p:txBody>
      </p:sp>
      <p:sp>
        <p:nvSpPr>
          <p:cNvPr id="29699" name="Content Placeholder 2"/>
          <p:cNvSpPr txBox="1">
            <a:spLocks/>
          </p:cNvSpPr>
          <p:nvPr/>
        </p:nvSpPr>
        <p:spPr bwMode="auto">
          <a:xfrm>
            <a:off x="460375" y="881063"/>
            <a:ext cx="822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altLang="en-US" sz="2400" dirty="0"/>
              <a:t>ARE is the things you do to encourage people to participate in your program.  It is </a:t>
            </a:r>
            <a:r>
              <a:rPr lang="en-US" altLang="en-US" sz="2400" u="sng" dirty="0"/>
              <a:t>not</a:t>
            </a:r>
            <a:r>
              <a:rPr lang="en-US" altLang="en-US" sz="2400" dirty="0"/>
              <a:t> synonymous with program delivery methods.</a:t>
            </a:r>
            <a:endParaRPr lang="en-US" altLang="en-US" sz="1000" dirty="0"/>
          </a:p>
          <a:p>
            <a:r>
              <a:rPr lang="en-US" altLang="en-US" sz="2400" dirty="0"/>
              <a:t>ARE can be targeted to reach underserved clientele in order to expand access.</a:t>
            </a:r>
          </a:p>
        </p:txBody>
      </p:sp>
      <p:sp>
        <p:nvSpPr>
          <p:cNvPr id="2" name="TextBox 1"/>
          <p:cNvSpPr txBox="1"/>
          <p:nvPr/>
        </p:nvSpPr>
        <p:spPr>
          <a:xfrm>
            <a:off x="476250" y="3073400"/>
            <a:ext cx="8582025" cy="2786063"/>
          </a:xfrm>
          <a:prstGeom prst="rect">
            <a:avLst/>
          </a:prstGeom>
          <a:noFill/>
        </p:spPr>
        <p:txBody>
          <a:bodyPr>
            <a:spAutoFit/>
          </a:bodyPr>
          <a:lstStyle/>
          <a:p>
            <a:pPr>
              <a:defRPr/>
            </a:pPr>
            <a:r>
              <a:rPr lang="en-US" sz="2400" b="1" dirty="0">
                <a:solidFill>
                  <a:srgbClr val="FF0000"/>
                </a:solidFill>
              </a:rPr>
              <a:t>ARE Efforts Compliment Good Extension Programs</a:t>
            </a:r>
          </a:p>
          <a:p>
            <a:pPr>
              <a:defRPr/>
            </a:pPr>
            <a:r>
              <a:rPr lang="en-US" sz="3000" b="1" i="1" dirty="0">
                <a:latin typeface="Chaparral Pro" panose="02060503040505020203" pitchFamily="18" charset="0"/>
              </a:rPr>
              <a:t>Consider</a:t>
            </a:r>
            <a:r>
              <a:rPr lang="en-US" sz="3000" b="1" dirty="0">
                <a:latin typeface="Chaparral Pro" panose="02060503040505020203" pitchFamily="18" charset="0"/>
              </a:rPr>
              <a:t>  </a:t>
            </a:r>
            <a:r>
              <a:rPr lang="en-US" sz="2400" b="1" dirty="0">
                <a:latin typeface="Chaparral Pro" panose="02060503040505020203" pitchFamily="18" charset="0"/>
              </a:rPr>
              <a:t>.  .  .</a:t>
            </a:r>
            <a:r>
              <a:rPr lang="en-US" sz="2600" b="1" dirty="0">
                <a:latin typeface="Chaparral Pro" panose="02060503040505020203" pitchFamily="18" charset="0"/>
              </a:rPr>
              <a:t> </a:t>
            </a:r>
          </a:p>
          <a:p>
            <a:pPr marL="457200" indent="-457200">
              <a:buFont typeface="Arial" panose="020B0604020202020204" pitchFamily="34" charset="0"/>
              <a:buChar char="•"/>
              <a:defRPr/>
            </a:pPr>
            <a:r>
              <a:rPr lang="en-US" sz="2400" dirty="0"/>
              <a:t>Press releases in local publications</a:t>
            </a:r>
          </a:p>
          <a:p>
            <a:pPr marL="457200" indent="-457200">
              <a:buFont typeface="Arial" panose="020B0604020202020204" pitchFamily="34" charset="0"/>
              <a:buChar char="•"/>
              <a:defRPr/>
            </a:pPr>
            <a:r>
              <a:rPr lang="en-US" sz="2400" dirty="0"/>
              <a:t>Holding meetings in places people are comfortable going to </a:t>
            </a:r>
          </a:p>
          <a:p>
            <a:pPr marL="342900" indent="-342900">
              <a:buFont typeface="Arial" panose="020B0604020202020204" pitchFamily="34" charset="0"/>
              <a:buChar char="•"/>
              <a:defRPr/>
            </a:pPr>
            <a:r>
              <a:rPr lang="en-US" sz="2400" dirty="0"/>
              <a:t>  Identifying possible barriers to participation and seeking ways</a:t>
            </a:r>
          </a:p>
          <a:p>
            <a:pPr>
              <a:defRPr/>
            </a:pPr>
            <a:r>
              <a:rPr lang="en-US" sz="2400" dirty="0"/>
              <a:t>	to remove them</a:t>
            </a:r>
          </a:p>
          <a:p>
            <a:pPr marL="342900" indent="-342900">
              <a:buFont typeface="Arial" panose="020B0604020202020204" pitchFamily="34" charset="0"/>
              <a:buChar char="•"/>
              <a:defRPr/>
            </a:pPr>
            <a:r>
              <a:rPr lang="en-US" sz="2400" dirty="0"/>
              <a:t>  Find groups to co-sponsor meetings</a:t>
            </a:r>
          </a:p>
        </p:txBody>
      </p:sp>
      <p:pic>
        <p:nvPicPr>
          <p:cNvPr id="5" name="Picture 4"/>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5224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388305" y="274312"/>
            <a:ext cx="7916449" cy="147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smtClean="0"/>
              <a:t>Why Report A.R.E. Activity &amp;</a:t>
            </a:r>
          </a:p>
          <a:p>
            <a:pPr algn="ctr">
              <a:spcBef>
                <a:spcPct val="0"/>
              </a:spcBef>
              <a:buFontTx/>
              <a:buNone/>
            </a:pPr>
            <a:r>
              <a:rPr lang="en-US" altLang="en-US" sz="4400" b="1" dirty="0" smtClean="0"/>
              <a:t> a Note on How</a:t>
            </a:r>
            <a:endParaRPr lang="en-US" altLang="en-US" sz="1600" b="1" dirty="0"/>
          </a:p>
        </p:txBody>
      </p:sp>
      <p:sp>
        <p:nvSpPr>
          <p:cNvPr id="29699" name="Content Placeholder 2"/>
          <p:cNvSpPr txBox="1">
            <a:spLocks/>
          </p:cNvSpPr>
          <p:nvPr/>
        </p:nvSpPr>
        <p:spPr bwMode="auto">
          <a:xfrm>
            <a:off x="964504" y="1770408"/>
            <a:ext cx="7240044" cy="384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r>
              <a:rPr lang="en-US" sz="2400" dirty="0"/>
              <a:t>Always report A.R.E. (Extension Activity type) in Project Board for civil rights compliance; this is not captured anywhere else</a:t>
            </a:r>
          </a:p>
          <a:p>
            <a:r>
              <a:rPr lang="en-US" sz="2400" dirty="0"/>
              <a:t>Report and qualitatively describe A.R.E. conducted by you and </a:t>
            </a:r>
            <a:r>
              <a:rPr lang="en-US" sz="2400" dirty="0" smtClean="0"/>
              <a:t>staff/volunteers</a:t>
            </a:r>
          </a:p>
          <a:p>
            <a:r>
              <a:rPr lang="en-US" sz="2800" b="1" u="sng" dirty="0"/>
              <a:t>Important</a:t>
            </a:r>
            <a:r>
              <a:rPr lang="en-US" sz="2400" b="1" dirty="0"/>
              <a:t> </a:t>
            </a:r>
            <a:r>
              <a:rPr lang="en-US" sz="2400" dirty="0"/>
              <a:t>- Establish A.R.E. for each clientele group that is out of parity by reporting at least 3 of the 4 A.R.E. activity types in Project Board. Tag each A.R.E. activity to a clientele group.</a:t>
            </a:r>
            <a:endParaRPr lang="en-US" altLang="en-US" sz="2400" dirty="0"/>
          </a:p>
        </p:txBody>
      </p:sp>
      <p:pic>
        <p:nvPicPr>
          <p:cNvPr id="5" name="Picture 4"/>
          <p:cNvPicPr>
            <a:picLocks noChangeAspect="1"/>
          </p:cNvPicPr>
          <p:nvPr/>
        </p:nvPicPr>
        <p:blipFill>
          <a:blip r:embed="rId3"/>
          <a:stretch>
            <a:fillRect/>
          </a:stretch>
        </p:blipFill>
        <p:spPr>
          <a:xfrm>
            <a:off x="163197" y="17463"/>
            <a:ext cx="652329" cy="652329"/>
          </a:xfrm>
          <a:prstGeom prst="rect">
            <a:avLst/>
          </a:prstGeom>
        </p:spPr>
      </p:pic>
    </p:spTree>
    <p:extLst>
      <p:ext uri="{BB962C8B-B14F-4D97-AF65-F5344CB8AC3E}">
        <p14:creationId xmlns:p14="http://schemas.microsoft.com/office/powerpoint/2010/main" val="1940001122"/>
      </p:ext>
    </p:extLst>
  </p:cSld>
  <p:clrMapOvr>
    <a:masterClrMapping/>
  </p:clrMapOvr>
  <p:transition spd="slow" advTm="5224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51115"/>
            <a:ext cx="8229600" cy="762000"/>
          </a:xfrm>
        </p:spPr>
        <p:txBody>
          <a:bodyPr/>
          <a:lstStyle/>
          <a:p>
            <a:r>
              <a:rPr lang="en-US" altLang="en-US" b="1" dirty="0"/>
              <a:t>AA Documentation</a:t>
            </a:r>
          </a:p>
        </p:txBody>
      </p:sp>
      <p:sp>
        <p:nvSpPr>
          <p:cNvPr id="33795" name="Content Placeholder 2"/>
          <p:cNvSpPr>
            <a:spLocks noGrp="1"/>
          </p:cNvSpPr>
          <p:nvPr>
            <p:ph idx="1"/>
          </p:nvPr>
        </p:nvSpPr>
        <p:spPr>
          <a:xfrm>
            <a:off x="304800" y="849987"/>
            <a:ext cx="8534400" cy="5181600"/>
          </a:xfrm>
        </p:spPr>
        <p:txBody>
          <a:bodyPr/>
          <a:lstStyle/>
          <a:p>
            <a:r>
              <a:rPr lang="en-US" altLang="en-US" sz="2400" dirty="0"/>
              <a:t>Promotional material and program outreach</a:t>
            </a:r>
          </a:p>
          <a:p>
            <a:pPr lvl="1">
              <a:buFont typeface="Wingdings" panose="05000000000000000000" pitchFamily="2" charset="2"/>
              <a:buChar char="§"/>
            </a:pPr>
            <a:r>
              <a:rPr lang="en-US" altLang="en-US" sz="2200" dirty="0">
                <a:solidFill>
                  <a:schemeClr val="accent1"/>
                </a:solidFill>
              </a:rPr>
              <a:t>News releases, radio spots, newsletters, flyers, other mass media</a:t>
            </a:r>
          </a:p>
          <a:p>
            <a:pPr lvl="1">
              <a:buFont typeface="Wingdings" panose="05000000000000000000" pitchFamily="2" charset="2"/>
              <a:buChar char="§"/>
            </a:pPr>
            <a:r>
              <a:rPr lang="en-US" altLang="en-US" sz="2200" dirty="0">
                <a:solidFill>
                  <a:schemeClr val="accent1"/>
                </a:solidFill>
              </a:rPr>
              <a:t>Nondiscrimination statement on promotional materials</a:t>
            </a:r>
          </a:p>
          <a:p>
            <a:pPr lvl="1">
              <a:buFont typeface="Wingdings" panose="05000000000000000000" pitchFamily="2" charset="2"/>
              <a:buChar char="§"/>
            </a:pPr>
            <a:r>
              <a:rPr lang="en-US" altLang="en-US" sz="2200" dirty="0">
                <a:solidFill>
                  <a:schemeClr val="accent1"/>
                </a:solidFill>
              </a:rPr>
              <a:t>Accommodation statement or icon</a:t>
            </a:r>
          </a:p>
          <a:p>
            <a:pPr lvl="1">
              <a:buFont typeface="Wingdings" panose="05000000000000000000" pitchFamily="2" charset="2"/>
              <a:buChar char="§"/>
            </a:pPr>
            <a:r>
              <a:rPr lang="en-US" altLang="en-US" sz="2200" dirty="0">
                <a:solidFill>
                  <a:schemeClr val="accent1"/>
                </a:solidFill>
              </a:rPr>
              <a:t>Keep notes that demonstrate your outreach to underrepresented individuals/groups</a:t>
            </a:r>
          </a:p>
          <a:p>
            <a:r>
              <a:rPr lang="en-US" altLang="en-US" sz="2400" dirty="0"/>
              <a:t>Mailing lists</a:t>
            </a:r>
          </a:p>
          <a:p>
            <a:pPr lvl="1">
              <a:buFont typeface="Wingdings" panose="05000000000000000000" pitchFamily="2" charset="2"/>
              <a:buChar char="§"/>
            </a:pPr>
            <a:r>
              <a:rPr lang="en-US" altLang="en-US" sz="2200" dirty="0">
                <a:solidFill>
                  <a:schemeClr val="accent1"/>
                </a:solidFill>
              </a:rPr>
              <a:t>Keep mailing and e-mail lists up to date</a:t>
            </a:r>
          </a:p>
          <a:p>
            <a:pPr lvl="1">
              <a:buFont typeface="Wingdings" panose="05000000000000000000" pitchFamily="2" charset="2"/>
              <a:buChar char="§"/>
            </a:pPr>
            <a:r>
              <a:rPr lang="en-US" altLang="en-US" sz="2200" dirty="0">
                <a:solidFill>
                  <a:schemeClr val="accent1"/>
                </a:solidFill>
              </a:rPr>
              <a:t>Notation about race, ethnicity, gender</a:t>
            </a:r>
          </a:p>
          <a:p>
            <a:pPr lvl="1">
              <a:buFont typeface="Wingdings" panose="05000000000000000000" pitchFamily="2" charset="2"/>
              <a:buChar char="§"/>
            </a:pPr>
            <a:r>
              <a:rPr lang="en-US" altLang="en-US" sz="2200" dirty="0">
                <a:solidFill>
                  <a:schemeClr val="accent1"/>
                </a:solidFill>
              </a:rPr>
              <a:t>Update frequently (12-18 months)</a:t>
            </a:r>
          </a:p>
          <a:p>
            <a:r>
              <a:rPr lang="en-US" altLang="en-US" sz="2400" dirty="0"/>
              <a:t>Assurance of Nondiscrimination Forms</a:t>
            </a:r>
          </a:p>
          <a:p>
            <a:r>
              <a:rPr lang="en-US" altLang="en-US" sz="2400" dirty="0"/>
              <a:t>Meeting sign-in sheets/documentation.</a:t>
            </a:r>
          </a:p>
          <a:p>
            <a:pPr lvl="1"/>
            <a:endParaRPr lang="en-US" altLang="en-US" sz="2200" dirty="0"/>
          </a:p>
        </p:txBody>
      </p:sp>
      <p:pic>
        <p:nvPicPr>
          <p:cNvPr id="4" name="Picture 3"/>
          <p:cNvPicPr>
            <a:picLocks noChangeAspect="1"/>
          </p:cNvPicPr>
          <p:nvPr/>
        </p:nvPicPr>
        <p:blipFill>
          <a:blip r:embed="rId3"/>
          <a:stretch>
            <a:fillRect/>
          </a:stretch>
        </p:blipFill>
        <p:spPr>
          <a:xfrm>
            <a:off x="163197" y="17463"/>
            <a:ext cx="652329" cy="652329"/>
          </a:xfrm>
          <a:prstGeom prst="rect">
            <a:avLst/>
          </a:prstGeom>
        </p:spPr>
      </p:pic>
    </p:spTree>
    <p:extLst>
      <p:ext uri="{BB962C8B-B14F-4D97-AF65-F5344CB8AC3E}">
        <p14:creationId xmlns:p14="http://schemas.microsoft.com/office/powerpoint/2010/main" val="1258219654"/>
      </p:ext>
    </p:extLst>
  </p:cSld>
  <p:clrMapOvr>
    <a:masterClrMapping/>
  </p:clrMapOvr>
  <p:transition spd="slow" advTm="46624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p:cNvSpPr>
          <p:nvPr/>
        </p:nvSpPr>
        <p:spPr bwMode="auto">
          <a:xfrm>
            <a:off x="400050" y="342077"/>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dirty="0">
                <a:solidFill>
                  <a:schemeClr val="tx2"/>
                </a:solidFill>
              </a:rPr>
              <a:t/>
            </a:r>
            <a:br>
              <a:rPr lang="en-US" altLang="en-US" sz="5000" dirty="0">
                <a:solidFill>
                  <a:schemeClr val="tx2"/>
                </a:solidFill>
              </a:rPr>
            </a:br>
            <a:r>
              <a:rPr lang="en-US" altLang="en-US" sz="2800" dirty="0"/>
              <a:t>&amp;</a:t>
            </a:r>
            <a:r>
              <a:rPr lang="en-US" altLang="en-US" sz="5000" dirty="0" smtClean="0"/>
              <a:t> </a:t>
            </a:r>
            <a:r>
              <a:rPr lang="en-US" altLang="en-US" sz="4000" b="1" dirty="0">
                <a:solidFill>
                  <a:srgbClr val="FF0000"/>
                </a:solidFill>
                <a:latin typeface="Chaparral Pro" panose="02060503040505020203" pitchFamily="18" charset="0"/>
              </a:rPr>
              <a:t>Project </a:t>
            </a:r>
            <a:r>
              <a:rPr lang="en-US" altLang="en-US" sz="4000" b="1" dirty="0" smtClean="0">
                <a:solidFill>
                  <a:srgbClr val="FF0000"/>
                </a:solidFill>
                <a:latin typeface="Chaparral Pro" panose="02060503040505020203" pitchFamily="18" charset="0"/>
              </a:rPr>
              <a:t>Board Entry</a:t>
            </a:r>
            <a:endParaRPr lang="en-US" altLang="en-US" sz="4000" b="1" dirty="0">
              <a:solidFill>
                <a:srgbClr val="FF0000"/>
              </a:solidFill>
              <a:latin typeface="Chaparral Pro" panose="02060503040505020203" pitchFamily="18" charset="0"/>
            </a:endParaRPr>
          </a:p>
        </p:txBody>
      </p:sp>
      <p:sp>
        <p:nvSpPr>
          <p:cNvPr id="27651" name="Title 1"/>
          <p:cNvSpPr txBox="1">
            <a:spLocks/>
          </p:cNvSpPr>
          <p:nvPr/>
        </p:nvSpPr>
        <p:spPr bwMode="auto">
          <a:xfrm>
            <a:off x="433182" y="166342"/>
            <a:ext cx="8942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000" b="1" dirty="0"/>
              <a:t>Youth Development &amp; NFCS Programs</a:t>
            </a:r>
            <a:endParaRPr lang="en-US" altLang="en-US" sz="4000" b="1" dirty="0">
              <a:solidFill>
                <a:srgbClr val="FF0000"/>
              </a:solidFill>
            </a:endParaRPr>
          </a:p>
        </p:txBody>
      </p:sp>
      <p:sp>
        <p:nvSpPr>
          <p:cNvPr id="27652" name="Content Placeholder 2"/>
          <p:cNvSpPr txBox="1">
            <a:spLocks/>
          </p:cNvSpPr>
          <p:nvPr/>
        </p:nvSpPr>
        <p:spPr bwMode="auto">
          <a:xfrm>
            <a:off x="460512" y="1311348"/>
            <a:ext cx="8534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buNone/>
            </a:pPr>
            <a:r>
              <a:rPr lang="en-US" altLang="en-US" sz="2000" dirty="0"/>
              <a:t>4-H </a:t>
            </a:r>
            <a:r>
              <a:rPr lang="en-US" altLang="en-US" sz="2000" dirty="0" smtClean="0"/>
              <a:t>Advisors:</a:t>
            </a:r>
          </a:p>
          <a:p>
            <a:r>
              <a:rPr lang="en-US" altLang="en-US" sz="2000" dirty="0" smtClean="0"/>
              <a:t>NOT </a:t>
            </a:r>
            <a:r>
              <a:rPr lang="en-US" altLang="en-US" sz="2000" dirty="0"/>
              <a:t>required to enter club or group Youth enrollments as </a:t>
            </a:r>
            <a:r>
              <a:rPr lang="en-US" altLang="en-US" sz="2000" dirty="0" smtClean="0"/>
              <a:t>contacts, </a:t>
            </a:r>
          </a:p>
          <a:p>
            <a:r>
              <a:rPr lang="en-US" altLang="en-US" sz="2000" dirty="0" smtClean="0"/>
              <a:t>REQUIRED to enter their outreach (A.R.E.). </a:t>
            </a:r>
            <a:r>
              <a:rPr lang="en-US" altLang="en-US" sz="2000" dirty="0"/>
              <a:t/>
            </a:r>
            <a:br>
              <a:rPr lang="en-US" altLang="en-US" sz="2000" dirty="0"/>
            </a:br>
            <a:endParaRPr lang="en-US" altLang="en-US" sz="2000" dirty="0"/>
          </a:p>
          <a:p>
            <a:pPr marL="0" indent="0">
              <a:buNone/>
            </a:pPr>
            <a:r>
              <a:rPr lang="en-US" altLang="en-US" sz="2000" dirty="0"/>
              <a:t>NFCS </a:t>
            </a:r>
            <a:r>
              <a:rPr lang="en-US" altLang="en-US" sz="2000" dirty="0" smtClean="0"/>
              <a:t>Advisors </a:t>
            </a:r>
            <a:r>
              <a:rPr lang="en-US" altLang="en-US" sz="2000" dirty="0"/>
              <a:t>in </a:t>
            </a:r>
            <a:r>
              <a:rPr lang="en-US" altLang="en-US" sz="2000" dirty="0" smtClean="0"/>
              <a:t>EFNEP:  </a:t>
            </a:r>
          </a:p>
          <a:p>
            <a:r>
              <a:rPr lang="en-US" altLang="en-US" sz="2000" dirty="0" smtClean="0"/>
              <a:t>NOT required to enter their </a:t>
            </a:r>
            <a:r>
              <a:rPr lang="en-US" altLang="en-US" sz="2000" dirty="0"/>
              <a:t>adult and/or youth participants as </a:t>
            </a:r>
            <a:r>
              <a:rPr lang="en-US" altLang="en-US" sz="2000" dirty="0" smtClean="0"/>
              <a:t>contacts,</a:t>
            </a:r>
          </a:p>
          <a:p>
            <a:r>
              <a:rPr lang="en-US" altLang="en-US" sz="2000" dirty="0"/>
              <a:t>REQUIRED to enter their outreach (A.R.E</a:t>
            </a:r>
            <a:r>
              <a:rPr lang="en-US" altLang="en-US" sz="2000" dirty="0" smtClean="0"/>
              <a:t>.). </a:t>
            </a:r>
            <a:r>
              <a:rPr lang="en-US" altLang="en-US" sz="2000" dirty="0"/>
              <a:t/>
            </a:r>
            <a:br>
              <a:rPr lang="en-US" altLang="en-US" sz="2000" dirty="0"/>
            </a:br>
            <a:endParaRPr lang="en-US" altLang="en-US" sz="2000" dirty="0" smtClean="0"/>
          </a:p>
          <a:p>
            <a:pPr marL="0" indent="0">
              <a:buNone/>
            </a:pPr>
            <a:r>
              <a:rPr lang="en-US" altLang="en-US" sz="2000" dirty="0" smtClean="0"/>
              <a:t>NFCS Advisors in UC </a:t>
            </a:r>
            <a:r>
              <a:rPr lang="en-US" altLang="en-US" sz="2000" dirty="0" err="1" smtClean="0"/>
              <a:t>CalFresh</a:t>
            </a:r>
            <a:r>
              <a:rPr lang="en-US" altLang="en-US" sz="2000" dirty="0" smtClean="0"/>
              <a:t>:</a:t>
            </a:r>
          </a:p>
          <a:p>
            <a:r>
              <a:rPr lang="en-US" altLang="en-US" sz="2000" dirty="0" smtClean="0"/>
              <a:t>REQUIRED to enter their enrollees as contacts and,</a:t>
            </a:r>
          </a:p>
          <a:p>
            <a:r>
              <a:rPr lang="en-US" altLang="en-US" sz="2000" dirty="0"/>
              <a:t>REQUIRED to enter their outreach (A.R.E.) into Project Board. </a:t>
            </a:r>
          </a:p>
          <a:p>
            <a:r>
              <a:rPr lang="en-US" altLang="en-US" sz="2000" dirty="0"/>
              <a:t>All </a:t>
            </a:r>
            <a:r>
              <a:rPr lang="en-US" altLang="en-US" sz="2000" b="1" u="sng" dirty="0">
                <a:solidFill>
                  <a:srgbClr val="FF0000"/>
                </a:solidFill>
              </a:rPr>
              <a:t>other</a:t>
            </a:r>
            <a:r>
              <a:rPr lang="en-US" altLang="en-US" sz="2000" dirty="0"/>
              <a:t> NFCS programs ARE </a:t>
            </a:r>
            <a:r>
              <a:rPr lang="en-US" altLang="en-US" sz="2000" dirty="0" smtClean="0"/>
              <a:t>REQUIRED </a:t>
            </a:r>
            <a:r>
              <a:rPr lang="en-US" altLang="en-US" sz="2000" dirty="0"/>
              <a:t>to enter their contact </a:t>
            </a:r>
            <a:r>
              <a:rPr lang="en-US" altLang="en-US" sz="2000" dirty="0" smtClean="0"/>
              <a:t>numbers</a:t>
            </a:r>
            <a:r>
              <a:rPr lang="en-US" altLang="en-US" sz="2000" dirty="0"/>
              <a:t/>
            </a:r>
            <a:br>
              <a:rPr lang="en-US" altLang="en-US" sz="2000" dirty="0"/>
            </a:br>
            <a:endParaRPr lang="en-US" altLang="en-US" sz="2000" dirty="0"/>
          </a:p>
        </p:txBody>
      </p:sp>
      <p:pic>
        <p:nvPicPr>
          <p:cNvPr id="5" name="Picture 4"/>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6624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546721" y="502444"/>
            <a:ext cx="7391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000" dirty="0">
                <a:solidFill>
                  <a:schemeClr val="tx2"/>
                </a:solidFill>
              </a:rPr>
              <a:t/>
            </a:r>
            <a:br>
              <a:rPr lang="en-US" altLang="en-US" sz="5000" dirty="0">
                <a:solidFill>
                  <a:schemeClr val="tx2"/>
                </a:solidFill>
              </a:rPr>
            </a:br>
            <a:r>
              <a:rPr lang="en-US" altLang="en-US" sz="4000" dirty="0"/>
              <a:t>and </a:t>
            </a:r>
            <a:r>
              <a:rPr lang="en-US" altLang="en-US" sz="4000" b="1" dirty="0">
                <a:solidFill>
                  <a:srgbClr val="FF0000"/>
                </a:solidFill>
                <a:latin typeface="Chaparral Pro" panose="02060503040505020203" pitchFamily="18" charset="0"/>
              </a:rPr>
              <a:t>Project </a:t>
            </a:r>
            <a:r>
              <a:rPr lang="en-US" altLang="en-US" sz="4000" b="1" dirty="0" smtClean="0">
                <a:solidFill>
                  <a:srgbClr val="FF0000"/>
                </a:solidFill>
                <a:latin typeface="Chaparral Pro" panose="02060503040505020203" pitchFamily="18" charset="0"/>
              </a:rPr>
              <a:t>Board Entry</a:t>
            </a:r>
            <a:r>
              <a:rPr lang="en-US" altLang="en-US" sz="4000" b="1" dirty="0" smtClean="0">
                <a:solidFill>
                  <a:srgbClr val="FF0000"/>
                </a:solidFill>
              </a:rPr>
              <a:t>        </a:t>
            </a:r>
            <a:endParaRPr lang="en-US" altLang="en-US" sz="4000" dirty="0"/>
          </a:p>
        </p:txBody>
      </p:sp>
      <p:sp>
        <p:nvSpPr>
          <p:cNvPr id="28675" name="Title 1"/>
          <p:cNvSpPr txBox="1">
            <a:spLocks/>
          </p:cNvSpPr>
          <p:nvPr/>
        </p:nvSpPr>
        <p:spPr bwMode="auto">
          <a:xfrm>
            <a:off x="403359" y="196850"/>
            <a:ext cx="89423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000" b="1" dirty="0" smtClean="0"/>
              <a:t>Youth Development &amp; NFCS Programs</a:t>
            </a:r>
            <a:endParaRPr lang="en-US" altLang="en-US" sz="4000" b="1" dirty="0">
              <a:solidFill>
                <a:srgbClr val="FF0000"/>
              </a:solidFill>
            </a:endParaRPr>
          </a:p>
        </p:txBody>
      </p:sp>
      <p:sp>
        <p:nvSpPr>
          <p:cNvPr id="6" name="Content Placeholder 2"/>
          <p:cNvSpPr txBox="1">
            <a:spLocks/>
          </p:cNvSpPr>
          <p:nvPr/>
        </p:nvSpPr>
        <p:spPr>
          <a:xfrm>
            <a:off x="655980" y="2214010"/>
            <a:ext cx="8229600" cy="179375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400" dirty="0"/>
              <a:t>NFCS Advisors in </a:t>
            </a:r>
            <a:r>
              <a:rPr lang="en-US" sz="2400" b="1" dirty="0"/>
              <a:t>UC </a:t>
            </a:r>
            <a:r>
              <a:rPr lang="en-US" sz="2400" b="1" dirty="0" err="1"/>
              <a:t>CalFresh</a:t>
            </a:r>
            <a:r>
              <a:rPr lang="en-US" sz="2400" dirty="0"/>
              <a:t> or </a:t>
            </a:r>
            <a:r>
              <a:rPr lang="en-US" sz="2400" b="1" dirty="0"/>
              <a:t>EFNEP</a:t>
            </a:r>
            <a:r>
              <a:rPr lang="en-US" sz="2400" dirty="0"/>
              <a:t> who are not comfortable with their baseline </a:t>
            </a:r>
            <a:r>
              <a:rPr lang="en-US" sz="2400" dirty="0" smtClean="0"/>
              <a:t>data, the </a:t>
            </a:r>
            <a:r>
              <a:rPr lang="en-US" sz="2400" dirty="0"/>
              <a:t>State YFC Office and ANR AA will take your participation data, establish a standardized baseline and determine the compliance status of your program for you.  </a:t>
            </a:r>
            <a:endParaRPr lang="en-US" sz="2400" dirty="0" smtClean="0"/>
          </a:p>
          <a:p>
            <a:pPr marL="0" indent="0">
              <a:buNone/>
              <a:defRPr/>
            </a:pPr>
            <a:endParaRPr lang="en-US" sz="2400" dirty="0"/>
          </a:p>
          <a:p>
            <a:pPr marL="0" indent="0">
              <a:buNone/>
              <a:defRPr/>
            </a:pPr>
            <a:r>
              <a:rPr lang="en-US" sz="2400" dirty="0" smtClean="0"/>
              <a:t>Your </a:t>
            </a:r>
            <a:r>
              <a:rPr lang="en-US" sz="2400" dirty="0"/>
              <a:t>county will be notified concerning the compliance status of your program.</a:t>
            </a:r>
          </a:p>
          <a:p>
            <a:pPr marL="0" indent="0">
              <a:buFont typeface="Arial" charset="0"/>
              <a:buNone/>
              <a:defRPr/>
            </a:pPr>
            <a:r>
              <a:rPr lang="en-US" sz="2400" dirty="0"/>
              <a:t/>
            </a:r>
            <a:br>
              <a:rPr lang="en-US" sz="2400" dirty="0"/>
            </a:br>
            <a:r>
              <a:rPr lang="en-US" sz="2000" dirty="0"/>
              <a:t>  </a:t>
            </a:r>
          </a:p>
        </p:txBody>
      </p:sp>
      <p:pic>
        <p:nvPicPr>
          <p:cNvPr id="5" name="Picture 4"/>
          <p:cNvPicPr>
            <a:picLocks noChangeAspect="1"/>
          </p:cNvPicPr>
          <p:nvPr/>
        </p:nvPicPr>
        <p:blipFill>
          <a:blip r:embed="rId3"/>
          <a:stretch>
            <a:fillRect/>
          </a:stretch>
        </p:blipFill>
        <p:spPr>
          <a:xfrm>
            <a:off x="163197" y="17463"/>
            <a:ext cx="652329" cy="652329"/>
          </a:xfrm>
          <a:prstGeom prst="rect">
            <a:avLst/>
          </a:prstGeom>
        </p:spPr>
      </p:pic>
    </p:spTree>
  </p:cSld>
  <p:clrMapOvr>
    <a:masterClrMapping/>
  </p:clrMapOvr>
  <p:transition spd="slow" advTm="6524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44826" y="-141288"/>
            <a:ext cx="8034062" cy="161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6600" b="1" dirty="0"/>
              <a:t>Topics &amp; Outcomes</a:t>
            </a:r>
            <a:r>
              <a:rPr lang="en-US" b="1" dirty="0"/>
              <a:t> </a:t>
            </a:r>
          </a:p>
        </p:txBody>
      </p:sp>
      <p:sp>
        <p:nvSpPr>
          <p:cNvPr id="6147" name="TextBox 4"/>
          <p:cNvSpPr txBox="1">
            <a:spLocks noChangeArrowheads="1"/>
          </p:cNvSpPr>
          <p:nvPr/>
        </p:nvSpPr>
        <p:spPr bwMode="auto">
          <a:xfrm>
            <a:off x="2419350" y="1123813"/>
            <a:ext cx="453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Participants will have an understanding of . . .</a:t>
            </a:r>
          </a:p>
        </p:txBody>
      </p:sp>
      <p:sp>
        <p:nvSpPr>
          <p:cNvPr id="7" name="Content Placeholder 2"/>
          <p:cNvSpPr>
            <a:spLocks noGrp="1"/>
          </p:cNvSpPr>
          <p:nvPr>
            <p:ph idx="1"/>
          </p:nvPr>
        </p:nvSpPr>
        <p:spPr>
          <a:xfrm>
            <a:off x="773113" y="1557338"/>
            <a:ext cx="7620000" cy="3429000"/>
          </a:xfrm>
        </p:spPr>
        <p:txBody>
          <a:bodyPr/>
          <a:lstStyle/>
          <a:p>
            <a:pPr>
              <a:defRPr/>
            </a:pPr>
            <a:r>
              <a:rPr lang="en-US" sz="3200" dirty="0"/>
              <a:t>What is Affirmative Action?</a:t>
            </a:r>
          </a:p>
          <a:p>
            <a:pPr marL="457200" lvl="1" indent="0">
              <a:buFont typeface="Arial" panose="020B0604020202020204" pitchFamily="34" charset="0"/>
              <a:buNone/>
              <a:defRPr/>
            </a:pPr>
            <a:r>
              <a:rPr lang="en-US" dirty="0"/>
              <a:t> </a:t>
            </a:r>
            <a:r>
              <a:rPr lang="en-US" altLang="en-US" sz="1800" dirty="0">
                <a:solidFill>
                  <a:srgbClr val="FF0000"/>
                </a:solidFill>
                <a:sym typeface="Wingdings 2" panose="05020102010507070707" pitchFamily="18" charset="2"/>
              </a:rPr>
              <a:t></a:t>
            </a:r>
            <a:r>
              <a:rPr lang="en-US" altLang="en-US" dirty="0">
                <a:solidFill>
                  <a:srgbClr val="FF0000"/>
                </a:solidFill>
                <a:sym typeface="Wingdings 2" panose="05020102010507070707" pitchFamily="18" charset="2"/>
              </a:rPr>
              <a:t> </a:t>
            </a:r>
            <a:r>
              <a:rPr lang="en-US" dirty="0"/>
              <a:t>Goals of Affirmative Action</a:t>
            </a:r>
          </a:p>
          <a:p>
            <a:pPr>
              <a:defRPr/>
            </a:pPr>
            <a:r>
              <a:rPr lang="en-US" sz="3200" dirty="0"/>
              <a:t>Civil Rights: Why &amp; Wherefore</a:t>
            </a:r>
            <a:br>
              <a:rPr lang="en-US" sz="3200" dirty="0"/>
            </a:br>
            <a:endParaRPr lang="en-US" sz="3200" dirty="0"/>
          </a:p>
          <a:p>
            <a:pPr marL="0" indent="0">
              <a:buFont typeface="Arial" panose="020B0604020202020204" pitchFamily="34" charset="0"/>
              <a:buNone/>
              <a:defRPr/>
            </a:pPr>
            <a:endParaRPr lang="en-US" sz="2000" dirty="0"/>
          </a:p>
          <a:p>
            <a:pPr marL="0" indent="0">
              <a:buFont typeface="Arial" panose="020B0604020202020204" pitchFamily="34" charset="0"/>
              <a:buNone/>
              <a:defRPr/>
            </a:pPr>
            <a:endParaRPr lang="en-US" sz="2000" dirty="0"/>
          </a:p>
          <a:p>
            <a:pPr>
              <a:defRPr/>
            </a:pPr>
            <a:endParaRPr lang="en-US" sz="800" dirty="0"/>
          </a:p>
          <a:p>
            <a:pPr>
              <a:defRPr/>
            </a:pPr>
            <a:r>
              <a:rPr lang="en-US" sz="3200" dirty="0"/>
              <a:t>What is Program Compliance?</a:t>
            </a:r>
          </a:p>
          <a:p>
            <a:pPr>
              <a:defRPr/>
            </a:pPr>
            <a:r>
              <a:rPr lang="en-US" sz="3200" dirty="0"/>
              <a:t>Who is Your Potential Clientele?	</a:t>
            </a:r>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1100" dirty="0"/>
          </a:p>
          <a:p>
            <a:pPr marL="0" indent="0">
              <a:buFont typeface="Arial" panose="020B0604020202020204" pitchFamily="34" charset="0"/>
              <a:buNone/>
              <a:defRPr/>
            </a:pPr>
            <a:endParaRPr lang="en-US" sz="3200" dirty="0"/>
          </a:p>
        </p:txBody>
      </p:sp>
      <p:sp>
        <p:nvSpPr>
          <p:cNvPr id="6149" name="TextBox 9"/>
          <p:cNvSpPr txBox="1">
            <a:spLocks noChangeArrowheads="1"/>
          </p:cNvSpPr>
          <p:nvPr/>
        </p:nvSpPr>
        <p:spPr bwMode="auto">
          <a:xfrm>
            <a:off x="1346200" y="3854450"/>
            <a:ext cx="426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parity of participation?</a:t>
            </a:r>
            <a:r>
              <a:rPr lang="en-US" altLang="en-US" sz="2800" dirty="0"/>
              <a:t>	</a:t>
            </a:r>
            <a:br>
              <a:rPr lang="en-US" altLang="en-US" sz="2800" dirty="0"/>
            </a:br>
            <a:endParaRPr lang="en-US" altLang="en-US" sz="1800" dirty="0"/>
          </a:p>
        </p:txBody>
      </p:sp>
      <p:sp>
        <p:nvSpPr>
          <p:cNvPr id="6150" name="TextBox 10"/>
          <p:cNvSpPr txBox="1">
            <a:spLocks noChangeArrowheads="1"/>
          </p:cNvSpPr>
          <p:nvPr/>
        </p:nvSpPr>
        <p:spPr bwMode="auto">
          <a:xfrm>
            <a:off x="1346200" y="3160713"/>
            <a:ext cx="4603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Project Board Civil Rights reporting?</a:t>
            </a:r>
            <a:endParaRPr lang="en-US" altLang="en-US" sz="1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Why do we collect racial data?</a:t>
            </a:r>
            <a:endParaRPr lang="en-US" altLang="en-US" sz="800" dirty="0">
              <a:solidFill>
                <a:srgbClr val="FF0000"/>
              </a:solidFill>
              <a:sym typeface="Wingdings 2" panose="05020102010507070707" pitchFamily="18" charset="2"/>
            </a:endParaRPr>
          </a:p>
          <a:p>
            <a:pPr eaLnBrk="1" hangingPunct="1">
              <a:spcBef>
                <a:spcPct val="0"/>
              </a:spcBef>
              <a:buFontTx/>
              <a:buNone/>
            </a:pPr>
            <a:r>
              <a:rPr lang="en-US" altLang="en-US" sz="1800" dirty="0">
                <a:solidFill>
                  <a:srgbClr val="FF0000"/>
                </a:solidFill>
                <a:sym typeface="Wingdings 2" panose="05020102010507070707" pitchFamily="18" charset="2"/>
              </a:rPr>
              <a:t> </a:t>
            </a:r>
            <a:r>
              <a:rPr lang="en-US" altLang="en-US" sz="1800" dirty="0">
                <a:sym typeface="Wingdings 2" panose="05020102010507070707" pitchFamily="18" charset="2"/>
              </a:rPr>
              <a:t>What is All Reasonable Effort?</a:t>
            </a:r>
            <a:endParaRPr lang="en-US" altLang="en-US" sz="1800" dirty="0"/>
          </a:p>
        </p:txBody>
      </p:sp>
      <p:pic>
        <p:nvPicPr>
          <p:cNvPr id="61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3178175"/>
            <a:ext cx="225901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86704" y="149087"/>
            <a:ext cx="586409" cy="586409"/>
          </a:xfrm>
          <a:prstGeom prst="rect">
            <a:avLst/>
          </a:prstGeom>
        </p:spPr>
      </p:pic>
    </p:spTree>
  </p:cSld>
  <p:clrMapOvr>
    <a:masterClrMapping/>
  </p:clrMapOvr>
  <p:transition spd="slow" advTm="2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2056915" y="116579"/>
            <a:ext cx="490653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b="1" dirty="0"/>
              <a:t>Project Board </a:t>
            </a:r>
            <a:r>
              <a:rPr lang="en-US" altLang="en-US" sz="4400" b="1" dirty="0" smtClean="0"/>
              <a:t>and</a:t>
            </a:r>
          </a:p>
          <a:p>
            <a:pPr algn="ctr">
              <a:spcBef>
                <a:spcPct val="0"/>
              </a:spcBef>
              <a:buFontTx/>
              <a:buNone/>
            </a:pPr>
            <a:r>
              <a:rPr lang="en-US" altLang="en-US" sz="4400" b="1" dirty="0" smtClean="0"/>
              <a:t>Your </a:t>
            </a:r>
            <a:r>
              <a:rPr lang="en-US" altLang="en-US" sz="4400" b="1" dirty="0"/>
              <a:t>PR Connection</a:t>
            </a:r>
          </a:p>
        </p:txBody>
      </p:sp>
      <p:sp>
        <p:nvSpPr>
          <p:cNvPr id="14339" name="TextBox 3"/>
          <p:cNvSpPr txBox="1">
            <a:spLocks noChangeArrowheads="1"/>
          </p:cNvSpPr>
          <p:nvPr/>
        </p:nvSpPr>
        <p:spPr bwMode="auto">
          <a:xfrm>
            <a:off x="459413" y="1167641"/>
            <a:ext cx="8153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defRPr/>
            </a:pPr>
            <a:endParaRPr lang="en-US" altLang="en-US" sz="2000" dirty="0"/>
          </a:p>
          <a:p>
            <a:pPr>
              <a:buFont typeface="Arial" panose="020B0604020202020204" pitchFamily="34" charset="0"/>
              <a:buChar char="•"/>
              <a:defRPr/>
            </a:pPr>
            <a:r>
              <a:rPr lang="en-US" altLang="en-US" sz="2000" dirty="0"/>
              <a:t>Demonstrating extension efforts and impacts to your clientele groups </a:t>
            </a:r>
            <a:r>
              <a:rPr lang="en-US" altLang="en-US" sz="2000" dirty="0" smtClean="0"/>
              <a:t>is a </a:t>
            </a:r>
            <a:r>
              <a:rPr lang="en-US" altLang="en-US" sz="2000" dirty="0"/>
              <a:t>key to being successful in your merits and promotions.</a:t>
            </a:r>
            <a:br>
              <a:rPr lang="en-US" altLang="en-US" sz="2000" dirty="0"/>
            </a:br>
            <a:endParaRPr lang="en-US" altLang="en-US" sz="2000" dirty="0"/>
          </a:p>
          <a:p>
            <a:pPr>
              <a:buFont typeface="Arial" panose="020B0604020202020204" pitchFamily="34" charset="0"/>
              <a:buChar char="•"/>
              <a:defRPr/>
            </a:pPr>
            <a:r>
              <a:rPr lang="en-US" sz="2000" dirty="0" smtClean="0"/>
              <a:t>PR </a:t>
            </a:r>
            <a:r>
              <a:rPr lang="en-US" sz="2000" dirty="0"/>
              <a:t>Reviewers look to your position description</a:t>
            </a:r>
            <a:r>
              <a:rPr lang="en-US" sz="2000" dirty="0" smtClean="0"/>
              <a:t>, </a:t>
            </a:r>
            <a:r>
              <a:rPr lang="en-US" sz="2000" dirty="0"/>
              <a:t>narrative, and </a:t>
            </a:r>
            <a:r>
              <a:rPr lang="en-US" sz="2000" dirty="0" smtClean="0"/>
              <a:t>supporting </a:t>
            </a:r>
            <a:r>
              <a:rPr lang="en-US" sz="2000" dirty="0" err="1" smtClean="0"/>
              <a:t>documnets</a:t>
            </a:r>
            <a:r>
              <a:rPr lang="en-US" sz="2000" dirty="0" smtClean="0"/>
              <a:t> </a:t>
            </a:r>
            <a:r>
              <a:rPr lang="en-US" sz="2000" dirty="0"/>
              <a:t>to determine if your program is serving your defined clientele.</a:t>
            </a:r>
            <a:endParaRPr lang="en-US" altLang="en-US" sz="2400" dirty="0"/>
          </a:p>
        </p:txBody>
      </p:sp>
      <p:pic>
        <p:nvPicPr>
          <p:cNvPr id="4" name="Picture 3"/>
          <p:cNvPicPr>
            <a:picLocks noChangeAspect="1"/>
          </p:cNvPicPr>
          <p:nvPr/>
        </p:nvPicPr>
        <p:blipFill>
          <a:blip r:embed="rId3"/>
          <a:stretch>
            <a:fillRect/>
          </a:stretch>
        </p:blipFill>
        <p:spPr>
          <a:xfrm>
            <a:off x="186704" y="149087"/>
            <a:ext cx="586409" cy="586409"/>
          </a:xfrm>
          <a:prstGeom prst="rect">
            <a:avLst/>
          </a:prstGeom>
        </p:spPr>
      </p:pic>
      <p:sp>
        <p:nvSpPr>
          <p:cNvPr id="2" name="TextBox 1"/>
          <p:cNvSpPr txBox="1"/>
          <p:nvPr/>
        </p:nvSpPr>
        <p:spPr>
          <a:xfrm>
            <a:off x="2666859" y="3676574"/>
            <a:ext cx="3257954" cy="646331"/>
          </a:xfrm>
          <a:prstGeom prst="rect">
            <a:avLst/>
          </a:prstGeom>
          <a:noFill/>
        </p:spPr>
        <p:txBody>
          <a:bodyPr wrap="square" rtlCol="0">
            <a:spAutoFit/>
          </a:bodyPr>
          <a:lstStyle/>
          <a:p>
            <a:pPr algn="r"/>
            <a:r>
              <a:rPr lang="en-US" dirty="0" smtClean="0"/>
              <a:t>User Manual Academics with ANR Merit + Promotion:</a:t>
            </a:r>
            <a:endParaRPr lang="en-US" sz="1600" dirty="0"/>
          </a:p>
        </p:txBody>
      </p:sp>
      <p:sp>
        <p:nvSpPr>
          <p:cNvPr id="3" name="TextBox 2"/>
          <p:cNvSpPr txBox="1"/>
          <p:nvPr/>
        </p:nvSpPr>
        <p:spPr>
          <a:xfrm>
            <a:off x="1397821" y="4236842"/>
            <a:ext cx="7019670" cy="369332"/>
          </a:xfrm>
          <a:prstGeom prst="rect">
            <a:avLst/>
          </a:prstGeom>
          <a:noFill/>
        </p:spPr>
        <p:txBody>
          <a:bodyPr wrap="square" rtlCol="0">
            <a:spAutoFit/>
          </a:bodyPr>
          <a:lstStyle/>
          <a:p>
            <a:r>
              <a:rPr lang="en-US" u="sng" dirty="0">
                <a:hlinkClick r:id="rId4"/>
              </a:rPr>
              <a:t>https://ucanr.edu/sites/ProjectBoardHelp/User_Manual_-_ANR_MP_/</a:t>
            </a:r>
            <a:endParaRPr lang="en-US" dirty="0"/>
          </a:p>
        </p:txBody>
      </p:sp>
      <p:sp>
        <p:nvSpPr>
          <p:cNvPr id="7" name="TextBox 6"/>
          <p:cNvSpPr txBox="1"/>
          <p:nvPr/>
        </p:nvSpPr>
        <p:spPr>
          <a:xfrm>
            <a:off x="3478115" y="4918378"/>
            <a:ext cx="2115996" cy="369332"/>
          </a:xfrm>
          <a:prstGeom prst="rect">
            <a:avLst/>
          </a:prstGeom>
          <a:noFill/>
        </p:spPr>
        <p:txBody>
          <a:bodyPr wrap="square" rtlCol="0">
            <a:spAutoFit/>
          </a:bodyPr>
          <a:lstStyle/>
          <a:p>
            <a:pPr algn="r"/>
            <a:r>
              <a:rPr lang="en-US" dirty="0" smtClean="0"/>
              <a:t>Project Board Help:</a:t>
            </a:r>
            <a:endParaRPr lang="en-US" sz="1600" dirty="0"/>
          </a:p>
        </p:txBody>
      </p:sp>
      <p:sp>
        <p:nvSpPr>
          <p:cNvPr id="5" name="TextBox 4"/>
          <p:cNvSpPr txBox="1"/>
          <p:nvPr/>
        </p:nvSpPr>
        <p:spPr>
          <a:xfrm>
            <a:off x="2480154" y="5237606"/>
            <a:ext cx="4296427" cy="369332"/>
          </a:xfrm>
          <a:prstGeom prst="rect">
            <a:avLst/>
          </a:prstGeom>
          <a:noFill/>
        </p:spPr>
        <p:txBody>
          <a:bodyPr wrap="square" rtlCol="0">
            <a:spAutoFit/>
          </a:bodyPr>
          <a:lstStyle/>
          <a:p>
            <a:r>
              <a:rPr lang="en-US" dirty="0"/>
              <a:t> </a:t>
            </a:r>
            <a:r>
              <a:rPr lang="en-US" u="sng" dirty="0">
                <a:hlinkClick r:id="rId5"/>
              </a:rPr>
              <a:t>https://ucanr.edu/sites/ProjectBoardHelp/</a:t>
            </a:r>
            <a:endParaRPr lang="en-US" dirty="0"/>
          </a:p>
        </p:txBody>
      </p:sp>
    </p:spTree>
  </p:cSld>
  <p:clrMapOvr>
    <a:masterClrMapping/>
  </p:clrMapOvr>
  <p:transition spd="slow" advTm="3854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0"/>
            <a:ext cx="1058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42925" y="344488"/>
            <a:ext cx="8229600" cy="781050"/>
          </a:xfrm>
          <a:prstGeom prst="rect">
            <a:avLst/>
          </a:prstGeom>
        </p:spPr>
        <p:txBody>
          <a:bodyPr>
            <a:normAutofit fontScale="90000" lnSpcReduction="10000"/>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a:t>  </a:t>
            </a:r>
            <a:r>
              <a:rPr lang="en-US" sz="5300" b="1" dirty="0"/>
              <a:t>Evaluation</a:t>
            </a:r>
          </a:p>
        </p:txBody>
      </p:sp>
      <p:sp>
        <p:nvSpPr>
          <p:cNvPr id="7" name="Content Placeholder 2"/>
          <p:cNvSpPr txBox="1">
            <a:spLocks/>
          </p:cNvSpPr>
          <p:nvPr/>
        </p:nvSpPr>
        <p:spPr bwMode="auto">
          <a:xfrm>
            <a:off x="448502" y="998538"/>
            <a:ext cx="8305800" cy="4953000"/>
          </a:xfrm>
          <a:prstGeom prst="rect">
            <a:avLst/>
          </a:prstGeom>
          <a:noFill/>
          <a:ln w="9525">
            <a:noFill/>
            <a:miter lim="800000"/>
            <a:headEnd/>
            <a:tailEnd/>
          </a:ln>
        </p:spPr>
        <p:txBody>
          <a:bodyPr>
            <a:normAutofit/>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fontAlgn="auto" hangingPunct="1">
              <a:spcAft>
                <a:spcPts val="0"/>
              </a:spcAft>
              <a:buClr>
                <a:schemeClr val="accent3"/>
              </a:buClr>
              <a:buFont typeface="Wingdings 2" pitchFamily="18" charset="2"/>
              <a:buNone/>
              <a:defRPr/>
            </a:pPr>
            <a:endParaRPr lang="en-US" sz="1300" dirty="0">
              <a:solidFill>
                <a:srgbClr val="FF0000"/>
              </a:solidFill>
            </a:endParaRPr>
          </a:p>
          <a:p>
            <a:pPr marL="274320" indent="-274320" eaLnBrk="1" fontAlgn="auto" hangingPunct="1">
              <a:spcAft>
                <a:spcPts val="0"/>
              </a:spcAft>
              <a:buClr>
                <a:schemeClr val="accent3"/>
              </a:buClr>
              <a:buFont typeface="Wingdings 2"/>
              <a:buChar char=""/>
              <a:defRPr/>
            </a:pPr>
            <a:r>
              <a:rPr lang="en-US" sz="2400" dirty="0"/>
              <a:t>County Director/MCP Director </a:t>
            </a:r>
            <a:r>
              <a:rPr lang="en-US" sz="2400" dirty="0">
                <a:solidFill>
                  <a:srgbClr val="FF0000"/>
                </a:solidFill>
              </a:rPr>
              <a:t>annually</a:t>
            </a:r>
            <a:r>
              <a:rPr lang="en-US" sz="2400" dirty="0"/>
              <a:t> communicate with their advisors about their contact reporting in Project Board.</a:t>
            </a:r>
          </a:p>
          <a:p>
            <a:pPr marL="274320" indent="-274320" eaLnBrk="1" fontAlgn="auto" hangingPunct="1">
              <a:spcAft>
                <a:spcPts val="0"/>
              </a:spcAft>
              <a:buClr>
                <a:schemeClr val="accent3"/>
              </a:buClr>
              <a:buFont typeface="Wingdings 2"/>
              <a:buChar char=""/>
              <a:defRPr/>
            </a:pPr>
            <a:r>
              <a:rPr lang="en-US" sz="2400" dirty="0"/>
              <a:t> Measurable Goals: establish measurable goals such as moving toward full parity in your program.</a:t>
            </a:r>
          </a:p>
          <a:p>
            <a:pPr marL="274320" indent="-274320" eaLnBrk="1" fontAlgn="auto" hangingPunct="1">
              <a:spcAft>
                <a:spcPts val="0"/>
              </a:spcAft>
              <a:buClr>
                <a:schemeClr val="accent3"/>
              </a:buClr>
              <a:buFont typeface="Wingdings 2"/>
              <a:buChar char=""/>
              <a:defRPr/>
            </a:pPr>
            <a:r>
              <a:rPr lang="en-US" sz="2400" dirty="0"/>
              <a:t>AA Office annually reviews Project Board reports and monitors progress toward compliance/parity. Also, supplies compliance status of programs of advisors up for Merit/ Promotion to ANR Administrators.</a:t>
            </a:r>
          </a:p>
          <a:p>
            <a:pPr marL="274320" indent="-274320" eaLnBrk="1" fontAlgn="auto" hangingPunct="1">
              <a:spcAft>
                <a:spcPts val="0"/>
              </a:spcAft>
              <a:buClr>
                <a:schemeClr val="accent3"/>
              </a:buClr>
              <a:buFont typeface="Wingdings 2"/>
              <a:buChar char=""/>
              <a:defRPr/>
            </a:pPr>
            <a:r>
              <a:rPr lang="en-US" sz="2400" dirty="0"/>
              <a:t> Advisors should be comfortable defending their choice of clientele group(s) and the source of their baseline data should there be a federal audit. </a:t>
            </a:r>
          </a:p>
          <a:p>
            <a:pPr marL="0" indent="0" eaLnBrk="1" fontAlgn="auto" hangingPunct="1">
              <a:spcAft>
                <a:spcPts val="0"/>
              </a:spcAft>
              <a:buClr>
                <a:schemeClr val="accent3"/>
              </a:buClr>
              <a:buFont typeface="Wingdings 2" pitchFamily="18" charset="2"/>
              <a:buNone/>
              <a:defRPr/>
            </a:pPr>
            <a:endParaRPr lang="en-US" sz="2400" dirty="0"/>
          </a:p>
          <a:p>
            <a:pPr marL="274320" indent="-274320" eaLnBrk="1" fontAlgn="auto" hangingPunct="1">
              <a:spcAft>
                <a:spcPts val="0"/>
              </a:spcAft>
              <a:buClr>
                <a:schemeClr val="accent3"/>
              </a:buClr>
              <a:buFont typeface="Wingdings 2"/>
              <a:buChar char=""/>
              <a:defRPr/>
            </a:pPr>
            <a:endParaRPr lang="en-US" sz="2400" dirty="0"/>
          </a:p>
          <a:p>
            <a:pPr marL="274320" indent="-274320" eaLnBrk="1" fontAlgn="auto" hangingPunct="1">
              <a:spcAft>
                <a:spcPts val="0"/>
              </a:spcAft>
              <a:buClr>
                <a:schemeClr val="accent3"/>
              </a:buClr>
              <a:buFont typeface="Wingdings 2"/>
              <a:buChar char=""/>
              <a:defRPr/>
            </a:pPr>
            <a:endParaRPr lang="en-US" sz="2400" dirty="0"/>
          </a:p>
        </p:txBody>
      </p:sp>
      <p:pic>
        <p:nvPicPr>
          <p:cNvPr id="5" name="Picture 4"/>
          <p:cNvPicPr>
            <a:picLocks noChangeAspect="1"/>
          </p:cNvPicPr>
          <p:nvPr/>
        </p:nvPicPr>
        <p:blipFill>
          <a:blip r:embed="rId4"/>
          <a:stretch>
            <a:fillRect/>
          </a:stretch>
        </p:blipFill>
        <p:spPr>
          <a:xfrm>
            <a:off x="163197" y="17463"/>
            <a:ext cx="652329" cy="652329"/>
          </a:xfrm>
          <a:prstGeom prst="rect">
            <a:avLst/>
          </a:prstGeom>
        </p:spPr>
      </p:pic>
    </p:spTree>
  </p:cSld>
  <p:clrMapOvr>
    <a:masterClrMapping/>
  </p:clrMapOvr>
  <p:transition spd="slow" advTm="6207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Users\szmanton\AppData\Local\Microsoft\Windows\Temporary Internet Files\Content.IE5\E2OI2H88\MC90007093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214" y="2880441"/>
            <a:ext cx="1069104" cy="100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p:cNvSpPr txBox="1">
            <a:spLocks noChangeArrowheads="1"/>
          </p:cNvSpPr>
          <p:nvPr/>
        </p:nvSpPr>
        <p:spPr bwMode="auto">
          <a:xfrm>
            <a:off x="2222500" y="133350"/>
            <a:ext cx="6070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a:t>Questions?  Contact . . .</a:t>
            </a:r>
          </a:p>
        </p:txBody>
      </p:sp>
      <p:sp>
        <p:nvSpPr>
          <p:cNvPr id="52229" name="Title 1"/>
          <p:cNvSpPr txBox="1">
            <a:spLocks/>
          </p:cNvSpPr>
          <p:nvPr/>
        </p:nvSpPr>
        <p:spPr bwMode="auto">
          <a:xfrm>
            <a:off x="381000" y="571910"/>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t>David </a:t>
            </a:r>
            <a:r>
              <a:rPr lang="en-US" altLang="en-US" sz="3600" b="1" dirty="0" smtClean="0"/>
              <a:t>White</a:t>
            </a:r>
            <a:r>
              <a:rPr lang="en-US" altLang="en-US" sz="5000" b="1" dirty="0"/>
              <a:t/>
            </a:r>
            <a:br>
              <a:rPr lang="en-US" altLang="en-US" sz="5000" b="1" dirty="0"/>
            </a:br>
            <a:r>
              <a:rPr lang="en-US" altLang="en-US" sz="2800" b="1" dirty="0">
                <a:hlinkClick r:id="rId4"/>
              </a:rPr>
              <a:t>dewhite@ucanr.edu</a:t>
            </a:r>
            <a:r>
              <a:rPr lang="en-US" altLang="en-US" sz="2800" b="1" dirty="0"/>
              <a:t/>
            </a:r>
            <a:br>
              <a:rPr lang="en-US" altLang="en-US" sz="2800" b="1" dirty="0"/>
            </a:br>
            <a:endParaRPr lang="en-US" altLang="en-US" sz="1000" b="1" dirty="0"/>
          </a:p>
          <a:p>
            <a:pPr algn="ctr" eaLnBrk="1" hangingPunct="1">
              <a:spcBef>
                <a:spcPct val="0"/>
              </a:spcBef>
              <a:buFontTx/>
              <a:buNone/>
            </a:pPr>
            <a:r>
              <a:rPr lang="en-US" altLang="en-US" sz="2800" b="1" dirty="0"/>
              <a:t>530-750-1286</a:t>
            </a:r>
          </a:p>
        </p:txBody>
      </p:sp>
      <p:sp>
        <p:nvSpPr>
          <p:cNvPr id="52230" name="TextBox 2"/>
          <p:cNvSpPr txBox="1">
            <a:spLocks noChangeArrowheads="1"/>
          </p:cNvSpPr>
          <p:nvPr/>
        </p:nvSpPr>
        <p:spPr bwMode="auto">
          <a:xfrm>
            <a:off x="9694761" y="1715294"/>
            <a:ext cx="2087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Affirmative Action Compliance &amp; Title IX Officer</a:t>
            </a:r>
          </a:p>
        </p:txBody>
      </p:sp>
      <p:sp>
        <p:nvSpPr>
          <p:cNvPr id="52231" name="TextBox 8"/>
          <p:cNvSpPr txBox="1">
            <a:spLocks noChangeArrowheads="1"/>
          </p:cNvSpPr>
          <p:nvPr/>
        </p:nvSpPr>
        <p:spPr bwMode="auto">
          <a:xfrm>
            <a:off x="605244" y="1088683"/>
            <a:ext cx="2089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a:t>Project Board Affirmative Action policies and requirements and Title IX Investigator</a:t>
            </a:r>
          </a:p>
        </p:txBody>
      </p:sp>
      <p:pic>
        <p:nvPicPr>
          <p:cNvPr id="7" name="Picture 6"/>
          <p:cNvPicPr>
            <a:picLocks noChangeAspect="1"/>
          </p:cNvPicPr>
          <p:nvPr/>
        </p:nvPicPr>
        <p:blipFill>
          <a:blip r:embed="rId5"/>
          <a:stretch>
            <a:fillRect/>
          </a:stretch>
        </p:blipFill>
        <p:spPr>
          <a:xfrm>
            <a:off x="163197" y="17463"/>
            <a:ext cx="652329" cy="652329"/>
          </a:xfrm>
          <a:prstGeom prst="rect">
            <a:avLst/>
          </a:prstGeom>
        </p:spPr>
      </p:pic>
      <p:sp>
        <p:nvSpPr>
          <p:cNvPr id="8" name="Title 1"/>
          <p:cNvSpPr txBox="1">
            <a:spLocks/>
          </p:cNvSpPr>
          <p:nvPr/>
        </p:nvSpPr>
        <p:spPr bwMode="auto">
          <a:xfrm>
            <a:off x="-2091490" y="3788914"/>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t>Kit Alviz</a:t>
            </a:r>
            <a:r>
              <a:rPr lang="en-US" altLang="en-US" sz="5000" b="1" dirty="0"/>
              <a:t/>
            </a:r>
            <a:br>
              <a:rPr lang="en-US" altLang="en-US" sz="5000" b="1" dirty="0"/>
            </a:br>
            <a:r>
              <a:rPr lang="en-US" altLang="en-US" sz="2800" b="1" dirty="0" smtClean="0">
                <a:hlinkClick r:id="rId6"/>
              </a:rPr>
              <a:t>kit.Alviz@ucop.edu</a:t>
            </a:r>
            <a:r>
              <a:rPr lang="en-US" altLang="en-US" sz="2800" b="1" dirty="0" smtClean="0"/>
              <a:t/>
            </a:r>
            <a:br>
              <a:rPr lang="en-US" altLang="en-US" sz="2800" b="1" dirty="0" smtClean="0"/>
            </a:br>
            <a:endParaRPr lang="en-US" altLang="en-US" sz="1000" b="1" dirty="0"/>
          </a:p>
          <a:p>
            <a:pPr algn="ctr" eaLnBrk="1" hangingPunct="1">
              <a:spcBef>
                <a:spcPct val="0"/>
              </a:spcBef>
              <a:buFontTx/>
              <a:buNone/>
            </a:pPr>
            <a:r>
              <a:rPr lang="en-US" altLang="en-US" sz="2800" b="1" dirty="0" smtClean="0"/>
              <a:t>510-987-0027</a:t>
            </a:r>
            <a:endParaRPr lang="en-US" altLang="en-US" sz="2800" b="1" dirty="0"/>
          </a:p>
        </p:txBody>
      </p:sp>
      <p:sp>
        <p:nvSpPr>
          <p:cNvPr id="9" name="TextBox 8"/>
          <p:cNvSpPr txBox="1">
            <a:spLocks noChangeArrowheads="1"/>
          </p:cNvSpPr>
          <p:nvPr/>
        </p:nvSpPr>
        <p:spPr bwMode="auto">
          <a:xfrm>
            <a:off x="815526" y="2880441"/>
            <a:ext cx="2089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dirty="0" smtClean="0"/>
              <a:t>For Project </a:t>
            </a:r>
            <a:r>
              <a:rPr lang="en-US" altLang="en-US" sz="1400" dirty="0"/>
              <a:t>Board </a:t>
            </a:r>
            <a:r>
              <a:rPr lang="en-US" altLang="en-US" sz="1400" dirty="0" smtClean="0"/>
              <a:t>technical assistance, contact UC ANR Project Planning &amp; Evaluation Analysts Kit Alviz or Chris Hanson</a:t>
            </a:r>
            <a:endParaRPr lang="en-US" altLang="en-US" sz="1400" dirty="0"/>
          </a:p>
        </p:txBody>
      </p:sp>
      <p:sp>
        <p:nvSpPr>
          <p:cNvPr id="10" name="Title 1"/>
          <p:cNvSpPr txBox="1">
            <a:spLocks/>
          </p:cNvSpPr>
          <p:nvPr/>
        </p:nvSpPr>
        <p:spPr bwMode="auto">
          <a:xfrm>
            <a:off x="2462909" y="3788914"/>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smtClean="0"/>
              <a:t>Chris Hanson</a:t>
            </a:r>
            <a:r>
              <a:rPr lang="en-US" altLang="en-US" sz="3600" b="1" dirty="0"/>
              <a:t/>
            </a:r>
            <a:br>
              <a:rPr lang="en-US" altLang="en-US" sz="3600" b="1" dirty="0"/>
            </a:br>
            <a:r>
              <a:rPr lang="en-US" altLang="en-US" sz="2800" b="1" dirty="0" smtClean="0">
                <a:hlinkClick r:id="rId7"/>
              </a:rPr>
              <a:t>Christopher.hanson@ucop.edu</a:t>
            </a:r>
            <a:r>
              <a:rPr lang="en-US" altLang="en-US" sz="2800" b="1" dirty="0" smtClean="0"/>
              <a:t/>
            </a:r>
            <a:br>
              <a:rPr lang="en-US" altLang="en-US" sz="2800" b="1" dirty="0" smtClean="0"/>
            </a:br>
            <a:endParaRPr lang="en-US" altLang="en-US" sz="1000" b="1" dirty="0"/>
          </a:p>
          <a:p>
            <a:pPr algn="ctr" eaLnBrk="1" hangingPunct="1">
              <a:spcBef>
                <a:spcPct val="0"/>
              </a:spcBef>
              <a:buFontTx/>
              <a:buNone/>
            </a:pPr>
            <a:r>
              <a:rPr lang="en-US" altLang="en-US" sz="2800" b="1" dirty="0" smtClean="0"/>
              <a:t>510-987-0628</a:t>
            </a:r>
            <a:endParaRPr lang="en-US" altLang="en-US" sz="2800" b="1" dirty="0"/>
          </a:p>
        </p:txBody>
      </p:sp>
    </p:spTree>
  </p:cSld>
  <p:clrMapOvr>
    <a:masterClrMapping/>
  </p:clrMapOvr>
  <p:transition spd="slow" advTm="23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44826" y="17463"/>
            <a:ext cx="7841974" cy="1006475"/>
          </a:xfrm>
        </p:spPr>
        <p:txBody>
          <a:bodyPr/>
          <a:lstStyle/>
          <a:p>
            <a:r>
              <a:rPr lang="en-US" altLang="en-US" dirty="0"/>
              <a:t>Overview of Affirmative Action</a:t>
            </a:r>
          </a:p>
        </p:txBody>
      </p:sp>
      <p:sp>
        <p:nvSpPr>
          <p:cNvPr id="7171" name="Content Placeholder 2"/>
          <p:cNvSpPr>
            <a:spLocks noGrp="1"/>
          </p:cNvSpPr>
          <p:nvPr>
            <p:ph idx="1"/>
          </p:nvPr>
        </p:nvSpPr>
        <p:spPr>
          <a:xfrm>
            <a:off x="457200" y="1477406"/>
            <a:ext cx="8331200" cy="3963987"/>
          </a:xfrm>
        </p:spPr>
        <p:txBody>
          <a:bodyPr/>
          <a:lstStyle/>
          <a:p>
            <a:r>
              <a:rPr lang="en-US" altLang="en-US" sz="2400" dirty="0" smtClean="0"/>
              <a:t>Signed into law in 1965 by </a:t>
            </a:r>
            <a:r>
              <a:rPr lang="en-US" altLang="en-US" sz="2400" dirty="0"/>
              <a:t>President Lyndon Johnson</a:t>
            </a:r>
          </a:p>
          <a:p>
            <a:r>
              <a:rPr lang="en-US" altLang="en-US" sz="2400" dirty="0"/>
              <a:t>Designed to eliminate the present effects of past discrimination, such as the underrepresentation of minorities and women; </a:t>
            </a:r>
            <a:r>
              <a:rPr lang="en-US" altLang="en-US" sz="2400" dirty="0" smtClean="0"/>
              <a:t>and </a:t>
            </a:r>
            <a:r>
              <a:rPr lang="en-US" altLang="en-US" sz="2400" dirty="0"/>
              <a:t>to encourage the employment of veterans and persons with disabilities.</a:t>
            </a:r>
          </a:p>
          <a:p>
            <a:r>
              <a:rPr lang="en-US" altLang="en-US" sz="2400" dirty="0" smtClean="0"/>
              <a:t>ANR </a:t>
            </a:r>
            <a:r>
              <a:rPr lang="en-US" altLang="en-US" sz="2400" dirty="0"/>
              <a:t>Core </a:t>
            </a:r>
            <a:r>
              <a:rPr lang="en-US" altLang="en-US" sz="2400" dirty="0" smtClean="0"/>
              <a:t>Values support the </a:t>
            </a:r>
            <a:r>
              <a:rPr lang="en-US" altLang="en-US" sz="2400" dirty="0"/>
              <a:t>goals of Affirmative  </a:t>
            </a:r>
            <a:r>
              <a:rPr lang="en-US" altLang="en-US" sz="2400" dirty="0" smtClean="0"/>
              <a:t>Action, including </a:t>
            </a:r>
            <a:r>
              <a:rPr lang="en-US" altLang="en-US" sz="2400" dirty="0"/>
              <a:t>inclusion and diversity </a:t>
            </a:r>
            <a:r>
              <a:rPr lang="en-US" altLang="en-US" sz="2400" dirty="0" smtClean="0"/>
              <a:t>in our programs.</a:t>
            </a:r>
            <a:endParaRPr lang="en-US" altLang="en-US" sz="2400" dirty="0"/>
          </a:p>
          <a:p>
            <a:endParaRPr lang="en-US" altLang="en-US" sz="2400" dirty="0"/>
          </a:p>
          <a:p>
            <a:endParaRPr lang="en-US" altLang="en-US" sz="2400" dirty="0"/>
          </a:p>
        </p:txBody>
      </p:sp>
      <p:pic>
        <p:nvPicPr>
          <p:cNvPr id="7172" name="Picture 2" descr="C:\Users\szmanton\AppData\Local\Microsoft\Windows\Temporary Internet Files\Content.IE5\L294FC6R\MC90019766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020" y="4195900"/>
            <a:ext cx="20653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86704" y="149087"/>
            <a:ext cx="586409" cy="586409"/>
          </a:xfrm>
          <a:prstGeom prst="rect">
            <a:avLst/>
          </a:prstGeom>
        </p:spPr>
      </p:pic>
    </p:spTree>
  </p:cSld>
  <p:clrMapOvr>
    <a:masterClrMapping/>
  </p:clrMapOvr>
  <p:transition spd="slow" advTm="7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p:cNvPr>
          <p:cNvSpPr>
            <a:spLocks noGrp="1"/>
          </p:cNvSpPr>
          <p:nvPr>
            <p:ph type="title"/>
          </p:nvPr>
        </p:nvSpPr>
        <p:spPr/>
        <p:txBody>
          <a:bodyPr/>
          <a:lstStyle/>
          <a:p>
            <a:pPr>
              <a:defRPr/>
            </a:pPr>
            <a:r>
              <a:rPr lang="en-US" b="1" dirty="0">
                <a:solidFill>
                  <a:schemeClr val="tx2">
                    <a:lumMod val="60000"/>
                    <a:lumOff val="40000"/>
                  </a:schemeClr>
                </a:solidFill>
              </a:rPr>
              <a:t>Goals of Affirmative Action</a:t>
            </a:r>
          </a:p>
        </p:txBody>
      </p:sp>
      <p:sp>
        <p:nvSpPr>
          <p:cNvPr id="14339" name="Content Placeholder 1"/>
          <p:cNvSpPr>
            <a:spLocks noGrp="1"/>
          </p:cNvSpPr>
          <p:nvPr>
            <p:ph idx="1"/>
          </p:nvPr>
        </p:nvSpPr>
        <p:spPr/>
        <p:txBody>
          <a:bodyPr/>
          <a:lstStyle/>
          <a:p>
            <a:r>
              <a:rPr lang="en-US" altLang="en-US" sz="2400" dirty="0"/>
              <a:t>To assure nondiscrimination and equal opportunity</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                           </a:t>
            </a:r>
          </a:p>
        </p:txBody>
      </p:sp>
      <p:pic>
        <p:nvPicPr>
          <p:cNvPr id="14340"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FD21020.wav">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05135" y="6469628"/>
            <a:ext cx="865239" cy="369332"/>
          </a:xfrm>
          <a:prstGeom prst="rect">
            <a:avLst/>
          </a:prstGeom>
          <a:solidFill>
            <a:schemeClr val="accent1">
              <a:lumMod val="50000"/>
            </a:schemeClr>
          </a:solidFill>
        </p:spPr>
        <p:txBody>
          <a:bodyPr wrap="square" rtlCol="0">
            <a:spAutoFit/>
          </a:bodyPr>
          <a:lstStyle/>
          <a:p>
            <a:endParaRPr lang="en-US" dirty="0"/>
          </a:p>
        </p:txBody>
      </p:sp>
      <p:pic>
        <p:nvPicPr>
          <p:cNvPr id="9" name="Picture 8"/>
          <p:cNvPicPr>
            <a:picLocks noChangeAspect="1"/>
          </p:cNvPicPr>
          <p:nvPr/>
        </p:nvPicPr>
        <p:blipFill>
          <a:blip r:embed="rId6"/>
          <a:stretch>
            <a:fillRect/>
          </a:stretch>
        </p:blipFill>
        <p:spPr>
          <a:xfrm>
            <a:off x="186704" y="149087"/>
            <a:ext cx="586409" cy="586409"/>
          </a:xfrm>
          <a:prstGeom prst="rect">
            <a:avLst/>
          </a:prstGeom>
        </p:spPr>
      </p:pic>
    </p:spTree>
  </p:cSld>
  <p:clrMapOvr>
    <a:masterClrMapping/>
  </p:clrMapOvr>
  <p:transition spd="slow" advTm="2024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628993"/>
            <a:ext cx="8229600" cy="1006475"/>
          </a:xfrm>
        </p:spPr>
        <p:txBody>
          <a:bodyPr/>
          <a:lstStyle/>
          <a:p>
            <a:pPr algn="l"/>
            <a:r>
              <a:rPr lang="en-US" altLang="en-US" sz="3600" b="1" dirty="0"/>
              <a:t>National Institute of Food and Agriculture 						</a:t>
            </a:r>
            <a:r>
              <a:rPr lang="en-US" altLang="en-US" sz="3200" b="1" dirty="0"/>
              <a:t>(NIFA)</a:t>
            </a:r>
          </a:p>
        </p:txBody>
      </p:sp>
      <p:sp>
        <p:nvSpPr>
          <p:cNvPr id="2" name="Content Placeholder 1"/>
          <p:cNvSpPr>
            <a:spLocks noGrp="1"/>
          </p:cNvSpPr>
          <p:nvPr>
            <p:ph idx="1"/>
          </p:nvPr>
        </p:nvSpPr>
        <p:spPr>
          <a:xfrm>
            <a:off x="457200" y="2223951"/>
            <a:ext cx="8229600" cy="3816350"/>
          </a:xfrm>
        </p:spPr>
        <p:txBody>
          <a:bodyPr/>
          <a:lstStyle/>
          <a:p>
            <a:pPr>
              <a:defRPr/>
            </a:pPr>
            <a:r>
              <a:rPr lang="en-US" sz="2000" dirty="0"/>
              <a:t>The Food, Conservation, and Energy Act of 2008 (the 2008 Farm Bill) authorized the creation of NIFA.</a:t>
            </a:r>
            <a:br>
              <a:rPr lang="en-US" sz="2000" dirty="0"/>
            </a:br>
            <a:endParaRPr lang="en-US" sz="1000" dirty="0"/>
          </a:p>
          <a:p>
            <a:pPr>
              <a:defRPr/>
            </a:pPr>
            <a:r>
              <a:rPr lang="en-US" sz="2000" dirty="0"/>
              <a:t>NIFA provides leadership and funding for programs that advance agriculture-related sciences through partnerships with the Land-Grant University System and their extension programs.</a:t>
            </a:r>
            <a:br>
              <a:rPr lang="en-US" sz="2000" dirty="0"/>
            </a:br>
            <a:endParaRPr lang="en-US" sz="1000" dirty="0"/>
          </a:p>
          <a:p>
            <a:pPr marL="0" indent="0">
              <a:buFont typeface="Arial" panose="020B0604020202020204" pitchFamily="34" charset="0"/>
              <a:buNone/>
              <a:defRPr/>
            </a:pPr>
            <a:endParaRPr lang="en-US" dirty="0"/>
          </a:p>
        </p:txBody>
      </p:sp>
      <p:pic>
        <p:nvPicPr>
          <p:cNvPr id="81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586" y="998469"/>
            <a:ext cx="10572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86704" y="149087"/>
            <a:ext cx="586409" cy="586409"/>
          </a:xfrm>
          <a:prstGeom prst="rect">
            <a:avLst/>
          </a:prstGeom>
        </p:spPr>
      </p:pic>
    </p:spTree>
  </p:cSld>
  <p:clrMapOvr>
    <a:masterClrMapping/>
  </p:clrMapOvr>
  <p:transition spd="slow" advTm="419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76487"/>
            <a:ext cx="8229600" cy="1006475"/>
          </a:xfrm>
        </p:spPr>
        <p:txBody>
          <a:bodyPr/>
          <a:lstStyle/>
          <a:p>
            <a:r>
              <a:rPr lang="en-US" altLang="en-US" sz="1600" b="1" i="1" dirty="0"/>
              <a:t/>
            </a:r>
            <a:br>
              <a:rPr lang="en-US" altLang="en-US" sz="1600" b="1" i="1" dirty="0"/>
            </a:br>
            <a:r>
              <a:rPr lang="en-US" altLang="en-US" sz="2400" b="1" dirty="0"/>
              <a:t>NIFA CIVIL RIGHTS REVIEW AREAS OF CONCERN/INTERESTS </a:t>
            </a:r>
            <a:endParaRPr lang="en-US" altLang="en-US" sz="2400" dirty="0"/>
          </a:p>
        </p:txBody>
      </p:sp>
      <p:sp>
        <p:nvSpPr>
          <p:cNvPr id="2" name="Content Placeholder 1"/>
          <p:cNvSpPr>
            <a:spLocks noGrp="1"/>
          </p:cNvSpPr>
          <p:nvPr>
            <p:ph idx="1"/>
          </p:nvPr>
        </p:nvSpPr>
        <p:spPr>
          <a:xfrm>
            <a:off x="457200" y="1330117"/>
            <a:ext cx="8229600" cy="3816350"/>
          </a:xfrm>
        </p:spPr>
        <p:txBody>
          <a:bodyPr/>
          <a:lstStyle/>
          <a:p>
            <a:pPr marL="0" indent="0">
              <a:buNone/>
              <a:defRPr/>
            </a:pPr>
            <a:r>
              <a:rPr lang="en-US" sz="2000" dirty="0" smtClean="0"/>
              <a:t>Including:</a:t>
            </a:r>
          </a:p>
          <a:p>
            <a:pPr>
              <a:defRPr/>
            </a:pPr>
            <a:r>
              <a:rPr lang="en-US" sz="2000" dirty="0" smtClean="0"/>
              <a:t>Reporting data on clientele </a:t>
            </a:r>
            <a:r>
              <a:rPr lang="en-US" sz="2000" dirty="0"/>
              <a:t>race/ethnicity and </a:t>
            </a:r>
            <a:r>
              <a:rPr lang="en-US" sz="2000" dirty="0" smtClean="0"/>
              <a:t>gender, </a:t>
            </a:r>
            <a:endParaRPr lang="en-US" sz="2000" dirty="0"/>
          </a:p>
          <a:p>
            <a:pPr>
              <a:defRPr/>
            </a:pPr>
            <a:r>
              <a:rPr lang="en-US" sz="2000" dirty="0"/>
              <a:t>Racial/ethnic and gender composition of </a:t>
            </a:r>
            <a:r>
              <a:rPr lang="en-US" sz="2000" dirty="0" smtClean="0"/>
              <a:t>academics, staff, volunteers, committees and councils, </a:t>
            </a:r>
            <a:endParaRPr lang="en-US" sz="2000" dirty="0"/>
          </a:p>
          <a:p>
            <a:pPr>
              <a:defRPr/>
            </a:pPr>
            <a:r>
              <a:rPr lang="en-US" sz="2000" dirty="0"/>
              <a:t>P</a:t>
            </a:r>
            <a:r>
              <a:rPr lang="en-US" sz="2000" dirty="0" smtClean="0"/>
              <a:t>otential </a:t>
            </a:r>
            <a:r>
              <a:rPr lang="en-US" sz="2000" dirty="0"/>
              <a:t>workforce and program audiences. </a:t>
            </a:r>
          </a:p>
          <a:p>
            <a:pPr>
              <a:defRPr/>
            </a:pPr>
            <a:r>
              <a:rPr lang="en-US" sz="2000" dirty="0" smtClean="0"/>
              <a:t>National </a:t>
            </a:r>
            <a:r>
              <a:rPr lang="en-US" sz="2000" dirty="0"/>
              <a:t>Origin discrimination and Limited English Proficiency </a:t>
            </a:r>
          </a:p>
          <a:p>
            <a:pPr>
              <a:defRPr/>
            </a:pPr>
            <a:r>
              <a:rPr lang="en-US" sz="2000" dirty="0"/>
              <a:t>Accessibility to the disabled and public notification for accommodation.</a:t>
            </a:r>
          </a:p>
          <a:p>
            <a:pPr marL="0" indent="0">
              <a:buFont typeface="Arial" panose="020B0604020202020204" pitchFamily="34" charset="0"/>
              <a:buNone/>
              <a:defRPr/>
            </a:pPr>
            <a:endParaRPr lang="en-US" dirty="0"/>
          </a:p>
        </p:txBody>
      </p:sp>
      <p:pic>
        <p:nvPicPr>
          <p:cNvPr id="6" name="Picture 5"/>
          <p:cNvPicPr>
            <a:picLocks noChangeAspect="1"/>
          </p:cNvPicPr>
          <p:nvPr/>
        </p:nvPicPr>
        <p:blipFill>
          <a:blip r:embed="rId3"/>
          <a:stretch>
            <a:fillRect/>
          </a:stretch>
        </p:blipFill>
        <p:spPr>
          <a:xfrm>
            <a:off x="186704" y="149087"/>
            <a:ext cx="586409" cy="586409"/>
          </a:xfrm>
          <a:prstGeom prst="rect">
            <a:avLst/>
          </a:prstGeom>
        </p:spPr>
      </p:pic>
    </p:spTree>
  </p:cSld>
  <p:clrMapOvr>
    <a:masterClrMapping/>
  </p:clrMapOvr>
  <p:transition spd="slow" advTm="4724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77097"/>
            <a:ext cx="8229600" cy="1006475"/>
          </a:xfrm>
        </p:spPr>
        <p:txBody>
          <a:bodyPr/>
          <a:lstStyle/>
          <a:p>
            <a:r>
              <a:rPr lang="en-US" altLang="en-US" sz="2600" b="1" dirty="0" smtClean="0"/>
              <a:t>CODE OF FEDERAL REGULATIONS (CFR)  </a:t>
            </a:r>
            <a:endParaRPr lang="en-US" altLang="en-US" sz="2600" dirty="0"/>
          </a:p>
        </p:txBody>
      </p:sp>
      <p:sp>
        <p:nvSpPr>
          <p:cNvPr id="2" name="Content Placeholder 1"/>
          <p:cNvSpPr>
            <a:spLocks noGrp="1"/>
          </p:cNvSpPr>
          <p:nvPr>
            <p:ph idx="1"/>
          </p:nvPr>
        </p:nvSpPr>
        <p:spPr>
          <a:xfrm>
            <a:off x="202953" y="897417"/>
            <a:ext cx="8831717" cy="4811713"/>
          </a:xfrm>
        </p:spPr>
        <p:txBody>
          <a:bodyPr/>
          <a:lstStyle/>
          <a:p>
            <a:pPr marL="0" indent="0">
              <a:buNone/>
              <a:defRPr/>
            </a:pPr>
            <a:r>
              <a:rPr lang="en-US" sz="1800" i="1" dirty="0" smtClean="0"/>
              <a:t>Various CFRs and subparts prohibit discrimination from participation in programs receiving federal funding based on: </a:t>
            </a:r>
            <a:endParaRPr lang="en-US" sz="1800" dirty="0"/>
          </a:p>
          <a:p>
            <a:pPr>
              <a:defRPr/>
            </a:pPr>
            <a:r>
              <a:rPr lang="en-US" sz="1800" dirty="0"/>
              <a:t>R</a:t>
            </a:r>
            <a:r>
              <a:rPr lang="en-US" sz="1800" dirty="0" smtClean="0"/>
              <a:t>ace</a:t>
            </a:r>
            <a:r>
              <a:rPr lang="en-US" sz="1800" dirty="0"/>
              <a:t>, color, or national </a:t>
            </a:r>
            <a:r>
              <a:rPr lang="en-US" sz="1800" dirty="0" smtClean="0"/>
              <a:t>origin,</a:t>
            </a:r>
          </a:p>
          <a:p>
            <a:pPr>
              <a:defRPr/>
            </a:pPr>
            <a:r>
              <a:rPr lang="en-US" sz="1800" dirty="0" smtClean="0"/>
              <a:t>Sex </a:t>
            </a:r>
          </a:p>
          <a:p>
            <a:pPr>
              <a:defRPr/>
            </a:pPr>
            <a:r>
              <a:rPr lang="en-US" sz="1800" dirty="0" smtClean="0"/>
              <a:t>Handicap</a:t>
            </a:r>
          </a:p>
          <a:p>
            <a:pPr>
              <a:defRPr/>
            </a:pPr>
            <a:r>
              <a:rPr lang="en-US" sz="1800" dirty="0" smtClean="0"/>
              <a:t>Age </a:t>
            </a:r>
          </a:p>
          <a:p>
            <a:pPr marL="0" indent="0">
              <a:buNone/>
              <a:defRPr/>
            </a:pPr>
            <a:endParaRPr lang="en-US" sz="800" dirty="0" smtClean="0"/>
          </a:p>
          <a:p>
            <a:pPr marL="0" indent="0">
              <a:buNone/>
              <a:defRPr/>
            </a:pPr>
            <a:r>
              <a:rPr lang="en-US" sz="1800" dirty="0" smtClean="0"/>
              <a:t>Additionally, the </a:t>
            </a:r>
            <a:r>
              <a:rPr lang="en-US" sz="1800" dirty="0"/>
              <a:t>opportunity to participate as a member of a planning or advisory body which is an integral part of the </a:t>
            </a:r>
            <a:r>
              <a:rPr lang="en-US" sz="1800" dirty="0" smtClean="0"/>
              <a:t>program</a:t>
            </a:r>
            <a:r>
              <a:rPr lang="en-US" sz="1800" dirty="0"/>
              <a:t> </a:t>
            </a:r>
            <a:r>
              <a:rPr lang="en-US" sz="1800" dirty="0" smtClean="0"/>
              <a:t>cannot be denied based on </a:t>
            </a:r>
            <a:r>
              <a:rPr lang="en-US" sz="1800" dirty="0"/>
              <a:t>race, color or national </a:t>
            </a:r>
            <a:r>
              <a:rPr lang="en-US" sz="1800" dirty="0" smtClean="0"/>
              <a:t>origin.</a:t>
            </a:r>
          </a:p>
          <a:p>
            <a:pPr marL="0" indent="0">
              <a:buNone/>
              <a:defRPr/>
            </a:pPr>
            <a:endParaRPr lang="en-US" sz="800" dirty="0"/>
          </a:p>
          <a:p>
            <a:pPr marL="0" indent="0">
              <a:buNone/>
              <a:defRPr/>
            </a:pPr>
            <a:r>
              <a:rPr lang="en-US" sz="1800" dirty="0" smtClean="0"/>
              <a:t>Organizations receiving federal funds must keep detailed records, including racial and ethnic data, and </a:t>
            </a:r>
            <a:r>
              <a:rPr lang="en-US" sz="1800" dirty="0"/>
              <a:t>submit to the Agency </a:t>
            </a:r>
            <a:r>
              <a:rPr lang="en-US" sz="1800" dirty="0" smtClean="0"/>
              <a:t>upon request. </a:t>
            </a:r>
          </a:p>
          <a:p>
            <a:pPr marL="0" indent="0">
              <a:buNone/>
              <a:defRPr/>
            </a:pPr>
            <a:endParaRPr lang="en-US" sz="800" dirty="0"/>
          </a:p>
          <a:p>
            <a:pPr marL="0" indent="0">
              <a:buNone/>
              <a:defRPr/>
            </a:pPr>
            <a:r>
              <a:rPr lang="en-US" sz="1800" dirty="0" smtClean="0"/>
              <a:t>For more information on University policy and federal and state laws, including ALL protected categories, please </a:t>
            </a:r>
            <a:r>
              <a:rPr lang="en-US" sz="1800" dirty="0" err="1" smtClean="0"/>
              <a:t>visit:</a:t>
            </a:r>
            <a:r>
              <a:rPr lang="en-US" sz="1800" dirty="0" err="1">
                <a:hlinkClick r:id="rId3"/>
              </a:rPr>
              <a:t>https</a:t>
            </a:r>
            <a:r>
              <a:rPr lang="en-US" sz="1800" dirty="0">
                <a:hlinkClick r:id="rId3"/>
              </a:rPr>
              <a:t>://ucanr.edu/sites/</a:t>
            </a:r>
            <a:r>
              <a:rPr lang="en-US" sz="1800" dirty="0" err="1">
                <a:hlinkClick r:id="rId3"/>
              </a:rPr>
              <a:t>DiscriminationSexual_Violence</a:t>
            </a:r>
            <a:r>
              <a:rPr lang="en-US" sz="1800" dirty="0">
                <a:hlinkClick r:id="rId3"/>
              </a:rPr>
              <a:t>/</a:t>
            </a:r>
            <a:r>
              <a:rPr lang="en-US" sz="1800" dirty="0" err="1">
                <a:hlinkClick r:id="rId3"/>
              </a:rPr>
              <a:t>Policies_and_Laws</a:t>
            </a:r>
            <a:r>
              <a:rPr lang="en-US" sz="1800" dirty="0">
                <a:hlinkClick r:id="rId3"/>
              </a:rPr>
              <a:t>/</a:t>
            </a:r>
            <a:endParaRPr lang="en-US" sz="1800" dirty="0"/>
          </a:p>
          <a:p>
            <a:pPr marL="0" indent="0">
              <a:buNone/>
              <a:defRPr/>
            </a:pPr>
            <a:endParaRPr lang="en-US" sz="1800" dirty="0"/>
          </a:p>
          <a:p>
            <a:pPr marL="0" indent="0">
              <a:buNone/>
              <a:defRPr/>
            </a:pPr>
            <a:r>
              <a:rPr lang="en-US" sz="1800" dirty="0"/>
              <a:t>	</a:t>
            </a:r>
          </a:p>
          <a:p>
            <a:pPr marL="0" indent="0">
              <a:buNone/>
              <a:defRPr/>
            </a:pPr>
            <a:endParaRPr lang="en-US" sz="2000" dirty="0"/>
          </a:p>
          <a:p>
            <a:pPr marL="0" indent="0">
              <a:buNone/>
              <a:defRPr/>
            </a:pPr>
            <a:endParaRPr lang="en-US" sz="2000" dirty="0"/>
          </a:p>
        </p:txBody>
      </p:sp>
      <p:pic>
        <p:nvPicPr>
          <p:cNvPr id="5" name="Picture 4"/>
          <p:cNvPicPr>
            <a:picLocks noChangeAspect="1"/>
          </p:cNvPicPr>
          <p:nvPr/>
        </p:nvPicPr>
        <p:blipFill>
          <a:blip r:embed="rId4"/>
          <a:stretch>
            <a:fillRect/>
          </a:stretch>
        </p:blipFill>
        <p:spPr>
          <a:xfrm>
            <a:off x="186704" y="149087"/>
            <a:ext cx="586409" cy="586409"/>
          </a:xfrm>
          <a:prstGeom prst="rect">
            <a:avLst/>
          </a:prstGeom>
        </p:spPr>
      </p:pic>
    </p:spTree>
  </p:cSld>
  <p:clrMapOvr>
    <a:masterClrMapping/>
  </p:clrMapOvr>
  <p:transition spd="slow" advTm="2354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a:t>Goals of Affirmative Action</a:t>
            </a:r>
          </a:p>
        </p:txBody>
      </p:sp>
      <p:sp>
        <p:nvSpPr>
          <p:cNvPr id="12291" name="Content Placeholder 1"/>
          <p:cNvSpPr>
            <a:spLocks noGrp="1"/>
          </p:cNvSpPr>
          <p:nvPr>
            <p:ph idx="1"/>
          </p:nvPr>
        </p:nvSpPr>
        <p:spPr/>
        <p:txBody>
          <a:bodyPr/>
          <a:lstStyle/>
          <a:p>
            <a:r>
              <a:rPr lang="en-US" altLang="en-US" sz="2400" dirty="0"/>
              <a:t>To assure nondiscrimination and equal opportunity in hiring practices and in the workplace</a:t>
            </a:r>
          </a:p>
          <a:p>
            <a:r>
              <a:rPr lang="en-US" altLang="en-US" sz="2400" dirty="0"/>
              <a:t>To expand access to people from traditionally underrepresented groups with </a:t>
            </a:r>
            <a:r>
              <a:rPr lang="en-US" altLang="en-US" sz="2400" u="sng" dirty="0"/>
              <a:t>outreach </a:t>
            </a:r>
            <a:r>
              <a:rPr lang="en-US" altLang="en-US" sz="2400" dirty="0"/>
              <a:t>activities</a:t>
            </a:r>
          </a:p>
          <a:p>
            <a:r>
              <a:rPr lang="en-US" altLang="en-US" sz="2400" dirty="0"/>
              <a:t>Promote nondiscrimination and valuing of differences among staff and clientele</a:t>
            </a:r>
          </a:p>
          <a:p>
            <a:r>
              <a:rPr lang="en-US" altLang="en-US" sz="2400" dirty="0"/>
              <a:t>Value inclusiveness and diversity</a:t>
            </a:r>
          </a:p>
        </p:txBody>
      </p:sp>
      <p:pic>
        <p:nvPicPr>
          <p:cNvPr id="12292" name="Picture 2" descr="C:\Users\szmanton\AppData\Local\Microsoft\Windows\Temporary Internet Files\Content.IE5\E2OI2H88\MC90029322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3898900"/>
            <a:ext cx="1709737"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86704" y="149087"/>
            <a:ext cx="586409" cy="586409"/>
          </a:xfrm>
          <a:prstGeom prst="rect">
            <a:avLst/>
          </a:prstGeom>
        </p:spPr>
      </p:pic>
    </p:spTree>
  </p:cSld>
  <p:clrMapOvr>
    <a:masterClrMapping/>
  </p:clrMapOvr>
  <p:transition spd="slow" advTm="6024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4438"/>
            <a:ext cx="8305800" cy="1143000"/>
          </a:xfrm>
        </p:spPr>
        <p:txBody>
          <a:bodyPr/>
          <a:lstStyle/>
          <a:p>
            <a:pPr algn="ctr"/>
            <a:r>
              <a:rPr lang="en-US" altLang="en-US" sz="3600" dirty="0">
                <a:latin typeface="Chaparral Pro" panose="02060503040505020203" pitchFamily="18" charset="0"/>
              </a:rPr>
              <a:t>Project Board’s Civil Rights </a:t>
            </a:r>
            <a:r>
              <a:rPr lang="en-US" altLang="en-US" sz="3600" dirty="0" smtClean="0">
                <a:latin typeface="Chaparral Pro" panose="02060503040505020203" pitchFamily="18" charset="0"/>
              </a:rPr>
              <a:t>Reporting</a:t>
            </a:r>
            <a:endParaRPr lang="en-US" altLang="en-US" sz="3600" dirty="0">
              <a:latin typeface="Chaparral Pro" panose="02060503040505020203" pitchFamily="18" charset="0"/>
            </a:endParaRPr>
          </a:p>
        </p:txBody>
      </p:sp>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949450"/>
            <a:ext cx="23622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24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40288</TotalTime>
  <Words>4299</Words>
  <Application>Microsoft Office PowerPoint</Application>
  <PresentationFormat>On-screen Show (4:3)</PresentationFormat>
  <Paragraphs>307</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MS PGothic</vt:lpstr>
      <vt:lpstr>MS PGothic</vt:lpstr>
      <vt:lpstr>Arial</vt:lpstr>
      <vt:lpstr>Calibri</vt:lpstr>
      <vt:lpstr>Chaparral Pro</vt:lpstr>
      <vt:lpstr>Wingdings</vt:lpstr>
      <vt:lpstr>Wingdings 2</vt:lpstr>
      <vt:lpstr>Office Theme</vt:lpstr>
      <vt:lpstr>Custom Design</vt:lpstr>
      <vt:lpstr>PowerPoint Presentation</vt:lpstr>
      <vt:lpstr>PowerPoint Presentation</vt:lpstr>
      <vt:lpstr>Overview of Affirmative Action</vt:lpstr>
      <vt:lpstr>Goals of Affirmative Action</vt:lpstr>
      <vt:lpstr>National Institute of Food and Agriculture       (NIFA)</vt:lpstr>
      <vt:lpstr> NIFA CIVIL RIGHTS REVIEW AREAS OF CONCERN/INTERESTS </vt:lpstr>
      <vt:lpstr>CODE OF FEDERAL REGULATIONS (CFR)  </vt:lpstr>
      <vt:lpstr>Goals of Affirmative Action</vt:lpstr>
      <vt:lpstr>Project Board’s Civil Rights Reporting</vt:lpstr>
      <vt:lpstr>PowerPoint Presentation</vt:lpstr>
      <vt:lpstr>Who is Your Potential Clientele?</vt:lpstr>
      <vt:lpstr>PowerPoint Presentation</vt:lpstr>
      <vt:lpstr>PowerPoint Presentation</vt:lpstr>
      <vt:lpstr>PowerPoint Presentation</vt:lpstr>
      <vt:lpstr>PowerPoint Presentation</vt:lpstr>
      <vt:lpstr>PowerPoint Presentation</vt:lpstr>
      <vt:lpstr>AA Documentation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Walton</dc:creator>
  <cp:lastModifiedBy>Kimberly C Ingram</cp:lastModifiedBy>
  <cp:revision>495</cp:revision>
  <cp:lastPrinted>2018-11-07T19:55:07Z</cp:lastPrinted>
  <dcterms:created xsi:type="dcterms:W3CDTF">2012-08-13T15:35:09Z</dcterms:created>
  <dcterms:modified xsi:type="dcterms:W3CDTF">2019-11-04T20:52:04Z</dcterms:modified>
</cp:coreProperties>
</file>