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7" r:id="rId9"/>
    <p:sldId id="278" r:id="rId10"/>
    <p:sldId id="279" r:id="rId11"/>
    <p:sldId id="280" r:id="rId12"/>
    <p:sldId id="281" r:id="rId13"/>
    <p:sldId id="263" r:id="rId14"/>
    <p:sldId id="264" r:id="rId15"/>
    <p:sldId id="265" r:id="rId16"/>
    <p:sldId id="266" r:id="rId17"/>
    <p:sldId id="267" r:id="rId18"/>
    <p:sldId id="268" r:id="rId19"/>
    <p:sldId id="269" r:id="rId20"/>
    <p:sldId id="270" r:id="rId21"/>
    <p:sldId id="271" r:id="rId22"/>
    <p:sldId id="272" r:id="rId23"/>
    <p:sldId id="273" r:id="rId24"/>
    <p:sldId id="282" r:id="rId25"/>
    <p:sldId id="274" r:id="rId26"/>
    <p:sldId id="275" r:id="rId27"/>
    <p:sldId id="276" r:id="rId28"/>
  </p:sldIdLst>
  <p:sldSz cx="9144000" cy="6858000" type="screen4x3"/>
  <p:notesSz cx="7023100" cy="93091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2502"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Responses</c:v>
                </c:pt>
              </c:strCache>
            </c:strRef>
          </c:tx>
          <c:dPt>
            <c:idx val="0"/>
            <c:bubble3D val="0"/>
            <c:spPr>
              <a:solidFill>
                <a:srgbClr val="B7DB6C"/>
              </a:solidFill>
              <a:ln w="12700" cmpd="sng">
                <a:solidFill>
                  <a:srgbClr val="EEEEEE"/>
                </a:solidFill>
              </a:ln>
            </c:spPr>
            <c:extLst>
              <c:ext xmlns:c16="http://schemas.microsoft.com/office/drawing/2014/chart" uri="{C3380CC4-5D6E-409C-BE32-E72D297353CC}">
                <c16:uniqueId val="{00000001-A344-449D-942B-4BBFF626262F}"/>
              </c:ext>
            </c:extLst>
          </c:dPt>
          <c:dPt>
            <c:idx val="1"/>
            <c:bubble3D val="0"/>
            <c:spPr>
              <a:solidFill>
                <a:srgbClr val="CFCFCF"/>
              </a:solidFill>
              <a:ln w="12700" cmpd="sng">
                <a:solidFill>
                  <a:srgbClr val="EEEEEE"/>
                </a:solidFill>
              </a:ln>
            </c:spPr>
            <c:extLst>
              <c:ext xmlns:c16="http://schemas.microsoft.com/office/drawing/2014/chart" uri="{C3380CC4-5D6E-409C-BE32-E72D297353CC}">
                <c16:uniqueId val="{00000003-A344-449D-942B-4BBFF626262F}"/>
              </c:ext>
            </c:extLst>
          </c:dPt>
          <c:dPt>
            <c:idx val="2"/>
            <c:bubble3D val="0"/>
            <c:spPr>
              <a:solidFill>
                <a:srgbClr val="E9928E"/>
              </a:solidFill>
              <a:ln w="12700" cmpd="sng">
                <a:solidFill>
                  <a:srgbClr val="EEEEEE"/>
                </a:solidFill>
              </a:ln>
            </c:spPr>
            <c:extLst>
              <c:ext xmlns:c16="http://schemas.microsoft.com/office/drawing/2014/chart" uri="{C3380CC4-5D6E-409C-BE32-E72D297353CC}">
                <c16:uniqueId val="{00000005-A344-449D-942B-4BBFF626262F}"/>
              </c:ext>
            </c:extLst>
          </c:dPt>
          <c:dLbls>
            <c:dLbl>
              <c:idx val="0"/>
              <c:spPr/>
              <c:txPr>
                <a:bodyPr/>
                <a:lstStyle/>
                <a:p>
                  <a:pPr>
                    <a:defRPr sz="1200" b="1" i="0">
                      <a:solidFill>
                        <a:srgbClr val="4A4A4A"/>
                      </a:solidFill>
                      <a:latin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A344-449D-942B-4BBFF626262F}"/>
                </c:ext>
              </c:extLst>
            </c:dLbl>
            <c:dLbl>
              <c:idx val="1"/>
              <c:spPr/>
              <c:txPr>
                <a:bodyPr/>
                <a:lstStyle/>
                <a:p>
                  <a:pPr>
                    <a:defRPr sz="1200" b="1" i="0">
                      <a:solidFill>
                        <a:srgbClr val="4A4A4A"/>
                      </a:solidFill>
                      <a:latin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3-A344-449D-942B-4BBFF626262F}"/>
                </c:ext>
              </c:extLst>
            </c:dLbl>
            <c:dLbl>
              <c:idx val="2"/>
              <c:spPr/>
              <c:txPr>
                <a:bodyPr/>
                <a:lstStyle/>
                <a:p>
                  <a:pPr>
                    <a:defRPr sz="1200" b="1" i="0">
                      <a:solidFill>
                        <a:srgbClr val="4A4A4A"/>
                      </a:solidFill>
                      <a:latin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A344-449D-942B-4BBFF626262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Response0</c:v>
                </c:pt>
                <c:pt idx="1">
                  <c:v>Response1</c:v>
                </c:pt>
                <c:pt idx="2">
                  <c:v>Response2</c:v>
                </c:pt>
              </c:strCache>
            </c:strRef>
          </c:cat>
          <c:val>
            <c:numRef>
              <c:f>Sheet1!$B$2:$B$4</c:f>
              <c:numCache>
                <c:formatCode>General</c:formatCode>
                <c:ptCount val="3"/>
                <c:pt idx="0">
                  <c:v>6</c:v>
                </c:pt>
                <c:pt idx="1">
                  <c:v>1</c:v>
                </c:pt>
                <c:pt idx="2">
                  <c:v>1</c:v>
                </c:pt>
              </c:numCache>
            </c:numRef>
          </c:val>
          <c:extLst>
            <c:ext xmlns:c16="http://schemas.microsoft.com/office/drawing/2014/chart" uri="{C3380CC4-5D6E-409C-BE32-E72D297353CC}">
              <c16:uniqueId val="{00000006-A344-449D-942B-4BBFF626262F}"/>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1"/>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70</c:v>
                </c:pt>
              </c:numCache>
            </c:numRef>
          </c:val>
          <c:extLst>
            <c:ext xmlns:c16="http://schemas.microsoft.com/office/drawing/2014/chart" uri="{C3380CC4-5D6E-409C-BE32-E72D297353CC}">
              <c16:uniqueId val="{00000000-3E45-41DE-9007-A37BF1CD9A3D}"/>
            </c:ext>
          </c:extLst>
        </c:ser>
        <c:dLbls>
          <c:showLegendKey val="0"/>
          <c:showVal val="0"/>
          <c:showCatName val="0"/>
          <c:showSerName val="0"/>
          <c:showPercent val="0"/>
          <c:showBubbleSize val="0"/>
        </c:dLbls>
        <c:gapWidth val="0"/>
        <c:overlap val="100"/>
        <c:axId val="41341696"/>
        <c:axId val="38185984"/>
      </c:barChart>
      <c:valAx>
        <c:axId val="38185984"/>
        <c:scaling>
          <c:orientation val="minMax"/>
          <c:max val="100"/>
          <c:min val="0"/>
        </c:scaling>
        <c:delete val="1"/>
        <c:axPos val="b"/>
        <c:numFmt formatCode="General" sourceLinked="1"/>
        <c:majorTickMark val="cross"/>
        <c:minorTickMark val="cross"/>
        <c:tickLblPos val="nextTo"/>
        <c:crossAx val="41341696"/>
        <c:crosses val="autoZero"/>
        <c:crossBetween val="between"/>
      </c:valAx>
      <c:catAx>
        <c:axId val="41341696"/>
        <c:scaling>
          <c:orientation val="minMax"/>
        </c:scaling>
        <c:delete val="1"/>
        <c:axPos val="l"/>
        <c:majorTickMark val="cross"/>
        <c:minorTickMark val="cross"/>
        <c:tickLblPos val="nextTo"/>
        <c:crossAx val="38185984"/>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73</c:v>
                </c:pt>
              </c:numCache>
            </c:numRef>
          </c:val>
          <c:extLst>
            <c:ext xmlns:c16="http://schemas.microsoft.com/office/drawing/2014/chart" uri="{C3380CC4-5D6E-409C-BE32-E72D297353CC}">
              <c16:uniqueId val="{00000000-6463-49AC-A13F-17E3017A185D}"/>
            </c:ext>
          </c:extLst>
        </c:ser>
        <c:dLbls>
          <c:showLegendKey val="0"/>
          <c:showVal val="0"/>
          <c:showCatName val="0"/>
          <c:showSerName val="0"/>
          <c:showPercent val="0"/>
          <c:showBubbleSize val="0"/>
        </c:dLbls>
        <c:gapWidth val="0"/>
        <c:overlap val="100"/>
        <c:axId val="41260544"/>
        <c:axId val="41259008"/>
      </c:barChart>
      <c:valAx>
        <c:axId val="41259008"/>
        <c:scaling>
          <c:orientation val="minMax"/>
          <c:max val="100"/>
          <c:min val="0"/>
        </c:scaling>
        <c:delete val="1"/>
        <c:axPos val="b"/>
        <c:numFmt formatCode="General" sourceLinked="1"/>
        <c:majorTickMark val="cross"/>
        <c:minorTickMark val="cross"/>
        <c:tickLblPos val="nextTo"/>
        <c:crossAx val="41260544"/>
        <c:crosses val="autoZero"/>
        <c:crossBetween val="between"/>
      </c:valAx>
      <c:catAx>
        <c:axId val="41260544"/>
        <c:scaling>
          <c:orientation val="minMax"/>
        </c:scaling>
        <c:delete val="1"/>
        <c:axPos val="l"/>
        <c:majorTickMark val="cross"/>
        <c:minorTickMark val="cross"/>
        <c:tickLblPos val="nextTo"/>
        <c:crossAx val="41259008"/>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76</c:v>
                </c:pt>
              </c:numCache>
            </c:numRef>
          </c:val>
          <c:extLst>
            <c:ext xmlns:c16="http://schemas.microsoft.com/office/drawing/2014/chart" uri="{C3380CC4-5D6E-409C-BE32-E72D297353CC}">
              <c16:uniqueId val="{00000000-2BD4-40EE-9C0B-15ABAACD23BF}"/>
            </c:ext>
          </c:extLst>
        </c:ser>
        <c:dLbls>
          <c:showLegendKey val="0"/>
          <c:showVal val="0"/>
          <c:showCatName val="0"/>
          <c:showSerName val="0"/>
          <c:showPercent val="0"/>
          <c:showBubbleSize val="0"/>
        </c:dLbls>
        <c:gapWidth val="0"/>
        <c:overlap val="100"/>
        <c:axId val="41388288"/>
        <c:axId val="41386752"/>
      </c:barChart>
      <c:valAx>
        <c:axId val="41386752"/>
        <c:scaling>
          <c:orientation val="minMax"/>
          <c:max val="100"/>
          <c:min val="0"/>
        </c:scaling>
        <c:delete val="1"/>
        <c:axPos val="b"/>
        <c:numFmt formatCode="General" sourceLinked="1"/>
        <c:majorTickMark val="cross"/>
        <c:minorTickMark val="cross"/>
        <c:tickLblPos val="nextTo"/>
        <c:crossAx val="41388288"/>
        <c:crosses val="autoZero"/>
        <c:crossBetween val="between"/>
      </c:valAx>
      <c:catAx>
        <c:axId val="41388288"/>
        <c:scaling>
          <c:orientation val="minMax"/>
        </c:scaling>
        <c:delete val="1"/>
        <c:axPos val="l"/>
        <c:majorTickMark val="cross"/>
        <c:minorTickMark val="cross"/>
        <c:tickLblPos val="nextTo"/>
        <c:crossAx val="41386752"/>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60</c:v>
                </c:pt>
              </c:numCache>
            </c:numRef>
          </c:val>
          <c:extLst>
            <c:ext xmlns:c16="http://schemas.microsoft.com/office/drawing/2014/chart" uri="{C3380CC4-5D6E-409C-BE32-E72D297353CC}">
              <c16:uniqueId val="{00000000-ABE8-433A-BAE2-945083AFF3F6}"/>
            </c:ext>
          </c:extLst>
        </c:ser>
        <c:dLbls>
          <c:showLegendKey val="0"/>
          <c:showVal val="0"/>
          <c:showCatName val="0"/>
          <c:showSerName val="0"/>
          <c:showPercent val="0"/>
          <c:showBubbleSize val="0"/>
        </c:dLbls>
        <c:gapWidth val="0"/>
        <c:overlap val="100"/>
        <c:axId val="41413632"/>
        <c:axId val="41412096"/>
      </c:barChart>
      <c:valAx>
        <c:axId val="41412096"/>
        <c:scaling>
          <c:orientation val="minMax"/>
          <c:max val="100"/>
          <c:min val="0"/>
        </c:scaling>
        <c:delete val="1"/>
        <c:axPos val="b"/>
        <c:numFmt formatCode="General" sourceLinked="1"/>
        <c:majorTickMark val="cross"/>
        <c:minorTickMark val="cross"/>
        <c:tickLblPos val="nextTo"/>
        <c:crossAx val="41413632"/>
        <c:crosses val="autoZero"/>
        <c:crossBetween val="between"/>
      </c:valAx>
      <c:catAx>
        <c:axId val="41413632"/>
        <c:scaling>
          <c:orientation val="minMax"/>
        </c:scaling>
        <c:delete val="1"/>
        <c:axPos val="l"/>
        <c:majorTickMark val="cross"/>
        <c:minorTickMark val="cross"/>
        <c:tickLblPos val="nextTo"/>
        <c:crossAx val="41412096"/>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Responses</c:v>
                </c:pt>
              </c:strCache>
            </c:strRef>
          </c:tx>
          <c:dPt>
            <c:idx val="0"/>
            <c:bubble3D val="0"/>
            <c:spPr>
              <a:solidFill>
                <a:srgbClr val="CFCFCF"/>
              </a:solidFill>
              <a:ln w="12700" cmpd="sng">
                <a:solidFill>
                  <a:srgbClr val="EEEEEE"/>
                </a:solidFill>
              </a:ln>
            </c:spPr>
            <c:extLst>
              <c:ext xmlns:c16="http://schemas.microsoft.com/office/drawing/2014/chart" uri="{C3380CC4-5D6E-409C-BE32-E72D297353CC}">
                <c16:uniqueId val="{00000001-61C9-4248-AD6F-1793064ABC60}"/>
              </c:ext>
            </c:extLst>
          </c:dPt>
          <c:dPt>
            <c:idx val="1"/>
            <c:bubble3D val="0"/>
            <c:spPr>
              <a:solidFill>
                <a:srgbClr val="E9928E"/>
              </a:solidFill>
              <a:ln w="12700" cmpd="sng">
                <a:solidFill>
                  <a:srgbClr val="EEEEEE"/>
                </a:solidFill>
              </a:ln>
            </c:spPr>
            <c:extLst>
              <c:ext xmlns:c16="http://schemas.microsoft.com/office/drawing/2014/chart" uri="{C3380CC4-5D6E-409C-BE32-E72D297353CC}">
                <c16:uniqueId val="{00000003-61C9-4248-AD6F-1793064ABC60}"/>
              </c:ext>
            </c:extLst>
          </c:dPt>
          <c:dLbls>
            <c:dLbl>
              <c:idx val="0"/>
              <c:spPr/>
              <c:txPr>
                <a:bodyPr/>
                <a:lstStyle/>
                <a:p>
                  <a:pPr>
                    <a:defRPr sz="1200" b="1" i="0">
                      <a:solidFill>
                        <a:srgbClr val="4A4A4A"/>
                      </a:solidFill>
                      <a:latin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61C9-4248-AD6F-1793064ABC60}"/>
                </c:ext>
              </c:extLst>
            </c:dLbl>
            <c:dLbl>
              <c:idx val="1"/>
              <c:spPr/>
              <c:txPr>
                <a:bodyPr/>
                <a:lstStyle/>
                <a:p>
                  <a:pPr>
                    <a:defRPr sz="1200" b="1" i="0">
                      <a:solidFill>
                        <a:srgbClr val="4A4A4A"/>
                      </a:solidFill>
                      <a:latin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3-61C9-4248-AD6F-1793064ABC6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Response0</c:v>
                </c:pt>
                <c:pt idx="1">
                  <c:v>Response1</c:v>
                </c:pt>
                <c:pt idx="2">
                  <c:v>Response2</c:v>
                </c:pt>
              </c:strCache>
            </c:strRef>
          </c:cat>
          <c:val>
            <c:numRef>
              <c:f>Sheet1!$B$2:$B$3</c:f>
              <c:numCache>
                <c:formatCode>General</c:formatCode>
                <c:ptCount val="2"/>
                <c:pt idx="0">
                  <c:v>1</c:v>
                </c:pt>
                <c:pt idx="1">
                  <c:v>8</c:v>
                </c:pt>
              </c:numCache>
            </c:numRef>
          </c:val>
          <c:extLst>
            <c:ext xmlns:c16="http://schemas.microsoft.com/office/drawing/2014/chart" uri="{C3380CC4-5D6E-409C-BE32-E72D297353CC}">
              <c16:uniqueId val="{00000004-61C9-4248-AD6F-1793064ABC60}"/>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1"/>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71</c:v>
                </c:pt>
              </c:numCache>
            </c:numRef>
          </c:val>
          <c:extLst>
            <c:ext xmlns:c16="http://schemas.microsoft.com/office/drawing/2014/chart" uri="{C3380CC4-5D6E-409C-BE32-E72D297353CC}">
              <c16:uniqueId val="{00000000-5EC3-4C62-9F30-F6304439A5C1}"/>
            </c:ext>
          </c:extLst>
        </c:ser>
        <c:dLbls>
          <c:showLegendKey val="0"/>
          <c:showVal val="0"/>
          <c:showCatName val="0"/>
          <c:showSerName val="0"/>
          <c:showPercent val="0"/>
          <c:showBubbleSize val="0"/>
        </c:dLbls>
        <c:gapWidth val="0"/>
        <c:overlap val="100"/>
        <c:axId val="38273408"/>
        <c:axId val="34835072"/>
      </c:barChart>
      <c:valAx>
        <c:axId val="34835072"/>
        <c:scaling>
          <c:orientation val="minMax"/>
          <c:max val="100"/>
          <c:min val="0"/>
        </c:scaling>
        <c:delete val="1"/>
        <c:axPos val="b"/>
        <c:numFmt formatCode="General" sourceLinked="1"/>
        <c:majorTickMark val="cross"/>
        <c:minorTickMark val="cross"/>
        <c:tickLblPos val="nextTo"/>
        <c:crossAx val="38273408"/>
        <c:crosses val="autoZero"/>
        <c:crossBetween val="between"/>
      </c:valAx>
      <c:catAx>
        <c:axId val="38273408"/>
        <c:scaling>
          <c:orientation val="minMax"/>
        </c:scaling>
        <c:delete val="1"/>
        <c:axPos val="l"/>
        <c:majorTickMark val="cross"/>
        <c:minorTickMark val="cross"/>
        <c:tickLblPos val="nextTo"/>
        <c:crossAx val="34835072"/>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54</c:v>
                </c:pt>
              </c:numCache>
            </c:numRef>
          </c:val>
          <c:extLst>
            <c:ext xmlns:c16="http://schemas.microsoft.com/office/drawing/2014/chart" uri="{C3380CC4-5D6E-409C-BE32-E72D297353CC}">
              <c16:uniqueId val="{00000000-BAD3-4D85-8BCB-F21C833263CC}"/>
            </c:ext>
          </c:extLst>
        </c:ser>
        <c:dLbls>
          <c:showLegendKey val="0"/>
          <c:showVal val="0"/>
          <c:showCatName val="0"/>
          <c:showSerName val="0"/>
          <c:showPercent val="0"/>
          <c:showBubbleSize val="0"/>
        </c:dLbls>
        <c:gapWidth val="0"/>
        <c:overlap val="100"/>
        <c:axId val="38137856"/>
        <c:axId val="38131968"/>
      </c:barChart>
      <c:valAx>
        <c:axId val="38131968"/>
        <c:scaling>
          <c:orientation val="minMax"/>
          <c:max val="100"/>
          <c:min val="0"/>
        </c:scaling>
        <c:delete val="1"/>
        <c:axPos val="b"/>
        <c:numFmt formatCode="General" sourceLinked="1"/>
        <c:majorTickMark val="cross"/>
        <c:minorTickMark val="cross"/>
        <c:tickLblPos val="nextTo"/>
        <c:crossAx val="38137856"/>
        <c:crosses val="autoZero"/>
        <c:crossBetween val="between"/>
      </c:valAx>
      <c:catAx>
        <c:axId val="38137856"/>
        <c:scaling>
          <c:orientation val="minMax"/>
        </c:scaling>
        <c:delete val="1"/>
        <c:axPos val="l"/>
        <c:majorTickMark val="cross"/>
        <c:minorTickMark val="cross"/>
        <c:tickLblPos val="nextTo"/>
        <c:crossAx val="38131968"/>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68</c:v>
                </c:pt>
              </c:numCache>
            </c:numRef>
          </c:val>
          <c:extLst>
            <c:ext xmlns:c16="http://schemas.microsoft.com/office/drawing/2014/chart" uri="{C3380CC4-5D6E-409C-BE32-E72D297353CC}">
              <c16:uniqueId val="{00000000-C244-4FF3-A071-82691BCF69AD}"/>
            </c:ext>
          </c:extLst>
        </c:ser>
        <c:dLbls>
          <c:showLegendKey val="0"/>
          <c:showVal val="0"/>
          <c:showCatName val="0"/>
          <c:showSerName val="0"/>
          <c:showPercent val="0"/>
          <c:showBubbleSize val="0"/>
        </c:dLbls>
        <c:gapWidth val="0"/>
        <c:overlap val="100"/>
        <c:axId val="38626048"/>
        <c:axId val="38611968"/>
      </c:barChart>
      <c:valAx>
        <c:axId val="38611968"/>
        <c:scaling>
          <c:orientation val="minMax"/>
          <c:max val="100"/>
          <c:min val="0"/>
        </c:scaling>
        <c:delete val="1"/>
        <c:axPos val="b"/>
        <c:numFmt formatCode="General" sourceLinked="1"/>
        <c:majorTickMark val="cross"/>
        <c:minorTickMark val="cross"/>
        <c:tickLblPos val="nextTo"/>
        <c:crossAx val="38626048"/>
        <c:crosses val="autoZero"/>
        <c:crossBetween val="between"/>
      </c:valAx>
      <c:catAx>
        <c:axId val="38626048"/>
        <c:scaling>
          <c:orientation val="minMax"/>
        </c:scaling>
        <c:delete val="1"/>
        <c:axPos val="l"/>
        <c:majorTickMark val="cross"/>
        <c:minorTickMark val="cross"/>
        <c:tickLblPos val="nextTo"/>
        <c:crossAx val="38611968"/>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71</c:v>
                </c:pt>
              </c:numCache>
            </c:numRef>
          </c:val>
          <c:extLst>
            <c:ext xmlns:c16="http://schemas.microsoft.com/office/drawing/2014/chart" uri="{C3380CC4-5D6E-409C-BE32-E72D297353CC}">
              <c16:uniqueId val="{00000000-821D-4D97-A40F-1EEC1C541853}"/>
            </c:ext>
          </c:extLst>
        </c:ser>
        <c:dLbls>
          <c:showLegendKey val="0"/>
          <c:showVal val="0"/>
          <c:showCatName val="0"/>
          <c:showSerName val="0"/>
          <c:showPercent val="0"/>
          <c:showBubbleSize val="0"/>
        </c:dLbls>
        <c:gapWidth val="0"/>
        <c:overlap val="100"/>
        <c:axId val="41117184"/>
        <c:axId val="41115648"/>
      </c:barChart>
      <c:valAx>
        <c:axId val="41115648"/>
        <c:scaling>
          <c:orientation val="minMax"/>
          <c:max val="100"/>
          <c:min val="0"/>
        </c:scaling>
        <c:delete val="1"/>
        <c:axPos val="b"/>
        <c:numFmt formatCode="General" sourceLinked="1"/>
        <c:majorTickMark val="cross"/>
        <c:minorTickMark val="cross"/>
        <c:tickLblPos val="nextTo"/>
        <c:crossAx val="41117184"/>
        <c:crosses val="autoZero"/>
        <c:crossBetween val="between"/>
      </c:valAx>
      <c:catAx>
        <c:axId val="41117184"/>
        <c:scaling>
          <c:orientation val="minMax"/>
        </c:scaling>
        <c:delete val="1"/>
        <c:axPos val="l"/>
        <c:majorTickMark val="cross"/>
        <c:minorTickMark val="cross"/>
        <c:tickLblPos val="nextTo"/>
        <c:crossAx val="41115648"/>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75</c:v>
                </c:pt>
              </c:numCache>
            </c:numRef>
          </c:val>
          <c:extLst>
            <c:ext xmlns:c16="http://schemas.microsoft.com/office/drawing/2014/chart" uri="{C3380CC4-5D6E-409C-BE32-E72D297353CC}">
              <c16:uniqueId val="{00000000-D45B-47BD-B0B4-165678B1646C}"/>
            </c:ext>
          </c:extLst>
        </c:ser>
        <c:dLbls>
          <c:showLegendKey val="0"/>
          <c:showVal val="0"/>
          <c:showCatName val="0"/>
          <c:showSerName val="0"/>
          <c:showPercent val="0"/>
          <c:showBubbleSize val="0"/>
        </c:dLbls>
        <c:gapWidth val="0"/>
        <c:overlap val="100"/>
        <c:axId val="41147008"/>
        <c:axId val="41145472"/>
      </c:barChart>
      <c:valAx>
        <c:axId val="41145472"/>
        <c:scaling>
          <c:orientation val="minMax"/>
          <c:max val="100"/>
          <c:min val="0"/>
        </c:scaling>
        <c:delete val="1"/>
        <c:axPos val="b"/>
        <c:numFmt formatCode="General" sourceLinked="1"/>
        <c:majorTickMark val="cross"/>
        <c:minorTickMark val="cross"/>
        <c:tickLblPos val="nextTo"/>
        <c:crossAx val="41147008"/>
        <c:crosses val="autoZero"/>
        <c:crossBetween val="between"/>
      </c:valAx>
      <c:catAx>
        <c:axId val="41147008"/>
        <c:scaling>
          <c:orientation val="minMax"/>
        </c:scaling>
        <c:delete val="1"/>
        <c:axPos val="l"/>
        <c:majorTickMark val="cross"/>
        <c:minorTickMark val="cross"/>
        <c:tickLblPos val="nextTo"/>
        <c:crossAx val="41145472"/>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32</c:v>
                </c:pt>
              </c:numCache>
            </c:numRef>
          </c:val>
          <c:extLst>
            <c:ext xmlns:c16="http://schemas.microsoft.com/office/drawing/2014/chart" uri="{C3380CC4-5D6E-409C-BE32-E72D297353CC}">
              <c16:uniqueId val="{00000000-BA98-495C-84F4-914F758290D8}"/>
            </c:ext>
          </c:extLst>
        </c:ser>
        <c:dLbls>
          <c:showLegendKey val="0"/>
          <c:showVal val="0"/>
          <c:showCatName val="0"/>
          <c:showSerName val="0"/>
          <c:showPercent val="0"/>
          <c:showBubbleSize val="0"/>
        </c:dLbls>
        <c:gapWidth val="0"/>
        <c:overlap val="100"/>
        <c:axId val="38165504"/>
        <c:axId val="38163968"/>
      </c:barChart>
      <c:valAx>
        <c:axId val="38163968"/>
        <c:scaling>
          <c:orientation val="minMax"/>
          <c:max val="100"/>
          <c:min val="0"/>
        </c:scaling>
        <c:delete val="1"/>
        <c:axPos val="b"/>
        <c:numFmt formatCode="General" sourceLinked="1"/>
        <c:majorTickMark val="cross"/>
        <c:minorTickMark val="cross"/>
        <c:tickLblPos val="nextTo"/>
        <c:crossAx val="38165504"/>
        <c:crosses val="autoZero"/>
        <c:crossBetween val="between"/>
      </c:valAx>
      <c:catAx>
        <c:axId val="38165504"/>
        <c:scaling>
          <c:orientation val="minMax"/>
        </c:scaling>
        <c:delete val="1"/>
        <c:axPos val="l"/>
        <c:majorTickMark val="cross"/>
        <c:minorTickMark val="cross"/>
        <c:tickLblPos val="nextTo"/>
        <c:crossAx val="38163968"/>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
          <c:w val="1"/>
          <c:h val="1"/>
        </c:manualLayout>
      </c:layout>
      <c:barChart>
        <c:barDir val="bar"/>
        <c:grouping val="stacked"/>
        <c:varyColors val="0"/>
        <c:ser>
          <c:idx val="0"/>
          <c:order val="0"/>
          <c:tx>
            <c:strRef>
              <c:f>Sheet1!$B$1</c:f>
              <c:strCache>
                <c:ptCount val="1"/>
                <c:pt idx="0">
                  <c:v>Score</c:v>
                </c:pt>
              </c:strCache>
            </c:strRef>
          </c:tx>
          <c:spPr>
            <a:solidFill>
              <a:srgbClr val="CCCCCC"/>
            </a:solidFill>
            <a:ln w="12700" cmpd="sng">
              <a:noFill/>
            </a:ln>
          </c:spPr>
          <c:invertIfNegative val="0"/>
          <c:val>
            <c:numRef>
              <c:f>Sheet1!$B$2</c:f>
              <c:numCache>
                <c:formatCode>General</c:formatCode>
                <c:ptCount val="1"/>
                <c:pt idx="0">
                  <c:v>52</c:v>
                </c:pt>
              </c:numCache>
            </c:numRef>
          </c:val>
          <c:extLst>
            <c:ext xmlns:c16="http://schemas.microsoft.com/office/drawing/2014/chart" uri="{C3380CC4-5D6E-409C-BE32-E72D297353CC}">
              <c16:uniqueId val="{00000000-8F70-4F3D-8841-C86C39547DE3}"/>
            </c:ext>
          </c:extLst>
        </c:ser>
        <c:dLbls>
          <c:showLegendKey val="0"/>
          <c:showVal val="0"/>
          <c:showCatName val="0"/>
          <c:showSerName val="0"/>
          <c:showPercent val="0"/>
          <c:showBubbleSize val="0"/>
        </c:dLbls>
        <c:gapWidth val="0"/>
        <c:overlap val="100"/>
        <c:axId val="41320448"/>
        <c:axId val="38197504"/>
      </c:barChart>
      <c:valAx>
        <c:axId val="38197504"/>
        <c:scaling>
          <c:orientation val="minMax"/>
          <c:max val="100"/>
          <c:min val="0"/>
        </c:scaling>
        <c:delete val="1"/>
        <c:axPos val="b"/>
        <c:numFmt formatCode="General" sourceLinked="1"/>
        <c:majorTickMark val="cross"/>
        <c:minorTickMark val="cross"/>
        <c:tickLblPos val="nextTo"/>
        <c:crossAx val="41320448"/>
        <c:crosses val="autoZero"/>
        <c:crossBetween val="between"/>
      </c:valAx>
      <c:catAx>
        <c:axId val="41320448"/>
        <c:scaling>
          <c:orientation val="minMax"/>
        </c:scaling>
        <c:delete val="1"/>
        <c:axPos val="l"/>
        <c:majorTickMark val="cross"/>
        <c:minorTickMark val="cross"/>
        <c:tickLblPos val="nextTo"/>
        <c:crossAx val="38197504"/>
        <c:crosses val="autoZero"/>
        <c:auto val="1"/>
        <c:lblAlgn val="ctr"/>
        <c:lblOffset val="100"/>
        <c:noMultiLvlLbl val="1"/>
      </c:catAx>
    </c:plotArea>
    <c:plotVisOnly val="1"/>
    <c:dispBlanksAs val="zero"/>
    <c:showDLblsOverMax val="1"/>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00629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9" name="Gradient Bar"/>
          <p:cNvSpPr/>
          <p:nvPr userDrawn="1"/>
        </p:nvSpPr>
        <p:spPr>
          <a:xfrm>
            <a:off x="279400" y="6361734"/>
            <a:ext cx="8610600" cy="45719"/>
          </a:xfrm>
          <a:prstGeom prst="rect">
            <a:avLst/>
          </a:prstGeom>
          <a:gradFill flip="none" rotWithShape="1">
            <a:gsLst>
              <a:gs pos="0">
                <a:srgbClr val="1291C7"/>
              </a:gs>
              <a:gs pos="100000">
                <a:srgbClr val="FFFFFF"/>
              </a:gs>
            </a:gsLst>
            <a:lin ang="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 name="Page Number"/>
          <p:cNvSpPr txBox="1"/>
          <p:nvPr userDrawn="1"/>
        </p:nvSpPr>
        <p:spPr>
          <a:xfrm>
            <a:off x="8651118" y="6509122"/>
            <a:ext cx="477763" cy="230832"/>
          </a:xfrm>
          <a:prstGeom prst="rect">
            <a:avLst/>
          </a:prstGeom>
          <a:noFill/>
        </p:spPr>
        <p:txBody>
          <a:bodyPr wrap="square" rtlCol="0">
            <a:spAutoFit/>
          </a:bodyPr>
          <a:lstStyle/>
          <a:p>
            <a:pPr algn="ctr"/>
            <a:fld id="{6927D3F5-4124-4C98-91B9-B678FB09C220}" type="slidenum">
              <a:rPr lang="en-US" sz="900" baseline="0" smtClean="0">
                <a:solidFill>
                  <a:srgbClr val="7F7F7F"/>
                </a:solidFill>
                <a:latin typeface="Arial" panose="020B0604020202020204" pitchFamily="34" charset="0"/>
              </a:rPr>
              <a:t>‹#›</a:t>
            </a:fld>
            <a:endParaRPr lang="en-US" sz="900" baseline="0">
              <a:solidFill>
                <a:srgbClr val="7F7F7F"/>
              </a:solidFill>
              <a:latin typeface="Arial" panose="020B0604020202020204" pitchFamily="34" charset="0"/>
            </a:endParaRPr>
          </a:p>
        </p:txBody>
      </p:sp>
      <p:pic>
        <p:nvPicPr>
          <p:cNvPr id="3" name="Picture 2"/>
          <p:cNvPicPr>
            <a:picLocks noChangeAspect="1"/>
          </p:cNvPicPr>
          <p:nvPr userDrawn="1"/>
        </p:nvPicPr>
        <p:blipFill>
          <a:blip r:embed="rId2"/>
          <a:srcRect/>
          <a:stretch>
            <a:fillRect/>
          </a:stretch>
        </p:blipFill>
        <p:spPr>
          <a:xfrm>
            <a:off x="6903619" y="6492823"/>
            <a:ext cx="1721100" cy="262694"/>
          </a:xfrm>
          <a:prstGeom prst="rect">
            <a:avLst/>
          </a:prstGeom>
        </p:spPr>
      </p:pic>
    </p:spTree>
    <p:extLst>
      <p:ext uri="{BB962C8B-B14F-4D97-AF65-F5344CB8AC3E}">
        <p14:creationId xmlns:p14="http://schemas.microsoft.com/office/powerpoint/2010/main" val="398666856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Text Placeholder 12"/>
          <p:cNvSpPr>
            <a:spLocks noGrp="1"/>
          </p:cNvSpPr>
          <p:nvPr>
            <p:ph type="body" sz="quarter" idx="13" hasCustomPrompt="1"/>
          </p:nvPr>
        </p:nvSpPr>
        <p:spPr>
          <a:xfrm>
            <a:off x="457200" y="800239"/>
            <a:ext cx="8229600" cy="276999"/>
          </a:xfrm>
        </p:spPr>
        <p:txBody>
          <a:bodyPr/>
          <a:lstStyle>
            <a:lvl1pPr>
              <a:defRPr sz="1800" b="0" baseline="0">
                <a:solidFill>
                  <a:schemeClr val="tx1"/>
                </a:solidFill>
              </a:defRPr>
            </a:lvl1pPr>
          </a:lstStyle>
          <a:p>
            <a:pPr lvl="0"/>
            <a:r>
              <a:rPr lang="en-US" dirty="0"/>
              <a:t>Subheading here</a:t>
            </a:r>
          </a:p>
        </p:txBody>
      </p:sp>
      <p:cxnSp>
        <p:nvCxnSpPr>
          <p:cNvPr id="8" name="Straight Connector 7"/>
          <p:cNvCxnSpPr/>
          <p:nvPr userDrawn="1"/>
        </p:nvCxnSpPr>
        <p:spPr>
          <a:xfrm>
            <a:off x="457200" y="6279396"/>
            <a:ext cx="82296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2" cstate="print"/>
          <a:stretch>
            <a:fillRect/>
          </a:stretch>
        </p:blipFill>
        <p:spPr>
          <a:xfrm>
            <a:off x="6675343" y="6300216"/>
            <a:ext cx="1782857" cy="347429"/>
          </a:xfrm>
          <a:prstGeom prst="rect">
            <a:avLst/>
          </a:prstGeom>
        </p:spPr>
      </p:pic>
      <p:sp>
        <p:nvSpPr>
          <p:cNvPr id="15" name="Slide Number Placeholder 5"/>
          <p:cNvSpPr>
            <a:spLocks noGrp="1"/>
          </p:cNvSpPr>
          <p:nvPr>
            <p:ph type="sldNum" sz="quarter" idx="4"/>
          </p:nvPr>
        </p:nvSpPr>
        <p:spPr>
          <a:xfrm>
            <a:off x="8305800" y="6400800"/>
            <a:ext cx="381000" cy="137160"/>
          </a:xfrm>
          <a:prstGeom prst="rect">
            <a:avLst/>
          </a:prstGeom>
        </p:spPr>
        <p:txBody>
          <a:bodyPr vert="horz" wrap="square" lIns="0" tIns="0" rIns="0" bIns="0" rtlCol="0" anchor="b" anchorCtr="0">
            <a:spAutoFit/>
          </a:bodyPr>
          <a:lstStyle>
            <a:lvl1pPr algn="r">
              <a:defRPr sz="900">
                <a:solidFill>
                  <a:schemeClr val="tx1"/>
                </a:solidFill>
              </a:defRPr>
            </a:lvl1pPr>
          </a:lstStyle>
          <a:p>
            <a:fld id="{2083E393-C0BF-4ED8-8545-7E4C90AFF831}" type="slidenum">
              <a:rPr lang="en-US" smtClean="0">
                <a:solidFill>
                  <a:prstClr val="black"/>
                </a:solidFill>
              </a:rPr>
              <a:pPr/>
              <a:t>‹#›</a:t>
            </a:fld>
            <a:endParaRPr lang="en-US" dirty="0">
              <a:solidFill>
                <a:prstClr val="black"/>
              </a:solidFill>
            </a:endParaRPr>
          </a:p>
        </p:txBody>
      </p:sp>
      <p:sp>
        <p:nvSpPr>
          <p:cNvPr id="10" name="Footer Placeholder 4 Copyright"/>
          <p:cNvSpPr>
            <a:spLocks noGrp="1"/>
          </p:cNvSpPr>
          <p:nvPr>
            <p:ph type="ftr" sz="quarter" idx="3"/>
          </p:nvPr>
        </p:nvSpPr>
        <p:spPr>
          <a:xfrm>
            <a:off x="457199" y="6515096"/>
            <a:ext cx="5277600" cy="92333"/>
          </a:xfrm>
          <a:prstGeom prst="rect">
            <a:avLst/>
          </a:prstGeom>
        </p:spPr>
        <p:txBody>
          <a:bodyPr vert="horz" wrap="square" lIns="0" tIns="0" rIns="0" bIns="0" rtlCol="0" anchor="t" anchorCtr="0">
            <a:spAutoFit/>
          </a:bodyPr>
          <a:lstStyle>
            <a:lvl1pPr algn="l">
              <a:defRPr sz="600">
                <a:solidFill>
                  <a:schemeClr val="tx1"/>
                </a:solidFill>
              </a:defRPr>
            </a:lvl1pPr>
          </a:lstStyle>
          <a:p>
            <a:r>
              <a:rPr lang="en-US" dirty="0" smtClean="0">
                <a:solidFill>
                  <a:prstClr val="black"/>
                </a:solidFill>
              </a:rPr>
              <a:t>© 2017 Willis Towers Watson. All rights reserved. Proprietary and Confidential. For Willis Towers Watson and Willis Towers Watson client use only.</a:t>
            </a:r>
            <a:endParaRPr lang="en-US" dirty="0">
              <a:solidFill>
                <a:prstClr val="black"/>
              </a:solidFill>
            </a:endParaRPr>
          </a:p>
        </p:txBody>
      </p:sp>
    </p:spTree>
    <p:extLst>
      <p:ext uri="{BB962C8B-B14F-4D97-AF65-F5344CB8AC3E}">
        <p14:creationId xmlns:p14="http://schemas.microsoft.com/office/powerpoint/2010/main" val="194987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9/15/2017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3695850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9/15/2017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9/15/2017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Slid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9/15/2017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49" r:id="rId2"/>
    <p:sldLayoutId id="2147483660" r:id="rId3"/>
    <p:sldLayoutId id="2147483650" r:id="rId4"/>
    <p:sldLayoutId id="2147483651" r:id="rId5"/>
    <p:sldLayoutId id="2147483652" r:id="rId6"/>
    <p:sldLayoutId id="2147483653" r:id="rId7"/>
    <p:sldLayoutId id="2147483654" r:id="rId8"/>
    <p:sldLayoutId id="2147483655" r:id="rId9"/>
    <p:sldLayoutId id="2147483661" r:id="rId10"/>
    <p:sldLayoutId id="2147483656" r:id="rId11"/>
    <p:sldLayoutId id="2147483657" r:id="rId12"/>
    <p:sldLayoutId id="2147483658" r:id="rId13"/>
    <p:sldLayoutId id="2147483659" r:id="rId14"/>
    <p:sldLayoutId id="2147483663" r:id="rId1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10.xml"/><Relationship Id="rId6" Type="http://schemas.openxmlformats.org/officeDocument/2006/relationships/chart" Target="../charts/chart3.xml"/><Relationship Id="rId5" Type="http://schemas.openxmlformats.org/officeDocument/2006/relationships/image" Target="../media/image5.png"/><Relationship Id="rId4" Type="http://schemas.openxmlformats.org/officeDocument/2006/relationships/chart" Target="../charts/chart2.xml"/><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8" Type="http://schemas.openxmlformats.org/officeDocument/2006/relationships/chart" Target="../charts/chart10.xml"/><Relationship Id="rId3" Type="http://schemas.openxmlformats.org/officeDocument/2006/relationships/chart" Target="../charts/chart5.xml"/><Relationship Id="rId7" Type="http://schemas.openxmlformats.org/officeDocument/2006/relationships/chart" Target="../charts/chart9.xml"/><Relationship Id="rId2" Type="http://schemas.openxmlformats.org/officeDocument/2006/relationships/chart" Target="../charts/chart4.xml"/><Relationship Id="rId1" Type="http://schemas.openxmlformats.org/officeDocument/2006/relationships/slideLayout" Target="../slideLayouts/slideLayout10.xml"/><Relationship Id="rId6" Type="http://schemas.openxmlformats.org/officeDocument/2006/relationships/chart" Target="../charts/chart8.xml"/><Relationship Id="rId11" Type="http://schemas.openxmlformats.org/officeDocument/2006/relationships/chart" Target="../charts/chart13.xml"/><Relationship Id="rId5" Type="http://schemas.openxmlformats.org/officeDocument/2006/relationships/chart" Target="../charts/chart7.xml"/><Relationship Id="rId10" Type="http://schemas.openxmlformats.org/officeDocument/2006/relationships/chart" Target="../charts/chart12.xml"/><Relationship Id="rId4" Type="http://schemas.openxmlformats.org/officeDocument/2006/relationships/chart" Target="../charts/chart6.xml"/><Relationship Id="rId9" Type="http://schemas.openxmlformats.org/officeDocument/2006/relationships/chart" Target="../charts/char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1368339" y="245853"/>
            <a:ext cx="6579320" cy="4680520"/>
          </a:xfrm>
          <a:prstGeom prst="rect">
            <a:avLst/>
          </a:prstGeom>
          <a:ln>
            <a:noFill/>
          </a:ln>
        </p:spPr>
      </p:pic>
      <p:grpSp>
        <p:nvGrpSpPr>
          <p:cNvPr id="7" name="Group 6"/>
          <p:cNvGrpSpPr/>
          <p:nvPr/>
        </p:nvGrpSpPr>
        <p:grpSpPr>
          <a:xfrm>
            <a:off x="2089573" y="3501008"/>
            <a:ext cx="5136852" cy="923156"/>
            <a:chOff x="323528" y="1196752"/>
            <a:chExt cx="8509000" cy="923156"/>
          </a:xfrm>
        </p:grpSpPr>
        <p:sp>
          <p:nvSpPr>
            <p:cNvPr id="5" name="New shape"/>
            <p:cNvSpPr/>
            <p:nvPr/>
          </p:nvSpPr>
          <p:spPr>
            <a:xfrm>
              <a:off x="323528" y="1196752"/>
              <a:ext cx="8509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dirty="0">
                  <a:solidFill>
                    <a:srgbClr val="000000"/>
                  </a:solidFill>
                  <a:latin typeface="arial"/>
                </a:rPr>
                <a:t>2017 UC Staff Engagement Survey</a:t>
              </a:r>
            </a:p>
          </p:txBody>
        </p:sp>
        <p:sp>
          <p:nvSpPr>
            <p:cNvPr id="6" name="New shape"/>
            <p:cNvSpPr/>
            <p:nvPr/>
          </p:nvSpPr>
          <p:spPr>
            <a:xfrm>
              <a:off x="323528" y="1700808"/>
              <a:ext cx="850900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600" b="0" i="0">
                  <a:solidFill>
                    <a:srgbClr val="A6A6A6"/>
                  </a:solidFill>
                  <a:latin typeface="arial"/>
                </a:defRPr>
              </a:pPr>
              <a:r>
                <a:rPr sz="1600" b="0" i="0" u="none" kern="200" dirty="0" smtClean="0">
                  <a:solidFill>
                    <a:schemeClr val="tx1"/>
                  </a:solidFill>
                  <a:latin typeface="arial"/>
                </a:rPr>
                <a:t>Ag</a:t>
              </a:r>
              <a:r>
                <a:rPr lang="en-US" sz="1600" b="0" i="0" u="none" kern="200" dirty="0" smtClean="0">
                  <a:solidFill>
                    <a:schemeClr val="tx1"/>
                  </a:solidFill>
                  <a:latin typeface="arial"/>
                </a:rPr>
                <a:t>riculture</a:t>
              </a:r>
              <a:r>
                <a:rPr sz="1600" b="0" i="0" u="none" kern="200" dirty="0" smtClean="0">
                  <a:solidFill>
                    <a:schemeClr val="tx1"/>
                  </a:solidFill>
                  <a:latin typeface="arial"/>
                </a:rPr>
                <a:t> </a:t>
              </a:r>
              <a:r>
                <a:rPr sz="1600" b="0" i="0" u="none" kern="200" dirty="0">
                  <a:solidFill>
                    <a:schemeClr val="tx1"/>
                  </a:solidFill>
                  <a:latin typeface="arial"/>
                </a:rPr>
                <a:t>and </a:t>
              </a:r>
              <a:r>
                <a:rPr sz="1600" b="0" i="0" u="none" kern="200" dirty="0" smtClean="0">
                  <a:solidFill>
                    <a:schemeClr val="tx1"/>
                  </a:solidFill>
                  <a:latin typeface="arial"/>
                </a:rPr>
                <a:t>Nat</a:t>
              </a:r>
              <a:r>
                <a:rPr lang="en-US" sz="1600" b="0" i="0" u="none" kern="200" dirty="0" smtClean="0">
                  <a:solidFill>
                    <a:schemeClr val="tx1"/>
                  </a:solidFill>
                  <a:latin typeface="arial"/>
                </a:rPr>
                <a:t>ural </a:t>
              </a:r>
              <a:r>
                <a:rPr sz="1600" b="0" i="0" u="none" kern="200" dirty="0" smtClean="0">
                  <a:solidFill>
                    <a:schemeClr val="tx1"/>
                  </a:solidFill>
                  <a:latin typeface="arial"/>
                </a:rPr>
                <a:t>Res</a:t>
              </a:r>
              <a:r>
                <a:rPr lang="en-US" sz="1600" b="0" i="0" u="none" kern="200" dirty="0" smtClean="0">
                  <a:solidFill>
                    <a:schemeClr val="tx1"/>
                  </a:solidFill>
                  <a:latin typeface="arial"/>
                </a:rPr>
                <a:t>ources</a:t>
              </a:r>
              <a:endParaRPr sz="1600" b="0" i="0" u="none" kern="200" dirty="0">
                <a:solidFill>
                  <a:schemeClr val="tx1"/>
                </a:solidFill>
                <a:latin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Years of Service</a:t>
            </a:r>
          </a:p>
        </p:txBody>
      </p:sp>
      <p:sp>
        <p:nvSpPr>
          <p:cNvPr id="114" name="New shape"/>
          <p:cNvSpPr/>
          <p:nvPr/>
        </p:nvSpPr>
        <p:spPr>
          <a:xfrm>
            <a:off x="28448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New shape"/>
          <p:cNvSpPr/>
          <p:nvPr/>
        </p:nvSpPr>
        <p:spPr>
          <a:xfrm>
            <a:off x="28448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New shape"/>
          <p:cNvSpPr/>
          <p:nvPr/>
        </p:nvSpPr>
        <p:spPr>
          <a:xfrm>
            <a:off x="28448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New shape"/>
          <p:cNvSpPr/>
          <p:nvPr/>
        </p:nvSpPr>
        <p:spPr>
          <a:xfrm>
            <a:off x="28448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New shape"/>
          <p:cNvSpPr/>
          <p:nvPr/>
        </p:nvSpPr>
        <p:spPr>
          <a:xfrm>
            <a:off x="28448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New shape"/>
          <p:cNvSpPr/>
          <p:nvPr/>
        </p:nvSpPr>
        <p:spPr>
          <a:xfrm>
            <a:off x="28448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New shape"/>
          <p:cNvSpPr/>
          <p:nvPr/>
        </p:nvSpPr>
        <p:spPr>
          <a:xfrm>
            <a:off x="28448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New shape"/>
          <p:cNvSpPr/>
          <p:nvPr/>
        </p:nvSpPr>
        <p:spPr>
          <a:xfrm>
            <a:off x="28448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New shape"/>
          <p:cNvSpPr/>
          <p:nvPr/>
        </p:nvSpPr>
        <p:spPr>
          <a:xfrm>
            <a:off x="28448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New shape"/>
          <p:cNvSpPr/>
          <p:nvPr/>
        </p:nvSpPr>
        <p:spPr>
          <a:xfrm>
            <a:off x="28448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28448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2844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3708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1 &lt; 3 2017 </a:t>
            </a:r>
            <a:r>
              <a:rPr sz="1100" b="0" i="0" u="none" kern="200">
                <a:solidFill>
                  <a:srgbClr val="A6A6A6"/>
                </a:solidFill>
                <a:latin typeface="arial"/>
              </a:rPr>
              <a:t>(56)</a:t>
            </a:r>
          </a:p>
        </p:txBody>
      </p:sp>
      <p:sp>
        <p:nvSpPr>
          <p:cNvPr id="9" name="New shape"/>
          <p:cNvSpPr/>
          <p:nvPr/>
        </p:nvSpPr>
        <p:spPr>
          <a:xfrm>
            <a:off x="45720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3 &lt; 5 2017 </a:t>
            </a:r>
            <a:r>
              <a:rPr sz="1100" b="0" i="0" u="none" kern="200">
                <a:solidFill>
                  <a:srgbClr val="A6A6A6"/>
                </a:solidFill>
                <a:latin typeface="arial"/>
              </a:rPr>
              <a:t>(40)</a:t>
            </a:r>
          </a:p>
        </p:txBody>
      </p:sp>
      <p:sp>
        <p:nvSpPr>
          <p:cNvPr id="10" name="New shape"/>
          <p:cNvSpPr/>
          <p:nvPr/>
        </p:nvSpPr>
        <p:spPr>
          <a:xfrm>
            <a:off x="54356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5 &lt; 10 2017 </a:t>
            </a:r>
            <a:r>
              <a:rPr sz="1100" b="0" i="0" u="none" kern="200">
                <a:solidFill>
                  <a:srgbClr val="A6A6A6"/>
                </a:solidFill>
                <a:latin typeface="arial"/>
              </a:rPr>
              <a:t>(48)</a:t>
            </a:r>
          </a:p>
        </p:txBody>
      </p:sp>
      <p:sp>
        <p:nvSpPr>
          <p:cNvPr id="11" name="New shape"/>
          <p:cNvSpPr/>
          <p:nvPr/>
        </p:nvSpPr>
        <p:spPr>
          <a:xfrm>
            <a:off x="62992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10 &lt; 15 2017 </a:t>
            </a:r>
            <a:r>
              <a:rPr sz="1100" b="0" i="0" u="none" kern="200">
                <a:solidFill>
                  <a:srgbClr val="A6A6A6"/>
                </a:solidFill>
                <a:latin typeface="arial"/>
              </a:rPr>
              <a:t>(30)</a:t>
            </a:r>
          </a:p>
        </p:txBody>
      </p:sp>
      <p:sp>
        <p:nvSpPr>
          <p:cNvPr id="12"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15 &lt; 20 2017 </a:t>
            </a:r>
            <a:r>
              <a:rPr sz="1100" b="0" i="0" u="none" kern="200">
                <a:solidFill>
                  <a:srgbClr val="A6A6A6"/>
                </a:solidFill>
                <a:latin typeface="arial"/>
              </a:rPr>
              <a:t>(27)</a:t>
            </a:r>
          </a:p>
        </p:txBody>
      </p:sp>
      <p:sp>
        <p:nvSpPr>
          <p:cNvPr id="13"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20 &lt; 25 2017 </a:t>
            </a:r>
            <a:r>
              <a:rPr sz="1100" b="0" i="0" u="none" kern="200">
                <a:solidFill>
                  <a:srgbClr val="A6A6A6"/>
                </a:solidFill>
                <a:latin typeface="arial"/>
              </a:rPr>
              <a:t>(17)</a:t>
            </a:r>
          </a:p>
        </p:txBody>
      </p:sp>
      <p:sp>
        <p:nvSpPr>
          <p:cNvPr id="14"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254000" y="20709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8" name="New shape"/>
          <p:cNvSpPr/>
          <p:nvPr/>
        </p:nvSpPr>
        <p:spPr>
          <a:xfrm>
            <a:off x="28448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9" name="New shape"/>
          <p:cNvSpPr/>
          <p:nvPr/>
        </p:nvSpPr>
        <p:spPr>
          <a:xfrm>
            <a:off x="38862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0" name="New shape"/>
          <p:cNvSpPr/>
          <p:nvPr/>
        </p:nvSpPr>
        <p:spPr>
          <a:xfrm>
            <a:off x="4749800" y="20510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21" name="New shape"/>
          <p:cNvSpPr/>
          <p:nvPr/>
        </p:nvSpPr>
        <p:spPr>
          <a:xfrm>
            <a:off x="56134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2" name="New shape"/>
          <p:cNvSpPr/>
          <p:nvPr/>
        </p:nvSpPr>
        <p:spPr>
          <a:xfrm>
            <a:off x="64770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23" name="New shape"/>
          <p:cNvSpPr/>
          <p:nvPr/>
        </p:nvSpPr>
        <p:spPr>
          <a:xfrm>
            <a:off x="73406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24" name="New shape"/>
          <p:cNvSpPr/>
          <p:nvPr/>
        </p:nvSpPr>
        <p:spPr>
          <a:xfrm>
            <a:off x="82042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25"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New shape"/>
          <p:cNvSpPr/>
          <p:nvPr/>
        </p:nvSpPr>
        <p:spPr>
          <a:xfrm>
            <a:off x="254000" y="23376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29" name="New shape"/>
          <p:cNvSpPr/>
          <p:nvPr/>
        </p:nvSpPr>
        <p:spPr>
          <a:xfrm>
            <a:off x="28448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30" name="New shape"/>
          <p:cNvSpPr/>
          <p:nvPr/>
        </p:nvSpPr>
        <p:spPr>
          <a:xfrm>
            <a:off x="38862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1" name="New shape"/>
          <p:cNvSpPr/>
          <p:nvPr/>
        </p:nvSpPr>
        <p:spPr>
          <a:xfrm>
            <a:off x="47498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2" name="New shape"/>
          <p:cNvSpPr/>
          <p:nvPr/>
        </p:nvSpPr>
        <p:spPr>
          <a:xfrm>
            <a:off x="56134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3" name="New shape"/>
          <p:cNvSpPr/>
          <p:nvPr/>
        </p:nvSpPr>
        <p:spPr>
          <a:xfrm>
            <a:off x="64770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34" name="New shape"/>
          <p:cNvSpPr/>
          <p:nvPr/>
        </p:nvSpPr>
        <p:spPr>
          <a:xfrm>
            <a:off x="73406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5" name="New shape"/>
          <p:cNvSpPr/>
          <p:nvPr/>
        </p:nvSpPr>
        <p:spPr>
          <a:xfrm>
            <a:off x="82042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6"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26043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40" name="New shape"/>
          <p:cNvSpPr/>
          <p:nvPr/>
        </p:nvSpPr>
        <p:spPr>
          <a:xfrm>
            <a:off x="28448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41" name="New shape"/>
          <p:cNvSpPr/>
          <p:nvPr/>
        </p:nvSpPr>
        <p:spPr>
          <a:xfrm>
            <a:off x="38862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2" name="New shape"/>
          <p:cNvSpPr/>
          <p:nvPr/>
        </p:nvSpPr>
        <p:spPr>
          <a:xfrm>
            <a:off x="47498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3" name="New shape"/>
          <p:cNvSpPr/>
          <p:nvPr/>
        </p:nvSpPr>
        <p:spPr>
          <a:xfrm>
            <a:off x="56134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44" name="New shape"/>
          <p:cNvSpPr/>
          <p:nvPr/>
        </p:nvSpPr>
        <p:spPr>
          <a:xfrm>
            <a:off x="64770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45" name="New shape"/>
          <p:cNvSpPr/>
          <p:nvPr/>
        </p:nvSpPr>
        <p:spPr>
          <a:xfrm>
            <a:off x="73406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6" name="New shape"/>
          <p:cNvSpPr/>
          <p:nvPr/>
        </p:nvSpPr>
        <p:spPr>
          <a:xfrm>
            <a:off x="82042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7"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New shape"/>
          <p:cNvSpPr/>
          <p:nvPr/>
        </p:nvSpPr>
        <p:spPr>
          <a:xfrm>
            <a:off x="254000" y="28710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51" name="New shape"/>
          <p:cNvSpPr/>
          <p:nvPr/>
        </p:nvSpPr>
        <p:spPr>
          <a:xfrm>
            <a:off x="28448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52" name="New shape"/>
          <p:cNvSpPr/>
          <p:nvPr/>
        </p:nvSpPr>
        <p:spPr>
          <a:xfrm>
            <a:off x="38862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3" name="New shape"/>
          <p:cNvSpPr/>
          <p:nvPr/>
        </p:nvSpPr>
        <p:spPr>
          <a:xfrm>
            <a:off x="47498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4" name="New shape"/>
          <p:cNvSpPr/>
          <p:nvPr/>
        </p:nvSpPr>
        <p:spPr>
          <a:xfrm>
            <a:off x="56134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55" name="New shape"/>
          <p:cNvSpPr/>
          <p:nvPr/>
        </p:nvSpPr>
        <p:spPr>
          <a:xfrm>
            <a:off x="64770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6" name="New shape"/>
          <p:cNvSpPr/>
          <p:nvPr/>
        </p:nvSpPr>
        <p:spPr>
          <a:xfrm>
            <a:off x="73406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57" name="New shape"/>
          <p:cNvSpPr/>
          <p:nvPr/>
        </p:nvSpPr>
        <p:spPr>
          <a:xfrm>
            <a:off x="82042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58"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254000" y="31377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62" name="New shape"/>
          <p:cNvSpPr/>
          <p:nvPr/>
        </p:nvSpPr>
        <p:spPr>
          <a:xfrm>
            <a:off x="28448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63" name="New shape"/>
          <p:cNvSpPr/>
          <p:nvPr/>
        </p:nvSpPr>
        <p:spPr>
          <a:xfrm>
            <a:off x="38862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4" name="New shape"/>
          <p:cNvSpPr/>
          <p:nvPr/>
        </p:nvSpPr>
        <p:spPr>
          <a:xfrm>
            <a:off x="47498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65" name="New shape"/>
          <p:cNvSpPr/>
          <p:nvPr/>
        </p:nvSpPr>
        <p:spPr>
          <a:xfrm>
            <a:off x="56134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6" name="New shape"/>
          <p:cNvSpPr/>
          <p:nvPr/>
        </p:nvSpPr>
        <p:spPr>
          <a:xfrm>
            <a:off x="6477000" y="31178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67" name="New shape"/>
          <p:cNvSpPr/>
          <p:nvPr/>
        </p:nvSpPr>
        <p:spPr>
          <a:xfrm>
            <a:off x="7340600" y="3117850"/>
            <a:ext cx="508000" cy="2540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-24*</a:t>
            </a:r>
          </a:p>
        </p:txBody>
      </p:sp>
      <p:sp>
        <p:nvSpPr>
          <p:cNvPr id="68" name="New shape"/>
          <p:cNvSpPr/>
          <p:nvPr/>
        </p:nvSpPr>
        <p:spPr>
          <a:xfrm>
            <a:off x="8204200" y="3117850"/>
            <a:ext cx="508000" cy="2540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25*</a:t>
            </a:r>
          </a:p>
        </p:txBody>
      </p:sp>
      <p:sp>
        <p:nvSpPr>
          <p:cNvPr id="69"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0"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New shape"/>
          <p:cNvSpPr/>
          <p:nvPr/>
        </p:nvSpPr>
        <p:spPr>
          <a:xfrm>
            <a:off x="254000" y="34044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73" name="New shape"/>
          <p:cNvSpPr/>
          <p:nvPr/>
        </p:nvSpPr>
        <p:spPr>
          <a:xfrm>
            <a:off x="28448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74" name="New shape"/>
          <p:cNvSpPr/>
          <p:nvPr/>
        </p:nvSpPr>
        <p:spPr>
          <a:xfrm>
            <a:off x="3886200" y="33845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75" name="New shape"/>
          <p:cNvSpPr/>
          <p:nvPr/>
        </p:nvSpPr>
        <p:spPr>
          <a:xfrm>
            <a:off x="47498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6" name="New shape"/>
          <p:cNvSpPr/>
          <p:nvPr/>
        </p:nvSpPr>
        <p:spPr>
          <a:xfrm>
            <a:off x="56134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77" name="New shape"/>
          <p:cNvSpPr/>
          <p:nvPr/>
        </p:nvSpPr>
        <p:spPr>
          <a:xfrm>
            <a:off x="64770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8" name="New shape"/>
          <p:cNvSpPr/>
          <p:nvPr/>
        </p:nvSpPr>
        <p:spPr>
          <a:xfrm>
            <a:off x="73406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79" name="New shape"/>
          <p:cNvSpPr/>
          <p:nvPr/>
        </p:nvSpPr>
        <p:spPr>
          <a:xfrm>
            <a:off x="82042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80"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New shape"/>
          <p:cNvSpPr/>
          <p:nvPr/>
        </p:nvSpPr>
        <p:spPr>
          <a:xfrm>
            <a:off x="254000" y="36711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84" name="New shape"/>
          <p:cNvSpPr/>
          <p:nvPr/>
        </p:nvSpPr>
        <p:spPr>
          <a:xfrm>
            <a:off x="28448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85" name="New shape"/>
          <p:cNvSpPr/>
          <p:nvPr/>
        </p:nvSpPr>
        <p:spPr>
          <a:xfrm>
            <a:off x="38862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6" name="New shape"/>
          <p:cNvSpPr/>
          <p:nvPr/>
        </p:nvSpPr>
        <p:spPr>
          <a:xfrm>
            <a:off x="47498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87" name="New shape"/>
          <p:cNvSpPr/>
          <p:nvPr/>
        </p:nvSpPr>
        <p:spPr>
          <a:xfrm>
            <a:off x="56134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88" name="New shape"/>
          <p:cNvSpPr/>
          <p:nvPr/>
        </p:nvSpPr>
        <p:spPr>
          <a:xfrm>
            <a:off x="64770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89" name="New shape"/>
          <p:cNvSpPr/>
          <p:nvPr/>
        </p:nvSpPr>
        <p:spPr>
          <a:xfrm>
            <a:off x="73406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90" name="New shape"/>
          <p:cNvSpPr/>
          <p:nvPr/>
        </p:nvSpPr>
        <p:spPr>
          <a:xfrm>
            <a:off x="82042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91"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3" name="New shape"/>
          <p:cNvSpPr/>
          <p:nvPr/>
        </p:nvSpPr>
        <p:spPr>
          <a:xfrm>
            <a:off x="254000" y="39378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95" name="New shape"/>
          <p:cNvSpPr/>
          <p:nvPr/>
        </p:nvSpPr>
        <p:spPr>
          <a:xfrm>
            <a:off x="28448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96" name="New shape"/>
          <p:cNvSpPr/>
          <p:nvPr/>
        </p:nvSpPr>
        <p:spPr>
          <a:xfrm>
            <a:off x="3886200" y="39179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97" name="New shape"/>
          <p:cNvSpPr/>
          <p:nvPr/>
        </p:nvSpPr>
        <p:spPr>
          <a:xfrm>
            <a:off x="47498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98" name="New shape"/>
          <p:cNvSpPr/>
          <p:nvPr/>
        </p:nvSpPr>
        <p:spPr>
          <a:xfrm>
            <a:off x="56134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99" name="New shape"/>
          <p:cNvSpPr/>
          <p:nvPr/>
        </p:nvSpPr>
        <p:spPr>
          <a:xfrm>
            <a:off x="64770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100" name="New shape"/>
          <p:cNvSpPr/>
          <p:nvPr/>
        </p:nvSpPr>
        <p:spPr>
          <a:xfrm>
            <a:off x="73406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101" name="New shape"/>
          <p:cNvSpPr/>
          <p:nvPr/>
        </p:nvSpPr>
        <p:spPr>
          <a:xfrm>
            <a:off x="82042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102"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New shape"/>
          <p:cNvSpPr/>
          <p:nvPr/>
        </p:nvSpPr>
        <p:spPr>
          <a:xfrm>
            <a:off x="254000" y="42045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106" name="New shape"/>
          <p:cNvSpPr/>
          <p:nvPr/>
        </p:nvSpPr>
        <p:spPr>
          <a:xfrm>
            <a:off x="28448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107" name="New shape"/>
          <p:cNvSpPr/>
          <p:nvPr/>
        </p:nvSpPr>
        <p:spPr>
          <a:xfrm>
            <a:off x="3886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08" name="New shape"/>
          <p:cNvSpPr/>
          <p:nvPr/>
        </p:nvSpPr>
        <p:spPr>
          <a:xfrm>
            <a:off x="47498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09" name="New shape"/>
          <p:cNvSpPr/>
          <p:nvPr/>
        </p:nvSpPr>
        <p:spPr>
          <a:xfrm>
            <a:off x="56134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10" name="New shape"/>
          <p:cNvSpPr/>
          <p:nvPr/>
        </p:nvSpPr>
        <p:spPr>
          <a:xfrm>
            <a:off x="64770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11" name="New shape"/>
          <p:cNvSpPr/>
          <p:nvPr/>
        </p:nvSpPr>
        <p:spPr>
          <a:xfrm>
            <a:off x="73406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12" name="New shape"/>
          <p:cNvSpPr/>
          <p:nvPr/>
        </p:nvSpPr>
        <p:spPr>
          <a:xfrm>
            <a:off x="8204200" y="41846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13" name="New shape"/>
          <p:cNvSpPr/>
          <p:nvPr/>
        </p:nvSpPr>
        <p:spPr>
          <a:xfrm>
            <a:off x="254000" y="44712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115" name="New shape"/>
          <p:cNvSpPr/>
          <p:nvPr/>
        </p:nvSpPr>
        <p:spPr>
          <a:xfrm>
            <a:off x="28448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116" name="New shape"/>
          <p:cNvSpPr/>
          <p:nvPr/>
        </p:nvSpPr>
        <p:spPr>
          <a:xfrm>
            <a:off x="3886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117" name="New shape"/>
          <p:cNvSpPr/>
          <p:nvPr/>
        </p:nvSpPr>
        <p:spPr>
          <a:xfrm>
            <a:off x="47498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18" name="New shape"/>
          <p:cNvSpPr/>
          <p:nvPr/>
        </p:nvSpPr>
        <p:spPr>
          <a:xfrm>
            <a:off x="56134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19" name="New shape"/>
          <p:cNvSpPr/>
          <p:nvPr/>
        </p:nvSpPr>
        <p:spPr>
          <a:xfrm>
            <a:off x="64770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20" name="New shape"/>
          <p:cNvSpPr/>
          <p:nvPr/>
        </p:nvSpPr>
        <p:spPr>
          <a:xfrm>
            <a:off x="73406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121" name="New shape"/>
          <p:cNvSpPr/>
          <p:nvPr/>
        </p:nvSpPr>
        <p:spPr>
          <a:xfrm>
            <a:off x="82042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Years of Service</a:t>
            </a:r>
          </a:p>
        </p:txBody>
      </p:sp>
      <p:sp>
        <p:nvSpPr>
          <p:cNvPr id="64" name="New shape"/>
          <p:cNvSpPr/>
          <p:nvPr/>
        </p:nvSpPr>
        <p:spPr>
          <a:xfrm>
            <a:off x="71628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New shape"/>
          <p:cNvSpPr/>
          <p:nvPr/>
        </p:nvSpPr>
        <p:spPr>
          <a:xfrm>
            <a:off x="71628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New shape"/>
          <p:cNvSpPr/>
          <p:nvPr/>
        </p:nvSpPr>
        <p:spPr>
          <a:xfrm>
            <a:off x="71628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New shape"/>
          <p:cNvSpPr/>
          <p:nvPr/>
        </p:nvSpPr>
        <p:spPr>
          <a:xfrm>
            <a:off x="71628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New shape"/>
          <p:cNvSpPr/>
          <p:nvPr/>
        </p:nvSpPr>
        <p:spPr>
          <a:xfrm>
            <a:off x="71628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New shape"/>
          <p:cNvSpPr/>
          <p:nvPr/>
        </p:nvSpPr>
        <p:spPr>
          <a:xfrm>
            <a:off x="71628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New shape"/>
          <p:cNvSpPr/>
          <p:nvPr/>
        </p:nvSpPr>
        <p:spPr>
          <a:xfrm>
            <a:off x="71628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New shape"/>
          <p:cNvSpPr/>
          <p:nvPr/>
        </p:nvSpPr>
        <p:spPr>
          <a:xfrm>
            <a:off x="71628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New shape"/>
          <p:cNvSpPr/>
          <p:nvPr/>
        </p:nvSpPr>
        <p:spPr>
          <a:xfrm>
            <a:off x="71628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71628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71628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25 &lt; 30 2017 </a:t>
            </a:r>
            <a:r>
              <a:rPr sz="1100" b="0" i="0" u="none" kern="200">
                <a:solidFill>
                  <a:srgbClr val="A6A6A6"/>
                </a:solidFill>
                <a:latin typeface="arial"/>
              </a:rPr>
              <a:t>(12)</a:t>
            </a:r>
          </a:p>
        </p:txBody>
      </p:sp>
      <p:sp>
        <p:nvSpPr>
          <p:cNvPr id="9"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New shape"/>
          <p:cNvSpPr/>
          <p:nvPr/>
        </p:nvSpPr>
        <p:spPr>
          <a:xfrm>
            <a:off x="254000" y="20709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3" name="New shape"/>
          <p:cNvSpPr/>
          <p:nvPr/>
        </p:nvSpPr>
        <p:spPr>
          <a:xfrm>
            <a:off x="71628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4" name="New shape"/>
          <p:cNvSpPr/>
          <p:nvPr/>
        </p:nvSpPr>
        <p:spPr>
          <a:xfrm>
            <a:off x="82042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23</a:t>
            </a:r>
          </a:p>
        </p:txBody>
      </p:sp>
      <p:sp>
        <p:nvSpPr>
          <p:cNvPr id="15"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New shape"/>
          <p:cNvSpPr/>
          <p:nvPr/>
        </p:nvSpPr>
        <p:spPr>
          <a:xfrm>
            <a:off x="254000" y="23376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19" name="New shape"/>
          <p:cNvSpPr/>
          <p:nvPr/>
        </p:nvSpPr>
        <p:spPr>
          <a:xfrm>
            <a:off x="71628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20" name="New shape"/>
          <p:cNvSpPr/>
          <p:nvPr/>
        </p:nvSpPr>
        <p:spPr>
          <a:xfrm>
            <a:off x="82042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21"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New shape"/>
          <p:cNvSpPr/>
          <p:nvPr/>
        </p:nvSpPr>
        <p:spPr>
          <a:xfrm>
            <a:off x="254000" y="26043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25" name="New shape"/>
          <p:cNvSpPr/>
          <p:nvPr/>
        </p:nvSpPr>
        <p:spPr>
          <a:xfrm>
            <a:off x="71628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26" name="New shape"/>
          <p:cNvSpPr/>
          <p:nvPr/>
        </p:nvSpPr>
        <p:spPr>
          <a:xfrm>
            <a:off x="82042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10</a:t>
            </a:r>
          </a:p>
        </p:txBody>
      </p:sp>
      <p:sp>
        <p:nvSpPr>
          <p:cNvPr id="27"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8710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31" name="New shape"/>
          <p:cNvSpPr/>
          <p:nvPr/>
        </p:nvSpPr>
        <p:spPr>
          <a:xfrm>
            <a:off x="71628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32" name="New shape"/>
          <p:cNvSpPr/>
          <p:nvPr/>
        </p:nvSpPr>
        <p:spPr>
          <a:xfrm>
            <a:off x="82042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21</a:t>
            </a:r>
          </a:p>
        </p:txBody>
      </p:sp>
      <p:sp>
        <p:nvSpPr>
          <p:cNvPr id="33"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New shape"/>
          <p:cNvSpPr/>
          <p:nvPr/>
        </p:nvSpPr>
        <p:spPr>
          <a:xfrm>
            <a:off x="254000" y="31377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37" name="New shape"/>
          <p:cNvSpPr/>
          <p:nvPr/>
        </p:nvSpPr>
        <p:spPr>
          <a:xfrm>
            <a:off x="71628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38" name="New shape"/>
          <p:cNvSpPr/>
          <p:nvPr/>
        </p:nvSpPr>
        <p:spPr>
          <a:xfrm>
            <a:off x="82042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24</a:t>
            </a:r>
          </a:p>
        </p:txBody>
      </p:sp>
      <p:sp>
        <p:nvSpPr>
          <p:cNvPr id="39"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New shape"/>
          <p:cNvSpPr/>
          <p:nvPr/>
        </p:nvSpPr>
        <p:spPr>
          <a:xfrm>
            <a:off x="254000" y="34044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43" name="New shape"/>
          <p:cNvSpPr/>
          <p:nvPr/>
        </p:nvSpPr>
        <p:spPr>
          <a:xfrm>
            <a:off x="71628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44" name="New shape"/>
          <p:cNvSpPr/>
          <p:nvPr/>
        </p:nvSpPr>
        <p:spPr>
          <a:xfrm>
            <a:off x="82042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24</a:t>
            </a:r>
          </a:p>
        </p:txBody>
      </p:sp>
      <p:sp>
        <p:nvSpPr>
          <p:cNvPr id="45"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6711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49" name="New shape"/>
          <p:cNvSpPr/>
          <p:nvPr/>
        </p:nvSpPr>
        <p:spPr>
          <a:xfrm>
            <a:off x="71628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50" name="New shape"/>
          <p:cNvSpPr/>
          <p:nvPr/>
        </p:nvSpPr>
        <p:spPr>
          <a:xfrm>
            <a:off x="82042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14</a:t>
            </a:r>
          </a:p>
        </p:txBody>
      </p:sp>
      <p:sp>
        <p:nvSpPr>
          <p:cNvPr id="51"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New shape"/>
          <p:cNvSpPr/>
          <p:nvPr/>
        </p:nvSpPr>
        <p:spPr>
          <a:xfrm>
            <a:off x="254000" y="39378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55" name="New shape"/>
          <p:cNvSpPr/>
          <p:nvPr/>
        </p:nvSpPr>
        <p:spPr>
          <a:xfrm>
            <a:off x="71628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56" name="New shape"/>
          <p:cNvSpPr/>
          <p:nvPr/>
        </p:nvSpPr>
        <p:spPr>
          <a:xfrm>
            <a:off x="82042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23</a:t>
            </a:r>
          </a:p>
        </p:txBody>
      </p:sp>
      <p:sp>
        <p:nvSpPr>
          <p:cNvPr id="57"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New shape"/>
          <p:cNvSpPr/>
          <p:nvPr/>
        </p:nvSpPr>
        <p:spPr>
          <a:xfrm>
            <a:off x="254000" y="42045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61" name="New shape"/>
          <p:cNvSpPr/>
          <p:nvPr/>
        </p:nvSpPr>
        <p:spPr>
          <a:xfrm>
            <a:off x="71628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62" name="New shape"/>
          <p:cNvSpPr/>
          <p:nvPr/>
        </p:nvSpPr>
        <p:spPr>
          <a:xfrm>
            <a:off x="8204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16</a:t>
            </a:r>
          </a:p>
        </p:txBody>
      </p:sp>
      <p:sp>
        <p:nvSpPr>
          <p:cNvPr id="63" name="New shape"/>
          <p:cNvSpPr/>
          <p:nvPr/>
        </p:nvSpPr>
        <p:spPr>
          <a:xfrm>
            <a:off x="254000" y="4471256"/>
            <a:ext cx="6908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65" name="New shape"/>
          <p:cNvSpPr/>
          <p:nvPr/>
        </p:nvSpPr>
        <p:spPr>
          <a:xfrm>
            <a:off x="71628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66" name="New shape"/>
          <p:cNvSpPr/>
          <p:nvPr/>
        </p:nvSpPr>
        <p:spPr>
          <a:xfrm>
            <a:off x="8204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19</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Pay Range</a:t>
            </a:r>
          </a:p>
        </p:txBody>
      </p:sp>
      <p:sp>
        <p:nvSpPr>
          <p:cNvPr id="114" name="New shape"/>
          <p:cNvSpPr/>
          <p:nvPr/>
        </p:nvSpPr>
        <p:spPr>
          <a:xfrm>
            <a:off x="28448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New shape"/>
          <p:cNvSpPr/>
          <p:nvPr/>
        </p:nvSpPr>
        <p:spPr>
          <a:xfrm>
            <a:off x="28448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New shape"/>
          <p:cNvSpPr/>
          <p:nvPr/>
        </p:nvSpPr>
        <p:spPr>
          <a:xfrm>
            <a:off x="28448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New shape"/>
          <p:cNvSpPr/>
          <p:nvPr/>
        </p:nvSpPr>
        <p:spPr>
          <a:xfrm>
            <a:off x="28448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New shape"/>
          <p:cNvSpPr/>
          <p:nvPr/>
        </p:nvSpPr>
        <p:spPr>
          <a:xfrm>
            <a:off x="28448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New shape"/>
          <p:cNvSpPr/>
          <p:nvPr/>
        </p:nvSpPr>
        <p:spPr>
          <a:xfrm>
            <a:off x="28448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New shape"/>
          <p:cNvSpPr/>
          <p:nvPr/>
        </p:nvSpPr>
        <p:spPr>
          <a:xfrm>
            <a:off x="28448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New shape"/>
          <p:cNvSpPr/>
          <p:nvPr/>
        </p:nvSpPr>
        <p:spPr>
          <a:xfrm>
            <a:off x="28448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New shape"/>
          <p:cNvSpPr/>
          <p:nvPr/>
        </p:nvSpPr>
        <p:spPr>
          <a:xfrm>
            <a:off x="28448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New shape"/>
          <p:cNvSpPr/>
          <p:nvPr/>
        </p:nvSpPr>
        <p:spPr>
          <a:xfrm>
            <a:off x="28448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28448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2844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3708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&lt; 40k 2017 </a:t>
            </a:r>
            <a:r>
              <a:rPr sz="1100" b="0" i="0" u="none" kern="200">
                <a:solidFill>
                  <a:srgbClr val="A6A6A6"/>
                </a:solidFill>
                <a:latin typeface="arial"/>
              </a:rPr>
              <a:t>(60)</a:t>
            </a:r>
          </a:p>
        </p:txBody>
      </p:sp>
      <p:sp>
        <p:nvSpPr>
          <p:cNvPr id="9" name="New shape"/>
          <p:cNvSpPr/>
          <p:nvPr/>
        </p:nvSpPr>
        <p:spPr>
          <a:xfrm>
            <a:off x="45720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40k - 49k 2017 </a:t>
            </a:r>
            <a:r>
              <a:rPr sz="1100" b="0" i="0" u="none" kern="200">
                <a:solidFill>
                  <a:srgbClr val="A6A6A6"/>
                </a:solidFill>
                <a:latin typeface="arial"/>
              </a:rPr>
              <a:t>(44)</a:t>
            </a:r>
          </a:p>
        </p:txBody>
      </p:sp>
      <p:sp>
        <p:nvSpPr>
          <p:cNvPr id="10" name="New shape"/>
          <p:cNvSpPr/>
          <p:nvPr/>
        </p:nvSpPr>
        <p:spPr>
          <a:xfrm>
            <a:off x="54356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50k - 59k 2017 </a:t>
            </a:r>
            <a:r>
              <a:rPr sz="1100" b="0" i="0" u="none" kern="200">
                <a:solidFill>
                  <a:srgbClr val="A6A6A6"/>
                </a:solidFill>
                <a:latin typeface="arial"/>
              </a:rPr>
              <a:t>(42)</a:t>
            </a:r>
          </a:p>
        </p:txBody>
      </p:sp>
      <p:sp>
        <p:nvSpPr>
          <p:cNvPr id="11" name="New shape"/>
          <p:cNvSpPr/>
          <p:nvPr/>
        </p:nvSpPr>
        <p:spPr>
          <a:xfrm>
            <a:off x="62992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60k - 69k 2017 </a:t>
            </a:r>
            <a:r>
              <a:rPr sz="1100" b="0" i="0" u="none" kern="200">
                <a:solidFill>
                  <a:srgbClr val="A6A6A6"/>
                </a:solidFill>
                <a:latin typeface="arial"/>
              </a:rPr>
              <a:t>(36)</a:t>
            </a:r>
          </a:p>
        </p:txBody>
      </p:sp>
      <p:sp>
        <p:nvSpPr>
          <p:cNvPr id="12"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70k - 79k 2017 </a:t>
            </a:r>
            <a:r>
              <a:rPr sz="1100" b="0" i="0" u="none" kern="200">
                <a:solidFill>
                  <a:srgbClr val="A6A6A6"/>
                </a:solidFill>
                <a:latin typeface="arial"/>
              </a:rPr>
              <a:t>(21)</a:t>
            </a:r>
          </a:p>
        </p:txBody>
      </p:sp>
      <p:sp>
        <p:nvSpPr>
          <p:cNvPr id="13"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80k - 89k 2017 </a:t>
            </a:r>
            <a:r>
              <a:rPr sz="1100" b="0" i="0" u="none" kern="200">
                <a:solidFill>
                  <a:srgbClr val="A6A6A6"/>
                </a:solidFill>
                <a:latin typeface="arial"/>
              </a:rPr>
              <a:t>(12)</a:t>
            </a:r>
          </a:p>
        </p:txBody>
      </p:sp>
      <p:sp>
        <p:nvSpPr>
          <p:cNvPr id="14"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254000" y="20709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8" name="New shape"/>
          <p:cNvSpPr/>
          <p:nvPr/>
        </p:nvSpPr>
        <p:spPr>
          <a:xfrm>
            <a:off x="28448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9" name="New shape"/>
          <p:cNvSpPr/>
          <p:nvPr/>
        </p:nvSpPr>
        <p:spPr>
          <a:xfrm>
            <a:off x="38862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0" name="New shape"/>
          <p:cNvSpPr/>
          <p:nvPr/>
        </p:nvSpPr>
        <p:spPr>
          <a:xfrm>
            <a:off x="47498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21" name="New shape"/>
          <p:cNvSpPr/>
          <p:nvPr/>
        </p:nvSpPr>
        <p:spPr>
          <a:xfrm>
            <a:off x="56134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2" name="New shape"/>
          <p:cNvSpPr/>
          <p:nvPr/>
        </p:nvSpPr>
        <p:spPr>
          <a:xfrm>
            <a:off x="6477000" y="20510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23" name="New shape"/>
          <p:cNvSpPr/>
          <p:nvPr/>
        </p:nvSpPr>
        <p:spPr>
          <a:xfrm>
            <a:off x="73406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24" name="New shape"/>
          <p:cNvSpPr/>
          <p:nvPr/>
        </p:nvSpPr>
        <p:spPr>
          <a:xfrm>
            <a:off x="82042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13</a:t>
            </a:r>
          </a:p>
        </p:txBody>
      </p:sp>
      <p:sp>
        <p:nvSpPr>
          <p:cNvPr id="25"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New shape"/>
          <p:cNvSpPr/>
          <p:nvPr/>
        </p:nvSpPr>
        <p:spPr>
          <a:xfrm>
            <a:off x="254000" y="23376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29" name="New shape"/>
          <p:cNvSpPr/>
          <p:nvPr/>
        </p:nvSpPr>
        <p:spPr>
          <a:xfrm>
            <a:off x="28448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30" name="New shape"/>
          <p:cNvSpPr/>
          <p:nvPr/>
        </p:nvSpPr>
        <p:spPr>
          <a:xfrm>
            <a:off x="38862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1" name="New shape"/>
          <p:cNvSpPr/>
          <p:nvPr/>
        </p:nvSpPr>
        <p:spPr>
          <a:xfrm>
            <a:off x="47498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2" name="New shape"/>
          <p:cNvSpPr/>
          <p:nvPr/>
        </p:nvSpPr>
        <p:spPr>
          <a:xfrm>
            <a:off x="56134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3" name="New shape"/>
          <p:cNvSpPr/>
          <p:nvPr/>
        </p:nvSpPr>
        <p:spPr>
          <a:xfrm>
            <a:off x="64770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-13</a:t>
            </a:r>
          </a:p>
        </p:txBody>
      </p:sp>
      <p:sp>
        <p:nvSpPr>
          <p:cNvPr id="34" name="New shape"/>
          <p:cNvSpPr/>
          <p:nvPr/>
        </p:nvSpPr>
        <p:spPr>
          <a:xfrm>
            <a:off x="73406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35" name="New shape"/>
          <p:cNvSpPr/>
          <p:nvPr/>
        </p:nvSpPr>
        <p:spPr>
          <a:xfrm>
            <a:off x="82042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36"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26043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40" name="New shape"/>
          <p:cNvSpPr/>
          <p:nvPr/>
        </p:nvSpPr>
        <p:spPr>
          <a:xfrm>
            <a:off x="28448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41" name="New shape"/>
          <p:cNvSpPr/>
          <p:nvPr/>
        </p:nvSpPr>
        <p:spPr>
          <a:xfrm>
            <a:off x="38862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2" name="New shape"/>
          <p:cNvSpPr/>
          <p:nvPr/>
        </p:nvSpPr>
        <p:spPr>
          <a:xfrm>
            <a:off x="47498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3" name="New shape"/>
          <p:cNvSpPr/>
          <p:nvPr/>
        </p:nvSpPr>
        <p:spPr>
          <a:xfrm>
            <a:off x="56134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4" name="New shape"/>
          <p:cNvSpPr/>
          <p:nvPr/>
        </p:nvSpPr>
        <p:spPr>
          <a:xfrm>
            <a:off x="64770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45" name="New shape"/>
          <p:cNvSpPr/>
          <p:nvPr/>
        </p:nvSpPr>
        <p:spPr>
          <a:xfrm>
            <a:off x="73406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6" name="New shape"/>
          <p:cNvSpPr/>
          <p:nvPr/>
        </p:nvSpPr>
        <p:spPr>
          <a:xfrm>
            <a:off x="82042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47"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New shape"/>
          <p:cNvSpPr/>
          <p:nvPr/>
        </p:nvSpPr>
        <p:spPr>
          <a:xfrm>
            <a:off x="254000" y="28710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51" name="New shape"/>
          <p:cNvSpPr/>
          <p:nvPr/>
        </p:nvSpPr>
        <p:spPr>
          <a:xfrm>
            <a:off x="28448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52" name="New shape"/>
          <p:cNvSpPr/>
          <p:nvPr/>
        </p:nvSpPr>
        <p:spPr>
          <a:xfrm>
            <a:off x="38862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3" name="New shape"/>
          <p:cNvSpPr/>
          <p:nvPr/>
        </p:nvSpPr>
        <p:spPr>
          <a:xfrm>
            <a:off x="47498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54" name="New shape"/>
          <p:cNvSpPr/>
          <p:nvPr/>
        </p:nvSpPr>
        <p:spPr>
          <a:xfrm>
            <a:off x="56134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5" name="New shape"/>
          <p:cNvSpPr/>
          <p:nvPr/>
        </p:nvSpPr>
        <p:spPr>
          <a:xfrm>
            <a:off x="64770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6" name="New shape"/>
          <p:cNvSpPr/>
          <p:nvPr/>
        </p:nvSpPr>
        <p:spPr>
          <a:xfrm>
            <a:off x="73406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7" name="New shape"/>
          <p:cNvSpPr/>
          <p:nvPr/>
        </p:nvSpPr>
        <p:spPr>
          <a:xfrm>
            <a:off x="82042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58"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254000" y="31377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62" name="New shape"/>
          <p:cNvSpPr/>
          <p:nvPr/>
        </p:nvSpPr>
        <p:spPr>
          <a:xfrm>
            <a:off x="28448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63" name="New shape"/>
          <p:cNvSpPr/>
          <p:nvPr/>
        </p:nvSpPr>
        <p:spPr>
          <a:xfrm>
            <a:off x="38862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64" name="New shape"/>
          <p:cNvSpPr/>
          <p:nvPr/>
        </p:nvSpPr>
        <p:spPr>
          <a:xfrm>
            <a:off x="4749800" y="31178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65" name="New shape"/>
          <p:cNvSpPr/>
          <p:nvPr/>
        </p:nvSpPr>
        <p:spPr>
          <a:xfrm>
            <a:off x="56134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6" name="New shape"/>
          <p:cNvSpPr/>
          <p:nvPr/>
        </p:nvSpPr>
        <p:spPr>
          <a:xfrm>
            <a:off x="64770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-11</a:t>
            </a:r>
          </a:p>
        </p:txBody>
      </p:sp>
      <p:sp>
        <p:nvSpPr>
          <p:cNvPr id="67" name="New shape"/>
          <p:cNvSpPr/>
          <p:nvPr/>
        </p:nvSpPr>
        <p:spPr>
          <a:xfrm>
            <a:off x="73406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-10</a:t>
            </a:r>
          </a:p>
        </p:txBody>
      </p:sp>
      <p:sp>
        <p:nvSpPr>
          <p:cNvPr id="68" name="New shape"/>
          <p:cNvSpPr/>
          <p:nvPr/>
        </p:nvSpPr>
        <p:spPr>
          <a:xfrm>
            <a:off x="82042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69"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0"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New shape"/>
          <p:cNvSpPr/>
          <p:nvPr/>
        </p:nvSpPr>
        <p:spPr>
          <a:xfrm>
            <a:off x="254000" y="34044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73" name="New shape"/>
          <p:cNvSpPr/>
          <p:nvPr/>
        </p:nvSpPr>
        <p:spPr>
          <a:xfrm>
            <a:off x="28448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74" name="New shape"/>
          <p:cNvSpPr/>
          <p:nvPr/>
        </p:nvSpPr>
        <p:spPr>
          <a:xfrm>
            <a:off x="38862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5" name="New shape"/>
          <p:cNvSpPr/>
          <p:nvPr/>
        </p:nvSpPr>
        <p:spPr>
          <a:xfrm>
            <a:off x="47498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76" name="New shape"/>
          <p:cNvSpPr/>
          <p:nvPr/>
        </p:nvSpPr>
        <p:spPr>
          <a:xfrm>
            <a:off x="56134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7" name="New shape"/>
          <p:cNvSpPr/>
          <p:nvPr/>
        </p:nvSpPr>
        <p:spPr>
          <a:xfrm>
            <a:off x="64770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78" name="New shape"/>
          <p:cNvSpPr/>
          <p:nvPr/>
        </p:nvSpPr>
        <p:spPr>
          <a:xfrm>
            <a:off x="73406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9" name="New shape"/>
          <p:cNvSpPr/>
          <p:nvPr/>
        </p:nvSpPr>
        <p:spPr>
          <a:xfrm>
            <a:off x="82042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80"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New shape"/>
          <p:cNvSpPr/>
          <p:nvPr/>
        </p:nvSpPr>
        <p:spPr>
          <a:xfrm>
            <a:off x="254000" y="36711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84" name="New shape"/>
          <p:cNvSpPr/>
          <p:nvPr/>
        </p:nvSpPr>
        <p:spPr>
          <a:xfrm>
            <a:off x="28448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85" name="New shape"/>
          <p:cNvSpPr/>
          <p:nvPr/>
        </p:nvSpPr>
        <p:spPr>
          <a:xfrm>
            <a:off x="38862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86" name="New shape"/>
          <p:cNvSpPr/>
          <p:nvPr/>
        </p:nvSpPr>
        <p:spPr>
          <a:xfrm>
            <a:off x="47498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87" name="New shape"/>
          <p:cNvSpPr/>
          <p:nvPr/>
        </p:nvSpPr>
        <p:spPr>
          <a:xfrm>
            <a:off x="56134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8" name="New shape"/>
          <p:cNvSpPr/>
          <p:nvPr/>
        </p:nvSpPr>
        <p:spPr>
          <a:xfrm>
            <a:off x="64770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9" name="New shape"/>
          <p:cNvSpPr/>
          <p:nvPr/>
        </p:nvSpPr>
        <p:spPr>
          <a:xfrm>
            <a:off x="73406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90" name="New shape"/>
          <p:cNvSpPr/>
          <p:nvPr/>
        </p:nvSpPr>
        <p:spPr>
          <a:xfrm>
            <a:off x="82042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91"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3" name="New shape"/>
          <p:cNvSpPr/>
          <p:nvPr/>
        </p:nvSpPr>
        <p:spPr>
          <a:xfrm>
            <a:off x="254000" y="39378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95" name="New shape"/>
          <p:cNvSpPr/>
          <p:nvPr/>
        </p:nvSpPr>
        <p:spPr>
          <a:xfrm>
            <a:off x="28448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96" name="New shape"/>
          <p:cNvSpPr/>
          <p:nvPr/>
        </p:nvSpPr>
        <p:spPr>
          <a:xfrm>
            <a:off x="38862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97" name="New shape"/>
          <p:cNvSpPr/>
          <p:nvPr/>
        </p:nvSpPr>
        <p:spPr>
          <a:xfrm>
            <a:off x="47498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98" name="New shape"/>
          <p:cNvSpPr/>
          <p:nvPr/>
        </p:nvSpPr>
        <p:spPr>
          <a:xfrm>
            <a:off x="56134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99" name="New shape"/>
          <p:cNvSpPr/>
          <p:nvPr/>
        </p:nvSpPr>
        <p:spPr>
          <a:xfrm>
            <a:off x="64770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00" name="New shape"/>
          <p:cNvSpPr/>
          <p:nvPr/>
        </p:nvSpPr>
        <p:spPr>
          <a:xfrm>
            <a:off x="73406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101" name="New shape"/>
          <p:cNvSpPr/>
          <p:nvPr/>
        </p:nvSpPr>
        <p:spPr>
          <a:xfrm>
            <a:off x="82042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15</a:t>
            </a:r>
          </a:p>
        </p:txBody>
      </p:sp>
      <p:sp>
        <p:nvSpPr>
          <p:cNvPr id="102"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New shape"/>
          <p:cNvSpPr/>
          <p:nvPr/>
        </p:nvSpPr>
        <p:spPr>
          <a:xfrm>
            <a:off x="254000" y="42045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106" name="New shape"/>
          <p:cNvSpPr/>
          <p:nvPr/>
        </p:nvSpPr>
        <p:spPr>
          <a:xfrm>
            <a:off x="28448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107" name="New shape"/>
          <p:cNvSpPr/>
          <p:nvPr/>
        </p:nvSpPr>
        <p:spPr>
          <a:xfrm>
            <a:off x="3886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08" name="New shape"/>
          <p:cNvSpPr/>
          <p:nvPr/>
        </p:nvSpPr>
        <p:spPr>
          <a:xfrm>
            <a:off x="47498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09" name="New shape"/>
          <p:cNvSpPr/>
          <p:nvPr/>
        </p:nvSpPr>
        <p:spPr>
          <a:xfrm>
            <a:off x="56134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10" name="New shape"/>
          <p:cNvSpPr/>
          <p:nvPr/>
        </p:nvSpPr>
        <p:spPr>
          <a:xfrm>
            <a:off x="64770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111" name="New shape"/>
          <p:cNvSpPr/>
          <p:nvPr/>
        </p:nvSpPr>
        <p:spPr>
          <a:xfrm>
            <a:off x="7340600" y="4184650"/>
            <a:ext cx="508000" cy="2540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-21*</a:t>
            </a:r>
          </a:p>
        </p:txBody>
      </p:sp>
      <p:sp>
        <p:nvSpPr>
          <p:cNvPr id="112" name="New shape"/>
          <p:cNvSpPr/>
          <p:nvPr/>
        </p:nvSpPr>
        <p:spPr>
          <a:xfrm>
            <a:off x="8204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16</a:t>
            </a:r>
          </a:p>
        </p:txBody>
      </p:sp>
      <p:sp>
        <p:nvSpPr>
          <p:cNvPr id="113" name="New shape"/>
          <p:cNvSpPr/>
          <p:nvPr/>
        </p:nvSpPr>
        <p:spPr>
          <a:xfrm>
            <a:off x="254000" y="447125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115" name="New shape"/>
          <p:cNvSpPr/>
          <p:nvPr/>
        </p:nvSpPr>
        <p:spPr>
          <a:xfrm>
            <a:off x="28448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116" name="New shape"/>
          <p:cNvSpPr/>
          <p:nvPr/>
        </p:nvSpPr>
        <p:spPr>
          <a:xfrm>
            <a:off x="3886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17" name="New shape"/>
          <p:cNvSpPr/>
          <p:nvPr/>
        </p:nvSpPr>
        <p:spPr>
          <a:xfrm>
            <a:off x="47498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-10</a:t>
            </a:r>
          </a:p>
        </p:txBody>
      </p:sp>
      <p:sp>
        <p:nvSpPr>
          <p:cNvPr id="118" name="New shape"/>
          <p:cNvSpPr/>
          <p:nvPr/>
        </p:nvSpPr>
        <p:spPr>
          <a:xfrm>
            <a:off x="5613400" y="44513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19" name="New shape"/>
          <p:cNvSpPr/>
          <p:nvPr/>
        </p:nvSpPr>
        <p:spPr>
          <a:xfrm>
            <a:off x="64770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20" name="New shape"/>
          <p:cNvSpPr/>
          <p:nvPr/>
        </p:nvSpPr>
        <p:spPr>
          <a:xfrm>
            <a:off x="73406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121" name="New shape"/>
          <p:cNvSpPr/>
          <p:nvPr/>
        </p:nvSpPr>
        <p:spPr>
          <a:xfrm>
            <a:off x="8204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Career Development</a:t>
            </a:r>
          </a:p>
        </p:txBody>
      </p:sp>
      <p:sp>
        <p:nvSpPr>
          <p:cNvPr id="56" name="New shape"/>
          <p:cNvSpPr/>
          <p:nvPr/>
        </p:nvSpPr>
        <p:spPr>
          <a:xfrm>
            <a:off x="5435600" y="4318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New shape"/>
          <p:cNvSpPr/>
          <p:nvPr/>
        </p:nvSpPr>
        <p:spPr>
          <a:xfrm>
            <a:off x="5435600" y="3810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New shape"/>
          <p:cNvSpPr/>
          <p:nvPr/>
        </p:nvSpPr>
        <p:spPr>
          <a:xfrm>
            <a:off x="5435600" y="3302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Career Development</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54</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7" name="New shape"/>
          <p:cNvSpPr/>
          <p:nvPr/>
        </p:nvSpPr>
        <p:spPr>
          <a:xfrm>
            <a:off x="8235950" y="193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7</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There are sufficient opportunities for me to receive training to improve my skills in my current job.</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65</a:t>
            </a:r>
          </a:p>
        </p:txBody>
      </p:sp>
      <p:sp>
        <p:nvSpPr>
          <p:cNvPr id="24" name="New shape"/>
          <p:cNvSpPr/>
          <p:nvPr/>
        </p:nvSpPr>
        <p:spPr>
          <a:xfrm>
            <a:off x="65087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5" name="New shape"/>
          <p:cNvSpPr/>
          <p:nvPr/>
        </p:nvSpPr>
        <p:spPr>
          <a:xfrm>
            <a:off x="73723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6" name="New shape"/>
          <p:cNvSpPr/>
          <p:nvPr/>
        </p:nvSpPr>
        <p:spPr>
          <a:xfrm>
            <a:off x="82359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7"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11</a:t>
            </a:r>
          </a:p>
        </p:txBody>
      </p:sp>
      <p:sp>
        <p:nvSpPr>
          <p:cNvPr id="30"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believe I have the opportunity for personal development and growth within the UC system.</a:t>
            </a:r>
          </a:p>
        </p:txBody>
      </p:sp>
      <p:sp>
        <p:nvSpPr>
          <p:cNvPr id="32"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59</a:t>
            </a:r>
          </a:p>
        </p:txBody>
      </p:sp>
      <p:sp>
        <p:nvSpPr>
          <p:cNvPr id="33" name="New shape"/>
          <p:cNvSpPr/>
          <p:nvPr/>
        </p:nvSpPr>
        <p:spPr>
          <a:xfrm>
            <a:off x="65087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4" name="New shape"/>
          <p:cNvSpPr/>
          <p:nvPr/>
        </p:nvSpPr>
        <p:spPr>
          <a:xfrm>
            <a:off x="73723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35" name="New shape"/>
          <p:cNvSpPr/>
          <p:nvPr/>
        </p:nvSpPr>
        <p:spPr>
          <a:xfrm>
            <a:off x="8235950" y="2889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36"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3466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20</a:t>
            </a:r>
          </a:p>
        </p:txBody>
      </p:sp>
      <p:sp>
        <p:nvSpPr>
          <p:cNvPr id="39" name="New shape"/>
          <p:cNvSpPr/>
          <p:nvPr/>
        </p:nvSpPr>
        <p:spPr>
          <a:xfrm>
            <a:off x="571500" y="3346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campus/location is doing a good job of planning for management succession.</a:t>
            </a:r>
            <a:r>
              <a:rPr sz="1400" b="0" i="0" u="none" kern="200">
                <a:solidFill>
                  <a:srgbClr val="000000"/>
                </a:solidFill>
                <a:latin typeface="arial"/>
              </a:rPr>
              <a:t> ⋆ </a:t>
            </a:r>
          </a:p>
        </p:txBody>
      </p:sp>
      <p:sp>
        <p:nvSpPr>
          <p:cNvPr id="41" name="New shape"/>
          <p:cNvSpPr/>
          <p:nvPr/>
        </p:nvSpPr>
        <p:spPr>
          <a:xfrm>
            <a:off x="5435600" y="3468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31</a:t>
            </a:r>
          </a:p>
        </p:txBody>
      </p:sp>
      <p:sp>
        <p:nvSpPr>
          <p:cNvPr id="42" name="New shape"/>
          <p:cNvSpPr/>
          <p:nvPr/>
        </p:nvSpPr>
        <p:spPr>
          <a:xfrm>
            <a:off x="6508750" y="3397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43" name="New shape"/>
          <p:cNvSpPr/>
          <p:nvPr/>
        </p:nvSpPr>
        <p:spPr>
          <a:xfrm>
            <a:off x="7372350" y="3397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4" name="New shape"/>
          <p:cNvSpPr/>
          <p:nvPr/>
        </p:nvSpPr>
        <p:spPr>
          <a:xfrm>
            <a:off x="8235950" y="3397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45" name="New shape"/>
          <p:cNvSpPr/>
          <p:nvPr/>
        </p:nvSpPr>
        <p:spPr>
          <a:xfrm>
            <a:off x="254000" y="431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431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974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23</a:t>
            </a:r>
          </a:p>
        </p:txBody>
      </p:sp>
      <p:sp>
        <p:nvSpPr>
          <p:cNvPr id="48" name="New shape"/>
          <p:cNvSpPr/>
          <p:nvPr/>
        </p:nvSpPr>
        <p:spPr>
          <a:xfrm>
            <a:off x="571500" y="3854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am confident I can achieve my personal career objectives within the UC system.</a:t>
            </a:r>
            <a:r>
              <a:rPr sz="1400" b="0" i="0" u="none" kern="200">
                <a:solidFill>
                  <a:srgbClr val="000000"/>
                </a:solidFill>
                <a:latin typeface="arial"/>
              </a:rPr>
              <a:t> ⋆ </a:t>
            </a:r>
          </a:p>
        </p:txBody>
      </p:sp>
      <p:sp>
        <p:nvSpPr>
          <p:cNvPr id="50" name="New shape"/>
          <p:cNvSpPr/>
          <p:nvPr/>
        </p:nvSpPr>
        <p:spPr>
          <a:xfrm>
            <a:off x="5435600" y="3976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63</a:t>
            </a:r>
          </a:p>
        </p:txBody>
      </p:sp>
      <p:sp>
        <p:nvSpPr>
          <p:cNvPr id="51" name="New shape"/>
          <p:cNvSpPr/>
          <p:nvPr/>
        </p:nvSpPr>
        <p:spPr>
          <a:xfrm>
            <a:off x="6508750" y="39052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15*</a:t>
            </a:r>
          </a:p>
        </p:txBody>
      </p:sp>
      <p:sp>
        <p:nvSpPr>
          <p:cNvPr id="52" name="New shape"/>
          <p:cNvSpPr/>
          <p:nvPr/>
        </p:nvSpPr>
        <p:spPr>
          <a:xfrm>
            <a:off x="7372350" y="3905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3" name="New shape"/>
          <p:cNvSpPr/>
          <p:nvPr/>
        </p:nvSpPr>
        <p:spPr>
          <a:xfrm>
            <a:off x="8235950" y="3905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4" name="New shape"/>
          <p:cNvSpPr/>
          <p:nvPr/>
        </p:nvSpPr>
        <p:spPr>
          <a:xfrm>
            <a:off x="254000" y="4482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28</a:t>
            </a:r>
          </a:p>
        </p:txBody>
      </p:sp>
      <p:sp>
        <p:nvSpPr>
          <p:cNvPr id="55" name="New shape"/>
          <p:cNvSpPr/>
          <p:nvPr/>
        </p:nvSpPr>
        <p:spPr>
          <a:xfrm>
            <a:off x="571500" y="4362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campus/location provides people with the necessary information and resources to manage their own careers effectively.</a:t>
            </a:r>
          </a:p>
        </p:txBody>
      </p:sp>
      <p:sp>
        <p:nvSpPr>
          <p:cNvPr id="57" name="New shape"/>
          <p:cNvSpPr/>
          <p:nvPr/>
        </p:nvSpPr>
        <p:spPr>
          <a:xfrm>
            <a:off x="5435600" y="4484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52</a:t>
            </a:r>
          </a:p>
        </p:txBody>
      </p:sp>
      <p:sp>
        <p:nvSpPr>
          <p:cNvPr id="58" name="New shape"/>
          <p:cNvSpPr/>
          <p:nvPr/>
        </p:nvSpPr>
        <p:spPr>
          <a:xfrm>
            <a:off x="6508750" y="4413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59" name="New shape"/>
          <p:cNvSpPr/>
          <p:nvPr/>
        </p:nvSpPr>
        <p:spPr>
          <a:xfrm>
            <a:off x="7372350" y="4413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-7*</a:t>
            </a:r>
          </a:p>
        </p:txBody>
      </p:sp>
      <p:sp>
        <p:nvSpPr>
          <p:cNvPr id="60" name="New shape"/>
          <p:cNvSpPr/>
          <p:nvPr/>
        </p:nvSpPr>
        <p:spPr>
          <a:xfrm>
            <a:off x="8235950" y="4413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Communication</a:t>
            </a:r>
          </a:p>
        </p:txBody>
      </p:sp>
      <p:sp>
        <p:nvSpPr>
          <p:cNvPr id="29"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Communication</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68</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campus/location does an excellent job of keeping employees informed about important organizational matters affecting us.</a:t>
            </a:r>
            <a:r>
              <a:rPr sz="1400" b="0" i="0" u="none" kern="200">
                <a:solidFill>
                  <a:srgbClr val="000000"/>
                </a:solidFill>
                <a:latin typeface="arial"/>
              </a:rPr>
              <a:t> ⋆ </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66</a:t>
            </a:r>
          </a:p>
        </p:txBody>
      </p:sp>
      <p:sp>
        <p:nvSpPr>
          <p:cNvPr id="24" name="New shape"/>
          <p:cNvSpPr/>
          <p:nvPr/>
        </p:nvSpPr>
        <p:spPr>
          <a:xfrm>
            <a:off x="65087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25" name="New shape"/>
          <p:cNvSpPr/>
          <p:nvPr/>
        </p:nvSpPr>
        <p:spPr>
          <a:xfrm>
            <a:off x="73723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6" name="New shape"/>
          <p:cNvSpPr/>
          <p:nvPr/>
        </p:nvSpPr>
        <p:spPr>
          <a:xfrm>
            <a:off x="82359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7"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14</a:t>
            </a:r>
          </a:p>
        </p:txBody>
      </p:sp>
      <p:sp>
        <p:nvSpPr>
          <p:cNvPr id="28"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able to openly and honestly communicate my views to my supervisor and other leaders.</a:t>
            </a:r>
            <a:r>
              <a:rPr sz="1400" b="0" i="0" u="none" kern="200">
                <a:solidFill>
                  <a:srgbClr val="000000"/>
                </a:solidFill>
                <a:latin typeface="arial"/>
              </a:rPr>
              <a:t> ⋆ </a:t>
            </a:r>
          </a:p>
        </p:txBody>
      </p:sp>
      <p:sp>
        <p:nvSpPr>
          <p:cNvPr id="30"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70</a:t>
            </a:r>
          </a:p>
        </p:txBody>
      </p:sp>
      <p:sp>
        <p:nvSpPr>
          <p:cNvPr id="31" name="New shape"/>
          <p:cNvSpPr/>
          <p:nvPr/>
        </p:nvSpPr>
        <p:spPr>
          <a:xfrm>
            <a:off x="65087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2" name="New shape"/>
          <p:cNvSpPr/>
          <p:nvPr/>
        </p:nvSpPr>
        <p:spPr>
          <a:xfrm>
            <a:off x="73723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3" name="New shape"/>
          <p:cNvSpPr/>
          <p:nvPr/>
        </p:nvSpPr>
        <p:spPr>
          <a:xfrm>
            <a:off x="82359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Engagement</a:t>
            </a:r>
          </a:p>
        </p:txBody>
      </p:sp>
      <p:sp>
        <p:nvSpPr>
          <p:cNvPr id="83" name="New shape"/>
          <p:cNvSpPr/>
          <p:nvPr/>
        </p:nvSpPr>
        <p:spPr>
          <a:xfrm>
            <a:off x="5435600" y="4953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New shape"/>
          <p:cNvSpPr/>
          <p:nvPr/>
        </p:nvSpPr>
        <p:spPr>
          <a:xfrm>
            <a:off x="5435600" y="4572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New shape"/>
          <p:cNvSpPr/>
          <p:nvPr/>
        </p:nvSpPr>
        <p:spPr>
          <a:xfrm>
            <a:off x="5435600" y="4191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New shape"/>
          <p:cNvSpPr/>
          <p:nvPr/>
        </p:nvSpPr>
        <p:spPr>
          <a:xfrm>
            <a:off x="5435600" y="3810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New shape"/>
          <p:cNvSpPr/>
          <p:nvPr/>
        </p:nvSpPr>
        <p:spPr>
          <a:xfrm>
            <a:off x="5435600" y="3429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New shape"/>
          <p:cNvSpPr/>
          <p:nvPr/>
        </p:nvSpPr>
        <p:spPr>
          <a:xfrm>
            <a:off x="5435600" y="3048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New shape"/>
          <p:cNvSpPr/>
          <p:nvPr/>
        </p:nvSpPr>
        <p:spPr>
          <a:xfrm>
            <a:off x="5435600" y="2667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Engagement</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71</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5" name="New shape"/>
          <p:cNvSpPr/>
          <p:nvPr/>
        </p:nvSpPr>
        <p:spPr>
          <a:xfrm>
            <a:off x="73723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8" name="New shape"/>
          <p:cNvSpPr/>
          <p:nvPr/>
        </p:nvSpPr>
        <p:spPr>
          <a:xfrm>
            <a:off x="254000" y="2667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667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386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a:t>
            </a:r>
          </a:p>
        </p:txBody>
      </p:sp>
      <p:sp>
        <p:nvSpPr>
          <p:cNvPr id="21" name="New shape"/>
          <p:cNvSpPr/>
          <p:nvPr/>
        </p:nvSpPr>
        <p:spPr>
          <a:xfrm>
            <a:off x="571500" y="2330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There is usually sufficient staff in my department to handle the workload.</a:t>
            </a:r>
          </a:p>
        </p:txBody>
      </p:sp>
      <p:sp>
        <p:nvSpPr>
          <p:cNvPr id="23" name="New shape"/>
          <p:cNvSpPr/>
          <p:nvPr/>
        </p:nvSpPr>
        <p:spPr>
          <a:xfrm>
            <a:off x="5435600" y="2388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45</a:t>
            </a:r>
          </a:p>
        </p:txBody>
      </p:sp>
      <p:sp>
        <p:nvSpPr>
          <p:cNvPr id="24" name="New shape"/>
          <p:cNvSpPr/>
          <p:nvPr/>
        </p:nvSpPr>
        <p:spPr>
          <a:xfrm>
            <a:off x="6508750" y="2317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5" name="New shape"/>
          <p:cNvSpPr/>
          <p:nvPr/>
        </p:nvSpPr>
        <p:spPr>
          <a:xfrm>
            <a:off x="7372350" y="2317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6" name="New shape"/>
          <p:cNvSpPr/>
          <p:nvPr/>
        </p:nvSpPr>
        <p:spPr>
          <a:xfrm>
            <a:off x="8235950" y="2317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27" name="New shape"/>
          <p:cNvSpPr/>
          <p:nvPr/>
        </p:nvSpPr>
        <p:spPr>
          <a:xfrm>
            <a:off x="254000" y="304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04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767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8</a:t>
            </a:r>
          </a:p>
        </p:txBody>
      </p:sp>
      <p:sp>
        <p:nvSpPr>
          <p:cNvPr id="30" name="New shape"/>
          <p:cNvSpPr/>
          <p:nvPr/>
        </p:nvSpPr>
        <p:spPr>
          <a:xfrm>
            <a:off x="571500" y="2711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am satisfied with my involvement in decisions that affect my work.</a:t>
            </a:r>
          </a:p>
        </p:txBody>
      </p:sp>
      <p:sp>
        <p:nvSpPr>
          <p:cNvPr id="32" name="New shape"/>
          <p:cNvSpPr/>
          <p:nvPr/>
        </p:nvSpPr>
        <p:spPr>
          <a:xfrm>
            <a:off x="5435600" y="2769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68</a:t>
            </a:r>
          </a:p>
        </p:txBody>
      </p:sp>
      <p:sp>
        <p:nvSpPr>
          <p:cNvPr id="33" name="New shape"/>
          <p:cNvSpPr/>
          <p:nvPr/>
        </p:nvSpPr>
        <p:spPr>
          <a:xfrm>
            <a:off x="6508750" y="2698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34" name="New shape"/>
          <p:cNvSpPr/>
          <p:nvPr/>
        </p:nvSpPr>
        <p:spPr>
          <a:xfrm>
            <a:off x="7372350" y="2698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5" name="New shape"/>
          <p:cNvSpPr/>
          <p:nvPr/>
        </p:nvSpPr>
        <p:spPr>
          <a:xfrm>
            <a:off x="8235950" y="2698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6" name="New shape"/>
          <p:cNvSpPr/>
          <p:nvPr/>
        </p:nvSpPr>
        <p:spPr>
          <a:xfrm>
            <a:off x="254000" y="3429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3429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3148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18</a:t>
            </a:r>
          </a:p>
        </p:txBody>
      </p:sp>
      <p:sp>
        <p:nvSpPr>
          <p:cNvPr id="39" name="New shape"/>
          <p:cNvSpPr/>
          <p:nvPr/>
        </p:nvSpPr>
        <p:spPr>
          <a:xfrm>
            <a:off x="571500" y="3092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work schedule allows sufficient flexibility to meet my personal/family needs.</a:t>
            </a:r>
          </a:p>
        </p:txBody>
      </p:sp>
      <p:sp>
        <p:nvSpPr>
          <p:cNvPr id="41" name="New shape"/>
          <p:cNvSpPr/>
          <p:nvPr/>
        </p:nvSpPr>
        <p:spPr>
          <a:xfrm>
            <a:off x="5435600" y="3150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86</a:t>
            </a:r>
          </a:p>
        </p:txBody>
      </p:sp>
      <p:sp>
        <p:nvSpPr>
          <p:cNvPr id="42" name="New shape"/>
          <p:cNvSpPr/>
          <p:nvPr/>
        </p:nvSpPr>
        <p:spPr>
          <a:xfrm>
            <a:off x="6508750" y="3079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43" name="New shape"/>
          <p:cNvSpPr/>
          <p:nvPr/>
        </p:nvSpPr>
        <p:spPr>
          <a:xfrm>
            <a:off x="7372350" y="3079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4" name="New shape"/>
          <p:cNvSpPr/>
          <p:nvPr/>
        </p:nvSpPr>
        <p:spPr>
          <a:xfrm>
            <a:off x="8235950" y="30797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
        <p:nvSpPr>
          <p:cNvPr id="45"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529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19</a:t>
            </a:r>
          </a:p>
        </p:txBody>
      </p:sp>
      <p:sp>
        <p:nvSpPr>
          <p:cNvPr id="48" name="New shape"/>
          <p:cNvSpPr/>
          <p:nvPr/>
        </p:nvSpPr>
        <p:spPr>
          <a:xfrm>
            <a:off x="571500" y="3473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motivated to go beyond my formal job responsibilities to get the job done.</a:t>
            </a:r>
          </a:p>
        </p:txBody>
      </p:sp>
      <p:sp>
        <p:nvSpPr>
          <p:cNvPr id="50" name="New shape"/>
          <p:cNvSpPr/>
          <p:nvPr/>
        </p:nvSpPr>
        <p:spPr>
          <a:xfrm>
            <a:off x="5435600" y="3531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84</a:t>
            </a:r>
          </a:p>
        </p:txBody>
      </p:sp>
      <p:sp>
        <p:nvSpPr>
          <p:cNvPr id="51" name="New shape"/>
          <p:cNvSpPr/>
          <p:nvPr/>
        </p:nvSpPr>
        <p:spPr>
          <a:xfrm>
            <a:off x="6508750" y="3460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2" name="New shape"/>
          <p:cNvSpPr/>
          <p:nvPr/>
        </p:nvSpPr>
        <p:spPr>
          <a:xfrm>
            <a:off x="7372350" y="3460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3" name="New shape"/>
          <p:cNvSpPr/>
          <p:nvPr/>
        </p:nvSpPr>
        <p:spPr>
          <a:xfrm>
            <a:off x="8235950" y="3460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4" name="New shape"/>
          <p:cNvSpPr/>
          <p:nvPr/>
        </p:nvSpPr>
        <p:spPr>
          <a:xfrm>
            <a:off x="254000" y="4191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New shape"/>
          <p:cNvSpPr/>
          <p:nvPr/>
        </p:nvSpPr>
        <p:spPr>
          <a:xfrm>
            <a:off x="254000" y="4191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New shape"/>
          <p:cNvSpPr/>
          <p:nvPr/>
        </p:nvSpPr>
        <p:spPr>
          <a:xfrm>
            <a:off x="254000" y="3910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21</a:t>
            </a:r>
          </a:p>
        </p:txBody>
      </p:sp>
      <p:sp>
        <p:nvSpPr>
          <p:cNvPr id="57" name="New shape"/>
          <p:cNvSpPr/>
          <p:nvPr/>
        </p:nvSpPr>
        <p:spPr>
          <a:xfrm>
            <a:off x="571500" y="3854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have the equipment/tools/resources I need to do my job effectively.</a:t>
            </a:r>
          </a:p>
        </p:txBody>
      </p:sp>
      <p:sp>
        <p:nvSpPr>
          <p:cNvPr id="59" name="New shape"/>
          <p:cNvSpPr/>
          <p:nvPr/>
        </p:nvSpPr>
        <p:spPr>
          <a:xfrm>
            <a:off x="5435600" y="3912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74</a:t>
            </a:r>
          </a:p>
        </p:txBody>
      </p:sp>
      <p:sp>
        <p:nvSpPr>
          <p:cNvPr id="60" name="New shape"/>
          <p:cNvSpPr/>
          <p:nvPr/>
        </p:nvSpPr>
        <p:spPr>
          <a:xfrm>
            <a:off x="6508750" y="3841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61" name="New shape"/>
          <p:cNvSpPr/>
          <p:nvPr/>
        </p:nvSpPr>
        <p:spPr>
          <a:xfrm>
            <a:off x="7372350" y="3841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2" name="New shape"/>
          <p:cNvSpPr/>
          <p:nvPr/>
        </p:nvSpPr>
        <p:spPr>
          <a:xfrm>
            <a:off x="8235950" y="3841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3" name="New shape"/>
          <p:cNvSpPr/>
          <p:nvPr/>
        </p:nvSpPr>
        <p:spPr>
          <a:xfrm>
            <a:off x="254000" y="457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New shape"/>
          <p:cNvSpPr/>
          <p:nvPr/>
        </p:nvSpPr>
        <p:spPr>
          <a:xfrm>
            <a:off x="254000" y="457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New shape"/>
          <p:cNvSpPr/>
          <p:nvPr/>
        </p:nvSpPr>
        <p:spPr>
          <a:xfrm>
            <a:off x="254000" y="4291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27</a:t>
            </a:r>
          </a:p>
        </p:txBody>
      </p:sp>
      <p:sp>
        <p:nvSpPr>
          <p:cNvPr id="66" name="New shape"/>
          <p:cNvSpPr/>
          <p:nvPr/>
        </p:nvSpPr>
        <p:spPr>
          <a:xfrm>
            <a:off x="571500" y="4235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would recommend the UC system as a good place to work.</a:t>
            </a:r>
          </a:p>
        </p:txBody>
      </p:sp>
      <p:sp>
        <p:nvSpPr>
          <p:cNvPr id="68" name="New shape"/>
          <p:cNvSpPr/>
          <p:nvPr/>
        </p:nvSpPr>
        <p:spPr>
          <a:xfrm>
            <a:off x="5435600" y="4293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79</a:t>
            </a:r>
          </a:p>
        </p:txBody>
      </p:sp>
      <p:sp>
        <p:nvSpPr>
          <p:cNvPr id="69" name="New shape"/>
          <p:cNvSpPr/>
          <p:nvPr/>
        </p:nvSpPr>
        <p:spPr>
          <a:xfrm>
            <a:off x="6508750" y="4222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70" name="New shape"/>
          <p:cNvSpPr/>
          <p:nvPr/>
        </p:nvSpPr>
        <p:spPr>
          <a:xfrm>
            <a:off x="7372350" y="4222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1" name="New shape"/>
          <p:cNvSpPr/>
          <p:nvPr/>
        </p:nvSpPr>
        <p:spPr>
          <a:xfrm>
            <a:off x="8235950" y="4222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72" name="New shape"/>
          <p:cNvSpPr/>
          <p:nvPr/>
        </p:nvSpPr>
        <p:spPr>
          <a:xfrm>
            <a:off x="254000" y="4953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New shape"/>
          <p:cNvSpPr/>
          <p:nvPr/>
        </p:nvSpPr>
        <p:spPr>
          <a:xfrm>
            <a:off x="254000" y="4953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4" name="New shape"/>
          <p:cNvSpPr/>
          <p:nvPr/>
        </p:nvSpPr>
        <p:spPr>
          <a:xfrm>
            <a:off x="254000" y="4672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29</a:t>
            </a:r>
          </a:p>
        </p:txBody>
      </p:sp>
      <p:sp>
        <p:nvSpPr>
          <p:cNvPr id="75" name="New shape"/>
          <p:cNvSpPr/>
          <p:nvPr/>
        </p:nvSpPr>
        <p:spPr>
          <a:xfrm>
            <a:off x="571500" y="4616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Working for the UC system inspires me to do my best work.</a:t>
            </a:r>
          </a:p>
        </p:txBody>
      </p:sp>
      <p:sp>
        <p:nvSpPr>
          <p:cNvPr id="77" name="New shape"/>
          <p:cNvSpPr/>
          <p:nvPr/>
        </p:nvSpPr>
        <p:spPr>
          <a:xfrm>
            <a:off x="5435600" y="4674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74</a:t>
            </a:r>
          </a:p>
        </p:txBody>
      </p:sp>
      <p:sp>
        <p:nvSpPr>
          <p:cNvPr id="78" name="New shape"/>
          <p:cNvSpPr/>
          <p:nvPr/>
        </p:nvSpPr>
        <p:spPr>
          <a:xfrm>
            <a:off x="6508750" y="4603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9" name="New shape"/>
          <p:cNvSpPr/>
          <p:nvPr/>
        </p:nvSpPr>
        <p:spPr>
          <a:xfrm>
            <a:off x="7372350" y="4603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0" name="New shape"/>
          <p:cNvSpPr/>
          <p:nvPr/>
        </p:nvSpPr>
        <p:spPr>
          <a:xfrm>
            <a:off x="8235950" y="4603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81" name="New shape"/>
          <p:cNvSpPr/>
          <p:nvPr/>
        </p:nvSpPr>
        <p:spPr>
          <a:xfrm>
            <a:off x="254000" y="5053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36</a:t>
            </a:r>
          </a:p>
        </p:txBody>
      </p:sp>
      <p:sp>
        <p:nvSpPr>
          <p:cNvPr id="82" name="New shape"/>
          <p:cNvSpPr/>
          <p:nvPr/>
        </p:nvSpPr>
        <p:spPr>
          <a:xfrm>
            <a:off x="571500" y="4997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At the present time, are you seriously considering leaving the UC system?</a:t>
            </a:r>
          </a:p>
        </p:txBody>
      </p:sp>
      <p:sp>
        <p:nvSpPr>
          <p:cNvPr id="84" name="New shape"/>
          <p:cNvSpPr/>
          <p:nvPr/>
        </p:nvSpPr>
        <p:spPr>
          <a:xfrm>
            <a:off x="5435600" y="5055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61</a:t>
            </a:r>
          </a:p>
        </p:txBody>
      </p:sp>
      <p:sp>
        <p:nvSpPr>
          <p:cNvPr id="85" name="New shape"/>
          <p:cNvSpPr/>
          <p:nvPr/>
        </p:nvSpPr>
        <p:spPr>
          <a:xfrm>
            <a:off x="6508750" y="4984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86" name="New shape"/>
          <p:cNvSpPr/>
          <p:nvPr/>
        </p:nvSpPr>
        <p:spPr>
          <a:xfrm>
            <a:off x="7372350" y="4984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87" name="New shape"/>
          <p:cNvSpPr/>
          <p:nvPr/>
        </p:nvSpPr>
        <p:spPr>
          <a:xfrm>
            <a:off x="8235950" y="4984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Image/Brand</a:t>
            </a:r>
          </a:p>
        </p:txBody>
      </p:sp>
      <p:sp>
        <p:nvSpPr>
          <p:cNvPr id="29"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Image/Brand</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75</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6</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am proud to be associated with the UC system.</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89</a:t>
            </a:r>
          </a:p>
        </p:txBody>
      </p:sp>
      <p:sp>
        <p:nvSpPr>
          <p:cNvPr id="24" name="New shape"/>
          <p:cNvSpPr/>
          <p:nvPr/>
        </p:nvSpPr>
        <p:spPr>
          <a:xfrm>
            <a:off x="65087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5" name="New shape"/>
          <p:cNvSpPr/>
          <p:nvPr/>
        </p:nvSpPr>
        <p:spPr>
          <a:xfrm>
            <a:off x="73723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6" name="New shape"/>
          <p:cNvSpPr/>
          <p:nvPr/>
        </p:nvSpPr>
        <p:spPr>
          <a:xfrm>
            <a:off x="82359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7"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22</a:t>
            </a:r>
          </a:p>
        </p:txBody>
      </p:sp>
      <p:sp>
        <p:nvSpPr>
          <p:cNvPr id="28"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campus/location is highly regarded by its employees.</a:t>
            </a:r>
          </a:p>
        </p:txBody>
      </p:sp>
      <p:sp>
        <p:nvSpPr>
          <p:cNvPr id="30"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61</a:t>
            </a:r>
          </a:p>
        </p:txBody>
      </p:sp>
      <p:sp>
        <p:nvSpPr>
          <p:cNvPr id="31" name="New shape"/>
          <p:cNvSpPr/>
          <p:nvPr/>
        </p:nvSpPr>
        <p:spPr>
          <a:xfrm>
            <a:off x="65087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2" name="New shape"/>
          <p:cNvSpPr/>
          <p:nvPr/>
        </p:nvSpPr>
        <p:spPr>
          <a:xfrm>
            <a:off x="73723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3" name="New shape"/>
          <p:cNvSpPr/>
          <p:nvPr/>
        </p:nvSpPr>
        <p:spPr>
          <a:xfrm>
            <a:off x="8235950" y="2889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Organizational Change</a:t>
            </a:r>
          </a:p>
        </p:txBody>
      </p:sp>
      <p:sp>
        <p:nvSpPr>
          <p:cNvPr id="38" name="New shape"/>
          <p:cNvSpPr/>
          <p:nvPr/>
        </p:nvSpPr>
        <p:spPr>
          <a:xfrm>
            <a:off x="5435600" y="3302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Organizational Change</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32</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5" name="New shape"/>
          <p:cNvSpPr/>
          <p:nvPr/>
        </p:nvSpPr>
        <p:spPr>
          <a:xfrm>
            <a:off x="73723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7" name="New shape"/>
          <p:cNvSpPr/>
          <p:nvPr/>
        </p:nvSpPr>
        <p:spPr>
          <a:xfrm>
            <a:off x="8235950" y="193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-18*</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15a</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Generally, recent major organizational changes across the UC system have been: Planned well</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34</a:t>
            </a:r>
          </a:p>
        </p:txBody>
      </p:sp>
      <p:sp>
        <p:nvSpPr>
          <p:cNvPr id="24" name="New shape"/>
          <p:cNvSpPr/>
          <p:nvPr/>
        </p:nvSpPr>
        <p:spPr>
          <a:xfrm>
            <a:off x="65087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5" name="New shape"/>
          <p:cNvSpPr/>
          <p:nvPr/>
        </p:nvSpPr>
        <p:spPr>
          <a:xfrm>
            <a:off x="73723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6" name="New shape"/>
          <p:cNvSpPr/>
          <p:nvPr/>
        </p:nvSpPr>
        <p:spPr>
          <a:xfrm>
            <a:off x="82359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27"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15b</a:t>
            </a:r>
          </a:p>
        </p:txBody>
      </p:sp>
      <p:sp>
        <p:nvSpPr>
          <p:cNvPr id="30"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Generally, recent major organizational changes across the UC system have been: Explained well</a:t>
            </a:r>
          </a:p>
        </p:txBody>
      </p:sp>
      <p:sp>
        <p:nvSpPr>
          <p:cNvPr id="32"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33</a:t>
            </a:r>
          </a:p>
        </p:txBody>
      </p:sp>
      <p:sp>
        <p:nvSpPr>
          <p:cNvPr id="33" name="New shape"/>
          <p:cNvSpPr/>
          <p:nvPr/>
        </p:nvSpPr>
        <p:spPr>
          <a:xfrm>
            <a:off x="65087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4" name="New shape"/>
          <p:cNvSpPr/>
          <p:nvPr/>
        </p:nvSpPr>
        <p:spPr>
          <a:xfrm>
            <a:off x="73723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5" name="New shape"/>
          <p:cNvSpPr/>
          <p:nvPr/>
        </p:nvSpPr>
        <p:spPr>
          <a:xfrm>
            <a:off x="8235950" y="2889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-23*</a:t>
            </a:r>
          </a:p>
        </p:txBody>
      </p:sp>
      <p:sp>
        <p:nvSpPr>
          <p:cNvPr id="36" name="New shape"/>
          <p:cNvSpPr/>
          <p:nvPr/>
        </p:nvSpPr>
        <p:spPr>
          <a:xfrm>
            <a:off x="254000" y="3466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15c</a:t>
            </a:r>
          </a:p>
        </p:txBody>
      </p:sp>
      <p:sp>
        <p:nvSpPr>
          <p:cNvPr id="37" name="New shape"/>
          <p:cNvSpPr/>
          <p:nvPr/>
        </p:nvSpPr>
        <p:spPr>
          <a:xfrm>
            <a:off x="571500" y="3346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Generally, recent major organizational changes across the UC system have been: Executed well</a:t>
            </a:r>
          </a:p>
        </p:txBody>
      </p:sp>
      <p:sp>
        <p:nvSpPr>
          <p:cNvPr id="39" name="New shape"/>
          <p:cNvSpPr/>
          <p:nvPr/>
        </p:nvSpPr>
        <p:spPr>
          <a:xfrm>
            <a:off x="5435600" y="3468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28</a:t>
            </a:r>
          </a:p>
        </p:txBody>
      </p:sp>
      <p:sp>
        <p:nvSpPr>
          <p:cNvPr id="40" name="New shape"/>
          <p:cNvSpPr/>
          <p:nvPr/>
        </p:nvSpPr>
        <p:spPr>
          <a:xfrm>
            <a:off x="6508750" y="3397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1" name="New shape"/>
          <p:cNvSpPr/>
          <p:nvPr/>
        </p:nvSpPr>
        <p:spPr>
          <a:xfrm>
            <a:off x="7372350" y="3397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2" name="New shape"/>
          <p:cNvSpPr/>
          <p:nvPr/>
        </p:nvSpPr>
        <p:spPr>
          <a:xfrm>
            <a:off x="8235950" y="3397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Performance Management</a:t>
            </a:r>
          </a:p>
        </p:txBody>
      </p:sp>
      <p:sp>
        <p:nvSpPr>
          <p:cNvPr id="38" name="New shape"/>
          <p:cNvSpPr/>
          <p:nvPr/>
        </p:nvSpPr>
        <p:spPr>
          <a:xfrm>
            <a:off x="5435600" y="3302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Performance Management</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52</a:t>
            </a:r>
          </a:p>
        </p:txBody>
      </p:sp>
      <p:sp>
        <p:nvSpPr>
          <p:cNvPr id="13" name="New shape"/>
          <p:cNvSpPr/>
          <p:nvPr/>
        </p:nvSpPr>
        <p:spPr>
          <a:xfrm>
            <a:off x="65087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7" name="New shape"/>
          <p:cNvSpPr/>
          <p:nvPr/>
        </p:nvSpPr>
        <p:spPr>
          <a:xfrm>
            <a:off x="8235950" y="193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my campus/location does a good job matching pay to performance.</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20</a:t>
            </a:r>
          </a:p>
        </p:txBody>
      </p:sp>
      <p:sp>
        <p:nvSpPr>
          <p:cNvPr id="24" name="New shape"/>
          <p:cNvSpPr/>
          <p:nvPr/>
        </p:nvSpPr>
        <p:spPr>
          <a:xfrm>
            <a:off x="65087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25" name="New shape"/>
          <p:cNvSpPr/>
          <p:nvPr/>
        </p:nvSpPr>
        <p:spPr>
          <a:xfrm>
            <a:off x="73723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26" name="New shape"/>
          <p:cNvSpPr/>
          <p:nvPr/>
        </p:nvSpPr>
        <p:spPr>
          <a:xfrm>
            <a:off x="82359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-27*</a:t>
            </a:r>
          </a:p>
        </p:txBody>
      </p:sp>
      <p:sp>
        <p:nvSpPr>
          <p:cNvPr id="27"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30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5</a:t>
            </a:r>
          </a:p>
        </p:txBody>
      </p:sp>
      <p:sp>
        <p:nvSpPr>
          <p:cNvPr id="30"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my personal contributions are recognized.</a:t>
            </a:r>
          </a:p>
        </p:txBody>
      </p:sp>
      <p:sp>
        <p:nvSpPr>
          <p:cNvPr id="32"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67</a:t>
            </a:r>
          </a:p>
        </p:txBody>
      </p:sp>
      <p:sp>
        <p:nvSpPr>
          <p:cNvPr id="33" name="New shape"/>
          <p:cNvSpPr/>
          <p:nvPr/>
        </p:nvSpPr>
        <p:spPr>
          <a:xfrm>
            <a:off x="6508750" y="28892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19*</a:t>
            </a:r>
          </a:p>
        </p:txBody>
      </p:sp>
      <p:sp>
        <p:nvSpPr>
          <p:cNvPr id="34" name="New shape"/>
          <p:cNvSpPr/>
          <p:nvPr/>
        </p:nvSpPr>
        <p:spPr>
          <a:xfrm>
            <a:off x="7372350" y="28892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5" name="New shape"/>
          <p:cNvSpPr/>
          <p:nvPr/>
        </p:nvSpPr>
        <p:spPr>
          <a:xfrm>
            <a:off x="82359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6" name="New shape"/>
          <p:cNvSpPr/>
          <p:nvPr/>
        </p:nvSpPr>
        <p:spPr>
          <a:xfrm>
            <a:off x="254000" y="3466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25</a:t>
            </a:r>
          </a:p>
        </p:txBody>
      </p:sp>
      <p:sp>
        <p:nvSpPr>
          <p:cNvPr id="37" name="New shape"/>
          <p:cNvSpPr/>
          <p:nvPr/>
        </p:nvSpPr>
        <p:spPr>
          <a:xfrm>
            <a:off x="571500" y="3346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think my performance on the job is evaluated fairly.</a:t>
            </a:r>
          </a:p>
        </p:txBody>
      </p:sp>
      <p:sp>
        <p:nvSpPr>
          <p:cNvPr id="39" name="New shape"/>
          <p:cNvSpPr/>
          <p:nvPr/>
        </p:nvSpPr>
        <p:spPr>
          <a:xfrm>
            <a:off x="5435600" y="3468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70</a:t>
            </a:r>
          </a:p>
        </p:txBody>
      </p:sp>
      <p:sp>
        <p:nvSpPr>
          <p:cNvPr id="40" name="New shape"/>
          <p:cNvSpPr/>
          <p:nvPr/>
        </p:nvSpPr>
        <p:spPr>
          <a:xfrm>
            <a:off x="6508750" y="3397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41" name="New shape"/>
          <p:cNvSpPr/>
          <p:nvPr/>
        </p:nvSpPr>
        <p:spPr>
          <a:xfrm>
            <a:off x="7372350" y="3397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42" name="New shape"/>
          <p:cNvSpPr/>
          <p:nvPr/>
        </p:nvSpPr>
        <p:spPr>
          <a:xfrm>
            <a:off x="8235950" y="3397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Supervision</a:t>
            </a:r>
          </a:p>
        </p:txBody>
      </p:sp>
      <p:sp>
        <p:nvSpPr>
          <p:cNvPr id="101" name="New shape"/>
          <p:cNvSpPr/>
          <p:nvPr/>
        </p:nvSpPr>
        <p:spPr>
          <a:xfrm>
            <a:off x="5435600" y="571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New shape"/>
          <p:cNvSpPr/>
          <p:nvPr/>
        </p:nvSpPr>
        <p:spPr>
          <a:xfrm>
            <a:off x="5435600" y="5334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New shape"/>
          <p:cNvSpPr/>
          <p:nvPr/>
        </p:nvSpPr>
        <p:spPr>
          <a:xfrm>
            <a:off x="5435600" y="4953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New shape"/>
          <p:cNvSpPr/>
          <p:nvPr/>
        </p:nvSpPr>
        <p:spPr>
          <a:xfrm>
            <a:off x="5435600" y="4572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New shape"/>
          <p:cNvSpPr/>
          <p:nvPr/>
        </p:nvSpPr>
        <p:spPr>
          <a:xfrm>
            <a:off x="5435600" y="4191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New shape"/>
          <p:cNvSpPr/>
          <p:nvPr/>
        </p:nvSpPr>
        <p:spPr>
          <a:xfrm>
            <a:off x="5435600" y="3810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New shape"/>
          <p:cNvSpPr/>
          <p:nvPr/>
        </p:nvSpPr>
        <p:spPr>
          <a:xfrm>
            <a:off x="5435600" y="3429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New shape"/>
          <p:cNvSpPr/>
          <p:nvPr/>
        </p:nvSpPr>
        <p:spPr>
          <a:xfrm>
            <a:off x="5435600" y="3048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New shape"/>
          <p:cNvSpPr/>
          <p:nvPr/>
        </p:nvSpPr>
        <p:spPr>
          <a:xfrm>
            <a:off x="5435600" y="2667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Supervision</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70</a:t>
            </a:r>
          </a:p>
        </p:txBody>
      </p:sp>
      <p:sp>
        <p:nvSpPr>
          <p:cNvPr id="13" name="New shape"/>
          <p:cNvSpPr/>
          <p:nvPr/>
        </p:nvSpPr>
        <p:spPr>
          <a:xfrm>
            <a:off x="6508750" y="1936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8" name="New shape"/>
          <p:cNvSpPr/>
          <p:nvPr/>
        </p:nvSpPr>
        <p:spPr>
          <a:xfrm>
            <a:off x="254000" y="2667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667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386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4</a:t>
            </a:r>
          </a:p>
        </p:txBody>
      </p:sp>
      <p:sp>
        <p:nvSpPr>
          <p:cNvPr id="21" name="New shape"/>
          <p:cNvSpPr/>
          <p:nvPr/>
        </p:nvSpPr>
        <p:spPr>
          <a:xfrm>
            <a:off x="571500" y="2330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keeps me informed about issues that affect me.</a:t>
            </a:r>
          </a:p>
        </p:txBody>
      </p:sp>
      <p:sp>
        <p:nvSpPr>
          <p:cNvPr id="23" name="New shape"/>
          <p:cNvSpPr/>
          <p:nvPr/>
        </p:nvSpPr>
        <p:spPr>
          <a:xfrm>
            <a:off x="5435600" y="2388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73</a:t>
            </a:r>
          </a:p>
        </p:txBody>
      </p:sp>
      <p:sp>
        <p:nvSpPr>
          <p:cNvPr id="24" name="New shape"/>
          <p:cNvSpPr/>
          <p:nvPr/>
        </p:nvSpPr>
        <p:spPr>
          <a:xfrm>
            <a:off x="6508750" y="2317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5" name="New shape"/>
          <p:cNvSpPr/>
          <p:nvPr/>
        </p:nvSpPr>
        <p:spPr>
          <a:xfrm>
            <a:off x="7372350" y="2317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6" name="New shape"/>
          <p:cNvSpPr/>
          <p:nvPr/>
        </p:nvSpPr>
        <p:spPr>
          <a:xfrm>
            <a:off x="8235950" y="2317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27" name="New shape"/>
          <p:cNvSpPr/>
          <p:nvPr/>
        </p:nvSpPr>
        <p:spPr>
          <a:xfrm>
            <a:off x="254000" y="304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3048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767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9</a:t>
            </a:r>
          </a:p>
        </p:txBody>
      </p:sp>
      <p:sp>
        <p:nvSpPr>
          <p:cNvPr id="30" name="New shape"/>
          <p:cNvSpPr/>
          <p:nvPr/>
        </p:nvSpPr>
        <p:spPr>
          <a:xfrm>
            <a:off x="571500" y="2711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develops people's abilities.</a:t>
            </a:r>
          </a:p>
        </p:txBody>
      </p:sp>
      <p:sp>
        <p:nvSpPr>
          <p:cNvPr id="32" name="New shape"/>
          <p:cNvSpPr/>
          <p:nvPr/>
        </p:nvSpPr>
        <p:spPr>
          <a:xfrm>
            <a:off x="5435600" y="2769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58</a:t>
            </a:r>
          </a:p>
        </p:txBody>
      </p:sp>
      <p:sp>
        <p:nvSpPr>
          <p:cNvPr id="33" name="New shape"/>
          <p:cNvSpPr/>
          <p:nvPr/>
        </p:nvSpPr>
        <p:spPr>
          <a:xfrm>
            <a:off x="6508750" y="2698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4" name="New shape"/>
          <p:cNvSpPr/>
          <p:nvPr/>
        </p:nvSpPr>
        <p:spPr>
          <a:xfrm>
            <a:off x="7372350" y="2698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35" name="New shape"/>
          <p:cNvSpPr/>
          <p:nvPr/>
        </p:nvSpPr>
        <p:spPr>
          <a:xfrm>
            <a:off x="8235950" y="2698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36" name="New shape"/>
          <p:cNvSpPr/>
          <p:nvPr/>
        </p:nvSpPr>
        <p:spPr>
          <a:xfrm>
            <a:off x="254000" y="3429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3429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3148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12</a:t>
            </a:r>
          </a:p>
        </p:txBody>
      </p:sp>
      <p:sp>
        <p:nvSpPr>
          <p:cNvPr id="39" name="New shape"/>
          <p:cNvSpPr/>
          <p:nvPr/>
        </p:nvSpPr>
        <p:spPr>
          <a:xfrm>
            <a:off x="571500" y="3092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Regarding suggestions for change from employees, my supervisor is usually responsive.</a:t>
            </a:r>
          </a:p>
        </p:txBody>
      </p:sp>
      <p:sp>
        <p:nvSpPr>
          <p:cNvPr id="41" name="New shape"/>
          <p:cNvSpPr/>
          <p:nvPr/>
        </p:nvSpPr>
        <p:spPr>
          <a:xfrm>
            <a:off x="5435600" y="3150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68</a:t>
            </a:r>
          </a:p>
        </p:txBody>
      </p:sp>
      <p:sp>
        <p:nvSpPr>
          <p:cNvPr id="42" name="New shape"/>
          <p:cNvSpPr/>
          <p:nvPr/>
        </p:nvSpPr>
        <p:spPr>
          <a:xfrm>
            <a:off x="6508750" y="3079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43" name="New shape"/>
          <p:cNvSpPr/>
          <p:nvPr/>
        </p:nvSpPr>
        <p:spPr>
          <a:xfrm>
            <a:off x="7372350" y="3079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44" name="New shape"/>
          <p:cNvSpPr/>
          <p:nvPr/>
        </p:nvSpPr>
        <p:spPr>
          <a:xfrm>
            <a:off x="8235950" y="3079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45"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3810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529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16</a:t>
            </a:r>
          </a:p>
        </p:txBody>
      </p:sp>
      <p:sp>
        <p:nvSpPr>
          <p:cNvPr id="48" name="New shape"/>
          <p:cNvSpPr/>
          <p:nvPr/>
        </p:nvSpPr>
        <p:spPr>
          <a:xfrm>
            <a:off x="571500" y="3473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have a clear understanding of how my job contributes to the departmental objectives.</a:t>
            </a:r>
          </a:p>
        </p:txBody>
      </p:sp>
      <p:sp>
        <p:nvSpPr>
          <p:cNvPr id="50" name="New shape"/>
          <p:cNvSpPr/>
          <p:nvPr/>
        </p:nvSpPr>
        <p:spPr>
          <a:xfrm>
            <a:off x="5435600" y="3531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90</a:t>
            </a:r>
          </a:p>
        </p:txBody>
      </p:sp>
      <p:sp>
        <p:nvSpPr>
          <p:cNvPr id="51" name="New shape"/>
          <p:cNvSpPr/>
          <p:nvPr/>
        </p:nvSpPr>
        <p:spPr>
          <a:xfrm>
            <a:off x="6508750" y="3460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2" name="New shape"/>
          <p:cNvSpPr/>
          <p:nvPr/>
        </p:nvSpPr>
        <p:spPr>
          <a:xfrm>
            <a:off x="7372350" y="3460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3" name="New shape"/>
          <p:cNvSpPr/>
          <p:nvPr/>
        </p:nvSpPr>
        <p:spPr>
          <a:xfrm>
            <a:off x="8235950" y="3460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4" name="New shape"/>
          <p:cNvSpPr/>
          <p:nvPr/>
        </p:nvSpPr>
        <p:spPr>
          <a:xfrm>
            <a:off x="254000" y="4191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New shape"/>
          <p:cNvSpPr/>
          <p:nvPr/>
        </p:nvSpPr>
        <p:spPr>
          <a:xfrm>
            <a:off x="254000" y="4191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New shape"/>
          <p:cNvSpPr/>
          <p:nvPr/>
        </p:nvSpPr>
        <p:spPr>
          <a:xfrm>
            <a:off x="254000" y="3910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17</a:t>
            </a:r>
          </a:p>
        </p:txBody>
      </p:sp>
      <p:sp>
        <p:nvSpPr>
          <p:cNvPr id="57" name="New shape"/>
          <p:cNvSpPr/>
          <p:nvPr/>
        </p:nvSpPr>
        <p:spPr>
          <a:xfrm>
            <a:off x="571500" y="3854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treats me with respect.</a:t>
            </a:r>
          </a:p>
        </p:txBody>
      </p:sp>
      <p:sp>
        <p:nvSpPr>
          <p:cNvPr id="59" name="New shape"/>
          <p:cNvSpPr/>
          <p:nvPr/>
        </p:nvSpPr>
        <p:spPr>
          <a:xfrm>
            <a:off x="5435600" y="3912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88</a:t>
            </a:r>
          </a:p>
        </p:txBody>
      </p:sp>
      <p:sp>
        <p:nvSpPr>
          <p:cNvPr id="60" name="New shape"/>
          <p:cNvSpPr/>
          <p:nvPr/>
        </p:nvSpPr>
        <p:spPr>
          <a:xfrm>
            <a:off x="6508750" y="3841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61" name="New shape"/>
          <p:cNvSpPr/>
          <p:nvPr/>
        </p:nvSpPr>
        <p:spPr>
          <a:xfrm>
            <a:off x="7372350" y="3841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2" name="New shape"/>
          <p:cNvSpPr/>
          <p:nvPr/>
        </p:nvSpPr>
        <p:spPr>
          <a:xfrm>
            <a:off x="8235950" y="3841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3" name="New shape"/>
          <p:cNvSpPr/>
          <p:nvPr/>
        </p:nvSpPr>
        <p:spPr>
          <a:xfrm>
            <a:off x="254000" y="457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New shape"/>
          <p:cNvSpPr/>
          <p:nvPr/>
        </p:nvSpPr>
        <p:spPr>
          <a:xfrm>
            <a:off x="254000" y="4572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New shape"/>
          <p:cNvSpPr/>
          <p:nvPr/>
        </p:nvSpPr>
        <p:spPr>
          <a:xfrm>
            <a:off x="254000" y="4291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24</a:t>
            </a:r>
          </a:p>
        </p:txBody>
      </p:sp>
      <p:sp>
        <p:nvSpPr>
          <p:cNvPr id="66" name="New shape"/>
          <p:cNvSpPr/>
          <p:nvPr/>
        </p:nvSpPr>
        <p:spPr>
          <a:xfrm>
            <a:off x="571500" y="4235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communicates effectively.</a:t>
            </a:r>
          </a:p>
        </p:txBody>
      </p:sp>
      <p:sp>
        <p:nvSpPr>
          <p:cNvPr id="68" name="New shape"/>
          <p:cNvSpPr/>
          <p:nvPr/>
        </p:nvSpPr>
        <p:spPr>
          <a:xfrm>
            <a:off x="5435600" y="4293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73</a:t>
            </a:r>
          </a:p>
        </p:txBody>
      </p:sp>
      <p:sp>
        <p:nvSpPr>
          <p:cNvPr id="69" name="New shape"/>
          <p:cNvSpPr/>
          <p:nvPr/>
        </p:nvSpPr>
        <p:spPr>
          <a:xfrm>
            <a:off x="6508750" y="4222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70" name="New shape"/>
          <p:cNvSpPr/>
          <p:nvPr/>
        </p:nvSpPr>
        <p:spPr>
          <a:xfrm>
            <a:off x="7372350" y="4222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71" name="New shape"/>
          <p:cNvSpPr/>
          <p:nvPr/>
        </p:nvSpPr>
        <p:spPr>
          <a:xfrm>
            <a:off x="8235950" y="4222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-6*</a:t>
            </a:r>
          </a:p>
        </p:txBody>
      </p:sp>
      <p:sp>
        <p:nvSpPr>
          <p:cNvPr id="72" name="New shape"/>
          <p:cNvSpPr/>
          <p:nvPr/>
        </p:nvSpPr>
        <p:spPr>
          <a:xfrm>
            <a:off x="254000" y="4953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New shape"/>
          <p:cNvSpPr/>
          <p:nvPr/>
        </p:nvSpPr>
        <p:spPr>
          <a:xfrm>
            <a:off x="254000" y="4953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4" name="New shape"/>
          <p:cNvSpPr/>
          <p:nvPr/>
        </p:nvSpPr>
        <p:spPr>
          <a:xfrm>
            <a:off x="254000" y="4672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26a</a:t>
            </a:r>
          </a:p>
        </p:txBody>
      </p:sp>
      <p:sp>
        <p:nvSpPr>
          <p:cNvPr id="75" name="New shape"/>
          <p:cNvSpPr/>
          <p:nvPr/>
        </p:nvSpPr>
        <p:spPr>
          <a:xfrm>
            <a:off x="571500" y="4616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Please indicate the extent to which you agree with the following statements about your supervisor: Effectively deals with poor performers</a:t>
            </a:r>
          </a:p>
        </p:txBody>
      </p:sp>
      <p:sp>
        <p:nvSpPr>
          <p:cNvPr id="77" name="New shape"/>
          <p:cNvSpPr/>
          <p:nvPr/>
        </p:nvSpPr>
        <p:spPr>
          <a:xfrm>
            <a:off x="5435600" y="4674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42</a:t>
            </a:r>
          </a:p>
        </p:txBody>
      </p:sp>
      <p:sp>
        <p:nvSpPr>
          <p:cNvPr id="78" name="New shape"/>
          <p:cNvSpPr/>
          <p:nvPr/>
        </p:nvSpPr>
        <p:spPr>
          <a:xfrm>
            <a:off x="6508750" y="4603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79" name="New shape"/>
          <p:cNvSpPr/>
          <p:nvPr/>
        </p:nvSpPr>
        <p:spPr>
          <a:xfrm>
            <a:off x="7372350" y="4603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80" name="New shape"/>
          <p:cNvSpPr/>
          <p:nvPr/>
        </p:nvSpPr>
        <p:spPr>
          <a:xfrm>
            <a:off x="8235950" y="4603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-16*</a:t>
            </a:r>
          </a:p>
        </p:txBody>
      </p:sp>
      <p:sp>
        <p:nvSpPr>
          <p:cNvPr id="81" name="New shape"/>
          <p:cNvSpPr/>
          <p:nvPr/>
        </p:nvSpPr>
        <p:spPr>
          <a:xfrm>
            <a:off x="254000" y="533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New shape"/>
          <p:cNvSpPr/>
          <p:nvPr/>
        </p:nvSpPr>
        <p:spPr>
          <a:xfrm>
            <a:off x="254000" y="533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New shape"/>
          <p:cNvSpPr/>
          <p:nvPr/>
        </p:nvSpPr>
        <p:spPr>
          <a:xfrm>
            <a:off x="254000" y="5053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26b</a:t>
            </a:r>
          </a:p>
        </p:txBody>
      </p:sp>
      <p:sp>
        <p:nvSpPr>
          <p:cNvPr id="84" name="New shape"/>
          <p:cNvSpPr/>
          <p:nvPr/>
        </p:nvSpPr>
        <p:spPr>
          <a:xfrm>
            <a:off x="571500" y="4997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77500" lnSpcReduction="2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Please indicate the extent to which you agree with the following statements about your supervisor: Listens carefully to different points of view before coming to conclusions</a:t>
            </a:r>
          </a:p>
        </p:txBody>
      </p:sp>
      <p:sp>
        <p:nvSpPr>
          <p:cNvPr id="86" name="New shape"/>
          <p:cNvSpPr/>
          <p:nvPr/>
        </p:nvSpPr>
        <p:spPr>
          <a:xfrm>
            <a:off x="5435600" y="5055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70</a:t>
            </a:r>
          </a:p>
        </p:txBody>
      </p:sp>
      <p:sp>
        <p:nvSpPr>
          <p:cNvPr id="87" name="New shape"/>
          <p:cNvSpPr/>
          <p:nvPr/>
        </p:nvSpPr>
        <p:spPr>
          <a:xfrm>
            <a:off x="6508750" y="4984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88" name="New shape"/>
          <p:cNvSpPr/>
          <p:nvPr/>
        </p:nvSpPr>
        <p:spPr>
          <a:xfrm>
            <a:off x="7372350" y="4984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9" name="New shape"/>
          <p:cNvSpPr/>
          <p:nvPr/>
        </p:nvSpPr>
        <p:spPr>
          <a:xfrm>
            <a:off x="8235950" y="4984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90" name="New shape"/>
          <p:cNvSpPr/>
          <p:nvPr/>
        </p:nvSpPr>
        <p:spPr>
          <a:xfrm>
            <a:off x="254000" y="571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New shape"/>
          <p:cNvSpPr/>
          <p:nvPr/>
        </p:nvSpPr>
        <p:spPr>
          <a:xfrm>
            <a:off x="254000" y="571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New shape"/>
          <p:cNvSpPr/>
          <p:nvPr/>
        </p:nvSpPr>
        <p:spPr>
          <a:xfrm>
            <a:off x="254000" y="5434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26c</a:t>
            </a:r>
          </a:p>
        </p:txBody>
      </p:sp>
      <p:sp>
        <p:nvSpPr>
          <p:cNvPr id="93" name="New shape"/>
          <p:cNvSpPr/>
          <p:nvPr/>
        </p:nvSpPr>
        <p:spPr>
          <a:xfrm>
            <a:off x="571500" y="5378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Please indicate the extent to which you agree with the following statements about your supervisor: Encourages new ideas and new ways of doing things</a:t>
            </a:r>
          </a:p>
        </p:txBody>
      </p:sp>
      <p:sp>
        <p:nvSpPr>
          <p:cNvPr id="95" name="New shape"/>
          <p:cNvSpPr/>
          <p:nvPr/>
        </p:nvSpPr>
        <p:spPr>
          <a:xfrm>
            <a:off x="5435600" y="5436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75</a:t>
            </a:r>
          </a:p>
        </p:txBody>
      </p:sp>
      <p:sp>
        <p:nvSpPr>
          <p:cNvPr id="96" name="New shape"/>
          <p:cNvSpPr/>
          <p:nvPr/>
        </p:nvSpPr>
        <p:spPr>
          <a:xfrm>
            <a:off x="6508750" y="5365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97" name="New shape"/>
          <p:cNvSpPr/>
          <p:nvPr/>
        </p:nvSpPr>
        <p:spPr>
          <a:xfrm>
            <a:off x="7372350" y="5365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98" name="New shape"/>
          <p:cNvSpPr/>
          <p:nvPr/>
        </p:nvSpPr>
        <p:spPr>
          <a:xfrm>
            <a:off x="8235950" y="5365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99" name="New shape"/>
          <p:cNvSpPr/>
          <p:nvPr/>
        </p:nvSpPr>
        <p:spPr>
          <a:xfrm>
            <a:off x="254000" y="58159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31</a:t>
            </a:r>
          </a:p>
        </p:txBody>
      </p:sp>
      <p:sp>
        <p:nvSpPr>
          <p:cNvPr id="100" name="New shape"/>
          <p:cNvSpPr/>
          <p:nvPr/>
        </p:nvSpPr>
        <p:spPr>
          <a:xfrm>
            <a:off x="571500" y="5759450"/>
            <a:ext cx="4663440" cy="292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does a good job of building teamwork.</a:t>
            </a:r>
          </a:p>
        </p:txBody>
      </p:sp>
      <p:sp>
        <p:nvSpPr>
          <p:cNvPr id="102" name="New shape"/>
          <p:cNvSpPr/>
          <p:nvPr/>
        </p:nvSpPr>
        <p:spPr>
          <a:xfrm>
            <a:off x="5435600" y="581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64</a:t>
            </a:r>
          </a:p>
        </p:txBody>
      </p:sp>
      <p:sp>
        <p:nvSpPr>
          <p:cNvPr id="103" name="New shape"/>
          <p:cNvSpPr/>
          <p:nvPr/>
        </p:nvSpPr>
        <p:spPr>
          <a:xfrm>
            <a:off x="6508750" y="574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104" name="New shape"/>
          <p:cNvSpPr/>
          <p:nvPr/>
        </p:nvSpPr>
        <p:spPr>
          <a:xfrm>
            <a:off x="7372350" y="574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05" name="New shape"/>
          <p:cNvSpPr/>
          <p:nvPr/>
        </p:nvSpPr>
        <p:spPr>
          <a:xfrm>
            <a:off x="8235950" y="574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New shape"/>
          <p:cNvSpPr/>
          <p:nvPr/>
        </p:nvSpPr>
        <p:spPr>
          <a:xfrm>
            <a:off x="266700" y="2616200"/>
            <a:ext cx="8690458"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How to Read Results</a:t>
            </a:r>
          </a:p>
        </p:txBody>
      </p:sp>
      <p:sp>
        <p:nvSpPr>
          <p:cNvPr id="26" name="New shape"/>
          <p:cNvSpPr/>
          <p:nvPr/>
        </p:nvSpPr>
        <p:spPr>
          <a:xfrm>
            <a:off x="190500" y="2197100"/>
            <a:ext cx="8778240" cy="1968500"/>
          </a:xfrm>
          <a:prstGeom prst="rect">
            <a:avLst/>
          </a:prstGeom>
          <a:solidFill>
            <a:srgbClr val="FFFFFF"/>
          </a:solidFill>
          <a:ln w="0">
            <a:noFill/>
          </a:ln>
          <a:effectLst>
            <a:outerShdw blurRad="127000">
              <a:srgbClr val="000000">
                <a:alpha val="65882"/>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New shape"/>
          <p:cNvSpPr/>
          <p:nvPr/>
        </p:nvSpPr>
        <p:spPr>
          <a:xfrm>
            <a:off x="4611929" y="3619500"/>
            <a:ext cx="869046"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New shape"/>
          <p:cNvSpPr/>
          <p:nvPr/>
        </p:nvSpPr>
        <p:spPr>
          <a:xfrm>
            <a:off x="508000" y="4845050"/>
            <a:ext cx="317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New shape"/>
          <p:cNvSpPr/>
          <p:nvPr/>
        </p:nvSpPr>
        <p:spPr>
          <a:xfrm>
            <a:off x="4611929" y="3111500"/>
            <a:ext cx="869046"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New shape"/>
          <p:cNvSpPr/>
          <p:nvPr/>
        </p:nvSpPr>
        <p:spPr>
          <a:xfrm>
            <a:off x="444500" y="3200400"/>
            <a:ext cx="317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New shape"/>
          <p:cNvSpPr/>
          <p:nvPr/>
        </p:nvSpPr>
        <p:spPr>
          <a:xfrm>
            <a:off x="4611929" y="2616200"/>
            <a:ext cx="869046"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New shape"/>
          <p:cNvSpPr/>
          <p:nvPr/>
        </p:nvSpPr>
        <p:spPr>
          <a:xfrm>
            <a:off x="266700" y="2616200"/>
            <a:ext cx="8690458"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5969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1028700"/>
            <a:ext cx="4978400" cy="1778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Scores</a:t>
            </a:r>
          </a:p>
        </p:txBody>
      </p:sp>
      <p:sp>
        <p:nvSpPr>
          <p:cNvPr id="5" name="New shape"/>
          <p:cNvSpPr/>
          <p:nvPr/>
        </p:nvSpPr>
        <p:spPr>
          <a:xfrm>
            <a:off x="254000" y="1206500"/>
            <a:ext cx="4978400" cy="127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Scores shown are the total Percent Favorable (typically the top two options). For example:</a:t>
            </a:r>
          </a:p>
        </p:txBody>
      </p:sp>
      <p:sp>
        <p:nvSpPr>
          <p:cNvPr id="6" name="New shape"/>
          <p:cNvSpPr/>
          <p:nvPr/>
        </p:nvSpPr>
        <p:spPr>
          <a:xfrm>
            <a:off x="254000" y="1397000"/>
            <a:ext cx="635000" cy="254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800" b="0" i="0">
                <a:solidFill>
                  <a:srgbClr val="000000"/>
                </a:solidFill>
                <a:latin typeface="arial"/>
              </a:defRPr>
            </a:pPr>
            <a:r>
              <a:rPr sz="800" b="0" i="0" u="none" kern="200">
                <a:solidFill>
                  <a:srgbClr val="000000"/>
                </a:solidFill>
                <a:latin typeface="arial"/>
              </a:rPr>
              <a:t>Agree</a:t>
            </a:r>
          </a:p>
        </p:txBody>
      </p:sp>
      <p:sp>
        <p:nvSpPr>
          <p:cNvPr id="7" name="New shape"/>
          <p:cNvSpPr/>
          <p:nvPr/>
        </p:nvSpPr>
        <p:spPr>
          <a:xfrm>
            <a:off x="889000" y="1397000"/>
            <a:ext cx="635000" cy="254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800" b="0" i="0">
                <a:solidFill>
                  <a:srgbClr val="000000"/>
                </a:solidFill>
                <a:latin typeface="arial"/>
              </a:defRPr>
            </a:pPr>
            <a:r>
              <a:rPr sz="800" b="0" i="0" u="none" kern="200">
                <a:solidFill>
                  <a:srgbClr val="000000"/>
                </a:solidFill>
                <a:latin typeface="arial"/>
              </a:rPr>
              <a:t>Tend to Agree</a:t>
            </a:r>
          </a:p>
        </p:txBody>
      </p:sp>
      <p:sp>
        <p:nvSpPr>
          <p:cNvPr id="8" name="New shape"/>
          <p:cNvSpPr/>
          <p:nvPr/>
        </p:nvSpPr>
        <p:spPr>
          <a:xfrm>
            <a:off x="1524000" y="1397000"/>
            <a:ext cx="635000" cy="254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800" b="0" i="0">
                <a:solidFill>
                  <a:srgbClr val="000000"/>
                </a:solidFill>
                <a:latin typeface="arial"/>
              </a:defRPr>
            </a:pPr>
            <a:r>
              <a:rPr sz="800" b="0" i="0" u="none" kern="200">
                <a:solidFill>
                  <a:srgbClr val="000000"/>
                </a:solidFill>
                <a:latin typeface="arial"/>
              </a:rPr>
              <a:t>?</a:t>
            </a:r>
          </a:p>
        </p:txBody>
      </p:sp>
      <p:sp>
        <p:nvSpPr>
          <p:cNvPr id="9" name="New shape"/>
          <p:cNvSpPr/>
          <p:nvPr/>
        </p:nvSpPr>
        <p:spPr>
          <a:xfrm>
            <a:off x="2159000" y="1397000"/>
            <a:ext cx="635000" cy="254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800" b="0" i="0">
                <a:solidFill>
                  <a:srgbClr val="000000"/>
                </a:solidFill>
                <a:latin typeface="arial"/>
              </a:defRPr>
            </a:pPr>
            <a:r>
              <a:rPr sz="800" b="0" i="0" u="none" kern="200">
                <a:solidFill>
                  <a:srgbClr val="000000"/>
                </a:solidFill>
                <a:latin typeface="arial"/>
              </a:rPr>
              <a:t>Tend to Disagree</a:t>
            </a:r>
          </a:p>
        </p:txBody>
      </p:sp>
      <p:sp>
        <p:nvSpPr>
          <p:cNvPr id="10" name="New shape"/>
          <p:cNvSpPr/>
          <p:nvPr/>
        </p:nvSpPr>
        <p:spPr>
          <a:xfrm>
            <a:off x="2794000" y="1397000"/>
            <a:ext cx="635000" cy="254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800" b="0" i="0">
                <a:solidFill>
                  <a:srgbClr val="000000"/>
                </a:solidFill>
                <a:latin typeface="arial"/>
              </a:defRPr>
            </a:pPr>
            <a:r>
              <a:rPr sz="800" b="0" i="0" u="none" kern="200">
                <a:solidFill>
                  <a:srgbClr val="000000"/>
                </a:solidFill>
                <a:latin typeface="arial"/>
              </a:rPr>
              <a:t>Disagree</a:t>
            </a:r>
          </a:p>
        </p:txBody>
      </p:sp>
      <p:sp>
        <p:nvSpPr>
          <p:cNvPr id="11" name="New shape"/>
          <p:cNvSpPr/>
          <p:nvPr/>
        </p:nvSpPr>
        <p:spPr>
          <a:xfrm>
            <a:off x="520700" y="1689100"/>
            <a:ext cx="101600" cy="101600"/>
          </a:xfrm>
          <a:prstGeom prst="rect">
            <a:avLst/>
          </a:prstGeom>
          <a:solidFill>
            <a:srgbClr val="81AD27"/>
          </a:solidFill>
          <a:ln w="0">
            <a:solidFill>
              <a:prstClr val="blac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1155700" y="1689100"/>
            <a:ext cx="101600" cy="101600"/>
          </a:xfrm>
          <a:prstGeom prst="rect">
            <a:avLst/>
          </a:prstGeom>
          <a:solidFill>
            <a:srgbClr val="81AD27"/>
          </a:solidFill>
          <a:ln w="0">
            <a:solidFill>
              <a:prstClr val="blac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New shape"/>
          <p:cNvSpPr/>
          <p:nvPr/>
        </p:nvSpPr>
        <p:spPr>
          <a:xfrm>
            <a:off x="1790700" y="1689100"/>
            <a:ext cx="101600" cy="101600"/>
          </a:xfrm>
          <a:prstGeom prst="rect">
            <a:avLst/>
          </a:prstGeom>
          <a:solidFill>
            <a:srgbClr val="FFFFFF"/>
          </a:solidFill>
          <a:ln w="0">
            <a:solidFill>
              <a:prstClr val="blac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2425700" y="1689100"/>
            <a:ext cx="101600" cy="101600"/>
          </a:xfrm>
          <a:prstGeom prst="rect">
            <a:avLst/>
          </a:prstGeom>
          <a:solidFill>
            <a:srgbClr val="FFFFFF"/>
          </a:solidFill>
          <a:ln w="0">
            <a:solidFill>
              <a:prstClr val="blac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3060700" y="1689100"/>
            <a:ext cx="101600" cy="101600"/>
          </a:xfrm>
          <a:prstGeom prst="rect">
            <a:avLst/>
          </a:prstGeom>
          <a:solidFill>
            <a:srgbClr val="FFFFFF"/>
          </a:solidFill>
          <a:ln w="0">
            <a:solidFill>
              <a:prstClr val="black"/>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381000" y="1866900"/>
            <a:ext cx="1143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900" b="0" i="0">
                <a:solidFill>
                  <a:srgbClr val="81AD27"/>
                </a:solidFill>
                <a:latin typeface="arial"/>
              </a:defRPr>
            </a:pPr>
            <a:r>
              <a:rPr sz="900" b="0" i="0" u="none" kern="200">
                <a:solidFill>
                  <a:srgbClr val="81AD27"/>
                </a:solidFill>
                <a:latin typeface="arial"/>
              </a:rPr>
              <a:t>Favorable Responses</a:t>
            </a:r>
          </a:p>
        </p:txBody>
      </p:sp>
      <p:sp>
        <p:nvSpPr>
          <p:cNvPr id="17" name="New shape"/>
          <p:cNvSpPr/>
          <p:nvPr/>
        </p:nvSpPr>
        <p:spPr>
          <a:xfrm>
            <a:off x="5549900" y="1130300"/>
            <a:ext cx="3211068" cy="1778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Differences and Colors</a:t>
            </a:r>
          </a:p>
        </p:txBody>
      </p:sp>
      <p:sp>
        <p:nvSpPr>
          <p:cNvPr id="18" name="New shape"/>
          <p:cNvSpPr/>
          <p:nvPr/>
        </p:nvSpPr>
        <p:spPr>
          <a:xfrm>
            <a:off x="5549900" y="1371600"/>
            <a:ext cx="3014472"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Differences to norms are shown as % points. Norms may include past surveys, parent groups, industry, national or high performance benchmarks.</a:t>
            </a:r>
          </a:p>
        </p:txBody>
      </p:sp>
      <p:sp>
        <p:nvSpPr>
          <p:cNvPr id="19" name="New shape"/>
          <p:cNvSpPr/>
          <p:nvPr/>
        </p:nvSpPr>
        <p:spPr>
          <a:xfrm>
            <a:off x="1612900" y="1943100"/>
            <a:ext cx="3429000" cy="0"/>
          </a:xfrm>
          <a:prstGeom prst="line">
            <a:avLst/>
          </a:prstGeom>
          <a:ln w="12700" cmpd="sng">
            <a:solidFill>
              <a:srgbClr val="0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5041900" y="1943100"/>
            <a:ext cx="0" cy="330200"/>
          </a:xfrm>
          <a:prstGeom prst="line">
            <a:avLst/>
          </a:prstGeom>
          <a:ln w="12700" cmpd="sng">
            <a:solidFill>
              <a:srgbClr val="000000"/>
            </a:solidFill>
            <a:prstDash val="dash"/>
            <a:tailEnd type="triangle"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5524500" y="1943100"/>
            <a:ext cx="3352800" cy="0"/>
          </a:xfrm>
          <a:prstGeom prst="line">
            <a:avLst/>
          </a:prstGeom>
          <a:ln w="12700" cmpd="sng">
            <a:solidFill>
              <a:srgbClr val="0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New shape"/>
          <p:cNvSpPr/>
          <p:nvPr/>
        </p:nvSpPr>
        <p:spPr>
          <a:xfrm>
            <a:off x="5524500" y="1943100"/>
            <a:ext cx="0" cy="317500"/>
          </a:xfrm>
          <a:prstGeom prst="line">
            <a:avLst/>
          </a:prstGeom>
          <a:ln w="12700" cmpd="sng">
            <a:solidFill>
              <a:srgbClr val="0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New shape"/>
          <p:cNvSpPr/>
          <p:nvPr/>
        </p:nvSpPr>
        <p:spPr>
          <a:xfrm>
            <a:off x="8890000" y="1943100"/>
            <a:ext cx="0" cy="317500"/>
          </a:xfrm>
          <a:prstGeom prst="line">
            <a:avLst/>
          </a:prstGeom>
          <a:ln w="12700" cmpd="sng">
            <a:solidFill>
              <a:srgbClr val="0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New shape"/>
          <p:cNvSpPr/>
          <p:nvPr/>
        </p:nvSpPr>
        <p:spPr>
          <a:xfrm>
            <a:off x="5588000" y="5867400"/>
            <a:ext cx="1485900" cy="0"/>
          </a:xfrm>
          <a:prstGeom prst="line">
            <a:avLst/>
          </a:prstGeom>
          <a:ln w="12700" cmpd="sng">
            <a:solidFill>
              <a:srgbClr val="000000"/>
            </a:solidFill>
            <a:prstDash val="solid"/>
            <a:headEnd type="triangle"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New shape"/>
          <p:cNvSpPr/>
          <p:nvPr/>
        </p:nvSpPr>
        <p:spPr>
          <a:xfrm>
            <a:off x="7264400" y="5867400"/>
            <a:ext cx="1485900" cy="0"/>
          </a:xfrm>
          <a:prstGeom prst="line">
            <a:avLst/>
          </a:prstGeom>
          <a:ln w="12700" cmpd="sng">
            <a:solidFill>
              <a:srgbClr val="000000"/>
            </a:solidFill>
            <a:prstDash val="solid"/>
            <a:tailEnd type="triangle"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New shape"/>
          <p:cNvSpPr/>
          <p:nvPr/>
        </p:nvSpPr>
        <p:spPr>
          <a:xfrm>
            <a:off x="342900" y="2273300"/>
            <a:ext cx="4345229"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l" hangingPunct="0">
              <a:buNone/>
              <a:defRPr sz="1000" b="0" i="0">
                <a:solidFill>
                  <a:srgbClr val="000000"/>
                </a:solidFill>
                <a:latin typeface="arial"/>
              </a:defRPr>
            </a:pPr>
            <a:r>
              <a:rPr sz="1000" b="0" i="0" u="none" kern="200">
                <a:solidFill>
                  <a:srgbClr val="000000"/>
                </a:solidFill>
                <a:latin typeface="arial"/>
              </a:rPr>
              <a:t>For example:</a:t>
            </a:r>
          </a:p>
        </p:txBody>
      </p:sp>
      <p:sp>
        <p:nvSpPr>
          <p:cNvPr id="28" name="New shape"/>
          <p:cNvSpPr/>
          <p:nvPr/>
        </p:nvSpPr>
        <p:spPr>
          <a:xfrm>
            <a:off x="4611929" y="2273300"/>
            <a:ext cx="869046"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900" b="0" i="0">
                <a:solidFill>
                  <a:srgbClr val="000000"/>
                </a:solidFill>
                <a:latin typeface="arial"/>
              </a:defRPr>
            </a:pPr>
            <a:r>
              <a:rPr sz="900" b="0" i="0" u="none" kern="200">
                <a:solidFill>
                  <a:srgbClr val="000000"/>
                </a:solidFill>
                <a:latin typeface="arial"/>
              </a:rPr>
              <a:t>Total Favorable Score</a:t>
            </a:r>
          </a:p>
        </p:txBody>
      </p:sp>
      <p:sp>
        <p:nvSpPr>
          <p:cNvPr id="29" name="New shape"/>
          <p:cNvSpPr/>
          <p:nvPr/>
        </p:nvSpPr>
        <p:spPr>
          <a:xfrm>
            <a:off x="5480975" y="2273300"/>
            <a:ext cx="869046"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900" b="0" i="0">
                <a:solidFill>
                  <a:srgbClr val="000000"/>
                </a:solidFill>
                <a:latin typeface="arial"/>
              </a:defRPr>
            </a:pPr>
            <a:r>
              <a:rPr sz="900" b="0" i="0" u="none" kern="200">
                <a:solidFill>
                  <a:srgbClr val="000000"/>
                </a:solidFill>
                <a:latin typeface="arial"/>
              </a:rPr>
              <a:t>Historical</a:t>
            </a:r>
          </a:p>
        </p:txBody>
      </p:sp>
      <p:sp>
        <p:nvSpPr>
          <p:cNvPr id="30" name="New shape"/>
          <p:cNvSpPr/>
          <p:nvPr/>
        </p:nvSpPr>
        <p:spPr>
          <a:xfrm>
            <a:off x="6477021" y="2273300"/>
            <a:ext cx="608332"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900" b="0" i="0">
                <a:solidFill>
                  <a:srgbClr val="000000"/>
                </a:solidFill>
                <a:latin typeface="arial"/>
              </a:defRPr>
            </a:pPr>
            <a:r>
              <a:rPr sz="900" b="0" i="0" u="none" kern="200">
                <a:solidFill>
                  <a:srgbClr val="000000"/>
                </a:solidFill>
                <a:latin typeface="arial"/>
              </a:rPr>
              <a:t>Parent Group</a:t>
            </a:r>
          </a:p>
        </p:txBody>
      </p:sp>
      <p:sp>
        <p:nvSpPr>
          <p:cNvPr id="31" name="New shape"/>
          <p:cNvSpPr/>
          <p:nvPr/>
        </p:nvSpPr>
        <p:spPr>
          <a:xfrm>
            <a:off x="7346066" y="2273300"/>
            <a:ext cx="608332"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900" b="0" i="0">
                <a:solidFill>
                  <a:srgbClr val="000000"/>
                </a:solidFill>
                <a:latin typeface="arial"/>
              </a:defRPr>
            </a:pPr>
            <a:r>
              <a:rPr sz="900" b="0" i="0" u="none" kern="200">
                <a:solidFill>
                  <a:srgbClr val="000000"/>
                </a:solidFill>
                <a:latin typeface="arial"/>
              </a:rPr>
              <a:t>Company Overall</a:t>
            </a:r>
          </a:p>
        </p:txBody>
      </p:sp>
      <p:sp>
        <p:nvSpPr>
          <p:cNvPr id="32" name="New shape"/>
          <p:cNvSpPr/>
          <p:nvPr/>
        </p:nvSpPr>
        <p:spPr>
          <a:xfrm>
            <a:off x="8215113" y="2273300"/>
            <a:ext cx="608332"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900" b="0" i="0">
                <a:solidFill>
                  <a:srgbClr val="000000"/>
                </a:solidFill>
                <a:latin typeface="arial"/>
              </a:defRPr>
            </a:pPr>
            <a:r>
              <a:rPr sz="900" b="0" i="0" u="none" kern="200">
                <a:solidFill>
                  <a:srgbClr val="000000"/>
                </a:solidFill>
                <a:latin typeface="arial"/>
              </a:rPr>
              <a:t>Industry Norm</a:t>
            </a:r>
          </a:p>
        </p:txBody>
      </p:sp>
      <p:sp>
        <p:nvSpPr>
          <p:cNvPr id="35" name="New shape"/>
          <p:cNvSpPr/>
          <p:nvPr/>
        </p:nvSpPr>
        <p:spPr>
          <a:xfrm>
            <a:off x="266700" y="2616200"/>
            <a:ext cx="8690458"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New shape"/>
          <p:cNvSpPr/>
          <p:nvPr/>
        </p:nvSpPr>
        <p:spPr>
          <a:xfrm>
            <a:off x="266700" y="2616200"/>
            <a:ext cx="8690458"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66700" y="2616200"/>
            <a:ext cx="130357" cy="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defRPr sz="1100" b="0" i="0" kern="200">
                <a:solidFill>
                  <a:srgbClr val="000000"/>
                </a:solidFill>
                <a:latin typeface="arial"/>
              </a:defRPr>
            </a:pPr>
            <a:endParaRPr lang="en-US" kern="200"/>
          </a:p>
        </p:txBody>
      </p:sp>
      <p:sp>
        <p:nvSpPr>
          <p:cNvPr id="38" name="New shape"/>
          <p:cNvSpPr/>
          <p:nvPr/>
        </p:nvSpPr>
        <p:spPr>
          <a:xfrm>
            <a:off x="397057" y="2647950"/>
            <a:ext cx="4214872" cy="444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Employee Engagement</a:t>
            </a:r>
          </a:p>
        </p:txBody>
      </p:sp>
      <p:sp>
        <p:nvSpPr>
          <p:cNvPr id="40" name="New shape"/>
          <p:cNvSpPr/>
          <p:nvPr/>
        </p:nvSpPr>
        <p:spPr>
          <a:xfrm>
            <a:off x="4611929" y="2782577"/>
            <a:ext cx="86904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86</a:t>
            </a:r>
          </a:p>
        </p:txBody>
      </p:sp>
      <p:sp>
        <p:nvSpPr>
          <p:cNvPr id="41" name="New shape"/>
          <p:cNvSpPr/>
          <p:nvPr/>
        </p:nvSpPr>
        <p:spPr>
          <a:xfrm>
            <a:off x="5693248" y="27114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42" name="New shape"/>
          <p:cNvSpPr/>
          <p:nvPr/>
        </p:nvSpPr>
        <p:spPr>
          <a:xfrm>
            <a:off x="6562293" y="27114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3*</a:t>
            </a:r>
          </a:p>
        </p:txBody>
      </p:sp>
      <p:sp>
        <p:nvSpPr>
          <p:cNvPr id="43" name="New shape"/>
          <p:cNvSpPr/>
          <p:nvPr/>
        </p:nvSpPr>
        <p:spPr>
          <a:xfrm>
            <a:off x="7431339" y="27114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3*</a:t>
            </a:r>
          </a:p>
        </p:txBody>
      </p:sp>
      <p:sp>
        <p:nvSpPr>
          <p:cNvPr id="44" name="New shape"/>
          <p:cNvSpPr/>
          <p:nvPr/>
        </p:nvSpPr>
        <p:spPr>
          <a:xfrm>
            <a:off x="8300386" y="27114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
        <p:nvSpPr>
          <p:cNvPr id="45" name="New shape"/>
          <p:cNvSpPr/>
          <p:nvPr/>
        </p:nvSpPr>
        <p:spPr>
          <a:xfrm>
            <a:off x="266700" y="3111500"/>
            <a:ext cx="8690458"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66700" y="3111500"/>
            <a:ext cx="8690458"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New shape"/>
          <p:cNvSpPr/>
          <p:nvPr/>
        </p:nvSpPr>
        <p:spPr>
          <a:xfrm>
            <a:off x="444500" y="3282480"/>
            <a:ext cx="31750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FFFFFF"/>
                </a:solidFill>
                <a:latin typeface="arial"/>
              </a:defRPr>
            </a:pPr>
            <a:r>
              <a:rPr lang="en-US" kern="200"/>
              <a:t>3</a:t>
            </a:r>
          </a:p>
        </p:txBody>
      </p:sp>
      <p:sp>
        <p:nvSpPr>
          <p:cNvPr id="49" name="New shape"/>
          <p:cNvSpPr/>
          <p:nvPr/>
        </p:nvSpPr>
        <p:spPr>
          <a:xfrm>
            <a:off x="1054100" y="3143250"/>
            <a:ext cx="3476183" cy="444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have a good understanding of our goals.</a:t>
            </a:r>
          </a:p>
        </p:txBody>
      </p:sp>
      <p:sp>
        <p:nvSpPr>
          <p:cNvPr id="51" name="New shape"/>
          <p:cNvSpPr/>
          <p:nvPr/>
        </p:nvSpPr>
        <p:spPr>
          <a:xfrm>
            <a:off x="4611929" y="3277877"/>
            <a:ext cx="86904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84</a:t>
            </a:r>
          </a:p>
        </p:txBody>
      </p:sp>
      <p:sp>
        <p:nvSpPr>
          <p:cNvPr id="52" name="New shape"/>
          <p:cNvSpPr/>
          <p:nvPr/>
        </p:nvSpPr>
        <p:spPr>
          <a:xfrm>
            <a:off x="5693248" y="32067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a:t>
            </a:r>
          </a:p>
        </p:txBody>
      </p:sp>
      <p:sp>
        <p:nvSpPr>
          <p:cNvPr id="53" name="New shape"/>
          <p:cNvSpPr/>
          <p:nvPr/>
        </p:nvSpPr>
        <p:spPr>
          <a:xfrm>
            <a:off x="6562293" y="320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54" name="New shape"/>
          <p:cNvSpPr/>
          <p:nvPr/>
        </p:nvSpPr>
        <p:spPr>
          <a:xfrm>
            <a:off x="7431339" y="320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55" name="New shape"/>
          <p:cNvSpPr/>
          <p:nvPr/>
        </p:nvSpPr>
        <p:spPr>
          <a:xfrm>
            <a:off x="8300386" y="32067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a:t>
            </a:r>
          </a:p>
        </p:txBody>
      </p:sp>
      <p:sp>
        <p:nvSpPr>
          <p:cNvPr id="56" name="New shape"/>
          <p:cNvSpPr/>
          <p:nvPr/>
        </p:nvSpPr>
        <p:spPr>
          <a:xfrm>
            <a:off x="266700" y="3619500"/>
            <a:ext cx="8690458"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New shape"/>
          <p:cNvSpPr/>
          <p:nvPr/>
        </p:nvSpPr>
        <p:spPr>
          <a:xfrm>
            <a:off x="266700" y="3619500"/>
            <a:ext cx="8690458"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New shape"/>
          <p:cNvSpPr/>
          <p:nvPr/>
        </p:nvSpPr>
        <p:spPr>
          <a:xfrm>
            <a:off x="444500" y="3790480"/>
            <a:ext cx="31750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12</a:t>
            </a:r>
          </a:p>
        </p:txBody>
      </p:sp>
      <p:sp>
        <p:nvSpPr>
          <p:cNvPr id="59" name="New shape"/>
          <p:cNvSpPr/>
          <p:nvPr/>
        </p:nvSpPr>
        <p:spPr>
          <a:xfrm>
            <a:off x="1054100" y="3651250"/>
            <a:ext cx="3476183" cy="444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have a good understanding of how my job contributes to achieving our goals.</a:t>
            </a:r>
            <a:r>
              <a:rPr sz="1400" b="0" i="0" u="none" kern="200">
                <a:solidFill>
                  <a:srgbClr val="000000"/>
                </a:solidFill>
                <a:latin typeface="arial"/>
              </a:rPr>
              <a:t> ⋆ </a:t>
            </a:r>
          </a:p>
        </p:txBody>
      </p:sp>
      <p:sp>
        <p:nvSpPr>
          <p:cNvPr id="61" name="New shape"/>
          <p:cNvSpPr/>
          <p:nvPr/>
        </p:nvSpPr>
        <p:spPr>
          <a:xfrm>
            <a:off x="4611929" y="3785877"/>
            <a:ext cx="86904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88</a:t>
            </a:r>
          </a:p>
        </p:txBody>
      </p:sp>
      <p:sp>
        <p:nvSpPr>
          <p:cNvPr id="62" name="New shape"/>
          <p:cNvSpPr/>
          <p:nvPr/>
        </p:nvSpPr>
        <p:spPr>
          <a:xfrm>
            <a:off x="5693248" y="3714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63" name="New shape"/>
          <p:cNvSpPr/>
          <p:nvPr/>
        </p:nvSpPr>
        <p:spPr>
          <a:xfrm>
            <a:off x="6562293" y="37147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
        <p:nvSpPr>
          <p:cNvPr id="64" name="New shape"/>
          <p:cNvSpPr/>
          <p:nvPr/>
        </p:nvSpPr>
        <p:spPr>
          <a:xfrm>
            <a:off x="7431339" y="3714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5" name="New shape"/>
          <p:cNvSpPr/>
          <p:nvPr/>
        </p:nvSpPr>
        <p:spPr>
          <a:xfrm>
            <a:off x="8300386" y="3714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66" name="New shape"/>
          <p:cNvSpPr/>
          <p:nvPr/>
        </p:nvSpPr>
        <p:spPr>
          <a:xfrm>
            <a:off x="254000" y="4445000"/>
            <a:ext cx="4978400" cy="1778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Icons (if applicable)</a:t>
            </a:r>
          </a:p>
        </p:txBody>
      </p:sp>
      <p:sp>
        <p:nvSpPr>
          <p:cNvPr id="68" name="New shape"/>
          <p:cNvSpPr/>
          <p:nvPr/>
        </p:nvSpPr>
        <p:spPr>
          <a:xfrm>
            <a:off x="508000" y="4916177"/>
            <a:ext cx="3175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FFFFFF"/>
                </a:solidFill>
                <a:latin typeface="arial"/>
              </a:defRPr>
            </a:pPr>
            <a:r>
              <a:rPr lang="en-US" kern="200"/>
              <a:t>#</a:t>
            </a:r>
          </a:p>
        </p:txBody>
      </p:sp>
      <p:sp>
        <p:nvSpPr>
          <p:cNvPr id="69" name="New shape"/>
          <p:cNvSpPr/>
          <p:nvPr/>
        </p:nvSpPr>
        <p:spPr>
          <a:xfrm>
            <a:off x="952500" y="4813300"/>
            <a:ext cx="25400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When a question number is shown in red it is a priority issue.</a:t>
            </a:r>
          </a:p>
        </p:txBody>
      </p:sp>
      <p:sp>
        <p:nvSpPr>
          <p:cNvPr id="70" name="New shape"/>
          <p:cNvSpPr/>
          <p:nvPr/>
        </p:nvSpPr>
        <p:spPr>
          <a:xfrm>
            <a:off x="508000" y="5266556"/>
            <a:ext cx="317500" cy="2364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400" b="0" i="0" kern="200">
                <a:solidFill>
                  <a:srgbClr val="000000"/>
                </a:solidFill>
                <a:latin typeface="arial"/>
              </a:defRPr>
            </a:pPr>
            <a:r>
              <a:rPr lang="en-US" kern="200"/>
              <a:t> ⋆ </a:t>
            </a:r>
          </a:p>
        </p:txBody>
      </p:sp>
      <p:sp>
        <p:nvSpPr>
          <p:cNvPr id="71" name="New shape"/>
          <p:cNvSpPr/>
          <p:nvPr/>
        </p:nvSpPr>
        <p:spPr>
          <a:xfrm>
            <a:off x="952500" y="5194300"/>
            <a:ext cx="25400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Key driver question.</a:t>
            </a:r>
          </a:p>
        </p:txBody>
      </p:sp>
      <p:sp>
        <p:nvSpPr>
          <p:cNvPr id="72" name="New shape"/>
          <p:cNvSpPr/>
          <p:nvPr/>
        </p:nvSpPr>
        <p:spPr>
          <a:xfrm>
            <a:off x="508000" y="5692781"/>
            <a:ext cx="317500" cy="14603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00" b="0" i="0" kern="200">
                <a:solidFill>
                  <a:srgbClr val="000000"/>
                </a:solidFill>
                <a:latin typeface="arial"/>
              </a:defRPr>
            </a:pPr>
            <a:r>
              <a:rPr lang="en-US" kern="200"/>
              <a:t>(N)</a:t>
            </a:r>
          </a:p>
        </p:txBody>
      </p:sp>
      <p:sp>
        <p:nvSpPr>
          <p:cNvPr id="73" name="New shape"/>
          <p:cNvSpPr/>
          <p:nvPr/>
        </p:nvSpPr>
        <p:spPr>
          <a:xfrm>
            <a:off x="952500" y="5575300"/>
            <a:ext cx="25400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On some questions disagreeing is the favorable response.</a:t>
            </a:r>
          </a:p>
        </p:txBody>
      </p:sp>
      <p:sp>
        <p:nvSpPr>
          <p:cNvPr id="74" name="New shape"/>
          <p:cNvSpPr/>
          <p:nvPr/>
        </p:nvSpPr>
        <p:spPr>
          <a:xfrm>
            <a:off x="5461000" y="4445000"/>
            <a:ext cx="7112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defRPr sz="1400" b="0" i="0" kern="200">
                <a:solidFill>
                  <a:srgbClr val="000000"/>
                </a:solidFill>
                <a:latin typeface="arial"/>
              </a:defRPr>
            </a:pPr>
            <a:r>
              <a:rPr lang="en-US" kern="200"/>
              <a:t>*</a:t>
            </a:r>
          </a:p>
        </p:txBody>
      </p:sp>
      <p:sp>
        <p:nvSpPr>
          <p:cNvPr id="75" name="New shape"/>
          <p:cNvSpPr/>
          <p:nvPr/>
        </p:nvSpPr>
        <p:spPr>
          <a:xfrm>
            <a:off x="5582920" y="4445000"/>
            <a:ext cx="3342640" cy="889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900" b="0" i="0">
                <a:solidFill>
                  <a:srgbClr val="000000"/>
                </a:solidFill>
                <a:latin typeface="arial"/>
              </a:defRPr>
            </a:pPr>
            <a:r>
              <a:rPr sz="900" b="1" i="0" u="none" kern="200">
                <a:solidFill>
                  <a:srgbClr val="000000"/>
                </a:solidFill>
                <a:latin typeface="arial"/>
              </a:rPr>
              <a:t>Statistically significant</a:t>
            </a:r>
            <a:r>
              <a:rPr sz="900" b="0" i="0" u="none" kern="200">
                <a:solidFill>
                  <a:srgbClr val="000000"/>
                </a:solidFill>
                <a:latin typeface="arial"/>
              </a:rPr>
              <a:t> differences are indicated with asterisks and darker colors. They are meaningful differences, where we are 95% confident it did not occur by chance. The cut-off for significance varies according to the size of the groups being compared. Small groups require a bigger difference for it to be significant.</a:t>
            </a:r>
          </a:p>
        </p:txBody>
      </p:sp>
      <p:sp>
        <p:nvSpPr>
          <p:cNvPr id="76" name="New shape"/>
          <p:cNvSpPr/>
          <p:nvPr/>
        </p:nvSpPr>
        <p:spPr>
          <a:xfrm>
            <a:off x="5581650" y="546100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
        <p:nvSpPr>
          <p:cNvPr id="77" name="New shape"/>
          <p:cNvSpPr/>
          <p:nvPr/>
        </p:nvSpPr>
        <p:spPr>
          <a:xfrm>
            <a:off x="6267450" y="546100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8" name="New shape"/>
          <p:cNvSpPr/>
          <p:nvPr/>
        </p:nvSpPr>
        <p:spPr>
          <a:xfrm>
            <a:off x="6953250" y="546100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79" name="New shape"/>
          <p:cNvSpPr/>
          <p:nvPr/>
        </p:nvSpPr>
        <p:spPr>
          <a:xfrm>
            <a:off x="7639050" y="546100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80" name="New shape"/>
          <p:cNvSpPr/>
          <p:nvPr/>
        </p:nvSpPr>
        <p:spPr>
          <a:xfrm>
            <a:off x="8324850" y="546100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10*</a:t>
            </a:r>
          </a:p>
        </p:txBody>
      </p:sp>
      <p:sp>
        <p:nvSpPr>
          <p:cNvPr id="81" name="New shape"/>
          <p:cNvSpPr/>
          <p:nvPr/>
        </p:nvSpPr>
        <p:spPr>
          <a:xfrm>
            <a:off x="5511800" y="5969000"/>
            <a:ext cx="5715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ctr" hangingPunct="0">
              <a:buNone/>
              <a:defRPr sz="700" b="0" i="0">
                <a:solidFill>
                  <a:srgbClr val="000000"/>
                </a:solidFill>
                <a:latin typeface="arial"/>
              </a:defRPr>
            </a:pPr>
            <a:r>
              <a:rPr sz="700" b="0" i="0" u="none" kern="200">
                <a:solidFill>
                  <a:srgbClr val="000000"/>
                </a:solidFill>
                <a:latin typeface="arial"/>
              </a:rPr>
              <a:t>Significantly lower vs comparison</a:t>
            </a:r>
          </a:p>
        </p:txBody>
      </p:sp>
      <p:sp>
        <p:nvSpPr>
          <p:cNvPr id="82" name="New shape"/>
          <p:cNvSpPr/>
          <p:nvPr/>
        </p:nvSpPr>
        <p:spPr>
          <a:xfrm>
            <a:off x="6197600" y="5969000"/>
            <a:ext cx="5715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ctr" hangingPunct="0">
              <a:buNone/>
              <a:defRPr sz="700" b="0" i="0">
                <a:solidFill>
                  <a:srgbClr val="000000"/>
                </a:solidFill>
                <a:latin typeface="arial"/>
              </a:defRPr>
            </a:pPr>
            <a:r>
              <a:rPr sz="700" b="0" i="0" u="none" kern="200">
                <a:solidFill>
                  <a:srgbClr val="000000"/>
                </a:solidFill>
                <a:latin typeface="arial"/>
              </a:rPr>
              <a:t>Lower, but not significant</a:t>
            </a:r>
          </a:p>
        </p:txBody>
      </p:sp>
      <p:sp>
        <p:nvSpPr>
          <p:cNvPr id="83" name="New shape"/>
          <p:cNvSpPr/>
          <p:nvPr/>
        </p:nvSpPr>
        <p:spPr>
          <a:xfrm>
            <a:off x="6883400" y="5969000"/>
            <a:ext cx="5715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ctr" hangingPunct="0">
              <a:buNone/>
              <a:defRPr sz="700" b="0" i="0">
                <a:solidFill>
                  <a:srgbClr val="000000"/>
                </a:solidFill>
                <a:latin typeface="arial"/>
              </a:defRPr>
            </a:pPr>
            <a:r>
              <a:rPr sz="700" b="0" i="0" u="none" kern="200">
                <a:solidFill>
                  <a:srgbClr val="000000"/>
                </a:solidFill>
                <a:latin typeface="arial"/>
              </a:rPr>
              <a:t>No Difference</a:t>
            </a:r>
          </a:p>
        </p:txBody>
      </p:sp>
      <p:sp>
        <p:nvSpPr>
          <p:cNvPr id="84" name="New shape"/>
          <p:cNvSpPr/>
          <p:nvPr/>
        </p:nvSpPr>
        <p:spPr>
          <a:xfrm>
            <a:off x="7569200" y="5969000"/>
            <a:ext cx="5715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ctr" hangingPunct="0">
              <a:buNone/>
              <a:defRPr sz="700" b="0" i="0">
                <a:solidFill>
                  <a:srgbClr val="000000"/>
                </a:solidFill>
                <a:latin typeface="arial"/>
              </a:defRPr>
            </a:pPr>
            <a:r>
              <a:rPr sz="700" b="0" i="0" u="none" kern="200">
                <a:solidFill>
                  <a:srgbClr val="000000"/>
                </a:solidFill>
                <a:latin typeface="arial"/>
              </a:rPr>
              <a:t>Higher, but not significant</a:t>
            </a:r>
          </a:p>
        </p:txBody>
      </p:sp>
      <p:sp>
        <p:nvSpPr>
          <p:cNvPr id="85" name="New shape"/>
          <p:cNvSpPr/>
          <p:nvPr/>
        </p:nvSpPr>
        <p:spPr>
          <a:xfrm>
            <a:off x="8255000" y="5969000"/>
            <a:ext cx="5715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lnSpcReduction="10000"/>
          </a:bodyPr>
          <a:lstStyle>
            <a:defPPr>
              <a:defRPr kern="200"/>
            </a:defPPr>
          </a:lstStyle>
          <a:p>
            <a:pPr marL="0" lvl="0" indent="0" algn="ctr" hangingPunct="0">
              <a:buNone/>
              <a:defRPr sz="700" b="0" i="0">
                <a:solidFill>
                  <a:srgbClr val="000000"/>
                </a:solidFill>
                <a:latin typeface="arial"/>
              </a:defRPr>
            </a:pPr>
            <a:r>
              <a:rPr sz="700" b="0" i="0" u="none" kern="200">
                <a:solidFill>
                  <a:srgbClr val="000000"/>
                </a:solidFill>
                <a:latin typeface="arial"/>
              </a:rPr>
              <a:t>Significantly higher vs comparison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Supervision</a:t>
            </a:r>
          </a:p>
        </p:txBody>
      </p:sp>
      <p:sp>
        <p:nvSpPr>
          <p:cNvPr id="20"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Supervision</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70</a:t>
            </a:r>
          </a:p>
        </p:txBody>
      </p:sp>
      <p:sp>
        <p:nvSpPr>
          <p:cNvPr id="13" name="New shape"/>
          <p:cNvSpPr/>
          <p:nvPr/>
        </p:nvSpPr>
        <p:spPr>
          <a:xfrm>
            <a:off x="6508750" y="1936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8"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34</a:t>
            </a:r>
          </a:p>
        </p:txBody>
      </p:sp>
      <p:sp>
        <p:nvSpPr>
          <p:cNvPr id="19"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helps me make time to participate in training and development activities.</a:t>
            </a:r>
          </a:p>
        </p:txBody>
      </p:sp>
      <p:sp>
        <p:nvSpPr>
          <p:cNvPr id="21"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73</a:t>
            </a:r>
          </a:p>
        </p:txBody>
      </p:sp>
      <p:sp>
        <p:nvSpPr>
          <p:cNvPr id="22" name="New shape"/>
          <p:cNvSpPr/>
          <p:nvPr/>
        </p:nvSpPr>
        <p:spPr>
          <a:xfrm>
            <a:off x="6508750" y="2381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23" name="New shape"/>
          <p:cNvSpPr/>
          <p:nvPr/>
        </p:nvSpPr>
        <p:spPr>
          <a:xfrm>
            <a:off x="7372350" y="23812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24" name="New shape"/>
          <p:cNvSpPr/>
          <p:nvPr/>
        </p:nvSpPr>
        <p:spPr>
          <a:xfrm>
            <a:off x="8235950" y="23812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Working Relationships</a:t>
            </a:r>
          </a:p>
        </p:txBody>
      </p:sp>
      <p:sp>
        <p:nvSpPr>
          <p:cNvPr id="29"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Working Relationships</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73</a:t>
            </a:r>
          </a:p>
        </p:txBody>
      </p:sp>
      <p:sp>
        <p:nvSpPr>
          <p:cNvPr id="13" name="New shape"/>
          <p:cNvSpPr/>
          <p:nvPr/>
        </p:nvSpPr>
        <p:spPr>
          <a:xfrm>
            <a:off x="65087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5" name="New shape"/>
          <p:cNvSpPr/>
          <p:nvPr/>
        </p:nvSpPr>
        <p:spPr>
          <a:xfrm>
            <a:off x="73723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7" name="New shape"/>
          <p:cNvSpPr/>
          <p:nvPr/>
        </p:nvSpPr>
        <p:spPr>
          <a:xfrm>
            <a:off x="8235950" y="19367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10</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There is good cooperation between my department and other departments at my campus/location.</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62</a:t>
            </a:r>
          </a:p>
        </p:txBody>
      </p:sp>
      <p:sp>
        <p:nvSpPr>
          <p:cNvPr id="24" name="New shape"/>
          <p:cNvSpPr/>
          <p:nvPr/>
        </p:nvSpPr>
        <p:spPr>
          <a:xfrm>
            <a:off x="6508750" y="2381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25" name="New shape"/>
          <p:cNvSpPr/>
          <p:nvPr/>
        </p:nvSpPr>
        <p:spPr>
          <a:xfrm>
            <a:off x="73723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-7*</a:t>
            </a:r>
          </a:p>
        </p:txBody>
      </p:sp>
      <p:sp>
        <p:nvSpPr>
          <p:cNvPr id="26" name="New shape"/>
          <p:cNvSpPr/>
          <p:nvPr/>
        </p:nvSpPr>
        <p:spPr>
          <a:xfrm>
            <a:off x="82359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27"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30</a:t>
            </a:r>
          </a:p>
        </p:txBody>
      </p:sp>
      <p:sp>
        <p:nvSpPr>
          <p:cNvPr id="28"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There is good cooperation between staff in my department.</a:t>
            </a:r>
          </a:p>
        </p:txBody>
      </p:sp>
      <p:sp>
        <p:nvSpPr>
          <p:cNvPr id="30"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84</a:t>
            </a:r>
          </a:p>
        </p:txBody>
      </p:sp>
      <p:sp>
        <p:nvSpPr>
          <p:cNvPr id="31" name="New shape"/>
          <p:cNvSpPr/>
          <p:nvPr/>
        </p:nvSpPr>
        <p:spPr>
          <a:xfrm>
            <a:off x="6508750" y="28892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2" name="New shape"/>
          <p:cNvSpPr/>
          <p:nvPr/>
        </p:nvSpPr>
        <p:spPr>
          <a:xfrm>
            <a:off x="73723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3" name="New shape"/>
          <p:cNvSpPr/>
          <p:nvPr/>
        </p:nvSpPr>
        <p:spPr>
          <a:xfrm>
            <a:off x="8235950" y="28892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Diversity &amp; Inclusion</a:t>
            </a:r>
          </a:p>
        </p:txBody>
      </p:sp>
      <p:sp>
        <p:nvSpPr>
          <p:cNvPr id="29"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Diversity &amp; Inclusion</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76</a:t>
            </a:r>
          </a:p>
        </p:txBody>
      </p:sp>
      <p:sp>
        <p:nvSpPr>
          <p:cNvPr id="13" name="New shape"/>
          <p:cNvSpPr/>
          <p:nvPr/>
        </p:nvSpPr>
        <p:spPr>
          <a:xfrm>
            <a:off x="6508750" y="19367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15" name="New shape"/>
          <p:cNvSpPr/>
          <p:nvPr/>
        </p:nvSpPr>
        <p:spPr>
          <a:xfrm>
            <a:off x="7372350" y="19367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7" name="New shape"/>
          <p:cNvSpPr/>
          <p:nvPr/>
        </p:nvSpPr>
        <p:spPr>
          <a:xfrm>
            <a:off x="8235950" y="19367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13</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fontScale="92500" lnSpcReduction="10000"/>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that management at my campus/location supports equal opportunity for all employees, of all differences, including, but not limited to, age, gender identity, ethnicity and disability status.</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81</a:t>
            </a:r>
          </a:p>
        </p:txBody>
      </p:sp>
      <p:sp>
        <p:nvSpPr>
          <p:cNvPr id="24" name="New shape"/>
          <p:cNvSpPr/>
          <p:nvPr/>
        </p:nvSpPr>
        <p:spPr>
          <a:xfrm>
            <a:off x="6508750" y="2381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25" name="New shape"/>
          <p:cNvSpPr/>
          <p:nvPr/>
        </p:nvSpPr>
        <p:spPr>
          <a:xfrm>
            <a:off x="7372350" y="23812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6*</a:t>
            </a:r>
          </a:p>
        </p:txBody>
      </p:sp>
      <p:sp>
        <p:nvSpPr>
          <p:cNvPr id="26" name="New shape"/>
          <p:cNvSpPr/>
          <p:nvPr/>
        </p:nvSpPr>
        <p:spPr>
          <a:xfrm>
            <a:off x="8235950" y="2381250"/>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27"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33</a:t>
            </a:r>
          </a:p>
        </p:txBody>
      </p:sp>
      <p:sp>
        <p:nvSpPr>
          <p:cNvPr id="28"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Employees at my campus/location are treated with dignity and respect, regardless of their position or background.</a:t>
            </a:r>
          </a:p>
        </p:txBody>
      </p:sp>
      <p:sp>
        <p:nvSpPr>
          <p:cNvPr id="30"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71</a:t>
            </a:r>
          </a:p>
        </p:txBody>
      </p:sp>
      <p:sp>
        <p:nvSpPr>
          <p:cNvPr id="31" name="New shape"/>
          <p:cNvSpPr/>
          <p:nvPr/>
        </p:nvSpPr>
        <p:spPr>
          <a:xfrm>
            <a:off x="6508750" y="2889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32" name="New shape"/>
          <p:cNvSpPr/>
          <p:nvPr/>
        </p:nvSpPr>
        <p:spPr>
          <a:xfrm>
            <a:off x="7372350" y="2889250"/>
            <a:ext cx="4445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3" name="New shape"/>
          <p:cNvSpPr/>
          <p:nvPr/>
        </p:nvSpPr>
        <p:spPr>
          <a:xfrm>
            <a:off x="8235950" y="2889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Wellness</a:t>
            </a:r>
          </a:p>
        </p:txBody>
      </p:sp>
      <p:sp>
        <p:nvSpPr>
          <p:cNvPr id="29" name="New shape"/>
          <p:cNvSpPr/>
          <p:nvPr/>
        </p:nvSpPr>
        <p:spPr>
          <a:xfrm>
            <a:off x="5435600" y="2794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286000"/>
            <a:ext cx="863600" cy="508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New shape"/>
          <p:cNvSpPr/>
          <p:nvPr/>
        </p:nvSpPr>
        <p:spPr>
          <a:xfrm>
            <a:off x="80264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71628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62992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5435600" y="1905000"/>
            <a:ext cx="863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54000" y="1905000"/>
            <a:ext cx="5181600" cy="381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54356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a:t>
            </a:r>
          </a:p>
        </p:txBody>
      </p:sp>
      <p:sp>
        <p:nvSpPr>
          <p:cNvPr id="5" name="New shape"/>
          <p:cNvSpPr/>
          <p:nvPr/>
        </p:nvSpPr>
        <p:spPr>
          <a:xfrm>
            <a:off x="62992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71628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7" name="New shape"/>
          <p:cNvSpPr/>
          <p:nvPr/>
        </p:nvSpPr>
        <p:spPr>
          <a:xfrm>
            <a:off x="8026400" y="889000"/>
            <a:ext cx="863600" cy="1016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254000" y="1905000"/>
            <a:ext cx="51816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Wellness</a:t>
            </a:r>
          </a:p>
        </p:txBody>
      </p:sp>
      <p:sp>
        <p:nvSpPr>
          <p:cNvPr id="11" name="New shape"/>
          <p:cNvSpPr/>
          <p:nvPr/>
        </p:nvSpPr>
        <p:spPr>
          <a:xfrm>
            <a:off x="5435600" y="20078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60</a:t>
            </a:r>
          </a:p>
        </p:txBody>
      </p:sp>
      <p:sp>
        <p:nvSpPr>
          <p:cNvPr id="13" name="New shape"/>
          <p:cNvSpPr/>
          <p:nvPr/>
        </p:nvSpPr>
        <p:spPr>
          <a:xfrm>
            <a:off x="6508750" y="19367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15" name="New shape"/>
          <p:cNvSpPr/>
          <p:nvPr/>
        </p:nvSpPr>
        <p:spPr>
          <a:xfrm>
            <a:off x="7372350" y="19367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17" name="New shape"/>
          <p:cNvSpPr/>
          <p:nvPr/>
        </p:nvSpPr>
        <p:spPr>
          <a:xfrm>
            <a:off x="8235950" y="19367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18"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794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450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32</a:t>
            </a:r>
          </a:p>
        </p:txBody>
      </p:sp>
      <p:sp>
        <p:nvSpPr>
          <p:cNvPr id="21" name="New shape"/>
          <p:cNvSpPr/>
          <p:nvPr/>
        </p:nvSpPr>
        <p:spPr>
          <a:xfrm>
            <a:off x="571500" y="2330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supervisor is supportive of my participation in health or wellness-related initiatives and programs offered at my campus/location.</a:t>
            </a:r>
            <a:r>
              <a:rPr sz="1400" b="0" i="0" u="none" kern="200">
                <a:solidFill>
                  <a:srgbClr val="000000"/>
                </a:solidFill>
                <a:latin typeface="arial"/>
              </a:rPr>
              <a:t> ⋆ </a:t>
            </a:r>
          </a:p>
        </p:txBody>
      </p:sp>
      <p:sp>
        <p:nvSpPr>
          <p:cNvPr id="23" name="New shape"/>
          <p:cNvSpPr/>
          <p:nvPr/>
        </p:nvSpPr>
        <p:spPr>
          <a:xfrm>
            <a:off x="5435600" y="2452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61</a:t>
            </a:r>
          </a:p>
        </p:txBody>
      </p:sp>
      <p:sp>
        <p:nvSpPr>
          <p:cNvPr id="24" name="New shape"/>
          <p:cNvSpPr/>
          <p:nvPr/>
        </p:nvSpPr>
        <p:spPr>
          <a:xfrm>
            <a:off x="6508750" y="2381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25" name="New shape"/>
          <p:cNvSpPr/>
          <p:nvPr/>
        </p:nvSpPr>
        <p:spPr>
          <a:xfrm>
            <a:off x="7372350" y="2381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26" name="New shape"/>
          <p:cNvSpPr/>
          <p:nvPr/>
        </p:nvSpPr>
        <p:spPr>
          <a:xfrm>
            <a:off x="8235950" y="2381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27" name="New shape"/>
          <p:cNvSpPr/>
          <p:nvPr/>
        </p:nvSpPr>
        <p:spPr>
          <a:xfrm>
            <a:off x="254000" y="2958474"/>
            <a:ext cx="317500" cy="20445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ctr" hangingPunct="0">
              <a:buNone/>
              <a:defRPr sz="1050" b="1" i="0">
                <a:solidFill>
                  <a:srgbClr val="000000"/>
                </a:solidFill>
                <a:latin typeface="arial"/>
              </a:defRPr>
            </a:pPr>
            <a:r>
              <a:rPr sz="1050" b="1" i="0" u="none" kern="200">
                <a:solidFill>
                  <a:srgbClr val="000000"/>
                </a:solidFill>
                <a:latin typeface="arial"/>
              </a:rPr>
              <a:t>35</a:t>
            </a:r>
          </a:p>
        </p:txBody>
      </p:sp>
      <p:sp>
        <p:nvSpPr>
          <p:cNvPr id="28" name="New shape"/>
          <p:cNvSpPr/>
          <p:nvPr/>
        </p:nvSpPr>
        <p:spPr>
          <a:xfrm>
            <a:off x="571500" y="2838450"/>
            <a:ext cx="4663440" cy="4191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3175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My organization promotes an environment of physical, mental, and social well-being.</a:t>
            </a:r>
            <a:r>
              <a:rPr sz="1400" b="0" i="0" u="none" kern="200">
                <a:solidFill>
                  <a:srgbClr val="000000"/>
                </a:solidFill>
                <a:latin typeface="arial"/>
              </a:rPr>
              <a:t> ⋆ </a:t>
            </a:r>
          </a:p>
        </p:txBody>
      </p:sp>
      <p:sp>
        <p:nvSpPr>
          <p:cNvPr id="30" name="New shape"/>
          <p:cNvSpPr/>
          <p:nvPr/>
        </p:nvSpPr>
        <p:spPr>
          <a:xfrm>
            <a:off x="5435600" y="2960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60</a:t>
            </a:r>
          </a:p>
        </p:txBody>
      </p:sp>
      <p:sp>
        <p:nvSpPr>
          <p:cNvPr id="31" name="New shape"/>
          <p:cNvSpPr/>
          <p:nvPr/>
        </p:nvSpPr>
        <p:spPr>
          <a:xfrm>
            <a:off x="6508750" y="2889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32" name="New shape"/>
          <p:cNvSpPr/>
          <p:nvPr/>
        </p:nvSpPr>
        <p:spPr>
          <a:xfrm>
            <a:off x="7372350" y="28892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33" name="New shape"/>
          <p:cNvSpPr/>
          <p:nvPr/>
        </p:nvSpPr>
        <p:spPr>
          <a:xfrm>
            <a:off x="8235950" y="2889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-12*</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2"/>
          <p:cNvSpPr txBox="1">
            <a:spLocks noChangeArrowheads="1"/>
          </p:cNvSpPr>
          <p:nvPr/>
        </p:nvSpPr>
        <p:spPr>
          <a:xfrm>
            <a:off x="457200" y="457200"/>
            <a:ext cx="8229600" cy="307777"/>
          </a:xfrm>
          <a:prstGeom prst="rect">
            <a:avLst/>
          </a:prstGeom>
        </p:spPr>
        <p:txBody>
          <a:bodyPr vert="horz" lIns="0" tIns="0" rIns="0" bIns="0" rtlCol="0" anchor="t" anchorCtr="0">
            <a:normAutofit/>
          </a:bodyPr>
          <a:lstStyle>
            <a:lvl1pPr algn="l" defTabSz="914400" rtl="0" eaLnBrk="1" latinLnBrk="0" hangingPunct="1">
              <a:spcBef>
                <a:spcPct val="0"/>
              </a:spcBef>
              <a:buNone/>
              <a:defRPr sz="2000" b="1" kern="1200" baseline="0">
                <a:solidFill>
                  <a:srgbClr val="70208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0" lang="en-GB" altLang="en-US" b="1" i="0" u="none" strike="noStrike" kern="1200" cap="none" spc="0" normalizeH="0" baseline="0" noProof="0" dirty="0" smtClean="0">
                <a:ln>
                  <a:noFill/>
                </a:ln>
                <a:solidFill>
                  <a:srgbClr val="7030A0"/>
                </a:solidFill>
                <a:effectLst/>
                <a:uLnTx/>
                <a:uFillTx/>
                <a:latin typeface="Arial"/>
              </a:rPr>
              <a:t>Sustainable Engagement Profile vs. U.S. National Norm </a:t>
            </a:r>
            <a:r>
              <a:rPr lang="en-GB" altLang="en-US" dirty="0">
                <a:solidFill>
                  <a:srgbClr val="7030A0"/>
                </a:solidFill>
                <a:latin typeface="Arial"/>
              </a:rPr>
              <a:t>&amp; </a:t>
            </a:r>
            <a:r>
              <a:rPr lang="en-GB" altLang="en-US" dirty="0" smtClean="0">
                <a:solidFill>
                  <a:srgbClr val="7030A0"/>
                </a:solidFill>
                <a:latin typeface="Arial"/>
              </a:rPr>
              <a:t>ANR </a:t>
            </a:r>
            <a:r>
              <a:rPr kumimoji="0" lang="en-GB" altLang="en-US" b="1" i="0" u="none" strike="noStrike" kern="1200" cap="none" spc="0" normalizeH="0" baseline="0" noProof="0" dirty="0" smtClean="0">
                <a:ln>
                  <a:noFill/>
                </a:ln>
                <a:solidFill>
                  <a:srgbClr val="7030A0"/>
                </a:solidFill>
                <a:effectLst/>
                <a:uLnTx/>
                <a:uFillTx/>
                <a:latin typeface="Arial"/>
              </a:rPr>
              <a:t>2015</a:t>
            </a:r>
          </a:p>
        </p:txBody>
      </p:sp>
      <p:sp>
        <p:nvSpPr>
          <p:cNvPr id="41" name="Text Placeholder 1"/>
          <p:cNvSpPr txBox="1">
            <a:spLocks/>
          </p:cNvSpPr>
          <p:nvPr/>
        </p:nvSpPr>
        <p:spPr>
          <a:xfrm>
            <a:off x="457200" y="800239"/>
            <a:ext cx="8229600" cy="276999"/>
          </a:xfrm>
          <a:prstGeom prst="rect">
            <a:avLst/>
          </a:prstGeom>
        </p:spPr>
        <p:txBody>
          <a:bodyPr vert="horz" lIns="0" tIns="0" rIns="0" bIns="0" rtlCol="0">
            <a:noAutofit/>
          </a:bodyPr>
          <a:lstStyle>
            <a:lvl1pPr marL="0" indent="0" algn="l" defTabSz="914400" rtl="0" eaLnBrk="1" latinLnBrk="0" hangingPunct="1">
              <a:spcBef>
                <a:spcPts val="0"/>
              </a:spcBef>
              <a:spcAft>
                <a:spcPts val="350"/>
              </a:spcAft>
              <a:buFontTx/>
              <a:buNone/>
              <a:defRPr sz="1800" b="0" kern="1200" baseline="0">
                <a:solidFill>
                  <a:schemeClr val="tx1"/>
                </a:solidFill>
                <a:latin typeface="+mn-lt"/>
                <a:ea typeface="+mn-ea"/>
                <a:cs typeface="+mn-cs"/>
              </a:defRPr>
            </a:lvl1pPr>
            <a:lvl2pPr marL="0" indent="0" algn="l" defTabSz="914400" rtl="0" eaLnBrk="1" latinLnBrk="0" hangingPunct="1">
              <a:spcBef>
                <a:spcPts val="0"/>
              </a:spcBef>
              <a:spcAft>
                <a:spcPts val="350"/>
              </a:spcAft>
              <a:buFontTx/>
              <a:buNone/>
              <a:defRPr sz="1600" kern="1200">
                <a:solidFill>
                  <a:schemeClr val="tx1"/>
                </a:solidFill>
                <a:latin typeface="+mn-lt"/>
                <a:ea typeface="+mn-ea"/>
                <a:cs typeface="+mn-cs"/>
              </a:defRPr>
            </a:lvl2pPr>
            <a:lvl3pPr marL="228600" indent="-228600" algn="l" defTabSz="914400" rtl="0" eaLnBrk="1" latinLnBrk="0" hangingPunct="1">
              <a:spcBef>
                <a:spcPts val="0"/>
              </a:spcBef>
              <a:spcAft>
                <a:spcPts val="350"/>
              </a:spcAft>
              <a:buClr>
                <a:srgbClr val="702082"/>
              </a:buClr>
              <a:buSzPct val="125000"/>
              <a:buFont typeface="Wingdings" pitchFamily="2" charset="2"/>
              <a:buChar char="§"/>
              <a:defRPr sz="1600" kern="1200" baseline="0">
                <a:solidFill>
                  <a:schemeClr val="tx1"/>
                </a:solidFill>
                <a:latin typeface="+mn-lt"/>
                <a:ea typeface="+mn-ea"/>
                <a:cs typeface="+mn-cs"/>
              </a:defRPr>
            </a:lvl3pPr>
            <a:lvl4pPr marL="457200" indent="-228600" algn="l" defTabSz="914400" rtl="0" eaLnBrk="1" latinLnBrk="0" hangingPunct="1">
              <a:spcBef>
                <a:spcPts val="0"/>
              </a:spcBef>
              <a:spcAft>
                <a:spcPts val="280"/>
              </a:spcAft>
              <a:buClr>
                <a:schemeClr val="accent6"/>
              </a:buClr>
              <a:buSzPct val="125000"/>
              <a:buFont typeface="Wingdings" pitchFamily="2" charset="2"/>
              <a:buChar char="§"/>
              <a:defRPr sz="1400" kern="1200">
                <a:solidFill>
                  <a:schemeClr val="tx1"/>
                </a:solidFill>
                <a:latin typeface="+mn-lt"/>
                <a:ea typeface="+mn-ea"/>
                <a:cs typeface="+mn-cs"/>
              </a:defRPr>
            </a:lvl4pPr>
            <a:lvl5pPr marL="731520" indent="-228600" algn="l" defTabSz="914400" rtl="0" eaLnBrk="1" latinLnBrk="0" hangingPunct="1">
              <a:spcBef>
                <a:spcPts val="0"/>
              </a:spcBef>
              <a:spcAft>
                <a:spcPts val="280"/>
              </a:spcAft>
              <a:buClr>
                <a:srgbClr val="000000"/>
              </a:buClr>
              <a:buSzPct val="125000"/>
              <a:buFont typeface="Arial" pitchFamily="34" charset="0"/>
              <a:buChar char="̵"/>
              <a:defRPr sz="1200" kern="1200" baseline="0">
                <a:solidFill>
                  <a:schemeClr val="tx1"/>
                </a:solidFill>
                <a:latin typeface="+mn-lt"/>
                <a:ea typeface="+mn-ea"/>
                <a:cs typeface="+mn-cs"/>
              </a:defRPr>
            </a:lvl5pPr>
            <a:lvl6pPr marL="1005840" indent="-228600" algn="l" defTabSz="914400" rtl="0" eaLnBrk="1" latinLnBrk="0" hangingPunct="1">
              <a:spcBef>
                <a:spcPts val="0"/>
              </a:spcBef>
              <a:spcAft>
                <a:spcPts val="240"/>
              </a:spcAft>
              <a:buClr>
                <a:srgbClr val="000000"/>
              </a:buClr>
              <a:buFont typeface="Arial" pitchFamily="34" charset="0"/>
              <a:buChar char="̵"/>
              <a:defRPr sz="1100" kern="1200" baseline="0">
                <a:solidFill>
                  <a:schemeClr val="tx1"/>
                </a:solidFill>
                <a:latin typeface="+mn-lt"/>
                <a:ea typeface="+mn-ea"/>
                <a:cs typeface="+mn-cs"/>
              </a:defRPr>
            </a:lvl6pPr>
            <a:lvl7pPr marL="1280160" indent="-228600" algn="l" defTabSz="914400" rtl="0" eaLnBrk="1" latinLnBrk="0" hangingPunct="1">
              <a:spcBef>
                <a:spcPts val="0"/>
              </a:spcBef>
              <a:spcAft>
                <a:spcPts val="240"/>
              </a:spcAft>
              <a:buClr>
                <a:srgbClr val="000000"/>
              </a:buClr>
              <a:buFont typeface="Arial" pitchFamily="34" charset="0"/>
              <a:buChar char="̵"/>
              <a:defRPr sz="11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50"/>
              </a:spcAft>
              <a:buClrTx/>
              <a:buSzTx/>
              <a:buFontTx/>
              <a:buNone/>
              <a:tabLst/>
              <a:defRPr/>
            </a:pPr>
            <a:r>
              <a:rPr kumimoji="0" lang="en-US" sz="1800" b="0" i="0" u="none" strike="noStrike" kern="1200" cap="none" spc="0" normalizeH="0" baseline="0" noProof="0" dirty="0" smtClean="0">
                <a:ln>
                  <a:noFill/>
                </a:ln>
                <a:solidFill>
                  <a:sysClr val="windowText" lastClr="000000"/>
                </a:solidFill>
                <a:effectLst/>
                <a:uLnTx/>
                <a:uFillTx/>
                <a:latin typeface="Arial"/>
                <a:ea typeface="+mn-ea"/>
                <a:cs typeface="+mn-cs"/>
              </a:rPr>
              <a:t>Segmentation analysis identifies the types of engagement within the organization</a:t>
            </a:r>
          </a:p>
          <a:p>
            <a:pPr marL="0" marR="0" lvl="0" indent="0" algn="l" defTabSz="914400" rtl="0" eaLnBrk="1" fontAlgn="auto" latinLnBrk="0" hangingPunct="1">
              <a:lnSpc>
                <a:spcPct val="100000"/>
              </a:lnSpc>
              <a:spcBef>
                <a:spcPts val="0"/>
              </a:spcBef>
              <a:spcAft>
                <a:spcPts val="350"/>
              </a:spcAft>
              <a:buClrTx/>
              <a:buSzTx/>
              <a:buFontTx/>
              <a:buNone/>
              <a:tabLst/>
              <a:defRPr/>
            </a:pPr>
            <a:endParaRPr kumimoji="0" lang="en-US" sz="1800" b="0" i="0" u="none" strike="noStrike" kern="1200" cap="none" spc="0" normalizeH="0" baseline="0" noProof="0" dirty="0">
              <a:ln>
                <a:noFill/>
              </a:ln>
              <a:solidFill>
                <a:sysClr val="windowText" lastClr="000000"/>
              </a:solidFill>
              <a:effectLst/>
              <a:uLnTx/>
              <a:uFillTx/>
              <a:latin typeface="Arial"/>
              <a:ea typeface="+mn-ea"/>
              <a:cs typeface="+mn-cs"/>
            </a:endParaRPr>
          </a:p>
        </p:txBody>
      </p:sp>
      <p:sp>
        <p:nvSpPr>
          <p:cNvPr id="43" name="Slide Number Placeholder 3"/>
          <p:cNvSpPr txBox="1">
            <a:spLocks/>
          </p:cNvSpPr>
          <p:nvPr/>
        </p:nvSpPr>
        <p:spPr>
          <a:xfrm>
            <a:off x="8305800" y="6400800"/>
            <a:ext cx="381000" cy="137160"/>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083E393-C0BF-4ED8-8545-7E4C90AFF831}" type="slidenum">
              <a:rPr lang="en-US" smtClean="0">
                <a:solidFill>
                  <a:prstClr val="black"/>
                </a:solidFill>
                <a:latin typeface="Arial"/>
              </a:rPr>
              <a:pPr/>
              <a:t>24</a:t>
            </a:fld>
            <a:endParaRPr lang="en-US" dirty="0">
              <a:solidFill>
                <a:prstClr val="black"/>
              </a:solidFill>
              <a:latin typeface="Arial"/>
            </a:endParaRPr>
          </a:p>
        </p:txBody>
      </p:sp>
      <p:sp>
        <p:nvSpPr>
          <p:cNvPr id="44" name="Rectangle 43"/>
          <p:cNvSpPr>
            <a:spLocks noChangeArrowheads="1"/>
          </p:cNvSpPr>
          <p:nvPr/>
        </p:nvSpPr>
        <p:spPr bwMode="auto">
          <a:xfrm>
            <a:off x="652538" y="1913745"/>
            <a:ext cx="276802" cy="224270"/>
          </a:xfrm>
          <a:prstGeom prst="rect">
            <a:avLst/>
          </a:prstGeom>
          <a:noFill/>
          <a:ln>
            <a:noFill/>
          </a:ln>
          <a:effectLst/>
          <a:extLst/>
        </p:spPr>
        <p:txBody>
          <a:bodyPr wrap="none" anchor="ctr"/>
          <a:lstStyle/>
          <a:p>
            <a:pPr>
              <a:defRPr/>
            </a:pPr>
            <a:endParaRPr lang="en-US" sz="1000" kern="0" dirty="0">
              <a:solidFill>
                <a:prstClr val="black"/>
              </a:solidFill>
              <a:latin typeface="Arial"/>
              <a:cs typeface="Arial" charset="0"/>
            </a:endParaRPr>
          </a:p>
        </p:txBody>
      </p:sp>
      <p:sp>
        <p:nvSpPr>
          <p:cNvPr id="45" name="Text Box 8"/>
          <p:cNvSpPr txBox="1">
            <a:spLocks noChangeArrowheads="1"/>
          </p:cNvSpPr>
          <p:nvPr/>
        </p:nvSpPr>
        <p:spPr bwMode="auto">
          <a:xfrm>
            <a:off x="989612" y="1327581"/>
            <a:ext cx="3133797" cy="394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nchor="ctr">
            <a:spAutoFit/>
          </a:bodyPr>
          <a:lstStyle/>
          <a:p>
            <a:pPr eaLnBrk="0" hangingPunct="0">
              <a:defRPr/>
            </a:pPr>
            <a:r>
              <a:rPr lang="en-US" sz="1200" b="1" kern="0" dirty="0">
                <a:solidFill>
                  <a:srgbClr val="000000"/>
                </a:solidFill>
                <a:latin typeface="Arial"/>
                <a:cs typeface="Arial" charset="0"/>
              </a:rPr>
              <a:t>Highly Engaged</a:t>
            </a:r>
            <a:r>
              <a:rPr lang="en-US" sz="1200" kern="0" dirty="0">
                <a:solidFill>
                  <a:srgbClr val="000000"/>
                </a:solidFill>
                <a:latin typeface="Arial"/>
                <a:cs typeface="Arial" charset="0"/>
              </a:rPr>
              <a:t>: </a:t>
            </a:r>
            <a:r>
              <a:rPr lang="en-US" sz="1200" kern="0" dirty="0">
                <a:solidFill>
                  <a:prstClr val="black"/>
                </a:solidFill>
                <a:latin typeface="Arial"/>
                <a:cs typeface="Arial" charset="0"/>
              </a:rPr>
              <a:t>Those who score high on </a:t>
            </a:r>
            <a:br>
              <a:rPr lang="en-US" sz="1200" kern="0" dirty="0">
                <a:solidFill>
                  <a:prstClr val="black"/>
                </a:solidFill>
                <a:latin typeface="Arial"/>
                <a:cs typeface="Arial" charset="0"/>
              </a:rPr>
            </a:br>
            <a:r>
              <a:rPr lang="en-US" sz="1200" kern="0" dirty="0">
                <a:solidFill>
                  <a:prstClr val="black"/>
                </a:solidFill>
                <a:latin typeface="Arial"/>
                <a:cs typeface="Arial" charset="0"/>
              </a:rPr>
              <a:t>all three aspects of sustainable engagement</a:t>
            </a:r>
          </a:p>
        </p:txBody>
      </p:sp>
      <p:sp>
        <p:nvSpPr>
          <p:cNvPr id="46" name="Text Box 9"/>
          <p:cNvSpPr txBox="1">
            <a:spLocks noChangeArrowheads="1"/>
          </p:cNvSpPr>
          <p:nvPr/>
        </p:nvSpPr>
        <p:spPr bwMode="auto">
          <a:xfrm>
            <a:off x="989612" y="1857315"/>
            <a:ext cx="3133797" cy="394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nchor="ctr">
            <a:spAutoFit/>
          </a:bodyPr>
          <a:lstStyle/>
          <a:p>
            <a:pPr eaLnBrk="0" hangingPunct="0">
              <a:defRPr/>
            </a:pPr>
            <a:r>
              <a:rPr lang="en-US" sz="1200" b="1" kern="0" dirty="0">
                <a:solidFill>
                  <a:srgbClr val="000000"/>
                </a:solidFill>
                <a:latin typeface="Arial"/>
                <a:cs typeface="Arial" charset="0"/>
              </a:rPr>
              <a:t>Unsupported: </a:t>
            </a:r>
            <a:r>
              <a:rPr lang="en-US" sz="1200" kern="0" dirty="0">
                <a:solidFill>
                  <a:srgbClr val="000000"/>
                </a:solidFill>
                <a:latin typeface="Arial"/>
                <a:cs typeface="Arial" charset="0"/>
              </a:rPr>
              <a:t>T</a:t>
            </a:r>
            <a:r>
              <a:rPr lang="en-US" sz="1200" kern="0" dirty="0">
                <a:solidFill>
                  <a:prstClr val="black"/>
                </a:solidFill>
                <a:latin typeface="Arial"/>
                <a:cs typeface="Arial" charset="0"/>
              </a:rPr>
              <a:t>hose who are traditionally</a:t>
            </a:r>
            <a:br>
              <a:rPr lang="en-US" sz="1200" kern="0" dirty="0">
                <a:solidFill>
                  <a:prstClr val="black"/>
                </a:solidFill>
                <a:latin typeface="Arial"/>
                <a:cs typeface="Arial" charset="0"/>
              </a:rPr>
            </a:br>
            <a:r>
              <a:rPr lang="en-US" sz="1200" kern="0" dirty="0">
                <a:solidFill>
                  <a:prstClr val="black"/>
                </a:solidFill>
                <a:latin typeface="Arial"/>
                <a:cs typeface="Arial" charset="0"/>
              </a:rPr>
              <a:t>engaged, but lack enablement and/or energy</a:t>
            </a:r>
          </a:p>
        </p:txBody>
      </p:sp>
      <p:sp>
        <p:nvSpPr>
          <p:cNvPr id="47" name="Text Box 10"/>
          <p:cNvSpPr txBox="1">
            <a:spLocks noChangeArrowheads="1"/>
          </p:cNvSpPr>
          <p:nvPr/>
        </p:nvSpPr>
        <p:spPr bwMode="auto">
          <a:xfrm>
            <a:off x="4856762" y="1354878"/>
            <a:ext cx="3366539" cy="394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nchor="ctr">
            <a:spAutoFit/>
          </a:bodyPr>
          <a:lstStyle/>
          <a:p>
            <a:pPr>
              <a:buClr>
                <a:srgbClr val="999999"/>
              </a:buClr>
              <a:buSzPct val="150000"/>
              <a:defRPr/>
            </a:pPr>
            <a:r>
              <a:rPr lang="en-US" sz="1200" b="1" kern="0" dirty="0">
                <a:solidFill>
                  <a:srgbClr val="000000"/>
                </a:solidFill>
                <a:latin typeface="Arial"/>
                <a:cs typeface="Arial" charset="0"/>
              </a:rPr>
              <a:t>Detached: </a:t>
            </a:r>
            <a:r>
              <a:rPr lang="en-US" sz="1200" kern="0" dirty="0">
                <a:solidFill>
                  <a:prstClr val="black"/>
                </a:solidFill>
                <a:latin typeface="Arial"/>
                <a:cs typeface="Arial" charset="0"/>
              </a:rPr>
              <a:t>Those who feel enabled and/or energized, but lack a sense of traditional engagement</a:t>
            </a:r>
          </a:p>
        </p:txBody>
      </p:sp>
      <p:sp>
        <p:nvSpPr>
          <p:cNvPr id="48" name="Text Box 10"/>
          <p:cNvSpPr txBox="1">
            <a:spLocks noChangeArrowheads="1"/>
          </p:cNvSpPr>
          <p:nvPr/>
        </p:nvSpPr>
        <p:spPr bwMode="auto">
          <a:xfrm>
            <a:off x="4856762" y="1833140"/>
            <a:ext cx="3067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nchor="ctr">
            <a:spAutoFit/>
          </a:bodyPr>
          <a:lstStyle/>
          <a:p>
            <a:pPr>
              <a:buClr>
                <a:srgbClr val="999999"/>
              </a:buClr>
              <a:buSzPct val="150000"/>
              <a:defRPr/>
            </a:pPr>
            <a:r>
              <a:rPr lang="en-US" sz="1200" b="1" kern="0" dirty="0">
                <a:solidFill>
                  <a:srgbClr val="000000"/>
                </a:solidFill>
                <a:latin typeface="Arial"/>
                <a:cs typeface="Arial" charset="0"/>
              </a:rPr>
              <a:t>Disengaged: </a:t>
            </a:r>
            <a:r>
              <a:rPr lang="en-US" sz="1200" kern="0" dirty="0">
                <a:solidFill>
                  <a:prstClr val="black"/>
                </a:solidFill>
                <a:latin typeface="Arial"/>
                <a:cs typeface="Arial" charset="0"/>
              </a:rPr>
              <a:t>Those who score low on </a:t>
            </a:r>
            <a:r>
              <a:rPr lang="en-US" sz="1200" i="1" kern="0" dirty="0">
                <a:solidFill>
                  <a:prstClr val="black"/>
                </a:solidFill>
                <a:latin typeface="Arial"/>
                <a:cs typeface="Arial" charset="0"/>
              </a:rPr>
              <a:t>all</a:t>
            </a:r>
            <a:r>
              <a:rPr lang="en-US" sz="1200" kern="0" dirty="0">
                <a:solidFill>
                  <a:prstClr val="black"/>
                </a:solidFill>
                <a:latin typeface="Arial"/>
                <a:cs typeface="Arial" charset="0"/>
              </a:rPr>
              <a:t> three aspects of sustainable engagement</a:t>
            </a:r>
            <a:endParaRPr lang="en-US" sz="1200" kern="0" dirty="0">
              <a:solidFill>
                <a:srgbClr val="000000"/>
              </a:solidFill>
              <a:latin typeface="Times New Roman" pitchFamily="18" charset="0"/>
              <a:cs typeface="Arial" charset="0"/>
            </a:endParaRPr>
          </a:p>
        </p:txBody>
      </p:sp>
      <p:sp>
        <p:nvSpPr>
          <p:cNvPr id="49" name="Rectangle 48"/>
          <p:cNvSpPr>
            <a:spLocks noChangeArrowheads="1"/>
          </p:cNvSpPr>
          <p:nvPr/>
        </p:nvSpPr>
        <p:spPr bwMode="auto">
          <a:xfrm>
            <a:off x="474632" y="1862832"/>
            <a:ext cx="433887" cy="380635"/>
          </a:xfrm>
          <a:prstGeom prst="rect">
            <a:avLst/>
          </a:prstGeom>
          <a:solidFill>
            <a:srgbClr val="00A0D2"/>
          </a:soli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a:cs typeface="Arial" charset="0"/>
            </a:endParaRPr>
          </a:p>
        </p:txBody>
      </p:sp>
      <p:sp>
        <p:nvSpPr>
          <p:cNvPr id="50" name="Freeform 5"/>
          <p:cNvSpPr>
            <a:spLocks noEditPoints="1"/>
          </p:cNvSpPr>
          <p:nvPr/>
        </p:nvSpPr>
        <p:spPr bwMode="auto">
          <a:xfrm>
            <a:off x="605255" y="1930109"/>
            <a:ext cx="198494" cy="282437"/>
          </a:xfrm>
          <a:custGeom>
            <a:avLst/>
            <a:gdLst>
              <a:gd name="T0" fmla="*/ 50 w 168"/>
              <a:gd name="T1" fmla="*/ 29 h 253"/>
              <a:gd name="T2" fmla="*/ 50 w 168"/>
              <a:gd name="T3" fmla="*/ 9 h 253"/>
              <a:gd name="T4" fmla="*/ 15 w 168"/>
              <a:gd name="T5" fmla="*/ 19 h 253"/>
              <a:gd name="T6" fmla="*/ 164 w 168"/>
              <a:gd name="T7" fmla="*/ 138 h 253"/>
              <a:gd name="T8" fmla="*/ 129 w 168"/>
              <a:gd name="T9" fmla="*/ 92 h 253"/>
              <a:gd name="T10" fmla="*/ 69 w 168"/>
              <a:gd name="T11" fmla="*/ 57 h 253"/>
              <a:gd name="T12" fmla="*/ 97 w 168"/>
              <a:gd name="T13" fmla="*/ 63 h 253"/>
              <a:gd name="T14" fmla="*/ 117 w 168"/>
              <a:gd name="T15" fmla="*/ 18 h 253"/>
              <a:gd name="T16" fmla="*/ 95 w 168"/>
              <a:gd name="T17" fmla="*/ 12 h 253"/>
              <a:gd name="T18" fmla="*/ 72 w 168"/>
              <a:gd name="T19" fmla="*/ 35 h 253"/>
              <a:gd name="T20" fmla="*/ 50 w 168"/>
              <a:gd name="T21" fmla="*/ 38 h 253"/>
              <a:gd name="T22" fmla="*/ 18 w 168"/>
              <a:gd name="T23" fmla="*/ 59 h 253"/>
              <a:gd name="T24" fmla="*/ 5 w 168"/>
              <a:gd name="T25" fmla="*/ 85 h 253"/>
              <a:gd name="T26" fmla="*/ 1 w 168"/>
              <a:gd name="T27" fmla="*/ 125 h 253"/>
              <a:gd name="T28" fmla="*/ 12 w 168"/>
              <a:gd name="T29" fmla="*/ 137 h 253"/>
              <a:gd name="T30" fmla="*/ 26 w 168"/>
              <a:gd name="T31" fmla="*/ 93 h 253"/>
              <a:gd name="T32" fmla="*/ 50 w 168"/>
              <a:gd name="T33" fmla="*/ 106 h 253"/>
              <a:gd name="T34" fmla="*/ 59 w 168"/>
              <a:gd name="T35" fmla="*/ 124 h 253"/>
              <a:gd name="T36" fmla="*/ 83 w 168"/>
              <a:gd name="T37" fmla="*/ 156 h 253"/>
              <a:gd name="T38" fmla="*/ 104 w 168"/>
              <a:gd name="T39" fmla="*/ 208 h 253"/>
              <a:gd name="T40" fmla="*/ 116 w 168"/>
              <a:gd name="T41" fmla="*/ 193 h 253"/>
              <a:gd name="T42" fmla="*/ 104 w 168"/>
              <a:gd name="T43" fmla="*/ 144 h 253"/>
              <a:gd name="T44" fmla="*/ 124 w 168"/>
              <a:gd name="T45" fmla="*/ 117 h 253"/>
              <a:gd name="T46" fmla="*/ 154 w 168"/>
              <a:gd name="T47" fmla="*/ 156 h 253"/>
              <a:gd name="T48" fmla="*/ 164 w 168"/>
              <a:gd name="T49" fmla="*/ 138 h 253"/>
              <a:gd name="T50" fmla="*/ 83 w 168"/>
              <a:gd name="T51" fmla="*/ 214 h 253"/>
              <a:gd name="T52" fmla="*/ 77 w 168"/>
              <a:gd name="T53" fmla="*/ 189 h 253"/>
              <a:gd name="T54" fmla="*/ 50 w 168"/>
              <a:gd name="T55" fmla="*/ 171 h 253"/>
              <a:gd name="T56" fmla="*/ 44 w 168"/>
              <a:gd name="T57" fmla="*/ 164 h 253"/>
              <a:gd name="T58" fmla="*/ 4 w 168"/>
              <a:gd name="T59" fmla="*/ 171 h 253"/>
              <a:gd name="T60" fmla="*/ 37 w 168"/>
              <a:gd name="T61" fmla="*/ 178 h 253"/>
              <a:gd name="T62" fmla="*/ 44 w 168"/>
              <a:gd name="T63" fmla="*/ 203 h 253"/>
              <a:gd name="T64" fmla="*/ 70 w 168"/>
              <a:gd name="T65" fmla="*/ 221 h 253"/>
              <a:gd name="T66" fmla="*/ 103 w 168"/>
              <a:gd name="T67" fmla="*/ 228 h 253"/>
              <a:gd name="T68" fmla="*/ 110 w 168"/>
              <a:gd name="T69" fmla="*/ 253 h 253"/>
              <a:gd name="T70" fmla="*/ 116 w 168"/>
              <a:gd name="T71" fmla="*/ 22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8" h="253">
                <a:moveTo>
                  <a:pt x="34" y="38"/>
                </a:moveTo>
                <a:cubicBezTo>
                  <a:pt x="41" y="38"/>
                  <a:pt x="46" y="35"/>
                  <a:pt x="50" y="29"/>
                </a:cubicBezTo>
                <a:cubicBezTo>
                  <a:pt x="52" y="26"/>
                  <a:pt x="53" y="23"/>
                  <a:pt x="53" y="19"/>
                </a:cubicBezTo>
                <a:cubicBezTo>
                  <a:pt x="53" y="15"/>
                  <a:pt x="52" y="12"/>
                  <a:pt x="50" y="9"/>
                </a:cubicBezTo>
                <a:cubicBezTo>
                  <a:pt x="46" y="4"/>
                  <a:pt x="41" y="0"/>
                  <a:pt x="34" y="0"/>
                </a:cubicBezTo>
                <a:cubicBezTo>
                  <a:pt x="24" y="0"/>
                  <a:pt x="15" y="9"/>
                  <a:pt x="15" y="19"/>
                </a:cubicBezTo>
                <a:cubicBezTo>
                  <a:pt x="15" y="29"/>
                  <a:pt x="24" y="38"/>
                  <a:pt x="34" y="38"/>
                </a:cubicBezTo>
                <a:close/>
                <a:moveTo>
                  <a:pt x="164" y="138"/>
                </a:moveTo>
                <a:cubicBezTo>
                  <a:pt x="141" y="98"/>
                  <a:pt x="141" y="98"/>
                  <a:pt x="141" y="98"/>
                </a:cubicBezTo>
                <a:cubicBezTo>
                  <a:pt x="139" y="93"/>
                  <a:pt x="134" y="91"/>
                  <a:pt x="129" y="92"/>
                </a:cubicBezTo>
                <a:cubicBezTo>
                  <a:pt x="90" y="97"/>
                  <a:pt x="90" y="97"/>
                  <a:pt x="90" y="97"/>
                </a:cubicBezTo>
                <a:cubicBezTo>
                  <a:pt x="69" y="57"/>
                  <a:pt x="69" y="57"/>
                  <a:pt x="69" y="57"/>
                </a:cubicBezTo>
                <a:cubicBezTo>
                  <a:pt x="94" y="62"/>
                  <a:pt x="94" y="62"/>
                  <a:pt x="94" y="62"/>
                </a:cubicBezTo>
                <a:cubicBezTo>
                  <a:pt x="95" y="63"/>
                  <a:pt x="96" y="63"/>
                  <a:pt x="97" y="63"/>
                </a:cubicBezTo>
                <a:cubicBezTo>
                  <a:pt x="102" y="63"/>
                  <a:pt x="106" y="59"/>
                  <a:pt x="107" y="54"/>
                </a:cubicBezTo>
                <a:cubicBezTo>
                  <a:pt x="117" y="18"/>
                  <a:pt x="117" y="18"/>
                  <a:pt x="117" y="18"/>
                </a:cubicBezTo>
                <a:cubicBezTo>
                  <a:pt x="118" y="12"/>
                  <a:pt x="115" y="6"/>
                  <a:pt x="109" y="4"/>
                </a:cubicBezTo>
                <a:cubicBezTo>
                  <a:pt x="103" y="3"/>
                  <a:pt x="97" y="6"/>
                  <a:pt x="95" y="12"/>
                </a:cubicBezTo>
                <a:cubicBezTo>
                  <a:pt x="88" y="38"/>
                  <a:pt x="88" y="38"/>
                  <a:pt x="88" y="38"/>
                </a:cubicBezTo>
                <a:cubicBezTo>
                  <a:pt x="83" y="37"/>
                  <a:pt x="77" y="36"/>
                  <a:pt x="72" y="35"/>
                </a:cubicBezTo>
                <a:cubicBezTo>
                  <a:pt x="69" y="35"/>
                  <a:pt x="67" y="35"/>
                  <a:pt x="65" y="35"/>
                </a:cubicBezTo>
                <a:cubicBezTo>
                  <a:pt x="60" y="35"/>
                  <a:pt x="55" y="36"/>
                  <a:pt x="50" y="38"/>
                </a:cubicBezTo>
                <a:cubicBezTo>
                  <a:pt x="47" y="39"/>
                  <a:pt x="44" y="41"/>
                  <a:pt x="41" y="42"/>
                </a:cubicBezTo>
                <a:cubicBezTo>
                  <a:pt x="33" y="46"/>
                  <a:pt x="22" y="51"/>
                  <a:pt x="18" y="59"/>
                </a:cubicBezTo>
                <a:cubicBezTo>
                  <a:pt x="14" y="65"/>
                  <a:pt x="11" y="72"/>
                  <a:pt x="8" y="79"/>
                </a:cubicBezTo>
                <a:cubicBezTo>
                  <a:pt x="7" y="81"/>
                  <a:pt x="6" y="83"/>
                  <a:pt x="5" y="85"/>
                </a:cubicBezTo>
                <a:cubicBezTo>
                  <a:pt x="4" y="87"/>
                  <a:pt x="4" y="88"/>
                  <a:pt x="4" y="89"/>
                </a:cubicBezTo>
                <a:cubicBezTo>
                  <a:pt x="1" y="125"/>
                  <a:pt x="1" y="125"/>
                  <a:pt x="1" y="125"/>
                </a:cubicBezTo>
                <a:cubicBezTo>
                  <a:pt x="0" y="131"/>
                  <a:pt x="4" y="136"/>
                  <a:pt x="11" y="137"/>
                </a:cubicBezTo>
                <a:cubicBezTo>
                  <a:pt x="11" y="137"/>
                  <a:pt x="11" y="137"/>
                  <a:pt x="12" y="137"/>
                </a:cubicBezTo>
                <a:cubicBezTo>
                  <a:pt x="17" y="137"/>
                  <a:pt x="22" y="132"/>
                  <a:pt x="23" y="127"/>
                </a:cubicBezTo>
                <a:cubicBezTo>
                  <a:pt x="26" y="93"/>
                  <a:pt x="26" y="93"/>
                  <a:pt x="26" y="93"/>
                </a:cubicBezTo>
                <a:cubicBezTo>
                  <a:pt x="35" y="75"/>
                  <a:pt x="35" y="75"/>
                  <a:pt x="35" y="75"/>
                </a:cubicBezTo>
                <a:cubicBezTo>
                  <a:pt x="50" y="106"/>
                  <a:pt x="50" y="106"/>
                  <a:pt x="50" y="106"/>
                </a:cubicBezTo>
                <a:cubicBezTo>
                  <a:pt x="56" y="119"/>
                  <a:pt x="56" y="119"/>
                  <a:pt x="56" y="119"/>
                </a:cubicBezTo>
                <a:cubicBezTo>
                  <a:pt x="57" y="120"/>
                  <a:pt x="58" y="122"/>
                  <a:pt x="59" y="124"/>
                </a:cubicBezTo>
                <a:cubicBezTo>
                  <a:pt x="65" y="132"/>
                  <a:pt x="65" y="132"/>
                  <a:pt x="65" y="132"/>
                </a:cubicBezTo>
                <a:cubicBezTo>
                  <a:pt x="83" y="156"/>
                  <a:pt x="83" y="156"/>
                  <a:pt x="83" y="156"/>
                </a:cubicBezTo>
                <a:cubicBezTo>
                  <a:pt x="92" y="198"/>
                  <a:pt x="92" y="198"/>
                  <a:pt x="92" y="198"/>
                </a:cubicBezTo>
                <a:cubicBezTo>
                  <a:pt x="93" y="204"/>
                  <a:pt x="98" y="208"/>
                  <a:pt x="104" y="208"/>
                </a:cubicBezTo>
                <a:cubicBezTo>
                  <a:pt x="105" y="208"/>
                  <a:pt x="106" y="208"/>
                  <a:pt x="107" y="208"/>
                </a:cubicBezTo>
                <a:cubicBezTo>
                  <a:pt x="113" y="206"/>
                  <a:pt x="117" y="200"/>
                  <a:pt x="116" y="193"/>
                </a:cubicBezTo>
                <a:cubicBezTo>
                  <a:pt x="106" y="148"/>
                  <a:pt x="106" y="148"/>
                  <a:pt x="106" y="148"/>
                </a:cubicBezTo>
                <a:cubicBezTo>
                  <a:pt x="106" y="147"/>
                  <a:pt x="105" y="145"/>
                  <a:pt x="104" y="144"/>
                </a:cubicBezTo>
                <a:cubicBezTo>
                  <a:pt x="88" y="122"/>
                  <a:pt x="88" y="122"/>
                  <a:pt x="88" y="122"/>
                </a:cubicBezTo>
                <a:cubicBezTo>
                  <a:pt x="124" y="117"/>
                  <a:pt x="124" y="117"/>
                  <a:pt x="124" y="117"/>
                </a:cubicBezTo>
                <a:cubicBezTo>
                  <a:pt x="143" y="150"/>
                  <a:pt x="143" y="150"/>
                  <a:pt x="143" y="150"/>
                </a:cubicBezTo>
                <a:cubicBezTo>
                  <a:pt x="145" y="154"/>
                  <a:pt x="150" y="156"/>
                  <a:pt x="154" y="156"/>
                </a:cubicBezTo>
                <a:cubicBezTo>
                  <a:pt x="156" y="156"/>
                  <a:pt x="158" y="156"/>
                  <a:pt x="160" y="155"/>
                </a:cubicBezTo>
                <a:cubicBezTo>
                  <a:pt x="166" y="151"/>
                  <a:pt x="168" y="144"/>
                  <a:pt x="164" y="138"/>
                </a:cubicBezTo>
                <a:close/>
                <a:moveTo>
                  <a:pt x="110" y="214"/>
                </a:moveTo>
                <a:cubicBezTo>
                  <a:pt x="83" y="214"/>
                  <a:pt x="83" y="214"/>
                  <a:pt x="83" y="214"/>
                </a:cubicBezTo>
                <a:cubicBezTo>
                  <a:pt x="83" y="196"/>
                  <a:pt x="83" y="196"/>
                  <a:pt x="83" y="196"/>
                </a:cubicBezTo>
                <a:cubicBezTo>
                  <a:pt x="83" y="192"/>
                  <a:pt x="80" y="189"/>
                  <a:pt x="77" y="189"/>
                </a:cubicBezTo>
                <a:cubicBezTo>
                  <a:pt x="50" y="189"/>
                  <a:pt x="50" y="189"/>
                  <a:pt x="50" y="189"/>
                </a:cubicBezTo>
                <a:cubicBezTo>
                  <a:pt x="50" y="171"/>
                  <a:pt x="50" y="171"/>
                  <a:pt x="50" y="171"/>
                </a:cubicBezTo>
                <a:cubicBezTo>
                  <a:pt x="50" y="170"/>
                  <a:pt x="50" y="169"/>
                  <a:pt x="50" y="168"/>
                </a:cubicBezTo>
                <a:cubicBezTo>
                  <a:pt x="49" y="166"/>
                  <a:pt x="46" y="164"/>
                  <a:pt x="44" y="164"/>
                </a:cubicBezTo>
                <a:cubicBezTo>
                  <a:pt x="10" y="164"/>
                  <a:pt x="10" y="164"/>
                  <a:pt x="10" y="164"/>
                </a:cubicBezTo>
                <a:cubicBezTo>
                  <a:pt x="7" y="164"/>
                  <a:pt x="4" y="167"/>
                  <a:pt x="4" y="171"/>
                </a:cubicBezTo>
                <a:cubicBezTo>
                  <a:pt x="4" y="175"/>
                  <a:pt x="7" y="178"/>
                  <a:pt x="10" y="178"/>
                </a:cubicBezTo>
                <a:cubicBezTo>
                  <a:pt x="37" y="178"/>
                  <a:pt x="37" y="178"/>
                  <a:pt x="37" y="178"/>
                </a:cubicBezTo>
                <a:cubicBezTo>
                  <a:pt x="37" y="196"/>
                  <a:pt x="37" y="196"/>
                  <a:pt x="37" y="196"/>
                </a:cubicBezTo>
                <a:cubicBezTo>
                  <a:pt x="37" y="199"/>
                  <a:pt x="40" y="203"/>
                  <a:pt x="44" y="203"/>
                </a:cubicBezTo>
                <a:cubicBezTo>
                  <a:pt x="70" y="203"/>
                  <a:pt x="70" y="203"/>
                  <a:pt x="70" y="203"/>
                </a:cubicBezTo>
                <a:cubicBezTo>
                  <a:pt x="70" y="221"/>
                  <a:pt x="70" y="221"/>
                  <a:pt x="70" y="221"/>
                </a:cubicBezTo>
                <a:cubicBezTo>
                  <a:pt x="70" y="224"/>
                  <a:pt x="73" y="228"/>
                  <a:pt x="77" y="228"/>
                </a:cubicBezTo>
                <a:cubicBezTo>
                  <a:pt x="103" y="228"/>
                  <a:pt x="103" y="228"/>
                  <a:pt x="103" y="228"/>
                </a:cubicBezTo>
                <a:cubicBezTo>
                  <a:pt x="103" y="246"/>
                  <a:pt x="103" y="246"/>
                  <a:pt x="103" y="246"/>
                </a:cubicBezTo>
                <a:cubicBezTo>
                  <a:pt x="103" y="250"/>
                  <a:pt x="106" y="253"/>
                  <a:pt x="110" y="253"/>
                </a:cubicBezTo>
                <a:cubicBezTo>
                  <a:pt x="113" y="253"/>
                  <a:pt x="116" y="250"/>
                  <a:pt x="116" y="246"/>
                </a:cubicBezTo>
                <a:cubicBezTo>
                  <a:pt x="116" y="221"/>
                  <a:pt x="116" y="221"/>
                  <a:pt x="116" y="221"/>
                </a:cubicBezTo>
                <a:cubicBezTo>
                  <a:pt x="116" y="217"/>
                  <a:pt x="113" y="214"/>
                  <a:pt x="110" y="214"/>
                </a:cubicBezTo>
                <a:close/>
              </a:path>
            </a:pathLst>
          </a:custGeom>
          <a:solidFill>
            <a:sysClr val="window" lastClr="FFFFFF"/>
          </a:solidFill>
          <a:ln>
            <a:noFill/>
          </a:ln>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a:endParaRPr>
          </a:p>
        </p:txBody>
      </p:sp>
      <p:sp>
        <p:nvSpPr>
          <p:cNvPr id="51" name="Rectangle 50"/>
          <p:cNvSpPr>
            <a:spLocks noChangeArrowheads="1"/>
          </p:cNvSpPr>
          <p:nvPr/>
        </p:nvSpPr>
        <p:spPr bwMode="auto">
          <a:xfrm>
            <a:off x="4341782" y="1348768"/>
            <a:ext cx="433887" cy="376288"/>
          </a:xfrm>
          <a:prstGeom prst="rect">
            <a:avLst/>
          </a:prstGeom>
          <a:solidFill>
            <a:srgbClr val="C110A0"/>
          </a:soli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a:cs typeface="Arial" charset="0"/>
            </a:endParaRPr>
          </a:p>
        </p:txBody>
      </p:sp>
      <p:sp>
        <p:nvSpPr>
          <p:cNvPr id="52" name="Freeform 17"/>
          <p:cNvSpPr>
            <a:spLocks noEditPoints="1"/>
          </p:cNvSpPr>
          <p:nvPr/>
        </p:nvSpPr>
        <p:spPr bwMode="auto">
          <a:xfrm>
            <a:off x="4457100" y="1427903"/>
            <a:ext cx="214586" cy="204942"/>
          </a:xfrm>
          <a:custGeom>
            <a:avLst/>
            <a:gdLst>
              <a:gd name="T0" fmla="*/ 44 w 240"/>
              <a:gd name="T1" fmla="*/ 241 h 241"/>
              <a:gd name="T2" fmla="*/ 0 w 240"/>
              <a:gd name="T3" fmla="*/ 228 h 241"/>
              <a:gd name="T4" fmla="*/ 13 w 240"/>
              <a:gd name="T5" fmla="*/ 183 h 241"/>
              <a:gd name="T6" fmla="*/ 56 w 240"/>
              <a:gd name="T7" fmla="*/ 196 h 241"/>
              <a:gd name="T8" fmla="*/ 56 w 240"/>
              <a:gd name="T9" fmla="*/ 129 h 241"/>
              <a:gd name="T10" fmla="*/ 13 w 240"/>
              <a:gd name="T11" fmla="*/ 116 h 241"/>
              <a:gd name="T12" fmla="*/ 0 w 240"/>
              <a:gd name="T13" fmla="*/ 161 h 241"/>
              <a:gd name="T14" fmla="*/ 44 w 240"/>
              <a:gd name="T15" fmla="*/ 174 h 241"/>
              <a:gd name="T16" fmla="*/ 56 w 240"/>
              <a:gd name="T17" fmla="*/ 129 h 241"/>
              <a:gd name="T18" fmla="*/ 44 w 240"/>
              <a:gd name="T19" fmla="*/ 47 h 241"/>
              <a:gd name="T20" fmla="*/ 0 w 240"/>
              <a:gd name="T21" fmla="*/ 60 h 241"/>
              <a:gd name="T22" fmla="*/ 13 w 240"/>
              <a:gd name="T23" fmla="*/ 105 h 241"/>
              <a:gd name="T24" fmla="*/ 56 w 240"/>
              <a:gd name="T25" fmla="*/ 92 h 241"/>
              <a:gd name="T26" fmla="*/ 122 w 240"/>
              <a:gd name="T27" fmla="*/ 196 h 241"/>
              <a:gd name="T28" fmla="*/ 78 w 240"/>
              <a:gd name="T29" fmla="*/ 183 h 241"/>
              <a:gd name="T30" fmla="*/ 66 w 240"/>
              <a:gd name="T31" fmla="*/ 228 h 241"/>
              <a:gd name="T32" fmla="*/ 109 w 240"/>
              <a:gd name="T33" fmla="*/ 241 h 241"/>
              <a:gd name="T34" fmla="*/ 122 w 240"/>
              <a:gd name="T35" fmla="*/ 196 h 241"/>
              <a:gd name="T36" fmla="*/ 174 w 240"/>
              <a:gd name="T37" fmla="*/ 183 h 241"/>
              <a:gd name="T38" fmla="*/ 131 w 240"/>
              <a:gd name="T39" fmla="*/ 196 h 241"/>
              <a:gd name="T40" fmla="*/ 144 w 240"/>
              <a:gd name="T41" fmla="*/ 241 h 241"/>
              <a:gd name="T42" fmla="*/ 187 w 240"/>
              <a:gd name="T43" fmla="*/ 228 h 241"/>
              <a:gd name="T44" fmla="*/ 122 w 240"/>
              <a:gd name="T45" fmla="*/ 129 h 241"/>
              <a:gd name="T46" fmla="*/ 78 w 240"/>
              <a:gd name="T47" fmla="*/ 116 h 241"/>
              <a:gd name="T48" fmla="*/ 66 w 240"/>
              <a:gd name="T49" fmla="*/ 161 h 241"/>
              <a:gd name="T50" fmla="*/ 109 w 240"/>
              <a:gd name="T51" fmla="*/ 174 h 241"/>
              <a:gd name="T52" fmla="*/ 122 w 240"/>
              <a:gd name="T53" fmla="*/ 129 h 241"/>
              <a:gd name="T54" fmla="*/ 219 w 240"/>
              <a:gd name="T55" fmla="*/ 121 h 241"/>
              <a:gd name="T56" fmla="*/ 188 w 240"/>
              <a:gd name="T57" fmla="*/ 89 h 241"/>
              <a:gd name="T58" fmla="*/ 154 w 240"/>
              <a:gd name="T59" fmla="*/ 121 h 241"/>
              <a:gd name="T60" fmla="*/ 186 w 240"/>
              <a:gd name="T61" fmla="*/ 153 h 241"/>
              <a:gd name="T62" fmla="*/ 155 w 240"/>
              <a:gd name="T63" fmla="*/ 50 h 241"/>
              <a:gd name="T64" fmla="*/ 127 w 240"/>
              <a:gd name="T65" fmla="*/ 14 h 241"/>
              <a:gd name="T66" fmla="*/ 91 w 240"/>
              <a:gd name="T67" fmla="*/ 43 h 241"/>
              <a:gd name="T68" fmla="*/ 119 w 240"/>
              <a:gd name="T69" fmla="*/ 79 h 241"/>
              <a:gd name="T70" fmla="*/ 155 w 240"/>
              <a:gd name="T71" fmla="*/ 50 h 241"/>
              <a:gd name="T72" fmla="*/ 227 w 240"/>
              <a:gd name="T73" fmla="*/ 0 h 241"/>
              <a:gd name="T74" fmla="*/ 184 w 240"/>
              <a:gd name="T75" fmla="*/ 13 h 241"/>
              <a:gd name="T76" fmla="*/ 196 w 240"/>
              <a:gd name="T77" fmla="*/ 58 h 241"/>
              <a:gd name="T78" fmla="*/ 240 w 240"/>
              <a:gd name="T79" fmla="*/ 45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40" h="241">
                <a:moveTo>
                  <a:pt x="56" y="228"/>
                </a:moveTo>
                <a:cubicBezTo>
                  <a:pt x="56" y="235"/>
                  <a:pt x="51" y="241"/>
                  <a:pt x="44" y="241"/>
                </a:cubicBezTo>
                <a:cubicBezTo>
                  <a:pt x="13" y="241"/>
                  <a:pt x="13" y="241"/>
                  <a:pt x="13" y="241"/>
                </a:cubicBezTo>
                <a:cubicBezTo>
                  <a:pt x="6" y="241"/>
                  <a:pt x="0" y="235"/>
                  <a:pt x="0" y="228"/>
                </a:cubicBezTo>
                <a:cubicBezTo>
                  <a:pt x="0" y="196"/>
                  <a:pt x="0" y="196"/>
                  <a:pt x="0" y="196"/>
                </a:cubicBezTo>
                <a:cubicBezTo>
                  <a:pt x="0" y="189"/>
                  <a:pt x="6" y="183"/>
                  <a:pt x="13" y="183"/>
                </a:cubicBezTo>
                <a:cubicBezTo>
                  <a:pt x="44" y="183"/>
                  <a:pt x="44" y="183"/>
                  <a:pt x="44" y="183"/>
                </a:cubicBezTo>
                <a:cubicBezTo>
                  <a:pt x="51" y="183"/>
                  <a:pt x="56" y="189"/>
                  <a:pt x="56" y="196"/>
                </a:cubicBezTo>
                <a:lnTo>
                  <a:pt x="56" y="228"/>
                </a:lnTo>
                <a:close/>
                <a:moveTo>
                  <a:pt x="56" y="129"/>
                </a:moveTo>
                <a:cubicBezTo>
                  <a:pt x="56" y="122"/>
                  <a:pt x="51" y="116"/>
                  <a:pt x="44" y="116"/>
                </a:cubicBezTo>
                <a:cubicBezTo>
                  <a:pt x="13" y="116"/>
                  <a:pt x="13" y="116"/>
                  <a:pt x="13" y="116"/>
                </a:cubicBezTo>
                <a:cubicBezTo>
                  <a:pt x="6" y="116"/>
                  <a:pt x="0" y="122"/>
                  <a:pt x="0" y="129"/>
                </a:cubicBezTo>
                <a:cubicBezTo>
                  <a:pt x="0" y="161"/>
                  <a:pt x="0" y="161"/>
                  <a:pt x="0" y="161"/>
                </a:cubicBezTo>
                <a:cubicBezTo>
                  <a:pt x="0" y="168"/>
                  <a:pt x="6" y="174"/>
                  <a:pt x="13" y="174"/>
                </a:cubicBezTo>
                <a:cubicBezTo>
                  <a:pt x="44" y="174"/>
                  <a:pt x="44" y="174"/>
                  <a:pt x="44" y="174"/>
                </a:cubicBezTo>
                <a:cubicBezTo>
                  <a:pt x="51" y="174"/>
                  <a:pt x="56" y="168"/>
                  <a:pt x="56" y="161"/>
                </a:cubicBezTo>
                <a:lnTo>
                  <a:pt x="56" y="129"/>
                </a:lnTo>
                <a:close/>
                <a:moveTo>
                  <a:pt x="56" y="60"/>
                </a:moveTo>
                <a:cubicBezTo>
                  <a:pt x="56" y="53"/>
                  <a:pt x="51" y="47"/>
                  <a:pt x="44" y="47"/>
                </a:cubicBezTo>
                <a:cubicBezTo>
                  <a:pt x="13" y="47"/>
                  <a:pt x="13" y="47"/>
                  <a:pt x="13" y="47"/>
                </a:cubicBezTo>
                <a:cubicBezTo>
                  <a:pt x="6" y="47"/>
                  <a:pt x="0" y="53"/>
                  <a:pt x="0" y="60"/>
                </a:cubicBezTo>
                <a:cubicBezTo>
                  <a:pt x="0" y="92"/>
                  <a:pt x="0" y="92"/>
                  <a:pt x="0" y="92"/>
                </a:cubicBezTo>
                <a:cubicBezTo>
                  <a:pt x="0" y="99"/>
                  <a:pt x="6" y="105"/>
                  <a:pt x="13" y="105"/>
                </a:cubicBezTo>
                <a:cubicBezTo>
                  <a:pt x="44" y="105"/>
                  <a:pt x="44" y="105"/>
                  <a:pt x="44" y="105"/>
                </a:cubicBezTo>
                <a:cubicBezTo>
                  <a:pt x="51" y="105"/>
                  <a:pt x="56" y="99"/>
                  <a:pt x="56" y="92"/>
                </a:cubicBezTo>
                <a:lnTo>
                  <a:pt x="56" y="60"/>
                </a:lnTo>
                <a:close/>
                <a:moveTo>
                  <a:pt x="122" y="196"/>
                </a:moveTo>
                <a:cubicBezTo>
                  <a:pt x="122" y="189"/>
                  <a:pt x="116" y="183"/>
                  <a:pt x="109" y="183"/>
                </a:cubicBezTo>
                <a:cubicBezTo>
                  <a:pt x="78" y="183"/>
                  <a:pt x="78" y="183"/>
                  <a:pt x="78" y="183"/>
                </a:cubicBezTo>
                <a:cubicBezTo>
                  <a:pt x="71" y="183"/>
                  <a:pt x="66" y="189"/>
                  <a:pt x="66" y="196"/>
                </a:cubicBezTo>
                <a:cubicBezTo>
                  <a:pt x="66" y="228"/>
                  <a:pt x="66" y="228"/>
                  <a:pt x="66" y="228"/>
                </a:cubicBezTo>
                <a:cubicBezTo>
                  <a:pt x="66" y="235"/>
                  <a:pt x="71" y="241"/>
                  <a:pt x="78" y="241"/>
                </a:cubicBezTo>
                <a:cubicBezTo>
                  <a:pt x="109" y="241"/>
                  <a:pt x="109" y="241"/>
                  <a:pt x="109" y="241"/>
                </a:cubicBezTo>
                <a:cubicBezTo>
                  <a:pt x="116" y="241"/>
                  <a:pt x="122" y="235"/>
                  <a:pt x="122" y="228"/>
                </a:cubicBezTo>
                <a:lnTo>
                  <a:pt x="122" y="196"/>
                </a:lnTo>
                <a:close/>
                <a:moveTo>
                  <a:pt x="187" y="196"/>
                </a:moveTo>
                <a:cubicBezTo>
                  <a:pt x="187" y="189"/>
                  <a:pt x="181" y="183"/>
                  <a:pt x="174" y="183"/>
                </a:cubicBezTo>
                <a:cubicBezTo>
                  <a:pt x="144" y="183"/>
                  <a:pt x="144" y="183"/>
                  <a:pt x="144" y="183"/>
                </a:cubicBezTo>
                <a:cubicBezTo>
                  <a:pt x="137" y="183"/>
                  <a:pt x="131" y="189"/>
                  <a:pt x="131" y="196"/>
                </a:cubicBezTo>
                <a:cubicBezTo>
                  <a:pt x="131" y="228"/>
                  <a:pt x="131" y="228"/>
                  <a:pt x="131" y="228"/>
                </a:cubicBezTo>
                <a:cubicBezTo>
                  <a:pt x="131" y="235"/>
                  <a:pt x="137" y="241"/>
                  <a:pt x="144" y="241"/>
                </a:cubicBezTo>
                <a:cubicBezTo>
                  <a:pt x="174" y="241"/>
                  <a:pt x="174" y="241"/>
                  <a:pt x="174" y="241"/>
                </a:cubicBezTo>
                <a:cubicBezTo>
                  <a:pt x="181" y="241"/>
                  <a:pt x="187" y="235"/>
                  <a:pt x="187" y="228"/>
                </a:cubicBezTo>
                <a:lnTo>
                  <a:pt x="187" y="196"/>
                </a:lnTo>
                <a:close/>
                <a:moveTo>
                  <a:pt x="122" y="129"/>
                </a:moveTo>
                <a:cubicBezTo>
                  <a:pt x="122" y="122"/>
                  <a:pt x="116" y="116"/>
                  <a:pt x="109" y="116"/>
                </a:cubicBezTo>
                <a:cubicBezTo>
                  <a:pt x="78" y="116"/>
                  <a:pt x="78" y="116"/>
                  <a:pt x="78" y="116"/>
                </a:cubicBezTo>
                <a:cubicBezTo>
                  <a:pt x="71" y="116"/>
                  <a:pt x="66" y="122"/>
                  <a:pt x="66" y="129"/>
                </a:cubicBezTo>
                <a:cubicBezTo>
                  <a:pt x="66" y="161"/>
                  <a:pt x="66" y="161"/>
                  <a:pt x="66" y="161"/>
                </a:cubicBezTo>
                <a:cubicBezTo>
                  <a:pt x="66" y="168"/>
                  <a:pt x="71" y="174"/>
                  <a:pt x="78" y="174"/>
                </a:cubicBezTo>
                <a:cubicBezTo>
                  <a:pt x="109" y="174"/>
                  <a:pt x="109" y="174"/>
                  <a:pt x="109" y="174"/>
                </a:cubicBezTo>
                <a:cubicBezTo>
                  <a:pt x="116" y="174"/>
                  <a:pt x="122" y="168"/>
                  <a:pt x="122" y="161"/>
                </a:cubicBezTo>
                <a:lnTo>
                  <a:pt x="122" y="129"/>
                </a:lnTo>
                <a:close/>
                <a:moveTo>
                  <a:pt x="214" y="138"/>
                </a:moveTo>
                <a:cubicBezTo>
                  <a:pt x="220" y="135"/>
                  <a:pt x="223" y="127"/>
                  <a:pt x="219" y="121"/>
                </a:cubicBezTo>
                <a:cubicBezTo>
                  <a:pt x="205" y="94"/>
                  <a:pt x="205" y="94"/>
                  <a:pt x="205" y="94"/>
                </a:cubicBezTo>
                <a:cubicBezTo>
                  <a:pt x="202" y="88"/>
                  <a:pt x="194" y="86"/>
                  <a:pt x="188" y="89"/>
                </a:cubicBezTo>
                <a:cubicBezTo>
                  <a:pt x="160" y="104"/>
                  <a:pt x="160" y="104"/>
                  <a:pt x="160" y="104"/>
                </a:cubicBezTo>
                <a:cubicBezTo>
                  <a:pt x="154" y="108"/>
                  <a:pt x="151" y="115"/>
                  <a:pt x="154" y="121"/>
                </a:cubicBezTo>
                <a:cubicBezTo>
                  <a:pt x="169" y="148"/>
                  <a:pt x="169" y="148"/>
                  <a:pt x="169" y="148"/>
                </a:cubicBezTo>
                <a:cubicBezTo>
                  <a:pt x="172" y="154"/>
                  <a:pt x="180" y="157"/>
                  <a:pt x="186" y="153"/>
                </a:cubicBezTo>
                <a:lnTo>
                  <a:pt x="214" y="138"/>
                </a:lnTo>
                <a:close/>
                <a:moveTo>
                  <a:pt x="155" y="50"/>
                </a:moveTo>
                <a:cubicBezTo>
                  <a:pt x="159" y="44"/>
                  <a:pt x="158" y="36"/>
                  <a:pt x="152" y="32"/>
                </a:cubicBezTo>
                <a:cubicBezTo>
                  <a:pt x="127" y="14"/>
                  <a:pt x="127" y="14"/>
                  <a:pt x="127" y="14"/>
                </a:cubicBezTo>
                <a:cubicBezTo>
                  <a:pt x="122" y="10"/>
                  <a:pt x="114" y="11"/>
                  <a:pt x="110" y="17"/>
                </a:cubicBezTo>
                <a:cubicBezTo>
                  <a:pt x="91" y="43"/>
                  <a:pt x="91" y="43"/>
                  <a:pt x="91" y="43"/>
                </a:cubicBezTo>
                <a:cubicBezTo>
                  <a:pt x="87" y="49"/>
                  <a:pt x="88" y="57"/>
                  <a:pt x="94" y="61"/>
                </a:cubicBezTo>
                <a:cubicBezTo>
                  <a:pt x="119" y="79"/>
                  <a:pt x="119" y="79"/>
                  <a:pt x="119" y="79"/>
                </a:cubicBezTo>
                <a:cubicBezTo>
                  <a:pt x="124" y="83"/>
                  <a:pt x="132" y="81"/>
                  <a:pt x="136" y="75"/>
                </a:cubicBezTo>
                <a:lnTo>
                  <a:pt x="155" y="50"/>
                </a:lnTo>
                <a:close/>
                <a:moveTo>
                  <a:pt x="240" y="13"/>
                </a:moveTo>
                <a:cubicBezTo>
                  <a:pt x="240" y="6"/>
                  <a:pt x="234" y="0"/>
                  <a:pt x="227" y="0"/>
                </a:cubicBezTo>
                <a:cubicBezTo>
                  <a:pt x="196" y="0"/>
                  <a:pt x="196" y="0"/>
                  <a:pt x="196" y="0"/>
                </a:cubicBezTo>
                <a:cubicBezTo>
                  <a:pt x="189" y="0"/>
                  <a:pt x="184" y="6"/>
                  <a:pt x="184" y="13"/>
                </a:cubicBezTo>
                <a:cubicBezTo>
                  <a:pt x="184" y="45"/>
                  <a:pt x="184" y="45"/>
                  <a:pt x="184" y="45"/>
                </a:cubicBezTo>
                <a:cubicBezTo>
                  <a:pt x="184" y="52"/>
                  <a:pt x="189" y="58"/>
                  <a:pt x="196" y="58"/>
                </a:cubicBezTo>
                <a:cubicBezTo>
                  <a:pt x="227" y="58"/>
                  <a:pt x="227" y="58"/>
                  <a:pt x="227" y="58"/>
                </a:cubicBezTo>
                <a:cubicBezTo>
                  <a:pt x="234" y="58"/>
                  <a:pt x="240" y="52"/>
                  <a:pt x="240" y="45"/>
                </a:cubicBezTo>
                <a:lnTo>
                  <a:pt x="240" y="13"/>
                </a:lnTo>
                <a:close/>
              </a:path>
            </a:pathLst>
          </a:custGeom>
          <a:solidFill>
            <a:sysClr val="window" lastClr="FFFFFF"/>
          </a:solidFill>
          <a:ln>
            <a:noFill/>
          </a:ln>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a:endParaRPr>
          </a:p>
        </p:txBody>
      </p:sp>
      <p:sp>
        <p:nvSpPr>
          <p:cNvPr id="53" name="Rectangle 52"/>
          <p:cNvSpPr>
            <a:spLocks noChangeArrowheads="1"/>
          </p:cNvSpPr>
          <p:nvPr/>
        </p:nvSpPr>
        <p:spPr bwMode="auto">
          <a:xfrm>
            <a:off x="4341782" y="1871121"/>
            <a:ext cx="433887" cy="374965"/>
          </a:xfrm>
          <a:prstGeom prst="rect">
            <a:avLst/>
          </a:prstGeom>
          <a:solidFill>
            <a:srgbClr val="63666A"/>
          </a:soli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a:cs typeface="Arial" charset="0"/>
            </a:endParaRPr>
          </a:p>
        </p:txBody>
      </p:sp>
      <p:pic>
        <p:nvPicPr>
          <p:cNvPr id="54" name="Picture 5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0261" y="1960115"/>
            <a:ext cx="285243" cy="193913"/>
          </a:xfrm>
          <a:prstGeom prst="rect">
            <a:avLst/>
          </a:prstGeom>
        </p:spPr>
      </p:pic>
      <p:sp>
        <p:nvSpPr>
          <p:cNvPr id="55" name="Rectangle 54"/>
          <p:cNvSpPr>
            <a:spLocks noChangeArrowheads="1"/>
          </p:cNvSpPr>
          <p:nvPr/>
        </p:nvSpPr>
        <p:spPr bwMode="auto">
          <a:xfrm>
            <a:off x="474632" y="1340631"/>
            <a:ext cx="433887" cy="388200"/>
          </a:xfrm>
          <a:prstGeom prst="rect">
            <a:avLst/>
          </a:prstGeom>
          <a:solidFill>
            <a:srgbClr val="702082"/>
          </a:soli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a:cs typeface="Arial" charset="0"/>
            </a:endParaRPr>
          </a:p>
        </p:txBody>
      </p:sp>
      <p:sp>
        <p:nvSpPr>
          <p:cNvPr id="56" name="Freeform 10"/>
          <p:cNvSpPr>
            <a:spLocks noEditPoints="1"/>
          </p:cNvSpPr>
          <p:nvPr/>
        </p:nvSpPr>
        <p:spPr bwMode="auto">
          <a:xfrm>
            <a:off x="576885" y="1423906"/>
            <a:ext cx="230860" cy="221651"/>
          </a:xfrm>
          <a:custGeom>
            <a:avLst/>
            <a:gdLst>
              <a:gd name="T0" fmla="*/ 130 w 238"/>
              <a:gd name="T1" fmla="*/ 164 h 240"/>
              <a:gd name="T2" fmla="*/ 91 w 238"/>
              <a:gd name="T3" fmla="*/ 148 h 240"/>
              <a:gd name="T4" fmla="*/ 91 w 238"/>
              <a:gd name="T5" fmla="*/ 127 h 240"/>
              <a:gd name="T6" fmla="*/ 112 w 238"/>
              <a:gd name="T7" fmla="*/ 127 h 240"/>
              <a:gd name="T8" fmla="*/ 152 w 238"/>
              <a:gd name="T9" fmla="*/ 125 h 240"/>
              <a:gd name="T10" fmla="*/ 198 w 238"/>
              <a:gd name="T11" fmla="*/ 78 h 240"/>
              <a:gd name="T12" fmla="*/ 208 w 238"/>
              <a:gd name="T13" fmla="*/ 56 h 240"/>
              <a:gd name="T14" fmla="*/ 201 w 238"/>
              <a:gd name="T15" fmla="*/ 38 h 240"/>
              <a:gd name="T16" fmla="*/ 182 w 238"/>
              <a:gd name="T17" fmla="*/ 31 h 240"/>
              <a:gd name="T18" fmla="*/ 161 w 238"/>
              <a:gd name="T19" fmla="*/ 41 h 240"/>
              <a:gd name="T20" fmla="*/ 134 w 238"/>
              <a:gd name="T21" fmla="*/ 67 h 240"/>
              <a:gd name="T22" fmla="*/ 96 w 238"/>
              <a:gd name="T23" fmla="*/ 64 h 240"/>
              <a:gd name="T24" fmla="*/ 140 w 238"/>
              <a:gd name="T25" fmla="*/ 20 h 240"/>
              <a:gd name="T26" fmla="*/ 180 w 238"/>
              <a:gd name="T27" fmla="*/ 1 h 240"/>
              <a:gd name="T28" fmla="*/ 222 w 238"/>
              <a:gd name="T29" fmla="*/ 17 h 240"/>
              <a:gd name="T30" fmla="*/ 238 w 238"/>
              <a:gd name="T31" fmla="*/ 56 h 240"/>
              <a:gd name="T32" fmla="*/ 219 w 238"/>
              <a:gd name="T33" fmla="*/ 99 h 240"/>
              <a:gd name="T34" fmla="*/ 173 w 238"/>
              <a:gd name="T35" fmla="*/ 146 h 240"/>
              <a:gd name="T36" fmla="*/ 130 w 238"/>
              <a:gd name="T37" fmla="*/ 164 h 240"/>
              <a:gd name="T38" fmla="*/ 108 w 238"/>
              <a:gd name="T39" fmla="*/ 76 h 240"/>
              <a:gd name="T40" fmla="*/ 65 w 238"/>
              <a:gd name="T41" fmla="*/ 94 h 240"/>
              <a:gd name="T42" fmla="*/ 19 w 238"/>
              <a:gd name="T43" fmla="*/ 141 h 240"/>
              <a:gd name="T44" fmla="*/ 0 w 238"/>
              <a:gd name="T45" fmla="*/ 184 h 240"/>
              <a:gd name="T46" fmla="*/ 16 w 238"/>
              <a:gd name="T47" fmla="*/ 223 h 240"/>
              <a:gd name="T48" fmla="*/ 58 w 238"/>
              <a:gd name="T49" fmla="*/ 239 h 240"/>
              <a:gd name="T50" fmla="*/ 98 w 238"/>
              <a:gd name="T51" fmla="*/ 220 h 240"/>
              <a:gd name="T52" fmla="*/ 142 w 238"/>
              <a:gd name="T53" fmla="*/ 176 h 240"/>
              <a:gd name="T54" fmla="*/ 104 w 238"/>
              <a:gd name="T55" fmla="*/ 173 h 240"/>
              <a:gd name="T56" fmla="*/ 77 w 238"/>
              <a:gd name="T57" fmla="*/ 199 h 240"/>
              <a:gd name="T58" fmla="*/ 56 w 238"/>
              <a:gd name="T59" fmla="*/ 209 h 240"/>
              <a:gd name="T60" fmla="*/ 37 w 238"/>
              <a:gd name="T61" fmla="*/ 202 h 240"/>
              <a:gd name="T62" fmla="*/ 30 w 238"/>
              <a:gd name="T63" fmla="*/ 184 h 240"/>
              <a:gd name="T64" fmla="*/ 40 w 238"/>
              <a:gd name="T65" fmla="*/ 162 h 240"/>
              <a:gd name="T66" fmla="*/ 86 w 238"/>
              <a:gd name="T67" fmla="*/ 115 h 240"/>
              <a:gd name="T68" fmla="*/ 126 w 238"/>
              <a:gd name="T69" fmla="*/ 113 h 240"/>
              <a:gd name="T70" fmla="*/ 147 w 238"/>
              <a:gd name="T71" fmla="*/ 113 h 240"/>
              <a:gd name="T72" fmla="*/ 147 w 238"/>
              <a:gd name="T73" fmla="*/ 92 h 240"/>
              <a:gd name="T74" fmla="*/ 108 w 238"/>
              <a:gd name="T75" fmla="*/ 7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8" h="240">
                <a:moveTo>
                  <a:pt x="130" y="164"/>
                </a:moveTo>
                <a:cubicBezTo>
                  <a:pt x="115" y="164"/>
                  <a:pt x="101" y="159"/>
                  <a:pt x="91" y="148"/>
                </a:cubicBezTo>
                <a:cubicBezTo>
                  <a:pt x="85" y="142"/>
                  <a:pt x="85" y="133"/>
                  <a:pt x="91" y="127"/>
                </a:cubicBezTo>
                <a:cubicBezTo>
                  <a:pt x="97" y="121"/>
                  <a:pt x="106" y="121"/>
                  <a:pt x="112" y="127"/>
                </a:cubicBezTo>
                <a:cubicBezTo>
                  <a:pt x="122" y="137"/>
                  <a:pt x="140" y="136"/>
                  <a:pt x="152" y="125"/>
                </a:cubicBezTo>
                <a:cubicBezTo>
                  <a:pt x="198" y="78"/>
                  <a:pt x="198" y="78"/>
                  <a:pt x="198" y="78"/>
                </a:cubicBezTo>
                <a:cubicBezTo>
                  <a:pt x="204" y="72"/>
                  <a:pt x="208" y="64"/>
                  <a:pt x="208" y="56"/>
                </a:cubicBezTo>
                <a:cubicBezTo>
                  <a:pt x="208" y="51"/>
                  <a:pt x="207" y="44"/>
                  <a:pt x="201" y="38"/>
                </a:cubicBezTo>
                <a:cubicBezTo>
                  <a:pt x="194" y="32"/>
                  <a:pt x="187" y="31"/>
                  <a:pt x="182" y="31"/>
                </a:cubicBezTo>
                <a:cubicBezTo>
                  <a:pt x="174" y="31"/>
                  <a:pt x="167" y="35"/>
                  <a:pt x="161" y="41"/>
                </a:cubicBezTo>
                <a:cubicBezTo>
                  <a:pt x="134" y="67"/>
                  <a:pt x="134" y="67"/>
                  <a:pt x="134" y="67"/>
                </a:cubicBezTo>
                <a:cubicBezTo>
                  <a:pt x="128" y="61"/>
                  <a:pt x="103" y="57"/>
                  <a:pt x="96" y="64"/>
                </a:cubicBezTo>
                <a:cubicBezTo>
                  <a:pt x="140" y="20"/>
                  <a:pt x="140" y="20"/>
                  <a:pt x="140" y="20"/>
                </a:cubicBezTo>
                <a:cubicBezTo>
                  <a:pt x="151" y="8"/>
                  <a:pt x="165" y="2"/>
                  <a:pt x="180" y="1"/>
                </a:cubicBezTo>
                <a:cubicBezTo>
                  <a:pt x="196" y="0"/>
                  <a:pt x="211" y="6"/>
                  <a:pt x="222" y="17"/>
                </a:cubicBezTo>
                <a:cubicBezTo>
                  <a:pt x="232" y="27"/>
                  <a:pt x="238" y="41"/>
                  <a:pt x="238" y="56"/>
                </a:cubicBezTo>
                <a:cubicBezTo>
                  <a:pt x="238" y="72"/>
                  <a:pt x="231" y="88"/>
                  <a:pt x="219" y="99"/>
                </a:cubicBezTo>
                <a:cubicBezTo>
                  <a:pt x="173" y="146"/>
                  <a:pt x="173" y="146"/>
                  <a:pt x="173" y="146"/>
                </a:cubicBezTo>
                <a:cubicBezTo>
                  <a:pt x="161" y="158"/>
                  <a:pt x="145" y="164"/>
                  <a:pt x="130" y="164"/>
                </a:cubicBezTo>
                <a:close/>
                <a:moveTo>
                  <a:pt x="108" y="76"/>
                </a:moveTo>
                <a:cubicBezTo>
                  <a:pt x="93" y="76"/>
                  <a:pt x="77" y="82"/>
                  <a:pt x="65" y="94"/>
                </a:cubicBezTo>
                <a:cubicBezTo>
                  <a:pt x="19" y="141"/>
                  <a:pt x="19" y="141"/>
                  <a:pt x="19" y="141"/>
                </a:cubicBezTo>
                <a:cubicBezTo>
                  <a:pt x="7" y="152"/>
                  <a:pt x="0" y="168"/>
                  <a:pt x="0" y="184"/>
                </a:cubicBezTo>
                <a:cubicBezTo>
                  <a:pt x="0" y="199"/>
                  <a:pt x="6" y="213"/>
                  <a:pt x="16" y="223"/>
                </a:cubicBezTo>
                <a:cubicBezTo>
                  <a:pt x="27" y="234"/>
                  <a:pt x="42" y="240"/>
                  <a:pt x="58" y="239"/>
                </a:cubicBezTo>
                <a:cubicBezTo>
                  <a:pt x="73" y="238"/>
                  <a:pt x="87" y="232"/>
                  <a:pt x="98" y="220"/>
                </a:cubicBezTo>
                <a:cubicBezTo>
                  <a:pt x="142" y="176"/>
                  <a:pt x="142" y="176"/>
                  <a:pt x="142" y="176"/>
                </a:cubicBezTo>
                <a:cubicBezTo>
                  <a:pt x="136" y="183"/>
                  <a:pt x="110" y="179"/>
                  <a:pt x="104" y="173"/>
                </a:cubicBezTo>
                <a:cubicBezTo>
                  <a:pt x="77" y="199"/>
                  <a:pt x="77" y="199"/>
                  <a:pt x="77" y="199"/>
                </a:cubicBezTo>
                <a:cubicBezTo>
                  <a:pt x="71" y="205"/>
                  <a:pt x="64" y="208"/>
                  <a:pt x="56" y="209"/>
                </a:cubicBezTo>
                <a:cubicBezTo>
                  <a:pt x="51" y="209"/>
                  <a:pt x="44" y="208"/>
                  <a:pt x="37" y="202"/>
                </a:cubicBezTo>
                <a:cubicBezTo>
                  <a:pt x="31" y="196"/>
                  <a:pt x="30" y="189"/>
                  <a:pt x="30" y="184"/>
                </a:cubicBezTo>
                <a:cubicBezTo>
                  <a:pt x="30" y="176"/>
                  <a:pt x="34" y="168"/>
                  <a:pt x="40" y="162"/>
                </a:cubicBezTo>
                <a:cubicBezTo>
                  <a:pt x="86" y="115"/>
                  <a:pt x="86" y="115"/>
                  <a:pt x="86" y="115"/>
                </a:cubicBezTo>
                <a:cubicBezTo>
                  <a:pt x="98" y="104"/>
                  <a:pt x="116" y="103"/>
                  <a:pt x="126" y="113"/>
                </a:cubicBezTo>
                <a:cubicBezTo>
                  <a:pt x="132" y="119"/>
                  <a:pt x="141" y="119"/>
                  <a:pt x="147" y="113"/>
                </a:cubicBezTo>
                <a:cubicBezTo>
                  <a:pt x="153" y="107"/>
                  <a:pt x="153" y="98"/>
                  <a:pt x="147" y="92"/>
                </a:cubicBezTo>
                <a:cubicBezTo>
                  <a:pt x="137" y="81"/>
                  <a:pt x="123" y="76"/>
                  <a:pt x="108" y="76"/>
                </a:cubicBezTo>
                <a:close/>
              </a:path>
            </a:pathLst>
          </a:custGeom>
          <a:solidFill>
            <a:sysClr val="window" lastClr="FFFFFF"/>
          </a:solidFill>
          <a:ln>
            <a:noFill/>
          </a:ln>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a:endParaRPr>
          </a:p>
        </p:txBody>
      </p:sp>
      <p:graphicFrame>
        <p:nvGraphicFramePr>
          <p:cNvPr id="57" name="Table 56"/>
          <p:cNvGraphicFramePr>
            <a:graphicFrameLocks noGrp="1"/>
          </p:cNvGraphicFramePr>
          <p:nvPr>
            <p:extLst>
              <p:ext uri="{D42A27DB-BD31-4B8C-83A1-F6EECF244321}">
                <p14:modId xmlns:p14="http://schemas.microsoft.com/office/powerpoint/2010/main" val="2149898793"/>
              </p:ext>
            </p:extLst>
          </p:nvPr>
        </p:nvGraphicFramePr>
        <p:xfrm>
          <a:off x="1283168" y="2601296"/>
          <a:ext cx="4822613" cy="3316934"/>
        </p:xfrm>
        <a:graphic>
          <a:graphicData uri="http://schemas.openxmlformats.org/drawingml/2006/table">
            <a:tbl>
              <a:tblPr firstRow="1" bandRow="1"/>
              <a:tblGrid>
                <a:gridCol w="1553230">
                  <a:extLst>
                    <a:ext uri="{9D8B030D-6E8A-4147-A177-3AD203B41FA5}">
                      <a16:colId xmlns:a16="http://schemas.microsoft.com/office/drawing/2014/main" val="20000"/>
                    </a:ext>
                  </a:extLst>
                </a:gridCol>
                <a:gridCol w="1044659">
                  <a:extLst>
                    <a:ext uri="{9D8B030D-6E8A-4147-A177-3AD203B41FA5}">
                      <a16:colId xmlns:a16="http://schemas.microsoft.com/office/drawing/2014/main" val="20001"/>
                    </a:ext>
                  </a:extLst>
                </a:gridCol>
                <a:gridCol w="1112362">
                  <a:extLst>
                    <a:ext uri="{9D8B030D-6E8A-4147-A177-3AD203B41FA5}">
                      <a16:colId xmlns:a16="http://schemas.microsoft.com/office/drawing/2014/main" val="20002"/>
                    </a:ext>
                  </a:extLst>
                </a:gridCol>
                <a:gridCol w="1112362">
                  <a:extLst>
                    <a:ext uri="{9D8B030D-6E8A-4147-A177-3AD203B41FA5}">
                      <a16:colId xmlns:a16="http://schemas.microsoft.com/office/drawing/2014/main" val="20003"/>
                    </a:ext>
                  </a:extLst>
                </a:gridCol>
              </a:tblGrid>
              <a:tr h="56154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r>
                        <a:rPr lang="en-US" sz="1400" dirty="0" smtClean="0">
                          <a:solidFill>
                            <a:schemeClr val="tx2"/>
                          </a:solidFill>
                          <a:latin typeface="Arial" panose="020B0604020202020204" pitchFamily="34" charset="0"/>
                          <a:cs typeface="Arial" panose="020B0604020202020204" pitchFamily="34" charset="0"/>
                        </a:rPr>
                        <a:t>2017</a:t>
                      </a:r>
                      <a:endParaRPr lang="en-US" sz="1400" dirty="0">
                        <a:solidFill>
                          <a:schemeClr val="tx2"/>
                        </a:solidFill>
                        <a:latin typeface="Arial" panose="020B0604020202020204" pitchFamily="34" charset="0"/>
                        <a:cs typeface="Arial" panose="020B0604020202020204" pitchFamily="34" charset="0"/>
                      </a:endParaRPr>
                    </a:p>
                  </a:txBody>
                  <a:tcPr marL="146304" marR="109728" marT="54864" marB="54864" anchor="ctr">
                    <a:lnL w="12700" cmpd="sng">
                      <a:noFill/>
                    </a:lnL>
                    <a:lnR w="12700" cmpd="sng">
                      <a:noFill/>
                    </a:lnR>
                    <a:lnT w="38100" cmpd="sng">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dirty="0" smtClean="0">
                          <a:solidFill>
                            <a:schemeClr val="bg1"/>
                          </a:solidFill>
                          <a:latin typeface="Arial" panose="020B0604020202020204" pitchFamily="34" charset="0"/>
                          <a:cs typeface="Arial" panose="020B0604020202020204" pitchFamily="34" charset="0"/>
                        </a:rPr>
                        <a:t>Engaged</a:t>
                      </a:r>
                      <a:endParaRPr lang="en-US" sz="1400" dirty="0">
                        <a:solidFill>
                          <a:schemeClr val="bg1"/>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38100" cmpd="sng">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rgbClr val="702082"/>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dirty="0" smtClean="0">
                          <a:solidFill>
                            <a:schemeClr val="bg1"/>
                          </a:solidFill>
                          <a:latin typeface="Arial" panose="020B0604020202020204" pitchFamily="34" charset="0"/>
                          <a:cs typeface="Arial" panose="020B0604020202020204" pitchFamily="34" charset="0"/>
                        </a:rPr>
                        <a:t>Enabled</a:t>
                      </a:r>
                      <a:endParaRPr lang="en-US" sz="1400" dirty="0">
                        <a:solidFill>
                          <a:schemeClr val="bg1"/>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38100" cmpd="sng">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rgbClr val="00A0D2"/>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dirty="0" smtClean="0">
                          <a:solidFill>
                            <a:schemeClr val="bg1"/>
                          </a:solidFill>
                          <a:latin typeface="Arial" panose="020B0604020202020204" pitchFamily="34" charset="0"/>
                          <a:cs typeface="Arial" panose="020B0604020202020204" pitchFamily="34" charset="0"/>
                        </a:rPr>
                        <a:t>Energized</a:t>
                      </a:r>
                      <a:endParaRPr lang="en-US" sz="1400" dirty="0">
                        <a:solidFill>
                          <a:schemeClr val="bg1"/>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38100" cmpd="sng">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rgbClr val="FFB81C"/>
                    </a:solidFill>
                  </a:tcPr>
                </a:tc>
                <a:extLst>
                  <a:ext uri="{0D108BD9-81ED-4DB2-BD59-A6C34878D82A}">
                    <a16:rowId xmlns:a16="http://schemas.microsoft.com/office/drawing/2014/main" val="10000"/>
                  </a:ext>
                </a:extLst>
              </a:tr>
              <a:tr h="68884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dirty="0" smtClean="0">
                          <a:solidFill>
                            <a:schemeClr val="tx1"/>
                          </a:solidFill>
                          <a:latin typeface="Arial" panose="020B0604020202020204" pitchFamily="34" charset="0"/>
                          <a:cs typeface="Arial" panose="020B0604020202020204" pitchFamily="34" charset="0"/>
                        </a:rPr>
                        <a:t>Highly Engaged</a:t>
                      </a:r>
                      <a:br>
                        <a:rPr lang="en-US" sz="1400" dirty="0" smtClean="0">
                          <a:solidFill>
                            <a:schemeClr val="tx1"/>
                          </a:solidFill>
                          <a:latin typeface="Arial" panose="020B0604020202020204" pitchFamily="34" charset="0"/>
                          <a:cs typeface="Arial" panose="020B0604020202020204" pitchFamily="34" charset="0"/>
                        </a:rPr>
                      </a:br>
                      <a:r>
                        <a:rPr lang="en-US" sz="2400" b="1" kern="1200" dirty="0" smtClean="0">
                          <a:solidFill>
                            <a:schemeClr val="tx2"/>
                          </a:solidFill>
                          <a:latin typeface="Arial" panose="020B0604020202020204" pitchFamily="34" charset="0"/>
                          <a:ea typeface="+mn-ea"/>
                          <a:cs typeface="Arial" panose="020B0604020202020204" pitchFamily="34" charset="0"/>
                        </a:rPr>
                        <a:t>27</a:t>
                      </a:r>
                      <a:r>
                        <a:rPr lang="en-US" sz="2400" b="1" dirty="0" smtClean="0">
                          <a:solidFill>
                            <a:schemeClr val="tx2"/>
                          </a:solidFill>
                          <a:latin typeface="Arial" panose="020B0604020202020204" pitchFamily="34" charset="0"/>
                          <a:cs typeface="Arial" panose="020B0604020202020204" pitchFamily="34" charset="0"/>
                        </a:rPr>
                        <a:t>%</a:t>
                      </a:r>
                      <a:endParaRPr lang="en-US" sz="2400" b="1" dirty="0">
                        <a:solidFill>
                          <a:schemeClr val="tx2"/>
                        </a:solidFill>
                        <a:latin typeface="Arial" panose="020B0604020202020204" pitchFamily="34" charset="0"/>
                        <a:cs typeface="Arial" panose="020B0604020202020204" pitchFamily="34" charset="0"/>
                      </a:endParaRPr>
                    </a:p>
                  </a:txBody>
                  <a:tcPr marL="146304" marR="109728" marT="54864" marB="54864" anchor="ctr">
                    <a:lnL w="12700" cmpd="sng">
                      <a:noFill/>
                    </a:lnL>
                    <a:lnR w="12700" cmpd="sng">
                      <a:noFill/>
                    </a:lnR>
                    <a:lnT w="12700" cap="flat" cmpd="sng" algn="ctr">
                      <a:solidFill>
                        <a:scrgbClr r="0" g="0" b="0"/>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12700" cap="flat" cmpd="sng" algn="ctr">
                      <a:solidFill>
                        <a:scrgbClr r="0" g="0" b="0"/>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70208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12700" cap="flat" cmpd="sng" algn="ctr">
                      <a:solidFill>
                        <a:scrgbClr r="0" g="0" b="0"/>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00A0D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12700" cap="flat" cmpd="sng" algn="ctr">
                      <a:solidFill>
                        <a:scrgbClr r="0" g="0" b="0"/>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B81C">
                        <a:lumMod val="20000"/>
                        <a:lumOff val="80000"/>
                      </a:srgbClr>
                    </a:solidFill>
                  </a:tcPr>
                </a:tc>
                <a:extLst>
                  <a:ext uri="{0D108BD9-81ED-4DB2-BD59-A6C34878D82A}">
                    <a16:rowId xmlns:a16="http://schemas.microsoft.com/office/drawing/2014/main" val="10001"/>
                  </a:ext>
                </a:extLst>
              </a:tr>
              <a:tr h="68884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dirty="0" smtClean="0">
                          <a:solidFill>
                            <a:schemeClr val="tx1"/>
                          </a:solidFill>
                          <a:latin typeface="Arial" panose="020B0604020202020204" pitchFamily="34" charset="0"/>
                          <a:cs typeface="Arial" panose="020B0604020202020204" pitchFamily="34" charset="0"/>
                        </a:rPr>
                        <a:t>Unsupported</a:t>
                      </a:r>
                    </a:p>
                    <a:p>
                      <a:pPr marL="0" marR="0" indent="0" algn="l" defTabSz="457200" rtl="0" eaLnBrk="1" fontAlgn="auto" latinLnBrk="0" hangingPunct="1">
                        <a:lnSpc>
                          <a:spcPct val="100000"/>
                        </a:lnSpc>
                        <a:spcBef>
                          <a:spcPts val="0"/>
                        </a:spcBef>
                        <a:spcAft>
                          <a:spcPts val="0"/>
                        </a:spcAft>
                        <a:buClrTx/>
                        <a:buSzTx/>
                        <a:buFontTx/>
                        <a:buNone/>
                        <a:tabLst/>
                        <a:defRPr/>
                      </a:pPr>
                      <a:r>
                        <a:rPr lang="en-US" sz="2400" b="1" dirty="0" smtClean="0">
                          <a:solidFill>
                            <a:schemeClr val="tx2"/>
                          </a:solidFill>
                          <a:latin typeface="Arial" panose="020B0604020202020204" pitchFamily="34" charset="0"/>
                          <a:cs typeface="Arial" panose="020B0604020202020204" pitchFamily="34" charset="0"/>
                        </a:rPr>
                        <a:t>27%</a:t>
                      </a:r>
                    </a:p>
                  </a:txBody>
                  <a:tcPr marL="146304"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70208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00A0D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B81C">
                        <a:lumMod val="20000"/>
                        <a:lumOff val="80000"/>
                      </a:srgbClr>
                    </a:solidFill>
                  </a:tcPr>
                </a:tc>
                <a:extLst>
                  <a:ext uri="{0D108BD9-81ED-4DB2-BD59-A6C34878D82A}">
                    <a16:rowId xmlns:a16="http://schemas.microsoft.com/office/drawing/2014/main" val="10002"/>
                  </a:ext>
                </a:extLst>
              </a:tr>
              <a:tr h="68884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dirty="0" smtClean="0">
                          <a:solidFill>
                            <a:schemeClr val="tx1"/>
                          </a:solidFill>
                          <a:latin typeface="Arial" panose="020B0604020202020204" pitchFamily="34" charset="0"/>
                          <a:cs typeface="Arial" panose="020B0604020202020204" pitchFamily="34" charset="0"/>
                        </a:rPr>
                        <a:t>Detached</a:t>
                      </a:r>
                    </a:p>
                    <a:p>
                      <a:pPr algn="l"/>
                      <a:r>
                        <a:rPr lang="en-US" sz="2400" b="1" dirty="0" smtClean="0">
                          <a:solidFill>
                            <a:schemeClr val="tx2"/>
                          </a:solidFill>
                          <a:latin typeface="Arial" panose="020B0604020202020204" pitchFamily="34" charset="0"/>
                          <a:cs typeface="Arial" panose="020B0604020202020204" pitchFamily="34" charset="0"/>
                        </a:rPr>
                        <a:t>21%</a:t>
                      </a:r>
                      <a:endParaRPr lang="en-US" sz="2400" b="1" dirty="0">
                        <a:solidFill>
                          <a:schemeClr val="tx2"/>
                        </a:solidFill>
                        <a:latin typeface="Arial" panose="020B0604020202020204" pitchFamily="34" charset="0"/>
                        <a:cs typeface="Arial" panose="020B0604020202020204" pitchFamily="34" charset="0"/>
                      </a:endParaRPr>
                    </a:p>
                  </a:txBody>
                  <a:tcPr marL="146304"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70208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00A0D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B81C">
                        <a:lumMod val="20000"/>
                        <a:lumOff val="80000"/>
                      </a:srgbClr>
                    </a:solidFill>
                  </a:tcPr>
                </a:tc>
                <a:extLst>
                  <a:ext uri="{0D108BD9-81ED-4DB2-BD59-A6C34878D82A}">
                    <a16:rowId xmlns:a16="http://schemas.microsoft.com/office/drawing/2014/main" val="10003"/>
                  </a:ext>
                </a:extLst>
              </a:tr>
              <a:tr h="68884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US" sz="1400" dirty="0" smtClean="0">
                          <a:solidFill>
                            <a:schemeClr val="tx1"/>
                          </a:solidFill>
                          <a:latin typeface="Arial" panose="020B0604020202020204" pitchFamily="34" charset="0"/>
                          <a:cs typeface="Arial" panose="020B0604020202020204" pitchFamily="34" charset="0"/>
                        </a:rPr>
                        <a:t>Disengaged</a:t>
                      </a:r>
                    </a:p>
                    <a:p>
                      <a:pPr algn="l"/>
                      <a:r>
                        <a:rPr lang="en-US" sz="2400" b="1" dirty="0" smtClean="0">
                          <a:solidFill>
                            <a:schemeClr val="tx2"/>
                          </a:solidFill>
                          <a:latin typeface="Arial" panose="020B0604020202020204" pitchFamily="34" charset="0"/>
                          <a:cs typeface="Arial" panose="020B0604020202020204" pitchFamily="34" charset="0"/>
                        </a:rPr>
                        <a:t>25%</a:t>
                      </a:r>
                      <a:endParaRPr lang="en-US" sz="2400" b="1" dirty="0">
                        <a:solidFill>
                          <a:schemeClr val="tx2"/>
                        </a:solidFill>
                        <a:latin typeface="Arial" panose="020B0604020202020204" pitchFamily="34" charset="0"/>
                        <a:cs typeface="Arial" panose="020B0604020202020204" pitchFamily="34" charset="0"/>
                      </a:endParaRPr>
                    </a:p>
                  </a:txBody>
                  <a:tcPr marL="146304"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70208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00A0D2">
                        <a:lumMod val="20000"/>
                        <a:lumOff val="8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endParaRPr lang="en-US" sz="1400" dirty="0">
                        <a:solidFill>
                          <a:schemeClr val="tx1">
                            <a:lumMod val="65000"/>
                            <a:lumOff val="35000"/>
                          </a:schemeClr>
                        </a:solidFill>
                        <a:latin typeface="Arial" panose="020B0604020202020204" pitchFamily="34" charset="0"/>
                        <a:cs typeface="Arial" panose="020B0604020202020204" pitchFamily="34" charset="0"/>
                      </a:endParaRPr>
                    </a:p>
                  </a:txBody>
                  <a:tcPr marL="109728" marR="109728" marT="54864" marB="54864" anchor="ctr">
                    <a:lnL w="12700" cmpd="sng">
                      <a:noFill/>
                    </a:lnL>
                    <a:lnR w="12700" cmpd="sng">
                      <a:noFill/>
                    </a:lnR>
                    <a:lnT w="6350" cap="flat" cmpd="sng" algn="ctr">
                      <a:solidFill>
                        <a:srgbClr val="666666"/>
                      </a:solidFill>
                      <a:prstDash val="solid"/>
                      <a:round/>
                      <a:headEnd type="none" w="med" len="med"/>
                      <a:tailEnd type="none" w="med" len="med"/>
                    </a:lnT>
                    <a:lnB w="6350" cap="flat" cmpd="sng" algn="ctr">
                      <a:solidFill>
                        <a:srgbClr val="666666"/>
                      </a:solidFill>
                      <a:prstDash val="solid"/>
                      <a:round/>
                      <a:headEnd type="none" w="med" len="med"/>
                      <a:tailEnd type="none" w="med" len="med"/>
                    </a:lnB>
                    <a:lnTlToBr w="12700" cmpd="sng">
                      <a:noFill/>
                      <a:prstDash val="solid"/>
                    </a:lnTlToBr>
                    <a:lnBlToTr w="12700" cmpd="sng">
                      <a:noFill/>
                      <a:prstDash val="solid"/>
                    </a:lnBlToTr>
                    <a:solidFill>
                      <a:srgbClr val="FFB81C">
                        <a:lumMod val="20000"/>
                        <a:lumOff val="80000"/>
                      </a:srgbClr>
                    </a:solidFill>
                  </a:tcPr>
                </a:tc>
                <a:extLst>
                  <a:ext uri="{0D108BD9-81ED-4DB2-BD59-A6C34878D82A}">
                    <a16:rowId xmlns:a16="http://schemas.microsoft.com/office/drawing/2014/main" val="10004"/>
                  </a:ext>
                </a:extLst>
              </a:tr>
            </a:tbl>
          </a:graphicData>
        </a:graphic>
      </p:graphicFrame>
      <p:sp>
        <p:nvSpPr>
          <p:cNvPr id="58" name="Oval 57"/>
          <p:cNvSpPr/>
          <p:nvPr/>
        </p:nvSpPr>
        <p:spPr>
          <a:xfrm>
            <a:off x="3141313" y="3303597"/>
            <a:ext cx="433520" cy="426674"/>
          </a:xfrm>
          <a:prstGeom prst="ellipse">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59" name="Oval 58"/>
          <p:cNvSpPr/>
          <p:nvPr/>
        </p:nvSpPr>
        <p:spPr>
          <a:xfrm>
            <a:off x="4204742" y="3303597"/>
            <a:ext cx="433520" cy="426674"/>
          </a:xfrm>
          <a:prstGeom prst="ellipse">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0" name="Oval 59"/>
          <p:cNvSpPr/>
          <p:nvPr/>
        </p:nvSpPr>
        <p:spPr>
          <a:xfrm>
            <a:off x="5345781" y="3303597"/>
            <a:ext cx="433520" cy="426674"/>
          </a:xfrm>
          <a:prstGeom prst="ellipse">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1" name="Oval 60"/>
          <p:cNvSpPr/>
          <p:nvPr/>
        </p:nvSpPr>
        <p:spPr>
          <a:xfrm>
            <a:off x="3141313" y="3998280"/>
            <a:ext cx="433520" cy="426674"/>
          </a:xfrm>
          <a:prstGeom prst="ellipse">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2" name="Oval 61"/>
          <p:cNvSpPr/>
          <p:nvPr/>
        </p:nvSpPr>
        <p:spPr>
          <a:xfrm>
            <a:off x="3141313" y="4682507"/>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3" name="Oval 62"/>
          <p:cNvSpPr/>
          <p:nvPr/>
        </p:nvSpPr>
        <p:spPr>
          <a:xfrm>
            <a:off x="3137130" y="5374267"/>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4" name="Oval 63"/>
          <p:cNvSpPr/>
          <p:nvPr/>
        </p:nvSpPr>
        <p:spPr>
          <a:xfrm>
            <a:off x="4198677" y="5374269"/>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5" name="Oval 64"/>
          <p:cNvSpPr/>
          <p:nvPr/>
        </p:nvSpPr>
        <p:spPr>
          <a:xfrm>
            <a:off x="5339716" y="5374267"/>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graphicFrame>
        <p:nvGraphicFramePr>
          <p:cNvPr id="66" name="Table 65"/>
          <p:cNvGraphicFramePr>
            <a:graphicFrameLocks noGrp="1"/>
          </p:cNvGraphicFramePr>
          <p:nvPr>
            <p:extLst>
              <p:ext uri="{D42A27DB-BD31-4B8C-83A1-F6EECF244321}">
                <p14:modId xmlns:p14="http://schemas.microsoft.com/office/powerpoint/2010/main" val="1472845082"/>
              </p:ext>
            </p:extLst>
          </p:nvPr>
        </p:nvGraphicFramePr>
        <p:xfrm>
          <a:off x="6266994" y="2601296"/>
          <a:ext cx="831150" cy="3316935"/>
        </p:xfrm>
        <a:graphic>
          <a:graphicData uri="http://schemas.openxmlformats.org/drawingml/2006/table">
            <a:tbl>
              <a:tblPr firstRow="1" bandRow="1"/>
              <a:tblGrid>
                <a:gridCol w="831150">
                  <a:extLst>
                    <a:ext uri="{9D8B030D-6E8A-4147-A177-3AD203B41FA5}">
                      <a16:colId xmlns:a16="http://schemas.microsoft.com/office/drawing/2014/main" val="20000"/>
                    </a:ext>
                  </a:extLst>
                </a:gridCol>
              </a:tblGrid>
              <a:tr h="597251">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100" dirty="0" smtClean="0"/>
                        <a:t>U.S. </a:t>
                      </a:r>
                      <a:endParaRPr lang="en-US" sz="1100" baseline="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A0D2"/>
                    </a:solidFill>
                  </a:tcPr>
                </a:tc>
                <a:extLst>
                  <a:ext uri="{0D108BD9-81ED-4DB2-BD59-A6C34878D82A}">
                    <a16:rowId xmlns:a16="http://schemas.microsoft.com/office/drawing/2014/main" val="10000"/>
                  </a:ext>
                </a:extLst>
              </a:tr>
              <a:tr h="67523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35</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40000"/>
                      </a:srgbClr>
                    </a:solidFill>
                  </a:tcPr>
                </a:tc>
                <a:extLst>
                  <a:ext uri="{0D108BD9-81ED-4DB2-BD59-A6C34878D82A}">
                    <a16:rowId xmlns:a16="http://schemas.microsoft.com/office/drawing/2014/main" val="10001"/>
                  </a:ext>
                </a:extLst>
              </a:tr>
              <a:tr h="66014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22</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20000"/>
                      </a:srgbClr>
                    </a:solidFill>
                  </a:tcPr>
                </a:tc>
                <a:extLst>
                  <a:ext uri="{0D108BD9-81ED-4DB2-BD59-A6C34878D82A}">
                    <a16:rowId xmlns:a16="http://schemas.microsoft.com/office/drawing/2014/main" val="10002"/>
                  </a:ext>
                </a:extLst>
              </a:tr>
              <a:tr h="69726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22</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40000"/>
                      </a:srgbClr>
                    </a:solidFill>
                  </a:tcPr>
                </a:tc>
                <a:extLst>
                  <a:ext uri="{0D108BD9-81ED-4DB2-BD59-A6C34878D82A}">
                    <a16:rowId xmlns:a16="http://schemas.microsoft.com/office/drawing/2014/main" val="10003"/>
                  </a:ext>
                </a:extLst>
              </a:tr>
              <a:tr h="68704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21</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20000"/>
                      </a:srgbClr>
                    </a:solidFill>
                  </a:tcPr>
                </a:tc>
                <a:extLst>
                  <a:ext uri="{0D108BD9-81ED-4DB2-BD59-A6C34878D82A}">
                    <a16:rowId xmlns:a16="http://schemas.microsoft.com/office/drawing/2014/main" val="10004"/>
                  </a:ext>
                </a:extLst>
              </a:tr>
            </a:tbl>
          </a:graphicData>
        </a:graphic>
      </p:graphicFrame>
      <p:sp>
        <p:nvSpPr>
          <p:cNvPr id="67" name="Oval 66"/>
          <p:cNvSpPr/>
          <p:nvPr/>
        </p:nvSpPr>
        <p:spPr>
          <a:xfrm>
            <a:off x="4204742" y="3998280"/>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8" name="Chord 67"/>
          <p:cNvSpPr/>
          <p:nvPr/>
        </p:nvSpPr>
        <p:spPr>
          <a:xfrm rot="214025">
            <a:off x="4185824" y="3997704"/>
            <a:ext cx="433520" cy="426674"/>
          </a:xfrm>
          <a:prstGeom prst="chord">
            <a:avLst>
              <a:gd name="adj1" fmla="val 4947446"/>
              <a:gd name="adj2" fmla="val 16200000"/>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69" name="Oval 68"/>
          <p:cNvSpPr/>
          <p:nvPr/>
        </p:nvSpPr>
        <p:spPr>
          <a:xfrm>
            <a:off x="5345780" y="4002732"/>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70" name="Chord 69"/>
          <p:cNvSpPr/>
          <p:nvPr/>
        </p:nvSpPr>
        <p:spPr>
          <a:xfrm rot="214025">
            <a:off x="5326862" y="4002156"/>
            <a:ext cx="433520" cy="426674"/>
          </a:xfrm>
          <a:prstGeom prst="chord">
            <a:avLst>
              <a:gd name="adj1" fmla="val 4947446"/>
              <a:gd name="adj2" fmla="val 16200000"/>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71" name="Oval 70"/>
          <p:cNvSpPr/>
          <p:nvPr/>
        </p:nvSpPr>
        <p:spPr>
          <a:xfrm>
            <a:off x="4204742" y="4670010"/>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72" name="Chord 71"/>
          <p:cNvSpPr/>
          <p:nvPr/>
        </p:nvSpPr>
        <p:spPr>
          <a:xfrm rot="214025">
            <a:off x="4185824" y="4669434"/>
            <a:ext cx="433520" cy="426674"/>
          </a:xfrm>
          <a:prstGeom prst="chord">
            <a:avLst>
              <a:gd name="adj1" fmla="val 4947446"/>
              <a:gd name="adj2" fmla="val 16200000"/>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73" name="Oval 72"/>
          <p:cNvSpPr/>
          <p:nvPr/>
        </p:nvSpPr>
        <p:spPr>
          <a:xfrm>
            <a:off x="5345780" y="4695323"/>
            <a:ext cx="433520" cy="426674"/>
          </a:xfrm>
          <a:prstGeom prst="ellipse">
            <a:avLst/>
          </a:prstGeom>
          <a:solidFill>
            <a:srgbClr val="FF0000"/>
          </a:solidFill>
          <a:ln w="25400" cap="flat" cmpd="sng" algn="ctr">
            <a:solidFill>
              <a:srgbClr val="FF000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sp>
        <p:nvSpPr>
          <p:cNvPr id="74" name="Chord 73"/>
          <p:cNvSpPr/>
          <p:nvPr/>
        </p:nvSpPr>
        <p:spPr>
          <a:xfrm rot="214025">
            <a:off x="5326862" y="4694747"/>
            <a:ext cx="433520" cy="426674"/>
          </a:xfrm>
          <a:prstGeom prst="chord">
            <a:avLst>
              <a:gd name="adj1" fmla="val 4947446"/>
              <a:gd name="adj2" fmla="val 16200000"/>
            </a:avLst>
          </a:prstGeom>
          <a:solidFill>
            <a:srgbClr val="00B050"/>
          </a:solidFill>
          <a:ln w="25400" cap="flat" cmpd="sng" algn="ctr">
            <a:solidFill>
              <a:srgbClr val="00B050"/>
            </a:solidFill>
            <a:prstDash val="solid"/>
          </a:ln>
          <a:effectLst/>
        </p:spPr>
        <p:txBody>
          <a:bodyPr lIns="109728" tIns="54864" rIns="109728" bIns="54864"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a:ea typeface="+mn-ea"/>
              <a:cs typeface="+mn-cs"/>
            </a:endParaRPr>
          </a:p>
        </p:txBody>
      </p:sp>
      <p:graphicFrame>
        <p:nvGraphicFramePr>
          <p:cNvPr id="75" name="Table 74"/>
          <p:cNvGraphicFramePr>
            <a:graphicFrameLocks noGrp="1"/>
          </p:cNvGraphicFramePr>
          <p:nvPr>
            <p:extLst>
              <p:ext uri="{D42A27DB-BD31-4B8C-83A1-F6EECF244321}">
                <p14:modId xmlns:p14="http://schemas.microsoft.com/office/powerpoint/2010/main" val="1778418927"/>
              </p:ext>
            </p:extLst>
          </p:nvPr>
        </p:nvGraphicFramePr>
        <p:xfrm>
          <a:off x="7293947" y="2601296"/>
          <a:ext cx="831150" cy="3316935"/>
        </p:xfrm>
        <a:graphic>
          <a:graphicData uri="http://schemas.openxmlformats.org/drawingml/2006/table">
            <a:tbl>
              <a:tblPr firstRow="1" bandRow="1"/>
              <a:tblGrid>
                <a:gridCol w="831150">
                  <a:extLst>
                    <a:ext uri="{9D8B030D-6E8A-4147-A177-3AD203B41FA5}">
                      <a16:colId xmlns:a16="http://schemas.microsoft.com/office/drawing/2014/main" val="20000"/>
                    </a:ext>
                  </a:extLst>
                </a:gridCol>
              </a:tblGrid>
              <a:tr h="597251">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100" dirty="0" smtClean="0"/>
                        <a:t>2015</a:t>
                      </a:r>
                      <a:endParaRPr lang="en-US" sz="1100" baseline="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A0D2"/>
                    </a:solidFill>
                  </a:tcPr>
                </a:tc>
                <a:extLst>
                  <a:ext uri="{0D108BD9-81ED-4DB2-BD59-A6C34878D82A}">
                    <a16:rowId xmlns:a16="http://schemas.microsoft.com/office/drawing/2014/main" val="10000"/>
                  </a:ext>
                </a:extLst>
              </a:tr>
              <a:tr h="67523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26</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40000"/>
                      </a:srgbClr>
                    </a:solidFill>
                  </a:tcPr>
                </a:tc>
                <a:extLst>
                  <a:ext uri="{0D108BD9-81ED-4DB2-BD59-A6C34878D82A}">
                    <a16:rowId xmlns:a16="http://schemas.microsoft.com/office/drawing/2014/main" val="10001"/>
                  </a:ext>
                </a:extLst>
              </a:tr>
              <a:tr h="66014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26</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20000"/>
                      </a:srgbClr>
                    </a:solidFill>
                  </a:tcPr>
                </a:tc>
                <a:extLst>
                  <a:ext uri="{0D108BD9-81ED-4DB2-BD59-A6C34878D82A}">
                    <a16:rowId xmlns:a16="http://schemas.microsoft.com/office/drawing/2014/main" val="10002"/>
                  </a:ext>
                </a:extLst>
              </a:tr>
              <a:tr h="69726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24</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40000"/>
                      </a:srgbClr>
                    </a:solidFill>
                  </a:tcPr>
                </a:tc>
                <a:extLst>
                  <a:ext uri="{0D108BD9-81ED-4DB2-BD59-A6C34878D82A}">
                    <a16:rowId xmlns:a16="http://schemas.microsoft.com/office/drawing/2014/main" val="10003"/>
                  </a:ext>
                </a:extLst>
              </a:tr>
              <a:tr h="68704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800" b="0" dirty="0" smtClean="0">
                          <a:solidFill>
                            <a:schemeClr val="tx1"/>
                          </a:solidFill>
                        </a:rPr>
                        <a:t>24</a:t>
                      </a:r>
                      <a:r>
                        <a:rPr lang="en-US" sz="1800" dirty="0" smtClean="0"/>
                        <a:t>%</a:t>
                      </a:r>
                      <a:endParaRPr lang="en-US" sz="1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10A0">
                        <a:tint val="20000"/>
                      </a:srgb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273355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dirty="0">
                <a:solidFill>
                  <a:srgbClr val="000000"/>
                </a:solidFill>
                <a:latin typeface="arial"/>
              </a:rPr>
              <a:t>Key Drivers of </a:t>
            </a:r>
            <a:r>
              <a:rPr sz="2000" b="1" i="0" u="none" kern="200" dirty="0" smtClean="0">
                <a:solidFill>
                  <a:srgbClr val="000000"/>
                </a:solidFill>
                <a:latin typeface="arial"/>
              </a:rPr>
              <a:t>Engagement</a:t>
            </a:r>
            <a:endParaRPr sz="2000" b="1" i="0" u="none" kern="200" dirty="0">
              <a:solidFill>
                <a:srgbClr val="000000"/>
              </a:solidFill>
              <a:latin typeface="arial"/>
            </a:endParaRPr>
          </a:p>
        </p:txBody>
      </p:sp>
      <p:sp>
        <p:nvSpPr>
          <p:cNvPr id="43" name="New shape"/>
          <p:cNvSpPr/>
          <p:nvPr/>
        </p:nvSpPr>
        <p:spPr>
          <a:xfrm>
            <a:off x="2844800" y="3517900"/>
            <a:ext cx="863600" cy="6858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New shape"/>
          <p:cNvSpPr/>
          <p:nvPr/>
        </p:nvSpPr>
        <p:spPr>
          <a:xfrm>
            <a:off x="2844800" y="2832100"/>
            <a:ext cx="863600" cy="6858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New shape"/>
          <p:cNvSpPr/>
          <p:nvPr/>
        </p:nvSpPr>
        <p:spPr>
          <a:xfrm>
            <a:off x="2844800" y="2146300"/>
            <a:ext cx="863600" cy="6858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2844800" y="889000"/>
            <a:ext cx="863600" cy="1270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889000"/>
            <a:ext cx="8636000" cy="0"/>
          </a:xfrm>
          <a:prstGeom prst="line">
            <a:avLst/>
          </a:prstGeom>
          <a:ln w="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159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New shape"/>
          <p:cNvSpPr/>
          <p:nvPr/>
        </p:nvSpPr>
        <p:spPr>
          <a:xfrm>
            <a:off x="254000" y="889000"/>
            <a:ext cx="8636000" cy="0"/>
          </a:xfrm>
          <a:prstGeom prst="line">
            <a:avLst/>
          </a:prstGeom>
          <a:ln w="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254000" y="2159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New shape"/>
          <p:cNvSpPr/>
          <p:nvPr/>
        </p:nvSpPr>
        <p:spPr>
          <a:xfrm>
            <a:off x="254000" y="889000"/>
            <a:ext cx="863600" cy="1270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38100" rIns="38100" bIns="381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9" name="New shape"/>
          <p:cNvSpPr/>
          <p:nvPr/>
        </p:nvSpPr>
        <p:spPr>
          <a:xfrm>
            <a:off x="1117600" y="889000"/>
            <a:ext cx="863600" cy="1270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38100" rIns="38100" bIns="381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10" name="New shape"/>
          <p:cNvSpPr/>
          <p:nvPr/>
        </p:nvSpPr>
        <p:spPr>
          <a:xfrm>
            <a:off x="1981200" y="889000"/>
            <a:ext cx="863600" cy="1270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38100" rIns="38100" bIns="381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12" name="New shape"/>
          <p:cNvSpPr/>
          <p:nvPr/>
        </p:nvSpPr>
        <p:spPr>
          <a:xfrm>
            <a:off x="2844800" y="889000"/>
            <a:ext cx="863600" cy="1270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 Score</a:t>
            </a:r>
          </a:p>
        </p:txBody>
      </p:sp>
      <p:sp>
        <p:nvSpPr>
          <p:cNvPr id="13" name="New shape"/>
          <p:cNvSpPr/>
          <p:nvPr/>
        </p:nvSpPr>
        <p:spPr>
          <a:xfrm>
            <a:off x="254000" y="21463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New shape"/>
          <p:cNvSpPr/>
          <p:nvPr/>
        </p:nvSpPr>
        <p:spPr>
          <a:xfrm>
            <a:off x="463550" y="23304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5" name="New shape"/>
          <p:cNvSpPr/>
          <p:nvPr/>
        </p:nvSpPr>
        <p:spPr>
          <a:xfrm>
            <a:off x="1117600" y="21463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1327150" y="23304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17" name="New shape"/>
          <p:cNvSpPr/>
          <p:nvPr/>
        </p:nvSpPr>
        <p:spPr>
          <a:xfrm>
            <a:off x="1981200" y="21463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New shape"/>
          <p:cNvSpPr/>
          <p:nvPr/>
        </p:nvSpPr>
        <p:spPr>
          <a:xfrm>
            <a:off x="2190750" y="23304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20" name="New shape"/>
          <p:cNvSpPr/>
          <p:nvPr/>
        </p:nvSpPr>
        <p:spPr>
          <a:xfrm>
            <a:off x="2844800" y="21463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2844800" y="24015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0" i="0" kern="200">
                <a:solidFill>
                  <a:srgbClr val="000000"/>
                </a:solidFill>
                <a:latin typeface="arial"/>
              </a:defRPr>
            </a:pPr>
            <a:r>
              <a:rPr lang="en-US" kern="200"/>
              <a:t>54</a:t>
            </a:r>
          </a:p>
        </p:txBody>
      </p:sp>
      <p:sp>
        <p:nvSpPr>
          <p:cNvPr id="22" name="New shape"/>
          <p:cNvSpPr/>
          <p:nvPr/>
        </p:nvSpPr>
        <p:spPr>
          <a:xfrm>
            <a:off x="3708400" y="21463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New shape"/>
          <p:cNvSpPr/>
          <p:nvPr/>
        </p:nvSpPr>
        <p:spPr>
          <a:xfrm>
            <a:off x="3835400" y="2228850"/>
            <a:ext cx="1554480" cy="520700"/>
          </a:xfrm>
          <a:prstGeom prst="roundRect">
            <a:avLst>
              <a:gd name="adj" fmla="val 9000"/>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100" b="1">
                <a:solidFill>
                  <a:srgbClr val="4A4A4A"/>
                </a:solidFill>
                <a:latin typeface="arial"/>
              </a:rPr>
              <a:t>Career Development</a:t>
            </a:r>
          </a:p>
        </p:txBody>
      </p:sp>
      <p:pic>
        <p:nvPicPr>
          <p:cNvPr id="24" name="New picture"/>
          <p:cNvPicPr/>
          <p:nvPr/>
        </p:nvPicPr>
        <p:blipFill>
          <a:blip r:embed="rId2"/>
          <a:srcRect/>
          <a:stretch>
            <a:fillRect/>
          </a:stretch>
        </p:blipFill>
        <p:spPr>
          <a:xfrm>
            <a:off x="5499100" y="2248535"/>
            <a:ext cx="512762" cy="1954530"/>
          </a:xfrm>
          <a:prstGeom prst="rect">
            <a:avLst/>
          </a:prstGeom>
          <a:ln>
            <a:noFill/>
          </a:ln>
        </p:spPr>
      </p:pic>
      <p:sp>
        <p:nvSpPr>
          <p:cNvPr id="25" name="New shape"/>
          <p:cNvSpPr/>
          <p:nvPr/>
        </p:nvSpPr>
        <p:spPr>
          <a:xfrm>
            <a:off x="6102350" y="2838450"/>
            <a:ext cx="2525014" cy="774700"/>
          </a:xfrm>
          <a:prstGeom prst="roundRect">
            <a:avLst>
              <a:gd name="adj" fmla="val 9000"/>
            </a:avLst>
          </a:prstGeom>
          <a:solidFill>
            <a:srgbClr val="CADF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100" b="1">
                <a:solidFill>
                  <a:srgbClr val="4A4A4A"/>
                </a:solidFill>
                <a:latin typeface="arial"/>
              </a:rPr>
              <a:t>Engagement</a:t>
            </a:r>
          </a:p>
        </p:txBody>
      </p:sp>
      <p:sp>
        <p:nvSpPr>
          <p:cNvPr id="26" name="New shape"/>
          <p:cNvSpPr/>
          <p:nvPr/>
        </p:nvSpPr>
        <p:spPr>
          <a:xfrm>
            <a:off x="254000" y="28321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New shape"/>
          <p:cNvSpPr/>
          <p:nvPr/>
        </p:nvSpPr>
        <p:spPr>
          <a:xfrm>
            <a:off x="463550" y="3016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28" name="New shape"/>
          <p:cNvSpPr/>
          <p:nvPr/>
        </p:nvSpPr>
        <p:spPr>
          <a:xfrm>
            <a:off x="1117600" y="28321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1327150" y="301625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30" name="New shape"/>
          <p:cNvSpPr/>
          <p:nvPr/>
        </p:nvSpPr>
        <p:spPr>
          <a:xfrm>
            <a:off x="1981200" y="28321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New shape"/>
          <p:cNvSpPr/>
          <p:nvPr/>
        </p:nvSpPr>
        <p:spPr>
          <a:xfrm>
            <a:off x="2190750" y="301625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33" name="New shape"/>
          <p:cNvSpPr/>
          <p:nvPr/>
        </p:nvSpPr>
        <p:spPr>
          <a:xfrm>
            <a:off x="2844800" y="28321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New shape"/>
          <p:cNvSpPr/>
          <p:nvPr/>
        </p:nvSpPr>
        <p:spPr>
          <a:xfrm>
            <a:off x="2844800" y="30873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0" i="0" kern="200">
                <a:solidFill>
                  <a:srgbClr val="000000"/>
                </a:solidFill>
                <a:latin typeface="arial"/>
              </a:defRPr>
            </a:pPr>
            <a:r>
              <a:rPr lang="en-US" kern="200"/>
              <a:t>60</a:t>
            </a:r>
          </a:p>
        </p:txBody>
      </p:sp>
      <p:sp>
        <p:nvSpPr>
          <p:cNvPr id="35" name="New shape"/>
          <p:cNvSpPr/>
          <p:nvPr/>
        </p:nvSpPr>
        <p:spPr>
          <a:xfrm>
            <a:off x="3708400" y="28321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New shape"/>
          <p:cNvSpPr/>
          <p:nvPr/>
        </p:nvSpPr>
        <p:spPr>
          <a:xfrm>
            <a:off x="3835400" y="2914650"/>
            <a:ext cx="1554480" cy="520700"/>
          </a:xfrm>
          <a:prstGeom prst="roundRect">
            <a:avLst>
              <a:gd name="adj" fmla="val 9000"/>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100" b="1">
                <a:solidFill>
                  <a:srgbClr val="4A4A4A"/>
                </a:solidFill>
                <a:latin typeface="arial"/>
              </a:rPr>
              <a:t>Wellness</a:t>
            </a:r>
          </a:p>
        </p:txBody>
      </p:sp>
      <p:sp>
        <p:nvSpPr>
          <p:cNvPr id="37" name="New shape"/>
          <p:cNvSpPr/>
          <p:nvPr/>
        </p:nvSpPr>
        <p:spPr>
          <a:xfrm>
            <a:off x="254000" y="35179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463550" y="3702050"/>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9" name="New shape"/>
          <p:cNvSpPr/>
          <p:nvPr/>
        </p:nvSpPr>
        <p:spPr>
          <a:xfrm>
            <a:off x="1117600" y="35179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New shape"/>
          <p:cNvSpPr/>
          <p:nvPr/>
        </p:nvSpPr>
        <p:spPr>
          <a:xfrm>
            <a:off x="1327150" y="37020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1" name="New shape"/>
          <p:cNvSpPr/>
          <p:nvPr/>
        </p:nvSpPr>
        <p:spPr>
          <a:xfrm>
            <a:off x="1981200" y="35179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New shape"/>
          <p:cNvSpPr/>
          <p:nvPr/>
        </p:nvSpPr>
        <p:spPr>
          <a:xfrm>
            <a:off x="2190750" y="3702050"/>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44" name="New shape"/>
          <p:cNvSpPr/>
          <p:nvPr/>
        </p:nvSpPr>
        <p:spPr>
          <a:xfrm>
            <a:off x="2844800" y="35179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New shape"/>
          <p:cNvSpPr/>
          <p:nvPr/>
        </p:nvSpPr>
        <p:spPr>
          <a:xfrm>
            <a:off x="2844800" y="377317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0" i="0" kern="200">
                <a:solidFill>
                  <a:srgbClr val="000000"/>
                </a:solidFill>
                <a:latin typeface="arial"/>
              </a:defRPr>
            </a:pPr>
            <a:r>
              <a:rPr lang="en-US" kern="200"/>
              <a:t>68</a:t>
            </a:r>
          </a:p>
        </p:txBody>
      </p:sp>
      <p:sp>
        <p:nvSpPr>
          <p:cNvPr id="46" name="New shape"/>
          <p:cNvSpPr/>
          <p:nvPr/>
        </p:nvSpPr>
        <p:spPr>
          <a:xfrm>
            <a:off x="3708400" y="35179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3835400" y="3600450"/>
            <a:ext cx="1554480" cy="520700"/>
          </a:xfrm>
          <a:prstGeom prst="roundRect">
            <a:avLst>
              <a:gd name="adj" fmla="val 9000"/>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100" b="1">
                <a:solidFill>
                  <a:srgbClr val="4A4A4A"/>
                </a:solidFill>
                <a:latin typeface="arial"/>
              </a:rPr>
              <a:t>Communication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dirty="0">
                <a:solidFill>
                  <a:srgbClr val="000000"/>
                </a:solidFill>
                <a:latin typeface="arial"/>
              </a:rPr>
              <a:t>Key Driver Items of </a:t>
            </a:r>
            <a:r>
              <a:rPr sz="2000" b="1" i="0" u="none" kern="200" dirty="0" smtClean="0">
                <a:solidFill>
                  <a:srgbClr val="000000"/>
                </a:solidFill>
                <a:latin typeface="arial"/>
              </a:rPr>
              <a:t>Engagement</a:t>
            </a:r>
            <a:endParaRPr sz="2000" b="1" i="0" u="none" kern="200" dirty="0">
              <a:solidFill>
                <a:srgbClr val="000000"/>
              </a:solidFill>
              <a:latin typeface="arial"/>
            </a:endParaRPr>
          </a:p>
        </p:txBody>
      </p:sp>
      <p:sp>
        <p:nvSpPr>
          <p:cNvPr id="81" name="New shape"/>
          <p:cNvSpPr/>
          <p:nvPr/>
        </p:nvSpPr>
        <p:spPr>
          <a:xfrm>
            <a:off x="2844800" y="5504180"/>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New shape"/>
          <p:cNvSpPr/>
          <p:nvPr/>
        </p:nvSpPr>
        <p:spPr>
          <a:xfrm>
            <a:off x="2844800" y="4799584"/>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New shape"/>
          <p:cNvSpPr/>
          <p:nvPr/>
        </p:nvSpPr>
        <p:spPr>
          <a:xfrm>
            <a:off x="2844800" y="4094988"/>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New shape"/>
          <p:cNvSpPr/>
          <p:nvPr/>
        </p:nvSpPr>
        <p:spPr>
          <a:xfrm>
            <a:off x="2844800" y="3390392"/>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New shape"/>
          <p:cNvSpPr/>
          <p:nvPr/>
        </p:nvSpPr>
        <p:spPr>
          <a:xfrm>
            <a:off x="2844800" y="2685796"/>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2844800" y="2006600"/>
            <a:ext cx="863600" cy="704596"/>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New shape"/>
          <p:cNvSpPr/>
          <p:nvPr/>
        </p:nvSpPr>
        <p:spPr>
          <a:xfrm>
            <a:off x="2844800" y="914400"/>
            <a:ext cx="863600" cy="10795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914400"/>
            <a:ext cx="8636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914400"/>
            <a:ext cx="863600" cy="1079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6" name="New shape"/>
          <p:cNvSpPr/>
          <p:nvPr/>
        </p:nvSpPr>
        <p:spPr>
          <a:xfrm>
            <a:off x="1117600" y="914400"/>
            <a:ext cx="8636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1117600" y="914400"/>
            <a:ext cx="863600" cy="1079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8" name="New shape"/>
          <p:cNvSpPr/>
          <p:nvPr/>
        </p:nvSpPr>
        <p:spPr>
          <a:xfrm>
            <a:off x="1981200" y="914400"/>
            <a:ext cx="8636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New shape"/>
          <p:cNvSpPr/>
          <p:nvPr/>
        </p:nvSpPr>
        <p:spPr>
          <a:xfrm>
            <a:off x="1981200" y="914400"/>
            <a:ext cx="863600" cy="1079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11" name="New shape"/>
          <p:cNvSpPr/>
          <p:nvPr/>
        </p:nvSpPr>
        <p:spPr>
          <a:xfrm>
            <a:off x="2844800" y="914400"/>
            <a:ext cx="8636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New shape"/>
          <p:cNvSpPr/>
          <p:nvPr/>
        </p:nvSpPr>
        <p:spPr>
          <a:xfrm>
            <a:off x="2844800" y="914400"/>
            <a:ext cx="863600" cy="1079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Total Favorable Score</a:t>
            </a:r>
          </a:p>
        </p:txBody>
      </p:sp>
      <p:sp>
        <p:nvSpPr>
          <p:cNvPr id="13" name="New shape"/>
          <p:cNvSpPr/>
          <p:nvPr/>
        </p:nvSpPr>
        <p:spPr>
          <a:xfrm>
            <a:off x="3708400" y="914400"/>
            <a:ext cx="5172964"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New shape"/>
          <p:cNvSpPr/>
          <p:nvPr/>
        </p:nvSpPr>
        <p:spPr>
          <a:xfrm>
            <a:off x="254000" y="19939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New shape"/>
          <p:cNvSpPr/>
          <p:nvPr/>
        </p:nvSpPr>
        <p:spPr>
          <a:xfrm>
            <a:off x="254000" y="19939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254000" y="20066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New shape"/>
          <p:cNvSpPr/>
          <p:nvPr/>
        </p:nvSpPr>
        <p:spPr>
          <a:xfrm>
            <a:off x="463550" y="2200148"/>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8" name="New shape"/>
          <p:cNvSpPr/>
          <p:nvPr/>
        </p:nvSpPr>
        <p:spPr>
          <a:xfrm>
            <a:off x="1117600" y="20066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1327150" y="2200148"/>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0" name="New shape"/>
          <p:cNvSpPr/>
          <p:nvPr/>
        </p:nvSpPr>
        <p:spPr>
          <a:xfrm>
            <a:off x="1981200" y="20066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2190750" y="2200148"/>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23" name="New shape"/>
          <p:cNvSpPr/>
          <p:nvPr/>
        </p:nvSpPr>
        <p:spPr>
          <a:xfrm>
            <a:off x="2844800" y="200660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New shape"/>
          <p:cNvSpPr/>
          <p:nvPr/>
        </p:nvSpPr>
        <p:spPr>
          <a:xfrm>
            <a:off x="2844800" y="2271276"/>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31</a:t>
            </a:r>
          </a:p>
        </p:txBody>
      </p:sp>
      <p:sp>
        <p:nvSpPr>
          <p:cNvPr id="25" name="New shape"/>
          <p:cNvSpPr/>
          <p:nvPr/>
        </p:nvSpPr>
        <p:spPr>
          <a:xfrm>
            <a:off x="3708400" y="2006600"/>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3759200" y="2121097"/>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lnSpcReduction="100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Career Development:</a:t>
            </a:r>
            <a:r>
              <a:rPr sz="1050" b="0" i="0" u="none" kern="200">
                <a:solidFill>
                  <a:srgbClr val="000000"/>
                </a:solidFill>
                <a:latin typeface="arial"/>
              </a:rPr>
              <a:t> My campus/location is doing a good job of planning for management succession.</a:t>
            </a:r>
          </a:p>
        </p:txBody>
      </p:sp>
      <p:sp>
        <p:nvSpPr>
          <p:cNvPr id="27" name="New shape"/>
          <p:cNvSpPr/>
          <p:nvPr/>
        </p:nvSpPr>
        <p:spPr>
          <a:xfrm>
            <a:off x="6731000" y="2006600"/>
            <a:ext cx="4318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28" name="New picture"/>
          <p:cNvPicPr/>
          <p:nvPr/>
        </p:nvPicPr>
        <p:blipFill>
          <a:blip r:embed="rId2"/>
          <a:srcRect/>
          <a:stretch>
            <a:fillRect/>
          </a:stretch>
        </p:blipFill>
        <p:spPr>
          <a:xfrm>
            <a:off x="6794500" y="2175789"/>
            <a:ext cx="410210" cy="4016197"/>
          </a:xfrm>
          <a:prstGeom prst="rect">
            <a:avLst/>
          </a:prstGeom>
          <a:ln>
            <a:noFill/>
          </a:ln>
        </p:spPr>
      </p:pic>
      <p:sp>
        <p:nvSpPr>
          <p:cNvPr id="29" name="New shape"/>
          <p:cNvSpPr/>
          <p:nvPr/>
        </p:nvSpPr>
        <p:spPr>
          <a:xfrm>
            <a:off x="7162800" y="20066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New shape"/>
          <p:cNvSpPr/>
          <p:nvPr/>
        </p:nvSpPr>
        <p:spPr>
          <a:xfrm>
            <a:off x="7289800" y="3707638"/>
            <a:ext cx="1346200" cy="952500"/>
          </a:xfrm>
          <a:prstGeom prst="roundRect">
            <a:avLst>
              <a:gd name="adj" fmla="val 9000"/>
            </a:avLst>
          </a:prstGeom>
          <a:solidFill>
            <a:srgbClr val="CADF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100" b="1">
                <a:solidFill>
                  <a:srgbClr val="4A4A4A"/>
                </a:solidFill>
                <a:latin typeface="arial"/>
              </a:rPr>
              <a:t>Engagement</a:t>
            </a:r>
          </a:p>
        </p:txBody>
      </p:sp>
      <p:sp>
        <p:nvSpPr>
          <p:cNvPr id="31" name="New shape"/>
          <p:cNvSpPr/>
          <p:nvPr/>
        </p:nvSpPr>
        <p:spPr>
          <a:xfrm>
            <a:off x="254000" y="2685796"/>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New shape"/>
          <p:cNvSpPr/>
          <p:nvPr/>
        </p:nvSpPr>
        <p:spPr>
          <a:xfrm>
            <a:off x="463550" y="2879344"/>
            <a:ext cx="4445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15*</a:t>
            </a:r>
          </a:p>
        </p:txBody>
      </p:sp>
      <p:sp>
        <p:nvSpPr>
          <p:cNvPr id="33" name="New shape"/>
          <p:cNvSpPr/>
          <p:nvPr/>
        </p:nvSpPr>
        <p:spPr>
          <a:xfrm>
            <a:off x="1117600" y="2685796"/>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New shape"/>
          <p:cNvSpPr/>
          <p:nvPr/>
        </p:nvSpPr>
        <p:spPr>
          <a:xfrm>
            <a:off x="1327150" y="2879344"/>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5" name="New shape"/>
          <p:cNvSpPr/>
          <p:nvPr/>
        </p:nvSpPr>
        <p:spPr>
          <a:xfrm>
            <a:off x="1981200" y="2685796"/>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New shape"/>
          <p:cNvSpPr/>
          <p:nvPr/>
        </p:nvSpPr>
        <p:spPr>
          <a:xfrm>
            <a:off x="2190750" y="2879344"/>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38" name="New shape"/>
          <p:cNvSpPr/>
          <p:nvPr/>
        </p:nvSpPr>
        <p:spPr>
          <a:xfrm>
            <a:off x="2844800" y="2685796"/>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New shape"/>
          <p:cNvSpPr/>
          <p:nvPr/>
        </p:nvSpPr>
        <p:spPr>
          <a:xfrm>
            <a:off x="2844800" y="2950471"/>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63</a:t>
            </a:r>
          </a:p>
        </p:txBody>
      </p:sp>
      <p:sp>
        <p:nvSpPr>
          <p:cNvPr id="40" name="New shape"/>
          <p:cNvSpPr/>
          <p:nvPr/>
        </p:nvSpPr>
        <p:spPr>
          <a:xfrm>
            <a:off x="3708400" y="2685796"/>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New shape"/>
          <p:cNvSpPr/>
          <p:nvPr/>
        </p:nvSpPr>
        <p:spPr>
          <a:xfrm>
            <a:off x="3759200" y="2800293"/>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lnSpcReduction="100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Career Development:</a:t>
            </a:r>
            <a:r>
              <a:rPr sz="1050" b="0" i="0" u="none" kern="200">
                <a:solidFill>
                  <a:srgbClr val="000000"/>
                </a:solidFill>
                <a:latin typeface="arial"/>
              </a:rPr>
              <a:t> I am confident I can achieve my personal career objectives within the UC system.</a:t>
            </a:r>
          </a:p>
        </p:txBody>
      </p:sp>
      <p:sp>
        <p:nvSpPr>
          <p:cNvPr id="42" name="New shape"/>
          <p:cNvSpPr/>
          <p:nvPr/>
        </p:nvSpPr>
        <p:spPr>
          <a:xfrm>
            <a:off x="254000" y="3390392"/>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New shape"/>
          <p:cNvSpPr/>
          <p:nvPr/>
        </p:nvSpPr>
        <p:spPr>
          <a:xfrm>
            <a:off x="463550" y="358394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44" name="New shape"/>
          <p:cNvSpPr/>
          <p:nvPr/>
        </p:nvSpPr>
        <p:spPr>
          <a:xfrm>
            <a:off x="1117600" y="3390392"/>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New shape"/>
          <p:cNvSpPr/>
          <p:nvPr/>
        </p:nvSpPr>
        <p:spPr>
          <a:xfrm>
            <a:off x="1327150" y="3583940"/>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46" name="New shape"/>
          <p:cNvSpPr/>
          <p:nvPr/>
        </p:nvSpPr>
        <p:spPr>
          <a:xfrm>
            <a:off x="1981200" y="3390392"/>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190750" y="3583940"/>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49" name="New shape"/>
          <p:cNvSpPr/>
          <p:nvPr/>
        </p:nvSpPr>
        <p:spPr>
          <a:xfrm>
            <a:off x="2844800" y="3390392"/>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New shape"/>
          <p:cNvSpPr/>
          <p:nvPr/>
        </p:nvSpPr>
        <p:spPr>
          <a:xfrm>
            <a:off x="2844800" y="3655067"/>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61</a:t>
            </a:r>
          </a:p>
        </p:txBody>
      </p:sp>
      <p:sp>
        <p:nvSpPr>
          <p:cNvPr id="51" name="New shape"/>
          <p:cNvSpPr/>
          <p:nvPr/>
        </p:nvSpPr>
        <p:spPr>
          <a:xfrm>
            <a:off x="3708400" y="3390392"/>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New shape"/>
          <p:cNvSpPr/>
          <p:nvPr/>
        </p:nvSpPr>
        <p:spPr>
          <a:xfrm>
            <a:off x="3759200" y="3504888"/>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fontScale="925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Wellness:</a:t>
            </a:r>
            <a:r>
              <a:rPr sz="1050" b="0" i="0" u="none" kern="200">
                <a:solidFill>
                  <a:srgbClr val="000000"/>
                </a:solidFill>
                <a:latin typeface="arial"/>
              </a:rPr>
              <a:t> My supervisor is supportive of my participation in health or wellness-related initiatives and programs offered at my campus/location.</a:t>
            </a:r>
          </a:p>
        </p:txBody>
      </p:sp>
      <p:sp>
        <p:nvSpPr>
          <p:cNvPr id="53" name="New shape"/>
          <p:cNvSpPr/>
          <p:nvPr/>
        </p:nvSpPr>
        <p:spPr>
          <a:xfrm>
            <a:off x="254000" y="4094988"/>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New shape"/>
          <p:cNvSpPr/>
          <p:nvPr/>
        </p:nvSpPr>
        <p:spPr>
          <a:xfrm>
            <a:off x="463550" y="4288536"/>
            <a:ext cx="444500" cy="3175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55" name="New shape"/>
          <p:cNvSpPr/>
          <p:nvPr/>
        </p:nvSpPr>
        <p:spPr>
          <a:xfrm>
            <a:off x="1117600" y="4094988"/>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New shape"/>
          <p:cNvSpPr/>
          <p:nvPr/>
        </p:nvSpPr>
        <p:spPr>
          <a:xfrm>
            <a:off x="1327150" y="4288536"/>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57" name="New shape"/>
          <p:cNvSpPr/>
          <p:nvPr/>
        </p:nvSpPr>
        <p:spPr>
          <a:xfrm>
            <a:off x="1981200" y="4094988"/>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New shape"/>
          <p:cNvSpPr/>
          <p:nvPr/>
        </p:nvSpPr>
        <p:spPr>
          <a:xfrm>
            <a:off x="2190750" y="4288536"/>
            <a:ext cx="4445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-12*</a:t>
            </a:r>
          </a:p>
        </p:txBody>
      </p:sp>
      <p:sp>
        <p:nvSpPr>
          <p:cNvPr id="60" name="New shape"/>
          <p:cNvSpPr/>
          <p:nvPr/>
        </p:nvSpPr>
        <p:spPr>
          <a:xfrm>
            <a:off x="2844800" y="4094988"/>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New shape"/>
          <p:cNvSpPr/>
          <p:nvPr/>
        </p:nvSpPr>
        <p:spPr>
          <a:xfrm>
            <a:off x="2844800" y="4359663"/>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60</a:t>
            </a:r>
          </a:p>
        </p:txBody>
      </p:sp>
      <p:sp>
        <p:nvSpPr>
          <p:cNvPr id="62" name="New shape"/>
          <p:cNvSpPr/>
          <p:nvPr/>
        </p:nvSpPr>
        <p:spPr>
          <a:xfrm>
            <a:off x="3708400" y="4094988"/>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New shape"/>
          <p:cNvSpPr/>
          <p:nvPr/>
        </p:nvSpPr>
        <p:spPr>
          <a:xfrm>
            <a:off x="3759200" y="4209485"/>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lnSpcReduction="100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Wellness:</a:t>
            </a:r>
            <a:r>
              <a:rPr sz="1050" b="0" i="0" u="none" kern="200">
                <a:solidFill>
                  <a:srgbClr val="000000"/>
                </a:solidFill>
                <a:latin typeface="arial"/>
              </a:rPr>
              <a:t> My organization promotes an environment of physical, mental, and social well-being.</a:t>
            </a:r>
          </a:p>
        </p:txBody>
      </p:sp>
      <p:sp>
        <p:nvSpPr>
          <p:cNvPr id="64" name="New shape"/>
          <p:cNvSpPr/>
          <p:nvPr/>
        </p:nvSpPr>
        <p:spPr>
          <a:xfrm>
            <a:off x="254000" y="4799584"/>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New shape"/>
          <p:cNvSpPr/>
          <p:nvPr/>
        </p:nvSpPr>
        <p:spPr>
          <a:xfrm>
            <a:off x="463550" y="4993132"/>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66" name="New shape"/>
          <p:cNvSpPr/>
          <p:nvPr/>
        </p:nvSpPr>
        <p:spPr>
          <a:xfrm>
            <a:off x="1117600" y="4799584"/>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New shape"/>
          <p:cNvSpPr/>
          <p:nvPr/>
        </p:nvSpPr>
        <p:spPr>
          <a:xfrm>
            <a:off x="1327150" y="4993132"/>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68" name="New shape"/>
          <p:cNvSpPr/>
          <p:nvPr/>
        </p:nvSpPr>
        <p:spPr>
          <a:xfrm>
            <a:off x="1981200" y="4799584"/>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New shape"/>
          <p:cNvSpPr/>
          <p:nvPr/>
        </p:nvSpPr>
        <p:spPr>
          <a:xfrm>
            <a:off x="2190750" y="4993132"/>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71" name="New shape"/>
          <p:cNvSpPr/>
          <p:nvPr/>
        </p:nvSpPr>
        <p:spPr>
          <a:xfrm>
            <a:off x="2844800" y="4799584"/>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New shape"/>
          <p:cNvSpPr/>
          <p:nvPr/>
        </p:nvSpPr>
        <p:spPr>
          <a:xfrm>
            <a:off x="2844800" y="5064259"/>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66</a:t>
            </a:r>
          </a:p>
        </p:txBody>
      </p:sp>
      <p:sp>
        <p:nvSpPr>
          <p:cNvPr id="73" name="New shape"/>
          <p:cNvSpPr/>
          <p:nvPr/>
        </p:nvSpPr>
        <p:spPr>
          <a:xfrm>
            <a:off x="3708400" y="4799584"/>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4" name="New shape"/>
          <p:cNvSpPr/>
          <p:nvPr/>
        </p:nvSpPr>
        <p:spPr>
          <a:xfrm>
            <a:off x="3759200" y="4914081"/>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fontScale="925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Communication:</a:t>
            </a:r>
            <a:r>
              <a:rPr sz="1050" b="0" i="0" u="none" kern="200">
                <a:solidFill>
                  <a:srgbClr val="000000"/>
                </a:solidFill>
                <a:latin typeface="arial"/>
              </a:rPr>
              <a:t> My campus/location does an excellent job of keeping employees informed about important organizational matters affecting us.</a:t>
            </a:r>
          </a:p>
        </p:txBody>
      </p:sp>
      <p:sp>
        <p:nvSpPr>
          <p:cNvPr id="75" name="New shape"/>
          <p:cNvSpPr/>
          <p:nvPr/>
        </p:nvSpPr>
        <p:spPr>
          <a:xfrm>
            <a:off x="254000" y="550418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New shape"/>
          <p:cNvSpPr/>
          <p:nvPr/>
        </p:nvSpPr>
        <p:spPr>
          <a:xfrm>
            <a:off x="463550" y="5697728"/>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7" name="New shape"/>
          <p:cNvSpPr/>
          <p:nvPr/>
        </p:nvSpPr>
        <p:spPr>
          <a:xfrm>
            <a:off x="1117600" y="550418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New shape"/>
          <p:cNvSpPr/>
          <p:nvPr/>
        </p:nvSpPr>
        <p:spPr>
          <a:xfrm>
            <a:off x="1327150" y="5697728"/>
            <a:ext cx="4445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9" name="New shape"/>
          <p:cNvSpPr/>
          <p:nvPr/>
        </p:nvSpPr>
        <p:spPr>
          <a:xfrm>
            <a:off x="1981200" y="550418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New shape"/>
          <p:cNvSpPr/>
          <p:nvPr/>
        </p:nvSpPr>
        <p:spPr>
          <a:xfrm>
            <a:off x="2190750" y="5697728"/>
            <a:ext cx="4445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82" name="New shape"/>
          <p:cNvSpPr/>
          <p:nvPr/>
        </p:nvSpPr>
        <p:spPr>
          <a:xfrm>
            <a:off x="2844800" y="5504180"/>
            <a:ext cx="863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New shape"/>
          <p:cNvSpPr/>
          <p:nvPr/>
        </p:nvSpPr>
        <p:spPr>
          <a:xfrm>
            <a:off x="2844800" y="5768855"/>
            <a:ext cx="8636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defRPr sz="1200" b="1" i="0" kern="200">
                <a:solidFill>
                  <a:srgbClr val="000000"/>
                </a:solidFill>
                <a:latin typeface="arial"/>
              </a:defRPr>
            </a:pPr>
            <a:r>
              <a:rPr lang="en-US" kern="200"/>
              <a:t>70</a:t>
            </a:r>
          </a:p>
        </p:txBody>
      </p:sp>
      <p:sp>
        <p:nvSpPr>
          <p:cNvPr id="84" name="New shape"/>
          <p:cNvSpPr/>
          <p:nvPr/>
        </p:nvSpPr>
        <p:spPr>
          <a:xfrm>
            <a:off x="3708400" y="5504180"/>
            <a:ext cx="30226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5" name="New shape"/>
          <p:cNvSpPr/>
          <p:nvPr/>
        </p:nvSpPr>
        <p:spPr>
          <a:xfrm>
            <a:off x="3759200" y="5618676"/>
            <a:ext cx="3022600" cy="475602"/>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63500" bIns="0" rtlCol="0" anchor="ctr">
            <a:normAutofit lnSpcReduction="10000"/>
          </a:bodyPr>
          <a:lstStyle>
            <a:defPPr>
              <a:defRPr kern="200"/>
            </a:defPPr>
          </a:lstStyle>
          <a:p>
            <a:pPr marL="0" lvl="0" indent="0" algn="l" hangingPunct="0">
              <a:buNone/>
              <a:defRPr sz="1050" b="0" i="0">
                <a:solidFill>
                  <a:srgbClr val="000000"/>
                </a:solidFill>
                <a:latin typeface="arial"/>
              </a:defRPr>
            </a:pPr>
            <a:r>
              <a:rPr sz="1050" b="1" i="0" u="none" kern="200">
                <a:solidFill>
                  <a:srgbClr val="000000"/>
                </a:solidFill>
                <a:latin typeface="arial"/>
              </a:rPr>
              <a:t>Communication:</a:t>
            </a:r>
            <a:r>
              <a:rPr sz="1050" b="0" i="0" u="none" kern="200">
                <a:solidFill>
                  <a:srgbClr val="000000"/>
                </a:solidFill>
                <a:latin typeface="arial"/>
              </a:rPr>
              <a:t> I feel able to openly and honestly communicate my views to my supervisor and other leaders.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Group Sizes</a:t>
            </a:r>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11176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9375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Benchmarks</a:t>
            </a:r>
          </a:p>
        </p:txBody>
      </p:sp>
      <p:sp>
        <p:nvSpPr>
          <p:cNvPr id="6" name="New shape"/>
          <p:cNvSpPr/>
          <p:nvPr/>
        </p:nvSpPr>
        <p:spPr>
          <a:xfrm>
            <a:off x="254000" y="11325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Ag and Natl Rescs 2015..............................................................</a:t>
            </a:r>
          </a:p>
        </p:txBody>
      </p:sp>
      <p:sp>
        <p:nvSpPr>
          <p:cNvPr id="7" name="New shape"/>
          <p:cNvSpPr/>
          <p:nvPr/>
        </p:nvSpPr>
        <p:spPr>
          <a:xfrm>
            <a:off x="4158428" y="1132529"/>
            <a:ext cx="327213"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174</a:t>
            </a:r>
          </a:p>
        </p:txBody>
      </p:sp>
      <p:sp>
        <p:nvSpPr>
          <p:cNvPr id="8" name="New shape"/>
          <p:cNvSpPr/>
          <p:nvPr/>
        </p:nvSpPr>
        <p:spPr>
          <a:xfrm>
            <a:off x="4638041" y="11325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US National Norm.................................................................</a:t>
            </a:r>
          </a:p>
        </p:txBody>
      </p:sp>
      <p:sp>
        <p:nvSpPr>
          <p:cNvPr id="9" name="New shape"/>
          <p:cNvSpPr/>
          <p:nvPr/>
        </p:nvSpPr>
        <p:spPr>
          <a:xfrm>
            <a:off x="8338545" y="1132529"/>
            <a:ext cx="531135"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159,758</a:t>
            </a:r>
          </a:p>
        </p:txBody>
      </p:sp>
      <p:sp>
        <p:nvSpPr>
          <p:cNvPr id="10" name="New shape"/>
          <p:cNvSpPr/>
          <p:nvPr/>
        </p:nvSpPr>
        <p:spPr>
          <a:xfrm>
            <a:off x="254000" y="1323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Ag and Natl Rescs 2012.................................................................</a:t>
            </a:r>
          </a:p>
        </p:txBody>
      </p:sp>
      <p:sp>
        <p:nvSpPr>
          <p:cNvPr id="11" name="New shape"/>
          <p:cNvSpPr/>
          <p:nvPr/>
        </p:nvSpPr>
        <p:spPr>
          <a:xfrm>
            <a:off x="4224475" y="1323029"/>
            <a:ext cx="261165"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11</a:t>
            </a:r>
          </a:p>
        </p:txBody>
      </p:sp>
      <p:sp>
        <p:nvSpPr>
          <p:cNvPr id="12" name="New shape"/>
          <p:cNvSpPr/>
          <p:nvPr/>
        </p:nvSpPr>
        <p:spPr>
          <a:xfrm>
            <a:off x="4638041" y="1323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Universities Staff Norm............................................................</a:t>
            </a:r>
          </a:p>
        </p:txBody>
      </p:sp>
      <p:sp>
        <p:nvSpPr>
          <p:cNvPr id="13" name="New shape"/>
          <p:cNvSpPr/>
          <p:nvPr/>
        </p:nvSpPr>
        <p:spPr>
          <a:xfrm>
            <a:off x="8396816" y="1323029"/>
            <a:ext cx="472864"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16,527</a:t>
            </a:r>
          </a:p>
        </p:txBody>
      </p:sp>
      <p:sp>
        <p:nvSpPr>
          <p:cNvPr id="14" name="New shape"/>
          <p:cNvSpPr/>
          <p:nvPr/>
        </p:nvSpPr>
        <p:spPr>
          <a:xfrm>
            <a:off x="254000" y="15135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University of California Overall 2017.......................................</a:t>
            </a:r>
          </a:p>
        </p:txBody>
      </p:sp>
      <p:sp>
        <p:nvSpPr>
          <p:cNvPr id="15" name="New shape"/>
          <p:cNvSpPr/>
          <p:nvPr/>
        </p:nvSpPr>
        <p:spPr>
          <a:xfrm>
            <a:off x="4012776" y="1513529"/>
            <a:ext cx="472864"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10,539</a:t>
            </a:r>
          </a:p>
        </p:txBody>
      </p:sp>
      <p:sp>
        <p:nvSpPr>
          <p:cNvPr id="16" name="New shape"/>
          <p:cNvSpPr/>
          <p:nvPr/>
        </p:nvSpPr>
        <p:spPr>
          <a:xfrm>
            <a:off x="254000" y="21082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New shape"/>
          <p:cNvSpPr/>
          <p:nvPr/>
        </p:nvSpPr>
        <p:spPr>
          <a:xfrm>
            <a:off x="254000" y="19281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Role</a:t>
            </a:r>
          </a:p>
        </p:txBody>
      </p:sp>
      <p:sp>
        <p:nvSpPr>
          <p:cNvPr id="18" name="New shape"/>
          <p:cNvSpPr/>
          <p:nvPr/>
        </p:nvSpPr>
        <p:spPr>
          <a:xfrm>
            <a:off x="254000" y="21231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Individual Contributor 2017..........................................................</a:t>
            </a:r>
          </a:p>
        </p:txBody>
      </p:sp>
      <p:sp>
        <p:nvSpPr>
          <p:cNvPr id="19" name="New shape"/>
          <p:cNvSpPr/>
          <p:nvPr/>
        </p:nvSpPr>
        <p:spPr>
          <a:xfrm>
            <a:off x="4158428" y="2123129"/>
            <a:ext cx="327213"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157</a:t>
            </a:r>
          </a:p>
        </p:txBody>
      </p:sp>
      <p:sp>
        <p:nvSpPr>
          <p:cNvPr id="20" name="New shape"/>
          <p:cNvSpPr/>
          <p:nvPr/>
        </p:nvSpPr>
        <p:spPr>
          <a:xfrm>
            <a:off x="4638041" y="21231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Manager 2017................................................................................</a:t>
            </a:r>
          </a:p>
        </p:txBody>
      </p:sp>
      <p:sp>
        <p:nvSpPr>
          <p:cNvPr id="21" name="New shape"/>
          <p:cNvSpPr/>
          <p:nvPr/>
        </p:nvSpPr>
        <p:spPr>
          <a:xfrm>
            <a:off x="8600739" y="21231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24</a:t>
            </a:r>
          </a:p>
        </p:txBody>
      </p:sp>
      <p:sp>
        <p:nvSpPr>
          <p:cNvPr id="22" name="New shape"/>
          <p:cNvSpPr/>
          <p:nvPr/>
        </p:nvSpPr>
        <p:spPr>
          <a:xfrm>
            <a:off x="254000" y="23136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Supervisor 2017.............................................................................</a:t>
            </a:r>
          </a:p>
        </p:txBody>
      </p:sp>
      <p:sp>
        <p:nvSpPr>
          <p:cNvPr id="23" name="New shape"/>
          <p:cNvSpPr/>
          <p:nvPr/>
        </p:nvSpPr>
        <p:spPr>
          <a:xfrm>
            <a:off x="4216698" y="23136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43</a:t>
            </a:r>
          </a:p>
        </p:txBody>
      </p:sp>
      <p:sp>
        <p:nvSpPr>
          <p:cNvPr id="24" name="New shape"/>
          <p:cNvSpPr/>
          <p:nvPr/>
        </p:nvSpPr>
        <p:spPr>
          <a:xfrm>
            <a:off x="254000" y="29083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New shape"/>
          <p:cNvSpPr/>
          <p:nvPr/>
        </p:nvSpPr>
        <p:spPr>
          <a:xfrm>
            <a:off x="254000" y="27282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Gender</a:t>
            </a:r>
          </a:p>
        </p:txBody>
      </p:sp>
      <p:sp>
        <p:nvSpPr>
          <p:cNvPr id="26" name="New shape"/>
          <p:cNvSpPr/>
          <p:nvPr/>
        </p:nvSpPr>
        <p:spPr>
          <a:xfrm>
            <a:off x="254000" y="29232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Female 2017................................................................................</a:t>
            </a:r>
          </a:p>
        </p:txBody>
      </p:sp>
      <p:sp>
        <p:nvSpPr>
          <p:cNvPr id="27" name="New shape"/>
          <p:cNvSpPr/>
          <p:nvPr/>
        </p:nvSpPr>
        <p:spPr>
          <a:xfrm>
            <a:off x="4158428" y="2923229"/>
            <a:ext cx="327213"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185</a:t>
            </a:r>
          </a:p>
        </p:txBody>
      </p:sp>
      <p:sp>
        <p:nvSpPr>
          <p:cNvPr id="28" name="New shape"/>
          <p:cNvSpPr/>
          <p:nvPr/>
        </p:nvSpPr>
        <p:spPr>
          <a:xfrm>
            <a:off x="4638041" y="29232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Male 2017......................................................................................</a:t>
            </a:r>
          </a:p>
        </p:txBody>
      </p:sp>
      <p:sp>
        <p:nvSpPr>
          <p:cNvPr id="29" name="New shape"/>
          <p:cNvSpPr/>
          <p:nvPr/>
        </p:nvSpPr>
        <p:spPr>
          <a:xfrm>
            <a:off x="8600739" y="29232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49</a:t>
            </a:r>
          </a:p>
        </p:txBody>
      </p:sp>
      <p:sp>
        <p:nvSpPr>
          <p:cNvPr id="30" name="New shape"/>
          <p:cNvSpPr/>
          <p:nvPr/>
        </p:nvSpPr>
        <p:spPr>
          <a:xfrm>
            <a:off x="254000" y="35179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New shape"/>
          <p:cNvSpPr/>
          <p:nvPr/>
        </p:nvSpPr>
        <p:spPr>
          <a:xfrm>
            <a:off x="254000" y="33378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Ethnicity</a:t>
            </a:r>
          </a:p>
        </p:txBody>
      </p:sp>
      <p:sp>
        <p:nvSpPr>
          <p:cNvPr id="32" name="New shape"/>
          <p:cNvSpPr/>
          <p:nvPr/>
        </p:nvSpPr>
        <p:spPr>
          <a:xfrm>
            <a:off x="254000" y="35328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Asian 2017.....................................................................................</a:t>
            </a:r>
          </a:p>
        </p:txBody>
      </p:sp>
      <p:sp>
        <p:nvSpPr>
          <p:cNvPr id="33" name="New shape"/>
          <p:cNvSpPr/>
          <p:nvPr/>
        </p:nvSpPr>
        <p:spPr>
          <a:xfrm>
            <a:off x="4216698" y="35328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15</a:t>
            </a:r>
          </a:p>
        </p:txBody>
      </p:sp>
      <p:sp>
        <p:nvSpPr>
          <p:cNvPr id="34" name="New shape"/>
          <p:cNvSpPr/>
          <p:nvPr/>
        </p:nvSpPr>
        <p:spPr>
          <a:xfrm>
            <a:off x="4638041" y="35328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White 2017...................................................................................</a:t>
            </a:r>
          </a:p>
        </p:txBody>
      </p:sp>
      <p:sp>
        <p:nvSpPr>
          <p:cNvPr id="35" name="New shape"/>
          <p:cNvSpPr/>
          <p:nvPr/>
        </p:nvSpPr>
        <p:spPr>
          <a:xfrm>
            <a:off x="8542468" y="3532829"/>
            <a:ext cx="327213"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144</a:t>
            </a:r>
          </a:p>
        </p:txBody>
      </p:sp>
      <p:sp>
        <p:nvSpPr>
          <p:cNvPr id="36" name="New shape"/>
          <p:cNvSpPr/>
          <p:nvPr/>
        </p:nvSpPr>
        <p:spPr>
          <a:xfrm>
            <a:off x="254000" y="37233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Hispanic 2017................................................................................</a:t>
            </a:r>
          </a:p>
        </p:txBody>
      </p:sp>
      <p:sp>
        <p:nvSpPr>
          <p:cNvPr id="37" name="New shape"/>
          <p:cNvSpPr/>
          <p:nvPr/>
        </p:nvSpPr>
        <p:spPr>
          <a:xfrm>
            <a:off x="4216698" y="37233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63</a:t>
            </a:r>
          </a:p>
        </p:txBody>
      </p:sp>
      <p:sp>
        <p:nvSpPr>
          <p:cNvPr id="38" name="New shape"/>
          <p:cNvSpPr/>
          <p:nvPr/>
        </p:nvSpPr>
        <p:spPr>
          <a:xfrm>
            <a:off x="254000" y="43180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New shape"/>
          <p:cNvSpPr/>
          <p:nvPr/>
        </p:nvSpPr>
        <p:spPr>
          <a:xfrm>
            <a:off x="254000" y="41379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Years of Service</a:t>
            </a:r>
          </a:p>
        </p:txBody>
      </p:sp>
      <p:sp>
        <p:nvSpPr>
          <p:cNvPr id="40" name="New shape"/>
          <p:cNvSpPr/>
          <p:nvPr/>
        </p:nvSpPr>
        <p:spPr>
          <a:xfrm>
            <a:off x="254000" y="43329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1 &lt; 3 2017......................................................................................</a:t>
            </a:r>
          </a:p>
        </p:txBody>
      </p:sp>
      <p:sp>
        <p:nvSpPr>
          <p:cNvPr id="41" name="New shape"/>
          <p:cNvSpPr/>
          <p:nvPr/>
        </p:nvSpPr>
        <p:spPr>
          <a:xfrm>
            <a:off x="4216698" y="43329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56</a:t>
            </a:r>
          </a:p>
        </p:txBody>
      </p:sp>
      <p:sp>
        <p:nvSpPr>
          <p:cNvPr id="42" name="New shape"/>
          <p:cNvSpPr/>
          <p:nvPr/>
        </p:nvSpPr>
        <p:spPr>
          <a:xfrm>
            <a:off x="4638041" y="43329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15 &lt; 20 2017..................................................................................</a:t>
            </a:r>
          </a:p>
        </p:txBody>
      </p:sp>
      <p:sp>
        <p:nvSpPr>
          <p:cNvPr id="43" name="New shape"/>
          <p:cNvSpPr/>
          <p:nvPr/>
        </p:nvSpPr>
        <p:spPr>
          <a:xfrm>
            <a:off x="8600739" y="43329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27</a:t>
            </a:r>
          </a:p>
        </p:txBody>
      </p:sp>
      <p:sp>
        <p:nvSpPr>
          <p:cNvPr id="44" name="New shape"/>
          <p:cNvSpPr/>
          <p:nvPr/>
        </p:nvSpPr>
        <p:spPr>
          <a:xfrm>
            <a:off x="254000" y="45234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3 &lt; 5 2017......................................................................................</a:t>
            </a:r>
          </a:p>
        </p:txBody>
      </p:sp>
      <p:sp>
        <p:nvSpPr>
          <p:cNvPr id="45" name="New shape"/>
          <p:cNvSpPr/>
          <p:nvPr/>
        </p:nvSpPr>
        <p:spPr>
          <a:xfrm>
            <a:off x="4216698" y="45234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40</a:t>
            </a:r>
          </a:p>
        </p:txBody>
      </p:sp>
      <p:sp>
        <p:nvSpPr>
          <p:cNvPr id="46" name="New shape"/>
          <p:cNvSpPr/>
          <p:nvPr/>
        </p:nvSpPr>
        <p:spPr>
          <a:xfrm>
            <a:off x="4638041" y="45234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20 &lt; 25 2017..................................................................................</a:t>
            </a:r>
          </a:p>
        </p:txBody>
      </p:sp>
      <p:sp>
        <p:nvSpPr>
          <p:cNvPr id="47" name="New shape"/>
          <p:cNvSpPr/>
          <p:nvPr/>
        </p:nvSpPr>
        <p:spPr>
          <a:xfrm>
            <a:off x="8600739" y="45234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17</a:t>
            </a:r>
          </a:p>
        </p:txBody>
      </p:sp>
      <p:sp>
        <p:nvSpPr>
          <p:cNvPr id="48" name="New shape"/>
          <p:cNvSpPr/>
          <p:nvPr/>
        </p:nvSpPr>
        <p:spPr>
          <a:xfrm>
            <a:off x="254000" y="47139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5 &lt; 10 2017....................................................................................</a:t>
            </a:r>
          </a:p>
        </p:txBody>
      </p:sp>
      <p:sp>
        <p:nvSpPr>
          <p:cNvPr id="49" name="New shape"/>
          <p:cNvSpPr/>
          <p:nvPr/>
        </p:nvSpPr>
        <p:spPr>
          <a:xfrm>
            <a:off x="4216698" y="47139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48</a:t>
            </a:r>
          </a:p>
        </p:txBody>
      </p:sp>
      <p:sp>
        <p:nvSpPr>
          <p:cNvPr id="50" name="New shape"/>
          <p:cNvSpPr/>
          <p:nvPr/>
        </p:nvSpPr>
        <p:spPr>
          <a:xfrm>
            <a:off x="4638041" y="47139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25 &lt; 30 2017..................................................................................</a:t>
            </a:r>
          </a:p>
        </p:txBody>
      </p:sp>
      <p:sp>
        <p:nvSpPr>
          <p:cNvPr id="51" name="New shape"/>
          <p:cNvSpPr/>
          <p:nvPr/>
        </p:nvSpPr>
        <p:spPr>
          <a:xfrm>
            <a:off x="8600739" y="47139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12</a:t>
            </a:r>
          </a:p>
        </p:txBody>
      </p:sp>
      <p:sp>
        <p:nvSpPr>
          <p:cNvPr id="52" name="New shape"/>
          <p:cNvSpPr/>
          <p:nvPr/>
        </p:nvSpPr>
        <p:spPr>
          <a:xfrm>
            <a:off x="254000" y="49044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10 &lt; 15 2017..................................................................................</a:t>
            </a:r>
          </a:p>
        </p:txBody>
      </p:sp>
      <p:sp>
        <p:nvSpPr>
          <p:cNvPr id="53" name="New shape"/>
          <p:cNvSpPr/>
          <p:nvPr/>
        </p:nvSpPr>
        <p:spPr>
          <a:xfrm>
            <a:off x="4216698" y="49044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30</a:t>
            </a:r>
          </a:p>
        </p:txBody>
      </p:sp>
      <p:sp>
        <p:nvSpPr>
          <p:cNvPr id="54" name="New shape"/>
          <p:cNvSpPr/>
          <p:nvPr/>
        </p:nvSpPr>
        <p:spPr>
          <a:xfrm>
            <a:off x="254000" y="5499100"/>
            <a:ext cx="8636000" cy="0"/>
          </a:xfrm>
          <a:prstGeom prst="line">
            <a:avLst/>
          </a:prstGeom>
          <a:ln w="9525">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New shape"/>
          <p:cNvSpPr/>
          <p:nvPr/>
        </p:nvSpPr>
        <p:spPr>
          <a:xfrm>
            <a:off x="254000" y="5319083"/>
            <a:ext cx="8636000" cy="131434"/>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defRPr sz="900" b="1" i="0" kern="200">
                <a:solidFill>
                  <a:srgbClr val="000000"/>
                </a:solidFill>
                <a:latin typeface="arial"/>
              </a:defRPr>
            </a:pPr>
            <a:r>
              <a:rPr lang="en-US" kern="200"/>
              <a:t>Pay Range</a:t>
            </a:r>
          </a:p>
        </p:txBody>
      </p:sp>
      <p:sp>
        <p:nvSpPr>
          <p:cNvPr id="56" name="New shape"/>
          <p:cNvSpPr/>
          <p:nvPr/>
        </p:nvSpPr>
        <p:spPr>
          <a:xfrm>
            <a:off x="254000" y="5514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&lt; 40k 2017.....................................................................................</a:t>
            </a:r>
          </a:p>
        </p:txBody>
      </p:sp>
      <p:sp>
        <p:nvSpPr>
          <p:cNvPr id="57" name="New shape"/>
          <p:cNvSpPr/>
          <p:nvPr/>
        </p:nvSpPr>
        <p:spPr>
          <a:xfrm>
            <a:off x="4216698" y="55140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60</a:t>
            </a:r>
          </a:p>
        </p:txBody>
      </p:sp>
      <p:sp>
        <p:nvSpPr>
          <p:cNvPr id="58" name="New shape"/>
          <p:cNvSpPr/>
          <p:nvPr/>
        </p:nvSpPr>
        <p:spPr>
          <a:xfrm>
            <a:off x="4638041" y="5514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60k - 69k 2017...............................................................................</a:t>
            </a:r>
          </a:p>
        </p:txBody>
      </p:sp>
      <p:sp>
        <p:nvSpPr>
          <p:cNvPr id="59" name="New shape"/>
          <p:cNvSpPr/>
          <p:nvPr/>
        </p:nvSpPr>
        <p:spPr>
          <a:xfrm>
            <a:off x="8600739" y="55140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36</a:t>
            </a:r>
          </a:p>
        </p:txBody>
      </p:sp>
      <p:sp>
        <p:nvSpPr>
          <p:cNvPr id="60" name="New shape"/>
          <p:cNvSpPr/>
          <p:nvPr/>
        </p:nvSpPr>
        <p:spPr>
          <a:xfrm>
            <a:off x="254000" y="57045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40k - 49k 2017...............................................................................</a:t>
            </a:r>
          </a:p>
        </p:txBody>
      </p:sp>
      <p:sp>
        <p:nvSpPr>
          <p:cNvPr id="61" name="New shape"/>
          <p:cNvSpPr/>
          <p:nvPr/>
        </p:nvSpPr>
        <p:spPr>
          <a:xfrm>
            <a:off x="4216698" y="57045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44</a:t>
            </a:r>
          </a:p>
        </p:txBody>
      </p:sp>
      <p:sp>
        <p:nvSpPr>
          <p:cNvPr id="62" name="New shape"/>
          <p:cNvSpPr/>
          <p:nvPr/>
        </p:nvSpPr>
        <p:spPr>
          <a:xfrm>
            <a:off x="4638041" y="57045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70k - 79k 2017...............................................................................</a:t>
            </a:r>
          </a:p>
        </p:txBody>
      </p:sp>
      <p:sp>
        <p:nvSpPr>
          <p:cNvPr id="63" name="New shape"/>
          <p:cNvSpPr/>
          <p:nvPr/>
        </p:nvSpPr>
        <p:spPr>
          <a:xfrm>
            <a:off x="8600739" y="57045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21</a:t>
            </a:r>
          </a:p>
        </p:txBody>
      </p:sp>
      <p:sp>
        <p:nvSpPr>
          <p:cNvPr id="64" name="New shape"/>
          <p:cNvSpPr/>
          <p:nvPr/>
        </p:nvSpPr>
        <p:spPr>
          <a:xfrm>
            <a:off x="254000" y="5895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50k - 59k 2017...............................................................................</a:t>
            </a:r>
          </a:p>
        </p:txBody>
      </p:sp>
      <p:sp>
        <p:nvSpPr>
          <p:cNvPr id="65" name="New shape"/>
          <p:cNvSpPr/>
          <p:nvPr/>
        </p:nvSpPr>
        <p:spPr>
          <a:xfrm>
            <a:off x="4216698" y="58950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42</a:t>
            </a:r>
          </a:p>
        </p:txBody>
      </p:sp>
      <p:sp>
        <p:nvSpPr>
          <p:cNvPr id="66" name="New shape"/>
          <p:cNvSpPr/>
          <p:nvPr/>
        </p:nvSpPr>
        <p:spPr>
          <a:xfrm>
            <a:off x="4638041" y="5895029"/>
            <a:ext cx="4231640"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80k - 89k 2017...............................................................................</a:t>
            </a:r>
          </a:p>
        </p:txBody>
      </p:sp>
      <p:sp>
        <p:nvSpPr>
          <p:cNvPr id="67" name="New shape"/>
          <p:cNvSpPr/>
          <p:nvPr/>
        </p:nvSpPr>
        <p:spPr>
          <a:xfrm>
            <a:off x="8600739" y="5895029"/>
            <a:ext cx="268942" cy="160641"/>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kern="200"/>
            </a:defPPr>
          </a:lstStyle>
          <a:p>
            <a:pPr marL="0" lvl="0" indent="0" algn="r" hangingPunct="0">
              <a:buNone/>
              <a:defRPr sz="1100" b="0" i="0">
                <a:solidFill>
                  <a:srgbClr val="000000"/>
                </a:solidFill>
                <a:latin typeface="arial"/>
              </a:defRPr>
            </a:pPr>
            <a:r>
              <a:rPr sz="1100" b="0" i="0" u="none" kern="200">
                <a:solidFill>
                  <a:srgbClr val="000000"/>
                </a:solidFill>
                <a:latin typeface="arial"/>
              </a:rPr>
              <a:t>12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Overview</a:t>
            </a:r>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1016000"/>
            <a:ext cx="4191000" cy="23366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Results vs. Ag and Natl Rescs 2015</a:t>
            </a:r>
          </a:p>
        </p:txBody>
      </p:sp>
      <p:sp>
        <p:nvSpPr>
          <p:cNvPr id="5" name="New shape"/>
          <p:cNvSpPr/>
          <p:nvPr/>
        </p:nvSpPr>
        <p:spPr>
          <a:xfrm>
            <a:off x="254000" y="1249660"/>
            <a:ext cx="4191000" cy="194717"/>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00" b="0" i="0">
                <a:solidFill>
                  <a:srgbClr val="A6A6A6"/>
                </a:solidFill>
                <a:latin typeface="arial"/>
              </a:defRPr>
            </a:pPr>
            <a:r>
              <a:rPr sz="1000" b="1" i="0" u="none" kern="200">
                <a:solidFill>
                  <a:srgbClr val="A6A6A6"/>
                </a:solidFill>
                <a:latin typeface="arial"/>
              </a:rPr>
              <a:t>6</a:t>
            </a:r>
            <a:r>
              <a:rPr sz="1000" b="0" i="0" u="none" kern="200">
                <a:solidFill>
                  <a:srgbClr val="A6A6A6"/>
                </a:solidFill>
                <a:latin typeface="arial"/>
              </a:rPr>
              <a:t> Out Of </a:t>
            </a:r>
            <a:r>
              <a:rPr sz="1000" b="1" i="0" u="none" kern="200">
                <a:solidFill>
                  <a:srgbClr val="A6A6A6"/>
                </a:solidFill>
                <a:latin typeface="arial"/>
              </a:rPr>
              <a:t>8</a:t>
            </a:r>
            <a:r>
              <a:rPr sz="1000" b="0" i="0" u="none" kern="200">
                <a:solidFill>
                  <a:srgbClr val="A6A6A6"/>
                </a:solidFill>
                <a:latin typeface="arial"/>
              </a:rPr>
              <a:t> Categories Have Improved</a:t>
            </a:r>
          </a:p>
        </p:txBody>
      </p:sp>
      <p:graphicFrame>
        <p:nvGraphicFramePr>
          <p:cNvPr id="6" name="ChartObject"/>
          <p:cNvGraphicFramePr/>
          <p:nvPr/>
        </p:nvGraphicFramePr>
        <p:xfrm>
          <a:off x="0" y="1183138"/>
          <a:ext cx="2159000" cy="2186178"/>
        </p:xfrm>
        <a:graphic>
          <a:graphicData uri="http://schemas.openxmlformats.org/drawingml/2006/chart">
            <c:chart xmlns:c="http://schemas.openxmlformats.org/drawingml/2006/chart" xmlns:r="http://schemas.openxmlformats.org/officeDocument/2006/relationships" r:id="rId2"/>
          </a:graphicData>
        </a:graphic>
      </p:graphicFrame>
      <p:pic>
        <p:nvPicPr>
          <p:cNvPr id="7" name="New picture"/>
          <p:cNvPicPr/>
          <p:nvPr/>
        </p:nvPicPr>
        <p:blipFill>
          <a:blip r:embed="rId3"/>
          <a:srcRect/>
          <a:stretch>
            <a:fillRect/>
          </a:stretch>
        </p:blipFill>
        <p:spPr>
          <a:xfrm>
            <a:off x="825500" y="2130177"/>
            <a:ext cx="469900" cy="304800"/>
          </a:xfrm>
          <a:prstGeom prst="rect">
            <a:avLst/>
          </a:prstGeom>
          <a:ln>
            <a:noFill/>
          </a:ln>
        </p:spPr>
      </p:pic>
      <p:sp>
        <p:nvSpPr>
          <p:cNvPr id="38" name="New shape"/>
          <p:cNvSpPr/>
          <p:nvPr/>
        </p:nvSpPr>
        <p:spPr>
          <a:xfrm>
            <a:off x="6934200" y="3644900"/>
            <a:ext cx="635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New shape"/>
          <p:cNvSpPr/>
          <p:nvPr/>
        </p:nvSpPr>
        <p:spPr>
          <a:xfrm>
            <a:off x="5854700" y="3644900"/>
            <a:ext cx="635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New shape"/>
          <p:cNvSpPr/>
          <p:nvPr/>
        </p:nvSpPr>
        <p:spPr>
          <a:xfrm>
            <a:off x="4775200" y="3644900"/>
            <a:ext cx="635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2159000" y="1469777"/>
            <a:ext cx="2159000" cy="194717"/>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00" b="1" i="0">
                <a:solidFill>
                  <a:srgbClr val="81AD27"/>
                </a:solidFill>
                <a:latin typeface="arial"/>
              </a:defRPr>
            </a:pPr>
            <a:r>
              <a:rPr sz="1000" b="1" i="0" u="none" kern="200">
                <a:solidFill>
                  <a:srgbClr val="81AD27"/>
                </a:solidFill>
                <a:latin typeface="arial"/>
              </a:rPr>
              <a:t>Most Improved</a:t>
            </a:r>
          </a:p>
        </p:txBody>
      </p:sp>
      <p:sp>
        <p:nvSpPr>
          <p:cNvPr id="9" name="New shape"/>
          <p:cNvSpPr/>
          <p:nvPr/>
        </p:nvSpPr>
        <p:spPr>
          <a:xfrm>
            <a:off x="2159000" y="1689894"/>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Performance Management </a:t>
            </a:r>
            <a:r>
              <a:rPr sz="900" b="0" i="0" u="none" kern="200">
                <a:solidFill>
                  <a:srgbClr val="81AD27"/>
                </a:solidFill>
                <a:latin typeface="arial"/>
              </a:rPr>
              <a:t>5</a:t>
            </a:r>
          </a:p>
        </p:txBody>
      </p:sp>
      <p:sp>
        <p:nvSpPr>
          <p:cNvPr id="10" name="New shape"/>
          <p:cNvSpPr/>
          <p:nvPr/>
        </p:nvSpPr>
        <p:spPr>
          <a:xfrm>
            <a:off x="2159000" y="1865139"/>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Career Development </a:t>
            </a:r>
            <a:r>
              <a:rPr sz="900" b="0" i="0" u="none" kern="200">
                <a:solidFill>
                  <a:srgbClr val="81AD27"/>
                </a:solidFill>
                <a:latin typeface="arial"/>
              </a:rPr>
              <a:t>4</a:t>
            </a:r>
          </a:p>
        </p:txBody>
      </p:sp>
      <p:sp>
        <p:nvSpPr>
          <p:cNvPr id="11" name="New shape"/>
          <p:cNvSpPr/>
          <p:nvPr/>
        </p:nvSpPr>
        <p:spPr>
          <a:xfrm>
            <a:off x="2159000" y="2040384"/>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Communication </a:t>
            </a:r>
            <a:r>
              <a:rPr sz="900" b="0" i="0" u="none" kern="200">
                <a:solidFill>
                  <a:srgbClr val="81AD27"/>
                </a:solidFill>
                <a:latin typeface="arial"/>
              </a:rPr>
              <a:t>4</a:t>
            </a:r>
          </a:p>
        </p:txBody>
      </p:sp>
      <p:sp>
        <p:nvSpPr>
          <p:cNvPr id="12" name="New shape"/>
          <p:cNvSpPr/>
          <p:nvPr/>
        </p:nvSpPr>
        <p:spPr>
          <a:xfrm>
            <a:off x="2159000" y="2241029"/>
            <a:ext cx="2159000" cy="194717"/>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00" b="1" i="0">
                <a:solidFill>
                  <a:srgbClr val="DA6056"/>
                </a:solidFill>
                <a:latin typeface="arial"/>
              </a:defRPr>
            </a:pPr>
            <a:r>
              <a:rPr sz="1000" b="1" i="0" u="none" kern="200">
                <a:solidFill>
                  <a:srgbClr val="DA6056"/>
                </a:solidFill>
                <a:latin typeface="arial"/>
              </a:rPr>
              <a:t>Most Declined</a:t>
            </a:r>
          </a:p>
        </p:txBody>
      </p:sp>
      <p:sp>
        <p:nvSpPr>
          <p:cNvPr id="13" name="New shape"/>
          <p:cNvSpPr/>
          <p:nvPr/>
        </p:nvSpPr>
        <p:spPr>
          <a:xfrm>
            <a:off x="2159000" y="2461146"/>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Working Relationships </a:t>
            </a:r>
            <a:r>
              <a:rPr sz="900" b="0" i="0" u="none" kern="200">
                <a:solidFill>
                  <a:srgbClr val="DA6056"/>
                </a:solidFill>
                <a:latin typeface="arial"/>
              </a:rPr>
              <a:t>-3</a:t>
            </a:r>
          </a:p>
        </p:txBody>
      </p:sp>
      <p:sp>
        <p:nvSpPr>
          <p:cNvPr id="14" name="New shape"/>
          <p:cNvSpPr/>
          <p:nvPr/>
        </p:nvSpPr>
        <p:spPr>
          <a:xfrm>
            <a:off x="4572000" y="1016000"/>
            <a:ext cx="4191000" cy="23366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Results vs. US National Norm</a:t>
            </a:r>
          </a:p>
        </p:txBody>
      </p:sp>
      <p:sp>
        <p:nvSpPr>
          <p:cNvPr id="15" name="New shape"/>
          <p:cNvSpPr/>
          <p:nvPr/>
        </p:nvSpPr>
        <p:spPr>
          <a:xfrm>
            <a:off x="4572000" y="1249660"/>
            <a:ext cx="4191000" cy="194717"/>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00" b="0" i="0">
                <a:solidFill>
                  <a:srgbClr val="A6A6A6"/>
                </a:solidFill>
                <a:latin typeface="arial"/>
              </a:defRPr>
            </a:pPr>
            <a:r>
              <a:rPr sz="1000" b="1" i="0" u="none" kern="200">
                <a:solidFill>
                  <a:srgbClr val="A6A6A6"/>
                </a:solidFill>
                <a:latin typeface="arial"/>
              </a:rPr>
              <a:t>8</a:t>
            </a:r>
            <a:r>
              <a:rPr sz="1000" b="0" i="0" u="none" kern="200">
                <a:solidFill>
                  <a:srgbClr val="A6A6A6"/>
                </a:solidFill>
                <a:latin typeface="arial"/>
              </a:rPr>
              <a:t> Out Of </a:t>
            </a:r>
            <a:r>
              <a:rPr sz="1000" b="1" i="0" u="none" kern="200">
                <a:solidFill>
                  <a:srgbClr val="A6A6A6"/>
                </a:solidFill>
                <a:latin typeface="arial"/>
              </a:rPr>
              <a:t>9</a:t>
            </a:r>
            <a:r>
              <a:rPr sz="1000" b="0" i="0" u="none" kern="200">
                <a:solidFill>
                  <a:srgbClr val="A6A6A6"/>
                </a:solidFill>
                <a:latin typeface="arial"/>
              </a:rPr>
              <a:t> Categories Are Below</a:t>
            </a:r>
          </a:p>
        </p:txBody>
      </p:sp>
      <p:graphicFrame>
        <p:nvGraphicFramePr>
          <p:cNvPr id="16" name="ChartObject"/>
          <p:cNvGraphicFramePr/>
          <p:nvPr/>
        </p:nvGraphicFramePr>
        <p:xfrm>
          <a:off x="4318000" y="1183138"/>
          <a:ext cx="2159000" cy="2186178"/>
        </p:xfrm>
        <a:graphic>
          <a:graphicData uri="http://schemas.openxmlformats.org/drawingml/2006/chart">
            <c:chart xmlns:c="http://schemas.openxmlformats.org/drawingml/2006/chart" xmlns:r="http://schemas.openxmlformats.org/officeDocument/2006/relationships" r:id="rId4"/>
          </a:graphicData>
        </a:graphic>
      </p:graphicFrame>
      <p:pic>
        <p:nvPicPr>
          <p:cNvPr id="17" name="New picture"/>
          <p:cNvPicPr/>
          <p:nvPr/>
        </p:nvPicPr>
        <p:blipFill>
          <a:blip r:embed="rId5"/>
          <a:srcRect/>
          <a:stretch>
            <a:fillRect/>
          </a:stretch>
        </p:blipFill>
        <p:spPr>
          <a:xfrm>
            <a:off x="5143500" y="2155577"/>
            <a:ext cx="469900" cy="304800"/>
          </a:xfrm>
          <a:prstGeom prst="rect">
            <a:avLst/>
          </a:prstGeom>
          <a:ln>
            <a:noFill/>
          </a:ln>
        </p:spPr>
      </p:pic>
      <p:sp>
        <p:nvSpPr>
          <p:cNvPr id="18" name="New shape"/>
          <p:cNvSpPr/>
          <p:nvPr/>
        </p:nvSpPr>
        <p:spPr>
          <a:xfrm>
            <a:off x="6477000" y="1469777"/>
            <a:ext cx="2159000" cy="194717"/>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000" b="1" i="0">
                <a:solidFill>
                  <a:srgbClr val="DA6056"/>
                </a:solidFill>
                <a:latin typeface="arial"/>
              </a:defRPr>
            </a:pPr>
            <a:r>
              <a:rPr sz="1000" b="1" i="0" u="none" kern="200">
                <a:solidFill>
                  <a:srgbClr val="DA6056"/>
                </a:solidFill>
                <a:latin typeface="arial"/>
              </a:rPr>
              <a:t>Least Favorable</a:t>
            </a:r>
          </a:p>
        </p:txBody>
      </p:sp>
      <p:sp>
        <p:nvSpPr>
          <p:cNvPr id="19" name="New shape"/>
          <p:cNvSpPr/>
          <p:nvPr/>
        </p:nvSpPr>
        <p:spPr>
          <a:xfrm>
            <a:off x="6477000" y="1689894"/>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Organizational Change </a:t>
            </a:r>
            <a:r>
              <a:rPr sz="900" b="0" i="0" u="none" kern="200">
                <a:solidFill>
                  <a:srgbClr val="DA6056"/>
                </a:solidFill>
                <a:latin typeface="arial"/>
              </a:rPr>
              <a:t>-18*</a:t>
            </a:r>
          </a:p>
        </p:txBody>
      </p:sp>
      <p:sp>
        <p:nvSpPr>
          <p:cNvPr id="20" name="New shape"/>
          <p:cNvSpPr/>
          <p:nvPr/>
        </p:nvSpPr>
        <p:spPr>
          <a:xfrm>
            <a:off x="6477000" y="1865139"/>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Performance Management </a:t>
            </a:r>
            <a:r>
              <a:rPr sz="900" b="0" i="0" u="none" kern="200">
                <a:solidFill>
                  <a:srgbClr val="DA6056"/>
                </a:solidFill>
                <a:latin typeface="arial"/>
              </a:rPr>
              <a:t>-11*</a:t>
            </a:r>
          </a:p>
        </p:txBody>
      </p:sp>
      <p:sp>
        <p:nvSpPr>
          <p:cNvPr id="21" name="New shape"/>
          <p:cNvSpPr/>
          <p:nvPr/>
        </p:nvSpPr>
        <p:spPr>
          <a:xfrm>
            <a:off x="6477000" y="2040384"/>
            <a:ext cx="215900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900" b="0" i="0">
                <a:solidFill>
                  <a:srgbClr val="000000"/>
                </a:solidFill>
                <a:latin typeface="arial"/>
              </a:defRPr>
            </a:pPr>
            <a:r>
              <a:rPr sz="900" b="0" i="0" u="none" kern="200">
                <a:solidFill>
                  <a:srgbClr val="000000"/>
                </a:solidFill>
                <a:latin typeface="arial"/>
              </a:rPr>
              <a:t>Career Development </a:t>
            </a:r>
            <a:r>
              <a:rPr sz="900" b="0" i="0" u="none" kern="200">
                <a:solidFill>
                  <a:srgbClr val="DA6056"/>
                </a:solidFill>
                <a:latin typeface="arial"/>
              </a:rPr>
              <a:t>-9*</a:t>
            </a:r>
          </a:p>
        </p:txBody>
      </p:sp>
      <p:sp>
        <p:nvSpPr>
          <p:cNvPr id="22" name="New shape"/>
          <p:cNvSpPr/>
          <p:nvPr/>
        </p:nvSpPr>
        <p:spPr>
          <a:xfrm>
            <a:off x="254000" y="3410806"/>
            <a:ext cx="41910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Engagement</a:t>
            </a:r>
          </a:p>
        </p:txBody>
      </p:sp>
      <p:sp>
        <p:nvSpPr>
          <p:cNvPr id="23" name="New shape"/>
          <p:cNvSpPr/>
          <p:nvPr/>
        </p:nvSpPr>
        <p:spPr>
          <a:xfrm>
            <a:off x="266700" y="3657600"/>
            <a:ext cx="4191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New shape"/>
          <p:cNvSpPr/>
          <p:nvPr/>
        </p:nvSpPr>
        <p:spPr>
          <a:xfrm>
            <a:off x="266700" y="3975100"/>
            <a:ext cx="4191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New shape"/>
          <p:cNvSpPr/>
          <p:nvPr/>
        </p:nvSpPr>
        <p:spPr>
          <a:xfrm>
            <a:off x="266700" y="3657600"/>
            <a:ext cx="0" cy="31750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4457700" y="3657600"/>
            <a:ext cx="0" cy="31750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7" name="ChartObject"/>
          <p:cNvGraphicFramePr/>
          <p:nvPr/>
        </p:nvGraphicFramePr>
        <p:xfrm>
          <a:off x="266700" y="3657600"/>
          <a:ext cx="4191000" cy="317500"/>
        </p:xfrm>
        <a:graphic>
          <a:graphicData uri="http://schemas.openxmlformats.org/drawingml/2006/chart">
            <c:chart xmlns:c="http://schemas.openxmlformats.org/drawingml/2006/chart" xmlns:r="http://schemas.openxmlformats.org/officeDocument/2006/relationships" r:id="rId6"/>
          </a:graphicData>
        </a:graphic>
      </p:graphicFrame>
      <p:sp>
        <p:nvSpPr>
          <p:cNvPr id="28" name="New shape"/>
          <p:cNvSpPr/>
          <p:nvPr/>
        </p:nvSpPr>
        <p:spPr>
          <a:xfrm>
            <a:off x="1564005" y="3657600"/>
            <a:ext cx="381000" cy="317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71</a:t>
            </a:r>
          </a:p>
        </p:txBody>
      </p:sp>
      <p:sp>
        <p:nvSpPr>
          <p:cNvPr id="29" name="New shape"/>
          <p:cNvSpPr/>
          <p:nvPr/>
        </p:nvSpPr>
        <p:spPr>
          <a:xfrm>
            <a:off x="4572000" y="3263900"/>
            <a:ext cx="10795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25400" rIns="38100" bIns="25400" rtlCol="0" anchor="b">
            <a:normAutofit/>
          </a:bodyPr>
          <a:lstStyle>
            <a:defPPr>
              <a:defRPr kern="200"/>
            </a:defPPr>
          </a:lstStyle>
          <a:p>
            <a:pPr marL="0" lvl="0" indent="0" algn="ctr" hangingPunct="0">
              <a:buNone/>
              <a:defRPr sz="1050" b="0" i="0">
                <a:solidFill>
                  <a:srgbClr val="000000"/>
                </a:solidFill>
                <a:latin typeface="Arial"/>
              </a:defRPr>
            </a:pPr>
            <a:r>
              <a:rPr sz="1050" b="0" i="0" u="none" kern="200">
                <a:solidFill>
                  <a:srgbClr val="000000"/>
                </a:solidFill>
                <a:latin typeface="Arial"/>
              </a:rPr>
              <a:t>Ag and Natl Rescs 2015</a:t>
            </a:r>
          </a:p>
        </p:txBody>
      </p:sp>
      <p:sp>
        <p:nvSpPr>
          <p:cNvPr id="30" name="New shape"/>
          <p:cNvSpPr/>
          <p:nvPr/>
        </p:nvSpPr>
        <p:spPr>
          <a:xfrm>
            <a:off x="5651500" y="3263900"/>
            <a:ext cx="10795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25400" rIns="38100" bIns="25400" rtlCol="0" anchor="b">
            <a:normAutofit fontScale="85000" lnSpcReduction="20000"/>
          </a:bodyPr>
          <a:lstStyle>
            <a:defPPr>
              <a:defRPr kern="200"/>
            </a:defPPr>
          </a:lstStyle>
          <a:p>
            <a:pPr marL="0" lvl="0" indent="0" algn="ctr" hangingPunct="0">
              <a:buNone/>
              <a:defRPr sz="1050" b="0" i="0">
                <a:solidFill>
                  <a:srgbClr val="000000"/>
                </a:solidFill>
                <a:latin typeface="Arial"/>
              </a:defRPr>
            </a:pPr>
            <a:r>
              <a:rPr sz="1050" b="0" i="0" u="none" kern="200">
                <a:solidFill>
                  <a:srgbClr val="000000"/>
                </a:solidFill>
                <a:latin typeface="Arial"/>
              </a:rPr>
              <a:t>University of California Overall 2017</a:t>
            </a:r>
          </a:p>
        </p:txBody>
      </p:sp>
      <p:sp>
        <p:nvSpPr>
          <p:cNvPr id="31" name="New shape"/>
          <p:cNvSpPr/>
          <p:nvPr/>
        </p:nvSpPr>
        <p:spPr>
          <a:xfrm>
            <a:off x="6731000" y="3263900"/>
            <a:ext cx="1079500" cy="381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38100" tIns="25400" rIns="38100" bIns="25400" rtlCol="0" anchor="b">
            <a:normAutofit/>
          </a:bodyPr>
          <a:lstStyle>
            <a:defPPr>
              <a:defRPr kern="200"/>
            </a:defPPr>
          </a:lstStyle>
          <a:p>
            <a:pPr marL="0" lvl="0" indent="0" algn="ctr" hangingPunct="0">
              <a:buNone/>
              <a:defRPr sz="1050" b="0" i="0">
                <a:solidFill>
                  <a:srgbClr val="000000"/>
                </a:solidFill>
                <a:latin typeface="Arial"/>
              </a:defRPr>
            </a:pPr>
            <a:r>
              <a:rPr sz="1050" b="0" i="0" u="none" kern="200">
                <a:solidFill>
                  <a:srgbClr val="000000"/>
                </a:solidFill>
                <a:latin typeface="Arial"/>
              </a:rPr>
              <a:t>US National Norm</a:t>
            </a:r>
          </a:p>
        </p:txBody>
      </p:sp>
      <p:pic>
        <p:nvPicPr>
          <p:cNvPr id="33" name="New picture"/>
          <p:cNvPicPr/>
          <p:nvPr/>
        </p:nvPicPr>
        <p:blipFill>
          <a:blip r:embed="rId7"/>
          <a:srcRect/>
          <a:stretch>
            <a:fillRect/>
          </a:stretch>
        </p:blipFill>
        <p:spPr>
          <a:xfrm>
            <a:off x="4851400" y="3721956"/>
            <a:ext cx="177800" cy="177800"/>
          </a:xfrm>
          <a:prstGeom prst="rect">
            <a:avLst/>
          </a:prstGeom>
          <a:ln>
            <a:noFill/>
          </a:ln>
        </p:spPr>
      </p:pic>
      <p:sp>
        <p:nvSpPr>
          <p:cNvPr id="34" name="New shape"/>
          <p:cNvSpPr/>
          <p:nvPr/>
        </p:nvSpPr>
        <p:spPr>
          <a:xfrm>
            <a:off x="5092700" y="3696556"/>
            <a:ext cx="3175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r" hangingPunct="0">
              <a:buNone/>
              <a:defRPr sz="1100" b="1" i="0">
                <a:solidFill>
                  <a:srgbClr val="4A4A4A"/>
                </a:solidFill>
                <a:latin typeface="arial"/>
              </a:defRPr>
            </a:pPr>
            <a:r>
              <a:rPr sz="1100" b="1" i="0" u="none" kern="200">
                <a:solidFill>
                  <a:srgbClr val="4A4A4A"/>
                </a:solidFill>
                <a:latin typeface="arial"/>
              </a:rPr>
              <a:t>3</a:t>
            </a:r>
          </a:p>
        </p:txBody>
      </p:sp>
      <p:pic>
        <p:nvPicPr>
          <p:cNvPr id="36" name="New picture"/>
          <p:cNvPicPr/>
          <p:nvPr/>
        </p:nvPicPr>
        <p:blipFill>
          <a:blip r:embed="rId7"/>
          <a:srcRect/>
          <a:stretch>
            <a:fillRect/>
          </a:stretch>
        </p:blipFill>
        <p:spPr>
          <a:xfrm>
            <a:off x="5930900" y="3721956"/>
            <a:ext cx="177800" cy="177800"/>
          </a:xfrm>
          <a:prstGeom prst="rect">
            <a:avLst/>
          </a:prstGeom>
          <a:ln>
            <a:noFill/>
          </a:ln>
        </p:spPr>
      </p:pic>
      <p:sp>
        <p:nvSpPr>
          <p:cNvPr id="37" name="New shape"/>
          <p:cNvSpPr/>
          <p:nvPr/>
        </p:nvSpPr>
        <p:spPr>
          <a:xfrm>
            <a:off x="6172200" y="3696556"/>
            <a:ext cx="3175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r" hangingPunct="0">
              <a:buNone/>
              <a:defRPr sz="1100" b="1" i="0">
                <a:solidFill>
                  <a:srgbClr val="4A4A4A"/>
                </a:solidFill>
                <a:latin typeface="arial"/>
              </a:defRPr>
            </a:pPr>
            <a:r>
              <a:rPr sz="1100" b="1" i="0" u="none" kern="200">
                <a:solidFill>
                  <a:srgbClr val="4A4A4A"/>
                </a:solidFill>
                <a:latin typeface="arial"/>
              </a:rPr>
              <a:t>1</a:t>
            </a:r>
          </a:p>
        </p:txBody>
      </p:sp>
      <p:pic>
        <p:nvPicPr>
          <p:cNvPr id="39" name="New picture"/>
          <p:cNvPicPr/>
          <p:nvPr/>
        </p:nvPicPr>
        <p:blipFill>
          <a:blip r:embed="rId8"/>
          <a:srcRect/>
          <a:stretch>
            <a:fillRect/>
          </a:stretch>
        </p:blipFill>
        <p:spPr>
          <a:xfrm>
            <a:off x="7010400" y="3721956"/>
            <a:ext cx="177800" cy="177800"/>
          </a:xfrm>
          <a:prstGeom prst="rect">
            <a:avLst/>
          </a:prstGeom>
          <a:ln>
            <a:noFill/>
          </a:ln>
        </p:spPr>
      </p:pic>
      <p:sp>
        <p:nvSpPr>
          <p:cNvPr id="40" name="New shape"/>
          <p:cNvSpPr/>
          <p:nvPr/>
        </p:nvSpPr>
        <p:spPr>
          <a:xfrm>
            <a:off x="7251700" y="3696556"/>
            <a:ext cx="3175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r" hangingPunct="0">
              <a:buNone/>
              <a:defRPr sz="1100" b="1" i="0">
                <a:solidFill>
                  <a:srgbClr val="4A4A4A"/>
                </a:solidFill>
                <a:latin typeface="arial"/>
              </a:defRPr>
            </a:pPr>
            <a:r>
              <a:rPr sz="1100" b="1" i="0" u="none" kern="200">
                <a:solidFill>
                  <a:srgbClr val="4A4A4A"/>
                </a:solidFill>
                <a:latin typeface="arial"/>
              </a:rPr>
              <a:t>-2</a:t>
            </a:r>
          </a:p>
        </p:txBody>
      </p:sp>
      <p:sp>
        <p:nvSpPr>
          <p:cNvPr id="41" name="New shape"/>
          <p:cNvSpPr/>
          <p:nvPr/>
        </p:nvSpPr>
        <p:spPr>
          <a:xfrm>
            <a:off x="304800" y="4229100"/>
            <a:ext cx="4191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New shape"/>
          <p:cNvSpPr/>
          <p:nvPr/>
        </p:nvSpPr>
        <p:spPr>
          <a:xfrm>
            <a:off x="304800" y="5029200"/>
            <a:ext cx="4191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New shape"/>
          <p:cNvSpPr/>
          <p:nvPr/>
        </p:nvSpPr>
        <p:spPr>
          <a:xfrm>
            <a:off x="304800" y="4229100"/>
            <a:ext cx="0" cy="800100"/>
          </a:xfrm>
          <a:prstGeom prst="line">
            <a:avLst/>
          </a:prstGeom>
          <a:ln w="95250">
            <a:solidFill>
              <a:srgbClr val="B7DB6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New shape"/>
          <p:cNvSpPr/>
          <p:nvPr/>
        </p:nvSpPr>
        <p:spPr>
          <a:xfrm>
            <a:off x="4495800" y="4229100"/>
            <a:ext cx="0" cy="80010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New shape"/>
          <p:cNvSpPr/>
          <p:nvPr/>
        </p:nvSpPr>
        <p:spPr>
          <a:xfrm>
            <a:off x="457200" y="4312506"/>
            <a:ext cx="41910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Strengths</a:t>
            </a:r>
          </a:p>
        </p:txBody>
      </p:sp>
      <p:pic>
        <p:nvPicPr>
          <p:cNvPr id="46" name="New picture"/>
          <p:cNvPicPr/>
          <p:nvPr/>
        </p:nvPicPr>
        <p:blipFill>
          <a:blip r:embed="rId9"/>
          <a:srcRect/>
          <a:stretch>
            <a:fillRect/>
          </a:stretch>
        </p:blipFill>
        <p:spPr>
          <a:xfrm>
            <a:off x="457200" y="4616450"/>
            <a:ext cx="127000" cy="127000"/>
          </a:xfrm>
          <a:prstGeom prst="rect">
            <a:avLst/>
          </a:prstGeom>
          <a:ln>
            <a:noFill/>
          </a:ln>
        </p:spPr>
      </p:pic>
      <p:sp>
        <p:nvSpPr>
          <p:cNvPr id="47" name="New shape"/>
          <p:cNvSpPr/>
          <p:nvPr/>
        </p:nvSpPr>
        <p:spPr>
          <a:xfrm>
            <a:off x="711200" y="4584700"/>
            <a:ext cx="3771900" cy="40005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 Performance Management, Supervision</a:t>
            </a:r>
          </a:p>
        </p:txBody>
      </p:sp>
      <p:sp>
        <p:nvSpPr>
          <p:cNvPr id="48" name="New shape"/>
          <p:cNvSpPr/>
          <p:nvPr/>
        </p:nvSpPr>
        <p:spPr>
          <a:xfrm>
            <a:off x="4699000" y="4229100"/>
            <a:ext cx="4318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New shape"/>
          <p:cNvSpPr/>
          <p:nvPr/>
        </p:nvSpPr>
        <p:spPr>
          <a:xfrm>
            <a:off x="4699000" y="5029200"/>
            <a:ext cx="4318000" cy="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New shape"/>
          <p:cNvSpPr/>
          <p:nvPr/>
        </p:nvSpPr>
        <p:spPr>
          <a:xfrm>
            <a:off x="4699000" y="4229100"/>
            <a:ext cx="0" cy="800100"/>
          </a:xfrm>
          <a:prstGeom prst="line">
            <a:avLst/>
          </a:prstGeom>
          <a:ln w="95250">
            <a:solidFill>
              <a:srgbClr val="E9928E"/>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New shape"/>
          <p:cNvSpPr/>
          <p:nvPr/>
        </p:nvSpPr>
        <p:spPr>
          <a:xfrm>
            <a:off x="9017000" y="4229100"/>
            <a:ext cx="0" cy="800100"/>
          </a:xfrm>
          <a:prstGeom prst="line">
            <a:avLst/>
          </a:prstGeom>
          <a:ln w="9525">
            <a:solidFill>
              <a:srgbClr val="CCCC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New shape"/>
          <p:cNvSpPr/>
          <p:nvPr/>
        </p:nvSpPr>
        <p:spPr>
          <a:xfrm>
            <a:off x="4851400" y="4312506"/>
            <a:ext cx="43180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63500" bIns="0" rtlCol="0" anchor="ctr">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Opportunities</a:t>
            </a:r>
          </a:p>
        </p:txBody>
      </p:sp>
      <p:pic>
        <p:nvPicPr>
          <p:cNvPr id="53" name="New picture"/>
          <p:cNvPicPr/>
          <p:nvPr/>
        </p:nvPicPr>
        <p:blipFill>
          <a:blip r:embed="rId9"/>
          <a:srcRect/>
          <a:stretch>
            <a:fillRect/>
          </a:stretch>
        </p:blipFill>
        <p:spPr>
          <a:xfrm>
            <a:off x="4851400" y="4616450"/>
            <a:ext cx="127000" cy="127000"/>
          </a:xfrm>
          <a:prstGeom prst="rect">
            <a:avLst/>
          </a:prstGeom>
          <a:ln>
            <a:noFill/>
          </a:ln>
        </p:spPr>
      </p:pic>
      <p:sp>
        <p:nvSpPr>
          <p:cNvPr id="54" name="New shape"/>
          <p:cNvSpPr/>
          <p:nvPr/>
        </p:nvSpPr>
        <p:spPr>
          <a:xfrm>
            <a:off x="5105400" y="4584700"/>
            <a:ext cx="3886200" cy="40005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 Supervision, Working Relationships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Strengths and Opportunities</a:t>
            </a:r>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1093912"/>
            <a:ext cx="1727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Strengths</a:t>
            </a:r>
          </a:p>
        </p:txBody>
      </p:sp>
      <p:sp>
        <p:nvSpPr>
          <p:cNvPr id="113" name="New shape"/>
          <p:cNvSpPr/>
          <p:nvPr/>
        </p:nvSpPr>
        <p:spPr>
          <a:xfrm>
            <a:off x="5435600" y="54229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New shape"/>
          <p:cNvSpPr/>
          <p:nvPr/>
        </p:nvSpPr>
        <p:spPr>
          <a:xfrm>
            <a:off x="5435600" y="47244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New shape"/>
          <p:cNvSpPr/>
          <p:nvPr/>
        </p:nvSpPr>
        <p:spPr>
          <a:xfrm>
            <a:off x="5435600" y="40259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New shape"/>
          <p:cNvSpPr/>
          <p:nvPr/>
        </p:nvSpPr>
        <p:spPr>
          <a:xfrm>
            <a:off x="254000" y="4025900"/>
            <a:ext cx="1727200" cy="2095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New shape"/>
          <p:cNvSpPr/>
          <p:nvPr/>
        </p:nvSpPr>
        <p:spPr>
          <a:xfrm>
            <a:off x="5435600" y="27178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New shape"/>
          <p:cNvSpPr/>
          <p:nvPr/>
        </p:nvSpPr>
        <p:spPr>
          <a:xfrm>
            <a:off x="5435600" y="20193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New shape"/>
          <p:cNvSpPr/>
          <p:nvPr/>
        </p:nvSpPr>
        <p:spPr>
          <a:xfrm>
            <a:off x="5435600" y="1320800"/>
            <a:ext cx="829056" cy="698500"/>
          </a:xfrm>
          <a:prstGeom prst="rect">
            <a:avLst/>
          </a:prstGeom>
          <a:solidFill>
            <a:srgbClr val="DCDCD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254000" y="1320800"/>
            <a:ext cx="1727200" cy="2095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New shape"/>
          <p:cNvSpPr/>
          <p:nvPr/>
        </p:nvSpPr>
        <p:spPr>
          <a:xfrm>
            <a:off x="5435600" y="1093912"/>
            <a:ext cx="829056"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 Favorable</a:t>
            </a:r>
          </a:p>
        </p:txBody>
      </p:sp>
      <p:sp>
        <p:nvSpPr>
          <p:cNvPr id="10" name="New shape"/>
          <p:cNvSpPr/>
          <p:nvPr/>
        </p:nvSpPr>
        <p:spPr>
          <a:xfrm>
            <a:off x="254000" y="13208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New shape"/>
          <p:cNvSpPr/>
          <p:nvPr/>
        </p:nvSpPr>
        <p:spPr>
          <a:xfrm>
            <a:off x="254000" y="34163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2" name="New picture"/>
          <p:cNvPicPr/>
          <p:nvPr/>
        </p:nvPicPr>
        <p:blipFill>
          <a:blip r:embed="rId2"/>
          <a:srcRect/>
          <a:stretch>
            <a:fillRect/>
          </a:stretch>
        </p:blipFill>
        <p:spPr>
          <a:xfrm>
            <a:off x="304800" y="1320800"/>
            <a:ext cx="431800" cy="481965"/>
          </a:xfrm>
          <a:prstGeom prst="rect">
            <a:avLst/>
          </a:prstGeom>
          <a:ln>
            <a:noFill/>
          </a:ln>
        </p:spPr>
      </p:pic>
      <p:sp>
        <p:nvSpPr>
          <p:cNvPr id="13" name="New shape"/>
          <p:cNvSpPr/>
          <p:nvPr/>
        </p:nvSpPr>
        <p:spPr>
          <a:xfrm>
            <a:off x="381000" y="1929765"/>
            <a:ext cx="1381760" cy="838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Our strengths: We should continue to build on these.</a:t>
            </a:r>
          </a:p>
        </p:txBody>
      </p:sp>
      <p:sp>
        <p:nvSpPr>
          <p:cNvPr id="14" name="New shape"/>
          <p:cNvSpPr/>
          <p:nvPr/>
        </p:nvSpPr>
        <p:spPr>
          <a:xfrm>
            <a:off x="1981200" y="13208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New shape"/>
          <p:cNvSpPr/>
          <p:nvPr/>
        </p:nvSpPr>
        <p:spPr>
          <a:xfrm>
            <a:off x="1981200" y="20193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New shape"/>
          <p:cNvSpPr/>
          <p:nvPr/>
        </p:nvSpPr>
        <p:spPr>
          <a:xfrm>
            <a:off x="1981200" y="15933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16</a:t>
            </a:r>
          </a:p>
        </p:txBody>
      </p:sp>
      <p:sp>
        <p:nvSpPr>
          <p:cNvPr id="17" name="New shape"/>
          <p:cNvSpPr/>
          <p:nvPr/>
        </p:nvSpPr>
        <p:spPr>
          <a:xfrm>
            <a:off x="2326640" y="13462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have a clear understanding of how my job contributes to the departmental objectives.</a:t>
            </a:r>
          </a:p>
        </p:txBody>
      </p:sp>
      <p:sp>
        <p:nvSpPr>
          <p:cNvPr id="19" name="New shape"/>
          <p:cNvSpPr/>
          <p:nvPr/>
        </p:nvSpPr>
        <p:spPr>
          <a:xfrm>
            <a:off x="5435600" y="1320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5435600"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5435600" y="15824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90</a:t>
            </a:r>
          </a:p>
        </p:txBody>
      </p:sp>
      <p:sp>
        <p:nvSpPr>
          <p:cNvPr id="22" name="New shape"/>
          <p:cNvSpPr/>
          <p:nvPr/>
        </p:nvSpPr>
        <p:spPr>
          <a:xfrm>
            <a:off x="6264656" y="1320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New shape"/>
          <p:cNvSpPr/>
          <p:nvPr/>
        </p:nvSpPr>
        <p:spPr>
          <a:xfrm>
            <a:off x="6264656"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New shape"/>
          <p:cNvSpPr/>
          <p:nvPr/>
        </p:nvSpPr>
        <p:spPr>
          <a:xfrm>
            <a:off x="6488684" y="1511300"/>
            <a:ext cx="381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5" name="New shape"/>
          <p:cNvSpPr/>
          <p:nvPr/>
        </p:nvSpPr>
        <p:spPr>
          <a:xfrm>
            <a:off x="7093712" y="1320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7093712"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New shape"/>
          <p:cNvSpPr/>
          <p:nvPr/>
        </p:nvSpPr>
        <p:spPr>
          <a:xfrm>
            <a:off x="7317740" y="1511300"/>
            <a:ext cx="381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8" name="New shape"/>
          <p:cNvSpPr/>
          <p:nvPr/>
        </p:nvSpPr>
        <p:spPr>
          <a:xfrm>
            <a:off x="7922768" y="1320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7922768"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New shape"/>
          <p:cNvSpPr/>
          <p:nvPr/>
        </p:nvSpPr>
        <p:spPr>
          <a:xfrm>
            <a:off x="8146796" y="15113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1" name="New shape"/>
          <p:cNvSpPr/>
          <p:nvPr/>
        </p:nvSpPr>
        <p:spPr>
          <a:xfrm>
            <a:off x="1981200" y="20193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New shape"/>
          <p:cNvSpPr/>
          <p:nvPr/>
        </p:nvSpPr>
        <p:spPr>
          <a:xfrm>
            <a:off x="1981200" y="27178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New shape"/>
          <p:cNvSpPr/>
          <p:nvPr/>
        </p:nvSpPr>
        <p:spPr>
          <a:xfrm>
            <a:off x="1981200" y="22918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23</a:t>
            </a:r>
          </a:p>
        </p:txBody>
      </p:sp>
      <p:sp>
        <p:nvSpPr>
          <p:cNvPr id="34" name="New shape"/>
          <p:cNvSpPr/>
          <p:nvPr/>
        </p:nvSpPr>
        <p:spPr>
          <a:xfrm>
            <a:off x="2326640" y="20447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am confident I can achieve my personal career objectives within the UC system.</a:t>
            </a:r>
            <a:r>
              <a:rPr sz="1400" b="0" i="0" u="none" kern="200">
                <a:solidFill>
                  <a:srgbClr val="000000"/>
                </a:solidFill>
                <a:latin typeface="arial"/>
              </a:rPr>
              <a:t> ⋆ </a:t>
            </a:r>
          </a:p>
        </p:txBody>
      </p:sp>
      <p:sp>
        <p:nvSpPr>
          <p:cNvPr id="36" name="New shape"/>
          <p:cNvSpPr/>
          <p:nvPr/>
        </p:nvSpPr>
        <p:spPr>
          <a:xfrm>
            <a:off x="5435600"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5435600"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5435600" y="22809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63</a:t>
            </a:r>
          </a:p>
        </p:txBody>
      </p:sp>
      <p:sp>
        <p:nvSpPr>
          <p:cNvPr id="39" name="New shape"/>
          <p:cNvSpPr/>
          <p:nvPr/>
        </p:nvSpPr>
        <p:spPr>
          <a:xfrm>
            <a:off x="6264656"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New shape"/>
          <p:cNvSpPr/>
          <p:nvPr/>
        </p:nvSpPr>
        <p:spPr>
          <a:xfrm>
            <a:off x="6264656"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New shape"/>
          <p:cNvSpPr/>
          <p:nvPr/>
        </p:nvSpPr>
        <p:spPr>
          <a:xfrm>
            <a:off x="6488684" y="2209800"/>
            <a:ext cx="3810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15*</a:t>
            </a:r>
          </a:p>
        </p:txBody>
      </p:sp>
      <p:sp>
        <p:nvSpPr>
          <p:cNvPr id="42" name="New shape"/>
          <p:cNvSpPr/>
          <p:nvPr/>
        </p:nvSpPr>
        <p:spPr>
          <a:xfrm>
            <a:off x="7093712"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New shape"/>
          <p:cNvSpPr/>
          <p:nvPr/>
        </p:nvSpPr>
        <p:spPr>
          <a:xfrm>
            <a:off x="7093712"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New shape"/>
          <p:cNvSpPr/>
          <p:nvPr/>
        </p:nvSpPr>
        <p:spPr>
          <a:xfrm>
            <a:off x="7317740" y="2209800"/>
            <a:ext cx="381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5" name="New shape"/>
          <p:cNvSpPr/>
          <p:nvPr/>
        </p:nvSpPr>
        <p:spPr>
          <a:xfrm>
            <a:off x="7922768" y="2019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7922768"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8146796" y="22098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48" name="New shape"/>
          <p:cNvSpPr/>
          <p:nvPr/>
        </p:nvSpPr>
        <p:spPr>
          <a:xfrm>
            <a:off x="1981200" y="27178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New shape"/>
          <p:cNvSpPr/>
          <p:nvPr/>
        </p:nvSpPr>
        <p:spPr>
          <a:xfrm>
            <a:off x="1981200" y="34163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New shape"/>
          <p:cNvSpPr/>
          <p:nvPr/>
        </p:nvSpPr>
        <p:spPr>
          <a:xfrm>
            <a:off x="1981200" y="29903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5</a:t>
            </a:r>
          </a:p>
        </p:txBody>
      </p:sp>
      <p:sp>
        <p:nvSpPr>
          <p:cNvPr id="51" name="New shape"/>
          <p:cNvSpPr/>
          <p:nvPr/>
        </p:nvSpPr>
        <p:spPr>
          <a:xfrm>
            <a:off x="2326640" y="27432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my personal contributions are recognized.</a:t>
            </a:r>
          </a:p>
        </p:txBody>
      </p:sp>
      <p:sp>
        <p:nvSpPr>
          <p:cNvPr id="53" name="New shape"/>
          <p:cNvSpPr/>
          <p:nvPr/>
        </p:nvSpPr>
        <p:spPr>
          <a:xfrm>
            <a:off x="5435600"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New shape"/>
          <p:cNvSpPr/>
          <p:nvPr/>
        </p:nvSpPr>
        <p:spPr>
          <a:xfrm>
            <a:off x="5435600" y="3416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New shape"/>
          <p:cNvSpPr/>
          <p:nvPr/>
        </p:nvSpPr>
        <p:spPr>
          <a:xfrm>
            <a:off x="5435600" y="29794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67</a:t>
            </a:r>
          </a:p>
        </p:txBody>
      </p:sp>
      <p:sp>
        <p:nvSpPr>
          <p:cNvPr id="56" name="New shape"/>
          <p:cNvSpPr/>
          <p:nvPr/>
        </p:nvSpPr>
        <p:spPr>
          <a:xfrm>
            <a:off x="6264656"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New shape"/>
          <p:cNvSpPr/>
          <p:nvPr/>
        </p:nvSpPr>
        <p:spPr>
          <a:xfrm>
            <a:off x="6264656" y="3416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New shape"/>
          <p:cNvSpPr/>
          <p:nvPr/>
        </p:nvSpPr>
        <p:spPr>
          <a:xfrm>
            <a:off x="6488684" y="2908300"/>
            <a:ext cx="381000" cy="317500"/>
          </a:xfrm>
          <a:prstGeom prst="rect">
            <a:avLst/>
          </a:prstGeom>
          <a:solidFill>
            <a:srgbClr val="81AD27"/>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19*</a:t>
            </a:r>
          </a:p>
        </p:txBody>
      </p:sp>
      <p:sp>
        <p:nvSpPr>
          <p:cNvPr id="59" name="New shape"/>
          <p:cNvSpPr/>
          <p:nvPr/>
        </p:nvSpPr>
        <p:spPr>
          <a:xfrm>
            <a:off x="7093712"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7093712" y="3416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New shape"/>
          <p:cNvSpPr/>
          <p:nvPr/>
        </p:nvSpPr>
        <p:spPr>
          <a:xfrm>
            <a:off x="7317740" y="2908300"/>
            <a:ext cx="381000" cy="3175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62" name="New shape"/>
          <p:cNvSpPr/>
          <p:nvPr/>
        </p:nvSpPr>
        <p:spPr>
          <a:xfrm>
            <a:off x="7922768" y="27178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New shape"/>
          <p:cNvSpPr/>
          <p:nvPr/>
        </p:nvSpPr>
        <p:spPr>
          <a:xfrm>
            <a:off x="7922768" y="34163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New shape"/>
          <p:cNvSpPr/>
          <p:nvPr/>
        </p:nvSpPr>
        <p:spPr>
          <a:xfrm>
            <a:off x="8146796" y="29083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5" name="New shape"/>
          <p:cNvSpPr/>
          <p:nvPr/>
        </p:nvSpPr>
        <p:spPr>
          <a:xfrm>
            <a:off x="254000" y="3799012"/>
            <a:ext cx="1727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Opportunities</a:t>
            </a:r>
          </a:p>
        </p:txBody>
      </p:sp>
      <p:sp>
        <p:nvSpPr>
          <p:cNvPr id="66" name="New shape"/>
          <p:cNvSpPr/>
          <p:nvPr/>
        </p:nvSpPr>
        <p:spPr>
          <a:xfrm>
            <a:off x="5435600" y="3799012"/>
            <a:ext cx="829056"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 Favorable</a:t>
            </a:r>
          </a:p>
        </p:txBody>
      </p:sp>
      <p:sp>
        <p:nvSpPr>
          <p:cNvPr id="71" name="New shape"/>
          <p:cNvSpPr/>
          <p:nvPr/>
        </p:nvSpPr>
        <p:spPr>
          <a:xfrm>
            <a:off x="254000" y="40259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New shape"/>
          <p:cNvSpPr/>
          <p:nvPr/>
        </p:nvSpPr>
        <p:spPr>
          <a:xfrm>
            <a:off x="254000" y="6121400"/>
            <a:ext cx="17272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73" name="New picture"/>
          <p:cNvPicPr/>
          <p:nvPr/>
        </p:nvPicPr>
        <p:blipFill>
          <a:blip r:embed="rId2"/>
          <a:srcRect/>
          <a:stretch>
            <a:fillRect/>
          </a:stretch>
        </p:blipFill>
        <p:spPr>
          <a:xfrm>
            <a:off x="304800" y="4025900"/>
            <a:ext cx="431800" cy="481965"/>
          </a:xfrm>
          <a:prstGeom prst="rect">
            <a:avLst/>
          </a:prstGeom>
          <a:ln>
            <a:noFill/>
          </a:ln>
        </p:spPr>
      </p:pic>
      <p:sp>
        <p:nvSpPr>
          <p:cNvPr id="74" name="New shape"/>
          <p:cNvSpPr/>
          <p:nvPr/>
        </p:nvSpPr>
        <p:spPr>
          <a:xfrm>
            <a:off x="381000" y="4634865"/>
            <a:ext cx="1381760" cy="838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Our opportunity areas: These are our priority areas to focus on.</a:t>
            </a:r>
          </a:p>
        </p:txBody>
      </p:sp>
      <p:sp>
        <p:nvSpPr>
          <p:cNvPr id="75" name="New shape"/>
          <p:cNvSpPr/>
          <p:nvPr/>
        </p:nvSpPr>
        <p:spPr>
          <a:xfrm>
            <a:off x="1981200" y="40259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New shape"/>
          <p:cNvSpPr/>
          <p:nvPr/>
        </p:nvSpPr>
        <p:spPr>
          <a:xfrm>
            <a:off x="1981200" y="47244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New shape"/>
          <p:cNvSpPr/>
          <p:nvPr/>
        </p:nvSpPr>
        <p:spPr>
          <a:xfrm>
            <a:off x="1981200" y="42984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3</a:t>
            </a:r>
          </a:p>
        </p:txBody>
      </p:sp>
      <p:sp>
        <p:nvSpPr>
          <p:cNvPr id="78" name="New shape"/>
          <p:cNvSpPr/>
          <p:nvPr/>
        </p:nvSpPr>
        <p:spPr>
          <a:xfrm>
            <a:off x="2326640" y="40513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I feel my campus/location does a good job matching pay to performance.</a:t>
            </a:r>
          </a:p>
        </p:txBody>
      </p:sp>
      <p:sp>
        <p:nvSpPr>
          <p:cNvPr id="80" name="New shape"/>
          <p:cNvSpPr/>
          <p:nvPr/>
        </p:nvSpPr>
        <p:spPr>
          <a:xfrm>
            <a:off x="5435600" y="4025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New shape"/>
          <p:cNvSpPr/>
          <p:nvPr/>
        </p:nvSpPr>
        <p:spPr>
          <a:xfrm>
            <a:off x="5435600"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New shape"/>
          <p:cNvSpPr/>
          <p:nvPr/>
        </p:nvSpPr>
        <p:spPr>
          <a:xfrm>
            <a:off x="5435600" y="42875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20</a:t>
            </a:r>
          </a:p>
        </p:txBody>
      </p:sp>
      <p:sp>
        <p:nvSpPr>
          <p:cNvPr id="83" name="New shape"/>
          <p:cNvSpPr/>
          <p:nvPr/>
        </p:nvSpPr>
        <p:spPr>
          <a:xfrm>
            <a:off x="6264656" y="4025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4" name="New shape"/>
          <p:cNvSpPr/>
          <p:nvPr/>
        </p:nvSpPr>
        <p:spPr>
          <a:xfrm>
            <a:off x="6264656"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5" name="New shape"/>
          <p:cNvSpPr/>
          <p:nvPr/>
        </p:nvSpPr>
        <p:spPr>
          <a:xfrm>
            <a:off x="6488684" y="4216400"/>
            <a:ext cx="381000" cy="3175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86" name="New shape"/>
          <p:cNvSpPr/>
          <p:nvPr/>
        </p:nvSpPr>
        <p:spPr>
          <a:xfrm>
            <a:off x="7093712" y="4025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 name="New shape"/>
          <p:cNvSpPr/>
          <p:nvPr/>
        </p:nvSpPr>
        <p:spPr>
          <a:xfrm>
            <a:off x="7093712"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8" name="New shape"/>
          <p:cNvSpPr/>
          <p:nvPr/>
        </p:nvSpPr>
        <p:spPr>
          <a:xfrm>
            <a:off x="7317740" y="4216400"/>
            <a:ext cx="3810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89" name="New shape"/>
          <p:cNvSpPr/>
          <p:nvPr/>
        </p:nvSpPr>
        <p:spPr>
          <a:xfrm>
            <a:off x="7922768" y="4025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New shape"/>
          <p:cNvSpPr/>
          <p:nvPr/>
        </p:nvSpPr>
        <p:spPr>
          <a:xfrm>
            <a:off x="7922768"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New shape"/>
          <p:cNvSpPr/>
          <p:nvPr/>
        </p:nvSpPr>
        <p:spPr>
          <a:xfrm>
            <a:off x="8146796" y="4216400"/>
            <a:ext cx="3810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-27*</a:t>
            </a:r>
          </a:p>
        </p:txBody>
      </p:sp>
      <p:sp>
        <p:nvSpPr>
          <p:cNvPr id="92" name="New shape"/>
          <p:cNvSpPr/>
          <p:nvPr/>
        </p:nvSpPr>
        <p:spPr>
          <a:xfrm>
            <a:off x="1981200" y="47244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3" name="New shape"/>
          <p:cNvSpPr/>
          <p:nvPr/>
        </p:nvSpPr>
        <p:spPr>
          <a:xfrm>
            <a:off x="1981200" y="54229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4" name="New shape"/>
          <p:cNvSpPr/>
          <p:nvPr/>
        </p:nvSpPr>
        <p:spPr>
          <a:xfrm>
            <a:off x="1981200" y="49969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26a</a:t>
            </a:r>
          </a:p>
        </p:txBody>
      </p:sp>
      <p:sp>
        <p:nvSpPr>
          <p:cNvPr id="95" name="New shape"/>
          <p:cNvSpPr/>
          <p:nvPr/>
        </p:nvSpPr>
        <p:spPr>
          <a:xfrm>
            <a:off x="2326640" y="47498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Please indicate the extent to which you agree with the following statements about your supervisor: Effectively deals with poor performers</a:t>
            </a:r>
          </a:p>
        </p:txBody>
      </p:sp>
      <p:sp>
        <p:nvSpPr>
          <p:cNvPr id="97" name="New shape"/>
          <p:cNvSpPr/>
          <p:nvPr/>
        </p:nvSpPr>
        <p:spPr>
          <a:xfrm>
            <a:off x="5435600"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8" name="New shape"/>
          <p:cNvSpPr/>
          <p:nvPr/>
        </p:nvSpPr>
        <p:spPr>
          <a:xfrm>
            <a:off x="5435600"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9" name="New shape"/>
          <p:cNvSpPr/>
          <p:nvPr/>
        </p:nvSpPr>
        <p:spPr>
          <a:xfrm>
            <a:off x="5435600" y="49860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42</a:t>
            </a:r>
          </a:p>
        </p:txBody>
      </p:sp>
      <p:sp>
        <p:nvSpPr>
          <p:cNvPr id="100" name="New shape"/>
          <p:cNvSpPr/>
          <p:nvPr/>
        </p:nvSpPr>
        <p:spPr>
          <a:xfrm>
            <a:off x="6264656"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1" name="New shape"/>
          <p:cNvSpPr/>
          <p:nvPr/>
        </p:nvSpPr>
        <p:spPr>
          <a:xfrm>
            <a:off x="6264656"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New shape"/>
          <p:cNvSpPr/>
          <p:nvPr/>
        </p:nvSpPr>
        <p:spPr>
          <a:xfrm>
            <a:off x="6488684" y="49149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03" name="New shape"/>
          <p:cNvSpPr/>
          <p:nvPr/>
        </p:nvSpPr>
        <p:spPr>
          <a:xfrm>
            <a:off x="7093712"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New shape"/>
          <p:cNvSpPr/>
          <p:nvPr/>
        </p:nvSpPr>
        <p:spPr>
          <a:xfrm>
            <a:off x="7093712"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5" name="New shape"/>
          <p:cNvSpPr/>
          <p:nvPr/>
        </p:nvSpPr>
        <p:spPr>
          <a:xfrm>
            <a:off x="7317740" y="49149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06" name="New shape"/>
          <p:cNvSpPr/>
          <p:nvPr/>
        </p:nvSpPr>
        <p:spPr>
          <a:xfrm>
            <a:off x="7922768" y="4724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7" name="New shape"/>
          <p:cNvSpPr/>
          <p:nvPr/>
        </p:nvSpPr>
        <p:spPr>
          <a:xfrm>
            <a:off x="7922768"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8" name="New shape"/>
          <p:cNvSpPr/>
          <p:nvPr/>
        </p:nvSpPr>
        <p:spPr>
          <a:xfrm>
            <a:off x="8146796" y="4914900"/>
            <a:ext cx="3810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-16*</a:t>
            </a:r>
          </a:p>
        </p:txBody>
      </p:sp>
      <p:sp>
        <p:nvSpPr>
          <p:cNvPr id="109" name="New shape"/>
          <p:cNvSpPr/>
          <p:nvPr/>
        </p:nvSpPr>
        <p:spPr>
          <a:xfrm>
            <a:off x="1981200" y="54229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0" name="New shape"/>
          <p:cNvSpPr/>
          <p:nvPr/>
        </p:nvSpPr>
        <p:spPr>
          <a:xfrm>
            <a:off x="1981200" y="6121400"/>
            <a:ext cx="34544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New shape"/>
          <p:cNvSpPr/>
          <p:nvPr/>
        </p:nvSpPr>
        <p:spPr>
          <a:xfrm>
            <a:off x="1981200" y="5695480"/>
            <a:ext cx="345440" cy="153339"/>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050" b="1" i="0" kern="200">
                <a:solidFill>
                  <a:srgbClr val="000000"/>
                </a:solidFill>
                <a:latin typeface="arial"/>
              </a:defRPr>
            </a:pPr>
            <a:r>
              <a:rPr lang="en-US" kern="200"/>
              <a:t>10</a:t>
            </a:r>
          </a:p>
        </p:txBody>
      </p:sp>
      <p:sp>
        <p:nvSpPr>
          <p:cNvPr id="112" name="New shape"/>
          <p:cNvSpPr/>
          <p:nvPr/>
        </p:nvSpPr>
        <p:spPr>
          <a:xfrm>
            <a:off x="2326640" y="5448300"/>
            <a:ext cx="2936240" cy="647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63500" tIns="0" rIns="88900" bIns="0" rtlCol="0" anchor="ctr">
            <a:normAutofit/>
          </a:bodyPr>
          <a:lstStyle>
            <a:defPPr>
              <a:defRPr kern="200"/>
            </a:defPPr>
          </a:lstStyle>
          <a:p>
            <a:pPr marL="0" lvl="0" indent="0" algn="l" hangingPunct="0">
              <a:buNone/>
              <a:defRPr sz="1050" b="0" i="0">
                <a:solidFill>
                  <a:srgbClr val="000000"/>
                </a:solidFill>
                <a:latin typeface="arial"/>
              </a:defRPr>
            </a:pPr>
            <a:r>
              <a:rPr sz="1050" b="0" i="0" u="none" kern="200">
                <a:solidFill>
                  <a:srgbClr val="000000"/>
                </a:solidFill>
                <a:latin typeface="arial"/>
              </a:rPr>
              <a:t>There is good cooperation between my department and other departments at my campus/location.</a:t>
            </a:r>
          </a:p>
        </p:txBody>
      </p:sp>
      <p:sp>
        <p:nvSpPr>
          <p:cNvPr id="114" name="New shape"/>
          <p:cNvSpPr/>
          <p:nvPr/>
        </p:nvSpPr>
        <p:spPr>
          <a:xfrm>
            <a:off x="5435600"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5" name="New shape"/>
          <p:cNvSpPr/>
          <p:nvPr/>
        </p:nvSpPr>
        <p:spPr>
          <a:xfrm>
            <a:off x="5435600" y="6121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6" name="New shape"/>
          <p:cNvSpPr/>
          <p:nvPr/>
        </p:nvSpPr>
        <p:spPr>
          <a:xfrm>
            <a:off x="5435600" y="5684527"/>
            <a:ext cx="829056"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sz="1200" b="1" i="0" kern="200">
                <a:solidFill>
                  <a:srgbClr val="000000"/>
                </a:solidFill>
                <a:latin typeface="arial"/>
              </a:defRPr>
            </a:pPr>
            <a:r>
              <a:rPr lang="en-US" kern="200"/>
              <a:t>62</a:t>
            </a:r>
          </a:p>
        </p:txBody>
      </p:sp>
      <p:sp>
        <p:nvSpPr>
          <p:cNvPr id="117" name="New shape"/>
          <p:cNvSpPr/>
          <p:nvPr/>
        </p:nvSpPr>
        <p:spPr>
          <a:xfrm>
            <a:off x="6264656"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8" name="New shape"/>
          <p:cNvSpPr/>
          <p:nvPr/>
        </p:nvSpPr>
        <p:spPr>
          <a:xfrm>
            <a:off x="6264656" y="6121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9" name="New shape"/>
          <p:cNvSpPr/>
          <p:nvPr/>
        </p:nvSpPr>
        <p:spPr>
          <a:xfrm>
            <a:off x="6488684" y="5613400"/>
            <a:ext cx="381000" cy="3175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20" name="New shape"/>
          <p:cNvSpPr/>
          <p:nvPr/>
        </p:nvSpPr>
        <p:spPr>
          <a:xfrm>
            <a:off x="7093712"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1" name="New shape"/>
          <p:cNvSpPr/>
          <p:nvPr/>
        </p:nvSpPr>
        <p:spPr>
          <a:xfrm>
            <a:off x="7093712" y="6121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2" name="New shape"/>
          <p:cNvSpPr/>
          <p:nvPr/>
        </p:nvSpPr>
        <p:spPr>
          <a:xfrm>
            <a:off x="7317740" y="5613400"/>
            <a:ext cx="3810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-7*</a:t>
            </a:r>
          </a:p>
        </p:txBody>
      </p:sp>
      <p:sp>
        <p:nvSpPr>
          <p:cNvPr id="123" name="New shape"/>
          <p:cNvSpPr/>
          <p:nvPr/>
        </p:nvSpPr>
        <p:spPr>
          <a:xfrm>
            <a:off x="7922768" y="54229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4" name="New shape"/>
          <p:cNvSpPr/>
          <p:nvPr/>
        </p:nvSpPr>
        <p:spPr>
          <a:xfrm>
            <a:off x="7922768" y="6121400"/>
            <a:ext cx="829056"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5" name="New shape"/>
          <p:cNvSpPr/>
          <p:nvPr/>
        </p:nvSpPr>
        <p:spPr>
          <a:xfrm>
            <a:off x="8146796" y="5613400"/>
            <a:ext cx="381000" cy="3175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126" name="New shape"/>
          <p:cNvSpPr/>
          <p:nvPr/>
        </p:nvSpPr>
        <p:spPr>
          <a:xfrm>
            <a:off x="254000" y="6172200"/>
            <a:ext cx="8636000" cy="127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800" b="0" i="0">
                <a:solidFill>
                  <a:srgbClr val="000000"/>
                </a:solidFill>
                <a:latin typeface="arial"/>
              </a:defRPr>
            </a:pPr>
            <a:r>
              <a:rPr sz="800" b="0" i="0" u="none" kern="200">
                <a:solidFill>
                  <a:srgbClr val="000000"/>
                </a:solidFill>
                <a:latin typeface="arial"/>
              </a:rPr>
              <a:t>Note: Strengths/Opportunities are based on several factors, such as absolute scores, differences from benchmarks, and impact on engagement.</a:t>
            </a:r>
          </a:p>
        </p:txBody>
      </p:sp>
      <p:sp>
        <p:nvSpPr>
          <p:cNvPr id="127" name="New shape"/>
          <p:cNvSpPr/>
          <p:nvPr/>
        </p:nvSpPr>
        <p:spPr>
          <a:xfrm>
            <a:off x="6299200" y="16510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Ag and Natl </a:t>
            </a:r>
            <a:r>
              <a:rPr sz="1100" b="0" i="0" u="none" kern="200" dirty="0" err="1">
                <a:solidFill>
                  <a:srgbClr val="000000"/>
                </a:solidFill>
                <a:latin typeface="arial"/>
              </a:rPr>
              <a:t>Rescs</a:t>
            </a:r>
            <a:r>
              <a:rPr sz="1100" b="0" i="0" u="none" kern="200" dirty="0">
                <a:solidFill>
                  <a:srgbClr val="000000"/>
                </a:solidFill>
                <a:latin typeface="arial"/>
              </a:rPr>
              <a:t> 2015</a:t>
            </a:r>
          </a:p>
        </p:txBody>
      </p:sp>
      <p:sp>
        <p:nvSpPr>
          <p:cNvPr id="128" name="New shape"/>
          <p:cNvSpPr/>
          <p:nvPr/>
        </p:nvSpPr>
        <p:spPr>
          <a:xfrm>
            <a:off x="7162800" y="158681"/>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University of California Overall 2017</a:t>
            </a:r>
          </a:p>
        </p:txBody>
      </p:sp>
      <p:sp>
        <p:nvSpPr>
          <p:cNvPr id="129" name="New shape"/>
          <p:cNvSpPr/>
          <p:nvPr/>
        </p:nvSpPr>
        <p:spPr>
          <a:xfrm>
            <a:off x="8026400" y="18864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US National Norm</a:t>
            </a:r>
          </a:p>
        </p:txBody>
      </p:sp>
      <p:sp>
        <p:nvSpPr>
          <p:cNvPr id="130" name="New shape"/>
          <p:cNvSpPr/>
          <p:nvPr/>
        </p:nvSpPr>
        <p:spPr>
          <a:xfrm>
            <a:off x="6300192" y="2862064"/>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Ag and Natl </a:t>
            </a:r>
            <a:r>
              <a:rPr sz="1100" b="0" i="0" u="none" kern="200" dirty="0" err="1">
                <a:solidFill>
                  <a:srgbClr val="000000"/>
                </a:solidFill>
                <a:latin typeface="arial"/>
              </a:rPr>
              <a:t>Rescs</a:t>
            </a:r>
            <a:r>
              <a:rPr sz="1100" b="0" i="0" u="none" kern="200" dirty="0">
                <a:solidFill>
                  <a:srgbClr val="000000"/>
                </a:solidFill>
                <a:latin typeface="arial"/>
              </a:rPr>
              <a:t> 2015</a:t>
            </a:r>
          </a:p>
        </p:txBody>
      </p:sp>
      <p:sp>
        <p:nvSpPr>
          <p:cNvPr id="131" name="New shape"/>
          <p:cNvSpPr/>
          <p:nvPr/>
        </p:nvSpPr>
        <p:spPr>
          <a:xfrm>
            <a:off x="7164784" y="2862064"/>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University of California Overall 2017</a:t>
            </a:r>
          </a:p>
        </p:txBody>
      </p:sp>
      <p:sp>
        <p:nvSpPr>
          <p:cNvPr id="132" name="New shape"/>
          <p:cNvSpPr/>
          <p:nvPr/>
        </p:nvSpPr>
        <p:spPr>
          <a:xfrm>
            <a:off x="8028880" y="2862064"/>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US National Norm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Suggested Actions</a:t>
            </a:r>
          </a:p>
        </p:txBody>
      </p:sp>
      <p:sp>
        <p:nvSpPr>
          <p:cNvPr id="9" name="New shape"/>
          <p:cNvSpPr/>
          <p:nvPr/>
        </p:nvSpPr>
        <p:spPr>
          <a:xfrm>
            <a:off x="254000" y="1155700"/>
            <a:ext cx="1727200" cy="5080000"/>
          </a:xfrm>
          <a:prstGeom prst="rect">
            <a:avLst/>
          </a:prstGeom>
          <a:solidFill>
            <a:srgbClr val="EFEFE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952500"/>
            <a:ext cx="86360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rmAutofit/>
          </a:bodyPr>
          <a:lstStyle>
            <a:defPPr>
              <a:defRPr kern="200"/>
            </a:defPPr>
          </a:lstStyle>
          <a:p>
            <a:pPr marL="0" lvl="0" indent="0" algn="l" hangingPunct="0">
              <a:buNone/>
              <a:defRPr sz="1100" b="1" i="0">
                <a:solidFill>
                  <a:srgbClr val="000000"/>
                </a:solidFill>
                <a:latin typeface="arial"/>
              </a:defRPr>
            </a:pPr>
            <a:r>
              <a:rPr sz="1100" b="1" i="0" u="none" kern="200">
                <a:solidFill>
                  <a:srgbClr val="000000"/>
                </a:solidFill>
                <a:latin typeface="arial"/>
              </a:rPr>
              <a:t>WHAT WE COULD DO</a:t>
            </a:r>
          </a:p>
        </p:txBody>
      </p:sp>
      <p:sp>
        <p:nvSpPr>
          <p:cNvPr id="5" name="New shape"/>
          <p:cNvSpPr/>
          <p:nvPr/>
        </p:nvSpPr>
        <p:spPr>
          <a:xfrm>
            <a:off x="254000" y="11557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New shape"/>
          <p:cNvSpPr/>
          <p:nvPr/>
        </p:nvSpPr>
        <p:spPr>
          <a:xfrm>
            <a:off x="254000" y="62357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254000" y="11557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New shape"/>
          <p:cNvSpPr/>
          <p:nvPr/>
        </p:nvSpPr>
        <p:spPr>
          <a:xfrm>
            <a:off x="254000" y="62357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 name="New picture"/>
          <p:cNvPicPr/>
          <p:nvPr/>
        </p:nvPicPr>
        <p:blipFill>
          <a:blip r:embed="rId2"/>
          <a:srcRect/>
          <a:stretch>
            <a:fillRect/>
          </a:stretch>
        </p:blipFill>
        <p:spPr>
          <a:xfrm>
            <a:off x="305816" y="1155700"/>
            <a:ext cx="431800" cy="469900"/>
          </a:xfrm>
          <a:prstGeom prst="rect">
            <a:avLst/>
          </a:prstGeom>
          <a:ln>
            <a:noFill/>
          </a:ln>
        </p:spPr>
      </p:pic>
      <p:sp>
        <p:nvSpPr>
          <p:cNvPr id="11" name="New shape"/>
          <p:cNvSpPr/>
          <p:nvPr/>
        </p:nvSpPr>
        <p:spPr>
          <a:xfrm>
            <a:off x="482600" y="1752600"/>
            <a:ext cx="1270000" cy="32128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defRPr sz="1100" b="0" i="0" kern="200">
                <a:solidFill>
                  <a:srgbClr val="000000"/>
                </a:solidFill>
                <a:latin typeface="arial"/>
              </a:defRPr>
            </a:pPr>
            <a:r>
              <a:rPr lang="en-US" kern="200"/>
              <a:t>"Best practice" suggested actions</a:t>
            </a:r>
          </a:p>
        </p:txBody>
      </p:sp>
      <p:pic>
        <p:nvPicPr>
          <p:cNvPr id="12" name="New picture"/>
          <p:cNvPicPr/>
          <p:nvPr/>
        </p:nvPicPr>
        <p:blipFill>
          <a:blip r:embed="rId3"/>
          <a:srcRect/>
          <a:stretch>
            <a:fillRect/>
          </a:stretch>
        </p:blipFill>
        <p:spPr>
          <a:xfrm>
            <a:off x="2119376" y="1409700"/>
            <a:ext cx="101600" cy="152400"/>
          </a:xfrm>
          <a:prstGeom prst="rect">
            <a:avLst/>
          </a:prstGeom>
          <a:ln>
            <a:noFill/>
          </a:ln>
        </p:spPr>
      </p:pic>
      <p:sp>
        <p:nvSpPr>
          <p:cNvPr id="13" name="New shape"/>
          <p:cNvSpPr/>
          <p:nvPr/>
        </p:nvSpPr>
        <p:spPr>
          <a:xfrm>
            <a:off x="2326640" y="1409700"/>
            <a:ext cx="656336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Improve connection between pay and performance.</a:t>
            </a:r>
          </a:p>
        </p:txBody>
      </p:sp>
      <p:sp>
        <p:nvSpPr>
          <p:cNvPr id="14" name="New shape"/>
          <p:cNvSpPr/>
          <p:nvPr/>
        </p:nvSpPr>
        <p:spPr>
          <a:xfrm>
            <a:off x="2326640" y="1610345"/>
            <a:ext cx="6563360" cy="112449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Differentiating rewards for high potential and high performing employees can be a challenge for managers. Executive leadership likely sets performance management parameters for the organization overall that you must follow. As a first step, consider what other managers are doing to successfully motivate their best employees. Next, consider what options you may have and discuss them with your HR business partner. There may be options you have that you were not aware of. Although differentiating rewards for performance is not easy, most organizations realize the value of doing it, and are constantly creating new policies and practices to do so.</a:t>
            </a:r>
          </a:p>
        </p:txBody>
      </p:sp>
      <p:pic>
        <p:nvPicPr>
          <p:cNvPr id="15" name="New picture"/>
          <p:cNvPicPr/>
          <p:nvPr/>
        </p:nvPicPr>
        <p:blipFill>
          <a:blip r:embed="rId3"/>
          <a:srcRect/>
          <a:stretch>
            <a:fillRect/>
          </a:stretch>
        </p:blipFill>
        <p:spPr>
          <a:xfrm>
            <a:off x="2119376" y="2798335"/>
            <a:ext cx="101600" cy="152400"/>
          </a:xfrm>
          <a:prstGeom prst="rect">
            <a:avLst/>
          </a:prstGeom>
          <a:ln>
            <a:noFill/>
          </a:ln>
        </p:spPr>
      </p:pic>
      <p:sp>
        <p:nvSpPr>
          <p:cNvPr id="16" name="New shape"/>
          <p:cNvSpPr/>
          <p:nvPr/>
        </p:nvSpPr>
        <p:spPr>
          <a:xfrm>
            <a:off x="2326640" y="2798335"/>
            <a:ext cx="656336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Ensure that appropriate action is taken when dealing with poor performers.</a:t>
            </a:r>
          </a:p>
        </p:txBody>
      </p:sp>
      <p:sp>
        <p:nvSpPr>
          <p:cNvPr id="17" name="New shape"/>
          <p:cNvSpPr/>
          <p:nvPr/>
        </p:nvSpPr>
        <p:spPr>
          <a:xfrm>
            <a:off x="2326640" y="2998980"/>
            <a:ext cx="6563360" cy="112449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Dealing with poor performers is a challenge for all managers. The key to addressing the challenge successfully are early identification of concerns, thorough diagnosis of issues, and cooperative effort with employees to identify needed actions. In some cases, the employee may require an upgrade in skills or knowledge. In other situations, the root cause may be poor fit between the employee capabilities and job requirements. In other situations, employee attitude may be a concern. A Personal Improvement Plan (PIP) is one tool for managing poor performance, but should come only after careful joint exploration of the issues.</a:t>
            </a:r>
          </a:p>
        </p:txBody>
      </p:sp>
      <p:pic>
        <p:nvPicPr>
          <p:cNvPr id="18" name="New picture"/>
          <p:cNvPicPr/>
          <p:nvPr/>
        </p:nvPicPr>
        <p:blipFill>
          <a:blip r:embed="rId3"/>
          <a:srcRect/>
          <a:stretch>
            <a:fillRect/>
          </a:stretch>
        </p:blipFill>
        <p:spPr>
          <a:xfrm>
            <a:off x="2119376" y="4186969"/>
            <a:ext cx="101600" cy="152400"/>
          </a:xfrm>
          <a:prstGeom prst="rect">
            <a:avLst/>
          </a:prstGeom>
          <a:ln>
            <a:noFill/>
          </a:ln>
        </p:spPr>
      </p:pic>
      <p:sp>
        <p:nvSpPr>
          <p:cNvPr id="19" name="New shape"/>
          <p:cNvSpPr/>
          <p:nvPr/>
        </p:nvSpPr>
        <p:spPr>
          <a:xfrm>
            <a:off x="2326640" y="4186969"/>
            <a:ext cx="6563360" cy="175245"/>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200" b="1" i="0">
                <a:solidFill>
                  <a:srgbClr val="000000"/>
                </a:solidFill>
                <a:latin typeface="Arial"/>
              </a:defRPr>
            </a:pPr>
            <a:r>
              <a:rPr sz="1200" b="1" i="0" u="none" kern="200">
                <a:solidFill>
                  <a:srgbClr val="000000"/>
                </a:solidFill>
                <a:latin typeface="Arial"/>
              </a:rPr>
              <a:t>Improve cooperation between departments.</a:t>
            </a:r>
          </a:p>
        </p:txBody>
      </p:sp>
      <p:sp>
        <p:nvSpPr>
          <p:cNvPr id="20" name="New shape"/>
          <p:cNvSpPr/>
          <p:nvPr/>
        </p:nvSpPr>
        <p:spPr>
          <a:xfrm>
            <a:off x="2326640" y="4387614"/>
            <a:ext cx="6563360" cy="321283"/>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Introduce your team to other departments by asking a manager from another department to sit in on one of your regular team briefings and spend time talking about the work of their group.</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Categories vs. Multiple Benchmarks</a:t>
            </a:r>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25908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844800" y="2032000"/>
            <a:ext cx="34544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New shape"/>
          <p:cNvSpPr/>
          <p:nvPr/>
        </p:nvSpPr>
        <p:spPr>
          <a:xfrm>
            <a:off x="2844800" y="889000"/>
            <a:ext cx="34544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Total Favorable Score</a:t>
            </a:r>
          </a:p>
        </p:txBody>
      </p:sp>
      <p:sp>
        <p:nvSpPr>
          <p:cNvPr id="7" name="New shape"/>
          <p:cNvSpPr/>
          <p:nvPr/>
        </p:nvSpPr>
        <p:spPr>
          <a:xfrm>
            <a:off x="6299200" y="2032000"/>
            <a:ext cx="8636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New shape"/>
          <p:cNvSpPr/>
          <p:nvPr/>
        </p:nvSpPr>
        <p:spPr>
          <a:xfrm>
            <a:off x="6299200" y="88900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Ag and Natl </a:t>
            </a:r>
            <a:r>
              <a:rPr sz="1100" b="0" i="0" u="none" kern="200" dirty="0" err="1">
                <a:solidFill>
                  <a:srgbClr val="000000"/>
                </a:solidFill>
                <a:latin typeface="arial"/>
              </a:rPr>
              <a:t>Rescs</a:t>
            </a:r>
            <a:r>
              <a:rPr sz="1100" b="0" i="0" u="none" kern="200" dirty="0">
                <a:solidFill>
                  <a:srgbClr val="000000"/>
                </a:solidFill>
                <a:latin typeface="arial"/>
              </a:rPr>
              <a:t> 2015</a:t>
            </a:r>
          </a:p>
        </p:txBody>
      </p:sp>
      <p:sp>
        <p:nvSpPr>
          <p:cNvPr id="9" name="New shape"/>
          <p:cNvSpPr/>
          <p:nvPr/>
        </p:nvSpPr>
        <p:spPr>
          <a:xfrm>
            <a:off x="7162800" y="2032000"/>
            <a:ext cx="8636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New shape"/>
          <p:cNvSpPr/>
          <p:nvPr/>
        </p:nvSpPr>
        <p:spPr>
          <a:xfrm>
            <a:off x="7162800" y="88900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University of California Overall 2017</a:t>
            </a:r>
          </a:p>
        </p:txBody>
      </p:sp>
      <p:sp>
        <p:nvSpPr>
          <p:cNvPr id="11" name="New shape"/>
          <p:cNvSpPr/>
          <p:nvPr/>
        </p:nvSpPr>
        <p:spPr>
          <a:xfrm>
            <a:off x="8026400" y="2032000"/>
            <a:ext cx="8636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New shape"/>
          <p:cNvSpPr/>
          <p:nvPr/>
        </p:nvSpPr>
        <p:spPr>
          <a:xfrm>
            <a:off x="8026400" y="88900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0" rIns="25400" bIns="127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dirty="0">
                <a:solidFill>
                  <a:srgbClr val="000000"/>
                </a:solidFill>
                <a:latin typeface="arial"/>
              </a:rPr>
              <a:t>US National Norm</a:t>
            </a:r>
          </a:p>
        </p:txBody>
      </p:sp>
      <p:sp>
        <p:nvSpPr>
          <p:cNvPr id="13" name="New shape"/>
          <p:cNvSpPr/>
          <p:nvPr/>
        </p:nvSpPr>
        <p:spPr>
          <a:xfrm>
            <a:off x="254000" y="227584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New shape"/>
          <p:cNvSpPr/>
          <p:nvPr/>
        </p:nvSpPr>
        <p:spPr>
          <a:xfrm>
            <a:off x="254000" y="227584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New shape"/>
          <p:cNvSpPr/>
          <p:nvPr/>
        </p:nvSpPr>
        <p:spPr>
          <a:xfrm>
            <a:off x="254000" y="204682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graphicFrame>
        <p:nvGraphicFramePr>
          <p:cNvPr id="16" name="ChartObject"/>
          <p:cNvGraphicFramePr/>
          <p:nvPr/>
        </p:nvGraphicFramePr>
        <p:xfrm>
          <a:off x="2844800" y="2052320"/>
          <a:ext cx="3454400" cy="203200"/>
        </p:xfrm>
        <a:graphic>
          <a:graphicData uri="http://schemas.openxmlformats.org/drawingml/2006/chart">
            <c:chart xmlns:c="http://schemas.openxmlformats.org/drawingml/2006/chart" xmlns:r="http://schemas.openxmlformats.org/officeDocument/2006/relationships" r:id="rId2"/>
          </a:graphicData>
        </a:graphic>
      </p:graphicFrame>
      <p:sp>
        <p:nvSpPr>
          <p:cNvPr id="17" name="New shape"/>
          <p:cNvSpPr/>
          <p:nvPr/>
        </p:nvSpPr>
        <p:spPr>
          <a:xfrm>
            <a:off x="2844800" y="205232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54</a:t>
            </a:r>
          </a:p>
        </p:txBody>
      </p:sp>
      <p:sp>
        <p:nvSpPr>
          <p:cNvPr id="18" name="New shape"/>
          <p:cNvSpPr/>
          <p:nvPr/>
        </p:nvSpPr>
        <p:spPr>
          <a:xfrm>
            <a:off x="6477000" y="205232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9" name="New shape"/>
          <p:cNvSpPr/>
          <p:nvPr/>
        </p:nvSpPr>
        <p:spPr>
          <a:xfrm>
            <a:off x="7340600" y="205232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0" name="New shape"/>
          <p:cNvSpPr/>
          <p:nvPr/>
        </p:nvSpPr>
        <p:spPr>
          <a:xfrm>
            <a:off x="8204200" y="2052320"/>
            <a:ext cx="508000" cy="2032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-9*</a:t>
            </a:r>
          </a:p>
        </p:txBody>
      </p:sp>
      <p:sp>
        <p:nvSpPr>
          <p:cNvPr id="21" name="New shape"/>
          <p:cNvSpPr/>
          <p:nvPr/>
        </p:nvSpPr>
        <p:spPr>
          <a:xfrm>
            <a:off x="254000" y="251968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New shape"/>
          <p:cNvSpPr/>
          <p:nvPr/>
        </p:nvSpPr>
        <p:spPr>
          <a:xfrm>
            <a:off x="254000" y="251968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New shape"/>
          <p:cNvSpPr/>
          <p:nvPr/>
        </p:nvSpPr>
        <p:spPr>
          <a:xfrm>
            <a:off x="254000" y="229066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graphicFrame>
        <p:nvGraphicFramePr>
          <p:cNvPr id="24" name="ChartObject"/>
          <p:cNvGraphicFramePr/>
          <p:nvPr/>
        </p:nvGraphicFramePr>
        <p:xfrm>
          <a:off x="2844800" y="2296160"/>
          <a:ext cx="3454400" cy="203200"/>
        </p:xfrm>
        <a:graphic>
          <a:graphicData uri="http://schemas.openxmlformats.org/drawingml/2006/chart">
            <c:chart xmlns:c="http://schemas.openxmlformats.org/drawingml/2006/chart" xmlns:r="http://schemas.openxmlformats.org/officeDocument/2006/relationships" r:id="rId3"/>
          </a:graphicData>
        </a:graphic>
      </p:graphicFrame>
      <p:sp>
        <p:nvSpPr>
          <p:cNvPr id="25" name="New shape"/>
          <p:cNvSpPr/>
          <p:nvPr/>
        </p:nvSpPr>
        <p:spPr>
          <a:xfrm>
            <a:off x="2844800" y="229616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68</a:t>
            </a:r>
          </a:p>
        </p:txBody>
      </p:sp>
      <p:sp>
        <p:nvSpPr>
          <p:cNvPr id="26" name="New shape"/>
          <p:cNvSpPr/>
          <p:nvPr/>
        </p:nvSpPr>
        <p:spPr>
          <a:xfrm>
            <a:off x="6477000" y="229616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27" name="New shape"/>
          <p:cNvSpPr/>
          <p:nvPr/>
        </p:nvSpPr>
        <p:spPr>
          <a:xfrm>
            <a:off x="7340600" y="229616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8" name="New shape"/>
          <p:cNvSpPr/>
          <p:nvPr/>
        </p:nvSpPr>
        <p:spPr>
          <a:xfrm>
            <a:off x="8204200" y="229616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9" name="New shape"/>
          <p:cNvSpPr/>
          <p:nvPr/>
        </p:nvSpPr>
        <p:spPr>
          <a:xfrm>
            <a:off x="254000" y="276352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New shape"/>
          <p:cNvSpPr/>
          <p:nvPr/>
        </p:nvSpPr>
        <p:spPr>
          <a:xfrm>
            <a:off x="254000" y="276352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New shape"/>
          <p:cNvSpPr/>
          <p:nvPr/>
        </p:nvSpPr>
        <p:spPr>
          <a:xfrm>
            <a:off x="254000" y="253450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graphicFrame>
        <p:nvGraphicFramePr>
          <p:cNvPr id="32" name="ChartObject"/>
          <p:cNvGraphicFramePr/>
          <p:nvPr/>
        </p:nvGraphicFramePr>
        <p:xfrm>
          <a:off x="2844800" y="2540000"/>
          <a:ext cx="3454400" cy="203200"/>
        </p:xfrm>
        <a:graphic>
          <a:graphicData uri="http://schemas.openxmlformats.org/drawingml/2006/chart">
            <c:chart xmlns:c="http://schemas.openxmlformats.org/drawingml/2006/chart" xmlns:r="http://schemas.openxmlformats.org/officeDocument/2006/relationships" r:id="rId4"/>
          </a:graphicData>
        </a:graphic>
      </p:graphicFrame>
      <p:sp>
        <p:nvSpPr>
          <p:cNvPr id="33" name="New shape"/>
          <p:cNvSpPr/>
          <p:nvPr/>
        </p:nvSpPr>
        <p:spPr>
          <a:xfrm>
            <a:off x="2844800" y="254000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71</a:t>
            </a:r>
          </a:p>
        </p:txBody>
      </p:sp>
      <p:sp>
        <p:nvSpPr>
          <p:cNvPr id="34" name="New shape"/>
          <p:cNvSpPr/>
          <p:nvPr/>
        </p:nvSpPr>
        <p:spPr>
          <a:xfrm>
            <a:off x="6477000" y="254000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5" name="New shape"/>
          <p:cNvSpPr/>
          <p:nvPr/>
        </p:nvSpPr>
        <p:spPr>
          <a:xfrm>
            <a:off x="7340600" y="254000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6" name="New shape"/>
          <p:cNvSpPr/>
          <p:nvPr/>
        </p:nvSpPr>
        <p:spPr>
          <a:xfrm>
            <a:off x="8204200" y="254000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7" name="New shape"/>
          <p:cNvSpPr/>
          <p:nvPr/>
        </p:nvSpPr>
        <p:spPr>
          <a:xfrm>
            <a:off x="254000" y="300736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New shape"/>
          <p:cNvSpPr/>
          <p:nvPr/>
        </p:nvSpPr>
        <p:spPr>
          <a:xfrm>
            <a:off x="254000" y="300736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New shape"/>
          <p:cNvSpPr/>
          <p:nvPr/>
        </p:nvSpPr>
        <p:spPr>
          <a:xfrm>
            <a:off x="254000" y="277834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graphicFrame>
        <p:nvGraphicFramePr>
          <p:cNvPr id="40" name="ChartObject"/>
          <p:cNvGraphicFramePr/>
          <p:nvPr/>
        </p:nvGraphicFramePr>
        <p:xfrm>
          <a:off x="2844800" y="2783840"/>
          <a:ext cx="3454400" cy="203200"/>
        </p:xfrm>
        <a:graphic>
          <a:graphicData uri="http://schemas.openxmlformats.org/drawingml/2006/chart">
            <c:chart xmlns:c="http://schemas.openxmlformats.org/drawingml/2006/chart" xmlns:r="http://schemas.openxmlformats.org/officeDocument/2006/relationships" r:id="rId5"/>
          </a:graphicData>
        </a:graphic>
      </p:graphicFrame>
      <p:sp>
        <p:nvSpPr>
          <p:cNvPr id="41" name="New shape"/>
          <p:cNvSpPr/>
          <p:nvPr/>
        </p:nvSpPr>
        <p:spPr>
          <a:xfrm>
            <a:off x="2844800" y="278384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75</a:t>
            </a:r>
          </a:p>
        </p:txBody>
      </p:sp>
      <p:sp>
        <p:nvSpPr>
          <p:cNvPr id="42" name="New shape"/>
          <p:cNvSpPr/>
          <p:nvPr/>
        </p:nvSpPr>
        <p:spPr>
          <a:xfrm>
            <a:off x="6477000" y="278384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43" name="New shape"/>
          <p:cNvSpPr/>
          <p:nvPr/>
        </p:nvSpPr>
        <p:spPr>
          <a:xfrm>
            <a:off x="7340600" y="278384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4" name="New shape"/>
          <p:cNvSpPr/>
          <p:nvPr/>
        </p:nvSpPr>
        <p:spPr>
          <a:xfrm>
            <a:off x="8204200" y="278384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5" name="New shape"/>
          <p:cNvSpPr/>
          <p:nvPr/>
        </p:nvSpPr>
        <p:spPr>
          <a:xfrm>
            <a:off x="254000" y="3251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3251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02218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graphicFrame>
        <p:nvGraphicFramePr>
          <p:cNvPr id="48" name="ChartObject"/>
          <p:cNvGraphicFramePr/>
          <p:nvPr/>
        </p:nvGraphicFramePr>
        <p:xfrm>
          <a:off x="2844800" y="3027680"/>
          <a:ext cx="3454400" cy="203200"/>
        </p:xfrm>
        <a:graphic>
          <a:graphicData uri="http://schemas.openxmlformats.org/drawingml/2006/chart">
            <c:chart xmlns:c="http://schemas.openxmlformats.org/drawingml/2006/chart" xmlns:r="http://schemas.openxmlformats.org/officeDocument/2006/relationships" r:id="rId6"/>
          </a:graphicData>
        </a:graphic>
      </p:graphicFrame>
      <p:sp>
        <p:nvSpPr>
          <p:cNvPr id="49" name="New shape"/>
          <p:cNvSpPr/>
          <p:nvPr/>
        </p:nvSpPr>
        <p:spPr>
          <a:xfrm>
            <a:off x="2844800" y="302768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32</a:t>
            </a:r>
          </a:p>
        </p:txBody>
      </p:sp>
      <p:sp>
        <p:nvSpPr>
          <p:cNvPr id="50" name="New shape"/>
          <p:cNvSpPr/>
          <p:nvPr/>
        </p:nvSpPr>
        <p:spPr>
          <a:xfrm>
            <a:off x="6477000" y="302768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1" name="New shape"/>
          <p:cNvSpPr/>
          <p:nvPr/>
        </p:nvSpPr>
        <p:spPr>
          <a:xfrm>
            <a:off x="7340600" y="302768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2" name="New shape"/>
          <p:cNvSpPr/>
          <p:nvPr/>
        </p:nvSpPr>
        <p:spPr>
          <a:xfrm>
            <a:off x="8204200" y="3027680"/>
            <a:ext cx="508000" cy="2032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-18*</a:t>
            </a:r>
          </a:p>
        </p:txBody>
      </p:sp>
      <p:sp>
        <p:nvSpPr>
          <p:cNvPr id="53" name="New shape"/>
          <p:cNvSpPr/>
          <p:nvPr/>
        </p:nvSpPr>
        <p:spPr>
          <a:xfrm>
            <a:off x="254000" y="349504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New shape"/>
          <p:cNvSpPr/>
          <p:nvPr/>
        </p:nvSpPr>
        <p:spPr>
          <a:xfrm>
            <a:off x="254000" y="349504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New shape"/>
          <p:cNvSpPr/>
          <p:nvPr/>
        </p:nvSpPr>
        <p:spPr>
          <a:xfrm>
            <a:off x="254000" y="3266025"/>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graphicFrame>
        <p:nvGraphicFramePr>
          <p:cNvPr id="56" name="ChartObject"/>
          <p:cNvGraphicFramePr/>
          <p:nvPr/>
        </p:nvGraphicFramePr>
        <p:xfrm>
          <a:off x="2844800" y="3271520"/>
          <a:ext cx="3454400" cy="203200"/>
        </p:xfrm>
        <a:graphic>
          <a:graphicData uri="http://schemas.openxmlformats.org/drawingml/2006/chart">
            <c:chart xmlns:c="http://schemas.openxmlformats.org/drawingml/2006/chart" xmlns:r="http://schemas.openxmlformats.org/officeDocument/2006/relationships" r:id="rId7"/>
          </a:graphicData>
        </a:graphic>
      </p:graphicFrame>
      <p:sp>
        <p:nvSpPr>
          <p:cNvPr id="57" name="New shape"/>
          <p:cNvSpPr/>
          <p:nvPr/>
        </p:nvSpPr>
        <p:spPr>
          <a:xfrm>
            <a:off x="2844800" y="327152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52</a:t>
            </a:r>
          </a:p>
        </p:txBody>
      </p:sp>
      <p:sp>
        <p:nvSpPr>
          <p:cNvPr id="58" name="New shape"/>
          <p:cNvSpPr/>
          <p:nvPr/>
        </p:nvSpPr>
        <p:spPr>
          <a:xfrm>
            <a:off x="6477000" y="327152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59" name="New shape"/>
          <p:cNvSpPr/>
          <p:nvPr/>
        </p:nvSpPr>
        <p:spPr>
          <a:xfrm>
            <a:off x="7340600" y="327152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60" name="New shape"/>
          <p:cNvSpPr/>
          <p:nvPr/>
        </p:nvSpPr>
        <p:spPr>
          <a:xfrm>
            <a:off x="8204200" y="3271520"/>
            <a:ext cx="508000" cy="2032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-11*</a:t>
            </a:r>
          </a:p>
        </p:txBody>
      </p:sp>
      <p:sp>
        <p:nvSpPr>
          <p:cNvPr id="61" name="New shape"/>
          <p:cNvSpPr/>
          <p:nvPr/>
        </p:nvSpPr>
        <p:spPr>
          <a:xfrm>
            <a:off x="254000" y="373888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2" name="New shape"/>
          <p:cNvSpPr/>
          <p:nvPr/>
        </p:nvSpPr>
        <p:spPr>
          <a:xfrm>
            <a:off x="254000" y="373888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New shape"/>
          <p:cNvSpPr/>
          <p:nvPr/>
        </p:nvSpPr>
        <p:spPr>
          <a:xfrm>
            <a:off x="254000" y="350986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graphicFrame>
        <p:nvGraphicFramePr>
          <p:cNvPr id="64" name="ChartObject"/>
          <p:cNvGraphicFramePr/>
          <p:nvPr/>
        </p:nvGraphicFramePr>
        <p:xfrm>
          <a:off x="2844800" y="3515360"/>
          <a:ext cx="3454400" cy="203200"/>
        </p:xfrm>
        <a:graphic>
          <a:graphicData uri="http://schemas.openxmlformats.org/drawingml/2006/chart">
            <c:chart xmlns:c="http://schemas.openxmlformats.org/drawingml/2006/chart" xmlns:r="http://schemas.openxmlformats.org/officeDocument/2006/relationships" r:id="rId8"/>
          </a:graphicData>
        </a:graphic>
      </p:graphicFrame>
      <p:sp>
        <p:nvSpPr>
          <p:cNvPr id="65" name="New shape"/>
          <p:cNvSpPr/>
          <p:nvPr/>
        </p:nvSpPr>
        <p:spPr>
          <a:xfrm>
            <a:off x="2844800" y="351536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70</a:t>
            </a:r>
          </a:p>
        </p:txBody>
      </p:sp>
      <p:sp>
        <p:nvSpPr>
          <p:cNvPr id="66" name="New shape"/>
          <p:cNvSpPr/>
          <p:nvPr/>
        </p:nvSpPr>
        <p:spPr>
          <a:xfrm>
            <a:off x="6477000" y="3515360"/>
            <a:ext cx="508000" cy="2032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67" name="New shape"/>
          <p:cNvSpPr/>
          <p:nvPr/>
        </p:nvSpPr>
        <p:spPr>
          <a:xfrm>
            <a:off x="7340600" y="351536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68" name="New shape"/>
          <p:cNvSpPr/>
          <p:nvPr/>
        </p:nvSpPr>
        <p:spPr>
          <a:xfrm>
            <a:off x="8204200" y="351536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69" name="New shape"/>
          <p:cNvSpPr/>
          <p:nvPr/>
        </p:nvSpPr>
        <p:spPr>
          <a:xfrm>
            <a:off x="254000" y="398272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0" name="New shape"/>
          <p:cNvSpPr/>
          <p:nvPr/>
        </p:nvSpPr>
        <p:spPr>
          <a:xfrm>
            <a:off x="254000" y="398272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New shape"/>
          <p:cNvSpPr/>
          <p:nvPr/>
        </p:nvSpPr>
        <p:spPr>
          <a:xfrm>
            <a:off x="254000" y="3753705"/>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graphicFrame>
        <p:nvGraphicFramePr>
          <p:cNvPr id="72" name="ChartObject"/>
          <p:cNvGraphicFramePr/>
          <p:nvPr/>
        </p:nvGraphicFramePr>
        <p:xfrm>
          <a:off x="2844800" y="3759200"/>
          <a:ext cx="3454400" cy="203200"/>
        </p:xfrm>
        <a:graphic>
          <a:graphicData uri="http://schemas.openxmlformats.org/drawingml/2006/chart">
            <c:chart xmlns:c="http://schemas.openxmlformats.org/drawingml/2006/chart" xmlns:r="http://schemas.openxmlformats.org/officeDocument/2006/relationships" r:id="rId9"/>
          </a:graphicData>
        </a:graphic>
      </p:graphicFrame>
      <p:sp>
        <p:nvSpPr>
          <p:cNvPr id="73" name="New shape"/>
          <p:cNvSpPr/>
          <p:nvPr/>
        </p:nvSpPr>
        <p:spPr>
          <a:xfrm>
            <a:off x="2844800" y="375920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73</a:t>
            </a:r>
          </a:p>
        </p:txBody>
      </p:sp>
      <p:sp>
        <p:nvSpPr>
          <p:cNvPr id="74" name="New shape"/>
          <p:cNvSpPr/>
          <p:nvPr/>
        </p:nvSpPr>
        <p:spPr>
          <a:xfrm>
            <a:off x="6477000" y="375920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5" name="New shape"/>
          <p:cNvSpPr/>
          <p:nvPr/>
        </p:nvSpPr>
        <p:spPr>
          <a:xfrm>
            <a:off x="7340600" y="375920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6" name="New shape"/>
          <p:cNvSpPr/>
          <p:nvPr/>
        </p:nvSpPr>
        <p:spPr>
          <a:xfrm>
            <a:off x="8204200" y="3759200"/>
            <a:ext cx="508000" cy="2032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77" name="New shape"/>
          <p:cNvSpPr/>
          <p:nvPr/>
        </p:nvSpPr>
        <p:spPr>
          <a:xfrm>
            <a:off x="254000" y="422656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New shape"/>
          <p:cNvSpPr/>
          <p:nvPr/>
        </p:nvSpPr>
        <p:spPr>
          <a:xfrm>
            <a:off x="254000" y="422656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New shape"/>
          <p:cNvSpPr/>
          <p:nvPr/>
        </p:nvSpPr>
        <p:spPr>
          <a:xfrm>
            <a:off x="254000" y="399754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graphicFrame>
        <p:nvGraphicFramePr>
          <p:cNvPr id="80" name="ChartObject"/>
          <p:cNvGraphicFramePr/>
          <p:nvPr/>
        </p:nvGraphicFramePr>
        <p:xfrm>
          <a:off x="2844800" y="4003040"/>
          <a:ext cx="3454400" cy="203200"/>
        </p:xfrm>
        <a:graphic>
          <a:graphicData uri="http://schemas.openxmlformats.org/drawingml/2006/chart">
            <c:chart xmlns:c="http://schemas.openxmlformats.org/drawingml/2006/chart" xmlns:r="http://schemas.openxmlformats.org/officeDocument/2006/relationships" r:id="rId10"/>
          </a:graphicData>
        </a:graphic>
      </p:graphicFrame>
      <p:sp>
        <p:nvSpPr>
          <p:cNvPr id="81" name="New shape"/>
          <p:cNvSpPr/>
          <p:nvPr/>
        </p:nvSpPr>
        <p:spPr>
          <a:xfrm>
            <a:off x="2844800" y="400304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76</a:t>
            </a:r>
          </a:p>
        </p:txBody>
      </p:sp>
      <p:sp>
        <p:nvSpPr>
          <p:cNvPr id="82" name="New shape"/>
          <p:cNvSpPr/>
          <p:nvPr/>
        </p:nvSpPr>
        <p:spPr>
          <a:xfrm>
            <a:off x="6477000" y="4003040"/>
            <a:ext cx="508000" cy="2032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83" name="New shape"/>
          <p:cNvSpPr/>
          <p:nvPr/>
        </p:nvSpPr>
        <p:spPr>
          <a:xfrm>
            <a:off x="7340600" y="4003040"/>
            <a:ext cx="508000" cy="2032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84" name="New shape"/>
          <p:cNvSpPr/>
          <p:nvPr/>
        </p:nvSpPr>
        <p:spPr>
          <a:xfrm>
            <a:off x="8204200" y="4003040"/>
            <a:ext cx="508000" cy="2032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85" name="New shape"/>
          <p:cNvSpPr/>
          <p:nvPr/>
        </p:nvSpPr>
        <p:spPr>
          <a:xfrm>
            <a:off x="254000" y="4241386"/>
            <a:ext cx="25908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graphicFrame>
        <p:nvGraphicFramePr>
          <p:cNvPr id="86" name="ChartObject"/>
          <p:cNvGraphicFramePr/>
          <p:nvPr/>
        </p:nvGraphicFramePr>
        <p:xfrm>
          <a:off x="2844800" y="4246880"/>
          <a:ext cx="3454400" cy="203200"/>
        </p:xfrm>
        <a:graphic>
          <a:graphicData uri="http://schemas.openxmlformats.org/drawingml/2006/chart">
            <c:chart xmlns:c="http://schemas.openxmlformats.org/drawingml/2006/chart" xmlns:r="http://schemas.openxmlformats.org/officeDocument/2006/relationships" r:id="rId11"/>
          </a:graphicData>
        </a:graphic>
      </p:graphicFrame>
      <p:sp>
        <p:nvSpPr>
          <p:cNvPr id="87" name="New shape"/>
          <p:cNvSpPr/>
          <p:nvPr/>
        </p:nvSpPr>
        <p:spPr>
          <a:xfrm>
            <a:off x="2844800" y="4246880"/>
            <a:ext cx="381000" cy="2032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sz="1200" b="1" i="0" kern="200">
                <a:solidFill>
                  <a:srgbClr val="4A4A4A"/>
                </a:solidFill>
                <a:latin typeface="arial"/>
              </a:defRPr>
            </a:pPr>
            <a:r>
              <a:rPr lang="en-US" kern="200"/>
              <a:t>60</a:t>
            </a:r>
          </a:p>
        </p:txBody>
      </p:sp>
      <p:sp>
        <p:nvSpPr>
          <p:cNvPr id="88" name="New shape"/>
          <p:cNvSpPr/>
          <p:nvPr/>
        </p:nvSpPr>
        <p:spPr>
          <a:xfrm>
            <a:off x="6477000" y="4246880"/>
            <a:ext cx="508000" cy="2032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
        <p:nvSpPr>
          <p:cNvPr id="89" name="New shape"/>
          <p:cNvSpPr/>
          <p:nvPr/>
        </p:nvSpPr>
        <p:spPr>
          <a:xfrm>
            <a:off x="7340600" y="4246880"/>
            <a:ext cx="508000" cy="203200"/>
          </a:xfrm>
          <a:prstGeom prst="rect">
            <a:avLst/>
          </a:prstGeom>
          <a:solidFill>
            <a:srgbClr val="DA6056"/>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FFFFFF"/>
                </a:solidFill>
                <a:latin typeface="Arial"/>
              </a:defRPr>
            </a:pPr>
            <a:r>
              <a:rPr lang="en-US" sz="1200" b="1">
                <a:latin typeface="arial"/>
              </a:rPr>
              <a:t>-8*</a:t>
            </a:r>
          </a:p>
        </p:txBody>
      </p:sp>
      <p:sp>
        <p:nvSpPr>
          <p:cNvPr id="90" name="New shape"/>
          <p:cNvSpPr/>
          <p:nvPr/>
        </p:nvSpPr>
        <p:spPr>
          <a:xfrm>
            <a:off x="8204200" y="4246880"/>
            <a:ext cx="508000" cy="203200"/>
          </a:xfrm>
          <a:prstGeom prst="rect">
            <a:avLst/>
          </a:prstGeom>
          <a:solidFill>
            <a:srgbClr val="D8D8D8"/>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rmAutofit/>
          </a:bodyPr>
          <a:lstStyle/>
          <a:p>
            <a:pPr algn="ctr">
              <a:defRPr sz="1200" b="0" i="0">
                <a:solidFill>
                  <a:srgbClr val="4A4A4A"/>
                </a:solidFill>
                <a:latin typeface="Arial"/>
              </a:defRPr>
            </a:pPr>
            <a:r>
              <a:rPr lang="en-US" sz="1200" b="0">
                <a:latin typeface="arial"/>
              </a:rPr>
              <a:t>n/a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Role</a:t>
            </a:r>
          </a:p>
        </p:txBody>
      </p:sp>
      <p:sp>
        <p:nvSpPr>
          <p:cNvPr id="84" name="New shape"/>
          <p:cNvSpPr/>
          <p:nvPr/>
        </p:nvSpPr>
        <p:spPr>
          <a:xfrm>
            <a:off x="54356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New shape"/>
          <p:cNvSpPr/>
          <p:nvPr/>
        </p:nvSpPr>
        <p:spPr>
          <a:xfrm>
            <a:off x="54356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New shape"/>
          <p:cNvSpPr/>
          <p:nvPr/>
        </p:nvSpPr>
        <p:spPr>
          <a:xfrm>
            <a:off x="54356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New shape"/>
          <p:cNvSpPr/>
          <p:nvPr/>
        </p:nvSpPr>
        <p:spPr>
          <a:xfrm>
            <a:off x="54356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New shape"/>
          <p:cNvSpPr/>
          <p:nvPr/>
        </p:nvSpPr>
        <p:spPr>
          <a:xfrm>
            <a:off x="54356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New shape"/>
          <p:cNvSpPr/>
          <p:nvPr/>
        </p:nvSpPr>
        <p:spPr>
          <a:xfrm>
            <a:off x="54356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New shape"/>
          <p:cNvSpPr/>
          <p:nvPr/>
        </p:nvSpPr>
        <p:spPr>
          <a:xfrm>
            <a:off x="54356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New shape"/>
          <p:cNvSpPr/>
          <p:nvPr/>
        </p:nvSpPr>
        <p:spPr>
          <a:xfrm>
            <a:off x="54356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54356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54356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54356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62992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Individual Contributor 2017 </a:t>
            </a:r>
            <a:r>
              <a:rPr sz="1100" b="0" i="0" u="none" kern="200">
                <a:solidFill>
                  <a:srgbClr val="A6A6A6"/>
                </a:solidFill>
                <a:latin typeface="arial"/>
              </a:rPr>
              <a:t>(157)</a:t>
            </a:r>
          </a:p>
        </p:txBody>
      </p:sp>
      <p:sp>
        <p:nvSpPr>
          <p:cNvPr id="9"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Supervisor 2017 </a:t>
            </a:r>
            <a:r>
              <a:rPr sz="1100" b="0" i="0" u="none" kern="200">
                <a:solidFill>
                  <a:srgbClr val="A6A6A6"/>
                </a:solidFill>
                <a:latin typeface="arial"/>
              </a:rPr>
              <a:t>(43)</a:t>
            </a:r>
          </a:p>
        </p:txBody>
      </p:sp>
      <p:sp>
        <p:nvSpPr>
          <p:cNvPr id="10"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Manager 2017 </a:t>
            </a:r>
            <a:r>
              <a:rPr sz="1100" b="0" i="0" u="none" kern="200">
                <a:solidFill>
                  <a:srgbClr val="A6A6A6"/>
                </a:solidFill>
                <a:latin typeface="arial"/>
              </a:rPr>
              <a:t>(24)</a:t>
            </a:r>
          </a:p>
        </p:txBody>
      </p:sp>
      <p:sp>
        <p:nvSpPr>
          <p:cNvPr id="11"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New shape"/>
          <p:cNvSpPr/>
          <p:nvPr/>
        </p:nvSpPr>
        <p:spPr>
          <a:xfrm>
            <a:off x="254000" y="20709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5" name="New shape"/>
          <p:cNvSpPr/>
          <p:nvPr/>
        </p:nvSpPr>
        <p:spPr>
          <a:xfrm>
            <a:off x="54356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6" name="New shape"/>
          <p:cNvSpPr/>
          <p:nvPr/>
        </p:nvSpPr>
        <p:spPr>
          <a:xfrm>
            <a:off x="64770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17" name="New shape"/>
          <p:cNvSpPr/>
          <p:nvPr/>
        </p:nvSpPr>
        <p:spPr>
          <a:xfrm>
            <a:off x="73406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14</a:t>
            </a:r>
          </a:p>
        </p:txBody>
      </p:sp>
      <p:sp>
        <p:nvSpPr>
          <p:cNvPr id="18" name="New shape"/>
          <p:cNvSpPr/>
          <p:nvPr/>
        </p:nvSpPr>
        <p:spPr>
          <a:xfrm>
            <a:off x="82042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19"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254000" y="23376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23" name="New shape"/>
          <p:cNvSpPr/>
          <p:nvPr/>
        </p:nvSpPr>
        <p:spPr>
          <a:xfrm>
            <a:off x="54356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24" name="New shape"/>
          <p:cNvSpPr/>
          <p:nvPr/>
        </p:nvSpPr>
        <p:spPr>
          <a:xfrm>
            <a:off x="64770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5" name="New shape"/>
          <p:cNvSpPr/>
          <p:nvPr/>
        </p:nvSpPr>
        <p:spPr>
          <a:xfrm>
            <a:off x="73406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26" name="New shape"/>
          <p:cNvSpPr/>
          <p:nvPr/>
        </p:nvSpPr>
        <p:spPr>
          <a:xfrm>
            <a:off x="82042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7"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6043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31" name="New shape"/>
          <p:cNvSpPr/>
          <p:nvPr/>
        </p:nvSpPr>
        <p:spPr>
          <a:xfrm>
            <a:off x="54356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32" name="New shape"/>
          <p:cNvSpPr/>
          <p:nvPr/>
        </p:nvSpPr>
        <p:spPr>
          <a:xfrm>
            <a:off x="64770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33" name="New shape"/>
          <p:cNvSpPr/>
          <p:nvPr/>
        </p:nvSpPr>
        <p:spPr>
          <a:xfrm>
            <a:off x="73406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34" name="New shape"/>
          <p:cNvSpPr/>
          <p:nvPr/>
        </p:nvSpPr>
        <p:spPr>
          <a:xfrm>
            <a:off x="82042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5"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28710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39" name="New shape"/>
          <p:cNvSpPr/>
          <p:nvPr/>
        </p:nvSpPr>
        <p:spPr>
          <a:xfrm>
            <a:off x="54356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40" name="New shape"/>
          <p:cNvSpPr/>
          <p:nvPr/>
        </p:nvSpPr>
        <p:spPr>
          <a:xfrm>
            <a:off x="64770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41" name="New shape"/>
          <p:cNvSpPr/>
          <p:nvPr/>
        </p:nvSpPr>
        <p:spPr>
          <a:xfrm>
            <a:off x="73406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42" name="New shape"/>
          <p:cNvSpPr/>
          <p:nvPr/>
        </p:nvSpPr>
        <p:spPr>
          <a:xfrm>
            <a:off x="82042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43"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New shape"/>
          <p:cNvSpPr/>
          <p:nvPr/>
        </p:nvSpPr>
        <p:spPr>
          <a:xfrm>
            <a:off x="254000" y="31377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47" name="New shape"/>
          <p:cNvSpPr/>
          <p:nvPr/>
        </p:nvSpPr>
        <p:spPr>
          <a:xfrm>
            <a:off x="54356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48" name="New shape"/>
          <p:cNvSpPr/>
          <p:nvPr/>
        </p:nvSpPr>
        <p:spPr>
          <a:xfrm>
            <a:off x="64770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9" name="New shape"/>
          <p:cNvSpPr/>
          <p:nvPr/>
        </p:nvSpPr>
        <p:spPr>
          <a:xfrm>
            <a:off x="73406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0" name="New shape"/>
          <p:cNvSpPr/>
          <p:nvPr/>
        </p:nvSpPr>
        <p:spPr>
          <a:xfrm>
            <a:off x="82042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-10</a:t>
            </a:r>
          </a:p>
        </p:txBody>
      </p:sp>
      <p:sp>
        <p:nvSpPr>
          <p:cNvPr id="51"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New shape"/>
          <p:cNvSpPr/>
          <p:nvPr/>
        </p:nvSpPr>
        <p:spPr>
          <a:xfrm>
            <a:off x="254000" y="34044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55" name="New shape"/>
          <p:cNvSpPr/>
          <p:nvPr/>
        </p:nvSpPr>
        <p:spPr>
          <a:xfrm>
            <a:off x="54356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56" name="New shape"/>
          <p:cNvSpPr/>
          <p:nvPr/>
        </p:nvSpPr>
        <p:spPr>
          <a:xfrm>
            <a:off x="64770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7" name="New shape"/>
          <p:cNvSpPr/>
          <p:nvPr/>
        </p:nvSpPr>
        <p:spPr>
          <a:xfrm>
            <a:off x="73406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58" name="New shape"/>
          <p:cNvSpPr/>
          <p:nvPr/>
        </p:nvSpPr>
        <p:spPr>
          <a:xfrm>
            <a:off x="82042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59"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New shape"/>
          <p:cNvSpPr/>
          <p:nvPr/>
        </p:nvSpPr>
        <p:spPr>
          <a:xfrm>
            <a:off x="254000" y="36711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63" name="New shape"/>
          <p:cNvSpPr/>
          <p:nvPr/>
        </p:nvSpPr>
        <p:spPr>
          <a:xfrm>
            <a:off x="54356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64" name="New shape"/>
          <p:cNvSpPr/>
          <p:nvPr/>
        </p:nvSpPr>
        <p:spPr>
          <a:xfrm>
            <a:off x="64770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5" name="New shape"/>
          <p:cNvSpPr/>
          <p:nvPr/>
        </p:nvSpPr>
        <p:spPr>
          <a:xfrm>
            <a:off x="73406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66" name="New shape"/>
          <p:cNvSpPr/>
          <p:nvPr/>
        </p:nvSpPr>
        <p:spPr>
          <a:xfrm>
            <a:off x="82042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67"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New shape"/>
          <p:cNvSpPr/>
          <p:nvPr/>
        </p:nvSpPr>
        <p:spPr>
          <a:xfrm>
            <a:off x="254000" y="39378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71" name="New shape"/>
          <p:cNvSpPr/>
          <p:nvPr/>
        </p:nvSpPr>
        <p:spPr>
          <a:xfrm>
            <a:off x="54356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72" name="New shape"/>
          <p:cNvSpPr/>
          <p:nvPr/>
        </p:nvSpPr>
        <p:spPr>
          <a:xfrm>
            <a:off x="64770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73" name="New shape"/>
          <p:cNvSpPr/>
          <p:nvPr/>
        </p:nvSpPr>
        <p:spPr>
          <a:xfrm>
            <a:off x="73406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74" name="New shape"/>
          <p:cNvSpPr/>
          <p:nvPr/>
        </p:nvSpPr>
        <p:spPr>
          <a:xfrm>
            <a:off x="82042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75"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New shape"/>
          <p:cNvSpPr/>
          <p:nvPr/>
        </p:nvSpPr>
        <p:spPr>
          <a:xfrm>
            <a:off x="254000" y="42045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79" name="New shape"/>
          <p:cNvSpPr/>
          <p:nvPr/>
        </p:nvSpPr>
        <p:spPr>
          <a:xfrm>
            <a:off x="54356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80" name="New shape"/>
          <p:cNvSpPr/>
          <p:nvPr/>
        </p:nvSpPr>
        <p:spPr>
          <a:xfrm>
            <a:off x="64770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81" name="New shape"/>
          <p:cNvSpPr/>
          <p:nvPr/>
        </p:nvSpPr>
        <p:spPr>
          <a:xfrm>
            <a:off x="73406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82" name="New shape"/>
          <p:cNvSpPr/>
          <p:nvPr/>
        </p:nvSpPr>
        <p:spPr>
          <a:xfrm>
            <a:off x="8204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83" name="New shape"/>
          <p:cNvSpPr/>
          <p:nvPr/>
        </p:nvSpPr>
        <p:spPr>
          <a:xfrm>
            <a:off x="254000" y="44712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85" name="New shape"/>
          <p:cNvSpPr/>
          <p:nvPr/>
        </p:nvSpPr>
        <p:spPr>
          <a:xfrm>
            <a:off x="54356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86" name="New shape"/>
          <p:cNvSpPr/>
          <p:nvPr/>
        </p:nvSpPr>
        <p:spPr>
          <a:xfrm>
            <a:off x="64770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87" name="New shape"/>
          <p:cNvSpPr/>
          <p:nvPr/>
        </p:nvSpPr>
        <p:spPr>
          <a:xfrm>
            <a:off x="73406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88" name="New shape"/>
          <p:cNvSpPr/>
          <p:nvPr/>
        </p:nvSpPr>
        <p:spPr>
          <a:xfrm>
            <a:off x="8204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Gender</a:t>
            </a:r>
          </a:p>
        </p:txBody>
      </p:sp>
      <p:sp>
        <p:nvSpPr>
          <p:cNvPr id="74" name="New shape"/>
          <p:cNvSpPr/>
          <p:nvPr/>
        </p:nvSpPr>
        <p:spPr>
          <a:xfrm>
            <a:off x="62992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New shape"/>
          <p:cNvSpPr/>
          <p:nvPr/>
        </p:nvSpPr>
        <p:spPr>
          <a:xfrm>
            <a:off x="62992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New shape"/>
          <p:cNvSpPr/>
          <p:nvPr/>
        </p:nvSpPr>
        <p:spPr>
          <a:xfrm>
            <a:off x="62992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New shape"/>
          <p:cNvSpPr/>
          <p:nvPr/>
        </p:nvSpPr>
        <p:spPr>
          <a:xfrm>
            <a:off x="62992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New shape"/>
          <p:cNvSpPr/>
          <p:nvPr/>
        </p:nvSpPr>
        <p:spPr>
          <a:xfrm>
            <a:off x="62992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New shape"/>
          <p:cNvSpPr/>
          <p:nvPr/>
        </p:nvSpPr>
        <p:spPr>
          <a:xfrm>
            <a:off x="62992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New shape"/>
          <p:cNvSpPr/>
          <p:nvPr/>
        </p:nvSpPr>
        <p:spPr>
          <a:xfrm>
            <a:off x="62992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New shape"/>
          <p:cNvSpPr/>
          <p:nvPr/>
        </p:nvSpPr>
        <p:spPr>
          <a:xfrm>
            <a:off x="62992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New shape"/>
          <p:cNvSpPr/>
          <p:nvPr/>
        </p:nvSpPr>
        <p:spPr>
          <a:xfrm>
            <a:off x="62992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New shape"/>
          <p:cNvSpPr/>
          <p:nvPr/>
        </p:nvSpPr>
        <p:spPr>
          <a:xfrm>
            <a:off x="62992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62992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62992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Female 2017 </a:t>
            </a:r>
            <a:r>
              <a:rPr sz="1100" b="0" i="0" u="none" kern="200">
                <a:solidFill>
                  <a:srgbClr val="A6A6A6"/>
                </a:solidFill>
                <a:latin typeface="arial"/>
              </a:rPr>
              <a:t>(185)</a:t>
            </a:r>
          </a:p>
        </p:txBody>
      </p:sp>
      <p:sp>
        <p:nvSpPr>
          <p:cNvPr id="9"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Male 2017 </a:t>
            </a:r>
            <a:r>
              <a:rPr sz="1100" b="0" i="0" u="none" kern="200">
                <a:solidFill>
                  <a:srgbClr val="A6A6A6"/>
                </a:solidFill>
                <a:latin typeface="arial"/>
              </a:rPr>
              <a:t>(49)</a:t>
            </a:r>
          </a:p>
        </p:txBody>
      </p:sp>
      <p:sp>
        <p:nvSpPr>
          <p:cNvPr id="10"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New shape"/>
          <p:cNvSpPr/>
          <p:nvPr/>
        </p:nvSpPr>
        <p:spPr>
          <a:xfrm>
            <a:off x="254000" y="20709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4" name="New shape"/>
          <p:cNvSpPr/>
          <p:nvPr/>
        </p:nvSpPr>
        <p:spPr>
          <a:xfrm>
            <a:off x="62992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5" name="New shape"/>
          <p:cNvSpPr/>
          <p:nvPr/>
        </p:nvSpPr>
        <p:spPr>
          <a:xfrm>
            <a:off x="73406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16" name="New shape"/>
          <p:cNvSpPr/>
          <p:nvPr/>
        </p:nvSpPr>
        <p:spPr>
          <a:xfrm>
            <a:off x="82042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8</a:t>
            </a:r>
          </a:p>
        </p:txBody>
      </p:sp>
      <p:sp>
        <p:nvSpPr>
          <p:cNvPr id="17"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New shape"/>
          <p:cNvSpPr/>
          <p:nvPr/>
        </p:nvSpPr>
        <p:spPr>
          <a:xfrm>
            <a:off x="254000" y="23376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21" name="New shape"/>
          <p:cNvSpPr/>
          <p:nvPr/>
        </p:nvSpPr>
        <p:spPr>
          <a:xfrm>
            <a:off x="62992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22" name="New shape"/>
          <p:cNvSpPr/>
          <p:nvPr/>
        </p:nvSpPr>
        <p:spPr>
          <a:xfrm>
            <a:off x="73406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23" name="New shape"/>
          <p:cNvSpPr/>
          <p:nvPr/>
        </p:nvSpPr>
        <p:spPr>
          <a:xfrm>
            <a:off x="82042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11</a:t>
            </a:r>
          </a:p>
        </p:txBody>
      </p:sp>
      <p:sp>
        <p:nvSpPr>
          <p:cNvPr id="24"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New shape"/>
          <p:cNvSpPr/>
          <p:nvPr/>
        </p:nvSpPr>
        <p:spPr>
          <a:xfrm>
            <a:off x="254000" y="26043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28" name="New shape"/>
          <p:cNvSpPr/>
          <p:nvPr/>
        </p:nvSpPr>
        <p:spPr>
          <a:xfrm>
            <a:off x="62992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29" name="New shape"/>
          <p:cNvSpPr/>
          <p:nvPr/>
        </p:nvSpPr>
        <p:spPr>
          <a:xfrm>
            <a:off x="73406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30" name="New shape"/>
          <p:cNvSpPr/>
          <p:nvPr/>
        </p:nvSpPr>
        <p:spPr>
          <a:xfrm>
            <a:off x="82042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1"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New shape"/>
          <p:cNvSpPr/>
          <p:nvPr/>
        </p:nvSpPr>
        <p:spPr>
          <a:xfrm>
            <a:off x="254000" y="28710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35" name="New shape"/>
          <p:cNvSpPr/>
          <p:nvPr/>
        </p:nvSpPr>
        <p:spPr>
          <a:xfrm>
            <a:off x="62992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36" name="New shape"/>
          <p:cNvSpPr/>
          <p:nvPr/>
        </p:nvSpPr>
        <p:spPr>
          <a:xfrm>
            <a:off x="7340600" y="28511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7" name="New shape"/>
          <p:cNvSpPr/>
          <p:nvPr/>
        </p:nvSpPr>
        <p:spPr>
          <a:xfrm>
            <a:off x="8204200" y="28511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38"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New shape"/>
          <p:cNvSpPr/>
          <p:nvPr/>
        </p:nvSpPr>
        <p:spPr>
          <a:xfrm>
            <a:off x="254000" y="31377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42" name="New shape"/>
          <p:cNvSpPr/>
          <p:nvPr/>
        </p:nvSpPr>
        <p:spPr>
          <a:xfrm>
            <a:off x="62992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43" name="New shape"/>
          <p:cNvSpPr/>
          <p:nvPr/>
        </p:nvSpPr>
        <p:spPr>
          <a:xfrm>
            <a:off x="73406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44" name="New shape"/>
          <p:cNvSpPr/>
          <p:nvPr/>
        </p:nvSpPr>
        <p:spPr>
          <a:xfrm>
            <a:off x="82042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45"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New shape"/>
          <p:cNvSpPr/>
          <p:nvPr/>
        </p:nvSpPr>
        <p:spPr>
          <a:xfrm>
            <a:off x="254000" y="34044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49" name="New shape"/>
          <p:cNvSpPr/>
          <p:nvPr/>
        </p:nvSpPr>
        <p:spPr>
          <a:xfrm>
            <a:off x="62992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50" name="New shape"/>
          <p:cNvSpPr/>
          <p:nvPr/>
        </p:nvSpPr>
        <p:spPr>
          <a:xfrm>
            <a:off x="73406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1" name="New shape"/>
          <p:cNvSpPr/>
          <p:nvPr/>
        </p:nvSpPr>
        <p:spPr>
          <a:xfrm>
            <a:off x="8204200" y="33845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11</a:t>
            </a:r>
          </a:p>
        </p:txBody>
      </p:sp>
      <p:sp>
        <p:nvSpPr>
          <p:cNvPr id="52"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New shape"/>
          <p:cNvSpPr/>
          <p:nvPr/>
        </p:nvSpPr>
        <p:spPr>
          <a:xfrm>
            <a:off x="254000" y="36711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56" name="New shape"/>
          <p:cNvSpPr/>
          <p:nvPr/>
        </p:nvSpPr>
        <p:spPr>
          <a:xfrm>
            <a:off x="62992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57" name="New shape"/>
          <p:cNvSpPr/>
          <p:nvPr/>
        </p:nvSpPr>
        <p:spPr>
          <a:xfrm>
            <a:off x="73406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58" name="New shape"/>
          <p:cNvSpPr/>
          <p:nvPr/>
        </p:nvSpPr>
        <p:spPr>
          <a:xfrm>
            <a:off x="82042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59"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New shape"/>
          <p:cNvSpPr/>
          <p:nvPr/>
        </p:nvSpPr>
        <p:spPr>
          <a:xfrm>
            <a:off x="254000" y="39378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63" name="New shape"/>
          <p:cNvSpPr/>
          <p:nvPr/>
        </p:nvSpPr>
        <p:spPr>
          <a:xfrm>
            <a:off x="62992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64" name="New shape"/>
          <p:cNvSpPr/>
          <p:nvPr/>
        </p:nvSpPr>
        <p:spPr>
          <a:xfrm>
            <a:off x="73406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65" name="New shape"/>
          <p:cNvSpPr/>
          <p:nvPr/>
        </p:nvSpPr>
        <p:spPr>
          <a:xfrm>
            <a:off x="82042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66"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New shape"/>
          <p:cNvSpPr/>
          <p:nvPr/>
        </p:nvSpPr>
        <p:spPr>
          <a:xfrm>
            <a:off x="254000" y="42045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70" name="New shape"/>
          <p:cNvSpPr/>
          <p:nvPr/>
        </p:nvSpPr>
        <p:spPr>
          <a:xfrm>
            <a:off x="62992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71" name="New shape"/>
          <p:cNvSpPr/>
          <p:nvPr/>
        </p:nvSpPr>
        <p:spPr>
          <a:xfrm>
            <a:off x="73406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72" name="New shape"/>
          <p:cNvSpPr/>
          <p:nvPr/>
        </p:nvSpPr>
        <p:spPr>
          <a:xfrm>
            <a:off x="8204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73" name="New shape"/>
          <p:cNvSpPr/>
          <p:nvPr/>
        </p:nvSpPr>
        <p:spPr>
          <a:xfrm>
            <a:off x="254000" y="4471256"/>
            <a:ext cx="60452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75" name="New shape"/>
          <p:cNvSpPr/>
          <p:nvPr/>
        </p:nvSpPr>
        <p:spPr>
          <a:xfrm>
            <a:off x="62992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76" name="New shape"/>
          <p:cNvSpPr/>
          <p:nvPr/>
        </p:nvSpPr>
        <p:spPr>
          <a:xfrm>
            <a:off x="73406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7" name="New shape"/>
          <p:cNvSpPr/>
          <p:nvPr/>
        </p:nvSpPr>
        <p:spPr>
          <a:xfrm>
            <a:off x="82042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8636000" cy="3429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marL="0" lvl="0" indent="0" algn="l" hangingPunct="0">
              <a:buNone/>
              <a:defRPr sz="2000" b="1" i="0">
                <a:solidFill>
                  <a:srgbClr val="000000"/>
                </a:solidFill>
                <a:latin typeface="arial"/>
              </a:defRPr>
            </a:pPr>
            <a:r>
              <a:rPr sz="2000" b="1" i="0" u="none" kern="200">
                <a:solidFill>
                  <a:srgbClr val="000000"/>
                </a:solidFill>
                <a:latin typeface="arial"/>
              </a:rPr>
              <a:t>Category Breakdown - Ethnicity</a:t>
            </a:r>
          </a:p>
        </p:txBody>
      </p:sp>
      <p:sp>
        <p:nvSpPr>
          <p:cNvPr id="84" name="New shape"/>
          <p:cNvSpPr/>
          <p:nvPr/>
        </p:nvSpPr>
        <p:spPr>
          <a:xfrm>
            <a:off x="5435600" y="44450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New shape"/>
          <p:cNvSpPr/>
          <p:nvPr/>
        </p:nvSpPr>
        <p:spPr>
          <a:xfrm>
            <a:off x="5435600" y="41783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New shape"/>
          <p:cNvSpPr/>
          <p:nvPr/>
        </p:nvSpPr>
        <p:spPr>
          <a:xfrm>
            <a:off x="5435600" y="39116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New shape"/>
          <p:cNvSpPr/>
          <p:nvPr/>
        </p:nvSpPr>
        <p:spPr>
          <a:xfrm>
            <a:off x="5435600" y="36449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New shape"/>
          <p:cNvSpPr/>
          <p:nvPr/>
        </p:nvSpPr>
        <p:spPr>
          <a:xfrm>
            <a:off x="5435600" y="33782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New shape"/>
          <p:cNvSpPr/>
          <p:nvPr/>
        </p:nvSpPr>
        <p:spPr>
          <a:xfrm>
            <a:off x="5435600" y="31115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New shape"/>
          <p:cNvSpPr/>
          <p:nvPr/>
        </p:nvSpPr>
        <p:spPr>
          <a:xfrm>
            <a:off x="5435600" y="28448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New shape"/>
          <p:cNvSpPr/>
          <p:nvPr/>
        </p:nvSpPr>
        <p:spPr>
          <a:xfrm>
            <a:off x="5435600" y="25781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New shape"/>
          <p:cNvSpPr/>
          <p:nvPr/>
        </p:nvSpPr>
        <p:spPr>
          <a:xfrm>
            <a:off x="5435600" y="23114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5435600" y="2044700"/>
            <a:ext cx="863600" cy="2667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New shape"/>
          <p:cNvSpPr/>
          <p:nvPr/>
        </p:nvSpPr>
        <p:spPr>
          <a:xfrm>
            <a:off x="5435600" y="895350"/>
            <a:ext cx="863600" cy="1143000"/>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ew shape"/>
          <p:cNvSpPr/>
          <p:nvPr/>
        </p:nvSpPr>
        <p:spPr>
          <a:xfrm>
            <a:off x="254000" y="647700"/>
            <a:ext cx="8636000" cy="1905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317500" bIns="0" rtlCol="0" anchor="ctr">
            <a:normAutofit/>
          </a:bodyPr>
          <a:lstStyle>
            <a:defPPr>
              <a:defRPr kern="200"/>
            </a:defPPr>
          </a:lstStyle>
          <a:p>
            <a:pPr lvl="0" hangingPunct="0">
              <a:defRPr sz="1600" b="0" i="0">
                <a:solidFill>
                  <a:srgbClr val="A6A6A6"/>
                </a:solidFill>
                <a:latin typeface="arial"/>
              </a:defRPr>
            </a:pPr>
            <a:r>
              <a:rPr lang="en-US" sz="1200" kern="200" dirty="0">
                <a:solidFill>
                  <a:schemeClr val="tx1">
                    <a:lumMod val="50000"/>
                    <a:lumOff val="50000"/>
                  </a:schemeClr>
                </a:solidFill>
                <a:latin typeface="arial"/>
              </a:rPr>
              <a:t>Agriculture and Natural Resources</a:t>
            </a:r>
          </a:p>
        </p:txBody>
      </p:sp>
      <p:sp>
        <p:nvSpPr>
          <p:cNvPr id="4"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New shape"/>
          <p:cNvSpPr/>
          <p:nvPr/>
        </p:nvSpPr>
        <p:spPr>
          <a:xfrm>
            <a:off x="254000" y="2032000"/>
            <a:ext cx="8636000" cy="0"/>
          </a:xfrm>
          <a:prstGeom prst="line">
            <a:avLst/>
          </a:prstGeom>
          <a:ln w="19050">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New shape"/>
          <p:cNvSpPr/>
          <p:nvPr/>
        </p:nvSpPr>
        <p:spPr>
          <a:xfrm>
            <a:off x="54356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Ag and Natl Rescs 2017 </a:t>
            </a:r>
            <a:r>
              <a:rPr sz="1100" b="0" i="0" u="none" kern="200">
                <a:solidFill>
                  <a:srgbClr val="A6A6A6"/>
                </a:solidFill>
                <a:latin typeface="arial"/>
              </a:rPr>
              <a:t>(234)</a:t>
            </a:r>
          </a:p>
        </p:txBody>
      </p:sp>
      <p:sp>
        <p:nvSpPr>
          <p:cNvPr id="8" name="New shape"/>
          <p:cNvSpPr/>
          <p:nvPr/>
        </p:nvSpPr>
        <p:spPr>
          <a:xfrm>
            <a:off x="62992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Asian 2017 </a:t>
            </a:r>
            <a:r>
              <a:rPr sz="1100" b="0" i="0" u="none" kern="200">
                <a:solidFill>
                  <a:srgbClr val="A6A6A6"/>
                </a:solidFill>
                <a:latin typeface="arial"/>
              </a:rPr>
              <a:t>(15)</a:t>
            </a:r>
          </a:p>
        </p:txBody>
      </p:sp>
      <p:sp>
        <p:nvSpPr>
          <p:cNvPr id="9" name="New shape"/>
          <p:cNvSpPr/>
          <p:nvPr/>
        </p:nvSpPr>
        <p:spPr>
          <a:xfrm>
            <a:off x="71628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Hispanic 2017 </a:t>
            </a:r>
            <a:r>
              <a:rPr sz="1100" b="0" i="0" u="none" kern="200">
                <a:solidFill>
                  <a:srgbClr val="A6A6A6"/>
                </a:solidFill>
                <a:latin typeface="arial"/>
              </a:rPr>
              <a:t>(63)</a:t>
            </a:r>
          </a:p>
        </p:txBody>
      </p:sp>
      <p:sp>
        <p:nvSpPr>
          <p:cNvPr id="10" name="New shape"/>
          <p:cNvSpPr/>
          <p:nvPr/>
        </p:nvSpPr>
        <p:spPr>
          <a:xfrm>
            <a:off x="8026400" y="895350"/>
            <a:ext cx="863600" cy="11430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b">
            <a:normAutofit/>
          </a:bodyPr>
          <a:lstStyle>
            <a:defPPr>
              <a:defRPr kern="200"/>
            </a:defPPr>
          </a:lstStyle>
          <a:p>
            <a:pPr marL="0" lvl="0" indent="0" algn="ctr" hangingPunct="0">
              <a:buNone/>
              <a:defRPr sz="1100" b="0" i="0">
                <a:solidFill>
                  <a:srgbClr val="000000"/>
                </a:solidFill>
                <a:latin typeface="arial"/>
              </a:defRPr>
            </a:pPr>
            <a:r>
              <a:rPr sz="1100" b="0" i="0" u="none" kern="200">
                <a:solidFill>
                  <a:srgbClr val="000000"/>
                </a:solidFill>
                <a:latin typeface="arial"/>
              </a:rPr>
              <a:t>White 2017 </a:t>
            </a:r>
            <a:r>
              <a:rPr sz="1100" b="0" i="0" u="none" kern="200">
                <a:solidFill>
                  <a:srgbClr val="A6A6A6"/>
                </a:solidFill>
                <a:latin typeface="arial"/>
              </a:rPr>
              <a:t>(144)</a:t>
            </a:r>
          </a:p>
        </p:txBody>
      </p:sp>
      <p:sp>
        <p:nvSpPr>
          <p:cNvPr id="11"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New shape"/>
          <p:cNvSpPr/>
          <p:nvPr/>
        </p:nvSpPr>
        <p:spPr>
          <a:xfrm>
            <a:off x="254000" y="23114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New shape"/>
          <p:cNvSpPr/>
          <p:nvPr/>
        </p:nvSpPr>
        <p:spPr>
          <a:xfrm>
            <a:off x="254000" y="20709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Career Development</a:t>
            </a:r>
          </a:p>
        </p:txBody>
      </p:sp>
      <p:sp>
        <p:nvSpPr>
          <p:cNvPr id="15" name="New shape"/>
          <p:cNvSpPr/>
          <p:nvPr/>
        </p:nvSpPr>
        <p:spPr>
          <a:xfrm>
            <a:off x="5435600" y="20447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54</a:t>
            </a:r>
          </a:p>
        </p:txBody>
      </p:sp>
      <p:sp>
        <p:nvSpPr>
          <p:cNvPr id="16" name="New shape"/>
          <p:cNvSpPr/>
          <p:nvPr/>
        </p:nvSpPr>
        <p:spPr>
          <a:xfrm>
            <a:off x="6477000" y="20510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17" name="New shape"/>
          <p:cNvSpPr/>
          <p:nvPr/>
        </p:nvSpPr>
        <p:spPr>
          <a:xfrm>
            <a:off x="7340600" y="20510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7</a:t>
            </a:r>
          </a:p>
        </p:txBody>
      </p:sp>
      <p:sp>
        <p:nvSpPr>
          <p:cNvPr id="18" name="New shape"/>
          <p:cNvSpPr/>
          <p:nvPr/>
        </p:nvSpPr>
        <p:spPr>
          <a:xfrm>
            <a:off x="8204200" y="20510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19"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New shape"/>
          <p:cNvSpPr/>
          <p:nvPr/>
        </p:nvSpPr>
        <p:spPr>
          <a:xfrm>
            <a:off x="254000" y="25781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New shape"/>
          <p:cNvSpPr/>
          <p:nvPr/>
        </p:nvSpPr>
        <p:spPr>
          <a:xfrm>
            <a:off x="254000" y="23376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Communication</a:t>
            </a:r>
          </a:p>
        </p:txBody>
      </p:sp>
      <p:sp>
        <p:nvSpPr>
          <p:cNvPr id="23" name="New shape"/>
          <p:cNvSpPr/>
          <p:nvPr/>
        </p:nvSpPr>
        <p:spPr>
          <a:xfrm>
            <a:off x="5435600" y="23114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68</a:t>
            </a:r>
          </a:p>
        </p:txBody>
      </p:sp>
      <p:sp>
        <p:nvSpPr>
          <p:cNvPr id="24" name="New shape"/>
          <p:cNvSpPr/>
          <p:nvPr/>
        </p:nvSpPr>
        <p:spPr>
          <a:xfrm>
            <a:off x="64770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5" name="New shape"/>
          <p:cNvSpPr/>
          <p:nvPr/>
        </p:nvSpPr>
        <p:spPr>
          <a:xfrm>
            <a:off x="7340600" y="23177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26" name="New shape"/>
          <p:cNvSpPr/>
          <p:nvPr/>
        </p:nvSpPr>
        <p:spPr>
          <a:xfrm>
            <a:off x="8204200" y="23177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27"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New shape"/>
          <p:cNvSpPr/>
          <p:nvPr/>
        </p:nvSpPr>
        <p:spPr>
          <a:xfrm>
            <a:off x="254000" y="28448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New shape"/>
          <p:cNvSpPr/>
          <p:nvPr/>
        </p:nvSpPr>
        <p:spPr>
          <a:xfrm>
            <a:off x="254000" y="26043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Engagement</a:t>
            </a:r>
          </a:p>
        </p:txBody>
      </p:sp>
      <p:sp>
        <p:nvSpPr>
          <p:cNvPr id="31" name="New shape"/>
          <p:cNvSpPr/>
          <p:nvPr/>
        </p:nvSpPr>
        <p:spPr>
          <a:xfrm>
            <a:off x="5435600" y="25781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71</a:t>
            </a:r>
          </a:p>
        </p:txBody>
      </p:sp>
      <p:sp>
        <p:nvSpPr>
          <p:cNvPr id="32" name="New shape"/>
          <p:cNvSpPr/>
          <p:nvPr/>
        </p:nvSpPr>
        <p:spPr>
          <a:xfrm>
            <a:off x="64770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33" name="New shape"/>
          <p:cNvSpPr/>
          <p:nvPr/>
        </p:nvSpPr>
        <p:spPr>
          <a:xfrm>
            <a:off x="7340600" y="25844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5</a:t>
            </a:r>
          </a:p>
        </p:txBody>
      </p:sp>
      <p:sp>
        <p:nvSpPr>
          <p:cNvPr id="34" name="New shape"/>
          <p:cNvSpPr/>
          <p:nvPr/>
        </p:nvSpPr>
        <p:spPr>
          <a:xfrm>
            <a:off x="8204200" y="25844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35"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New shape"/>
          <p:cNvSpPr/>
          <p:nvPr/>
        </p:nvSpPr>
        <p:spPr>
          <a:xfrm>
            <a:off x="254000" y="31115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New shape"/>
          <p:cNvSpPr/>
          <p:nvPr/>
        </p:nvSpPr>
        <p:spPr>
          <a:xfrm>
            <a:off x="254000" y="28710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Image/Brand</a:t>
            </a:r>
          </a:p>
        </p:txBody>
      </p:sp>
      <p:sp>
        <p:nvSpPr>
          <p:cNvPr id="39" name="New shape"/>
          <p:cNvSpPr/>
          <p:nvPr/>
        </p:nvSpPr>
        <p:spPr>
          <a:xfrm>
            <a:off x="5435600" y="28448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75</a:t>
            </a:r>
          </a:p>
        </p:txBody>
      </p:sp>
      <p:sp>
        <p:nvSpPr>
          <p:cNvPr id="40" name="New shape"/>
          <p:cNvSpPr/>
          <p:nvPr/>
        </p:nvSpPr>
        <p:spPr>
          <a:xfrm>
            <a:off x="64770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-12</a:t>
            </a:r>
          </a:p>
        </p:txBody>
      </p:sp>
      <p:sp>
        <p:nvSpPr>
          <p:cNvPr id="41" name="New shape"/>
          <p:cNvSpPr/>
          <p:nvPr/>
        </p:nvSpPr>
        <p:spPr>
          <a:xfrm>
            <a:off x="7340600" y="28511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42" name="New shape"/>
          <p:cNvSpPr/>
          <p:nvPr/>
        </p:nvSpPr>
        <p:spPr>
          <a:xfrm>
            <a:off x="8204200" y="28511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43"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New shape"/>
          <p:cNvSpPr/>
          <p:nvPr/>
        </p:nvSpPr>
        <p:spPr>
          <a:xfrm>
            <a:off x="254000" y="33782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New shape"/>
          <p:cNvSpPr/>
          <p:nvPr/>
        </p:nvSpPr>
        <p:spPr>
          <a:xfrm>
            <a:off x="254000" y="31377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Organizational Change</a:t>
            </a:r>
          </a:p>
        </p:txBody>
      </p:sp>
      <p:sp>
        <p:nvSpPr>
          <p:cNvPr id="47" name="New shape"/>
          <p:cNvSpPr/>
          <p:nvPr/>
        </p:nvSpPr>
        <p:spPr>
          <a:xfrm>
            <a:off x="5435600" y="31115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32</a:t>
            </a:r>
          </a:p>
        </p:txBody>
      </p:sp>
      <p:sp>
        <p:nvSpPr>
          <p:cNvPr id="48" name="New shape"/>
          <p:cNvSpPr/>
          <p:nvPr/>
        </p:nvSpPr>
        <p:spPr>
          <a:xfrm>
            <a:off x="64770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49" name="New shape"/>
          <p:cNvSpPr/>
          <p:nvPr/>
        </p:nvSpPr>
        <p:spPr>
          <a:xfrm>
            <a:off x="7340600" y="31178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50" name="New shape"/>
          <p:cNvSpPr/>
          <p:nvPr/>
        </p:nvSpPr>
        <p:spPr>
          <a:xfrm>
            <a:off x="8204200" y="31178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51"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New shape"/>
          <p:cNvSpPr/>
          <p:nvPr/>
        </p:nvSpPr>
        <p:spPr>
          <a:xfrm>
            <a:off x="254000" y="36449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New shape"/>
          <p:cNvSpPr/>
          <p:nvPr/>
        </p:nvSpPr>
        <p:spPr>
          <a:xfrm>
            <a:off x="254000" y="34044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Performance Management</a:t>
            </a:r>
          </a:p>
        </p:txBody>
      </p:sp>
      <p:sp>
        <p:nvSpPr>
          <p:cNvPr id="55" name="New shape"/>
          <p:cNvSpPr/>
          <p:nvPr/>
        </p:nvSpPr>
        <p:spPr>
          <a:xfrm>
            <a:off x="5435600" y="33782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52</a:t>
            </a:r>
          </a:p>
        </p:txBody>
      </p:sp>
      <p:sp>
        <p:nvSpPr>
          <p:cNvPr id="56" name="New shape"/>
          <p:cNvSpPr/>
          <p:nvPr/>
        </p:nvSpPr>
        <p:spPr>
          <a:xfrm>
            <a:off x="6477000" y="33845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57" name="New shape"/>
          <p:cNvSpPr/>
          <p:nvPr/>
        </p:nvSpPr>
        <p:spPr>
          <a:xfrm>
            <a:off x="7340600" y="33845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58" name="New shape"/>
          <p:cNvSpPr/>
          <p:nvPr/>
        </p:nvSpPr>
        <p:spPr>
          <a:xfrm>
            <a:off x="8204200" y="3384550"/>
            <a:ext cx="508000" cy="254000"/>
          </a:xfrm>
          <a:prstGeom prst="rect">
            <a:avLst/>
          </a:prstGeom>
          <a:solidFill>
            <a:srgbClr val="CFCFCF"/>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0</a:t>
            </a:r>
          </a:p>
        </p:txBody>
      </p:sp>
      <p:sp>
        <p:nvSpPr>
          <p:cNvPr id="59"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New shape"/>
          <p:cNvSpPr/>
          <p:nvPr/>
        </p:nvSpPr>
        <p:spPr>
          <a:xfrm>
            <a:off x="254000" y="39116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New shape"/>
          <p:cNvSpPr/>
          <p:nvPr/>
        </p:nvSpPr>
        <p:spPr>
          <a:xfrm>
            <a:off x="254000" y="36711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Supervision</a:t>
            </a:r>
          </a:p>
        </p:txBody>
      </p:sp>
      <p:sp>
        <p:nvSpPr>
          <p:cNvPr id="63" name="New shape"/>
          <p:cNvSpPr/>
          <p:nvPr/>
        </p:nvSpPr>
        <p:spPr>
          <a:xfrm>
            <a:off x="5435600" y="36449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70</a:t>
            </a:r>
          </a:p>
        </p:txBody>
      </p:sp>
      <p:sp>
        <p:nvSpPr>
          <p:cNvPr id="64" name="New shape"/>
          <p:cNvSpPr/>
          <p:nvPr/>
        </p:nvSpPr>
        <p:spPr>
          <a:xfrm>
            <a:off x="64770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65" name="New shape"/>
          <p:cNvSpPr/>
          <p:nvPr/>
        </p:nvSpPr>
        <p:spPr>
          <a:xfrm>
            <a:off x="7340600" y="36512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66" name="New shape"/>
          <p:cNvSpPr/>
          <p:nvPr/>
        </p:nvSpPr>
        <p:spPr>
          <a:xfrm>
            <a:off x="8204200" y="36512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-2</a:t>
            </a:r>
          </a:p>
        </p:txBody>
      </p:sp>
      <p:sp>
        <p:nvSpPr>
          <p:cNvPr id="67"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New shape"/>
          <p:cNvSpPr/>
          <p:nvPr/>
        </p:nvSpPr>
        <p:spPr>
          <a:xfrm>
            <a:off x="254000" y="41783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New shape"/>
          <p:cNvSpPr/>
          <p:nvPr/>
        </p:nvSpPr>
        <p:spPr>
          <a:xfrm>
            <a:off x="254000" y="39378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Working Relationships</a:t>
            </a:r>
          </a:p>
        </p:txBody>
      </p:sp>
      <p:sp>
        <p:nvSpPr>
          <p:cNvPr id="71" name="New shape"/>
          <p:cNvSpPr/>
          <p:nvPr/>
        </p:nvSpPr>
        <p:spPr>
          <a:xfrm>
            <a:off x="5435600" y="39116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73</a:t>
            </a:r>
          </a:p>
        </p:txBody>
      </p:sp>
      <p:sp>
        <p:nvSpPr>
          <p:cNvPr id="72" name="New shape"/>
          <p:cNvSpPr/>
          <p:nvPr/>
        </p:nvSpPr>
        <p:spPr>
          <a:xfrm>
            <a:off x="64770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73" name="New shape"/>
          <p:cNvSpPr/>
          <p:nvPr/>
        </p:nvSpPr>
        <p:spPr>
          <a:xfrm>
            <a:off x="7340600" y="39179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9</a:t>
            </a:r>
          </a:p>
        </p:txBody>
      </p:sp>
      <p:sp>
        <p:nvSpPr>
          <p:cNvPr id="74" name="New shape"/>
          <p:cNvSpPr/>
          <p:nvPr/>
        </p:nvSpPr>
        <p:spPr>
          <a:xfrm>
            <a:off x="8204200" y="39179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75"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New shape"/>
          <p:cNvSpPr/>
          <p:nvPr/>
        </p:nvSpPr>
        <p:spPr>
          <a:xfrm>
            <a:off x="254000" y="4445000"/>
            <a:ext cx="8636000" cy="0"/>
          </a:xfrm>
          <a:prstGeom prst="line">
            <a:avLst/>
          </a:prstGeom>
          <a:ln w="9525">
            <a:solidFill>
              <a:srgbClr val="BFBFB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New shape"/>
          <p:cNvSpPr/>
          <p:nvPr/>
        </p:nvSpPr>
        <p:spPr>
          <a:xfrm>
            <a:off x="254000" y="42045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Diversity &amp; Inclusion</a:t>
            </a:r>
          </a:p>
        </p:txBody>
      </p:sp>
      <p:sp>
        <p:nvSpPr>
          <p:cNvPr id="79" name="New shape"/>
          <p:cNvSpPr/>
          <p:nvPr/>
        </p:nvSpPr>
        <p:spPr>
          <a:xfrm>
            <a:off x="5435600" y="41783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76</a:t>
            </a:r>
          </a:p>
        </p:txBody>
      </p:sp>
      <p:sp>
        <p:nvSpPr>
          <p:cNvPr id="80" name="New shape"/>
          <p:cNvSpPr/>
          <p:nvPr/>
        </p:nvSpPr>
        <p:spPr>
          <a:xfrm>
            <a:off x="64770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-16</a:t>
            </a:r>
          </a:p>
        </p:txBody>
      </p:sp>
      <p:sp>
        <p:nvSpPr>
          <p:cNvPr id="81" name="New shape"/>
          <p:cNvSpPr/>
          <p:nvPr/>
        </p:nvSpPr>
        <p:spPr>
          <a:xfrm>
            <a:off x="7340600" y="41846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-1</a:t>
            </a:r>
          </a:p>
        </p:txBody>
      </p:sp>
      <p:sp>
        <p:nvSpPr>
          <p:cNvPr id="82" name="New shape"/>
          <p:cNvSpPr/>
          <p:nvPr/>
        </p:nvSpPr>
        <p:spPr>
          <a:xfrm>
            <a:off x="8204200" y="41846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3</a:t>
            </a:r>
          </a:p>
        </p:txBody>
      </p:sp>
      <p:sp>
        <p:nvSpPr>
          <p:cNvPr id="83" name="New shape"/>
          <p:cNvSpPr/>
          <p:nvPr/>
        </p:nvSpPr>
        <p:spPr>
          <a:xfrm>
            <a:off x="254000" y="4471256"/>
            <a:ext cx="5181600" cy="21418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defPPr>
              <a:defRPr kern="200"/>
            </a:defPPr>
          </a:lstStyle>
          <a:p>
            <a:pPr marL="0" lvl="0" indent="0" algn="l" hangingPunct="0">
              <a:buNone/>
              <a:defRPr sz="1100" b="0" i="0">
                <a:solidFill>
                  <a:srgbClr val="000000"/>
                </a:solidFill>
                <a:latin typeface="arial"/>
              </a:defRPr>
            </a:pPr>
            <a:r>
              <a:rPr sz="1100" b="0" i="0" u="none" kern="200">
                <a:solidFill>
                  <a:srgbClr val="000000"/>
                </a:solidFill>
                <a:latin typeface="arial"/>
              </a:rPr>
              <a:t>Wellness</a:t>
            </a:r>
          </a:p>
        </p:txBody>
      </p:sp>
      <p:sp>
        <p:nvSpPr>
          <p:cNvPr id="85" name="New shape"/>
          <p:cNvSpPr/>
          <p:nvPr/>
        </p:nvSpPr>
        <p:spPr>
          <a:xfrm>
            <a:off x="5435600" y="4445000"/>
            <a:ext cx="863600" cy="2667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rtlCol="0" anchor="ctr">
            <a:normAutofit/>
          </a:bodyPr>
          <a:lstStyle>
            <a:defPPr>
              <a:defRPr kern="200"/>
            </a:defPPr>
          </a:lstStyle>
          <a:p>
            <a:pPr marL="0" lvl="0" indent="0" algn="ctr" hangingPunct="0">
              <a:buNone/>
              <a:defRPr sz="1200" b="1" i="0">
                <a:solidFill>
                  <a:srgbClr val="000000"/>
                </a:solidFill>
                <a:latin typeface="arial"/>
              </a:defRPr>
            </a:pPr>
            <a:r>
              <a:rPr sz="1200" b="1" i="0" u="none" kern="200">
                <a:solidFill>
                  <a:srgbClr val="000000"/>
                </a:solidFill>
                <a:latin typeface="arial"/>
              </a:rPr>
              <a:t>60</a:t>
            </a:r>
          </a:p>
        </p:txBody>
      </p:sp>
      <p:sp>
        <p:nvSpPr>
          <p:cNvPr id="86" name="New shape"/>
          <p:cNvSpPr/>
          <p:nvPr/>
        </p:nvSpPr>
        <p:spPr>
          <a:xfrm>
            <a:off x="64770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
        <p:nvSpPr>
          <p:cNvPr id="87" name="New shape"/>
          <p:cNvSpPr/>
          <p:nvPr/>
        </p:nvSpPr>
        <p:spPr>
          <a:xfrm>
            <a:off x="7340600" y="4451350"/>
            <a:ext cx="508000" cy="254000"/>
          </a:xfrm>
          <a:prstGeom prst="rect">
            <a:avLst/>
          </a:prstGeom>
          <a:solidFill>
            <a:srgbClr val="B7DB6C"/>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6</a:t>
            </a:r>
          </a:p>
        </p:txBody>
      </p:sp>
      <p:sp>
        <p:nvSpPr>
          <p:cNvPr id="88" name="New shape"/>
          <p:cNvSpPr/>
          <p:nvPr/>
        </p:nvSpPr>
        <p:spPr>
          <a:xfrm>
            <a:off x="8204200" y="4451350"/>
            <a:ext cx="508000" cy="254000"/>
          </a:xfrm>
          <a:prstGeom prst="rect">
            <a:avLst/>
          </a:prstGeom>
          <a:solidFill>
            <a:srgbClr val="E9928E"/>
          </a:solidFill>
          <a:ln w="0">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algn="ctr">
              <a:defRPr sz="1200" b="1" i="0">
                <a:solidFill>
                  <a:srgbClr val="4A4A4A"/>
                </a:solidFill>
                <a:latin typeface="Arial"/>
              </a:defRPr>
            </a:pPr>
            <a:r>
              <a:rPr lang="en-US" sz="1200" b="1">
                <a:latin typeface="arial"/>
              </a:rPr>
              <a:t>-4</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36392"/>
  <p:tag name="AS_OS" val="Microsoft Windows NT 6.1.7601 Service Pack 1"/>
  <p:tag name="AS_RELEASE_DATE" val="2013.12.03"/>
  <p:tag name="AS_TITLE" val="Aspose.Slides for .NET 4.0"/>
  <p:tag name="AS_VERSION" val="8.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ant" typeface="新細明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MoolBoran"/>
        <a:font script="Taml" typeface="Latha"/>
        <a:font script="Hebr" typeface="Times New Roman"/>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ant" typeface="新細明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DaunPenh"/>
        <a:font script="Taml" typeface="Latha"/>
        <a:font script="Hebr" typeface="Arial"/>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TotalTime>
  <Words>3362</Words>
  <Application>Microsoft Office PowerPoint</Application>
  <PresentationFormat>On-screen Show (4:3)</PresentationFormat>
  <Paragraphs>1086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Khristepher Santos (TR/DST/GRC, Manila (Rizal Drive))</dc:creator>
  <cp:lastModifiedBy>Jeannette Ellen Warnert</cp:lastModifiedBy>
  <cp:revision>32</cp:revision>
  <cp:lastPrinted>2017-08-04T17:16:44Z</cp:lastPrinted>
  <dcterms:created xsi:type="dcterms:W3CDTF">2016-02-29T21:01:55Z</dcterms:created>
  <dcterms:modified xsi:type="dcterms:W3CDTF">2017-09-15T17:19:54Z</dcterms:modified>
</cp:coreProperties>
</file>