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73"/>
  </p:notesMasterIdLst>
  <p:sldIdLst>
    <p:sldId id="258" r:id="rId3"/>
    <p:sldId id="259" r:id="rId4"/>
    <p:sldId id="260" r:id="rId5"/>
    <p:sldId id="284" r:id="rId6"/>
    <p:sldId id="285" r:id="rId7"/>
    <p:sldId id="287" r:id="rId8"/>
    <p:sldId id="288" r:id="rId9"/>
    <p:sldId id="286" r:id="rId10"/>
    <p:sldId id="289" r:id="rId11"/>
    <p:sldId id="290" r:id="rId12"/>
    <p:sldId id="292" r:id="rId13"/>
    <p:sldId id="293" r:id="rId14"/>
    <p:sldId id="298" r:id="rId15"/>
    <p:sldId id="297" r:id="rId16"/>
    <p:sldId id="294" r:id="rId17"/>
    <p:sldId id="299" r:id="rId18"/>
    <p:sldId id="300" r:id="rId19"/>
    <p:sldId id="291" r:id="rId20"/>
    <p:sldId id="301" r:id="rId21"/>
    <p:sldId id="311" r:id="rId22"/>
    <p:sldId id="302" r:id="rId23"/>
    <p:sldId id="303" r:id="rId24"/>
    <p:sldId id="304" r:id="rId25"/>
    <p:sldId id="307" r:id="rId26"/>
    <p:sldId id="359" r:id="rId27"/>
    <p:sldId id="305" r:id="rId28"/>
    <p:sldId id="306" r:id="rId29"/>
    <p:sldId id="308" r:id="rId30"/>
    <p:sldId id="309" r:id="rId31"/>
    <p:sldId id="310" r:id="rId32"/>
    <p:sldId id="357" r:id="rId33"/>
    <p:sldId id="313" r:id="rId34"/>
    <p:sldId id="315" r:id="rId35"/>
    <p:sldId id="314" r:id="rId36"/>
    <p:sldId id="327" r:id="rId37"/>
    <p:sldId id="328" r:id="rId38"/>
    <p:sldId id="329" r:id="rId39"/>
    <p:sldId id="330" r:id="rId40"/>
    <p:sldId id="331" r:id="rId41"/>
    <p:sldId id="333" r:id="rId42"/>
    <p:sldId id="336" r:id="rId43"/>
    <p:sldId id="334" r:id="rId44"/>
    <p:sldId id="338" r:id="rId45"/>
    <p:sldId id="337" r:id="rId46"/>
    <p:sldId id="335" r:id="rId47"/>
    <p:sldId id="320" r:id="rId48"/>
    <p:sldId id="339" r:id="rId49"/>
    <p:sldId id="324" r:id="rId50"/>
    <p:sldId id="325" r:id="rId51"/>
    <p:sldId id="340" r:id="rId52"/>
    <p:sldId id="346" r:id="rId53"/>
    <p:sldId id="342" r:id="rId54"/>
    <p:sldId id="341" r:id="rId55"/>
    <p:sldId id="343" r:id="rId56"/>
    <p:sldId id="344" r:id="rId57"/>
    <p:sldId id="345" r:id="rId58"/>
    <p:sldId id="321" r:id="rId59"/>
    <p:sldId id="347" r:id="rId60"/>
    <p:sldId id="349" r:id="rId61"/>
    <p:sldId id="350" r:id="rId62"/>
    <p:sldId id="353" r:id="rId63"/>
    <p:sldId id="354" r:id="rId64"/>
    <p:sldId id="351" r:id="rId65"/>
    <p:sldId id="352" r:id="rId66"/>
    <p:sldId id="355" r:id="rId67"/>
    <p:sldId id="356" r:id="rId68"/>
    <p:sldId id="358" r:id="rId69"/>
    <p:sldId id="282" r:id="rId70"/>
    <p:sldId id="322" r:id="rId71"/>
    <p:sldId id="323" r:id="rId7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933C"/>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1" autoAdjust="0"/>
    <p:restoredTop sz="81907" autoAdjust="0"/>
  </p:normalViewPr>
  <p:slideViewPr>
    <p:cSldViewPr snapToGrid="0" snapToObjects="1">
      <p:cViewPr>
        <p:scale>
          <a:sx n="95" d="100"/>
          <a:sy n="95" d="100"/>
        </p:scale>
        <p:origin x="-354" y="-22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2B5CB4-5DA7-4274-98EC-3C33D1AFEC31}" type="datetimeFigureOut">
              <a:rPr lang="en-US" smtClean="0"/>
              <a:t>6/19/2017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1D57A0-13AF-4DAB-95E1-F863EF945D26}" type="slidenum">
              <a:rPr lang="en-US" smtClean="0"/>
              <a:t>‹#›</a:t>
            </a:fld>
            <a:endParaRPr lang="en-US"/>
          </a:p>
        </p:txBody>
      </p:sp>
    </p:spTree>
    <p:extLst>
      <p:ext uri="{BB962C8B-B14F-4D97-AF65-F5344CB8AC3E}">
        <p14:creationId xmlns:p14="http://schemas.microsoft.com/office/powerpoint/2010/main" val="267285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cycle if you were in a professional</a:t>
            </a:r>
            <a:r>
              <a:rPr lang="en-US" baseline="0" dirty="0" smtClean="0"/>
              <a:t> setting</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a:t>
            </a:fld>
            <a:endParaRPr lang="en-US"/>
          </a:p>
        </p:txBody>
      </p:sp>
    </p:spTree>
    <p:extLst>
      <p:ext uri="{BB962C8B-B14F-4D97-AF65-F5344CB8AC3E}">
        <p14:creationId xmlns:p14="http://schemas.microsoft.com/office/powerpoint/2010/main" val="1200924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of the non-chemical controls there are 4 classes of those</a:t>
            </a:r>
          </a:p>
          <a:p>
            <a:r>
              <a:rPr lang="en-US" baseline="0" dirty="0" smtClean="0"/>
              <a:t>What would these barriers exclude?</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12</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all you need are a pair</a:t>
            </a:r>
            <a:r>
              <a:rPr lang="en-US" baseline="0" dirty="0" smtClean="0"/>
              <a:t> of hands to manage common pest problems</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13</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14</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 ways to get </a:t>
            </a:r>
            <a:r>
              <a:rPr lang="en-US" dirty="0" err="1" smtClean="0"/>
              <a:t>beneficials</a:t>
            </a:r>
            <a:r>
              <a:rPr lang="en-US" baseline="0" dirty="0" smtClean="0"/>
              <a:t> into your yard.</a:t>
            </a:r>
          </a:p>
          <a:p>
            <a:pPr marL="228600" indent="-228600">
              <a:buAutoNum type="arabicPeriod"/>
            </a:pPr>
            <a:r>
              <a:rPr lang="en-US" baseline="0" dirty="0" smtClean="0"/>
              <a:t>Buy them – a few are commercially available</a:t>
            </a:r>
          </a:p>
          <a:p>
            <a:pPr marL="228600" indent="-228600">
              <a:buAutoNum type="arabicPeriod"/>
            </a:pPr>
            <a:r>
              <a:rPr lang="en-US" baseline="0" dirty="0" smtClean="0"/>
              <a:t>Invite them – make your space attractive to them by providing food and habitat</a:t>
            </a:r>
          </a:p>
          <a:p>
            <a:pPr marL="228600" indent="-228600">
              <a:buAutoNum type="arabi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15</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up and look at pesticide bottles</a:t>
            </a:r>
            <a:r>
              <a:rPr lang="en-US" baseline="0" dirty="0" smtClean="0"/>
              <a:t> now?</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16</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is to know what you’re target</a:t>
            </a:r>
            <a:r>
              <a:rPr lang="en-US" baseline="0" dirty="0" smtClean="0"/>
              <a:t> is </a:t>
            </a:r>
            <a:r>
              <a:rPr lang="en-US" baseline="0" dirty="0" smtClean="0"/>
              <a:t>and working your way from most benign to least benign</a:t>
            </a:r>
          </a:p>
          <a:p>
            <a:r>
              <a:rPr lang="en-US" baseline="0" dirty="0" smtClean="0"/>
              <a:t>How do you know if a treatment is working?</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17</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 Later today we’ll go out to the garden and monitor</a:t>
            </a:r>
            <a:r>
              <a:rPr lang="en-US" baseline="0" dirty="0" smtClean="0"/>
              <a:t> the demo garden </a:t>
            </a:r>
            <a:endParaRPr lang="en-US" dirty="0" smtClean="0"/>
          </a:p>
          <a:p>
            <a:endParaRPr lang="en-US" dirty="0" smtClean="0"/>
          </a:p>
          <a:p>
            <a:r>
              <a:rPr lang="en-US" dirty="0" smtClean="0"/>
              <a:t>Add </a:t>
            </a:r>
            <a:r>
              <a:rPr lang="en-US" dirty="0" smtClean="0"/>
              <a:t>record findings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18</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step through this IPM process together.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19</a:t>
            </a:fld>
            <a:endParaRPr lang="en-US"/>
          </a:p>
        </p:txBody>
      </p:sp>
    </p:spTree>
    <p:extLst>
      <p:ext uri="{BB962C8B-B14F-4D97-AF65-F5344CB8AC3E}">
        <p14:creationId xmlns:p14="http://schemas.microsoft.com/office/powerpoint/2010/main" val="371168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presenting </a:t>
            </a:r>
            <a:r>
              <a:rPr lang="en-US" dirty="0" smtClean="0"/>
              <a:t>symptom in apple </a:t>
            </a:r>
            <a:r>
              <a:rPr lang="en-US" dirty="0" smtClean="0"/>
              <a:t>tree – deformed leaves</a:t>
            </a:r>
            <a:r>
              <a:rPr lang="en-US" baseline="0" dirty="0" smtClean="0"/>
              <a:t> at the growth tip.</a:t>
            </a:r>
          </a:p>
          <a:p>
            <a:r>
              <a:rPr lang="en-US" baseline="0" dirty="0" smtClean="0"/>
              <a:t>What’s the next thing you would do?</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20</a:t>
            </a:fld>
            <a:endParaRPr lang="en-US"/>
          </a:p>
        </p:txBody>
      </p:sp>
    </p:spTree>
    <p:extLst>
      <p:ext uri="{BB962C8B-B14F-4D97-AF65-F5344CB8AC3E}">
        <p14:creationId xmlns:p14="http://schemas.microsoft.com/office/powerpoint/2010/main" val="2934076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Closer inspection,</a:t>
            </a:r>
            <a:r>
              <a:rPr lang="en-US" baseline="0" dirty="0" smtClean="0"/>
              <a:t> things to note. Yellow, white and black tiny crawling insects</a:t>
            </a:r>
          </a:p>
          <a:p>
            <a:r>
              <a:rPr lang="en-US" baseline="0" dirty="0" smtClean="0"/>
              <a:t>Ants observed </a:t>
            </a:r>
          </a:p>
          <a:p>
            <a:r>
              <a:rPr lang="en-US" baseline="0" dirty="0" smtClean="0"/>
              <a:t>Black schmutz on some leaves</a:t>
            </a:r>
          </a:p>
          <a:p>
            <a:r>
              <a:rPr lang="en-US" baseline="0" dirty="0" smtClean="0"/>
              <a:t>Ladybird beetles (ladybugs)</a:t>
            </a:r>
          </a:p>
          <a:p>
            <a:r>
              <a:rPr lang="en-US" baseline="0" dirty="0" smtClean="0"/>
              <a:t>Unknown Black and red crawling insect</a:t>
            </a:r>
          </a:p>
          <a:p>
            <a:r>
              <a:rPr lang="en-US" baseline="0" dirty="0" smtClean="0"/>
              <a:t>Insect “shells” with hole in them</a:t>
            </a:r>
          </a:p>
        </p:txBody>
      </p:sp>
      <p:sp>
        <p:nvSpPr>
          <p:cNvPr id="4" name="Slide Number Placeholder 3"/>
          <p:cNvSpPr>
            <a:spLocks noGrp="1"/>
          </p:cNvSpPr>
          <p:nvPr>
            <p:ph type="sldNum" sz="quarter" idx="10"/>
          </p:nvPr>
        </p:nvSpPr>
        <p:spPr/>
        <p:txBody>
          <a:bodyPr/>
          <a:lstStyle/>
          <a:p>
            <a:fld id="{2E1D57A0-13AF-4DAB-95E1-F863EF945D26}" type="slidenum">
              <a:rPr lang="en-US" smtClean="0"/>
              <a:t>21</a:t>
            </a:fld>
            <a:endParaRPr lang="en-US"/>
          </a:p>
        </p:txBody>
      </p:sp>
    </p:spTree>
    <p:extLst>
      <p:ext uri="{BB962C8B-B14F-4D97-AF65-F5344CB8AC3E}">
        <p14:creationId xmlns:p14="http://schemas.microsoft.com/office/powerpoint/2010/main" val="371168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4</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a:t>
            </a:r>
            <a:r>
              <a:rPr lang="en-US" baseline="0" dirty="0" smtClean="0"/>
              <a:t> light, nutrition, time of year, history, airflow, </a:t>
            </a:r>
            <a:r>
              <a:rPr lang="en-US" baseline="0" dirty="0" smtClean="0"/>
              <a:t>how old is the tree, other </a:t>
            </a:r>
            <a:r>
              <a:rPr lang="en-US" baseline="0" dirty="0" smtClean="0"/>
              <a:t>trees and plants near by</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22</a:t>
            </a:fld>
            <a:endParaRPr lang="en-US"/>
          </a:p>
        </p:txBody>
      </p:sp>
    </p:spTree>
    <p:extLst>
      <p:ext uri="{BB962C8B-B14F-4D97-AF65-F5344CB8AC3E}">
        <p14:creationId xmlns:p14="http://schemas.microsoft.com/office/powerpoint/2010/main" val="3711687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out the website </a:t>
            </a:r>
          </a:p>
          <a:p>
            <a:r>
              <a:rPr lang="en-US" dirty="0" smtClean="0"/>
              <a:t>Come </a:t>
            </a:r>
            <a:r>
              <a:rPr lang="en-US" dirty="0" smtClean="0"/>
              <a:t>up with 1-3 potential</a:t>
            </a:r>
            <a:r>
              <a:rPr lang="en-US" baseline="0" dirty="0" smtClean="0"/>
              <a:t> </a:t>
            </a:r>
            <a:r>
              <a:rPr lang="en-US" baseline="0" dirty="0" smtClean="0"/>
              <a:t>possible sources of the problem</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23</a:t>
            </a:fld>
            <a:endParaRPr lang="en-US"/>
          </a:p>
        </p:txBody>
      </p:sp>
    </p:spTree>
    <p:extLst>
      <p:ext uri="{BB962C8B-B14F-4D97-AF65-F5344CB8AC3E}">
        <p14:creationId xmlns:p14="http://schemas.microsoft.com/office/powerpoint/2010/main" val="1258818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come up empty</a:t>
            </a:r>
            <a:r>
              <a:rPr lang="en-US" baseline="0" dirty="0" smtClean="0"/>
              <a:t> you can always use the MG hotline</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24</a:t>
            </a:fld>
            <a:endParaRPr lang="en-US"/>
          </a:p>
        </p:txBody>
      </p:sp>
    </p:spTree>
    <p:extLst>
      <p:ext uri="{BB962C8B-B14F-4D97-AF65-F5344CB8AC3E}">
        <p14:creationId xmlns:p14="http://schemas.microsoft.com/office/powerpoint/2010/main" val="1258818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Closer inspection,</a:t>
            </a:r>
            <a:r>
              <a:rPr lang="en-US" baseline="0" dirty="0" smtClean="0"/>
              <a:t> things to note. Yellow, white and black tiny crawling insects</a:t>
            </a:r>
          </a:p>
          <a:p>
            <a:r>
              <a:rPr lang="en-US" baseline="0" dirty="0" smtClean="0"/>
              <a:t>Ants observed </a:t>
            </a:r>
          </a:p>
          <a:p>
            <a:r>
              <a:rPr lang="en-US" baseline="0" dirty="0" smtClean="0"/>
              <a:t>Black schmutz on some leaves</a:t>
            </a:r>
          </a:p>
          <a:p>
            <a:r>
              <a:rPr lang="en-US" baseline="0" dirty="0" smtClean="0"/>
              <a:t>Ladybird beetles (ladybugs)</a:t>
            </a:r>
          </a:p>
          <a:p>
            <a:r>
              <a:rPr lang="en-US" baseline="0" dirty="0" smtClean="0"/>
              <a:t>Unknown Black and red crawling insect</a:t>
            </a:r>
          </a:p>
          <a:p>
            <a:r>
              <a:rPr lang="en-US" baseline="0" dirty="0" smtClean="0"/>
              <a:t>Insect “shells” with hole in them</a:t>
            </a:r>
          </a:p>
        </p:txBody>
      </p:sp>
      <p:sp>
        <p:nvSpPr>
          <p:cNvPr id="4" name="Slide Number Placeholder 3"/>
          <p:cNvSpPr>
            <a:spLocks noGrp="1"/>
          </p:cNvSpPr>
          <p:nvPr>
            <p:ph type="sldNum" sz="quarter" idx="10"/>
          </p:nvPr>
        </p:nvSpPr>
        <p:spPr/>
        <p:txBody>
          <a:bodyPr/>
          <a:lstStyle/>
          <a:p>
            <a:fld id="{2E1D57A0-13AF-4DAB-95E1-F863EF945D26}" type="slidenum">
              <a:rPr lang="en-US" smtClean="0"/>
              <a:t>25</a:t>
            </a:fld>
            <a:endParaRPr lang="en-US"/>
          </a:p>
        </p:txBody>
      </p:sp>
    </p:spTree>
    <p:extLst>
      <p:ext uri="{BB962C8B-B14F-4D97-AF65-F5344CB8AC3E}">
        <p14:creationId xmlns:p14="http://schemas.microsoft.com/office/powerpoint/2010/main" val="3711687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we determine these aphids on apple are a problem</a:t>
            </a:r>
            <a:r>
              <a:rPr lang="en-US" baseline="0" dirty="0" smtClean="0"/>
              <a:t> we have to fix?</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26</a:t>
            </a:fld>
            <a:endParaRPr lang="en-US"/>
          </a:p>
        </p:txBody>
      </p:sp>
    </p:spTree>
    <p:extLst>
      <p:ext uri="{BB962C8B-B14F-4D97-AF65-F5344CB8AC3E}">
        <p14:creationId xmlns:p14="http://schemas.microsoft.com/office/powerpoint/2010/main" val="2568992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Seems to be aphids. Learned that ants are “farming” the aphids, predators and parasitoids are in play, aphids reproduce asexually so spread fast, sucking mouth parts weaken don’t kill. May vector disease. Honeydew</a:t>
            </a:r>
            <a:r>
              <a:rPr lang="en-US" baseline="0" dirty="0" smtClean="0"/>
              <a:t> on leaf provides medium for fungus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Prune off tips of branches affected </a:t>
            </a:r>
            <a:endParaRPr lang="en-US" dirty="0" smtClean="0"/>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27</a:t>
            </a:fld>
            <a:endParaRPr lang="en-US"/>
          </a:p>
        </p:txBody>
      </p:sp>
    </p:spTree>
    <p:extLst>
      <p:ext uri="{BB962C8B-B14F-4D97-AF65-F5344CB8AC3E}">
        <p14:creationId xmlns:p14="http://schemas.microsoft.com/office/powerpoint/2010/main" val="3024429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Visually inspect</a:t>
            </a:r>
          </a:p>
          <a:p>
            <a:r>
              <a:rPr lang="en-US" dirty="0" smtClean="0"/>
              <a:t>Count and record numbers for sampling</a:t>
            </a:r>
          </a:p>
          <a:p>
            <a:r>
              <a:rPr lang="en-US" dirty="0" smtClean="0"/>
              <a:t>Re-apply treatments as needed </a:t>
            </a:r>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28</a:t>
            </a:fld>
            <a:endParaRPr lang="en-US"/>
          </a:p>
        </p:txBody>
      </p:sp>
    </p:spTree>
    <p:extLst>
      <p:ext uri="{BB962C8B-B14F-4D97-AF65-F5344CB8AC3E}">
        <p14:creationId xmlns:p14="http://schemas.microsoft.com/office/powerpoint/2010/main" val="3024429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a:t>
            </a:r>
            <a:r>
              <a:rPr lang="en-US" baseline="0" dirty="0" smtClean="0"/>
              <a:t> facts -</a:t>
            </a:r>
          </a:p>
          <a:p>
            <a:r>
              <a:rPr lang="en-US" baseline="0" dirty="0" smtClean="0"/>
              <a:t>Aphids produce asexually</a:t>
            </a:r>
          </a:p>
          <a:p>
            <a:r>
              <a:rPr lang="en-US" baseline="0" dirty="0" err="1" smtClean="0"/>
              <a:t>Leafminers</a:t>
            </a:r>
            <a:r>
              <a:rPr lang="en-US" baseline="0" dirty="0" smtClean="0"/>
              <a:t> are most active in hot weather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30</a:t>
            </a:fld>
            <a:endParaRPr lang="en-US"/>
          </a:p>
        </p:txBody>
      </p:sp>
    </p:spTree>
    <p:extLst>
      <p:ext uri="{BB962C8B-B14F-4D97-AF65-F5344CB8AC3E}">
        <p14:creationId xmlns:p14="http://schemas.microsoft.com/office/powerpoint/2010/main" val="3023597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a:t>
            </a:r>
            <a:r>
              <a:rPr lang="en-US" baseline="0" dirty="0" smtClean="0"/>
              <a:t> facts –</a:t>
            </a:r>
          </a:p>
          <a:p>
            <a:r>
              <a:rPr lang="en-US" baseline="0" dirty="0" smtClean="0"/>
              <a:t>Scale is related to aphids </a:t>
            </a:r>
          </a:p>
        </p:txBody>
      </p:sp>
      <p:sp>
        <p:nvSpPr>
          <p:cNvPr id="4" name="Slide Number Placeholder 3"/>
          <p:cNvSpPr>
            <a:spLocks noGrp="1"/>
          </p:cNvSpPr>
          <p:nvPr>
            <p:ph type="sldNum" sz="quarter" idx="10"/>
          </p:nvPr>
        </p:nvSpPr>
        <p:spPr/>
        <p:txBody>
          <a:bodyPr/>
          <a:lstStyle/>
          <a:p>
            <a:fld id="{2E1D57A0-13AF-4DAB-95E1-F863EF945D26}" type="slidenum">
              <a:rPr lang="en-US" smtClean="0"/>
              <a:t>31</a:t>
            </a:fld>
            <a:endParaRPr lang="en-US"/>
          </a:p>
        </p:txBody>
      </p:sp>
    </p:spTree>
    <p:extLst>
      <p:ext uri="{BB962C8B-B14F-4D97-AF65-F5344CB8AC3E}">
        <p14:creationId xmlns:p14="http://schemas.microsoft.com/office/powerpoint/2010/main" val="3023597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Fun</a:t>
            </a:r>
            <a:r>
              <a:rPr lang="en-US" baseline="0" dirty="0" smtClean="0"/>
              <a:t> facts -</a:t>
            </a:r>
          </a:p>
          <a:p>
            <a:r>
              <a:rPr lang="en-US" dirty="0" smtClean="0"/>
              <a:t>Snails are hermaphroditic</a:t>
            </a:r>
          </a:p>
          <a:p>
            <a:r>
              <a:rPr lang="en-US" dirty="0" err="1" smtClean="0"/>
              <a:t>Sowbugs</a:t>
            </a:r>
            <a:r>
              <a:rPr lang="en-US" baseline="0" dirty="0" smtClean="0"/>
              <a:t> take the rap for slugs who eat holes in ground level fruits and vegetables</a:t>
            </a:r>
          </a:p>
          <a:p>
            <a:r>
              <a:rPr lang="en-US" baseline="0" dirty="0" smtClean="0"/>
              <a:t>Most nematodes are microscopic</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32</a:t>
            </a:fld>
            <a:endParaRPr lang="en-US"/>
          </a:p>
        </p:txBody>
      </p:sp>
    </p:spTree>
    <p:extLst>
      <p:ext uri="{BB962C8B-B14F-4D97-AF65-F5344CB8AC3E}">
        <p14:creationId xmlns:p14="http://schemas.microsoft.com/office/powerpoint/2010/main" val="3779881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http://ipm.ucanr.edu/PMG/NE/index.html</a:t>
            </a:r>
          </a:p>
          <a:p>
            <a:r>
              <a:rPr lang="en-US" dirty="0" smtClean="0"/>
              <a:t>http://ipm.ucanr.edu/PMG/NE/natenemiespest.html</a:t>
            </a:r>
          </a:p>
          <a:p>
            <a:endParaRPr lang="en-US" dirty="0" smtClean="0"/>
          </a:p>
          <a:p>
            <a:r>
              <a:rPr lang="en-US" dirty="0" smtClean="0"/>
              <a:t>SPIDERS! The unsung </a:t>
            </a:r>
            <a:r>
              <a:rPr lang="en-US" dirty="0" err="1" smtClean="0"/>
              <a:t>heros</a:t>
            </a:r>
            <a:r>
              <a:rPr lang="en-US" dirty="0" smtClean="0"/>
              <a:t> of the</a:t>
            </a:r>
            <a:r>
              <a:rPr lang="en-US" baseline="0" dirty="0" smtClean="0"/>
              <a:t> garden beneficial world</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33</a:t>
            </a:fld>
            <a:endParaRPr lang="en-US"/>
          </a:p>
        </p:txBody>
      </p:sp>
    </p:spTree>
    <p:extLst>
      <p:ext uri="{BB962C8B-B14F-4D97-AF65-F5344CB8AC3E}">
        <p14:creationId xmlns:p14="http://schemas.microsoft.com/office/powerpoint/2010/main" val="3798299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pictures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34</a:t>
            </a:fld>
            <a:endParaRPr lang="en-US"/>
          </a:p>
        </p:txBody>
      </p:sp>
    </p:spTree>
    <p:extLst>
      <p:ext uri="{BB962C8B-B14F-4D97-AF65-F5344CB8AC3E}">
        <p14:creationId xmlns:p14="http://schemas.microsoft.com/office/powerpoint/2010/main" val="720812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 tree</a:t>
            </a:r>
            <a:r>
              <a:rPr lang="en-US" baseline="0" dirty="0" smtClean="0"/>
              <a:t> with malformed leaves at the tips of branches</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35</a:t>
            </a:fld>
            <a:endParaRPr lang="en-US"/>
          </a:p>
        </p:txBody>
      </p:sp>
    </p:spTree>
    <p:extLst>
      <p:ext uri="{BB962C8B-B14F-4D97-AF65-F5344CB8AC3E}">
        <p14:creationId xmlns:p14="http://schemas.microsoft.com/office/powerpoint/2010/main" val="3711687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symptom is</a:t>
            </a:r>
            <a:r>
              <a:rPr lang="en-US" baseline="0" dirty="0" smtClean="0"/>
              <a:t> feeding damage on cabbage family plants. In each picture, the damage was made by a different invertebrate organism.</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36</a:t>
            </a:fld>
            <a:endParaRPr lang="en-US"/>
          </a:p>
        </p:txBody>
      </p:sp>
    </p:spTree>
    <p:extLst>
      <p:ext uri="{BB962C8B-B14F-4D97-AF65-F5344CB8AC3E}">
        <p14:creationId xmlns:p14="http://schemas.microsoft.com/office/powerpoint/2010/main" val="2934076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1D57A0-13AF-4DAB-95E1-F863EF945D26}" type="slidenum">
              <a:rPr lang="en-US" smtClean="0"/>
              <a:t>37</a:t>
            </a:fld>
            <a:endParaRPr lang="en-US"/>
          </a:p>
        </p:txBody>
      </p:sp>
    </p:spTree>
    <p:extLst>
      <p:ext uri="{BB962C8B-B14F-4D97-AF65-F5344CB8AC3E}">
        <p14:creationId xmlns:p14="http://schemas.microsoft.com/office/powerpoint/2010/main" val="3711687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a:t>
            </a:r>
            <a:r>
              <a:rPr lang="en-US" baseline="0" dirty="0" smtClean="0"/>
              <a:t> light, nutrition, time of year, history, airflow, other trees and plants near by</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38</a:t>
            </a:fld>
            <a:endParaRPr lang="en-US"/>
          </a:p>
        </p:txBody>
      </p:sp>
    </p:spTree>
    <p:extLst>
      <p:ext uri="{BB962C8B-B14F-4D97-AF65-F5344CB8AC3E}">
        <p14:creationId xmlns:p14="http://schemas.microsoft.com/office/powerpoint/2010/main" val="3711687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Come up with 1-3 potential</a:t>
            </a:r>
            <a:r>
              <a:rPr lang="en-US" baseline="0" dirty="0" smtClean="0"/>
              <a:t> diagnoses – what’s your hypothesis today</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39</a:t>
            </a:fld>
            <a:endParaRPr lang="en-US"/>
          </a:p>
        </p:txBody>
      </p:sp>
    </p:spTree>
    <p:extLst>
      <p:ext uri="{BB962C8B-B14F-4D97-AF65-F5344CB8AC3E}">
        <p14:creationId xmlns:p14="http://schemas.microsoft.com/office/powerpoint/2010/main" val="1258818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symptom is</a:t>
            </a:r>
            <a:r>
              <a:rPr lang="en-US" baseline="0" dirty="0" smtClean="0"/>
              <a:t> feeding damage on cabbage family plants. Start inspection in the daytime, do you see </a:t>
            </a:r>
            <a:r>
              <a:rPr lang="en-US" baseline="0" dirty="0" err="1" smtClean="0"/>
              <a:t>frass</a:t>
            </a:r>
            <a:r>
              <a:rPr lang="en-US" baseline="0" dirty="0" smtClean="0"/>
              <a:t>? Do you see slugs, snails or </a:t>
            </a:r>
            <a:r>
              <a:rPr lang="en-US" baseline="0" dirty="0" err="1" smtClean="0"/>
              <a:t>caterpillers</a:t>
            </a:r>
            <a:r>
              <a:rPr lang="en-US" baseline="0" dirty="0" smtClean="0"/>
              <a:t>? Do you see slime trails? Do you see eggs on the underside of leaves? Do you see white butterflies flitting about? </a:t>
            </a:r>
          </a:p>
          <a:p>
            <a:r>
              <a:rPr lang="en-US" baseline="0" dirty="0" smtClean="0"/>
              <a:t>What do you see when you go out at 10:00 at night with a flashlight?</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41</a:t>
            </a:fld>
            <a:endParaRPr lang="en-US"/>
          </a:p>
        </p:txBody>
      </p:sp>
    </p:spTree>
    <p:extLst>
      <p:ext uri="{BB962C8B-B14F-4D97-AF65-F5344CB8AC3E}">
        <p14:creationId xmlns:p14="http://schemas.microsoft.com/office/powerpoint/2010/main" val="2934076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Seems to be aphids. Learned that ants are “farming” the aphids, predators and parasitoids are in play, aphids reproduce asexually so spread fast, sucking mouth parts weaken don’t kill. May vector disease. Honeydew</a:t>
            </a:r>
            <a:r>
              <a:rPr lang="en-US" baseline="0" dirty="0" smtClean="0"/>
              <a:t> on leaf provides medium for fungus</a:t>
            </a:r>
            <a:endParaRPr lang="en-US" dirty="0" smtClean="0"/>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42</a:t>
            </a:fld>
            <a:endParaRPr lang="en-US"/>
          </a:p>
        </p:txBody>
      </p:sp>
    </p:spTree>
    <p:extLst>
      <p:ext uri="{BB962C8B-B14F-4D97-AF65-F5344CB8AC3E}">
        <p14:creationId xmlns:p14="http://schemas.microsoft.com/office/powerpoint/2010/main" val="3024429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Seems to be aphids. Learned that ants are “farming” the aphids, predators and parasitoids are in play, aphids reproduce asexually so spread fast, sucking mouth parts weaken don’t kill. May vector disease. Honeydew</a:t>
            </a:r>
            <a:r>
              <a:rPr lang="en-US" baseline="0" dirty="0" smtClean="0"/>
              <a:t> on leaf provides medium for fungus</a:t>
            </a:r>
            <a:endParaRPr lang="en-US" dirty="0" smtClean="0"/>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43</a:t>
            </a:fld>
            <a:endParaRPr lang="en-US"/>
          </a:p>
        </p:txBody>
      </p:sp>
    </p:spTree>
    <p:extLst>
      <p:ext uri="{BB962C8B-B14F-4D97-AF65-F5344CB8AC3E}">
        <p14:creationId xmlns:p14="http://schemas.microsoft.com/office/powerpoint/2010/main" val="302442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cultural conditions we mean care and feeding and environment, how you take care</a:t>
            </a:r>
            <a:r>
              <a:rPr lang="en-US" baseline="0" dirty="0" smtClean="0"/>
              <a:t> of the plant.</a:t>
            </a:r>
            <a:endParaRPr lang="en-US" dirty="0" smtClean="0"/>
          </a:p>
          <a:p>
            <a:r>
              <a:rPr lang="en-US" dirty="0" smtClean="0"/>
              <a:t>A </a:t>
            </a:r>
            <a:r>
              <a:rPr lang="en-US" dirty="0" smtClean="0"/>
              <a:t>stressed plant in vulnerable to disease</a:t>
            </a:r>
            <a:r>
              <a:rPr lang="en-US" baseline="0" dirty="0" smtClean="0"/>
              <a:t> and free nitrogen in stressed plants are chemically alert herbivore pests. </a:t>
            </a:r>
          </a:p>
          <a:p>
            <a:r>
              <a:rPr lang="en-US" baseline="0" dirty="0" smtClean="0"/>
              <a:t>Focus on growing crops, trees and landscape plants with the proper conditions to make them less susceptible to invasion.</a:t>
            </a:r>
          </a:p>
          <a:p>
            <a:r>
              <a:rPr lang="en-US" baseline="0" dirty="0" smtClean="0"/>
              <a:t>You first have to rule </a:t>
            </a:r>
            <a:r>
              <a:rPr lang="en-US" baseline="0" dirty="0" smtClean="0"/>
              <a:t>out cultural causes </a:t>
            </a:r>
            <a:r>
              <a:rPr lang="en-US" baseline="0" dirty="0" smtClean="0"/>
              <a:t>of the problem. </a:t>
            </a:r>
          </a:p>
          <a:p>
            <a:r>
              <a:rPr lang="en-US" baseline="0" dirty="0" smtClean="0"/>
              <a:t>Note: “Know your host plant” is not listed in the official 7 steps of IPM. We added it hear </a:t>
            </a:r>
            <a:r>
              <a:rPr lang="en-US" baseline="0" dirty="0" err="1" smtClean="0"/>
              <a:t>becase</a:t>
            </a:r>
            <a:r>
              <a:rPr lang="en-US" baseline="0" dirty="0" smtClean="0"/>
              <a:t> from </a:t>
            </a:r>
            <a:r>
              <a:rPr lang="en-US" baseline="0" dirty="0" err="1" smtClean="0"/>
              <a:t>exerience</a:t>
            </a:r>
            <a:r>
              <a:rPr lang="en-US" baseline="0" dirty="0" smtClean="0"/>
              <a:t> working with gardeners especially through the MG hotline, many folks don’t know the name of their plants and that’s an important first step.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6</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Seems to be aphids. Learned that ants are “farming” the aphids, predators and parasitoids are in play, aphids reproduce asexually so spread fast, sucking mouth parts weaken don’t kill. May vector disease. Honeydew</a:t>
            </a:r>
            <a:r>
              <a:rPr lang="en-US" baseline="0" dirty="0" smtClean="0"/>
              <a:t> on leaf provides medium for fungus</a:t>
            </a:r>
            <a:endParaRPr lang="en-US" dirty="0" smtClean="0"/>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44</a:t>
            </a:fld>
            <a:endParaRPr lang="en-US"/>
          </a:p>
        </p:txBody>
      </p:sp>
    </p:spTree>
    <p:extLst>
      <p:ext uri="{BB962C8B-B14F-4D97-AF65-F5344CB8AC3E}">
        <p14:creationId xmlns:p14="http://schemas.microsoft.com/office/powerpoint/2010/main" val="3024429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Visually inspect</a:t>
            </a:r>
          </a:p>
          <a:p>
            <a:r>
              <a:rPr lang="en-US" dirty="0" smtClean="0"/>
              <a:t>Count and record numbers for sampling</a:t>
            </a:r>
          </a:p>
          <a:p>
            <a:r>
              <a:rPr lang="en-US" dirty="0" smtClean="0"/>
              <a:t>Re-apply treatments as needed </a:t>
            </a:r>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45</a:t>
            </a:fld>
            <a:endParaRPr lang="en-US"/>
          </a:p>
        </p:txBody>
      </p:sp>
    </p:spTree>
    <p:extLst>
      <p:ext uri="{BB962C8B-B14F-4D97-AF65-F5344CB8AC3E}">
        <p14:creationId xmlns:p14="http://schemas.microsoft.com/office/powerpoint/2010/main" val="3024429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http://ipm.ucanr.edu/PMG/PESTNOTES/pn7433.html</a:t>
            </a:r>
          </a:p>
          <a:p>
            <a:endParaRPr lang="en-US" dirty="0" smtClean="0"/>
          </a:p>
          <a:p>
            <a:r>
              <a:rPr lang="en-US" dirty="0" smtClean="0"/>
              <a:t>Wax impregnated bait bars are a commercial</a:t>
            </a:r>
            <a:r>
              <a:rPr lang="en-US" baseline="0" dirty="0" smtClean="0"/>
              <a:t> IPM solution designed around IPM principles by 2 UC Ag advisor specialists. </a:t>
            </a:r>
          </a:p>
          <a:p>
            <a:r>
              <a:rPr lang="en-US" baseline="0" dirty="0" smtClean="0"/>
              <a:t>Studied the life cycle and habits, designed bait that is targeted, effective and minimizes adverse impacts on other organisms including pets</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47</a:t>
            </a:fld>
            <a:endParaRPr lang="en-US"/>
          </a:p>
        </p:txBody>
      </p:sp>
    </p:spTree>
    <p:extLst>
      <p:ext uri="{BB962C8B-B14F-4D97-AF65-F5344CB8AC3E}">
        <p14:creationId xmlns:p14="http://schemas.microsoft.com/office/powerpoint/2010/main" val="3024429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need all three to get sick</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49</a:t>
            </a:fld>
            <a:endParaRPr lang="en-US"/>
          </a:p>
        </p:txBody>
      </p:sp>
    </p:spTree>
    <p:extLst>
      <p:ext uri="{BB962C8B-B14F-4D97-AF65-F5344CB8AC3E}">
        <p14:creationId xmlns:p14="http://schemas.microsoft.com/office/powerpoint/2010/main" val="6656452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Pathogen</a:t>
            </a:r>
            <a:r>
              <a:rPr lang="en-US" baseline="0" dirty="0" smtClean="0"/>
              <a:t> to host list http://ipm.ucanr.edu/PMG/diseases/diseases.vegies.html</a:t>
            </a:r>
          </a:p>
          <a:p>
            <a:r>
              <a:rPr lang="en-US" baseline="0" dirty="0" smtClean="0"/>
              <a:t>With fungal diseases, you may see fruiting bodies and spores : i.e. the mold or fungus infecting the plant. By the time you see this the mycelium have already done the damage. Bacterial infections can be generalized as types of rot. Viruses alter the metabolism of the host and just like the common cold, there is no cure for a virus.</a:t>
            </a:r>
          </a:p>
          <a:p>
            <a:r>
              <a:rPr lang="en-US" dirty="0" smtClean="0"/>
              <a:t>Plant diseases may affect the roots, the leaf</a:t>
            </a:r>
            <a:r>
              <a:rPr lang="en-US" baseline="0" dirty="0" smtClean="0"/>
              <a:t> tissue or vascular system which may help you choose whether to remove the plant or treat it. </a:t>
            </a:r>
          </a:p>
          <a:p>
            <a:r>
              <a:rPr lang="en-US" baseline="0" dirty="0" smtClean="0"/>
              <a:t>For example: Blackspot is a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50</a:t>
            </a:fld>
            <a:endParaRPr lang="en-US"/>
          </a:p>
        </p:txBody>
      </p:sp>
    </p:spTree>
    <p:extLst>
      <p:ext uri="{BB962C8B-B14F-4D97-AF65-F5344CB8AC3E}">
        <p14:creationId xmlns:p14="http://schemas.microsoft.com/office/powerpoint/2010/main" val="665645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Pathogen</a:t>
            </a:r>
            <a:r>
              <a:rPr lang="en-US" baseline="0" dirty="0" smtClean="0"/>
              <a:t> to host list http://ipm.ucanr.edu/PMG/diseases/diseases.vegies.html</a:t>
            </a:r>
          </a:p>
          <a:p>
            <a:r>
              <a:rPr lang="en-US" baseline="0" dirty="0" smtClean="0"/>
              <a:t>With fungal diseases, you may see fruiting bodies and spores : i.e. the mold or fungus infecting the plant. By the time you see this the mycelium have already done the damage. Bacterial infections can be generalized as types of rot. Viruses alter the metabolism of the host and just like the common cold, there is no cure for a virus.</a:t>
            </a:r>
          </a:p>
          <a:p>
            <a:r>
              <a:rPr lang="en-US" dirty="0" smtClean="0"/>
              <a:t>Plant diseases may affect the roots, the leaf</a:t>
            </a:r>
            <a:r>
              <a:rPr lang="en-US" baseline="0" dirty="0" smtClean="0"/>
              <a:t> tissue or vascular system which may help you choose whether to remove the plant or treat it. </a:t>
            </a:r>
          </a:p>
          <a:p>
            <a:r>
              <a:rPr lang="en-US" baseline="0" dirty="0" smtClean="0"/>
              <a:t>For example: Blackspot is a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51</a:t>
            </a:fld>
            <a:endParaRPr lang="en-US"/>
          </a:p>
        </p:txBody>
      </p:sp>
    </p:spTree>
    <p:extLst>
      <p:ext uri="{BB962C8B-B14F-4D97-AF65-F5344CB8AC3E}">
        <p14:creationId xmlns:p14="http://schemas.microsoft.com/office/powerpoint/2010/main" val="665645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Pathogen</a:t>
            </a:r>
            <a:r>
              <a:rPr lang="en-US" baseline="0" dirty="0" smtClean="0"/>
              <a:t> to host list http://ipm.ucanr.edu/PMG/diseases/diseases.vegies.html</a:t>
            </a:r>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52</a:t>
            </a:fld>
            <a:endParaRPr lang="en-US"/>
          </a:p>
        </p:txBody>
      </p:sp>
    </p:spTree>
    <p:extLst>
      <p:ext uri="{BB962C8B-B14F-4D97-AF65-F5344CB8AC3E}">
        <p14:creationId xmlns:p14="http://schemas.microsoft.com/office/powerpoint/2010/main" val="665645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Pathogen</a:t>
            </a:r>
            <a:r>
              <a:rPr lang="en-US" baseline="0" dirty="0" smtClean="0"/>
              <a:t> to host list http://ipm.ucanr.edu/PMG/diseases/diseases.vegies.html</a:t>
            </a:r>
          </a:p>
          <a:p>
            <a:r>
              <a:rPr lang="en-US" baseline="0" dirty="0" smtClean="0"/>
              <a:t>Both are fungal diseases, one attacks the leaves directly the other impacts the vascular system. Should you use fungicides on both? </a:t>
            </a:r>
          </a:p>
          <a:p>
            <a:r>
              <a:rPr lang="en-US" baseline="0" dirty="0" smtClean="0"/>
              <a:t>Why not?</a:t>
            </a:r>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53</a:t>
            </a:fld>
            <a:endParaRPr lang="en-US"/>
          </a:p>
        </p:txBody>
      </p:sp>
    </p:spTree>
    <p:extLst>
      <p:ext uri="{BB962C8B-B14F-4D97-AF65-F5344CB8AC3E}">
        <p14:creationId xmlns:p14="http://schemas.microsoft.com/office/powerpoint/2010/main" val="665645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smtClean="0"/>
              <a:t>This airborne localized disease</a:t>
            </a:r>
            <a:r>
              <a:rPr lang="en-US" sz="1200" i="0" baseline="0" dirty="0" smtClean="0"/>
              <a:t> will usually not kill a plant. </a:t>
            </a:r>
            <a:endParaRPr lang="en-US" sz="1200"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smtClean="0"/>
              <a:t>Fungus requires free water to reproduce and grow, so water</a:t>
            </a:r>
            <a:r>
              <a:rPr lang="en-US" sz="1200" i="0" baseline="0" dirty="0" smtClean="0"/>
              <a:t> in the morning and </a:t>
            </a:r>
            <a:r>
              <a:rPr lang="en-US" sz="1200" i="0" dirty="0" smtClean="0"/>
              <a:t>don’t allow leaves to remain wet for more than 7 hours.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smtClean="0"/>
              <a:t>Usually</a:t>
            </a:r>
            <a:r>
              <a:rPr lang="en-US" sz="1200" i="0" baseline="0" dirty="0" smtClean="0"/>
              <a:t> a problem in foggy or humid costal areas.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t>NEVER EVER compost diseased plant material, always clean up and remove 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t>Disinfect tools and pruning shears after each cut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t>Only consider using a natural or synthetic fungicide if the weather favors the disease AND your tolerance level is low because growing show roses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dirty="0" smtClean="0"/>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54</a:t>
            </a:fld>
            <a:endParaRPr lang="en-US"/>
          </a:p>
        </p:txBody>
      </p:sp>
    </p:spTree>
    <p:extLst>
      <p:ext uri="{BB962C8B-B14F-4D97-AF65-F5344CB8AC3E}">
        <p14:creationId xmlns:p14="http://schemas.microsoft.com/office/powerpoint/2010/main" val="3390162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err="1" smtClean="0"/>
              <a:t>Soilborne</a:t>
            </a:r>
            <a:r>
              <a:rPr lang="en-US" sz="1200" i="0" dirty="0" smtClean="0"/>
              <a:t> fungus affects the vascular system and almost always kills the plant. Once</a:t>
            </a:r>
            <a:r>
              <a:rPr lang="en-US" sz="1200" i="0" baseline="0" dirty="0" smtClean="0"/>
              <a:t> you have this disease in your soil it will be there unless you solarize the soil.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t>There is some evidence that growing brassicas as a cover crop </a:t>
            </a:r>
            <a:r>
              <a:rPr lang="en-US" sz="1200" i="0" baseline="0" dirty="0" err="1" smtClean="0"/>
              <a:t>innoculates</a:t>
            </a:r>
            <a:r>
              <a:rPr lang="en-US" sz="1200" i="0" baseline="0" dirty="0" smtClean="0"/>
              <a:t> the soil, reducing population of VF fungi.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t>Dispose the plant as soon as you ID the symptoms and NEVER EVER Compost diseased plant material. </a:t>
            </a:r>
            <a:endParaRPr lang="en-US" sz="120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dirty="0" smtClean="0"/>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55</a:t>
            </a:fld>
            <a:endParaRPr lang="en-US"/>
          </a:p>
        </p:txBody>
      </p:sp>
    </p:spTree>
    <p:extLst>
      <p:ext uri="{BB962C8B-B14F-4D97-AF65-F5344CB8AC3E}">
        <p14:creationId xmlns:p14="http://schemas.microsoft.com/office/powerpoint/2010/main" val="339016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 to ID the source of the problem so you can provide a targeted</a:t>
            </a:r>
            <a:r>
              <a:rPr lang="en-US" baseline="0" dirty="0" smtClean="0"/>
              <a:t> solution that doesn’t harm other non-target organisms, including people and pets. Become an observational naturalist and check for clues</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7</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http://ipm.ucanr.edu/PMG/menu.weeds.html</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56</a:t>
            </a:fld>
            <a:endParaRPr lang="en-US"/>
          </a:p>
        </p:txBody>
      </p:sp>
    </p:spTree>
    <p:extLst>
      <p:ext uri="{BB962C8B-B14F-4D97-AF65-F5344CB8AC3E}">
        <p14:creationId xmlns:p14="http://schemas.microsoft.com/office/powerpoint/2010/main" val="4206682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Weeds become a problem when </a:t>
            </a:r>
            <a:r>
              <a:rPr lang="en-US" baseline="0" dirty="0" smtClean="0"/>
              <a:t>they compete for water, nutrients, and light with other, intentional plants. </a:t>
            </a:r>
          </a:p>
        </p:txBody>
      </p:sp>
      <p:sp>
        <p:nvSpPr>
          <p:cNvPr id="4" name="Slide Number Placeholder 3"/>
          <p:cNvSpPr>
            <a:spLocks noGrp="1"/>
          </p:cNvSpPr>
          <p:nvPr>
            <p:ph type="sldNum" sz="quarter" idx="10"/>
          </p:nvPr>
        </p:nvSpPr>
        <p:spPr/>
        <p:txBody>
          <a:bodyPr/>
          <a:lstStyle/>
          <a:p>
            <a:fld id="{2E1D57A0-13AF-4DAB-95E1-F863EF945D26}" type="slidenum">
              <a:rPr lang="en-US" smtClean="0"/>
              <a:t>57</a:t>
            </a:fld>
            <a:endParaRPr lang="en-US"/>
          </a:p>
        </p:txBody>
      </p:sp>
    </p:spTree>
    <p:extLst>
      <p:ext uri="{BB962C8B-B14F-4D97-AF65-F5344CB8AC3E}">
        <p14:creationId xmlns:p14="http://schemas.microsoft.com/office/powerpoint/2010/main" val="12719582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 to minimize soil disturbance</a:t>
            </a:r>
            <a:r>
              <a:rPr lang="en-US" baseline="0" dirty="0" smtClean="0"/>
              <a:t> when cultivating.  Weeds may have shallow roots or deep taproots so use the appropriate tool for each. Turning the soil or rototilling may just bring more weed seeds to the surface. Weed “</a:t>
            </a:r>
            <a:r>
              <a:rPr lang="en-US" baseline="0" dirty="0" err="1" smtClean="0"/>
              <a:t>wacking</a:t>
            </a:r>
            <a:r>
              <a:rPr lang="en-US" baseline="0" dirty="0" smtClean="0"/>
              <a:t>” is best for broad leaf weeks but just delays the problem for grasses, however it may make you feel better in the short term. </a:t>
            </a:r>
          </a:p>
          <a:p>
            <a:r>
              <a:rPr lang="en-US" baseline="0" dirty="0" smtClean="0"/>
              <a:t>Try spraying vinegar on weeds, which sometimes kills them. </a:t>
            </a:r>
          </a:p>
          <a:p>
            <a:r>
              <a:rPr lang="en-US" baseline="0" dirty="0" smtClean="0"/>
              <a:t>Almost all weeds have a growing season, always try to get them before they go to seed</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58</a:t>
            </a:fld>
            <a:endParaRPr lang="en-US"/>
          </a:p>
        </p:txBody>
      </p:sp>
    </p:spTree>
    <p:extLst>
      <p:ext uri="{BB962C8B-B14F-4D97-AF65-F5344CB8AC3E}">
        <p14:creationId xmlns:p14="http://schemas.microsoft.com/office/powerpoint/2010/main" val="1271958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of these may need to</a:t>
            </a:r>
            <a:r>
              <a:rPr lang="en-US" baseline="0" dirty="0" smtClean="0"/>
              <a:t> be controlled with a targeted herbicide</a:t>
            </a:r>
          </a:p>
          <a:p>
            <a:r>
              <a:rPr lang="en-US" baseline="0" dirty="0" smtClean="0"/>
              <a:t>Prepare to co-exist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59</a:t>
            </a:fld>
            <a:endParaRPr lang="en-US"/>
          </a:p>
        </p:txBody>
      </p:sp>
    </p:spTree>
    <p:extLst>
      <p:ext uri="{BB962C8B-B14F-4D97-AF65-F5344CB8AC3E}">
        <p14:creationId xmlns:p14="http://schemas.microsoft.com/office/powerpoint/2010/main" val="1271958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Bermuda grass in bricks, use</a:t>
            </a:r>
            <a:r>
              <a:rPr lang="en-US" baseline="0" dirty="0" smtClean="0"/>
              <a:t> a sponge applicator. Judicious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60</a:t>
            </a:fld>
            <a:endParaRPr lang="en-US"/>
          </a:p>
        </p:txBody>
      </p:sp>
    </p:spTree>
    <p:extLst>
      <p:ext uri="{BB962C8B-B14F-4D97-AF65-F5344CB8AC3E}">
        <p14:creationId xmlns:p14="http://schemas.microsoft.com/office/powerpoint/2010/main" val="1271958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apply</a:t>
            </a:r>
            <a:r>
              <a:rPr lang="en-US" baseline="0" dirty="0" smtClean="0"/>
              <a:t> the process to any type of pest. </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61</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for</a:t>
            </a:r>
            <a:r>
              <a:rPr lang="en-US" baseline="0" dirty="0" smtClean="0"/>
              <a:t> Q&amp;A, look at exhibits and go out to the garden</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63</a:t>
            </a:fld>
            <a:endParaRPr lang="en-US"/>
          </a:p>
        </p:txBody>
      </p:sp>
    </p:spTree>
    <p:extLst>
      <p:ext uri="{BB962C8B-B14F-4D97-AF65-F5344CB8AC3E}">
        <p14:creationId xmlns:p14="http://schemas.microsoft.com/office/powerpoint/2010/main" val="198969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Best </a:t>
            </a:r>
            <a:r>
              <a:rPr lang="en-US" baseline="0" dirty="0" smtClean="0"/>
              <a:t>time to stop a problem is before it </a:t>
            </a:r>
            <a:r>
              <a:rPr lang="en-US" baseline="0" dirty="0" smtClean="0"/>
              <a:t>starts and providing a diverse ecosystem that supports natural checks and balances helps.</a:t>
            </a:r>
          </a:p>
          <a:p>
            <a:r>
              <a:rPr lang="en-US" baseline="0" dirty="0" smtClean="0"/>
              <a:t>Healthy soil with lots of humus in it will go a long way to preventing disease, making weed management easier and preventing water stress.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Insectary plants help you fight </a:t>
            </a:r>
            <a:r>
              <a:rPr lang="en-US" baseline="0" dirty="0" smtClean="0"/>
              <a:t>bugs with bugs</a:t>
            </a:r>
          </a:p>
          <a:p>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8</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the greater environment – pile of wood harboring earwigs? Flowers blooming nearby that invite benefits?</a:t>
            </a:r>
          </a:p>
          <a:p>
            <a:r>
              <a:rPr lang="en-US" baseline="0" dirty="0" smtClean="0"/>
              <a:t>Wind? Many potential impacts around the plant/pest/environment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Reference: </a:t>
            </a:r>
            <a:r>
              <a:rPr lang="en-US" baseline="0" dirty="0" smtClean="0"/>
              <a:t>add the handout </a:t>
            </a:r>
            <a:r>
              <a:rPr lang="en-US" baseline="0" dirty="0" smtClean="0"/>
              <a:t>checklist</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9</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your tolerance level? Can</a:t>
            </a:r>
            <a:r>
              <a:rPr lang="en-US" baseline="0" dirty="0" smtClean="0"/>
              <a:t> you live with a little slightly chewed lettuce? Are you willing to share with a gopher? Are you growing show roses? </a:t>
            </a:r>
          </a:p>
          <a:p>
            <a:r>
              <a:rPr lang="en-US" baseline="0" dirty="0" smtClean="0"/>
              <a:t>If it doesn’t kill the plant or the impact is minor, when will you get involved?</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10</a:t>
            </a:fld>
            <a:endParaRPr lang="en-US"/>
          </a:p>
        </p:txBody>
      </p:sp>
    </p:spTree>
    <p:extLst>
      <p:ext uri="{BB962C8B-B14F-4D97-AF65-F5344CB8AC3E}">
        <p14:creationId xmlns:p14="http://schemas.microsoft.com/office/powerpoint/2010/main" val="42813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4 types of</a:t>
            </a:r>
            <a:r>
              <a:rPr lang="en-US" baseline="0" dirty="0" smtClean="0"/>
              <a:t> pest management controls in IPM, let’s look at them one by one</a:t>
            </a:r>
            <a:endParaRPr lang="en-US" dirty="0"/>
          </a:p>
        </p:txBody>
      </p:sp>
      <p:sp>
        <p:nvSpPr>
          <p:cNvPr id="4" name="Slide Number Placeholder 3"/>
          <p:cNvSpPr>
            <a:spLocks noGrp="1"/>
          </p:cNvSpPr>
          <p:nvPr>
            <p:ph type="sldNum" sz="quarter" idx="10"/>
          </p:nvPr>
        </p:nvSpPr>
        <p:spPr/>
        <p:txBody>
          <a:bodyPr/>
          <a:lstStyle/>
          <a:p>
            <a:fld id="{2E1D57A0-13AF-4DAB-95E1-F863EF945D26}" type="slidenum">
              <a:rPr lang="en-US" smtClean="0"/>
              <a:t>11</a:t>
            </a:fld>
            <a:endParaRPr lang="en-US"/>
          </a:p>
        </p:txBody>
      </p:sp>
    </p:spTree>
    <p:extLst>
      <p:ext uri="{BB962C8B-B14F-4D97-AF65-F5344CB8AC3E}">
        <p14:creationId xmlns:p14="http://schemas.microsoft.com/office/powerpoint/2010/main" val="42813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94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D5D81A-3D73-274D-864F-15F38B6002DB}" type="datetimeFigureOut">
              <a:rPr lang="en-US"/>
              <a:pPr>
                <a:defRPr/>
              </a:pPr>
              <a:t>6/19/2017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6D70FA-212C-9C4C-A3B5-B8BC0433DA9B}" type="slidenum">
              <a:rPr lang="en-US"/>
              <a:pPr>
                <a:defRPr/>
              </a:pPr>
              <a:t>‹#›</a:t>
            </a:fld>
            <a:endParaRPr lang="en-US"/>
          </a:p>
        </p:txBody>
      </p:sp>
    </p:spTree>
    <p:extLst>
      <p:ext uri="{BB962C8B-B14F-4D97-AF65-F5344CB8AC3E}">
        <p14:creationId xmlns:p14="http://schemas.microsoft.com/office/powerpoint/2010/main" val="208590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69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6759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7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476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0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990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0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2168E-51D6-B442-B454-9110B2BC6164}" type="datetimeFigureOut">
              <a:rPr lang="en-US"/>
              <a:pPr>
                <a:defRPr/>
              </a:pPr>
              <a:t>6/19/2017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94C592-CD11-4441-8E58-D5877BFD500D}" type="slidenum">
              <a:rPr lang="en-US"/>
              <a:pPr>
                <a:defRPr/>
              </a:pPr>
              <a:t>‹#›</a:t>
            </a:fld>
            <a:endParaRPr lang="en-US"/>
          </a:p>
        </p:txBody>
      </p:sp>
    </p:spTree>
    <p:extLst>
      <p:ext uri="{BB962C8B-B14F-4D97-AF65-F5344CB8AC3E}">
        <p14:creationId xmlns:p14="http://schemas.microsoft.com/office/powerpoint/2010/main" val="252354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3848774" y="1729241"/>
            <a:ext cx="1394162" cy="907754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CC843E-C13A-5744-B272-0F6E46035465}" type="datetimeFigureOut">
              <a:rPr lang="en-US"/>
              <a:pPr>
                <a:defRPr/>
              </a:pPr>
              <a:t>6/19/2017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DE48070-5850-0046-B6B0-CC18AED003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hyperlink" Target="http://eartheasy.com/grow_garden_insectary.htm"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casfs.ucsc.edu/about/publications/Teaching-Organic-Farming/PDF-downloads/1.8-arthropod-pests.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ipm.ucanr.ed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mbmg.ucanr.edu/hotlin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ipm.ucanr.edu/PMG/PESTNOTES/pn7404.html" TargetMode="External"/><Relationship Id="rId7" Type="http://schemas.openxmlformats.org/officeDocument/2006/relationships/hyperlink" Target="http://ipm.ucanr.edu/PMG/PESTNOTES/pn7473.html" TargetMode="External"/><Relationship Id="rId12"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ipm.ucanr.edu/PMG/GARDEN/VEGES/PESTS/vegleafminers.html" TargetMode="External"/><Relationship Id="rId11" Type="http://schemas.openxmlformats.org/officeDocument/2006/relationships/image" Target="../media/image49.jpeg"/><Relationship Id="rId5" Type="http://schemas.openxmlformats.org/officeDocument/2006/relationships/hyperlink" Target="http://ipm.ucanr.edu/PMG/GARDEN/VEGES/PESTS/leafhopper.html" TargetMode="External"/><Relationship Id="rId10" Type="http://schemas.openxmlformats.org/officeDocument/2006/relationships/image" Target="../media/image48.jpeg"/><Relationship Id="rId4" Type="http://schemas.openxmlformats.org/officeDocument/2006/relationships/hyperlink" Target="http://ipm.ucanr.edu/PMG/GARDEN/VEGES/PESTS/importcabwrm.html" TargetMode="External"/><Relationship Id="rId9" Type="http://schemas.openxmlformats.org/officeDocument/2006/relationships/image" Target="../media/image47.jpe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ipm.ucanr.edu/PMG/GARDEN/VEGES/PESTS/loopers.html" TargetMode="External"/><Relationship Id="rId7" Type="http://schemas.openxmlformats.org/officeDocument/2006/relationships/hyperlink" Target="http://ipm.ucanr.edu/PMG/PESTNOTES/pn7401.html" TargetMode="External"/><Relationship Id="rId12"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ipm.ucanr.edu/PMG/PESTNOTES/pn7429.html" TargetMode="External"/><Relationship Id="rId11" Type="http://schemas.openxmlformats.org/officeDocument/2006/relationships/image" Target="../media/image54.jpeg"/><Relationship Id="rId5" Type="http://schemas.openxmlformats.org/officeDocument/2006/relationships/hyperlink" Target="http://ipm.ucanr.edu/PMG/PESTNOTES/pn7408.html" TargetMode="External"/><Relationship Id="rId10" Type="http://schemas.openxmlformats.org/officeDocument/2006/relationships/image" Target="../media/image53.jpeg"/><Relationship Id="rId4" Type="http://schemas.openxmlformats.org/officeDocument/2006/relationships/hyperlink" Target="http://ipm.ucanr.edu/PMG/GARDEN/PLANTS/INVERT/mealybugs.html" TargetMode="External"/><Relationship Id="rId9" Type="http://schemas.openxmlformats.org/officeDocument/2006/relationships/image" Target="../media/image52.jpe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ipm.ucanr.edu/PMG/PESTNOTES/pn74102.html" TargetMode="External"/><Relationship Id="rId7"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ipm.ucanr.edu/PMG/PESTNOTES/pn7489.html" TargetMode="External"/><Relationship Id="rId5" Type="http://schemas.openxmlformats.org/officeDocument/2006/relationships/hyperlink" Target="http://ipm.ucanr.edu/PMG/GARDEN/FRUIT/PESTS/sowbugs.html" TargetMode="External"/><Relationship Id="rId10" Type="http://schemas.openxmlformats.org/officeDocument/2006/relationships/image" Target="../media/image59.jpeg"/><Relationship Id="rId4" Type="http://schemas.openxmlformats.org/officeDocument/2006/relationships/hyperlink" Target="http://ipm.ucanr.edu/PMG/PESTNOTES/pn7427.html" TargetMode="External"/><Relationship Id="rId9" Type="http://schemas.openxmlformats.org/officeDocument/2006/relationships/image" Target="../media/image58.jpeg"/></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hyperlink" Target="http://ipm.ucanr.edu/PMG/NE/convergent_lady_beetle.html" TargetMode="External"/><Relationship Id="rId7" Type="http://schemas.openxmlformats.org/officeDocument/2006/relationships/hyperlink" Target="http://ipm.ucanr.edu/PMG/NE/syrphid_flies.html" TargetMode="External"/><Relationship Id="rId12"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ipm.ucanr.edu/PMG/NE/green_lacewing.html" TargetMode="External"/><Relationship Id="rId11" Type="http://schemas.openxmlformats.org/officeDocument/2006/relationships/image" Target="../media/image63.jpeg"/><Relationship Id="rId5" Type="http://schemas.openxmlformats.org/officeDocument/2006/relationships/hyperlink" Target="http://ipm.ucanr.edu/PMG/NE/minute_pirate_bug.html" TargetMode="External"/><Relationship Id="rId10" Type="http://schemas.openxmlformats.org/officeDocument/2006/relationships/image" Target="../media/image62.jpeg"/><Relationship Id="rId4" Type="http://schemas.openxmlformats.org/officeDocument/2006/relationships/hyperlink" Target="http://ipm.ucanr.edu/PMG/NE/mantids.html" TargetMode="External"/><Relationship Id="rId9" Type="http://schemas.openxmlformats.org/officeDocument/2006/relationships/image" Target="../media/image61.jpeg"/></Relationships>
</file>

<file path=ppt/slides/_rels/slide3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ipm.ucanr.edu/PMG/NE/trichogramma_spp.html" TargetMode="External"/><Relationship Id="rId7"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hyperlink" Target="http://ipm.ucanr.edu/PMG/NE/hyposoter_exigua.html" TargetMode="External"/><Relationship Id="rId4" Type="http://schemas.openxmlformats.org/officeDocument/2006/relationships/hyperlink" Target="http://ipm.ucanr.edu/PMG/NE/tachinid_flies.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hyperlink" Target="https://st.hzcdn.com/simgs/335291a804b34a2f_8-6082/home-design.jpg" TargetMode="External"/><Relationship Id="rId7" Type="http://schemas.openxmlformats.org/officeDocument/2006/relationships/hyperlink" Target="https://www.extension.umn.edu/garden/insects/find/caterpillar-pests-of-cole-crops-in-home-gardens/img/e235_fig_10_damage.j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hyperlink" Target="http://www.almanac.com/sites/default/files/users/Almanac%20Staff/identify-slug-damage-pak-choi_full_width.jpg" TargetMode="External"/><Relationship Id="rId4" Type="http://schemas.openxmlformats.org/officeDocument/2006/relationships/image" Target="../media/image70.jp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ipm.ucanr.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hyperlink" Target="https://st.hzcdn.com/simgs/335291a804b34a2f_8-6082/home-design.jpg" TargetMode="External"/><Relationship Id="rId7" Type="http://schemas.openxmlformats.org/officeDocument/2006/relationships/hyperlink" Target="https://www.extension.umn.edu/garden/insects/find/caterpillar-pests-of-cole-crops-in-home-gardens/img/e235_fig_10_damage.jp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jpg"/><Relationship Id="rId11" Type="http://schemas.openxmlformats.org/officeDocument/2006/relationships/image" Target="../media/image77.jpeg"/><Relationship Id="rId5" Type="http://schemas.openxmlformats.org/officeDocument/2006/relationships/hyperlink" Target="http://www.almanac.com/sites/default/files/users/Almanac%20Staff/identify-slug-damage-pak-choi_full_width.jpg" TargetMode="External"/><Relationship Id="rId10" Type="http://schemas.openxmlformats.org/officeDocument/2006/relationships/image" Target="../media/image76.jpeg"/><Relationship Id="rId4" Type="http://schemas.openxmlformats.org/officeDocument/2006/relationships/image" Target="../media/image70.jpg"/><Relationship Id="rId9"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hyperlink" Target="http://ipm.ucanr.edu/PMG/PESTNOTES/pn7433.htm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8" Type="http://schemas.openxmlformats.org/officeDocument/2006/relationships/hyperlink" Target="http://ipm.ucanr.edu/PMG/PESTNOTES/pn74127.html" TargetMode="External"/><Relationship Id="rId3" Type="http://schemas.openxmlformats.org/officeDocument/2006/relationships/hyperlink" Target="http://ipm.ucanr.edu/PMG/PESTNOTES/pn7453.html" TargetMode="External"/><Relationship Id="rId7" Type="http://schemas.openxmlformats.org/officeDocument/2006/relationships/hyperlink" Target="http://ipm.ucanr.edu/PMG/PESTNOTES/pn7458.html"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hyperlink" Target="http://ipm.ucanr.edu/PMG/PESTNOTES/pn7469.html" TargetMode="External"/><Relationship Id="rId11" Type="http://schemas.openxmlformats.org/officeDocument/2006/relationships/hyperlink" Target="http://ipm.ucanr.edu/PMG/PESTNOTES/pn7444.html" TargetMode="External"/><Relationship Id="rId5" Type="http://schemas.openxmlformats.org/officeDocument/2006/relationships/hyperlink" Target="http://ipm.ucanr.edu/PMG/WEEDS/curly_dock.html" TargetMode="External"/><Relationship Id="rId10" Type="http://schemas.openxmlformats.org/officeDocument/2006/relationships/hyperlink" Target="http://ipm.ucanr.edu/PMG/PESTNOTES/pn7478.html" TargetMode="External"/><Relationship Id="rId4" Type="http://schemas.openxmlformats.org/officeDocument/2006/relationships/hyperlink" Target="http://ipm.ucanr.edu/PMG/PESTNOTES/pn7462.html" TargetMode="External"/><Relationship Id="rId9" Type="http://schemas.openxmlformats.org/officeDocument/2006/relationships/hyperlink" Target="http://ipm.ucanr.edu/PMG/PESTNOTES/pn7432.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www.extension.umn.edu/garden/diagnose/" TargetMode="External"/><Relationship Id="rId2" Type="http://schemas.openxmlformats.org/officeDocument/2006/relationships/hyperlink" Target="http://ipm.ucanr.edu/"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smile.amazon.com/Pests-Garden-Small-Farm-Pesticide/dp/1879906406/ref=sr_1_1?ie=UTF8&amp;qid=1497906357&amp;sr=8-1&amp;keywords=pests+of+the+garden+and+small+farm" TargetMode="External"/><Relationship Id="rId2" Type="http://schemas.openxmlformats.org/officeDocument/2006/relationships/hyperlink" Target="https://smile.amazon.com/California-Master-Gardener-Handbook-2nd/dp/1601078579/ref=sr_1_1?ie=UTF8&amp;qid=1497906313&amp;sr=8-1&amp;keywords=master+gardener+handbook" TargetMode="External"/><Relationship Id="rId1" Type="http://schemas.openxmlformats.org/officeDocument/2006/relationships/slideLayout" Target="../slideLayouts/slideLayout2.xml"/><Relationship Id="rId4" Type="http://schemas.openxmlformats.org/officeDocument/2006/relationships/hyperlink" Target="https://smile.amazon.com/Pests-Landscape-Trees-Shrubs-Integrated/dp/1879906619/ref=sr_1_2?ie=UTF8&amp;qid=1497906388&amp;sr=8-2&amp;keywords=pests+of+the+landscape+and+tree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eartheasy.com/grow_garden_insectary.htm" TargetMode="External"/><Relationship Id="rId2" Type="http://schemas.openxmlformats.org/officeDocument/2006/relationships/hyperlink" Target="http://cemendocino.ucanr.edu/files/192044.pdf" TargetMode="External"/><Relationship Id="rId1" Type="http://schemas.openxmlformats.org/officeDocument/2006/relationships/slideLayout" Target="../slideLayouts/slideLayout2.xml"/><Relationship Id="rId4" Type="http://schemas.openxmlformats.org/officeDocument/2006/relationships/hyperlink" Target="https://casfs.ucsc.edu/about/publications/Teaching-Organic-Farming/PDF-downloads/1.8-arthropod-pests.pdf"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gif"/><Relationship Id="rId4" Type="http://schemas.openxmlformats.org/officeDocument/2006/relationships/hyperlink" Target="http://cemendocino.ucanr.edu/files/192044.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402" y="3518685"/>
            <a:ext cx="8476179" cy="1470025"/>
          </a:xfrm>
        </p:spPr>
        <p:txBody>
          <a:bodyPr/>
          <a:lstStyle/>
          <a:p>
            <a:r>
              <a:rPr lang="en-US" dirty="0" smtClean="0"/>
              <a:t>Integrated Pest Management (IPM)</a:t>
            </a:r>
            <a:endParaRPr lang="en-US" dirty="0"/>
          </a:p>
        </p:txBody>
      </p:sp>
      <p:sp>
        <p:nvSpPr>
          <p:cNvPr id="3" name="Subtitle 2"/>
          <p:cNvSpPr>
            <a:spLocks noGrp="1"/>
          </p:cNvSpPr>
          <p:nvPr>
            <p:ph type="subTitle" idx="1"/>
          </p:nvPr>
        </p:nvSpPr>
        <p:spPr>
          <a:xfrm>
            <a:off x="1371600" y="4651513"/>
            <a:ext cx="6400800" cy="1752600"/>
          </a:xfrm>
        </p:spPr>
        <p:txBody>
          <a:bodyPr>
            <a:normAutofit/>
          </a:bodyPr>
          <a:lstStyle/>
          <a:p>
            <a:r>
              <a:rPr lang="en-US" sz="1800" b="1" dirty="0" smtClean="0">
                <a:latin typeface="Verdana"/>
                <a:cs typeface="Verdana"/>
              </a:rPr>
              <a:t>UC Master Gardeners of Monterey &amp; Santa Cruz</a:t>
            </a:r>
          </a:p>
          <a:p>
            <a:r>
              <a:rPr lang="en-US" sz="1800" b="1" dirty="0" smtClean="0">
                <a:latin typeface="Verdana"/>
                <a:cs typeface="Verdana"/>
              </a:rPr>
              <a:t>June 2017</a:t>
            </a:r>
            <a:endParaRPr lang="en-US" sz="1800" b="1" dirty="0">
              <a:latin typeface="Verdana"/>
              <a:cs typeface="Verdana"/>
            </a:endParaRPr>
          </a:p>
        </p:txBody>
      </p:sp>
      <p:pic>
        <p:nvPicPr>
          <p:cNvPr id="1030" name="Picture 6" descr="Image result for integrated pest mana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 y="-2698"/>
            <a:ext cx="9136802" cy="360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488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i="1" dirty="0" smtClean="0"/>
              <a:t>Wait</a:t>
            </a:r>
            <a:r>
              <a:rPr lang="en-US" sz="4800" b="0" dirty="0" smtClean="0"/>
              <a:t>, </a:t>
            </a:r>
            <a:r>
              <a:rPr lang="en-US" sz="4800" dirty="0" smtClean="0"/>
              <a:t>Is It Really a Problem?</a:t>
            </a:r>
            <a:endParaRPr lang="en-US" sz="4800" b="0" dirty="0"/>
          </a:p>
        </p:txBody>
      </p:sp>
      <p:sp>
        <p:nvSpPr>
          <p:cNvPr id="10" name="Content Placeholder 9"/>
          <p:cNvSpPr>
            <a:spLocks noGrp="1"/>
          </p:cNvSpPr>
          <p:nvPr>
            <p:ph sz="half" idx="1"/>
          </p:nvPr>
        </p:nvSpPr>
        <p:spPr>
          <a:xfrm>
            <a:off x="457200" y="1600201"/>
            <a:ext cx="3612830" cy="4154392"/>
          </a:xfrm>
        </p:spPr>
        <p:txBody>
          <a:bodyPr>
            <a:normAutofit/>
          </a:bodyPr>
          <a:lstStyle/>
          <a:p>
            <a:pPr marL="0" indent="0">
              <a:buNone/>
            </a:pPr>
            <a:r>
              <a:rPr lang="en-US" dirty="0" smtClean="0"/>
              <a:t>Tolerance levels</a:t>
            </a:r>
          </a:p>
          <a:p>
            <a:r>
              <a:rPr lang="en-US" dirty="0" smtClean="0"/>
              <a:t>Economic</a:t>
            </a:r>
          </a:p>
          <a:p>
            <a:r>
              <a:rPr lang="en-US" dirty="0" smtClean="0"/>
              <a:t>Aesthetic</a:t>
            </a:r>
          </a:p>
          <a:p>
            <a:r>
              <a:rPr lang="en-US" dirty="0" smtClean="0"/>
              <a:t>Does the pest kill the host or disfigure it?</a:t>
            </a:r>
          </a:p>
          <a:p>
            <a:r>
              <a:rPr lang="en-US" dirty="0" smtClean="0"/>
              <a:t>Is the plant at the end of life? </a:t>
            </a:r>
          </a:p>
          <a:p>
            <a:endParaRPr lang="en-US" dirty="0"/>
          </a:p>
        </p:txBody>
      </p:sp>
      <p:pic>
        <p:nvPicPr>
          <p:cNvPr id="13314" name="Picture 2" descr="Image result for one bad one in the bu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029" y="1778707"/>
            <a:ext cx="4972050" cy="287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32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Strategize Solutions</a:t>
            </a:r>
            <a:endParaRPr lang="en-US" sz="4800" b="0" dirty="0"/>
          </a:p>
        </p:txBody>
      </p:sp>
      <p:sp>
        <p:nvSpPr>
          <p:cNvPr id="11" name="Content Placeholder 10"/>
          <p:cNvSpPr>
            <a:spLocks noGrp="1"/>
          </p:cNvSpPr>
          <p:nvPr>
            <p:ph idx="1"/>
          </p:nvPr>
        </p:nvSpPr>
        <p:spPr>
          <a:xfrm>
            <a:off x="457200" y="2236020"/>
            <a:ext cx="8229600" cy="3180530"/>
          </a:xfrm>
        </p:spPr>
        <p:txBody>
          <a:bodyPr/>
          <a:lstStyle/>
          <a:p>
            <a:pPr marL="514350" indent="-514350">
              <a:buFont typeface="+mj-lt"/>
              <a:buAutoNum type="arabicPeriod"/>
            </a:pPr>
            <a:r>
              <a:rPr lang="en-US" dirty="0" smtClean="0"/>
              <a:t>Non-chemical</a:t>
            </a:r>
          </a:p>
          <a:p>
            <a:pPr marL="514350" indent="-514350">
              <a:buFont typeface="+mj-lt"/>
              <a:buAutoNum type="arabicPeriod"/>
            </a:pPr>
            <a:r>
              <a:rPr lang="en-US" dirty="0" smtClean="0"/>
              <a:t>Biological</a:t>
            </a:r>
          </a:p>
          <a:p>
            <a:pPr marL="514350" indent="-514350">
              <a:buFont typeface="+mj-lt"/>
              <a:buAutoNum type="arabicPeriod"/>
            </a:pPr>
            <a:r>
              <a:rPr lang="en-US" dirty="0" smtClean="0"/>
              <a:t>Low toxicity approaches</a:t>
            </a:r>
          </a:p>
          <a:p>
            <a:pPr marL="514350" indent="-514350">
              <a:buFont typeface="+mj-lt"/>
              <a:buAutoNum type="arabicPeriod"/>
            </a:pPr>
            <a:r>
              <a:rPr lang="en-US" dirty="0" smtClean="0"/>
              <a:t>Chemical</a:t>
            </a:r>
            <a:endParaRPr lang="en-US" sz="2800" dirty="0"/>
          </a:p>
        </p:txBody>
      </p:sp>
      <p:sp>
        <p:nvSpPr>
          <p:cNvPr id="12" name="TextBox 11"/>
          <p:cNvSpPr txBox="1"/>
          <p:nvPr/>
        </p:nvSpPr>
        <p:spPr>
          <a:xfrm>
            <a:off x="457200" y="1527865"/>
            <a:ext cx="5561494" cy="523220"/>
          </a:xfrm>
          <a:prstGeom prst="rect">
            <a:avLst/>
          </a:prstGeom>
          <a:noFill/>
        </p:spPr>
        <p:txBody>
          <a:bodyPr wrap="square" rtlCol="0">
            <a:spAutoFit/>
          </a:bodyPr>
          <a:lstStyle/>
          <a:p>
            <a:r>
              <a:rPr lang="en-US" sz="2800" b="1" i="1" dirty="0" smtClean="0">
                <a:solidFill>
                  <a:schemeClr val="accent6">
                    <a:lumMod val="50000"/>
                  </a:schemeClr>
                </a:solidFill>
              </a:rPr>
              <a:t>In order of environmental impact </a:t>
            </a:r>
            <a:endParaRPr lang="en-US" sz="2800" b="1" i="1" dirty="0">
              <a:solidFill>
                <a:schemeClr val="accent6">
                  <a:lumMod val="50000"/>
                </a:schemeClr>
              </a:solidFill>
            </a:endParaRPr>
          </a:p>
        </p:txBody>
      </p:sp>
      <p:pic>
        <p:nvPicPr>
          <p:cNvPr id="16390" name="Picture 6" descr="Image result for low environmental imp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411" y="2236020"/>
            <a:ext cx="35052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3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dirty="0" smtClean="0"/>
              <a:t>Non-Chemical</a:t>
            </a:r>
            <a:endParaRPr lang="en-US" sz="4800" b="0" dirty="0"/>
          </a:p>
        </p:txBody>
      </p:sp>
      <p:sp>
        <p:nvSpPr>
          <p:cNvPr id="2" name="Content Placeholder 1"/>
          <p:cNvSpPr>
            <a:spLocks noGrp="1"/>
          </p:cNvSpPr>
          <p:nvPr>
            <p:ph sz="half" idx="1"/>
          </p:nvPr>
        </p:nvSpPr>
        <p:spPr>
          <a:xfrm>
            <a:off x="549668" y="1525714"/>
            <a:ext cx="4038600" cy="4154392"/>
          </a:xfrm>
        </p:spPr>
        <p:txBody>
          <a:bodyPr/>
          <a:lstStyle/>
          <a:p>
            <a:pPr marL="0" indent="0">
              <a:buNone/>
            </a:pPr>
            <a:r>
              <a:rPr lang="en-US" b="1" dirty="0" smtClean="0"/>
              <a:t>Exclusion Barriers</a:t>
            </a:r>
          </a:p>
          <a:p>
            <a:r>
              <a:rPr lang="en-US" dirty="0" smtClean="0"/>
              <a:t>Netting</a:t>
            </a:r>
          </a:p>
          <a:p>
            <a:r>
              <a:rPr lang="en-US" dirty="0" smtClean="0"/>
              <a:t>Row covers</a:t>
            </a:r>
          </a:p>
          <a:p>
            <a:r>
              <a:rPr lang="en-US" dirty="0" smtClean="0"/>
              <a:t>Collars</a:t>
            </a:r>
          </a:p>
          <a:p>
            <a:r>
              <a:rPr lang="en-US" dirty="0" smtClean="0"/>
              <a:t>Sticky barriers</a:t>
            </a:r>
          </a:p>
          <a:p>
            <a:r>
              <a:rPr lang="en-US" dirty="0" smtClean="0"/>
              <a:t>Fencing</a:t>
            </a:r>
          </a:p>
          <a:p>
            <a:r>
              <a:rPr lang="en-US" dirty="0" smtClean="0"/>
              <a:t>Underwire</a:t>
            </a:r>
          </a:p>
          <a:p>
            <a:r>
              <a:rPr lang="en-US" dirty="0" smtClean="0"/>
              <a:t>Bagging fruit</a:t>
            </a:r>
          </a:p>
          <a:p>
            <a:endParaRPr lang="en-US" dirty="0" smtClean="0"/>
          </a:p>
          <a:p>
            <a:endParaRPr lang="en-US" dirty="0" smtClean="0"/>
          </a:p>
          <a:p>
            <a:endParaRPr lang="en-US" dirty="0"/>
          </a:p>
        </p:txBody>
      </p:sp>
      <p:pic>
        <p:nvPicPr>
          <p:cNvPr id="19466"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712" y="552040"/>
            <a:ext cx="2631417" cy="2627306"/>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mage result for floating row barri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463" y="2781532"/>
            <a:ext cx="4858606" cy="322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809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dirty="0"/>
              <a:t>Non-Chemical</a:t>
            </a:r>
            <a:endParaRPr lang="en-US" sz="4800" b="0" dirty="0"/>
          </a:p>
        </p:txBody>
      </p:sp>
      <p:sp>
        <p:nvSpPr>
          <p:cNvPr id="2" name="Content Placeholder 1"/>
          <p:cNvSpPr>
            <a:spLocks noGrp="1"/>
          </p:cNvSpPr>
          <p:nvPr>
            <p:ph sz="half" idx="1"/>
          </p:nvPr>
        </p:nvSpPr>
        <p:spPr>
          <a:xfrm>
            <a:off x="549668" y="1525714"/>
            <a:ext cx="4038600" cy="4154392"/>
          </a:xfrm>
        </p:spPr>
        <p:txBody>
          <a:bodyPr/>
          <a:lstStyle/>
          <a:p>
            <a:pPr marL="0" indent="0">
              <a:buNone/>
            </a:pPr>
            <a:r>
              <a:rPr lang="en-US" b="1" dirty="0"/>
              <a:t>Mechanical </a:t>
            </a:r>
            <a:r>
              <a:rPr lang="en-US" b="1" dirty="0" smtClean="0"/>
              <a:t>Control</a:t>
            </a:r>
          </a:p>
          <a:p>
            <a:r>
              <a:rPr lang="en-US" dirty="0" smtClean="0"/>
              <a:t>Hand picking</a:t>
            </a:r>
          </a:p>
          <a:p>
            <a:r>
              <a:rPr lang="en-US" dirty="0" smtClean="0"/>
              <a:t>Washing</a:t>
            </a:r>
          </a:p>
          <a:p>
            <a:r>
              <a:rPr lang="en-US" dirty="0" smtClean="0"/>
              <a:t>Trapping</a:t>
            </a:r>
          </a:p>
          <a:p>
            <a:r>
              <a:rPr lang="en-US" dirty="0" smtClean="0"/>
              <a:t>Weeding</a:t>
            </a:r>
            <a:endParaRPr lang="en-US" dirty="0"/>
          </a:p>
        </p:txBody>
      </p:sp>
      <p:pic>
        <p:nvPicPr>
          <p:cNvPr id="22530" name="Picture 2" descr="Image result for hand pick sn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195" y="279661"/>
            <a:ext cx="4791046" cy="319183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codling moth tr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291" y="3241383"/>
            <a:ext cx="340995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251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dirty="0"/>
              <a:t>Non-Chemical</a:t>
            </a:r>
            <a:endParaRPr lang="en-US" sz="4800" b="0" dirty="0"/>
          </a:p>
        </p:txBody>
      </p:sp>
      <p:sp>
        <p:nvSpPr>
          <p:cNvPr id="2" name="Content Placeholder 1"/>
          <p:cNvSpPr>
            <a:spLocks noGrp="1"/>
          </p:cNvSpPr>
          <p:nvPr>
            <p:ph sz="half" idx="1"/>
          </p:nvPr>
        </p:nvSpPr>
        <p:spPr>
          <a:xfrm>
            <a:off x="549668" y="1525714"/>
            <a:ext cx="4038600" cy="4154392"/>
          </a:xfrm>
        </p:spPr>
        <p:txBody>
          <a:bodyPr/>
          <a:lstStyle/>
          <a:p>
            <a:pPr marL="0" indent="0">
              <a:buNone/>
            </a:pPr>
            <a:r>
              <a:rPr lang="en-US" b="1" dirty="0" smtClean="0"/>
              <a:t>Environmental Control</a:t>
            </a:r>
          </a:p>
          <a:p>
            <a:r>
              <a:rPr lang="en-US" dirty="0" smtClean="0"/>
              <a:t>Garden hygiene</a:t>
            </a:r>
          </a:p>
          <a:p>
            <a:r>
              <a:rPr lang="en-US" dirty="0" smtClean="0"/>
              <a:t>Solarize soil</a:t>
            </a:r>
          </a:p>
          <a:p>
            <a:r>
              <a:rPr lang="en-US" dirty="0" smtClean="0"/>
              <a:t>Sterilize tools</a:t>
            </a:r>
          </a:p>
          <a:p>
            <a:r>
              <a:rPr lang="en-US" dirty="0" smtClean="0"/>
              <a:t>Rogueing</a:t>
            </a:r>
          </a:p>
          <a:p>
            <a:endParaRPr lang="en-US" dirty="0" smtClean="0"/>
          </a:p>
        </p:txBody>
      </p:sp>
      <p:pic>
        <p:nvPicPr>
          <p:cNvPr id="20482" name="Picture 2" descr="Image result for solarize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849" y="525498"/>
            <a:ext cx="411480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Image result for sterilize pruning she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595" y="3353474"/>
            <a:ext cx="4704102" cy="246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527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Biological</a:t>
            </a:r>
            <a:endParaRPr lang="en-US" sz="4800" b="0" dirty="0"/>
          </a:p>
        </p:txBody>
      </p:sp>
      <p:sp>
        <p:nvSpPr>
          <p:cNvPr id="12" name="Content Placeholder 1"/>
          <p:cNvSpPr>
            <a:spLocks noGrp="1"/>
          </p:cNvSpPr>
          <p:nvPr>
            <p:ph sz="half" idx="1"/>
          </p:nvPr>
        </p:nvSpPr>
        <p:spPr>
          <a:xfrm>
            <a:off x="549668" y="1525714"/>
            <a:ext cx="4038600" cy="4154392"/>
          </a:xfrm>
        </p:spPr>
        <p:txBody>
          <a:bodyPr/>
          <a:lstStyle/>
          <a:p>
            <a:pPr marL="0" indent="0">
              <a:buNone/>
            </a:pPr>
            <a:r>
              <a:rPr lang="en-US" b="1" dirty="0" smtClean="0"/>
              <a:t>Beneficial Organisms</a:t>
            </a:r>
          </a:p>
          <a:p>
            <a:r>
              <a:rPr lang="en-US" dirty="0" smtClean="0"/>
              <a:t>Predators</a:t>
            </a:r>
          </a:p>
          <a:p>
            <a:r>
              <a:rPr lang="en-US" dirty="0" smtClean="0"/>
              <a:t>Parasitoids</a:t>
            </a:r>
          </a:p>
          <a:p>
            <a:r>
              <a:rPr lang="en-US" dirty="0" smtClean="0"/>
              <a:t>Parasites</a:t>
            </a:r>
          </a:p>
          <a:p>
            <a:r>
              <a:rPr lang="en-US" dirty="0" smtClean="0"/>
              <a:t>Beneficial </a:t>
            </a:r>
            <a:r>
              <a:rPr lang="en-US" dirty="0" smtClean="0"/>
              <a:t>bacteria</a:t>
            </a:r>
          </a:p>
          <a:p>
            <a:endParaRPr lang="en-US" dirty="0"/>
          </a:p>
          <a:p>
            <a:pPr marL="0" indent="0">
              <a:buNone/>
            </a:pPr>
            <a:r>
              <a:rPr lang="en-US" sz="2400" dirty="0" smtClean="0">
                <a:hlinkClick r:id="rId3"/>
              </a:rPr>
              <a:t>Grow Insectary plants</a:t>
            </a:r>
            <a:endParaRPr lang="en-US" sz="2400" dirty="0" smtClean="0"/>
          </a:p>
          <a:p>
            <a:pPr marL="0" indent="0">
              <a:buNone/>
            </a:pPr>
            <a:endParaRPr lang="en-US" dirty="0" smtClean="0"/>
          </a:p>
        </p:txBody>
      </p:sp>
      <p:pic>
        <p:nvPicPr>
          <p:cNvPr id="18434" name="Picture 2" descr="Image result for parasito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649" y="1001191"/>
            <a:ext cx="4542788" cy="486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809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478" y="274638"/>
            <a:ext cx="2835204" cy="283520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
          <p:cNvSpPr>
            <a:spLocks noGrp="1"/>
          </p:cNvSpPr>
          <p:nvPr>
            <p:ph sz="half" idx="1"/>
          </p:nvPr>
        </p:nvSpPr>
        <p:spPr>
          <a:xfrm>
            <a:off x="487316" y="1309957"/>
            <a:ext cx="6174769" cy="4154392"/>
          </a:xfrm>
        </p:spPr>
        <p:txBody>
          <a:bodyPr/>
          <a:lstStyle/>
          <a:p>
            <a:pPr marL="0" indent="0">
              <a:buNone/>
            </a:pPr>
            <a:r>
              <a:rPr lang="en-US" b="1" dirty="0" smtClean="0"/>
              <a:t>Low </a:t>
            </a:r>
            <a:r>
              <a:rPr lang="en-US" b="1" dirty="0" err="1" smtClean="0"/>
              <a:t>Tox</a:t>
            </a:r>
            <a:r>
              <a:rPr lang="en-US" b="1" dirty="0" smtClean="0"/>
              <a:t> Chemical</a:t>
            </a:r>
          </a:p>
          <a:p>
            <a:r>
              <a:rPr lang="en-US" dirty="0" smtClean="0"/>
              <a:t>Insecticidal soap: soft bodied insects</a:t>
            </a:r>
          </a:p>
          <a:p>
            <a:r>
              <a:rPr lang="en-US" dirty="0" smtClean="0"/>
              <a:t>Bacillus thuringiensis : moth larvae</a:t>
            </a:r>
          </a:p>
          <a:p>
            <a:r>
              <a:rPr lang="en-US" dirty="0" smtClean="0"/>
              <a:t>Spray oils: soft bodied and dormant insects</a:t>
            </a:r>
          </a:p>
          <a:p>
            <a:r>
              <a:rPr lang="en-US" dirty="0" err="1" smtClean="0"/>
              <a:t>Pyrethrin</a:t>
            </a:r>
            <a:r>
              <a:rPr lang="en-US" dirty="0" smtClean="0"/>
              <a:t>: short acting broad spectrum insecticide</a:t>
            </a:r>
          </a:p>
          <a:p>
            <a:r>
              <a:rPr lang="en-US" dirty="0" smtClean="0"/>
              <a:t>Neem oil: </a:t>
            </a:r>
            <a:r>
              <a:rPr lang="en-US" dirty="0"/>
              <a:t>soft bodied </a:t>
            </a:r>
            <a:r>
              <a:rPr lang="en-US" dirty="0" smtClean="0"/>
              <a:t>insects</a:t>
            </a:r>
          </a:p>
          <a:p>
            <a:r>
              <a:rPr lang="en-US" dirty="0" smtClean="0"/>
              <a:t>Vinegar: weeds</a:t>
            </a:r>
          </a:p>
          <a:p>
            <a:endParaRPr lang="en-US" dirty="0" smtClean="0"/>
          </a:p>
          <a:p>
            <a:pPr marL="0" indent="0">
              <a:buNone/>
            </a:pPr>
            <a:endParaRPr lang="en-US" dirty="0" smtClean="0"/>
          </a:p>
        </p:txBody>
      </p:sp>
      <p:pic>
        <p:nvPicPr>
          <p:cNvPr id="25604" name="Picture 4" descr="https://encrypted-tbn3.gstatic.com/shopping?q=tbn:ANd9GcQhrL755Fpcj8_w-9w1SvxWxAaO8R-FpdOP_qhGosKfQS2bSf4z0-PKa0BCA8qRKlVO7fmRQYa6&amp;usqp=C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085" y="3502204"/>
            <a:ext cx="2087991" cy="208799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p:cNvSpPr>
            <a:spLocks noGrp="1"/>
          </p:cNvSpPr>
          <p:nvPr>
            <p:ph type="title"/>
          </p:nvPr>
        </p:nvSpPr>
        <p:spPr/>
        <p:txBody>
          <a:bodyPr/>
          <a:lstStyle/>
          <a:p>
            <a:pPr algn="l"/>
            <a:r>
              <a:rPr lang="en-US" sz="4800" b="0" dirty="0" smtClean="0"/>
              <a:t>Low Toxicity Approaches</a:t>
            </a:r>
            <a:endParaRPr lang="en-US" sz="4800" b="0" dirty="0"/>
          </a:p>
        </p:txBody>
      </p:sp>
    </p:spTree>
    <p:extLst>
      <p:ext uri="{BB962C8B-B14F-4D97-AF65-F5344CB8AC3E}">
        <p14:creationId xmlns:p14="http://schemas.microsoft.com/office/powerpoint/2010/main" val="2549601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Chemical</a:t>
            </a:r>
            <a:endParaRPr lang="en-US" sz="4800" b="0" dirty="0"/>
          </a:p>
        </p:txBody>
      </p:sp>
      <p:sp>
        <p:nvSpPr>
          <p:cNvPr id="12" name="Content Placeholder 1"/>
          <p:cNvSpPr>
            <a:spLocks noGrp="1"/>
          </p:cNvSpPr>
          <p:nvPr>
            <p:ph sz="half" idx="1"/>
          </p:nvPr>
        </p:nvSpPr>
        <p:spPr>
          <a:xfrm>
            <a:off x="549668" y="1525714"/>
            <a:ext cx="4038600" cy="4154392"/>
          </a:xfrm>
        </p:spPr>
        <p:txBody>
          <a:bodyPr/>
          <a:lstStyle/>
          <a:p>
            <a:pPr marL="0" indent="0">
              <a:buNone/>
            </a:pPr>
            <a:endParaRPr lang="en-US" b="1" dirty="0" smtClean="0"/>
          </a:p>
          <a:p>
            <a:r>
              <a:rPr lang="en-US" dirty="0" smtClean="0"/>
              <a:t>Insecticide</a:t>
            </a:r>
          </a:p>
          <a:p>
            <a:r>
              <a:rPr lang="en-US" dirty="0" smtClean="0"/>
              <a:t>Herbicides</a:t>
            </a:r>
          </a:p>
          <a:p>
            <a:r>
              <a:rPr lang="en-US" dirty="0" smtClean="0"/>
              <a:t>Bactericides</a:t>
            </a:r>
          </a:p>
          <a:p>
            <a:r>
              <a:rPr lang="en-US" dirty="0" smtClean="0"/>
              <a:t>Baits</a:t>
            </a:r>
          </a:p>
          <a:p>
            <a:pPr marL="0" indent="0">
              <a:buNone/>
            </a:pPr>
            <a:endParaRPr lang="en-US" dirty="0" smtClean="0"/>
          </a:p>
        </p:txBody>
      </p:sp>
      <p:pic>
        <p:nvPicPr>
          <p:cNvPr id="24580" name="Picture 4" descr="Image result for pestic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638" y="1417638"/>
            <a:ext cx="5933619" cy="395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818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Monitor Weekly</a:t>
            </a:r>
            <a:endParaRPr lang="en-US" sz="4800" b="0" dirty="0"/>
          </a:p>
        </p:txBody>
      </p:sp>
      <p:sp>
        <p:nvSpPr>
          <p:cNvPr id="10" name="Content Placeholder 9"/>
          <p:cNvSpPr>
            <a:spLocks noGrp="1"/>
          </p:cNvSpPr>
          <p:nvPr>
            <p:ph sz="half" idx="1"/>
          </p:nvPr>
        </p:nvSpPr>
        <p:spPr>
          <a:xfrm>
            <a:off x="457199" y="1600201"/>
            <a:ext cx="3621641" cy="4154392"/>
          </a:xfrm>
        </p:spPr>
        <p:txBody>
          <a:bodyPr>
            <a:normAutofit/>
          </a:bodyPr>
          <a:lstStyle/>
          <a:p>
            <a:r>
              <a:rPr lang="en-US" dirty="0" smtClean="0"/>
              <a:t>Visual Inspection</a:t>
            </a:r>
          </a:p>
          <a:p>
            <a:r>
              <a:rPr lang="en-US" dirty="0" smtClean="0"/>
              <a:t>Sampling with traps </a:t>
            </a:r>
            <a:br>
              <a:rPr lang="en-US" dirty="0" smtClean="0"/>
            </a:br>
            <a:r>
              <a:rPr lang="en-US" dirty="0" smtClean="0"/>
              <a:t>pheromone, sticky, light or pit traps</a:t>
            </a:r>
          </a:p>
          <a:p>
            <a:r>
              <a:rPr lang="en-US" dirty="0" smtClean="0"/>
              <a:t>Collection – sweep, aspirators, shake plant into a sheet</a:t>
            </a:r>
          </a:p>
          <a:p>
            <a:r>
              <a:rPr lang="en-US" dirty="0" smtClean="0">
                <a:hlinkClick r:id="rId3"/>
              </a:rPr>
              <a:t>Record your findings </a:t>
            </a:r>
            <a:endParaRPr lang="en-US" dirty="0"/>
          </a:p>
        </p:txBody>
      </p:sp>
      <p:pic>
        <p:nvPicPr>
          <p:cNvPr id="12290" name="Picture 2" descr="Image result for monitor pest population in gar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174" y="1723491"/>
            <a:ext cx="4567262" cy="303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326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apple tree with aphid leaf da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4139" y="4177862"/>
            <a:ext cx="6098102" cy="12927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Practice Case study #1</a:t>
            </a:r>
            <a:endParaRPr lang="en-US" dirty="0">
              <a:solidFill>
                <a:schemeClr val="bg1"/>
              </a:solidFill>
            </a:endParaRPr>
          </a:p>
        </p:txBody>
      </p:sp>
    </p:spTree>
    <p:extLst>
      <p:ext uri="{BB962C8B-B14F-4D97-AF65-F5344CB8AC3E}">
        <p14:creationId xmlns:p14="http://schemas.microsoft.com/office/powerpoint/2010/main" val="2016050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1000" y="273050"/>
            <a:ext cx="8382000" cy="1162050"/>
          </a:xfrm>
        </p:spPr>
        <p:txBody>
          <a:bodyPr/>
          <a:lstStyle/>
          <a:p>
            <a:r>
              <a:rPr lang="en-US" sz="4800" b="0" dirty="0" smtClean="0"/>
              <a:t>What You’ll Learn</a:t>
            </a:r>
            <a:endParaRPr lang="en-US" sz="4800" b="0" dirty="0"/>
          </a:p>
        </p:txBody>
      </p:sp>
      <p:sp>
        <p:nvSpPr>
          <p:cNvPr id="10" name="Content Placeholder 9"/>
          <p:cNvSpPr>
            <a:spLocks noGrp="1"/>
          </p:cNvSpPr>
          <p:nvPr>
            <p:ph idx="1"/>
          </p:nvPr>
        </p:nvSpPr>
        <p:spPr>
          <a:xfrm>
            <a:off x="381001" y="1600200"/>
            <a:ext cx="8382000" cy="4343400"/>
          </a:xfrm>
        </p:spPr>
        <p:txBody>
          <a:bodyPr>
            <a:normAutofit/>
          </a:bodyPr>
          <a:lstStyle/>
          <a:p>
            <a:r>
              <a:rPr lang="en-US" sz="2800" dirty="0" smtClean="0"/>
              <a:t>IPM defined</a:t>
            </a:r>
            <a:endParaRPr lang="en-US" sz="2600" dirty="0"/>
          </a:p>
          <a:p>
            <a:r>
              <a:rPr lang="en-US" sz="2800" dirty="0" smtClean="0"/>
              <a:t>Systematic approach to any pest (Insect, disease, weed or vertebrate)</a:t>
            </a:r>
          </a:p>
          <a:p>
            <a:r>
              <a:rPr lang="en-US" sz="2800" dirty="0" smtClean="0"/>
              <a:t>How to diagnose a problem with practical exercises</a:t>
            </a:r>
          </a:p>
          <a:p>
            <a:r>
              <a:rPr lang="en-US" sz="2800" dirty="0" smtClean="0"/>
              <a:t>Management strategies </a:t>
            </a:r>
          </a:p>
          <a:p>
            <a:r>
              <a:rPr lang="en-US" sz="2800" dirty="0" smtClean="0"/>
              <a:t>Common pests in our area</a:t>
            </a:r>
          </a:p>
          <a:p>
            <a:r>
              <a:rPr lang="en-US" sz="2800" dirty="0" smtClean="0"/>
              <a:t>Where to get help</a:t>
            </a:r>
          </a:p>
          <a:p>
            <a:r>
              <a:rPr lang="en-US" sz="2800" dirty="0" smtClean="0"/>
              <a:t>Field studies in the demo garden</a:t>
            </a:r>
            <a:endParaRPr lang="en-US" sz="2600" dirty="0"/>
          </a:p>
          <a:p>
            <a:pPr>
              <a:buNone/>
            </a:pPr>
            <a:endParaRPr lang="en-US" sz="2800" b="1" dirty="0"/>
          </a:p>
        </p:txBody>
      </p:sp>
    </p:spTree>
    <p:extLst>
      <p:ext uri="{BB962C8B-B14F-4D97-AF65-F5344CB8AC3E}">
        <p14:creationId xmlns:p14="http://schemas.microsoft.com/office/powerpoint/2010/main" val="1267539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Symptoms</a:t>
            </a:r>
            <a:endParaRPr lang="en-US" dirty="0"/>
          </a:p>
        </p:txBody>
      </p:sp>
      <p:sp>
        <p:nvSpPr>
          <p:cNvPr id="3" name="Content Placeholder 2"/>
          <p:cNvSpPr>
            <a:spLocks noGrp="1"/>
          </p:cNvSpPr>
          <p:nvPr>
            <p:ph idx="1"/>
          </p:nvPr>
        </p:nvSpPr>
        <p:spPr>
          <a:xfrm>
            <a:off x="457200" y="1600200"/>
            <a:ext cx="3454116" cy="3816350"/>
          </a:xfrm>
        </p:spPr>
        <p:txBody>
          <a:bodyPr/>
          <a:lstStyle/>
          <a:p>
            <a:pPr marL="0" indent="0">
              <a:buNone/>
            </a:pPr>
            <a:r>
              <a:rPr lang="en-US" dirty="0" smtClean="0"/>
              <a:t>Curled, deformed leaves on new growth of the branch tips</a:t>
            </a:r>
            <a:endParaRPr lang="en-US" dirty="0"/>
          </a:p>
        </p:txBody>
      </p:sp>
      <p:pic>
        <p:nvPicPr>
          <p:cNvPr id="4" name="Picture 2" descr="Image result for apple tree with aphid leaf da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316" y="1600200"/>
            <a:ext cx="4775484" cy="410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72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Inspection</a:t>
            </a:r>
            <a:endParaRPr lang="en-US" dirty="0"/>
          </a:p>
        </p:txBody>
      </p:sp>
      <p:pic>
        <p:nvPicPr>
          <p:cNvPr id="27656" name="Picture 8" descr="Image result for ants and aphids on fruit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91754"/>
            <a:ext cx="2044840" cy="1690926"/>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966" y="4091754"/>
            <a:ext cx="3001394" cy="1690926"/>
          </a:xfrm>
          <a:prstGeom prst="rect">
            <a:avLst/>
          </a:prstGeom>
          <a:noFill/>
          <a:extLst>
            <a:ext uri="{909E8E84-426E-40DD-AFC4-6F175D3DCCD1}">
              <a14:hiddenFill xmlns:a14="http://schemas.microsoft.com/office/drawing/2010/main">
                <a:solidFill>
                  <a:srgbClr val="FFFFFF"/>
                </a:solidFill>
              </a14:hiddenFill>
            </a:ext>
          </a:extLst>
        </p:spPr>
      </p:pic>
      <p:pic>
        <p:nvPicPr>
          <p:cNvPr id="27660" name="Picture 12" descr="Image result for ants and aphids on fruit tre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96574"/>
            <a:ext cx="38100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Image result for parasitized aphi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1010" y="4091754"/>
            <a:ext cx="2410228" cy="1690926"/>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Image result for black mold on aphid honeydew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8343" y="1196574"/>
            <a:ext cx="3612895" cy="269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567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Cultural Considerations?</a:t>
            </a:r>
            <a:endParaRPr lang="en-US" dirty="0"/>
          </a:p>
        </p:txBody>
      </p:sp>
      <p:pic>
        <p:nvPicPr>
          <p:cNvPr id="28674" name="Picture 2" descr="Image result for what makes apple trees g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48" y="1327203"/>
            <a:ext cx="6096000"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650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Picture 8" descr="Image result for ucip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980" y="274638"/>
            <a:ext cx="3795020" cy="2855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smtClean="0"/>
              <a:t>Analyze the Situation</a:t>
            </a:r>
            <a:endParaRPr lang="en-US" dirty="0"/>
          </a:p>
        </p:txBody>
      </p:sp>
      <p:sp>
        <p:nvSpPr>
          <p:cNvPr id="3" name="Content Placeholder 2"/>
          <p:cNvSpPr>
            <a:spLocks noGrp="1"/>
          </p:cNvSpPr>
          <p:nvPr>
            <p:ph idx="1"/>
          </p:nvPr>
        </p:nvSpPr>
        <p:spPr>
          <a:xfrm>
            <a:off x="457200" y="1600200"/>
            <a:ext cx="6717323" cy="4167554"/>
          </a:xfrm>
        </p:spPr>
        <p:txBody>
          <a:bodyPr/>
          <a:lstStyle/>
          <a:p>
            <a:pPr marL="0" indent="0">
              <a:buNone/>
            </a:pPr>
            <a:r>
              <a:rPr lang="en-US" dirty="0" smtClean="0"/>
              <a:t>Study up at </a:t>
            </a:r>
          </a:p>
          <a:p>
            <a:pPr marL="0" indent="0">
              <a:buNone/>
            </a:pPr>
            <a:r>
              <a:rPr lang="en-US" dirty="0" smtClean="0">
                <a:hlinkClick r:id="rId4"/>
              </a:rPr>
              <a:t>http</a:t>
            </a:r>
            <a:r>
              <a:rPr lang="en-US" dirty="0">
                <a:hlinkClick r:id="rId4"/>
              </a:rPr>
              <a:t>://ipm.ucanr.edu</a:t>
            </a:r>
            <a:r>
              <a:rPr lang="en-US" dirty="0" smtClean="0">
                <a:hlinkClick r:id="rId4"/>
              </a:rPr>
              <a:t>/</a:t>
            </a:r>
            <a:r>
              <a:rPr lang="en-US" dirty="0" smtClean="0"/>
              <a:t> </a:t>
            </a:r>
          </a:p>
          <a:p>
            <a:pPr marL="0" indent="0">
              <a:buNone/>
            </a:pPr>
            <a:r>
              <a:rPr lang="en-US" dirty="0" smtClean="0"/>
              <a:t>Use the website several ways:</a:t>
            </a:r>
          </a:p>
          <a:p>
            <a:r>
              <a:rPr lang="en-US" dirty="0" smtClean="0"/>
              <a:t>Search for “curling leaves on apple”</a:t>
            </a:r>
          </a:p>
          <a:p>
            <a:r>
              <a:rPr lang="en-US" dirty="0" smtClean="0"/>
              <a:t>Look up by plant</a:t>
            </a:r>
          </a:p>
          <a:p>
            <a:r>
              <a:rPr lang="en-US" dirty="0" smtClean="0"/>
              <a:t>Look up by pest</a:t>
            </a:r>
          </a:p>
          <a:p>
            <a:r>
              <a:rPr lang="en-US" dirty="0" smtClean="0"/>
              <a:t>Use Plant problem diagnostic tool </a:t>
            </a:r>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98" t="11109" b="4577"/>
          <a:stretch/>
        </p:blipFill>
        <p:spPr bwMode="auto">
          <a:xfrm>
            <a:off x="1477110" y="1417638"/>
            <a:ext cx="6091309" cy="51976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2964264" y="3129661"/>
            <a:ext cx="3848518" cy="369332"/>
            <a:chOff x="2964264" y="3129661"/>
            <a:chExt cx="3848518" cy="369332"/>
          </a:xfrm>
        </p:grpSpPr>
        <p:sp>
          <p:nvSpPr>
            <p:cNvPr id="4" name="Rectangle 3"/>
            <p:cNvSpPr/>
            <p:nvPr/>
          </p:nvSpPr>
          <p:spPr>
            <a:xfrm>
              <a:off x="2964264" y="3129661"/>
              <a:ext cx="3848518" cy="367165"/>
            </a:xfrm>
            <a:prstGeom prst="rect">
              <a:avLst/>
            </a:prstGeom>
            <a:solidFill>
              <a:srgbClr val="C00000">
                <a:alpha val="4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64558" y="3129661"/>
              <a:ext cx="1647930" cy="369332"/>
            </a:xfrm>
            <a:prstGeom prst="rect">
              <a:avLst/>
            </a:prstGeom>
            <a:noFill/>
          </p:spPr>
          <p:txBody>
            <a:bodyPr wrap="square" rtlCol="0">
              <a:spAutoFit/>
            </a:bodyPr>
            <a:lstStyle/>
            <a:p>
              <a:r>
                <a:rPr lang="en-US" dirty="0" smtClean="0"/>
                <a:t>SEARCH</a:t>
              </a:r>
              <a:endParaRPr lang="en-US" dirty="0"/>
            </a:p>
          </p:txBody>
        </p:sp>
      </p:grpSp>
      <p:grpSp>
        <p:nvGrpSpPr>
          <p:cNvPr id="15" name="Group 14"/>
          <p:cNvGrpSpPr/>
          <p:nvPr/>
        </p:nvGrpSpPr>
        <p:grpSpPr>
          <a:xfrm>
            <a:off x="2964264" y="4708927"/>
            <a:ext cx="2622620" cy="369332"/>
            <a:chOff x="2964264" y="4708927"/>
            <a:chExt cx="2622620" cy="369332"/>
          </a:xfrm>
        </p:grpSpPr>
        <p:sp>
          <p:nvSpPr>
            <p:cNvPr id="7" name="Rectangle 6"/>
            <p:cNvSpPr/>
            <p:nvPr/>
          </p:nvSpPr>
          <p:spPr>
            <a:xfrm>
              <a:off x="2964264" y="4708927"/>
              <a:ext cx="2622620" cy="367165"/>
            </a:xfrm>
            <a:prstGeom prst="rect">
              <a:avLst/>
            </a:prstGeom>
            <a:solidFill>
              <a:srgbClr val="C00000">
                <a:alpha val="4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165231" y="4708927"/>
              <a:ext cx="2341266" cy="369332"/>
            </a:xfrm>
            <a:prstGeom prst="rect">
              <a:avLst/>
            </a:prstGeom>
            <a:noFill/>
          </p:spPr>
          <p:txBody>
            <a:bodyPr wrap="square" rtlCol="0">
              <a:spAutoFit/>
            </a:bodyPr>
            <a:lstStyle/>
            <a:p>
              <a:r>
                <a:rPr lang="en-US" dirty="0" smtClean="0"/>
                <a:t>Browse By PLANT</a:t>
              </a:r>
              <a:endParaRPr lang="en-US" dirty="0"/>
            </a:p>
          </p:txBody>
        </p:sp>
      </p:grpSp>
      <p:grpSp>
        <p:nvGrpSpPr>
          <p:cNvPr id="14" name="Group 13"/>
          <p:cNvGrpSpPr/>
          <p:nvPr/>
        </p:nvGrpSpPr>
        <p:grpSpPr>
          <a:xfrm>
            <a:off x="2964264" y="5767753"/>
            <a:ext cx="2622620" cy="773723"/>
            <a:chOff x="2964264" y="5767753"/>
            <a:chExt cx="2622620" cy="773723"/>
          </a:xfrm>
        </p:grpSpPr>
        <p:sp>
          <p:nvSpPr>
            <p:cNvPr id="8" name="Rectangle 7"/>
            <p:cNvSpPr/>
            <p:nvPr/>
          </p:nvSpPr>
          <p:spPr>
            <a:xfrm>
              <a:off x="2964264" y="5767753"/>
              <a:ext cx="2622620" cy="773723"/>
            </a:xfrm>
            <a:prstGeom prst="rect">
              <a:avLst/>
            </a:prstGeom>
            <a:solidFill>
              <a:srgbClr val="C00000">
                <a:alpha val="4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104941" y="5969948"/>
              <a:ext cx="2341266" cy="369332"/>
            </a:xfrm>
            <a:prstGeom prst="rect">
              <a:avLst/>
            </a:prstGeom>
            <a:noFill/>
          </p:spPr>
          <p:txBody>
            <a:bodyPr wrap="square" rtlCol="0">
              <a:spAutoFit/>
            </a:bodyPr>
            <a:lstStyle/>
            <a:p>
              <a:r>
                <a:rPr lang="en-US" dirty="0" smtClean="0"/>
                <a:t>Browse By PEST</a:t>
              </a:r>
              <a:endParaRPr lang="en-US" dirty="0"/>
            </a:p>
          </p:txBody>
        </p:sp>
      </p:grpSp>
      <p:grpSp>
        <p:nvGrpSpPr>
          <p:cNvPr id="6" name="Group 5"/>
          <p:cNvGrpSpPr/>
          <p:nvPr/>
        </p:nvGrpSpPr>
        <p:grpSpPr>
          <a:xfrm>
            <a:off x="5739284" y="4461770"/>
            <a:ext cx="1507206" cy="646331"/>
            <a:chOff x="5739284" y="4461770"/>
            <a:chExt cx="1507206" cy="646331"/>
          </a:xfrm>
        </p:grpSpPr>
        <p:sp>
          <p:nvSpPr>
            <p:cNvPr id="9" name="Rectangle 8"/>
            <p:cNvSpPr/>
            <p:nvPr/>
          </p:nvSpPr>
          <p:spPr>
            <a:xfrm>
              <a:off x="5739284" y="4491614"/>
              <a:ext cx="1435239" cy="586645"/>
            </a:xfrm>
            <a:prstGeom prst="rect">
              <a:avLst/>
            </a:prstGeom>
            <a:solidFill>
              <a:srgbClr val="C00000">
                <a:alpha val="4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739284" y="4461770"/>
              <a:ext cx="1507206" cy="646331"/>
            </a:xfrm>
            <a:prstGeom prst="rect">
              <a:avLst/>
            </a:prstGeom>
            <a:noFill/>
          </p:spPr>
          <p:txBody>
            <a:bodyPr wrap="square" rtlCol="0">
              <a:spAutoFit/>
            </a:bodyPr>
            <a:lstStyle/>
            <a:p>
              <a:r>
                <a:rPr lang="en-US" dirty="0" smtClean="0"/>
                <a:t>DIAGNOSTIC TOOL</a:t>
              </a:r>
              <a:endParaRPr lang="en-US" dirty="0"/>
            </a:p>
          </p:txBody>
        </p:sp>
      </p:grpSp>
    </p:spTree>
    <p:extLst>
      <p:ext uri="{BB962C8B-B14F-4D97-AF65-F5344CB8AC3E}">
        <p14:creationId xmlns:p14="http://schemas.microsoft.com/office/powerpoint/2010/main" val="19092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Stumped? </a:t>
            </a:r>
            <a:r>
              <a:rPr lang="en-US" dirty="0" smtClean="0"/>
              <a:t>Ask a Master Gardener</a:t>
            </a:r>
            <a:endParaRPr lang="en-US" dirty="0"/>
          </a:p>
        </p:txBody>
      </p:sp>
      <p:sp>
        <p:nvSpPr>
          <p:cNvPr id="3" name="Content Placeholder 2"/>
          <p:cNvSpPr>
            <a:spLocks noGrp="1"/>
          </p:cNvSpPr>
          <p:nvPr>
            <p:ph idx="1"/>
          </p:nvPr>
        </p:nvSpPr>
        <p:spPr>
          <a:xfrm>
            <a:off x="457200" y="1600200"/>
            <a:ext cx="6717323" cy="4167554"/>
          </a:xfrm>
        </p:spPr>
        <p:txBody>
          <a:bodyPr/>
          <a:lstStyle/>
          <a:p>
            <a:pPr marL="0" indent="0">
              <a:buNone/>
            </a:pPr>
            <a:r>
              <a:rPr lang="en-US" dirty="0" smtClean="0"/>
              <a:t>Ask the Master Gardener Hotline</a:t>
            </a:r>
          </a:p>
          <a:p>
            <a:pPr marL="0" indent="0">
              <a:buNone/>
            </a:pPr>
            <a:r>
              <a:rPr lang="en-US" dirty="0">
                <a:hlinkClick r:id="rId3"/>
              </a:rPr>
              <a:t>http://mbmg.ucanr.edu/hotline</a:t>
            </a:r>
            <a:r>
              <a:rPr lang="en-US" dirty="0" smtClean="0">
                <a:hlinkClick r:id="rId3"/>
              </a:rPr>
              <a:t>/</a:t>
            </a:r>
            <a:endParaRPr lang="en-US" dirty="0" smtClean="0"/>
          </a:p>
        </p:txBody>
      </p:sp>
      <p:pic>
        <p:nvPicPr>
          <p:cNvPr id="31746" name="Picture 2" descr="Hotline Ba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09" y="3125037"/>
            <a:ext cx="42862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807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566220" cy="1143000"/>
          </a:xfrm>
        </p:spPr>
        <p:txBody>
          <a:bodyPr/>
          <a:lstStyle/>
          <a:p>
            <a:pPr algn="l"/>
            <a:r>
              <a:rPr lang="en-US" dirty="0" smtClean="0"/>
              <a:t>What We Learned</a:t>
            </a:r>
            <a:endParaRPr lang="en-US" dirty="0"/>
          </a:p>
        </p:txBody>
      </p:sp>
      <p:pic>
        <p:nvPicPr>
          <p:cNvPr id="27656" name="Picture 8" descr="Image result for ants and aphids on fruit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91754"/>
            <a:ext cx="2044840" cy="1690926"/>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966" y="4091754"/>
            <a:ext cx="3001394" cy="1690926"/>
          </a:xfrm>
          <a:prstGeom prst="rect">
            <a:avLst/>
          </a:prstGeom>
          <a:noFill/>
          <a:extLst>
            <a:ext uri="{909E8E84-426E-40DD-AFC4-6F175D3DCCD1}">
              <a14:hiddenFill xmlns:a14="http://schemas.microsoft.com/office/drawing/2010/main">
                <a:solidFill>
                  <a:srgbClr val="FFFFFF"/>
                </a:solidFill>
              </a14:hiddenFill>
            </a:ext>
          </a:extLst>
        </p:spPr>
      </p:pic>
      <p:pic>
        <p:nvPicPr>
          <p:cNvPr id="27660" name="Picture 12" descr="Image result for ants and aphids on fruit tre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96574"/>
            <a:ext cx="38100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Image result for parasitized aphi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1010" y="4091754"/>
            <a:ext cx="2410228" cy="1690926"/>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Image result for black mold on aphid honeydew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8343" y="1196574"/>
            <a:ext cx="3612895" cy="269612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57199" y="1196564"/>
            <a:ext cx="3809999" cy="2604004"/>
            <a:chOff x="2964264" y="3129661"/>
            <a:chExt cx="3848518" cy="367165"/>
          </a:xfrm>
          <a:solidFill>
            <a:srgbClr val="77933C">
              <a:alpha val="52157"/>
            </a:srgbClr>
          </a:solidFill>
        </p:grpSpPr>
        <p:sp>
          <p:nvSpPr>
            <p:cNvPr id="9" name="Rectangle 8"/>
            <p:cNvSpPr/>
            <p:nvPr/>
          </p:nvSpPr>
          <p:spPr>
            <a:xfrm>
              <a:off x="2964264" y="3129661"/>
              <a:ext cx="3848518" cy="36716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304287" y="3196252"/>
              <a:ext cx="3369780" cy="169247"/>
            </a:xfrm>
            <a:prstGeom prst="rect">
              <a:avLst/>
            </a:prstGeom>
            <a:grpFill/>
          </p:spPr>
          <p:txBody>
            <a:bodyPr wrap="square" rtlCol="0">
              <a:spAutoFit/>
            </a:bodyPr>
            <a:lstStyle/>
            <a:p>
              <a:r>
                <a:rPr lang="en-US" dirty="0" smtClean="0">
                  <a:solidFill>
                    <a:schemeClr val="bg1"/>
                  </a:solidFill>
                </a:rPr>
                <a:t>Ants farming aphids. The aphid is sucking the plant juices, the ants are eating the honeydew produced by the aphids</a:t>
              </a:r>
              <a:endParaRPr lang="en-US" dirty="0">
                <a:solidFill>
                  <a:schemeClr val="bg1"/>
                </a:solidFill>
              </a:endParaRPr>
            </a:p>
          </p:txBody>
        </p:sp>
      </p:grpSp>
      <p:grpSp>
        <p:nvGrpSpPr>
          <p:cNvPr id="12" name="Group 11"/>
          <p:cNvGrpSpPr/>
          <p:nvPr/>
        </p:nvGrpSpPr>
        <p:grpSpPr>
          <a:xfrm>
            <a:off x="4758343" y="1211948"/>
            <a:ext cx="3672673" cy="2680749"/>
            <a:chOff x="2964264" y="3129661"/>
            <a:chExt cx="3848518" cy="377986"/>
          </a:xfrm>
          <a:solidFill>
            <a:srgbClr val="77933C">
              <a:alpha val="52157"/>
            </a:srgbClr>
          </a:solidFill>
        </p:grpSpPr>
        <p:sp>
          <p:nvSpPr>
            <p:cNvPr id="13" name="Rectangle 12"/>
            <p:cNvSpPr/>
            <p:nvPr/>
          </p:nvSpPr>
          <p:spPr>
            <a:xfrm>
              <a:off x="2964264" y="3129661"/>
              <a:ext cx="3848518" cy="377986"/>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304287" y="3196252"/>
              <a:ext cx="3369780" cy="91133"/>
            </a:xfrm>
            <a:prstGeom prst="rect">
              <a:avLst/>
            </a:prstGeom>
            <a:grpFill/>
          </p:spPr>
          <p:txBody>
            <a:bodyPr wrap="square" rtlCol="0">
              <a:spAutoFit/>
            </a:bodyPr>
            <a:lstStyle/>
            <a:p>
              <a:r>
                <a:rPr lang="en-US" dirty="0" smtClean="0">
                  <a:solidFill>
                    <a:schemeClr val="bg1"/>
                  </a:solidFill>
                </a:rPr>
                <a:t>Secondary infection of sooty mold growing on honeydew</a:t>
              </a:r>
              <a:endParaRPr lang="en-US" dirty="0">
                <a:solidFill>
                  <a:schemeClr val="bg1"/>
                </a:solidFill>
              </a:endParaRPr>
            </a:p>
          </p:txBody>
        </p:sp>
      </p:grpSp>
      <p:grpSp>
        <p:nvGrpSpPr>
          <p:cNvPr id="15" name="Group 14"/>
          <p:cNvGrpSpPr/>
          <p:nvPr/>
        </p:nvGrpSpPr>
        <p:grpSpPr>
          <a:xfrm>
            <a:off x="477503" y="4063325"/>
            <a:ext cx="2024537" cy="1719356"/>
            <a:chOff x="2964264" y="3129661"/>
            <a:chExt cx="3848518" cy="377986"/>
          </a:xfrm>
          <a:solidFill>
            <a:srgbClr val="77933C">
              <a:alpha val="52157"/>
            </a:srgbClr>
          </a:solidFill>
        </p:grpSpPr>
        <p:sp>
          <p:nvSpPr>
            <p:cNvPr id="16" name="Rectangle 15"/>
            <p:cNvSpPr/>
            <p:nvPr/>
          </p:nvSpPr>
          <p:spPr>
            <a:xfrm>
              <a:off x="2964264" y="3129661"/>
              <a:ext cx="3848518" cy="377986"/>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304287" y="3196252"/>
              <a:ext cx="3369780" cy="142090"/>
            </a:xfrm>
            <a:prstGeom prst="rect">
              <a:avLst/>
            </a:prstGeom>
            <a:grpFill/>
          </p:spPr>
          <p:txBody>
            <a:bodyPr wrap="square" rtlCol="0">
              <a:spAutoFit/>
            </a:bodyPr>
            <a:lstStyle/>
            <a:p>
              <a:r>
                <a:rPr lang="en-US" dirty="0" smtClean="0">
                  <a:solidFill>
                    <a:schemeClr val="bg1"/>
                  </a:solidFill>
                </a:rPr>
                <a:t>Lady bug larva eating aphids</a:t>
              </a:r>
              <a:endParaRPr lang="en-US" dirty="0">
                <a:solidFill>
                  <a:schemeClr val="bg1"/>
                </a:solidFill>
              </a:endParaRPr>
            </a:p>
          </p:txBody>
        </p:sp>
      </p:grpSp>
      <p:grpSp>
        <p:nvGrpSpPr>
          <p:cNvPr id="18" name="Group 17"/>
          <p:cNvGrpSpPr/>
          <p:nvPr/>
        </p:nvGrpSpPr>
        <p:grpSpPr>
          <a:xfrm>
            <a:off x="2733806" y="4091754"/>
            <a:ext cx="3005554" cy="1719356"/>
            <a:chOff x="2964264" y="3129661"/>
            <a:chExt cx="3848518" cy="377986"/>
          </a:xfrm>
          <a:solidFill>
            <a:srgbClr val="77933C">
              <a:alpha val="52157"/>
            </a:srgbClr>
          </a:solidFill>
        </p:grpSpPr>
        <p:sp>
          <p:nvSpPr>
            <p:cNvPr id="19" name="Rectangle 18"/>
            <p:cNvSpPr/>
            <p:nvPr/>
          </p:nvSpPr>
          <p:spPr>
            <a:xfrm>
              <a:off x="2964264" y="3129661"/>
              <a:ext cx="3848518" cy="377986"/>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304287" y="3196252"/>
              <a:ext cx="3369780" cy="142090"/>
            </a:xfrm>
            <a:prstGeom prst="rect">
              <a:avLst/>
            </a:prstGeom>
            <a:grpFill/>
          </p:spPr>
          <p:txBody>
            <a:bodyPr wrap="square" rtlCol="0">
              <a:spAutoFit/>
            </a:bodyPr>
            <a:lstStyle/>
            <a:p>
              <a:r>
                <a:rPr lang="en-US" dirty="0" smtClean="0">
                  <a:solidFill>
                    <a:schemeClr val="bg1"/>
                  </a:solidFill>
                </a:rPr>
                <a:t>Lady bug adult also eating aphids</a:t>
              </a:r>
              <a:endParaRPr lang="en-US" dirty="0">
                <a:solidFill>
                  <a:schemeClr val="bg1"/>
                </a:solidFill>
              </a:endParaRPr>
            </a:p>
          </p:txBody>
        </p:sp>
      </p:grpSp>
      <p:grpSp>
        <p:nvGrpSpPr>
          <p:cNvPr id="21" name="Group 20"/>
          <p:cNvGrpSpPr/>
          <p:nvPr/>
        </p:nvGrpSpPr>
        <p:grpSpPr>
          <a:xfrm>
            <a:off x="5961010" y="4091754"/>
            <a:ext cx="2410228" cy="1719356"/>
            <a:chOff x="2964264" y="3129661"/>
            <a:chExt cx="3848518" cy="377986"/>
          </a:xfrm>
          <a:solidFill>
            <a:srgbClr val="77933C">
              <a:alpha val="52157"/>
            </a:srgbClr>
          </a:solidFill>
        </p:grpSpPr>
        <p:sp>
          <p:nvSpPr>
            <p:cNvPr id="22" name="Rectangle 21"/>
            <p:cNvSpPr/>
            <p:nvPr/>
          </p:nvSpPr>
          <p:spPr>
            <a:xfrm>
              <a:off x="2964264" y="3129661"/>
              <a:ext cx="3848518" cy="377986"/>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304288" y="3196252"/>
              <a:ext cx="3369781" cy="142090"/>
            </a:xfrm>
            <a:prstGeom prst="rect">
              <a:avLst/>
            </a:prstGeom>
            <a:grpFill/>
          </p:spPr>
          <p:txBody>
            <a:bodyPr wrap="square" rtlCol="0">
              <a:spAutoFit/>
            </a:bodyPr>
            <a:lstStyle/>
            <a:p>
              <a:r>
                <a:rPr lang="en-US" dirty="0" smtClean="0">
                  <a:solidFill>
                    <a:schemeClr val="bg1"/>
                  </a:solidFill>
                </a:rPr>
                <a:t>Aphids parasitized by parasitoid wasp</a:t>
              </a:r>
              <a:endParaRPr lang="en-US" dirty="0">
                <a:solidFill>
                  <a:schemeClr val="bg1"/>
                </a:solidFill>
              </a:endParaRPr>
            </a:p>
          </p:txBody>
        </p:sp>
      </p:grpSp>
    </p:spTree>
    <p:extLst>
      <p:ext uri="{BB962C8B-B14F-4D97-AF65-F5344CB8AC3E}">
        <p14:creationId xmlns:p14="http://schemas.microsoft.com/office/powerpoint/2010/main" val="159591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Is It Really a Problem?</a:t>
            </a:r>
            <a:endParaRPr lang="en-US" dirty="0"/>
          </a:p>
        </p:txBody>
      </p:sp>
      <p:sp>
        <p:nvSpPr>
          <p:cNvPr id="3" name="Content Placeholder 2"/>
          <p:cNvSpPr>
            <a:spLocks noGrp="1"/>
          </p:cNvSpPr>
          <p:nvPr>
            <p:ph idx="1"/>
          </p:nvPr>
        </p:nvSpPr>
        <p:spPr>
          <a:xfrm>
            <a:off x="457200" y="1600200"/>
            <a:ext cx="3974123" cy="3816350"/>
          </a:xfrm>
        </p:spPr>
        <p:txBody>
          <a:bodyPr/>
          <a:lstStyle/>
          <a:p>
            <a:r>
              <a:rPr lang="en-US" dirty="0" smtClean="0"/>
              <a:t>Will it kill the tree?</a:t>
            </a:r>
          </a:p>
          <a:p>
            <a:r>
              <a:rPr lang="en-US" dirty="0" smtClean="0"/>
              <a:t>Reduce fruit yield?</a:t>
            </a:r>
          </a:p>
          <a:p>
            <a:r>
              <a:rPr lang="en-US" dirty="0" smtClean="0"/>
              <a:t>Introduce disease?</a:t>
            </a:r>
          </a:p>
          <a:p>
            <a:r>
              <a:rPr lang="en-US" dirty="0" smtClean="0"/>
              <a:t>Stunt growth or weaken?</a:t>
            </a:r>
          </a:p>
          <a:p>
            <a:r>
              <a:rPr lang="en-US" dirty="0" smtClean="0"/>
              <a:t>Cosmetic?</a:t>
            </a:r>
          </a:p>
          <a:p>
            <a:r>
              <a:rPr lang="en-US" dirty="0" smtClean="0"/>
              <a:t>Take care of itself? </a:t>
            </a:r>
          </a:p>
          <a:p>
            <a:endParaRPr lang="en-US" dirty="0"/>
          </a:p>
        </p:txBody>
      </p:sp>
      <p:pic>
        <p:nvPicPr>
          <p:cNvPr id="30726" name="Picture 6" descr="Image result for apple tree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169" y="1272757"/>
            <a:ext cx="3749442" cy="463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070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Management Strategies</a:t>
            </a:r>
            <a:endParaRPr lang="en-US" dirty="0"/>
          </a:p>
        </p:txBody>
      </p:sp>
      <p:sp>
        <p:nvSpPr>
          <p:cNvPr id="3" name="Content Placeholder 2"/>
          <p:cNvSpPr>
            <a:spLocks noGrp="1"/>
          </p:cNvSpPr>
          <p:nvPr>
            <p:ph idx="1"/>
          </p:nvPr>
        </p:nvSpPr>
        <p:spPr>
          <a:xfrm>
            <a:off x="527539" y="1298750"/>
            <a:ext cx="6144567" cy="3816350"/>
          </a:xfrm>
        </p:spPr>
        <p:txBody>
          <a:bodyPr/>
          <a:lstStyle/>
          <a:p>
            <a:pPr marL="0" indent="0">
              <a:buNone/>
            </a:pPr>
            <a:r>
              <a:rPr lang="en-US" sz="2800" dirty="0" smtClean="0"/>
              <a:t>Mechanical: Strong spray of water</a:t>
            </a:r>
          </a:p>
          <a:p>
            <a:pPr marL="0" indent="0">
              <a:buNone/>
            </a:pPr>
            <a:r>
              <a:rPr lang="en-US" sz="2800" dirty="0" smtClean="0"/>
              <a:t>Mechanical: prune off affected areas</a:t>
            </a:r>
          </a:p>
          <a:p>
            <a:pPr marL="0" indent="0">
              <a:buNone/>
            </a:pPr>
            <a:r>
              <a:rPr lang="en-US" sz="2800" dirty="0" smtClean="0"/>
              <a:t>Exclusion: </a:t>
            </a:r>
            <a:r>
              <a:rPr lang="en-US" sz="2800" dirty="0" err="1" smtClean="0"/>
              <a:t>Tanglefoot</a:t>
            </a:r>
            <a:r>
              <a:rPr lang="en-US" sz="2800" dirty="0" smtClean="0"/>
              <a:t> around tree trunk to control the ants</a:t>
            </a:r>
          </a:p>
          <a:p>
            <a:pPr marL="0" indent="0">
              <a:buNone/>
            </a:pPr>
            <a:r>
              <a:rPr lang="en-US" sz="2800" dirty="0" smtClean="0"/>
              <a:t>Biological: predators already present</a:t>
            </a:r>
          </a:p>
          <a:p>
            <a:pPr marL="0" indent="0">
              <a:buNone/>
            </a:pPr>
            <a:r>
              <a:rPr lang="en-US" sz="2800" dirty="0" smtClean="0"/>
              <a:t>Low </a:t>
            </a:r>
            <a:r>
              <a:rPr lang="en-US" sz="2800" dirty="0" err="1" smtClean="0"/>
              <a:t>tox</a:t>
            </a:r>
            <a:r>
              <a:rPr lang="en-US" sz="2800" dirty="0" smtClean="0"/>
              <a:t> chemical: Soap spray effective </a:t>
            </a:r>
          </a:p>
          <a:p>
            <a:pPr marL="0" indent="0">
              <a:buNone/>
            </a:pPr>
            <a:r>
              <a:rPr lang="en-US" sz="2800" dirty="0" smtClean="0"/>
              <a:t>Chemical: </a:t>
            </a:r>
            <a:r>
              <a:rPr lang="en-US" sz="2800" b="1" i="1" dirty="0" smtClean="0">
                <a:solidFill>
                  <a:schemeClr val="accent6">
                    <a:lumMod val="50000"/>
                  </a:schemeClr>
                </a:solidFill>
              </a:rPr>
              <a:t>not required</a:t>
            </a:r>
          </a:p>
          <a:p>
            <a:pPr marL="0" indent="0">
              <a:buNone/>
            </a:pPr>
            <a:endParaRPr lang="en-US" sz="2800" dirty="0"/>
          </a:p>
        </p:txBody>
      </p:sp>
      <p:pic>
        <p:nvPicPr>
          <p:cNvPr id="32770" name="Picture 2" descr="Image result for tanglefoot wrapped tree trunks ant b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986" y="1200777"/>
            <a:ext cx="19050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 result for spray soap on aph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411" y="4199334"/>
            <a:ext cx="3200575" cy="156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961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Monitor</a:t>
            </a:r>
            <a:endParaRPr lang="en-US" dirty="0"/>
          </a:p>
        </p:txBody>
      </p:sp>
      <p:pic>
        <p:nvPicPr>
          <p:cNvPr id="33794" name="Picture 2" descr="Image result for person inspecting an apple le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172273"/>
            <a:ext cx="81153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687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348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4" y="3611"/>
            <a:ext cx="2655608" cy="685439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Image result for common garden wee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372" y="1990725"/>
            <a:ext cx="3876675" cy="4867276"/>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Image result for garden pathog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139" y="66652"/>
            <a:ext cx="3677408" cy="2140522"/>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10" descr="Image result for snails and slu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8643" y="66652"/>
            <a:ext cx="2785357" cy="1617170"/>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Image result for goph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7462" y="1683823"/>
            <a:ext cx="2776537"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Image result for nemato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7548" y="3645973"/>
            <a:ext cx="2786452" cy="30853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5573" y="4099034"/>
            <a:ext cx="7472854" cy="146619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5573" y="4406900"/>
            <a:ext cx="7472854" cy="1362075"/>
          </a:xfrm>
        </p:spPr>
        <p:txBody>
          <a:bodyPr/>
          <a:lstStyle/>
          <a:p>
            <a:pPr algn="ctr"/>
            <a:r>
              <a:rPr lang="en-US" dirty="0" smtClean="0">
                <a:solidFill>
                  <a:schemeClr val="bg1"/>
                </a:solidFill>
              </a:rPr>
              <a:t>Common Pests In our area</a:t>
            </a:r>
            <a:endParaRPr lang="en-US" dirty="0">
              <a:solidFill>
                <a:schemeClr val="bg1"/>
              </a:solidFill>
            </a:endParaRPr>
          </a:p>
        </p:txBody>
      </p:sp>
    </p:spTree>
    <p:extLst>
      <p:ext uri="{BB962C8B-B14F-4D97-AF65-F5344CB8AC3E}">
        <p14:creationId xmlns:p14="http://schemas.microsoft.com/office/powerpoint/2010/main" val="2563598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What is IPM?</a:t>
            </a:r>
            <a:endParaRPr lang="en-US" sz="4800" b="0" dirty="0"/>
          </a:p>
        </p:txBody>
      </p:sp>
      <p:sp>
        <p:nvSpPr>
          <p:cNvPr id="10" name="Content Placeholder 9"/>
          <p:cNvSpPr>
            <a:spLocks noGrp="1"/>
          </p:cNvSpPr>
          <p:nvPr>
            <p:ph sz="half" idx="1"/>
          </p:nvPr>
        </p:nvSpPr>
        <p:spPr>
          <a:xfrm>
            <a:off x="457199" y="1600201"/>
            <a:ext cx="4751799" cy="4154392"/>
          </a:xfrm>
        </p:spPr>
        <p:txBody>
          <a:bodyPr>
            <a:noAutofit/>
          </a:bodyPr>
          <a:lstStyle/>
          <a:p>
            <a:pPr marL="0" indent="0">
              <a:buNone/>
            </a:pPr>
            <a:r>
              <a:rPr lang="en-US" sz="2400" dirty="0"/>
              <a:t>Integrated pest management (IPM) is an </a:t>
            </a:r>
            <a:r>
              <a:rPr lang="en-US" b="1" dirty="0">
                <a:solidFill>
                  <a:schemeClr val="accent6">
                    <a:lumMod val="50000"/>
                  </a:schemeClr>
                </a:solidFill>
              </a:rPr>
              <a:t>ecosystem-based strategy</a:t>
            </a:r>
            <a:r>
              <a:rPr lang="en-US" dirty="0">
                <a:solidFill>
                  <a:schemeClr val="accent6">
                    <a:lumMod val="50000"/>
                  </a:schemeClr>
                </a:solidFill>
              </a:rPr>
              <a:t> </a:t>
            </a:r>
            <a:r>
              <a:rPr lang="en-US" sz="2400" dirty="0"/>
              <a:t>that focuses on </a:t>
            </a:r>
            <a:r>
              <a:rPr lang="en-US" b="1" dirty="0">
                <a:solidFill>
                  <a:schemeClr val="accent6">
                    <a:lumMod val="50000"/>
                  </a:schemeClr>
                </a:solidFill>
              </a:rPr>
              <a:t>long-term prevention</a:t>
            </a:r>
            <a:r>
              <a:rPr lang="en-US" sz="2400" b="1" dirty="0"/>
              <a:t> </a:t>
            </a:r>
            <a:r>
              <a:rPr lang="en-US" sz="2400" dirty="0"/>
              <a:t>of pests or their damage through </a:t>
            </a:r>
            <a:r>
              <a:rPr lang="en-US" b="1" dirty="0">
                <a:solidFill>
                  <a:schemeClr val="accent6">
                    <a:lumMod val="50000"/>
                  </a:schemeClr>
                </a:solidFill>
              </a:rPr>
              <a:t>a combination of techniques</a:t>
            </a:r>
            <a:r>
              <a:rPr lang="en-US" sz="2400" dirty="0"/>
              <a:t> such as biological control, habitat manipulation, modification of cultural practices, and use of resistant varieties.</a:t>
            </a:r>
          </a:p>
        </p:txBody>
      </p:sp>
      <p:pic>
        <p:nvPicPr>
          <p:cNvPr id="23556" name="Picture 4" descr="Image result for ipm 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503" y="1761357"/>
            <a:ext cx="3617731" cy="2954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162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Local Insect Pests You May Find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4640031"/>
              </p:ext>
            </p:extLst>
          </p:nvPr>
        </p:nvGraphicFramePr>
        <p:xfrm>
          <a:off x="539394" y="1371939"/>
          <a:ext cx="8229600" cy="4704676"/>
        </p:xfrm>
        <a:graphic>
          <a:graphicData uri="http://schemas.openxmlformats.org/drawingml/2006/table">
            <a:tbl>
              <a:tblPr firstRow="1" bandRow="1">
                <a:tableStyleId>{5C22544A-7EE6-4342-B048-85BDC9FD1C3A}</a:tableStyleId>
              </a:tblPr>
              <a:tblGrid>
                <a:gridCol w="2057400"/>
                <a:gridCol w="1708078"/>
                <a:gridCol w="2406722"/>
                <a:gridCol w="2057400"/>
              </a:tblGrid>
              <a:tr h="3182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r>
                        <a:rPr lang="en-US" dirty="0" smtClean="0"/>
                        <a:t>Type</a:t>
                      </a:r>
                      <a:endParaRPr lang="en-US" dirty="0"/>
                    </a:p>
                  </a:txBody>
                  <a:tcPr/>
                </a:tc>
                <a:tc>
                  <a:txBody>
                    <a:bodyPr/>
                    <a:lstStyle/>
                    <a:p>
                      <a:r>
                        <a:rPr lang="en-US" dirty="0" smtClean="0"/>
                        <a:t>Host</a:t>
                      </a:r>
                      <a:endParaRPr lang="en-US" dirty="0"/>
                    </a:p>
                  </a:txBody>
                  <a:tcPr/>
                </a:tc>
                <a:tc>
                  <a:txBody>
                    <a:bodyPr/>
                    <a:lstStyle/>
                    <a:p>
                      <a:r>
                        <a:rPr lang="en-US" dirty="0" smtClean="0"/>
                        <a:t>Damage </a:t>
                      </a:r>
                      <a:r>
                        <a:rPr lang="en-US" baseline="0" dirty="0" smtClean="0"/>
                        <a:t>stage</a:t>
                      </a:r>
                      <a:endParaRPr lang="en-US" dirty="0"/>
                    </a:p>
                  </a:txBody>
                  <a:tcPr/>
                </a:tc>
              </a:tr>
              <a:tr h="856129">
                <a:tc>
                  <a:txBody>
                    <a:bodyPr/>
                    <a:lstStyle/>
                    <a:p>
                      <a:endParaRPr lang="en-US" dirty="0"/>
                    </a:p>
                  </a:txBody>
                  <a:tcPr/>
                </a:tc>
                <a:tc>
                  <a:txBody>
                    <a:bodyPr/>
                    <a:lstStyle/>
                    <a:p>
                      <a:r>
                        <a:rPr lang="en-US" dirty="0" smtClean="0">
                          <a:hlinkClick r:id="rId3"/>
                        </a:rPr>
                        <a:t>Aphids</a:t>
                      </a:r>
                      <a:endParaRPr lang="en-US" dirty="0"/>
                    </a:p>
                  </a:txBody>
                  <a:tcPr/>
                </a:tc>
                <a:tc>
                  <a:txBody>
                    <a:bodyPr/>
                    <a:lstStyle/>
                    <a:p>
                      <a:r>
                        <a:rPr lang="en-US" dirty="0" smtClean="0"/>
                        <a:t>Range of vegetable</a:t>
                      </a:r>
                      <a:r>
                        <a:rPr lang="en-US" baseline="0" dirty="0" smtClean="0"/>
                        <a:t> plants and weeds</a:t>
                      </a:r>
                      <a:endParaRPr lang="en-US" dirty="0"/>
                    </a:p>
                  </a:txBody>
                  <a:tcPr/>
                </a:tc>
                <a:tc>
                  <a:txBody>
                    <a:bodyPr/>
                    <a:lstStyle/>
                    <a:p>
                      <a:r>
                        <a:rPr lang="en-US" dirty="0" smtClean="0"/>
                        <a:t>Adult &amp; nymph</a:t>
                      </a:r>
                      <a:endParaRPr lang="en-US" dirty="0"/>
                    </a:p>
                  </a:txBody>
                  <a:tcPr/>
                </a:tc>
              </a:tr>
              <a:tr h="856129">
                <a:tc>
                  <a:txBody>
                    <a:bodyPr/>
                    <a:lstStyle/>
                    <a:p>
                      <a:endParaRPr lang="en-US" dirty="0"/>
                    </a:p>
                  </a:txBody>
                  <a:tcPr/>
                </a:tc>
                <a:tc>
                  <a:txBody>
                    <a:bodyPr/>
                    <a:lstStyle/>
                    <a:p>
                      <a:r>
                        <a:rPr lang="en-US" dirty="0" smtClean="0">
                          <a:hlinkClick r:id="rId4"/>
                        </a:rPr>
                        <a:t>Cabbageworm</a:t>
                      </a:r>
                      <a:endParaRPr lang="en-US" dirty="0"/>
                    </a:p>
                  </a:txBody>
                  <a:tcPr/>
                </a:tc>
                <a:tc>
                  <a:txBody>
                    <a:bodyPr/>
                    <a:lstStyle/>
                    <a:p>
                      <a:r>
                        <a:rPr lang="en-US" dirty="0" smtClean="0"/>
                        <a:t>Leafy vegetable</a:t>
                      </a:r>
                      <a:r>
                        <a:rPr lang="en-US" baseline="0" dirty="0" smtClean="0"/>
                        <a:t> plants, especially brassicas</a:t>
                      </a:r>
                      <a:endParaRPr lang="en-US" dirty="0"/>
                    </a:p>
                  </a:txBody>
                  <a:tcPr/>
                </a:tc>
                <a:tc>
                  <a:txBody>
                    <a:bodyPr/>
                    <a:lstStyle/>
                    <a:p>
                      <a:r>
                        <a:rPr lang="en-US" dirty="0" smtClean="0"/>
                        <a:t>Larvae</a:t>
                      </a:r>
                      <a:endParaRPr lang="en-US" dirty="0"/>
                    </a:p>
                  </a:txBody>
                  <a:tcPr/>
                </a:tc>
              </a:tr>
              <a:tr h="856129">
                <a:tc>
                  <a:txBody>
                    <a:bodyPr/>
                    <a:lstStyle/>
                    <a:p>
                      <a:endParaRPr lang="en-US" dirty="0"/>
                    </a:p>
                  </a:txBody>
                  <a:tcPr/>
                </a:tc>
                <a:tc>
                  <a:txBody>
                    <a:bodyPr/>
                    <a:lstStyle/>
                    <a:p>
                      <a:r>
                        <a:rPr lang="en-US" dirty="0" smtClean="0">
                          <a:hlinkClick r:id="rId5"/>
                        </a:rPr>
                        <a:t>Leafhoppers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Range of vegetables,</a:t>
                      </a:r>
                      <a:r>
                        <a:rPr lang="en-US" baseline="0" dirty="0" smtClean="0"/>
                        <a:t> flowers, fruits and woody plants</a:t>
                      </a:r>
                      <a:endParaRPr lang="en-US" dirty="0" smtClean="0"/>
                    </a:p>
                  </a:txBody>
                  <a:tcPr/>
                </a:tc>
                <a:tc>
                  <a:txBody>
                    <a:bodyPr/>
                    <a:lstStyle/>
                    <a:p>
                      <a:r>
                        <a:rPr lang="en-US" dirty="0" smtClean="0"/>
                        <a:t>Adult</a:t>
                      </a:r>
                      <a:endParaRPr lang="en-US" dirty="0"/>
                    </a:p>
                  </a:txBody>
                  <a:tcPr/>
                </a:tc>
              </a:tr>
              <a:tr h="856129">
                <a:tc>
                  <a:txBody>
                    <a:bodyPr/>
                    <a:lstStyle/>
                    <a:p>
                      <a:endParaRPr lang="en-US" dirty="0"/>
                    </a:p>
                  </a:txBody>
                  <a:tcPr/>
                </a:tc>
                <a:tc>
                  <a:txBody>
                    <a:bodyPr/>
                    <a:lstStyle/>
                    <a:p>
                      <a:r>
                        <a:rPr lang="en-US" dirty="0" err="1" smtClean="0">
                          <a:hlinkClick r:id="rId6"/>
                        </a:rPr>
                        <a:t>Leafminers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Range of vegetables</a:t>
                      </a:r>
                      <a:r>
                        <a:rPr lang="en-US" baseline="0" dirty="0" smtClean="0"/>
                        <a:t> &amp; flowers</a:t>
                      </a:r>
                      <a:endParaRPr lang="en-US" dirty="0" smtClean="0"/>
                    </a:p>
                  </a:txBody>
                  <a:tcPr/>
                </a:tc>
                <a:tc>
                  <a:txBody>
                    <a:bodyPr/>
                    <a:lstStyle/>
                    <a:p>
                      <a:r>
                        <a:rPr lang="en-US" dirty="0" smtClean="0"/>
                        <a:t>Larvae</a:t>
                      </a:r>
                      <a:endParaRPr lang="en-US" dirty="0"/>
                    </a:p>
                  </a:txBody>
                  <a:tcPr/>
                </a:tc>
              </a:tr>
              <a:tr h="856129">
                <a:tc>
                  <a:txBody>
                    <a:bodyPr/>
                    <a:lstStyle/>
                    <a:p>
                      <a:endParaRPr lang="en-US" dirty="0"/>
                    </a:p>
                  </a:txBody>
                  <a:tcPr/>
                </a:tc>
                <a:tc>
                  <a:txBody>
                    <a:bodyPr/>
                    <a:lstStyle/>
                    <a:p>
                      <a:r>
                        <a:rPr lang="en-US" dirty="0" err="1" smtClean="0">
                          <a:hlinkClick r:id="rId7"/>
                        </a:rPr>
                        <a:t>Leafrollers</a:t>
                      </a:r>
                      <a:endParaRPr lang="en-US" dirty="0"/>
                    </a:p>
                  </a:txBody>
                  <a:tcPr/>
                </a:tc>
                <a:tc>
                  <a:txBody>
                    <a:bodyPr/>
                    <a:lstStyle/>
                    <a:p>
                      <a:r>
                        <a:rPr lang="en-US" dirty="0" smtClean="0"/>
                        <a:t>Ornamental and fruit</a:t>
                      </a:r>
                      <a:r>
                        <a:rPr lang="en-US" baseline="0" dirty="0" smtClean="0"/>
                        <a:t> trees</a:t>
                      </a:r>
                      <a:endParaRPr lang="en-US" dirty="0"/>
                    </a:p>
                  </a:txBody>
                  <a:tcPr/>
                </a:tc>
                <a:tc>
                  <a:txBody>
                    <a:bodyPr/>
                    <a:lstStyle/>
                    <a:p>
                      <a:r>
                        <a:rPr lang="en-US" dirty="0" smtClean="0"/>
                        <a:t>Larvae</a:t>
                      </a:r>
                      <a:endParaRPr lang="en-US" dirty="0"/>
                    </a:p>
                  </a:txBody>
                  <a:tcPr/>
                </a:tc>
              </a:tr>
            </a:tbl>
          </a:graphicData>
        </a:graphic>
      </p:graphicFrame>
      <p:pic>
        <p:nvPicPr>
          <p:cNvPr id="1026" name="Picture 2" descr="http://ipm.ucanr.edu/PMG/IMAGES/B/I-HO-BBRA-AD.011h.jpg">
            <a:hlinkClick r:id="rId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587" y="1810540"/>
            <a:ext cx="1177015" cy="7785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orted cabbageworm larva">
            <a:hlinkClick r:id="rId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587" y="2630183"/>
            <a:ext cx="1177015" cy="8180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dult potato leafhopper">
            <a:hlinkClick r:id="rId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588" y="3540926"/>
            <a:ext cx="1177014" cy="840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afminer mines and feeding punctu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4728" y="4455505"/>
            <a:ext cx="1097874" cy="7757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gure 3. Fruittree leafroller larva feeding inside a leaf it has rolled, or webbed, together.">
            <a:hlinkClick r:id="rId7"/>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5001" y="5307655"/>
            <a:ext cx="1087601" cy="71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781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Top 10 Local Insect Pests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37788219"/>
              </p:ext>
            </p:extLst>
          </p:nvPr>
        </p:nvGraphicFramePr>
        <p:xfrm>
          <a:off x="539394" y="1371939"/>
          <a:ext cx="8229600" cy="4646405"/>
        </p:xfrm>
        <a:graphic>
          <a:graphicData uri="http://schemas.openxmlformats.org/drawingml/2006/table">
            <a:tbl>
              <a:tblPr firstRow="1" bandRow="1">
                <a:tableStyleId>{5C22544A-7EE6-4342-B048-85BDC9FD1C3A}</a:tableStyleId>
              </a:tblPr>
              <a:tblGrid>
                <a:gridCol w="2057400"/>
                <a:gridCol w="1358757"/>
                <a:gridCol w="2756043"/>
                <a:gridCol w="2057400"/>
              </a:tblGrid>
              <a:tr h="3182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r>
                        <a:rPr lang="en-US" dirty="0" smtClean="0"/>
                        <a:t>Type</a:t>
                      </a:r>
                      <a:endParaRPr lang="en-US" dirty="0"/>
                    </a:p>
                  </a:txBody>
                  <a:tcPr/>
                </a:tc>
                <a:tc>
                  <a:txBody>
                    <a:bodyPr/>
                    <a:lstStyle/>
                    <a:p>
                      <a:r>
                        <a:rPr lang="en-US" dirty="0" smtClean="0"/>
                        <a:t>Host</a:t>
                      </a:r>
                      <a:endParaRPr lang="en-US" dirty="0"/>
                    </a:p>
                  </a:txBody>
                  <a:tcPr/>
                </a:tc>
                <a:tc>
                  <a:txBody>
                    <a:bodyPr/>
                    <a:lstStyle/>
                    <a:p>
                      <a:r>
                        <a:rPr lang="en-US" dirty="0" smtClean="0"/>
                        <a:t>Damage </a:t>
                      </a:r>
                      <a:r>
                        <a:rPr lang="en-US" baseline="0" dirty="0" smtClean="0"/>
                        <a:t>stage</a:t>
                      </a:r>
                      <a:endParaRPr lang="en-US" dirty="0"/>
                    </a:p>
                  </a:txBody>
                  <a:tcPr/>
                </a:tc>
              </a:tr>
              <a:tr h="856129">
                <a:tc>
                  <a:txBody>
                    <a:bodyPr/>
                    <a:lstStyle/>
                    <a:p>
                      <a:endParaRPr lang="en-US" dirty="0"/>
                    </a:p>
                  </a:txBody>
                  <a:tcPr/>
                </a:tc>
                <a:tc>
                  <a:txBody>
                    <a:bodyPr/>
                    <a:lstStyle/>
                    <a:p>
                      <a:r>
                        <a:rPr lang="en-US" dirty="0" err="1" smtClean="0">
                          <a:hlinkClick r:id="rId3"/>
                        </a:rPr>
                        <a:t>Loopers</a:t>
                      </a:r>
                      <a:endParaRPr lang="en-US" dirty="0"/>
                    </a:p>
                  </a:txBody>
                  <a:tcPr/>
                </a:tc>
                <a:tc>
                  <a:txBody>
                    <a:bodyPr/>
                    <a:lstStyle/>
                    <a:p>
                      <a:r>
                        <a:rPr lang="en-US" dirty="0" smtClean="0"/>
                        <a:t>Range of vegetable</a:t>
                      </a:r>
                      <a:r>
                        <a:rPr lang="en-US" baseline="0" dirty="0" smtClean="0"/>
                        <a:t> </a:t>
                      </a:r>
                      <a:r>
                        <a:rPr lang="en-US" baseline="0" dirty="0" smtClean="0"/>
                        <a:t>plants</a:t>
                      </a:r>
                      <a:endParaRPr lang="en-US" dirty="0"/>
                    </a:p>
                  </a:txBody>
                  <a:tcPr/>
                </a:tc>
                <a:tc>
                  <a:txBody>
                    <a:bodyPr/>
                    <a:lstStyle/>
                    <a:p>
                      <a:r>
                        <a:rPr lang="en-US" dirty="0" smtClean="0"/>
                        <a:t>Larvae</a:t>
                      </a:r>
                      <a:endParaRPr lang="en-US" dirty="0"/>
                    </a:p>
                  </a:txBody>
                  <a:tcPr/>
                </a:tc>
              </a:tr>
              <a:tr h="856129">
                <a:tc>
                  <a:txBody>
                    <a:bodyPr/>
                    <a:lstStyle/>
                    <a:p>
                      <a:endParaRPr lang="en-US" dirty="0"/>
                    </a:p>
                  </a:txBody>
                  <a:tcPr/>
                </a:tc>
                <a:tc>
                  <a:txBody>
                    <a:bodyPr/>
                    <a:lstStyle/>
                    <a:p>
                      <a:r>
                        <a:rPr lang="en-US" dirty="0" smtClean="0">
                          <a:hlinkClick r:id="rId4"/>
                        </a:rPr>
                        <a:t>Mealybugs</a:t>
                      </a:r>
                      <a:endParaRPr lang="en-US" dirty="0"/>
                    </a:p>
                  </a:txBody>
                  <a:tcPr/>
                </a:tc>
                <a:tc>
                  <a:txBody>
                    <a:bodyPr/>
                    <a:lstStyle/>
                    <a:p>
                      <a:r>
                        <a:rPr lang="en-US" dirty="0" smtClean="0"/>
                        <a:t>Range of vegetables</a:t>
                      </a:r>
                      <a:r>
                        <a:rPr lang="en-US" baseline="0" dirty="0" smtClean="0"/>
                        <a:t>, ornamentals and trees</a:t>
                      </a:r>
                      <a:endParaRPr lang="en-US" dirty="0"/>
                    </a:p>
                  </a:txBody>
                  <a:tcPr/>
                </a:tc>
                <a:tc>
                  <a:txBody>
                    <a:bodyPr/>
                    <a:lstStyle/>
                    <a:p>
                      <a:r>
                        <a:rPr lang="en-US" dirty="0" smtClean="0"/>
                        <a:t>Adults</a:t>
                      </a:r>
                      <a:r>
                        <a:rPr lang="en-US" baseline="0" dirty="0" smtClean="0"/>
                        <a:t> &amp; Nymphs</a:t>
                      </a:r>
                      <a:endParaRPr lang="en-US" dirty="0"/>
                    </a:p>
                  </a:txBody>
                  <a:tcPr/>
                </a:tc>
              </a:tr>
              <a:tr h="856129">
                <a:tc>
                  <a:txBody>
                    <a:bodyPr/>
                    <a:lstStyle/>
                    <a:p>
                      <a:endParaRPr lang="en-US" dirty="0"/>
                    </a:p>
                  </a:txBody>
                  <a:tcPr/>
                </a:tc>
                <a:tc>
                  <a:txBody>
                    <a:bodyPr/>
                    <a:lstStyle/>
                    <a:p>
                      <a:r>
                        <a:rPr lang="en-US" dirty="0" smtClean="0">
                          <a:hlinkClick r:id="rId5"/>
                        </a:rPr>
                        <a:t>Scale</a:t>
                      </a:r>
                      <a:endParaRPr lang="en-US" dirty="0"/>
                    </a:p>
                  </a:txBody>
                  <a:tcPr/>
                </a:tc>
                <a:tc>
                  <a:txBody>
                    <a:bodyPr/>
                    <a:lstStyle/>
                    <a:p>
                      <a:r>
                        <a:rPr lang="en-US" dirty="0" smtClean="0"/>
                        <a:t>Range of vegetables</a:t>
                      </a:r>
                      <a:r>
                        <a:rPr lang="en-US" baseline="0" dirty="0" smtClean="0"/>
                        <a:t>, ornamentals and trees</a:t>
                      </a:r>
                      <a:endParaRPr lang="en-US" dirty="0"/>
                    </a:p>
                  </a:txBody>
                  <a:tcPr/>
                </a:tc>
                <a:tc>
                  <a:txBody>
                    <a:bodyPr/>
                    <a:lstStyle/>
                    <a:p>
                      <a:r>
                        <a:rPr lang="en-US" dirty="0" smtClean="0"/>
                        <a:t>Adults &amp; Nymphs</a:t>
                      </a:r>
                      <a:endParaRPr lang="en-US" dirty="0"/>
                    </a:p>
                  </a:txBody>
                  <a:tcPr/>
                </a:tc>
              </a:tr>
              <a:tr h="856129">
                <a:tc>
                  <a:txBody>
                    <a:bodyPr/>
                    <a:lstStyle/>
                    <a:p>
                      <a:endParaRPr lang="en-US" dirty="0"/>
                    </a:p>
                  </a:txBody>
                  <a:tcPr/>
                </a:tc>
                <a:tc>
                  <a:txBody>
                    <a:bodyPr/>
                    <a:lstStyle/>
                    <a:p>
                      <a:r>
                        <a:rPr lang="en-US" dirty="0" err="1" smtClean="0">
                          <a:hlinkClick r:id="rId6"/>
                        </a:rPr>
                        <a:t>Thrips</a:t>
                      </a:r>
                      <a:endParaRPr lang="en-US" dirty="0"/>
                    </a:p>
                  </a:txBody>
                  <a:tcPr/>
                </a:tc>
                <a:tc>
                  <a:txBody>
                    <a:bodyPr/>
                    <a:lstStyle/>
                    <a:p>
                      <a:r>
                        <a:rPr lang="en-US" dirty="0" smtClean="0"/>
                        <a:t>Herbaceous</a:t>
                      </a:r>
                      <a:r>
                        <a:rPr lang="en-US" baseline="0" dirty="0" smtClean="0"/>
                        <a:t> plants, flowers, and woody plants</a:t>
                      </a:r>
                      <a:endParaRPr lang="en-US" dirty="0"/>
                    </a:p>
                  </a:txBody>
                  <a:tcPr/>
                </a:tc>
                <a:tc>
                  <a:txBody>
                    <a:bodyPr/>
                    <a:lstStyle/>
                    <a:p>
                      <a:r>
                        <a:rPr lang="en-US" dirty="0" smtClean="0"/>
                        <a:t>Adults</a:t>
                      </a:r>
                      <a:endParaRPr lang="en-US" dirty="0"/>
                    </a:p>
                  </a:txBody>
                  <a:tcPr/>
                </a:tc>
              </a:tr>
              <a:tr h="856129">
                <a:tc>
                  <a:txBody>
                    <a:bodyPr/>
                    <a:lstStyle/>
                    <a:p>
                      <a:endParaRPr lang="en-US" dirty="0"/>
                    </a:p>
                  </a:txBody>
                  <a:tcPr/>
                </a:tc>
                <a:tc>
                  <a:txBody>
                    <a:bodyPr/>
                    <a:lstStyle/>
                    <a:p>
                      <a:r>
                        <a:rPr lang="en-US" dirty="0" smtClean="0">
                          <a:hlinkClick r:id="rId7"/>
                        </a:rPr>
                        <a:t>Whiteflies</a:t>
                      </a:r>
                      <a:endParaRPr lang="en-US" dirty="0"/>
                    </a:p>
                  </a:txBody>
                  <a:tcPr/>
                </a:tc>
                <a:tc>
                  <a:txBody>
                    <a:bodyPr/>
                    <a:lstStyle/>
                    <a:p>
                      <a:r>
                        <a:rPr lang="en-US" dirty="0" smtClean="0"/>
                        <a:t>Range of</a:t>
                      </a:r>
                      <a:r>
                        <a:rPr lang="en-US" baseline="0" dirty="0" smtClean="0"/>
                        <a:t> vegetables, ornamentals and weeks</a:t>
                      </a:r>
                      <a:endParaRPr lang="en-US" dirty="0"/>
                    </a:p>
                  </a:txBody>
                  <a:tcPr/>
                </a:tc>
                <a:tc>
                  <a:txBody>
                    <a:bodyPr/>
                    <a:lstStyle/>
                    <a:p>
                      <a:r>
                        <a:rPr lang="en-US" dirty="0" smtClean="0"/>
                        <a:t>Adults</a:t>
                      </a:r>
                      <a:endParaRPr lang="en-US" dirty="0"/>
                    </a:p>
                  </a:txBody>
                  <a:tcPr/>
                </a:tc>
              </a:tr>
            </a:tbl>
          </a:graphicData>
        </a:graphic>
      </p:graphicFrame>
      <p:pic>
        <p:nvPicPr>
          <p:cNvPr id="2050" name="Picture 2" descr="Looper caterpillar">
            <a:hlinkClick r:id="rId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346" y="1794553"/>
            <a:ext cx="1422970" cy="736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alybugs covering stems">
            <a:hlinkClick r:id="rId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347" y="2665556"/>
            <a:ext cx="1114743" cy="7316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edy scale.">
            <a:hlinkClick r:id="rId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347" y="3505664"/>
            <a:ext cx="1114743" cy="7356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n adult, egg, and two larvae of Cuban laurel thrips.">
            <a:hlinkClick r:id="rId6"/>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347" y="4365698"/>
            <a:ext cx="1114743" cy="7351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weetpotato whitefly adults and nymphs.">
            <a:hlinkClick r:id="rId7"/>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7347" y="5235735"/>
            <a:ext cx="1114744" cy="73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839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Other Invertebrate Pests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19665185"/>
              </p:ext>
            </p:extLst>
          </p:nvPr>
        </p:nvGraphicFramePr>
        <p:xfrm>
          <a:off x="457200" y="1143001"/>
          <a:ext cx="8229600" cy="3906818"/>
        </p:xfrm>
        <a:graphic>
          <a:graphicData uri="http://schemas.openxmlformats.org/drawingml/2006/table">
            <a:tbl>
              <a:tblPr firstRow="1" bandRow="1">
                <a:tableStyleId>{5C22544A-7EE6-4342-B048-85BDC9FD1C3A}</a:tableStyleId>
              </a:tblPr>
              <a:tblGrid>
                <a:gridCol w="2057400"/>
                <a:gridCol w="2057400"/>
                <a:gridCol w="2057400"/>
                <a:gridCol w="2057400"/>
              </a:tblGrid>
              <a:tr h="3182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r>
                        <a:rPr lang="en-US" dirty="0" smtClean="0"/>
                        <a:t>Type</a:t>
                      </a:r>
                      <a:endParaRPr lang="en-US" dirty="0"/>
                    </a:p>
                  </a:txBody>
                  <a:tcPr/>
                </a:tc>
                <a:tc>
                  <a:txBody>
                    <a:bodyPr/>
                    <a:lstStyle/>
                    <a:p>
                      <a:r>
                        <a:rPr lang="en-US" dirty="0" smtClean="0"/>
                        <a:t>Host</a:t>
                      </a:r>
                      <a:endParaRPr lang="en-US" dirty="0"/>
                    </a:p>
                  </a:txBody>
                  <a:tcPr/>
                </a:tc>
                <a:tc>
                  <a:txBody>
                    <a:bodyPr/>
                    <a:lstStyle/>
                    <a:p>
                      <a:r>
                        <a:rPr lang="en-US" dirty="0" err="1" smtClean="0"/>
                        <a:t>Dammage</a:t>
                      </a:r>
                      <a:r>
                        <a:rPr lang="en-US" dirty="0" smtClean="0"/>
                        <a:t> </a:t>
                      </a:r>
                      <a:r>
                        <a:rPr lang="en-US" baseline="0" dirty="0" smtClean="0"/>
                        <a:t>stage</a:t>
                      </a:r>
                      <a:endParaRPr lang="en-US" dirty="0"/>
                    </a:p>
                  </a:txBody>
                  <a:tcPr/>
                </a:tc>
              </a:tr>
              <a:tr h="856129">
                <a:tc>
                  <a:txBody>
                    <a:bodyPr/>
                    <a:lstStyle/>
                    <a:p>
                      <a:endParaRPr lang="en-US" dirty="0"/>
                    </a:p>
                  </a:txBody>
                  <a:tcPr/>
                </a:tc>
                <a:tc>
                  <a:txBody>
                    <a:bodyPr/>
                    <a:lstStyle/>
                    <a:p>
                      <a:r>
                        <a:rPr lang="en-US" dirty="0" smtClean="0">
                          <a:hlinkClick r:id="rId3"/>
                        </a:rPr>
                        <a:t>Earwig</a:t>
                      </a:r>
                      <a:endParaRPr lang="en-US" dirty="0"/>
                    </a:p>
                  </a:txBody>
                  <a:tcPr/>
                </a:tc>
                <a:tc>
                  <a:txBody>
                    <a:bodyPr/>
                    <a:lstStyle/>
                    <a:p>
                      <a:r>
                        <a:rPr lang="en-US" dirty="0" smtClean="0"/>
                        <a:t>Range of vegetable</a:t>
                      </a:r>
                      <a:r>
                        <a:rPr lang="en-US" baseline="0" dirty="0" smtClean="0"/>
                        <a:t> plants and weeds</a:t>
                      </a:r>
                      <a:endParaRPr lang="en-US" dirty="0"/>
                    </a:p>
                  </a:txBody>
                  <a:tcPr/>
                </a:tc>
                <a:tc>
                  <a:txBody>
                    <a:bodyPr/>
                    <a:lstStyle/>
                    <a:p>
                      <a:r>
                        <a:rPr lang="en-US" dirty="0" smtClean="0"/>
                        <a:t>Adult</a:t>
                      </a:r>
                      <a:endParaRPr lang="en-US" dirty="0"/>
                    </a:p>
                  </a:txBody>
                  <a:tcPr/>
                </a:tc>
              </a:tr>
              <a:tr h="856129">
                <a:tc>
                  <a:txBody>
                    <a:bodyPr/>
                    <a:lstStyle/>
                    <a:p>
                      <a:endParaRPr lang="en-US" dirty="0"/>
                    </a:p>
                  </a:txBody>
                  <a:tcPr/>
                </a:tc>
                <a:tc>
                  <a:txBody>
                    <a:bodyPr/>
                    <a:lstStyle/>
                    <a:p>
                      <a:r>
                        <a:rPr lang="en-US" dirty="0" smtClean="0">
                          <a:hlinkClick r:id="rId4"/>
                        </a:rPr>
                        <a:t>Slugs &amp; Snails</a:t>
                      </a:r>
                      <a:endParaRPr lang="en-US" dirty="0"/>
                    </a:p>
                  </a:txBody>
                  <a:tcPr/>
                </a:tc>
                <a:tc>
                  <a:txBody>
                    <a:bodyPr/>
                    <a:lstStyle/>
                    <a:p>
                      <a:r>
                        <a:rPr lang="en-US" dirty="0" smtClean="0"/>
                        <a:t>Range of </a:t>
                      </a:r>
                      <a:r>
                        <a:rPr lang="en-US" baseline="0" dirty="0" smtClean="0"/>
                        <a:t>plants </a:t>
                      </a:r>
                      <a:endParaRPr lang="en-US" dirty="0"/>
                    </a:p>
                  </a:txBody>
                  <a:tcPr/>
                </a:tc>
                <a:tc>
                  <a:txBody>
                    <a:bodyPr/>
                    <a:lstStyle/>
                    <a:p>
                      <a:r>
                        <a:rPr lang="en-US" dirty="0" smtClean="0"/>
                        <a:t>Adult</a:t>
                      </a:r>
                      <a:endParaRPr lang="en-US" dirty="0"/>
                    </a:p>
                  </a:txBody>
                  <a:tcPr/>
                </a:tc>
              </a:tr>
              <a:tr h="856129">
                <a:tc>
                  <a:txBody>
                    <a:bodyPr/>
                    <a:lstStyle/>
                    <a:p>
                      <a:endParaRPr lang="en-US" dirty="0"/>
                    </a:p>
                  </a:txBody>
                  <a:tcPr/>
                </a:tc>
                <a:tc>
                  <a:txBody>
                    <a:bodyPr/>
                    <a:lstStyle/>
                    <a:p>
                      <a:r>
                        <a:rPr lang="en-US" dirty="0" smtClean="0">
                          <a:hlinkClick r:id="rId5"/>
                        </a:rPr>
                        <a:t>Sow</a:t>
                      </a:r>
                      <a:r>
                        <a:rPr lang="en-US" baseline="0" dirty="0" smtClean="0">
                          <a:hlinkClick r:id="rId5"/>
                        </a:rPr>
                        <a:t> bug &amp; Pill bug</a:t>
                      </a:r>
                      <a:endParaRPr lang="en-US" dirty="0"/>
                    </a:p>
                  </a:txBody>
                  <a:tcPr/>
                </a:tc>
                <a:tc>
                  <a:txBody>
                    <a:bodyPr/>
                    <a:lstStyle/>
                    <a:p>
                      <a:r>
                        <a:rPr lang="en-US" b="1" i="1" dirty="0" smtClean="0">
                          <a:solidFill>
                            <a:schemeClr val="accent6">
                              <a:lumMod val="50000"/>
                            </a:schemeClr>
                          </a:solidFill>
                        </a:rPr>
                        <a:t>Not</a:t>
                      </a:r>
                      <a:r>
                        <a:rPr lang="en-US" b="1" i="1" baseline="0" dirty="0" smtClean="0">
                          <a:solidFill>
                            <a:schemeClr val="accent6">
                              <a:lumMod val="50000"/>
                            </a:schemeClr>
                          </a:solidFill>
                        </a:rPr>
                        <a:t> a pest</a:t>
                      </a:r>
                      <a:r>
                        <a:rPr lang="en-US" b="1" i="1" baseline="0" dirty="0" smtClean="0">
                          <a:solidFill>
                            <a:schemeClr val="accent6">
                              <a:lumMod val="50000"/>
                            </a:schemeClr>
                          </a:solidFill>
                        </a:rPr>
                        <a:t>! Eats decaying vegetation</a:t>
                      </a:r>
                      <a:endParaRPr lang="en-US" b="1" i="1" dirty="0">
                        <a:solidFill>
                          <a:schemeClr val="accent6">
                            <a:lumMod val="50000"/>
                          </a:schemeClr>
                        </a:solidFill>
                      </a:endParaRPr>
                    </a:p>
                  </a:txBody>
                  <a:tcPr/>
                </a:tc>
                <a:tc>
                  <a:txBody>
                    <a:bodyPr/>
                    <a:lstStyle/>
                    <a:p>
                      <a:endParaRPr lang="en-US" dirty="0"/>
                    </a:p>
                  </a:txBody>
                  <a:tcPr/>
                </a:tc>
              </a:tr>
              <a:tr h="856129">
                <a:tc>
                  <a:txBody>
                    <a:bodyPr/>
                    <a:lstStyle/>
                    <a:p>
                      <a:endParaRPr lang="en-US" i="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6"/>
                        </a:rPr>
                        <a:t>Nematodes</a:t>
                      </a:r>
                      <a:endParaRPr lang="en-US" dirty="0" smtClean="0"/>
                    </a:p>
                  </a:txBody>
                  <a:tcPr/>
                </a:tc>
                <a:tc>
                  <a:txBody>
                    <a:bodyPr/>
                    <a:lstStyle/>
                    <a:p>
                      <a:r>
                        <a:rPr lang="en-US" dirty="0" smtClean="0"/>
                        <a:t>Soil</a:t>
                      </a:r>
                      <a:r>
                        <a:rPr lang="en-US" baseline="0" dirty="0" smtClean="0"/>
                        <a:t> dwelling, affects plant roots and stems</a:t>
                      </a:r>
                      <a:endParaRPr lang="en-US" dirty="0"/>
                    </a:p>
                  </a:txBody>
                  <a:tcPr/>
                </a:tc>
                <a:tc>
                  <a:txBody>
                    <a:bodyPr/>
                    <a:lstStyle/>
                    <a:p>
                      <a:r>
                        <a:rPr lang="en-US" dirty="0" smtClean="0"/>
                        <a:t>Adult</a:t>
                      </a:r>
                      <a:endParaRPr lang="en-US" dirty="0"/>
                    </a:p>
                  </a:txBody>
                  <a:tcPr/>
                </a:tc>
              </a:tr>
            </a:tbl>
          </a:graphicData>
        </a:graphic>
      </p:graphicFrame>
      <p:pic>
        <p:nvPicPr>
          <p:cNvPr id="3074" name="Picture 2" descr="European earwig.">
            <a:hlinkClick r:id="rId3"/>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671" y="1588408"/>
            <a:ext cx="1118420" cy="741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own garden snail.">
            <a:hlinkClick r:id="rId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671" y="2430892"/>
            <a:ext cx="1118420" cy="741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dult pillbugs">
            <a:hlinkClick r:id="rId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671" y="3289911"/>
            <a:ext cx="1087598" cy="83564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microscopic nemato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Image result for microscopic nematod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microscopic nematod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microscopic nematod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6" descr="Image result for microscopic nematod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90" name="Picture 18" descr="Image result for microscopic nematode">
            <a:hlinkClick r:id="rId6"/>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775" y="4239688"/>
            <a:ext cx="1753125" cy="66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2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Arthropods – Beneficial Predators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7678435"/>
              </p:ext>
            </p:extLst>
          </p:nvPr>
        </p:nvGraphicFramePr>
        <p:xfrm>
          <a:off x="457200" y="1232899"/>
          <a:ext cx="8229600" cy="4650515"/>
        </p:xfrm>
        <a:graphic>
          <a:graphicData uri="http://schemas.openxmlformats.org/drawingml/2006/table">
            <a:tbl>
              <a:tblPr firstRow="1" bandRow="1">
                <a:tableStyleId>{1FECB4D8-DB02-4DC6-A0A2-4F2EBAE1DC90}</a:tableStyleId>
              </a:tblPr>
              <a:tblGrid>
                <a:gridCol w="2057400"/>
                <a:gridCol w="2057400"/>
                <a:gridCol w="2057400"/>
                <a:gridCol w="2057400"/>
              </a:tblGrid>
              <a:tr h="3698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txBody>
                  <a:tcPr/>
                </a:tc>
                <a:tc>
                  <a:txBody>
                    <a:bodyPr/>
                    <a:lstStyle/>
                    <a:p>
                      <a:r>
                        <a:rPr lang="en-US" dirty="0" smtClean="0"/>
                        <a:t>Type</a:t>
                      </a:r>
                      <a:endParaRPr lang="en-US" dirty="0"/>
                    </a:p>
                  </a:txBody>
                  <a:tcPr/>
                </a:tc>
                <a:tc>
                  <a:txBody>
                    <a:bodyPr/>
                    <a:lstStyle/>
                    <a:p>
                      <a:r>
                        <a:rPr lang="en-US" dirty="0" smtClean="0"/>
                        <a:t>Prey</a:t>
                      </a:r>
                      <a:endParaRPr lang="en-US" dirty="0"/>
                    </a:p>
                  </a:txBody>
                  <a:tcPr/>
                </a:tc>
                <a:tc>
                  <a:txBody>
                    <a:bodyPr/>
                    <a:lstStyle/>
                    <a:p>
                      <a:r>
                        <a:rPr lang="en-US" dirty="0" smtClean="0"/>
                        <a:t>Predator</a:t>
                      </a:r>
                      <a:r>
                        <a:rPr lang="en-US" baseline="0" dirty="0" smtClean="0"/>
                        <a:t> stage</a:t>
                      </a:r>
                      <a:endParaRPr lang="en-US" dirty="0"/>
                    </a:p>
                  </a:txBody>
                  <a:tcPr/>
                </a:tc>
              </a:tr>
              <a:tr h="856129">
                <a:tc>
                  <a:txBody>
                    <a:bodyPr/>
                    <a:lstStyle/>
                    <a:p>
                      <a:endParaRPr lang="en-US" dirty="0"/>
                    </a:p>
                  </a:txBody>
                  <a:tcPr/>
                </a:tc>
                <a:tc>
                  <a:txBody>
                    <a:bodyPr/>
                    <a:lstStyle/>
                    <a:p>
                      <a:r>
                        <a:rPr lang="en-US" dirty="0" smtClean="0">
                          <a:hlinkClick r:id="rId3"/>
                        </a:rPr>
                        <a:t>Ladybird beetle</a:t>
                      </a:r>
                      <a:endParaRPr lang="en-US" dirty="0" smtClean="0"/>
                    </a:p>
                  </a:txBody>
                  <a:tcPr/>
                </a:tc>
                <a:tc>
                  <a:txBody>
                    <a:bodyPr/>
                    <a:lstStyle/>
                    <a:p>
                      <a:r>
                        <a:rPr lang="en-US" dirty="0" smtClean="0"/>
                        <a:t>Aphids </a:t>
                      </a:r>
                      <a:endParaRPr lang="en-US" dirty="0"/>
                    </a:p>
                  </a:txBody>
                  <a:tcPr/>
                </a:tc>
                <a:tc>
                  <a:txBody>
                    <a:bodyPr/>
                    <a:lstStyle/>
                    <a:p>
                      <a:r>
                        <a:rPr lang="en-US" dirty="0" smtClean="0"/>
                        <a:t>Larvae and adult</a:t>
                      </a:r>
                      <a:endParaRPr lang="en-US" dirty="0"/>
                    </a:p>
                  </a:txBody>
                  <a:tcPr/>
                </a:tc>
              </a:tr>
              <a:tr h="856129">
                <a:tc>
                  <a:txBody>
                    <a:bodyPr/>
                    <a:lstStyle/>
                    <a:p>
                      <a:endParaRPr lang="en-US" dirty="0"/>
                    </a:p>
                  </a:txBody>
                  <a:tcPr/>
                </a:tc>
                <a:tc>
                  <a:txBody>
                    <a:bodyPr/>
                    <a:lstStyle/>
                    <a:p>
                      <a:r>
                        <a:rPr lang="en-US" dirty="0" smtClean="0">
                          <a:hlinkClick r:id="rId4"/>
                        </a:rPr>
                        <a:t>Praying</a:t>
                      </a:r>
                      <a:r>
                        <a:rPr lang="en-US" baseline="0" dirty="0" smtClean="0">
                          <a:hlinkClick r:id="rId4"/>
                        </a:rPr>
                        <a:t> </a:t>
                      </a:r>
                      <a:r>
                        <a:rPr lang="en-US" dirty="0" smtClean="0">
                          <a:hlinkClick r:id="rId4"/>
                        </a:rPr>
                        <a:t>Mantis</a:t>
                      </a:r>
                      <a:endParaRPr lang="en-US" dirty="0"/>
                    </a:p>
                  </a:txBody>
                  <a:tcPr/>
                </a:tc>
                <a:tc>
                  <a:txBody>
                    <a:bodyPr/>
                    <a:lstStyle/>
                    <a:p>
                      <a:r>
                        <a:rPr lang="en-US" dirty="0" smtClean="0"/>
                        <a:t>Generalist</a:t>
                      </a:r>
                      <a:r>
                        <a:rPr lang="en-US" baseline="0" dirty="0" smtClean="0"/>
                        <a:t> predator</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Adult and nymph</a:t>
                      </a:r>
                    </a:p>
                    <a:p>
                      <a:endParaRPr lang="en-US" dirty="0"/>
                    </a:p>
                  </a:txBody>
                  <a:tcPr/>
                </a:tc>
              </a:tr>
              <a:tr h="856129">
                <a:tc>
                  <a:txBody>
                    <a:bodyPr/>
                    <a:lstStyle/>
                    <a:p>
                      <a:endParaRPr lang="en-US" dirty="0"/>
                    </a:p>
                  </a:txBody>
                  <a:tcPr/>
                </a:tc>
                <a:tc>
                  <a:txBody>
                    <a:bodyPr/>
                    <a:lstStyle/>
                    <a:p>
                      <a:r>
                        <a:rPr lang="en-US" dirty="0" smtClean="0">
                          <a:hlinkClick r:id="rId5"/>
                        </a:rPr>
                        <a:t>Minute Pirate </a:t>
                      </a:r>
                      <a:r>
                        <a:rPr lang="en-US" dirty="0" smtClean="0">
                          <a:hlinkClick r:id="rId5"/>
                        </a:rPr>
                        <a:t>bugs</a:t>
                      </a:r>
                      <a:endParaRPr lang="en-US" dirty="0"/>
                    </a:p>
                  </a:txBody>
                  <a:tcPr/>
                </a:tc>
                <a:tc>
                  <a:txBody>
                    <a:bodyPr/>
                    <a:lstStyle/>
                    <a:p>
                      <a:r>
                        <a:rPr lang="en-US" dirty="0" smtClean="0"/>
                        <a:t>Wide variety of small insects</a:t>
                      </a:r>
                      <a:endParaRPr lang="en-US" dirty="0"/>
                    </a:p>
                  </a:txBody>
                  <a:tcPr/>
                </a:tc>
                <a:tc>
                  <a:txBody>
                    <a:bodyPr/>
                    <a:lstStyle/>
                    <a:p>
                      <a:r>
                        <a:rPr lang="en-US" dirty="0" smtClean="0"/>
                        <a:t>Adult and nymph</a:t>
                      </a:r>
                      <a:endParaRPr lang="en-US" dirty="0"/>
                    </a:p>
                  </a:txBody>
                  <a:tcPr/>
                </a:tc>
              </a:tr>
              <a:tr h="856129">
                <a:tc>
                  <a:txBody>
                    <a:bodyPr/>
                    <a:lstStyle/>
                    <a:p>
                      <a:endParaRPr lang="en-US" dirty="0"/>
                    </a:p>
                  </a:txBody>
                  <a:tcPr/>
                </a:tc>
                <a:tc>
                  <a:txBody>
                    <a:bodyPr/>
                    <a:lstStyle/>
                    <a:p>
                      <a:r>
                        <a:rPr lang="en-US" dirty="0" smtClean="0">
                          <a:hlinkClick r:id="rId6"/>
                        </a:rPr>
                        <a:t>Lacewings</a:t>
                      </a:r>
                      <a:endParaRPr lang="en-US" dirty="0"/>
                    </a:p>
                  </a:txBody>
                  <a:tcPr/>
                </a:tc>
                <a:tc>
                  <a:txBody>
                    <a:bodyPr/>
                    <a:lstStyle/>
                    <a:p>
                      <a:r>
                        <a:rPr lang="en-US" dirty="0" smtClean="0"/>
                        <a:t>Wide variety of small insects</a:t>
                      </a:r>
                      <a:endParaRPr lang="en-US" dirty="0"/>
                    </a:p>
                  </a:txBody>
                  <a:tcPr/>
                </a:tc>
                <a:tc>
                  <a:txBody>
                    <a:bodyPr/>
                    <a:lstStyle/>
                    <a:p>
                      <a:r>
                        <a:rPr lang="en-US" dirty="0" smtClean="0"/>
                        <a:t>Larvae and adult</a:t>
                      </a:r>
                      <a:endParaRPr lang="en-US" dirty="0"/>
                    </a:p>
                  </a:txBody>
                  <a:tcPr/>
                </a:tc>
              </a:tr>
              <a:tr h="856129">
                <a:tc>
                  <a:txBody>
                    <a:bodyPr/>
                    <a:lstStyle/>
                    <a:p>
                      <a:endParaRPr lang="en-US" dirty="0"/>
                    </a:p>
                  </a:txBody>
                  <a:tcPr/>
                </a:tc>
                <a:tc>
                  <a:txBody>
                    <a:bodyPr/>
                    <a:lstStyle/>
                    <a:p>
                      <a:r>
                        <a:rPr lang="en-US" dirty="0" err="1" smtClean="0">
                          <a:hlinkClick r:id="rId7"/>
                        </a:rPr>
                        <a:t>Syrphid</a:t>
                      </a:r>
                      <a:r>
                        <a:rPr lang="en-US" dirty="0" smtClean="0">
                          <a:hlinkClick r:id="rId7"/>
                        </a:rPr>
                        <a:t> fly</a:t>
                      </a:r>
                      <a:endParaRPr lang="en-US" dirty="0"/>
                    </a:p>
                  </a:txBody>
                  <a:tcPr/>
                </a:tc>
                <a:tc>
                  <a:txBody>
                    <a:bodyPr/>
                    <a:lstStyle/>
                    <a:p>
                      <a:r>
                        <a:rPr lang="en-US" dirty="0" smtClean="0"/>
                        <a:t>Aphids and other soft bodied insects</a:t>
                      </a:r>
                      <a:endParaRPr lang="en-US" dirty="0"/>
                    </a:p>
                  </a:txBody>
                  <a:tcPr/>
                </a:tc>
                <a:tc>
                  <a:txBody>
                    <a:bodyPr/>
                    <a:lstStyle/>
                    <a:p>
                      <a:r>
                        <a:rPr lang="en-US" dirty="0" smtClean="0"/>
                        <a:t>Larvae</a:t>
                      </a:r>
                      <a:endParaRPr lang="en-US" dirty="0"/>
                    </a:p>
                  </a:txBody>
                  <a:tcPr/>
                </a:tc>
              </a:tr>
            </a:tbl>
          </a:graphicData>
        </a:graphic>
      </p:graphicFrame>
      <p:pic>
        <p:nvPicPr>
          <p:cNvPr id="4098" name="Picture 2" descr="http://ipm.ucanr.edu/PMG/NE/IMAGES/convergent_lady_beetle.jpg">
            <a:hlinkClick r:id="rId3"/>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1807"/>
          <a:stretch/>
        </p:blipFill>
        <p:spPr bwMode="auto">
          <a:xfrm>
            <a:off x="570206" y="1638150"/>
            <a:ext cx="1718093" cy="786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ife stages of mantids">
            <a:hlinkClick r:id="rId4"/>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2711"/>
          <a:stretch/>
        </p:blipFill>
        <p:spPr bwMode="auto">
          <a:xfrm>
            <a:off x="712306" y="2498142"/>
            <a:ext cx="1157592" cy="7895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ife stages of minute pirate bug">
            <a:hlinkClick r:id="rId5"/>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0000" b="50000"/>
          <a:stretch/>
        </p:blipFill>
        <p:spPr bwMode="auto">
          <a:xfrm>
            <a:off x="806523" y="3411020"/>
            <a:ext cx="1063375" cy="7044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ife stages of green lacewing">
            <a:hlinkClick r:id="rId6"/>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0000" b="50000"/>
          <a:stretch/>
        </p:blipFill>
        <p:spPr bwMode="auto">
          <a:xfrm>
            <a:off x="792574" y="4233648"/>
            <a:ext cx="1077324" cy="7400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ipm.ucanr.edu/PMG/NE/IMAGES/syrphid_flies.jpg">
            <a:hlinkClick r:id="rId7"/>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66294" b="50000"/>
          <a:stretch/>
        </p:blipFill>
        <p:spPr bwMode="auto">
          <a:xfrm>
            <a:off x="1152171" y="5025033"/>
            <a:ext cx="717727" cy="822318"/>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Image result for garden spid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1034" y="1417638"/>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28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 calcmode="lin" valueType="num">
                                      <p:cBhvr additive="base">
                                        <p:cTn id="7" dur="250" fill="hold"/>
                                        <p:tgtEl>
                                          <p:spTgt spid="39942"/>
                                        </p:tgtEl>
                                        <p:attrNameLst>
                                          <p:attrName>ppt_x</p:attrName>
                                        </p:attrNameLst>
                                      </p:cBhvr>
                                      <p:tavLst>
                                        <p:tav tm="0">
                                          <p:val>
                                            <p:strVal val="#ppt_x"/>
                                          </p:val>
                                        </p:tav>
                                        <p:tav tm="100000">
                                          <p:val>
                                            <p:strVal val="#ppt_x"/>
                                          </p:val>
                                        </p:tav>
                                      </p:tavLst>
                                    </p:anim>
                                    <p:anim calcmode="lin" valueType="num">
                                      <p:cBhvr additive="base">
                                        <p:cTn id="8" dur="250" fill="hold"/>
                                        <p:tgtEl>
                                          <p:spTgt spid="399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Arthropods – Beneficial Parasitoids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01038857"/>
              </p:ext>
            </p:extLst>
          </p:nvPr>
        </p:nvGraphicFramePr>
        <p:xfrm>
          <a:off x="565080" y="1600201"/>
          <a:ext cx="8121720" cy="3931920"/>
        </p:xfrm>
        <a:graphic>
          <a:graphicData uri="http://schemas.openxmlformats.org/drawingml/2006/table">
            <a:tbl>
              <a:tblPr firstRow="1" bandRow="1">
                <a:tableStyleId>{F5AB1C69-6EDB-4FF4-983F-18BD219EF322}</a:tableStyleId>
              </a:tblPr>
              <a:tblGrid>
                <a:gridCol w="1624344"/>
                <a:gridCol w="1624344"/>
                <a:gridCol w="1624344"/>
                <a:gridCol w="1624344"/>
                <a:gridCol w="1624344"/>
              </a:tblGrid>
              <a:tr h="3182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Name</a:t>
                      </a:r>
                      <a:endParaRPr lang="en-US" dirty="0" smtClean="0"/>
                    </a:p>
                  </a:txBody>
                  <a:tcPr/>
                </a:tc>
                <a:tc>
                  <a:txBody>
                    <a:bodyPr/>
                    <a:lstStyle/>
                    <a:p>
                      <a:r>
                        <a:rPr lang="en-US" dirty="0" smtClean="0"/>
                        <a:t>Type</a:t>
                      </a:r>
                      <a:endParaRPr lang="en-US" dirty="0"/>
                    </a:p>
                  </a:txBody>
                  <a:tcPr/>
                </a:tc>
                <a:tc>
                  <a:txBody>
                    <a:bodyPr/>
                    <a:lstStyle/>
                    <a:p>
                      <a:r>
                        <a:rPr lang="en-US" dirty="0" smtClean="0"/>
                        <a:t>Prey</a:t>
                      </a:r>
                      <a:endParaRPr lang="en-US" dirty="0"/>
                    </a:p>
                  </a:txBody>
                  <a:tcPr/>
                </a:tc>
                <a:tc>
                  <a:txBody>
                    <a:bodyPr/>
                    <a:lstStyle/>
                    <a:p>
                      <a:r>
                        <a:rPr lang="en-US" dirty="0" smtClean="0"/>
                        <a:t>Predator</a:t>
                      </a:r>
                      <a:r>
                        <a:rPr lang="en-US" baseline="0" dirty="0" smtClean="0"/>
                        <a:t> stage</a:t>
                      </a:r>
                      <a:endParaRPr lang="en-US" dirty="0"/>
                    </a:p>
                  </a:txBody>
                  <a:tcPr/>
                </a:tc>
              </a:tr>
              <a:tr h="856129">
                <a:tc>
                  <a:txBody>
                    <a:bodyPr/>
                    <a:lstStyle/>
                    <a:p>
                      <a:endParaRPr lang="en-US" dirty="0"/>
                    </a:p>
                  </a:txBody>
                  <a:tcPr/>
                </a:tc>
                <a:tc>
                  <a:txBody>
                    <a:bodyPr/>
                    <a:lstStyle/>
                    <a:p>
                      <a:r>
                        <a:rPr lang="en-US" dirty="0" err="1" smtClean="0">
                          <a:hlinkClick r:id="rId3"/>
                        </a:rPr>
                        <a:t>Trichogramma</a:t>
                      </a:r>
                      <a:r>
                        <a:rPr lang="en-US" dirty="0" smtClean="0">
                          <a:hlinkClick r:id="rId3"/>
                        </a:rPr>
                        <a:t> </a:t>
                      </a:r>
                      <a:r>
                        <a:rPr lang="en-US" dirty="0" smtClean="0">
                          <a:hlinkClick r:id="rId3"/>
                        </a:rPr>
                        <a:t>Wasp</a:t>
                      </a:r>
                      <a:endParaRPr lang="en-US" dirty="0"/>
                    </a:p>
                  </a:txBody>
                  <a:tcPr/>
                </a:tc>
                <a:tc>
                  <a:txBody>
                    <a:bodyPr/>
                    <a:lstStyle/>
                    <a:p>
                      <a:r>
                        <a:rPr lang="en-US" dirty="0" smtClean="0"/>
                        <a:t>Parasitic wasp</a:t>
                      </a:r>
                      <a:endParaRPr lang="en-US" dirty="0"/>
                    </a:p>
                  </a:txBody>
                  <a:tcPr/>
                </a:tc>
                <a:tc>
                  <a:txBody>
                    <a:bodyPr/>
                    <a:lstStyle/>
                    <a:p>
                      <a:r>
                        <a:rPr lang="en-US" baseline="0" dirty="0" smtClean="0"/>
                        <a:t>A wide range of herbivore egg hosts on a r</a:t>
                      </a:r>
                      <a:r>
                        <a:rPr lang="en-US" dirty="0" smtClean="0"/>
                        <a:t>ange of </a:t>
                      </a:r>
                      <a:r>
                        <a:rPr lang="en-US" baseline="0" dirty="0" smtClean="0"/>
                        <a:t>plants</a:t>
                      </a:r>
                      <a:endParaRPr lang="en-US" dirty="0"/>
                    </a:p>
                  </a:txBody>
                  <a:tcPr/>
                </a:tc>
                <a:tc>
                  <a:txBody>
                    <a:bodyPr/>
                    <a:lstStyle/>
                    <a:p>
                      <a:r>
                        <a:rPr lang="en-US" dirty="0" smtClean="0"/>
                        <a:t>Adult</a:t>
                      </a:r>
                      <a:endParaRPr lang="en-US" dirty="0"/>
                    </a:p>
                  </a:txBody>
                  <a:tcPr/>
                </a:tc>
              </a:tr>
              <a:tr h="856129">
                <a:tc>
                  <a:txBody>
                    <a:bodyPr/>
                    <a:lstStyle/>
                    <a:p>
                      <a:endParaRPr lang="en-US" dirty="0"/>
                    </a:p>
                  </a:txBody>
                  <a:tcPr/>
                </a:tc>
                <a:tc>
                  <a:txBody>
                    <a:bodyPr/>
                    <a:lstStyle/>
                    <a:p>
                      <a:r>
                        <a:rPr lang="en-US" dirty="0" smtClean="0">
                          <a:hlinkClick r:id="rId4"/>
                        </a:rPr>
                        <a:t>Tachinid Fly</a:t>
                      </a:r>
                      <a:endParaRPr lang="en-US" dirty="0"/>
                    </a:p>
                  </a:txBody>
                  <a:tcPr/>
                </a:tc>
                <a:tc>
                  <a:txBody>
                    <a:bodyPr/>
                    <a:lstStyle/>
                    <a:p>
                      <a:r>
                        <a:rPr lang="en-US" dirty="0" smtClean="0"/>
                        <a:t>Parasitic </a:t>
                      </a:r>
                      <a:r>
                        <a:rPr lang="en-US" baseline="0" dirty="0" smtClean="0"/>
                        <a:t>fly</a:t>
                      </a:r>
                      <a:endParaRPr lang="en-US" dirty="0"/>
                    </a:p>
                  </a:txBody>
                  <a:tcPr/>
                </a:tc>
                <a:tc>
                  <a:txBody>
                    <a:bodyPr/>
                    <a:lstStyle/>
                    <a:p>
                      <a:r>
                        <a:rPr lang="en-US" baseline="0" dirty="0" smtClean="0"/>
                        <a:t>Variety of herbivore hosts on a r</a:t>
                      </a:r>
                      <a:r>
                        <a:rPr lang="en-US" dirty="0" smtClean="0"/>
                        <a:t>ange of </a:t>
                      </a:r>
                      <a:r>
                        <a:rPr lang="en-US" baseline="0" dirty="0" smtClean="0"/>
                        <a:t>plants</a:t>
                      </a:r>
                      <a:endParaRPr lang="en-US" dirty="0"/>
                    </a:p>
                  </a:txBody>
                  <a:tcPr/>
                </a:tc>
                <a:tc>
                  <a:txBody>
                    <a:bodyPr/>
                    <a:lstStyle/>
                    <a:p>
                      <a:r>
                        <a:rPr lang="en-US" dirty="0" smtClean="0"/>
                        <a:t>Adult</a:t>
                      </a:r>
                      <a:endParaRPr lang="en-US" dirty="0"/>
                    </a:p>
                  </a:txBody>
                  <a:tcPr/>
                </a:tc>
              </a:tr>
              <a:tr h="856129">
                <a:tc>
                  <a:txBody>
                    <a:bodyPr/>
                    <a:lstStyle/>
                    <a:p>
                      <a:endParaRPr lang="en-US" dirty="0"/>
                    </a:p>
                  </a:txBody>
                  <a:tcPr/>
                </a:tc>
                <a:tc>
                  <a:txBody>
                    <a:bodyPr/>
                    <a:lstStyle/>
                    <a:p>
                      <a:r>
                        <a:rPr lang="en-US" dirty="0" err="1" smtClean="0">
                          <a:hlinkClick r:id="rId5"/>
                        </a:rPr>
                        <a:t>Hyposter</a:t>
                      </a:r>
                      <a:r>
                        <a:rPr lang="en-US" baseline="0" dirty="0" smtClean="0">
                          <a:hlinkClick r:id="rId5"/>
                        </a:rPr>
                        <a:t> - Hymenoptera</a:t>
                      </a:r>
                      <a:endParaRPr lang="en-US" dirty="0"/>
                    </a:p>
                  </a:txBody>
                  <a:tcPr/>
                </a:tc>
                <a:tc>
                  <a:txBody>
                    <a:bodyPr/>
                    <a:lstStyle/>
                    <a:p>
                      <a:r>
                        <a:rPr lang="en-US" dirty="0" smtClean="0"/>
                        <a:t>Caterpillar parasite</a:t>
                      </a:r>
                      <a:endParaRPr lang="en-US" dirty="0"/>
                    </a:p>
                  </a:txBody>
                  <a:tcPr/>
                </a:tc>
                <a:tc>
                  <a:txBody>
                    <a:bodyPr/>
                    <a:lstStyle/>
                    <a:p>
                      <a:r>
                        <a:rPr lang="en-US" dirty="0" smtClean="0"/>
                        <a:t>Caterpillar</a:t>
                      </a:r>
                      <a:r>
                        <a:rPr lang="en-US" baseline="0" dirty="0" smtClean="0"/>
                        <a:t> </a:t>
                      </a:r>
                      <a:r>
                        <a:rPr lang="en-US" baseline="0" dirty="0" err="1" smtClean="0"/>
                        <a:t>lavae</a:t>
                      </a:r>
                      <a:r>
                        <a:rPr lang="en-US" baseline="0" dirty="0" smtClean="0"/>
                        <a:t> in various </a:t>
                      </a:r>
                      <a:r>
                        <a:rPr lang="en-US" baseline="0" dirty="0" smtClean="0"/>
                        <a:t>crops</a:t>
                      </a:r>
                    </a:p>
                    <a:p>
                      <a:endParaRPr lang="en-US" dirty="0"/>
                    </a:p>
                  </a:txBody>
                  <a:tcPr/>
                </a:tc>
                <a:tc>
                  <a:txBody>
                    <a:bodyPr/>
                    <a:lstStyle/>
                    <a:p>
                      <a:r>
                        <a:rPr lang="en-US" dirty="0" smtClean="0"/>
                        <a:t>Adult </a:t>
                      </a:r>
                      <a:endParaRPr lang="en-US" dirty="0"/>
                    </a:p>
                  </a:txBody>
                  <a:tcPr/>
                </a:tc>
              </a:tr>
            </a:tbl>
          </a:graphicData>
        </a:graphic>
      </p:graphicFrame>
      <p:pic>
        <p:nvPicPr>
          <p:cNvPr id="5122" name="Picture 2" descr="Life stages of Trichogramma spp.">
            <a:hlinkClick r:id="rId3"/>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380" y="2029147"/>
            <a:ext cx="1231436" cy="10555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pm.ucanr.edu/PMG/NE/IMAGES/tachinid_flies.jpg">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623" y="3168951"/>
            <a:ext cx="1081341" cy="11359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ife stages of Hyposoter exiguae">
            <a:hlinkClick r:id="rId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623" y="4393815"/>
            <a:ext cx="1118420" cy="958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511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 result for cabbage with lots of feeding da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4139" y="4177862"/>
            <a:ext cx="6098102" cy="12927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Practice Case study #2</a:t>
            </a:r>
            <a:endParaRPr lang="en-US" dirty="0">
              <a:solidFill>
                <a:schemeClr val="bg1"/>
              </a:solidFill>
            </a:endParaRPr>
          </a:p>
        </p:txBody>
      </p:sp>
    </p:spTree>
    <p:extLst>
      <p:ext uri="{BB962C8B-B14F-4D97-AF65-F5344CB8AC3E}">
        <p14:creationId xmlns:p14="http://schemas.microsoft.com/office/powerpoint/2010/main" val="1768042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Who’s Eating My Cabbage?</a:t>
            </a:r>
            <a:endParaRPr lang="en-US" dirty="0"/>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8" y="2066325"/>
            <a:ext cx="2830479" cy="2128520"/>
          </a:xfrm>
          <a:prstGeom prst="rect">
            <a:avLst/>
          </a:prstGeom>
        </p:spPr>
      </p:pic>
      <p:pic>
        <p:nvPicPr>
          <p:cNvPr id="7" name="Picture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342" y="2029020"/>
            <a:ext cx="2887767" cy="2165825"/>
          </a:xfrm>
          <a:prstGeom prst="rect">
            <a:avLst/>
          </a:prstGeom>
        </p:spPr>
      </p:pic>
      <p:pic>
        <p:nvPicPr>
          <p:cNvPr id="8" name="Picture 7">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5973" y="2029020"/>
            <a:ext cx="2838026" cy="2128520"/>
          </a:xfrm>
          <a:prstGeom prst="rect">
            <a:avLst/>
          </a:prstGeom>
        </p:spPr>
      </p:pic>
      <p:sp>
        <p:nvSpPr>
          <p:cNvPr id="10" name="AutoShape 6" descr="Image result for slug eating cabb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Image result for slug eating cabb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slug eating cabb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93269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31809" y="0"/>
            <a:ext cx="3412191" cy="547743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8370" name="Picture 2" descr="Image result for flash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809" y="0"/>
            <a:ext cx="3412191" cy="22710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l"/>
            <a:r>
              <a:rPr lang="en-US" dirty="0" smtClean="0"/>
              <a:t>Inspection</a:t>
            </a:r>
            <a:endParaRPr lang="en-US" dirty="0"/>
          </a:p>
        </p:txBody>
      </p:sp>
      <p:sp>
        <p:nvSpPr>
          <p:cNvPr id="2" name="Rectangle 1"/>
          <p:cNvSpPr/>
          <p:nvPr/>
        </p:nvSpPr>
        <p:spPr>
          <a:xfrm>
            <a:off x="555812" y="1417638"/>
            <a:ext cx="5175997" cy="4154984"/>
          </a:xfrm>
          <a:prstGeom prst="rect">
            <a:avLst/>
          </a:prstGeom>
        </p:spPr>
        <p:txBody>
          <a:bodyPr wrap="square">
            <a:spAutoFit/>
          </a:bodyPr>
          <a:lstStyle/>
          <a:p>
            <a:r>
              <a:rPr lang="en-US" sz="2400" dirty="0"/>
              <a:t>Start inspection in the daytime, do you see </a:t>
            </a:r>
            <a:r>
              <a:rPr lang="en-US" sz="2400" dirty="0" err="1"/>
              <a:t>frass</a:t>
            </a:r>
            <a:r>
              <a:rPr lang="en-US" sz="2400" dirty="0"/>
              <a:t>? </a:t>
            </a:r>
            <a:endParaRPr lang="en-US" sz="2400" dirty="0" smtClean="0"/>
          </a:p>
          <a:p>
            <a:r>
              <a:rPr lang="en-US" sz="2400" dirty="0" smtClean="0"/>
              <a:t>What do you notice about the feeding damage?</a:t>
            </a:r>
          </a:p>
          <a:p>
            <a:r>
              <a:rPr lang="en-US" sz="2400" dirty="0" smtClean="0"/>
              <a:t>Do </a:t>
            </a:r>
            <a:r>
              <a:rPr lang="en-US" sz="2400" dirty="0"/>
              <a:t>you see slugs, snails or </a:t>
            </a:r>
            <a:r>
              <a:rPr lang="en-US" sz="2400" dirty="0" err="1"/>
              <a:t>caterpillers</a:t>
            </a:r>
            <a:r>
              <a:rPr lang="en-US" sz="2400" dirty="0"/>
              <a:t>? </a:t>
            </a:r>
            <a:endParaRPr lang="en-US" sz="2400" dirty="0" smtClean="0"/>
          </a:p>
          <a:p>
            <a:r>
              <a:rPr lang="en-US" sz="2400" dirty="0" smtClean="0"/>
              <a:t>Do </a:t>
            </a:r>
            <a:r>
              <a:rPr lang="en-US" sz="2400" dirty="0"/>
              <a:t>you see slime trails? </a:t>
            </a:r>
            <a:endParaRPr lang="en-US" sz="2400" dirty="0" smtClean="0"/>
          </a:p>
          <a:p>
            <a:r>
              <a:rPr lang="en-US" sz="2400" dirty="0" smtClean="0"/>
              <a:t>Do </a:t>
            </a:r>
            <a:r>
              <a:rPr lang="en-US" sz="2400" dirty="0"/>
              <a:t>you see eggs on the underside of leaves? </a:t>
            </a:r>
            <a:endParaRPr lang="en-US" sz="2400" dirty="0" smtClean="0"/>
          </a:p>
          <a:p>
            <a:r>
              <a:rPr lang="en-US" sz="2400" dirty="0" smtClean="0"/>
              <a:t>Do </a:t>
            </a:r>
            <a:r>
              <a:rPr lang="en-US" sz="2400" dirty="0"/>
              <a:t>you see white butterflies flitting about? </a:t>
            </a:r>
            <a:endParaRPr lang="en-US" sz="2400" dirty="0" smtClean="0"/>
          </a:p>
          <a:p>
            <a:r>
              <a:rPr lang="en-US" sz="2400" dirty="0" smtClean="0"/>
              <a:t>Look under the leaves and on the stem</a:t>
            </a:r>
          </a:p>
        </p:txBody>
      </p:sp>
      <p:sp>
        <p:nvSpPr>
          <p:cNvPr id="5" name="Rectangle 4"/>
          <p:cNvSpPr/>
          <p:nvPr/>
        </p:nvSpPr>
        <p:spPr>
          <a:xfrm>
            <a:off x="5818094" y="2459261"/>
            <a:ext cx="3173506" cy="2862322"/>
          </a:xfrm>
          <a:prstGeom prst="rect">
            <a:avLst/>
          </a:prstGeom>
        </p:spPr>
        <p:txBody>
          <a:bodyPr wrap="square">
            <a:spAutoFit/>
          </a:bodyPr>
          <a:lstStyle/>
          <a:p>
            <a:r>
              <a:rPr lang="en-US" sz="3600" dirty="0"/>
              <a:t>What do you see when you go out at 10:00 at night with a flashlight?</a:t>
            </a:r>
          </a:p>
        </p:txBody>
      </p:sp>
    </p:spTree>
    <p:extLst>
      <p:ext uri="{BB962C8B-B14F-4D97-AF65-F5344CB8AC3E}">
        <p14:creationId xmlns:p14="http://schemas.microsoft.com/office/powerpoint/2010/main" val="2036123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Cultural Considerations?</a:t>
            </a:r>
            <a:endParaRPr lang="en-US" dirty="0"/>
          </a:p>
        </p:txBody>
      </p:sp>
      <p:pic>
        <p:nvPicPr>
          <p:cNvPr id="57348" name="Picture 4" descr="Image result for rotting wood pile by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937" y="2993916"/>
            <a:ext cx="4789674" cy="2694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4776" y="1417638"/>
            <a:ext cx="4346271" cy="2092881"/>
          </a:xfrm>
          <a:prstGeom prst="rect">
            <a:avLst/>
          </a:prstGeom>
          <a:noFill/>
        </p:spPr>
        <p:txBody>
          <a:bodyPr wrap="square" rtlCol="0">
            <a:spAutoFit/>
          </a:bodyPr>
          <a:lstStyle/>
          <a:p>
            <a:r>
              <a:rPr lang="en-US" sz="2800" dirty="0" smtClean="0"/>
              <a:t>Time of year?</a:t>
            </a:r>
          </a:p>
          <a:p>
            <a:r>
              <a:rPr lang="en-US" sz="2800" dirty="0" smtClean="0"/>
              <a:t>Habitat for pests?</a:t>
            </a:r>
          </a:p>
          <a:p>
            <a:r>
              <a:rPr lang="en-US" sz="2800" dirty="0" smtClean="0"/>
              <a:t>Weather &amp; Temperature?</a:t>
            </a:r>
          </a:p>
          <a:p>
            <a:r>
              <a:rPr lang="en-US" sz="2800" dirty="0" smtClean="0"/>
              <a:t>Host plant stress?</a:t>
            </a:r>
          </a:p>
          <a:p>
            <a:endParaRPr lang="en-US" dirty="0" smtClean="0"/>
          </a:p>
        </p:txBody>
      </p:sp>
    </p:spTree>
    <p:extLst>
      <p:ext uri="{BB962C8B-B14F-4D97-AF65-F5344CB8AC3E}">
        <p14:creationId xmlns:p14="http://schemas.microsoft.com/office/powerpoint/2010/main" val="42831297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Picture 8" descr="Image result for ucip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980" y="274638"/>
            <a:ext cx="3795020" cy="2855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smtClean="0"/>
              <a:t>Analyze the Situation</a:t>
            </a:r>
            <a:endParaRPr lang="en-US" dirty="0"/>
          </a:p>
        </p:txBody>
      </p:sp>
      <p:sp>
        <p:nvSpPr>
          <p:cNvPr id="3" name="Content Placeholder 2"/>
          <p:cNvSpPr>
            <a:spLocks noGrp="1"/>
          </p:cNvSpPr>
          <p:nvPr>
            <p:ph idx="1"/>
          </p:nvPr>
        </p:nvSpPr>
        <p:spPr>
          <a:xfrm>
            <a:off x="457200" y="1600200"/>
            <a:ext cx="8390965" cy="4167554"/>
          </a:xfrm>
        </p:spPr>
        <p:txBody>
          <a:bodyPr/>
          <a:lstStyle/>
          <a:p>
            <a:pPr marL="0" indent="0">
              <a:buNone/>
            </a:pPr>
            <a:r>
              <a:rPr lang="en-US" dirty="0" smtClean="0"/>
              <a:t>Study up at </a:t>
            </a:r>
          </a:p>
          <a:p>
            <a:pPr marL="0" indent="0">
              <a:buNone/>
            </a:pPr>
            <a:r>
              <a:rPr lang="en-US" dirty="0" smtClean="0">
                <a:hlinkClick r:id="rId4"/>
              </a:rPr>
              <a:t>http</a:t>
            </a:r>
            <a:r>
              <a:rPr lang="en-US" dirty="0">
                <a:hlinkClick r:id="rId4"/>
              </a:rPr>
              <a:t>://ipm.ucanr.edu</a:t>
            </a:r>
            <a:r>
              <a:rPr lang="en-US" dirty="0" smtClean="0">
                <a:hlinkClick r:id="rId4"/>
              </a:rPr>
              <a:t>/</a:t>
            </a:r>
            <a:r>
              <a:rPr lang="en-US" dirty="0" smtClean="0"/>
              <a:t> </a:t>
            </a:r>
          </a:p>
          <a:p>
            <a:pPr marL="0" indent="0">
              <a:buNone/>
            </a:pPr>
            <a:r>
              <a:rPr lang="en-US" dirty="0" smtClean="0"/>
              <a:t>Use the website several ways:</a:t>
            </a:r>
          </a:p>
          <a:p>
            <a:r>
              <a:rPr lang="en-US" dirty="0" smtClean="0"/>
              <a:t>Search for “feeding damage on cabbage”</a:t>
            </a:r>
          </a:p>
          <a:p>
            <a:r>
              <a:rPr lang="en-US" dirty="0" smtClean="0"/>
              <a:t>Look up by plant</a:t>
            </a:r>
          </a:p>
          <a:p>
            <a:r>
              <a:rPr lang="en-US" dirty="0" smtClean="0"/>
              <a:t>Look up by pest</a:t>
            </a:r>
          </a:p>
          <a:p>
            <a:r>
              <a:rPr lang="en-US" dirty="0" smtClean="0"/>
              <a:t>Use Plant problem diagnostic tool </a:t>
            </a:r>
          </a:p>
        </p:txBody>
      </p:sp>
    </p:spTree>
    <p:extLst>
      <p:ext uri="{BB962C8B-B14F-4D97-AF65-F5344CB8AC3E}">
        <p14:creationId xmlns:p14="http://schemas.microsoft.com/office/powerpoint/2010/main" val="133437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IPM Process</a:t>
            </a:r>
            <a:endParaRPr lang="en-US" sz="4800" b="0" dirty="0"/>
          </a:p>
        </p:txBody>
      </p:sp>
      <p:sp>
        <p:nvSpPr>
          <p:cNvPr id="10" name="Content Placeholder 9"/>
          <p:cNvSpPr>
            <a:spLocks noGrp="1"/>
          </p:cNvSpPr>
          <p:nvPr>
            <p:ph sz="half" idx="1"/>
          </p:nvPr>
        </p:nvSpPr>
        <p:spPr>
          <a:xfrm>
            <a:off x="457199" y="1600201"/>
            <a:ext cx="4248365" cy="4154392"/>
          </a:xfrm>
        </p:spPr>
        <p:txBody>
          <a:bodyPr>
            <a:normAutofit/>
          </a:bodyPr>
          <a:lstStyle/>
          <a:p>
            <a:pPr marL="514350" indent="-514350">
              <a:buFont typeface="+mj-lt"/>
              <a:buAutoNum type="arabicPeriod"/>
            </a:pPr>
            <a:r>
              <a:rPr lang="en-US" dirty="0" smtClean="0"/>
              <a:t>Inspect regularly</a:t>
            </a:r>
          </a:p>
          <a:p>
            <a:pPr marL="514350" indent="-514350">
              <a:buFont typeface="+mj-lt"/>
              <a:buAutoNum type="arabicPeriod"/>
            </a:pPr>
            <a:r>
              <a:rPr lang="en-US" sz="2400" dirty="0"/>
              <a:t>Know your host plant </a:t>
            </a:r>
          </a:p>
          <a:p>
            <a:pPr marL="514350" indent="-514350">
              <a:buFont typeface="+mj-lt"/>
              <a:buAutoNum type="arabicPeriod"/>
            </a:pPr>
            <a:r>
              <a:rPr lang="en-US" sz="2600" dirty="0"/>
              <a:t>Prevent problems before they become problems</a:t>
            </a:r>
          </a:p>
          <a:p>
            <a:pPr marL="514350" indent="-514350">
              <a:buFont typeface="+mj-lt"/>
              <a:buAutoNum type="arabicPeriod"/>
            </a:pPr>
            <a:r>
              <a:rPr lang="en-US" sz="2600" dirty="0"/>
              <a:t>Identify the pests</a:t>
            </a:r>
          </a:p>
          <a:p>
            <a:pPr marL="514350" indent="-514350">
              <a:buFont typeface="+mj-lt"/>
              <a:buAutoNum type="arabicPeriod"/>
            </a:pPr>
            <a:r>
              <a:rPr lang="en-US" sz="2600" dirty="0"/>
              <a:t>Analyze the </a:t>
            </a:r>
            <a:r>
              <a:rPr lang="en-US" sz="2600" dirty="0" smtClean="0"/>
              <a:t>situation</a:t>
            </a:r>
            <a:endParaRPr lang="en-US" sz="2600" dirty="0"/>
          </a:p>
          <a:p>
            <a:pPr marL="514350" indent="-514350">
              <a:buFont typeface="+mj-lt"/>
              <a:buAutoNum type="arabicPeriod"/>
            </a:pPr>
            <a:r>
              <a:rPr lang="en-US" sz="2600" dirty="0"/>
              <a:t>Strategize the solution(s) and apply</a:t>
            </a:r>
          </a:p>
          <a:p>
            <a:pPr marL="514350" indent="-514350">
              <a:buFont typeface="+mj-lt"/>
              <a:buAutoNum type="arabicPeriod"/>
            </a:pPr>
            <a:r>
              <a:rPr lang="en-US" sz="2600" dirty="0"/>
              <a:t>Monitor success over time</a:t>
            </a:r>
          </a:p>
        </p:txBody>
      </p:sp>
      <p:pic>
        <p:nvPicPr>
          <p:cNvPr id="2054" name="Picture 6" descr="Image result for person looking at a bug through a magnifying glass"/>
          <p:cNvPicPr>
            <a:picLocks noChangeAspect="1" noChangeArrowheads="1"/>
          </p:cNvPicPr>
          <p:nvPr/>
        </p:nvPicPr>
        <p:blipFill rotWithShape="1">
          <a:blip r:embed="rId3">
            <a:extLst>
              <a:ext uri="{28A0092B-C50C-407E-A947-70E740481C1C}">
                <a14:useLocalDpi xmlns:a14="http://schemas.microsoft.com/office/drawing/2010/main" val="0"/>
              </a:ext>
            </a:extLst>
          </a:blip>
          <a:srcRect b="3343"/>
          <a:stretch/>
        </p:blipFill>
        <p:spPr bwMode="auto">
          <a:xfrm>
            <a:off x="5434066" y="1335445"/>
            <a:ext cx="3057525" cy="4419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345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Is It Really a Problem?</a:t>
            </a:r>
            <a:endParaRPr lang="en-US" dirty="0"/>
          </a:p>
        </p:txBody>
      </p:sp>
      <p:sp>
        <p:nvSpPr>
          <p:cNvPr id="3" name="Content Placeholder 2"/>
          <p:cNvSpPr>
            <a:spLocks noGrp="1"/>
          </p:cNvSpPr>
          <p:nvPr>
            <p:ph idx="1"/>
          </p:nvPr>
        </p:nvSpPr>
        <p:spPr>
          <a:xfrm>
            <a:off x="457200" y="1600200"/>
            <a:ext cx="3974123" cy="3816350"/>
          </a:xfrm>
        </p:spPr>
        <p:txBody>
          <a:bodyPr/>
          <a:lstStyle/>
          <a:p>
            <a:r>
              <a:rPr lang="en-US" dirty="0" smtClean="0"/>
              <a:t>What’s your tolerance for bugs in your food</a:t>
            </a:r>
          </a:p>
          <a:p>
            <a:endParaRPr lang="en-US" dirty="0"/>
          </a:p>
        </p:txBody>
      </p:sp>
    </p:spTree>
    <p:extLst>
      <p:ext uri="{BB962C8B-B14F-4D97-AF65-F5344CB8AC3E}">
        <p14:creationId xmlns:p14="http://schemas.microsoft.com/office/powerpoint/2010/main" val="23316559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Who’s Eating My Cabbage?</a:t>
            </a:r>
            <a:endParaRPr lang="en-US" dirty="0"/>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09050"/>
            <a:ext cx="2830479" cy="2128520"/>
          </a:xfrm>
          <a:prstGeom prst="rect">
            <a:avLst/>
          </a:prstGeom>
        </p:spPr>
      </p:pic>
      <p:pic>
        <p:nvPicPr>
          <p:cNvPr id="7" name="Picture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342" y="1509050"/>
            <a:ext cx="2887767" cy="2165825"/>
          </a:xfrm>
          <a:prstGeom prst="rect">
            <a:avLst/>
          </a:prstGeom>
        </p:spPr>
      </p:pic>
      <p:pic>
        <p:nvPicPr>
          <p:cNvPr id="8" name="Picture 7">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5973" y="1509050"/>
            <a:ext cx="2838026" cy="2128520"/>
          </a:xfrm>
          <a:prstGeom prst="rect">
            <a:avLst/>
          </a:prstGeom>
        </p:spPr>
      </p:pic>
      <p:sp>
        <p:nvSpPr>
          <p:cNvPr id="10" name="AutoShape 6" descr="Image result for slug eating cabb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Image result for slug eating cabb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Image result for slug eating cabb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245222" y="3750667"/>
            <a:ext cx="2153285" cy="1979579"/>
            <a:chOff x="245222" y="3678947"/>
            <a:chExt cx="2153285" cy="1979579"/>
          </a:xfrm>
        </p:grpSpPr>
        <p:pic>
          <p:nvPicPr>
            <p:cNvPr id="59396" name="Picture 4" descr="Image result for earwig on a cabb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222" y="4043562"/>
              <a:ext cx="2153285" cy="16149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45223" y="3678947"/>
              <a:ext cx="2153284" cy="369332"/>
            </a:xfrm>
            <a:prstGeom prst="rect">
              <a:avLst/>
            </a:prstGeom>
            <a:noFill/>
          </p:spPr>
          <p:txBody>
            <a:bodyPr wrap="square" rtlCol="0">
              <a:spAutoFit/>
            </a:bodyPr>
            <a:lstStyle/>
            <a:p>
              <a:pPr algn="ctr"/>
              <a:r>
                <a:rPr lang="en-US" dirty="0" smtClean="0"/>
                <a:t>Earwig</a:t>
              </a:r>
              <a:endParaRPr lang="en-US" dirty="0"/>
            </a:p>
          </p:txBody>
        </p:sp>
      </p:grpSp>
      <p:grpSp>
        <p:nvGrpSpPr>
          <p:cNvPr id="15" name="Group 14"/>
          <p:cNvGrpSpPr/>
          <p:nvPr/>
        </p:nvGrpSpPr>
        <p:grpSpPr>
          <a:xfrm>
            <a:off x="3242974" y="3764831"/>
            <a:ext cx="2430546" cy="1965414"/>
            <a:chOff x="3242974" y="3693111"/>
            <a:chExt cx="2430546" cy="1965414"/>
          </a:xfrm>
        </p:grpSpPr>
        <p:pic>
          <p:nvPicPr>
            <p:cNvPr id="59404" name="Picture 12" descr="Related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2974" y="4043562"/>
              <a:ext cx="2430546" cy="16149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2974" y="3693111"/>
              <a:ext cx="2401894" cy="369332"/>
            </a:xfrm>
            <a:prstGeom prst="rect">
              <a:avLst/>
            </a:prstGeom>
            <a:noFill/>
          </p:spPr>
          <p:txBody>
            <a:bodyPr wrap="square" rtlCol="0">
              <a:spAutoFit/>
            </a:bodyPr>
            <a:lstStyle/>
            <a:p>
              <a:pPr algn="ctr"/>
              <a:r>
                <a:rPr lang="en-US" dirty="0" smtClean="0"/>
                <a:t>Slug</a:t>
              </a:r>
              <a:endParaRPr lang="en-US" dirty="0"/>
            </a:p>
          </p:txBody>
        </p:sp>
      </p:grpSp>
      <p:grpSp>
        <p:nvGrpSpPr>
          <p:cNvPr id="16" name="Group 15"/>
          <p:cNvGrpSpPr/>
          <p:nvPr/>
        </p:nvGrpSpPr>
        <p:grpSpPr>
          <a:xfrm>
            <a:off x="6517988" y="3737934"/>
            <a:ext cx="2413997" cy="1992312"/>
            <a:chOff x="6517988" y="3666214"/>
            <a:chExt cx="2413997" cy="1992312"/>
          </a:xfrm>
        </p:grpSpPr>
        <p:pic>
          <p:nvPicPr>
            <p:cNvPr id="59394" name="Picture 2" descr="Image result for earwig on a cabb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7988" y="4043562"/>
              <a:ext cx="2413997" cy="16149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533515" y="3666214"/>
              <a:ext cx="2398469" cy="369332"/>
            </a:xfrm>
            <a:prstGeom prst="rect">
              <a:avLst/>
            </a:prstGeom>
            <a:noFill/>
          </p:spPr>
          <p:txBody>
            <a:bodyPr wrap="square" rtlCol="0">
              <a:spAutoFit/>
            </a:bodyPr>
            <a:lstStyle/>
            <a:p>
              <a:pPr algn="ctr"/>
              <a:r>
                <a:rPr lang="en-US" dirty="0" smtClean="0"/>
                <a:t>Cabbage Butterfly</a:t>
              </a:r>
              <a:endParaRPr lang="en-US" dirty="0"/>
            </a:p>
          </p:txBody>
        </p:sp>
      </p:grpSp>
    </p:spTree>
    <p:extLst>
      <p:ext uri="{BB962C8B-B14F-4D97-AF65-F5344CB8AC3E}">
        <p14:creationId xmlns:p14="http://schemas.microsoft.com/office/powerpoint/2010/main" val="42622765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Earwig Management Strategies</a:t>
            </a:r>
            <a:endParaRPr lang="en-US" dirty="0"/>
          </a:p>
        </p:txBody>
      </p:sp>
      <p:sp>
        <p:nvSpPr>
          <p:cNvPr id="3" name="Content Placeholder 2"/>
          <p:cNvSpPr>
            <a:spLocks noGrp="1"/>
          </p:cNvSpPr>
          <p:nvPr>
            <p:ph idx="1"/>
          </p:nvPr>
        </p:nvSpPr>
        <p:spPr>
          <a:xfrm>
            <a:off x="527539" y="1298750"/>
            <a:ext cx="6144567" cy="3816350"/>
          </a:xfrm>
        </p:spPr>
        <p:txBody>
          <a:bodyPr/>
          <a:lstStyle/>
          <a:p>
            <a:pPr marL="0" indent="0">
              <a:buNone/>
            </a:pPr>
            <a:r>
              <a:rPr lang="en-US" dirty="0" smtClean="0"/>
              <a:t>Mechanical: hand pick, trap</a:t>
            </a:r>
          </a:p>
          <a:p>
            <a:pPr marL="0" indent="0">
              <a:buNone/>
            </a:pPr>
            <a:r>
              <a:rPr lang="en-US" dirty="0" smtClean="0"/>
              <a:t>Environmental: Remove habitat, clean up debris</a:t>
            </a:r>
          </a:p>
          <a:p>
            <a:pPr marL="0" indent="0">
              <a:buNone/>
            </a:pPr>
            <a:r>
              <a:rPr lang="en-US" dirty="0" smtClean="0"/>
              <a:t>Chemical: </a:t>
            </a:r>
            <a:r>
              <a:rPr lang="en-US" b="1" i="1" dirty="0" smtClean="0">
                <a:solidFill>
                  <a:schemeClr val="accent6">
                    <a:lumMod val="50000"/>
                  </a:schemeClr>
                </a:solidFill>
              </a:rPr>
              <a:t>not recommended</a:t>
            </a:r>
          </a:p>
          <a:p>
            <a:pPr marL="0" indent="0">
              <a:buNone/>
            </a:pPr>
            <a:endParaRPr lang="en-US" dirty="0"/>
          </a:p>
        </p:txBody>
      </p:sp>
    </p:spTree>
    <p:extLst>
      <p:ext uri="{BB962C8B-B14F-4D97-AF65-F5344CB8AC3E}">
        <p14:creationId xmlns:p14="http://schemas.microsoft.com/office/powerpoint/2010/main" val="2288331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Slug Management Strategies</a:t>
            </a:r>
            <a:endParaRPr lang="en-US" dirty="0"/>
          </a:p>
        </p:txBody>
      </p:sp>
      <p:sp>
        <p:nvSpPr>
          <p:cNvPr id="3" name="Content Placeholder 2"/>
          <p:cNvSpPr>
            <a:spLocks noGrp="1"/>
          </p:cNvSpPr>
          <p:nvPr>
            <p:ph idx="1"/>
          </p:nvPr>
        </p:nvSpPr>
        <p:spPr>
          <a:xfrm>
            <a:off x="527539" y="1298750"/>
            <a:ext cx="8071931" cy="3816350"/>
          </a:xfrm>
        </p:spPr>
        <p:txBody>
          <a:bodyPr/>
          <a:lstStyle/>
          <a:p>
            <a:pPr marL="0" indent="0">
              <a:buNone/>
            </a:pPr>
            <a:r>
              <a:rPr lang="en-US" dirty="0"/>
              <a:t>Mechanical: hand pick, </a:t>
            </a:r>
            <a:r>
              <a:rPr lang="en-US" dirty="0" smtClean="0"/>
              <a:t>trap, copper strip exclusion</a:t>
            </a:r>
            <a:endParaRPr lang="en-US" dirty="0"/>
          </a:p>
          <a:p>
            <a:pPr marL="0" indent="0">
              <a:buNone/>
            </a:pPr>
            <a:r>
              <a:rPr lang="en-US" dirty="0"/>
              <a:t>Environmental: Remove habitat, clean up </a:t>
            </a:r>
            <a:r>
              <a:rPr lang="en-US" dirty="0" smtClean="0"/>
              <a:t>debris, reduce moisture</a:t>
            </a:r>
          </a:p>
          <a:p>
            <a:pPr marL="0" indent="0">
              <a:buNone/>
            </a:pPr>
            <a:r>
              <a:rPr lang="en-US" dirty="0" smtClean="0"/>
              <a:t>Biological: chickens, ducks</a:t>
            </a:r>
            <a:endParaRPr lang="en-US" dirty="0"/>
          </a:p>
          <a:p>
            <a:pPr marL="0" indent="0">
              <a:buNone/>
            </a:pPr>
            <a:r>
              <a:rPr lang="en-US" dirty="0"/>
              <a:t>Chemical: </a:t>
            </a:r>
            <a:r>
              <a:rPr lang="en-US" dirty="0" smtClean="0"/>
              <a:t>commercial snail bait</a:t>
            </a:r>
            <a:endParaRPr lang="en-US" dirty="0"/>
          </a:p>
          <a:p>
            <a:pPr marL="0" indent="0">
              <a:buNone/>
            </a:pPr>
            <a:endParaRPr lang="en-US" dirty="0"/>
          </a:p>
        </p:txBody>
      </p:sp>
    </p:spTree>
    <p:extLst>
      <p:ext uri="{BB962C8B-B14F-4D97-AF65-F5344CB8AC3E}">
        <p14:creationId xmlns:p14="http://schemas.microsoft.com/office/powerpoint/2010/main" val="29749551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Cabbage Larvae Management Strategies</a:t>
            </a:r>
            <a:endParaRPr lang="en-US" dirty="0"/>
          </a:p>
        </p:txBody>
      </p:sp>
      <p:sp>
        <p:nvSpPr>
          <p:cNvPr id="3" name="Content Placeholder 2"/>
          <p:cNvSpPr>
            <a:spLocks noGrp="1"/>
          </p:cNvSpPr>
          <p:nvPr>
            <p:ph idx="1"/>
          </p:nvPr>
        </p:nvSpPr>
        <p:spPr>
          <a:xfrm>
            <a:off x="457200" y="1668619"/>
            <a:ext cx="6144567" cy="3816350"/>
          </a:xfrm>
        </p:spPr>
        <p:txBody>
          <a:bodyPr/>
          <a:lstStyle/>
          <a:p>
            <a:pPr marL="0" indent="0">
              <a:buNone/>
            </a:pPr>
            <a:r>
              <a:rPr lang="en-US" dirty="0" smtClean="0"/>
              <a:t>Mechanical: hand pick, row cover barrier</a:t>
            </a:r>
          </a:p>
          <a:p>
            <a:pPr marL="0" indent="0">
              <a:buNone/>
            </a:pPr>
            <a:r>
              <a:rPr lang="en-US" dirty="0" smtClean="0"/>
              <a:t>Environmental: Plant insectary flowers for </a:t>
            </a:r>
            <a:r>
              <a:rPr lang="en-US" dirty="0" err="1" smtClean="0"/>
              <a:t>beneficials</a:t>
            </a:r>
            <a:endParaRPr lang="en-US" dirty="0" smtClean="0"/>
          </a:p>
          <a:p>
            <a:pPr marL="0" indent="0">
              <a:buNone/>
            </a:pPr>
            <a:r>
              <a:rPr lang="en-US" dirty="0"/>
              <a:t>Low </a:t>
            </a:r>
            <a:r>
              <a:rPr lang="en-US" dirty="0" err="1"/>
              <a:t>Tox</a:t>
            </a:r>
            <a:r>
              <a:rPr lang="en-US" dirty="0"/>
              <a:t> </a:t>
            </a:r>
            <a:r>
              <a:rPr lang="en-US" dirty="0" smtClean="0"/>
              <a:t>Chemical: </a:t>
            </a:r>
            <a:r>
              <a:rPr lang="en-US" dirty="0" err="1" smtClean="0"/>
              <a:t>Bt</a:t>
            </a:r>
            <a:r>
              <a:rPr lang="en-US" dirty="0" smtClean="0"/>
              <a:t>, </a:t>
            </a:r>
            <a:r>
              <a:rPr lang="en-US" dirty="0" err="1" smtClean="0"/>
              <a:t>pyrethrin</a:t>
            </a:r>
            <a:endParaRPr lang="en-US" dirty="0" smtClean="0"/>
          </a:p>
          <a:p>
            <a:pPr marL="0" indent="0">
              <a:buNone/>
            </a:pPr>
            <a:r>
              <a:rPr lang="en-US" dirty="0" smtClean="0"/>
              <a:t>Chemical: </a:t>
            </a:r>
            <a:r>
              <a:rPr lang="en-US" b="1" i="1" dirty="0" smtClean="0">
                <a:solidFill>
                  <a:schemeClr val="accent6">
                    <a:lumMod val="50000"/>
                  </a:schemeClr>
                </a:solidFill>
              </a:rPr>
              <a:t>not recommended</a:t>
            </a:r>
          </a:p>
          <a:p>
            <a:pPr marL="0" indent="0">
              <a:buNone/>
            </a:pPr>
            <a:endParaRPr lang="en-US" dirty="0"/>
          </a:p>
        </p:txBody>
      </p:sp>
    </p:spTree>
    <p:extLst>
      <p:ext uri="{BB962C8B-B14F-4D97-AF65-F5344CB8AC3E}">
        <p14:creationId xmlns:p14="http://schemas.microsoft.com/office/powerpoint/2010/main" val="37873228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Monitor</a:t>
            </a:r>
            <a:endParaRPr lang="en-US" dirty="0"/>
          </a:p>
        </p:txBody>
      </p:sp>
      <p:pic>
        <p:nvPicPr>
          <p:cNvPr id="52226" name="Picture 2" descr="Image result for gardener inspecting cabbage 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364" y="1417638"/>
            <a:ext cx="5889810" cy="4417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02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Vertebrate Pests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94417893"/>
              </p:ext>
            </p:extLst>
          </p:nvPr>
        </p:nvGraphicFramePr>
        <p:xfrm>
          <a:off x="457200" y="1600201"/>
          <a:ext cx="8229600" cy="3848547"/>
        </p:xfrm>
        <a:graphic>
          <a:graphicData uri="http://schemas.openxmlformats.org/drawingml/2006/table">
            <a:tbl>
              <a:tblPr firstRow="1" bandRow="1">
                <a:tableStyleId>{00A15C55-8517-42AA-B614-E9B94910E393}</a:tableStyleId>
              </a:tblPr>
              <a:tblGrid>
                <a:gridCol w="2057400"/>
                <a:gridCol w="2057400"/>
                <a:gridCol w="2057400"/>
                <a:gridCol w="2057400"/>
              </a:tblGrid>
              <a:tr h="3182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r>
                        <a:rPr lang="en-US" dirty="0" smtClean="0"/>
                        <a:t>Type</a:t>
                      </a:r>
                      <a:endParaRPr lang="en-US" dirty="0"/>
                    </a:p>
                  </a:txBody>
                  <a:tcPr/>
                </a:tc>
                <a:tc>
                  <a:txBody>
                    <a:bodyPr/>
                    <a:lstStyle/>
                    <a:p>
                      <a:r>
                        <a:rPr lang="en-US" dirty="0" smtClean="0"/>
                        <a:t>Damage</a:t>
                      </a:r>
                      <a:endParaRPr lang="en-US" dirty="0"/>
                    </a:p>
                  </a:txBody>
                  <a:tcPr/>
                </a:tc>
                <a:tc>
                  <a:txBody>
                    <a:bodyPr/>
                    <a:lstStyle/>
                    <a:p>
                      <a:r>
                        <a:rPr lang="en-US" dirty="0" smtClean="0"/>
                        <a:t>Management</a:t>
                      </a:r>
                      <a:endParaRPr lang="en-US" dirty="0"/>
                    </a:p>
                  </a:txBody>
                  <a:tcPr/>
                </a:tc>
              </a:tr>
              <a:tr h="856129">
                <a:tc>
                  <a:txBody>
                    <a:bodyPr/>
                    <a:lstStyle/>
                    <a:p>
                      <a:endParaRPr lang="en-US" dirty="0"/>
                    </a:p>
                  </a:txBody>
                  <a:tcPr/>
                </a:tc>
                <a:tc>
                  <a:txBody>
                    <a:bodyPr/>
                    <a:lstStyle/>
                    <a:p>
                      <a:r>
                        <a:rPr lang="en-US" dirty="0" smtClean="0"/>
                        <a:t>Gopher</a:t>
                      </a:r>
                      <a:endParaRPr lang="en-US" dirty="0"/>
                    </a:p>
                  </a:txBody>
                  <a:tcPr/>
                </a:tc>
                <a:tc>
                  <a:txBody>
                    <a:bodyPr/>
                    <a:lstStyle/>
                    <a:p>
                      <a:r>
                        <a:rPr lang="en-US" dirty="0" smtClean="0"/>
                        <a:t>Eats</a:t>
                      </a:r>
                      <a:r>
                        <a:rPr lang="en-US" baseline="0" dirty="0" smtClean="0"/>
                        <a:t> roots or takes whole plant</a:t>
                      </a:r>
                      <a:endParaRPr lang="en-US" dirty="0"/>
                    </a:p>
                  </a:txBody>
                  <a:tcPr/>
                </a:tc>
                <a:tc>
                  <a:txBody>
                    <a:bodyPr/>
                    <a:lstStyle/>
                    <a:p>
                      <a:r>
                        <a:rPr lang="en-US" dirty="0" smtClean="0"/>
                        <a:t>Trap, exclude,  bait</a:t>
                      </a:r>
                      <a:endParaRPr lang="en-US" dirty="0"/>
                    </a:p>
                  </a:txBody>
                  <a:tcPr/>
                </a:tc>
              </a:tr>
              <a:tr h="856129">
                <a:tc>
                  <a:txBody>
                    <a:bodyPr/>
                    <a:lstStyle/>
                    <a:p>
                      <a:endParaRPr lang="en-US" dirty="0"/>
                    </a:p>
                  </a:txBody>
                  <a:tcPr/>
                </a:tc>
                <a:tc>
                  <a:txBody>
                    <a:bodyPr/>
                    <a:lstStyle/>
                    <a:p>
                      <a:r>
                        <a:rPr lang="en-US" dirty="0" smtClean="0"/>
                        <a:t>Birds</a:t>
                      </a:r>
                      <a:endParaRPr lang="en-US" dirty="0"/>
                    </a:p>
                  </a:txBody>
                  <a:tcPr/>
                </a:tc>
                <a:tc>
                  <a:txBody>
                    <a:bodyPr/>
                    <a:lstStyle/>
                    <a:p>
                      <a:r>
                        <a:rPr lang="en-US" dirty="0" smtClean="0"/>
                        <a:t>Fruit, shreds</a:t>
                      </a:r>
                      <a:r>
                        <a:rPr lang="en-US" baseline="0" dirty="0" smtClean="0"/>
                        <a:t> greens, digs up seedlings</a:t>
                      </a:r>
                      <a:endParaRPr lang="en-US" dirty="0"/>
                    </a:p>
                  </a:txBody>
                  <a:tcPr/>
                </a:tc>
                <a:tc>
                  <a:txBody>
                    <a:bodyPr/>
                    <a:lstStyle/>
                    <a:p>
                      <a:r>
                        <a:rPr lang="en-US" dirty="0" smtClean="0"/>
                        <a:t>Exclude</a:t>
                      </a:r>
                      <a:r>
                        <a:rPr lang="en-US" baseline="0" dirty="0" smtClean="0"/>
                        <a:t>, net</a:t>
                      </a:r>
                      <a:endParaRPr lang="en-US" dirty="0"/>
                    </a:p>
                  </a:txBody>
                  <a:tcPr/>
                </a:tc>
              </a:tr>
              <a:tr h="856129">
                <a:tc>
                  <a:txBody>
                    <a:bodyPr/>
                    <a:lstStyle/>
                    <a:p>
                      <a:endParaRPr lang="en-US" dirty="0"/>
                    </a:p>
                  </a:txBody>
                  <a:tcPr/>
                </a:tc>
                <a:tc>
                  <a:txBody>
                    <a:bodyPr/>
                    <a:lstStyle/>
                    <a:p>
                      <a:r>
                        <a:rPr lang="en-US" dirty="0" smtClean="0"/>
                        <a:t>Deer</a:t>
                      </a:r>
                      <a:endParaRPr lang="en-US" dirty="0"/>
                    </a:p>
                  </a:txBody>
                  <a:tcPr/>
                </a:tc>
                <a:tc>
                  <a:txBody>
                    <a:bodyPr/>
                    <a:lstStyle/>
                    <a:p>
                      <a:r>
                        <a:rPr lang="en-US" dirty="0" smtClean="0"/>
                        <a:t>Eats</a:t>
                      </a:r>
                      <a:r>
                        <a:rPr lang="en-US" baseline="0" dirty="0" smtClean="0"/>
                        <a:t> flowers, leaves and fruit</a:t>
                      </a:r>
                      <a:endParaRPr lang="en-US" dirty="0"/>
                    </a:p>
                  </a:txBody>
                  <a:tcPr/>
                </a:tc>
                <a:tc>
                  <a:txBody>
                    <a:bodyPr/>
                    <a:lstStyle/>
                    <a:p>
                      <a:r>
                        <a:rPr lang="en-US" dirty="0" smtClean="0"/>
                        <a:t>Exclude,</a:t>
                      </a:r>
                      <a:r>
                        <a:rPr lang="en-US" baseline="0" dirty="0" smtClean="0"/>
                        <a:t> fence</a:t>
                      </a:r>
                      <a:endParaRPr lang="en-US" dirty="0"/>
                    </a:p>
                  </a:txBody>
                  <a:tcPr/>
                </a:tc>
              </a:tr>
              <a:tr h="856129">
                <a:tc>
                  <a:txBody>
                    <a:bodyPr/>
                    <a:lstStyle/>
                    <a:p>
                      <a:endParaRPr lang="en-US" dirty="0"/>
                    </a:p>
                  </a:txBody>
                  <a:tcPr/>
                </a:tc>
                <a:tc>
                  <a:txBody>
                    <a:bodyPr/>
                    <a:lstStyle/>
                    <a:p>
                      <a:r>
                        <a:rPr lang="en-US" dirty="0" smtClean="0"/>
                        <a:t>Rabbits</a:t>
                      </a:r>
                      <a:endParaRPr lang="en-US" dirty="0"/>
                    </a:p>
                  </a:txBody>
                  <a:tcPr/>
                </a:tc>
                <a:tc>
                  <a:txBody>
                    <a:bodyPr/>
                    <a:lstStyle/>
                    <a:p>
                      <a:r>
                        <a:rPr lang="en-US" dirty="0" smtClean="0"/>
                        <a:t>Eats roots and leaves</a:t>
                      </a:r>
                      <a:endParaRPr lang="en-US" dirty="0"/>
                    </a:p>
                  </a:txBody>
                  <a:tcPr/>
                </a:tc>
                <a:tc>
                  <a:txBody>
                    <a:bodyPr/>
                    <a:lstStyle/>
                    <a:p>
                      <a:r>
                        <a:rPr lang="en-US" dirty="0" smtClean="0"/>
                        <a:t>Exclude, trap</a:t>
                      </a:r>
                      <a:endParaRPr lang="en-US" dirty="0"/>
                    </a:p>
                  </a:txBody>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644" y="2020980"/>
            <a:ext cx="1094815" cy="728618"/>
          </a:xfrm>
          <a:prstGeom prst="rect">
            <a:avLst/>
          </a:prstGeom>
        </p:spPr>
      </p:pic>
      <p:pic>
        <p:nvPicPr>
          <p:cNvPr id="48132" name="Picture 4" descr="Image result for birds eating cherries"/>
          <p:cNvPicPr>
            <a:picLocks noChangeAspect="1" noChangeArrowheads="1"/>
          </p:cNvPicPr>
          <p:nvPr/>
        </p:nvPicPr>
        <p:blipFill rotWithShape="1">
          <a:blip r:embed="rId3">
            <a:extLst>
              <a:ext uri="{28A0092B-C50C-407E-A947-70E740481C1C}">
                <a14:useLocalDpi xmlns:a14="http://schemas.microsoft.com/office/drawing/2010/main" val="0"/>
              </a:ext>
            </a:extLst>
          </a:blip>
          <a:srcRect t="23259"/>
          <a:stretch/>
        </p:blipFill>
        <p:spPr bwMode="auto">
          <a:xfrm>
            <a:off x="693644" y="2852531"/>
            <a:ext cx="1004575" cy="770234"/>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Image result for deer eats 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44" y="3747052"/>
            <a:ext cx="1284475" cy="725555"/>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Image result for rabbit eating gar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44" y="4653792"/>
            <a:ext cx="1128497" cy="75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0828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00409"/>
            <a:ext cx="9144000" cy="11575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Interview With a Gopher</a:t>
            </a:r>
            <a:endParaRPr lang="en-US" dirty="0"/>
          </a:p>
        </p:txBody>
      </p:sp>
      <p:sp>
        <p:nvSpPr>
          <p:cNvPr id="3" name="Content Placeholder 2"/>
          <p:cNvSpPr>
            <a:spLocks noGrp="1"/>
          </p:cNvSpPr>
          <p:nvPr>
            <p:ph idx="1"/>
          </p:nvPr>
        </p:nvSpPr>
        <p:spPr>
          <a:xfrm>
            <a:off x="507015" y="1298750"/>
            <a:ext cx="4127112" cy="2368578"/>
          </a:xfrm>
        </p:spPr>
        <p:txBody>
          <a:bodyPr/>
          <a:lstStyle/>
          <a:p>
            <a:pPr marL="0" indent="0">
              <a:buNone/>
            </a:pPr>
            <a:r>
              <a:rPr lang="en-US" sz="2800" b="1" dirty="0" smtClean="0"/>
              <a:t>Gopher Lifestyle</a:t>
            </a:r>
          </a:p>
          <a:p>
            <a:r>
              <a:rPr lang="en-US" sz="2400" dirty="0" smtClean="0"/>
              <a:t>Solitary, territorial</a:t>
            </a:r>
          </a:p>
          <a:p>
            <a:r>
              <a:rPr lang="en-US" sz="2400" dirty="0" smtClean="0"/>
              <a:t>Active spring and fall, morning and evening</a:t>
            </a:r>
          </a:p>
          <a:p>
            <a:r>
              <a:rPr lang="en-US" sz="2400" dirty="0" smtClean="0"/>
              <a:t>Re-use gopher runs</a:t>
            </a:r>
          </a:p>
          <a:p>
            <a:pPr marL="0" indent="0">
              <a:buNone/>
            </a:pPr>
            <a:endParaRPr lang="en-US" dirty="0"/>
          </a:p>
        </p:txBody>
      </p:sp>
      <p:pic>
        <p:nvPicPr>
          <p:cNvPr id="65540" name="Picture 4" descr="Image result for gopher bait 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275" y="3466289"/>
            <a:ext cx="3391711" cy="3391711"/>
          </a:xfrm>
          <a:prstGeom prst="rect">
            <a:avLst/>
          </a:prstGeom>
          <a:noFill/>
          <a:extLst>
            <a:ext uri="{909E8E84-426E-40DD-AFC4-6F175D3DCCD1}">
              <a14:hiddenFill xmlns:a14="http://schemas.microsoft.com/office/drawing/2010/main">
                <a:solidFill>
                  <a:srgbClr val="FFFFFF"/>
                </a:solidFill>
              </a14:hiddenFill>
            </a:ext>
          </a:extLst>
        </p:spPr>
      </p:pic>
      <p:pic>
        <p:nvPicPr>
          <p:cNvPr id="65538" name="Picture 2" descr="Image result for interview with a goph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127" y="1298750"/>
            <a:ext cx="4270510" cy="22349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507014" y="3787303"/>
            <a:ext cx="5212850" cy="236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800" b="1" dirty="0" smtClean="0"/>
              <a:t>Anticoagulant Bait Blocks</a:t>
            </a:r>
          </a:p>
          <a:p>
            <a:r>
              <a:rPr lang="en-US" sz="2400" dirty="0" smtClean="0"/>
              <a:t>Drag it to burrow for repeat feeding</a:t>
            </a:r>
          </a:p>
          <a:p>
            <a:r>
              <a:rPr lang="en-US" sz="2400" dirty="0" smtClean="0"/>
              <a:t>Low risk to pets, low </a:t>
            </a:r>
            <a:r>
              <a:rPr lang="en-US" sz="2400" dirty="0" err="1" smtClean="0"/>
              <a:t>tox</a:t>
            </a:r>
            <a:r>
              <a:rPr lang="en-US" sz="2400" dirty="0" smtClean="0"/>
              <a:t> volume, treatable, gopher dies underground</a:t>
            </a:r>
          </a:p>
          <a:p>
            <a:r>
              <a:rPr lang="en-US" sz="2400" dirty="0" smtClean="0"/>
              <a:t>Wax impregnated so lasts for the next gopher resident</a:t>
            </a:r>
          </a:p>
          <a:p>
            <a:pPr marL="0" indent="0">
              <a:buFont typeface="Arial" charset="0"/>
              <a:buNone/>
            </a:pPr>
            <a:endParaRPr lang="en-US" dirty="0"/>
          </a:p>
        </p:txBody>
      </p:sp>
    </p:spTree>
    <p:extLst>
      <p:ext uri="{BB962C8B-B14F-4D97-AF65-F5344CB8AC3E}">
        <p14:creationId xmlns:p14="http://schemas.microsoft.com/office/powerpoint/2010/main" val="8180826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551680"/>
            <a:ext cx="7772400" cy="1362075"/>
          </a:xfrm>
        </p:spPr>
        <p:txBody>
          <a:bodyPr/>
          <a:lstStyle/>
          <a:p>
            <a:r>
              <a:rPr lang="en-US" dirty="0" smtClean="0"/>
              <a:t>Pathogens</a:t>
            </a:r>
            <a:endParaRPr lang="en-US" dirty="0"/>
          </a:p>
        </p:txBody>
      </p:sp>
      <p:sp>
        <p:nvSpPr>
          <p:cNvPr id="3" name="Text Placeholder 2"/>
          <p:cNvSpPr>
            <a:spLocks noGrp="1"/>
          </p:cNvSpPr>
          <p:nvPr>
            <p:ph type="body" idx="1"/>
          </p:nvPr>
        </p:nvSpPr>
        <p:spPr/>
        <p:txBody>
          <a:bodyPr/>
          <a:lstStyle/>
          <a:p>
            <a:endParaRPr lang="en-US"/>
          </a:p>
        </p:txBody>
      </p:sp>
      <p:pic>
        <p:nvPicPr>
          <p:cNvPr id="46082" name="Picture 2" descr="Image result for plant patho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 y="0"/>
            <a:ext cx="9141673" cy="450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79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Disease Triangle</a:t>
            </a:r>
            <a:endParaRPr lang="en-US" dirty="0"/>
          </a:p>
        </p:txBody>
      </p:sp>
      <p:pic>
        <p:nvPicPr>
          <p:cNvPr id="51206" name="Picture 6" descr="Image result for disease tri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5" y="1264920"/>
            <a:ext cx="6976745" cy="460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80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Inspect The Garden</a:t>
            </a:r>
            <a:endParaRPr lang="en-US" sz="4800" b="0" dirty="0"/>
          </a:p>
        </p:txBody>
      </p:sp>
      <p:sp>
        <p:nvSpPr>
          <p:cNvPr id="10" name="Content Placeholder 9"/>
          <p:cNvSpPr>
            <a:spLocks noGrp="1"/>
          </p:cNvSpPr>
          <p:nvPr>
            <p:ph sz="half" idx="1"/>
          </p:nvPr>
        </p:nvSpPr>
        <p:spPr>
          <a:xfrm>
            <a:off x="457199" y="1600201"/>
            <a:ext cx="4248365" cy="4154392"/>
          </a:xfrm>
        </p:spPr>
        <p:txBody>
          <a:bodyPr>
            <a:normAutofit/>
          </a:bodyPr>
          <a:lstStyle/>
          <a:p>
            <a:pPr marL="0" indent="0">
              <a:buNone/>
            </a:pPr>
            <a:r>
              <a:rPr lang="en-US" dirty="0" smtClean="0"/>
              <a:t>Weekly. </a:t>
            </a:r>
          </a:p>
          <a:p>
            <a:pPr marL="0" indent="0">
              <a:buNone/>
            </a:pPr>
            <a:endParaRPr lang="en-US" dirty="0" smtClean="0"/>
          </a:p>
          <a:p>
            <a:pPr marL="0" indent="0">
              <a:buNone/>
            </a:pPr>
            <a:r>
              <a:rPr lang="en-US" dirty="0" smtClean="0"/>
              <a:t>Hand watering is a good way to keep an eye on your plants’ health.  </a:t>
            </a:r>
          </a:p>
          <a:p>
            <a:pPr marL="0" indent="0">
              <a:buNone/>
            </a:pPr>
            <a:r>
              <a:rPr lang="en-US" sz="2600" dirty="0" smtClean="0"/>
              <a:t>Look underneath leaves, color of leaves, look at stems and trunk, look closely and look often.</a:t>
            </a:r>
          </a:p>
        </p:txBody>
      </p:sp>
      <p:pic>
        <p:nvPicPr>
          <p:cNvPr id="8194" name="Picture 2" descr="Image result for entomologist"/>
          <p:cNvPicPr>
            <a:picLocks noChangeAspect="1" noChangeArrowheads="1"/>
          </p:cNvPicPr>
          <p:nvPr/>
        </p:nvPicPr>
        <p:blipFill rotWithShape="1">
          <a:blip r:embed="rId3">
            <a:extLst>
              <a:ext uri="{28A0092B-C50C-407E-A947-70E740481C1C}">
                <a14:useLocalDpi xmlns:a14="http://schemas.microsoft.com/office/drawing/2010/main" val="0"/>
              </a:ext>
            </a:extLst>
          </a:blip>
          <a:srcRect l="4814" t="7798" r="9554" b="8569"/>
          <a:stretch/>
        </p:blipFill>
        <p:spPr bwMode="auto">
          <a:xfrm>
            <a:off x="4828854" y="1600201"/>
            <a:ext cx="3857946" cy="2827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641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Types of Pathogens</a:t>
            </a:r>
            <a:endParaRPr lang="en-US" dirty="0"/>
          </a:p>
        </p:txBody>
      </p:sp>
      <p:sp>
        <p:nvSpPr>
          <p:cNvPr id="3" name="Content Placeholder 2"/>
          <p:cNvSpPr>
            <a:spLocks noGrp="1"/>
          </p:cNvSpPr>
          <p:nvPr>
            <p:ph sz="half" idx="1"/>
          </p:nvPr>
        </p:nvSpPr>
        <p:spPr>
          <a:xfrm>
            <a:off x="457200" y="1402399"/>
            <a:ext cx="3031435" cy="4154392"/>
          </a:xfrm>
        </p:spPr>
        <p:txBody>
          <a:bodyPr/>
          <a:lstStyle/>
          <a:p>
            <a:pPr marL="0" indent="0">
              <a:buNone/>
            </a:pPr>
            <a:r>
              <a:rPr lang="en-US" b="1" dirty="0" smtClean="0"/>
              <a:t>Fungal </a:t>
            </a:r>
          </a:p>
          <a:p>
            <a:r>
              <a:rPr lang="en-US" dirty="0" smtClean="0"/>
              <a:t>Powdery Mildew</a:t>
            </a:r>
          </a:p>
          <a:p>
            <a:r>
              <a:rPr lang="en-US" dirty="0" smtClean="0"/>
              <a:t>Black spot</a:t>
            </a:r>
          </a:p>
          <a:p>
            <a:r>
              <a:rPr lang="en-US" dirty="0" smtClean="0"/>
              <a:t>Fusarium Wilt</a:t>
            </a:r>
          </a:p>
          <a:p>
            <a:r>
              <a:rPr lang="en-US" dirty="0" smtClean="0"/>
              <a:t>Damping off</a:t>
            </a:r>
          </a:p>
          <a:p>
            <a:r>
              <a:rPr lang="en-US" dirty="0" smtClean="0"/>
              <a:t>Rust</a:t>
            </a:r>
          </a:p>
          <a:p>
            <a:r>
              <a:rPr lang="en-US" dirty="0" smtClean="0"/>
              <a:t>Scab</a:t>
            </a:r>
          </a:p>
          <a:p>
            <a:r>
              <a:rPr lang="en-US" dirty="0" smtClean="0"/>
              <a:t>Wilt leaf curl</a:t>
            </a:r>
          </a:p>
        </p:txBody>
      </p:sp>
      <p:sp>
        <p:nvSpPr>
          <p:cNvPr id="4" name="Content Placeholder 3"/>
          <p:cNvSpPr>
            <a:spLocks noGrp="1"/>
          </p:cNvSpPr>
          <p:nvPr>
            <p:ph sz="half" idx="2"/>
          </p:nvPr>
        </p:nvSpPr>
        <p:spPr>
          <a:xfrm>
            <a:off x="3644348" y="1402396"/>
            <a:ext cx="2776330" cy="4154393"/>
          </a:xfrm>
        </p:spPr>
        <p:txBody>
          <a:bodyPr/>
          <a:lstStyle/>
          <a:p>
            <a:pPr marL="0" indent="0">
              <a:buNone/>
            </a:pPr>
            <a:r>
              <a:rPr lang="en-US" b="1" dirty="0" smtClean="0"/>
              <a:t>Bacterial </a:t>
            </a:r>
            <a:r>
              <a:rPr lang="en-US" dirty="0" smtClean="0"/>
              <a:t>&amp; </a:t>
            </a:r>
            <a:r>
              <a:rPr lang="en-US" b="1" dirty="0" smtClean="0"/>
              <a:t>Water Molds </a:t>
            </a:r>
          </a:p>
          <a:p>
            <a:r>
              <a:rPr lang="en-US" dirty="0"/>
              <a:t>Bacterial Soft </a:t>
            </a:r>
            <a:r>
              <a:rPr lang="en-US" dirty="0" smtClean="0"/>
              <a:t>Rot</a:t>
            </a:r>
          </a:p>
          <a:p>
            <a:r>
              <a:rPr lang="en-US" dirty="0" smtClean="0"/>
              <a:t>Bacterial Leaf Spot</a:t>
            </a:r>
            <a:endParaRPr lang="en-US" dirty="0"/>
          </a:p>
          <a:p>
            <a:r>
              <a:rPr lang="en-US" dirty="0" err="1" smtClean="0"/>
              <a:t>Phytophthora</a:t>
            </a:r>
            <a:endParaRPr lang="en-US" dirty="0" smtClean="0"/>
          </a:p>
          <a:p>
            <a:r>
              <a:rPr lang="en-US" dirty="0" smtClean="0"/>
              <a:t>Downy Mildew</a:t>
            </a:r>
          </a:p>
        </p:txBody>
      </p:sp>
      <p:sp>
        <p:nvSpPr>
          <p:cNvPr id="6" name="Content Placeholder 3"/>
          <p:cNvSpPr txBox="1">
            <a:spLocks/>
          </p:cNvSpPr>
          <p:nvPr/>
        </p:nvSpPr>
        <p:spPr bwMode="auto">
          <a:xfrm>
            <a:off x="6503504" y="1402396"/>
            <a:ext cx="2567609" cy="41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charset="0"/>
              <a:buNone/>
            </a:pPr>
            <a:r>
              <a:rPr lang="en-US" b="1" dirty="0" smtClean="0"/>
              <a:t>Viral </a:t>
            </a:r>
          </a:p>
          <a:p>
            <a:r>
              <a:rPr lang="en-US" dirty="0" smtClean="0"/>
              <a:t>Mosaic</a:t>
            </a:r>
          </a:p>
          <a:p>
            <a:r>
              <a:rPr lang="en-US" dirty="0" smtClean="0"/>
              <a:t>Curly Top</a:t>
            </a:r>
          </a:p>
          <a:p>
            <a:r>
              <a:rPr lang="en-US" dirty="0" smtClean="0"/>
              <a:t>Tobacco Mosaic </a:t>
            </a:r>
          </a:p>
        </p:txBody>
      </p:sp>
    </p:spTree>
    <p:extLst>
      <p:ext uri="{BB962C8B-B14F-4D97-AF65-F5344CB8AC3E}">
        <p14:creationId xmlns:p14="http://schemas.microsoft.com/office/powerpoint/2010/main" val="25570182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254939"/>
            <a:ext cx="3735421" cy="27138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smtClean="0"/>
              <a:t>As If That Weren’t Enough…</a:t>
            </a:r>
            <a:endParaRPr lang="en-US" dirty="0"/>
          </a:p>
        </p:txBody>
      </p:sp>
      <p:sp>
        <p:nvSpPr>
          <p:cNvPr id="3" name="Content Placeholder 2"/>
          <p:cNvSpPr>
            <a:spLocks noGrp="1"/>
          </p:cNvSpPr>
          <p:nvPr>
            <p:ph sz="half" idx="1"/>
          </p:nvPr>
        </p:nvSpPr>
        <p:spPr>
          <a:xfrm>
            <a:off x="457200" y="1600003"/>
            <a:ext cx="5671226" cy="2663763"/>
          </a:xfrm>
        </p:spPr>
        <p:txBody>
          <a:bodyPr/>
          <a:lstStyle/>
          <a:p>
            <a:pPr marL="0" indent="0">
              <a:buNone/>
            </a:pPr>
            <a:r>
              <a:rPr lang="en-US" b="1" dirty="0" smtClean="0"/>
              <a:t>Insects can vector plant diseases</a:t>
            </a:r>
          </a:p>
          <a:p>
            <a:r>
              <a:rPr lang="en-US" dirty="0"/>
              <a:t>Psyllids =&gt; </a:t>
            </a:r>
            <a:r>
              <a:rPr lang="en-US" dirty="0" err="1"/>
              <a:t>Huanglongbing</a:t>
            </a:r>
            <a:r>
              <a:rPr lang="en-US" dirty="0"/>
              <a:t> disease</a:t>
            </a:r>
          </a:p>
          <a:p>
            <a:r>
              <a:rPr lang="en-US" dirty="0"/>
              <a:t>Bark Beetle =&gt; Dutch Elm disease</a:t>
            </a:r>
          </a:p>
          <a:p>
            <a:r>
              <a:rPr lang="en-US" dirty="0" smtClean="0"/>
              <a:t>Aphids </a:t>
            </a:r>
            <a:r>
              <a:rPr lang="en-US" dirty="0"/>
              <a:t>=&gt; Mosaic virus</a:t>
            </a:r>
          </a:p>
          <a:p>
            <a:r>
              <a:rPr lang="en-US" dirty="0" smtClean="0"/>
              <a:t>Leafhoppers =&gt; Curly </a:t>
            </a:r>
            <a:r>
              <a:rPr lang="en-US" dirty="0" smtClean="0"/>
              <a:t>top</a:t>
            </a:r>
          </a:p>
          <a:p>
            <a:r>
              <a:rPr lang="en-US" dirty="0" err="1" smtClean="0"/>
              <a:t>Thrips</a:t>
            </a:r>
            <a:r>
              <a:rPr lang="en-US" dirty="0" smtClean="0"/>
              <a:t> =&gt; Spotted wilt virus</a:t>
            </a:r>
            <a:endParaRPr lang="en-US" dirty="0" smtClean="0"/>
          </a:p>
          <a:p>
            <a:endParaRPr lang="en-US" dirty="0"/>
          </a:p>
        </p:txBody>
      </p:sp>
    </p:spTree>
    <p:extLst>
      <p:ext uri="{BB962C8B-B14F-4D97-AF65-F5344CB8AC3E}">
        <p14:creationId xmlns:p14="http://schemas.microsoft.com/office/powerpoint/2010/main" val="10538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General Guide In Case of Disease</a:t>
            </a:r>
            <a:endParaRPr lang="en-US" dirty="0"/>
          </a:p>
        </p:txBody>
      </p:sp>
      <p:sp>
        <p:nvSpPr>
          <p:cNvPr id="7" name="Content Placeholder 6"/>
          <p:cNvSpPr>
            <a:spLocks noGrp="1"/>
          </p:cNvSpPr>
          <p:nvPr>
            <p:ph sz="half" idx="1"/>
          </p:nvPr>
        </p:nvSpPr>
        <p:spPr>
          <a:xfrm>
            <a:off x="457199" y="1500811"/>
            <a:ext cx="8378687" cy="4154392"/>
          </a:xfrm>
        </p:spPr>
        <p:txBody>
          <a:bodyPr/>
          <a:lstStyle/>
          <a:p>
            <a:r>
              <a:rPr lang="en-US" dirty="0" smtClean="0"/>
              <a:t>Once you see the disease, it’s usually too late </a:t>
            </a:r>
          </a:p>
          <a:p>
            <a:r>
              <a:rPr lang="en-US" dirty="0" smtClean="0"/>
              <a:t>Prevention is the best approach</a:t>
            </a:r>
          </a:p>
          <a:p>
            <a:r>
              <a:rPr lang="en-US" dirty="0" smtClean="0"/>
              <a:t>Remove diseased plants or plant parts </a:t>
            </a:r>
          </a:p>
          <a:p>
            <a:pPr marL="0" indent="0">
              <a:buNone/>
            </a:pPr>
            <a:r>
              <a:rPr lang="en-US" dirty="0" smtClean="0"/>
              <a:t>– </a:t>
            </a:r>
            <a:r>
              <a:rPr lang="en-US" b="1" dirty="0" smtClean="0">
                <a:solidFill>
                  <a:schemeClr val="accent6">
                    <a:lumMod val="50000"/>
                  </a:schemeClr>
                </a:solidFill>
              </a:rPr>
              <a:t>DO NOT COMPOST</a:t>
            </a:r>
          </a:p>
          <a:p>
            <a:r>
              <a:rPr lang="en-US" dirty="0" smtClean="0"/>
              <a:t>Grow resistant varieties</a:t>
            </a:r>
          </a:p>
          <a:p>
            <a:r>
              <a:rPr lang="en-US" dirty="0" smtClean="0"/>
              <a:t>Attend to the growing</a:t>
            </a:r>
            <a:br>
              <a:rPr lang="en-US" dirty="0" smtClean="0"/>
            </a:br>
            <a:r>
              <a:rPr lang="en-US" dirty="0" smtClean="0"/>
              <a:t>environment to minimize</a:t>
            </a:r>
            <a:br>
              <a:rPr lang="en-US" dirty="0" smtClean="0"/>
            </a:br>
            <a:r>
              <a:rPr lang="en-US" dirty="0" smtClean="0"/>
              <a:t>risk</a:t>
            </a:r>
          </a:p>
          <a:p>
            <a:pPr marL="0" indent="0">
              <a:buNone/>
            </a:pPr>
            <a:endParaRPr lang="en-US" dirty="0"/>
          </a:p>
        </p:txBody>
      </p:sp>
      <p:pic>
        <p:nvPicPr>
          <p:cNvPr id="63490" name="Picture 2" descr="Image result for oak root fung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774" y="3422349"/>
            <a:ext cx="3954808" cy="260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7470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EXERCISE -To Treat or Not To Treat</a:t>
            </a:r>
            <a:endParaRPr lang="en-US" dirty="0"/>
          </a:p>
        </p:txBody>
      </p:sp>
      <p:sp>
        <p:nvSpPr>
          <p:cNvPr id="8" name="Content Placeholder 7"/>
          <p:cNvSpPr>
            <a:spLocks noGrp="1"/>
          </p:cNvSpPr>
          <p:nvPr>
            <p:ph sz="half" idx="1"/>
          </p:nvPr>
        </p:nvSpPr>
        <p:spPr>
          <a:xfrm>
            <a:off x="1007288" y="3647660"/>
            <a:ext cx="2842591" cy="2128457"/>
          </a:xfrm>
        </p:spPr>
        <p:txBody>
          <a:bodyPr/>
          <a:lstStyle/>
          <a:p>
            <a:pPr marL="0" indent="0">
              <a:buNone/>
            </a:pPr>
            <a:r>
              <a:rPr lang="en-US" b="1" dirty="0" smtClean="0"/>
              <a:t>Black spot on rose leaves</a:t>
            </a:r>
            <a:endParaRPr lang="en-US" b="1" dirty="0"/>
          </a:p>
        </p:txBody>
      </p:sp>
      <p:sp>
        <p:nvSpPr>
          <p:cNvPr id="9" name="Content Placeholder 8"/>
          <p:cNvSpPr>
            <a:spLocks noGrp="1"/>
          </p:cNvSpPr>
          <p:nvPr>
            <p:ph sz="half" idx="2"/>
          </p:nvPr>
        </p:nvSpPr>
        <p:spPr>
          <a:xfrm>
            <a:off x="5227983" y="3816626"/>
            <a:ext cx="3458816" cy="1937967"/>
          </a:xfrm>
        </p:spPr>
        <p:txBody>
          <a:bodyPr/>
          <a:lstStyle/>
          <a:p>
            <a:pPr marL="0" indent="0">
              <a:buNone/>
            </a:pPr>
            <a:r>
              <a:rPr lang="en-US" b="1" dirty="0" err="1" smtClean="0"/>
              <a:t>Verticillium</a:t>
            </a:r>
            <a:r>
              <a:rPr lang="en-US" b="1" dirty="0" smtClean="0"/>
              <a:t> wilt on tomatoes</a:t>
            </a:r>
            <a:endParaRPr lang="en-US" b="1" dirty="0"/>
          </a:p>
        </p:txBody>
      </p:sp>
      <p:pic>
        <p:nvPicPr>
          <p:cNvPr id="63492" name="Picture 4" descr="Image result for blackspot on ro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313" y="1778939"/>
            <a:ext cx="2564542" cy="1709695"/>
          </a:xfrm>
          <a:prstGeom prst="rect">
            <a:avLst/>
          </a:prstGeom>
          <a:noFill/>
          <a:extLst>
            <a:ext uri="{909E8E84-426E-40DD-AFC4-6F175D3DCCD1}">
              <a14:hiddenFill xmlns:a14="http://schemas.microsoft.com/office/drawing/2010/main">
                <a:solidFill>
                  <a:srgbClr val="FFFFFF"/>
                </a:solidFill>
              </a14:hiddenFill>
            </a:ext>
          </a:extLst>
        </p:spPr>
      </p:pic>
      <p:pic>
        <p:nvPicPr>
          <p:cNvPr id="63500" name="Picture 12" descr="Image result for Verticillium wilt on tom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253" y="1460886"/>
            <a:ext cx="2703663" cy="2027747"/>
          </a:xfrm>
          <a:prstGeom prst="rect">
            <a:avLst/>
          </a:prstGeom>
          <a:noFill/>
          <a:extLst>
            <a:ext uri="{909E8E84-426E-40DD-AFC4-6F175D3DCCD1}">
              <a14:hiddenFill xmlns:a14="http://schemas.microsoft.com/office/drawing/2010/main">
                <a:solidFill>
                  <a:srgbClr val="FFFFFF"/>
                </a:solidFill>
              </a14:hiddenFill>
            </a:ext>
          </a:extLst>
        </p:spPr>
      </p:pic>
      <p:pic>
        <p:nvPicPr>
          <p:cNvPr id="63494" name="Picture 6" descr="Verticillium infec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053" y="4769789"/>
            <a:ext cx="2009774" cy="108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971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7383" y="273050"/>
            <a:ext cx="8418443" cy="1162050"/>
          </a:xfrm>
        </p:spPr>
        <p:txBody>
          <a:bodyPr anchor="ctr"/>
          <a:lstStyle/>
          <a:p>
            <a:r>
              <a:rPr lang="en-US" sz="4400" b="0" dirty="0"/>
              <a:t>Black Spot</a:t>
            </a:r>
          </a:p>
        </p:txBody>
      </p:sp>
      <p:pic>
        <p:nvPicPr>
          <p:cNvPr id="6" name="Content Placeholder 5" descr="black spot.jpg"/>
          <p:cNvPicPr>
            <a:picLocks noGrp="1" noChangeAspect="1"/>
          </p:cNvPicPr>
          <p:nvPr>
            <p:ph idx="1"/>
          </p:nvPr>
        </p:nvPicPr>
        <p:blipFill>
          <a:blip r:embed="rId3" cstate="print"/>
          <a:stretch>
            <a:fillRect/>
          </a:stretch>
        </p:blipFill>
        <p:spPr>
          <a:xfrm>
            <a:off x="4038600" y="1676400"/>
            <a:ext cx="4883084" cy="3657600"/>
          </a:xfrm>
        </p:spPr>
      </p:pic>
      <p:sp>
        <p:nvSpPr>
          <p:cNvPr id="5" name="Text Placeholder 4"/>
          <p:cNvSpPr>
            <a:spLocks noGrp="1"/>
          </p:cNvSpPr>
          <p:nvPr>
            <p:ph type="body" sz="half" idx="2"/>
          </p:nvPr>
        </p:nvSpPr>
        <p:spPr>
          <a:xfrm>
            <a:off x="215153" y="1663148"/>
            <a:ext cx="3518647" cy="4037012"/>
          </a:xfrm>
        </p:spPr>
        <p:txBody>
          <a:bodyPr>
            <a:normAutofit fontScale="70000" lnSpcReduction="20000"/>
          </a:bodyPr>
          <a:lstStyle/>
          <a:p>
            <a:r>
              <a:rPr lang="en-US" sz="2800" i="0" dirty="0"/>
              <a:t>Caused by the fungus </a:t>
            </a:r>
            <a:r>
              <a:rPr lang="en-US" sz="2800" i="1" dirty="0" err="1"/>
              <a:t>Diplocarpon</a:t>
            </a:r>
            <a:r>
              <a:rPr lang="en-US" sz="2800" i="1" dirty="0"/>
              <a:t> </a:t>
            </a:r>
            <a:r>
              <a:rPr lang="en-US" sz="2800" i="1" dirty="0" err="1"/>
              <a:t>rosae</a:t>
            </a:r>
            <a:endParaRPr lang="en-US" sz="2800" i="1" dirty="0"/>
          </a:p>
          <a:p>
            <a:pPr marL="457200" indent="-457200">
              <a:buFont typeface="Arial" panose="020B0604020202020204" pitchFamily="34" charset="0"/>
              <a:buChar char="•"/>
            </a:pPr>
            <a:r>
              <a:rPr lang="en-US" sz="2800" i="0" dirty="0" smtClean="0"/>
              <a:t>Don’t allow </a:t>
            </a:r>
            <a:r>
              <a:rPr lang="en-US" sz="2800" i="0" dirty="0"/>
              <a:t>leaves to remain wet for more than 7 hours</a:t>
            </a:r>
            <a:r>
              <a:rPr lang="en-US" sz="2800" i="0" dirty="0" smtClean="0"/>
              <a:t>.</a:t>
            </a:r>
          </a:p>
          <a:p>
            <a:pPr marL="457200" indent="-457200">
              <a:buFont typeface="Arial" panose="020B0604020202020204" pitchFamily="34" charset="0"/>
              <a:buChar char="•"/>
            </a:pPr>
            <a:r>
              <a:rPr lang="en-US" sz="2800" dirty="0" smtClean="0"/>
              <a:t>Remove affected leaves and trash</a:t>
            </a:r>
          </a:p>
          <a:p>
            <a:pPr marL="457200" indent="-457200">
              <a:buFont typeface="Arial" panose="020B0604020202020204" pitchFamily="34" charset="0"/>
              <a:buChar char="•"/>
            </a:pPr>
            <a:r>
              <a:rPr lang="en-US" sz="2800" dirty="0" smtClean="0"/>
              <a:t>Clean up leaf residue </a:t>
            </a:r>
          </a:p>
          <a:p>
            <a:pPr marL="457200" indent="-457200">
              <a:buFont typeface="Arial" panose="020B0604020202020204" pitchFamily="34" charset="0"/>
              <a:buChar char="•"/>
            </a:pPr>
            <a:r>
              <a:rPr lang="en-US" sz="2800" dirty="0" smtClean="0"/>
              <a:t>Space plants for good airflow</a:t>
            </a:r>
          </a:p>
          <a:p>
            <a:pPr marL="457200" indent="-457200">
              <a:buFont typeface="Arial" panose="020B0604020202020204" pitchFamily="34" charset="0"/>
              <a:buChar char="•"/>
            </a:pPr>
            <a:r>
              <a:rPr lang="en-US" sz="2800" i="0" dirty="0" smtClean="0"/>
              <a:t>Plant in 6-8 hours of sun</a:t>
            </a:r>
          </a:p>
          <a:p>
            <a:pPr marL="457200" indent="-457200">
              <a:buFont typeface="Arial" panose="020B0604020202020204" pitchFamily="34" charset="0"/>
              <a:buChar char="•"/>
            </a:pPr>
            <a:r>
              <a:rPr lang="en-US" sz="2800" dirty="0" smtClean="0"/>
              <a:t>Choose disease resistant varieties</a:t>
            </a:r>
          </a:p>
          <a:p>
            <a:pPr marL="457200" indent="-457200">
              <a:buFont typeface="Arial" panose="020B0604020202020204" pitchFamily="34" charset="0"/>
              <a:buChar char="•"/>
            </a:pPr>
            <a:r>
              <a:rPr lang="en-US" sz="2800" b="1" i="1" dirty="0" smtClean="0">
                <a:solidFill>
                  <a:schemeClr val="accent6">
                    <a:lumMod val="50000"/>
                  </a:schemeClr>
                </a:solidFill>
              </a:rPr>
              <a:t>Last resort</a:t>
            </a:r>
            <a:r>
              <a:rPr lang="en-US" sz="2800" i="0" dirty="0" smtClean="0"/>
              <a:t>: fungicide</a:t>
            </a:r>
            <a:endParaRPr lang="en-US" sz="2800" i="0" dirty="0"/>
          </a:p>
        </p:txBody>
      </p:sp>
    </p:spTree>
    <p:extLst>
      <p:ext uri="{BB962C8B-B14F-4D97-AF65-F5344CB8AC3E}">
        <p14:creationId xmlns:p14="http://schemas.microsoft.com/office/powerpoint/2010/main" val="12155161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7383" y="273050"/>
            <a:ext cx="8418443" cy="1162050"/>
          </a:xfrm>
        </p:spPr>
        <p:txBody>
          <a:bodyPr anchor="ctr"/>
          <a:lstStyle/>
          <a:p>
            <a:r>
              <a:rPr lang="en-US" sz="4400" b="0" dirty="0" err="1" smtClean="0"/>
              <a:t>Verticillium</a:t>
            </a:r>
            <a:r>
              <a:rPr lang="en-US" sz="4400" b="0" dirty="0" smtClean="0"/>
              <a:t> Wilt</a:t>
            </a:r>
            <a:endParaRPr lang="en-US" sz="4400" b="0" dirty="0"/>
          </a:p>
        </p:txBody>
      </p:sp>
      <p:sp>
        <p:nvSpPr>
          <p:cNvPr id="5" name="Text Placeholder 4"/>
          <p:cNvSpPr>
            <a:spLocks noGrp="1"/>
          </p:cNvSpPr>
          <p:nvPr>
            <p:ph type="body" sz="half" idx="2"/>
          </p:nvPr>
        </p:nvSpPr>
        <p:spPr>
          <a:xfrm>
            <a:off x="215153" y="1663148"/>
            <a:ext cx="3518647" cy="4037012"/>
          </a:xfrm>
        </p:spPr>
        <p:txBody>
          <a:bodyPr>
            <a:normAutofit fontScale="92500" lnSpcReduction="10000"/>
          </a:bodyPr>
          <a:lstStyle/>
          <a:p>
            <a:r>
              <a:rPr lang="en-US" sz="2800" i="0" dirty="0" smtClean="0"/>
              <a:t>Caused by the fungus </a:t>
            </a:r>
            <a:r>
              <a:rPr lang="en-US" sz="2800" i="1" dirty="0" err="1" smtClean="0"/>
              <a:t>Verticillium</a:t>
            </a:r>
            <a:r>
              <a:rPr lang="en-US" sz="2800" i="1" dirty="0" smtClean="0"/>
              <a:t> </a:t>
            </a:r>
            <a:r>
              <a:rPr lang="en-US" sz="2800" i="1" dirty="0" err="1" smtClean="0"/>
              <a:t>dahliae</a:t>
            </a:r>
            <a:endParaRPr lang="en-US" sz="2800" i="1" dirty="0" smtClean="0"/>
          </a:p>
          <a:p>
            <a:pPr marL="457200" indent="-457200">
              <a:buFont typeface="Arial" panose="020B0604020202020204" pitchFamily="34" charset="0"/>
              <a:buChar char="•"/>
            </a:pPr>
            <a:r>
              <a:rPr lang="en-US" sz="2800" i="0" dirty="0" smtClean="0"/>
              <a:t>Remove the plant and dispose in trash</a:t>
            </a:r>
          </a:p>
          <a:p>
            <a:pPr marL="457200" indent="-457200">
              <a:buFont typeface="Arial" panose="020B0604020202020204" pitchFamily="34" charset="0"/>
              <a:buChar char="•"/>
            </a:pPr>
            <a:r>
              <a:rPr lang="en-US" sz="2800" dirty="0" smtClean="0"/>
              <a:t>Solarize soil next year</a:t>
            </a:r>
          </a:p>
          <a:p>
            <a:pPr marL="457200" indent="-457200">
              <a:buFont typeface="Arial" panose="020B0604020202020204" pitchFamily="34" charset="0"/>
              <a:buChar char="•"/>
            </a:pPr>
            <a:r>
              <a:rPr lang="en-US" sz="2800" i="0" dirty="0" smtClean="0"/>
              <a:t>Choose resistant varieties</a:t>
            </a:r>
          </a:p>
          <a:p>
            <a:pPr marL="457200" indent="-457200">
              <a:buFont typeface="Arial" panose="020B0604020202020204" pitchFamily="34" charset="0"/>
              <a:buChar char="•"/>
            </a:pPr>
            <a:r>
              <a:rPr lang="en-US" sz="2800" dirty="0" smtClean="0"/>
              <a:t>Rotate crop year-to-year</a:t>
            </a:r>
            <a:endParaRPr lang="en-US" sz="2800" i="0" dirty="0"/>
          </a:p>
        </p:txBody>
      </p:sp>
      <p:pic>
        <p:nvPicPr>
          <p:cNvPr id="69636" name="Picture 4" descr="Image result for tomatoes with verticillium wi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157" y="2046426"/>
            <a:ext cx="4572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6002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mage result for bermuda grass weeds"/>
          <p:cNvPicPr>
            <a:picLocks noChangeAspect="1" noChangeArrowheads="1"/>
          </p:cNvPicPr>
          <p:nvPr/>
        </p:nvPicPr>
        <p:blipFill rotWithShape="1">
          <a:blip r:embed="rId3">
            <a:extLst>
              <a:ext uri="{28A0092B-C50C-407E-A947-70E740481C1C}">
                <a14:useLocalDpi xmlns:a14="http://schemas.microsoft.com/office/drawing/2010/main" val="0"/>
              </a:ext>
            </a:extLst>
          </a:blip>
          <a:srcRect t="19279"/>
          <a:stretch/>
        </p:blipFill>
        <p:spPr bwMode="auto">
          <a:xfrm>
            <a:off x="0" y="-1"/>
            <a:ext cx="9144000" cy="5535841"/>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Image result for weeds in garden bed"/>
          <p:cNvPicPr>
            <a:picLocks noChangeAspect="1" noChangeArrowheads="1"/>
          </p:cNvPicPr>
          <p:nvPr/>
        </p:nvPicPr>
        <p:blipFill rotWithShape="1">
          <a:blip r:embed="rId4">
            <a:extLst>
              <a:ext uri="{28A0092B-C50C-407E-A947-70E740481C1C}">
                <a14:useLocalDpi xmlns:a14="http://schemas.microsoft.com/office/drawing/2010/main" val="0"/>
              </a:ext>
            </a:extLst>
          </a:blip>
          <a:srcRect t="7879" b="8001"/>
          <a:stretch/>
        </p:blipFill>
        <p:spPr bwMode="auto">
          <a:xfrm>
            <a:off x="0" y="-233136"/>
            <a:ext cx="9144000" cy="57689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6223" y="3989806"/>
            <a:ext cx="6098102" cy="12927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262522"/>
            <a:ext cx="7772400" cy="1362075"/>
          </a:xfrm>
        </p:spPr>
        <p:txBody>
          <a:bodyPr/>
          <a:lstStyle/>
          <a:p>
            <a:r>
              <a:rPr lang="en-US" dirty="0" smtClean="0">
                <a:solidFill>
                  <a:schemeClr val="bg1"/>
                </a:solidFill>
              </a:rPr>
              <a:t>A Word about weeds</a:t>
            </a:r>
            <a:endParaRPr lang="en-US" dirty="0">
              <a:solidFill>
                <a:schemeClr val="bg1"/>
              </a:solidFill>
            </a:endParaRPr>
          </a:p>
        </p:txBody>
      </p:sp>
    </p:spTree>
    <p:extLst>
      <p:ext uri="{BB962C8B-B14F-4D97-AF65-F5344CB8AC3E}">
        <p14:creationId xmlns:p14="http://schemas.microsoft.com/office/powerpoint/2010/main" val="25816503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Good Weed / Bad Weed</a:t>
            </a:r>
            <a:endParaRPr lang="en-US" dirty="0"/>
          </a:p>
        </p:txBody>
      </p:sp>
      <p:sp>
        <p:nvSpPr>
          <p:cNvPr id="4" name="Content Placeholder 3"/>
          <p:cNvSpPr>
            <a:spLocks noGrp="1"/>
          </p:cNvSpPr>
          <p:nvPr>
            <p:ph sz="half" idx="1"/>
          </p:nvPr>
        </p:nvSpPr>
        <p:spPr/>
        <p:txBody>
          <a:bodyPr/>
          <a:lstStyle/>
          <a:p>
            <a:pPr marL="0" indent="0">
              <a:buNone/>
            </a:pPr>
            <a:r>
              <a:rPr lang="en-US" b="1" dirty="0" smtClean="0">
                <a:solidFill>
                  <a:schemeClr val="accent6">
                    <a:lumMod val="50000"/>
                  </a:schemeClr>
                </a:solidFill>
              </a:rPr>
              <a:t>Why we like weeds</a:t>
            </a:r>
          </a:p>
          <a:p>
            <a:r>
              <a:rPr lang="en-US" dirty="0" smtClean="0"/>
              <a:t>Catch crop</a:t>
            </a:r>
          </a:p>
          <a:p>
            <a:r>
              <a:rPr lang="en-US" dirty="0" smtClean="0"/>
              <a:t>Soil cover</a:t>
            </a:r>
          </a:p>
          <a:p>
            <a:r>
              <a:rPr lang="en-US" dirty="0" smtClean="0"/>
              <a:t>Nectar &amp; food source</a:t>
            </a:r>
          </a:p>
          <a:p>
            <a:r>
              <a:rPr lang="en-US" dirty="0" smtClean="0"/>
              <a:t>Habitat for </a:t>
            </a:r>
            <a:r>
              <a:rPr lang="en-US" dirty="0" err="1" smtClean="0"/>
              <a:t>beneficials</a:t>
            </a:r>
            <a:endParaRPr lang="en-US" dirty="0" smtClean="0"/>
          </a:p>
          <a:p>
            <a:r>
              <a:rPr lang="en-US" dirty="0" smtClean="0"/>
              <a:t>Source of organic material</a:t>
            </a:r>
          </a:p>
          <a:p>
            <a:r>
              <a:rPr lang="en-US" dirty="0" smtClean="0"/>
              <a:t>May be edible</a:t>
            </a:r>
            <a:endParaRPr lang="en-US" dirty="0"/>
          </a:p>
        </p:txBody>
      </p:sp>
      <p:sp>
        <p:nvSpPr>
          <p:cNvPr id="6" name="Content Placeholder 5"/>
          <p:cNvSpPr>
            <a:spLocks noGrp="1"/>
          </p:cNvSpPr>
          <p:nvPr>
            <p:ph sz="half" idx="2"/>
          </p:nvPr>
        </p:nvSpPr>
        <p:spPr>
          <a:xfrm>
            <a:off x="4495800" y="1600200"/>
            <a:ext cx="4531468" cy="4154393"/>
          </a:xfrm>
        </p:spPr>
        <p:txBody>
          <a:bodyPr/>
          <a:lstStyle/>
          <a:p>
            <a:pPr marL="0" indent="0">
              <a:buNone/>
            </a:pPr>
            <a:r>
              <a:rPr lang="en-US" b="1" dirty="0" smtClean="0">
                <a:solidFill>
                  <a:schemeClr val="accent6">
                    <a:lumMod val="50000"/>
                  </a:schemeClr>
                </a:solidFill>
              </a:rPr>
              <a:t>When we don’t like weeds</a:t>
            </a:r>
            <a:endParaRPr lang="en-US" b="1" dirty="0" smtClean="0">
              <a:solidFill>
                <a:schemeClr val="accent6">
                  <a:lumMod val="50000"/>
                </a:schemeClr>
              </a:solidFill>
            </a:endParaRPr>
          </a:p>
          <a:p>
            <a:pPr marL="0" indent="0">
              <a:buNone/>
            </a:pPr>
            <a:r>
              <a:rPr lang="en-US" dirty="0" smtClean="0"/>
              <a:t>Weeds compete </a:t>
            </a:r>
            <a:r>
              <a:rPr lang="en-US" dirty="0" smtClean="0"/>
              <a:t>for resources</a:t>
            </a:r>
          </a:p>
          <a:p>
            <a:r>
              <a:rPr lang="en-US" dirty="0" smtClean="0"/>
              <a:t>Spread through rhizome</a:t>
            </a:r>
          </a:p>
          <a:p>
            <a:r>
              <a:rPr lang="en-US" dirty="0" smtClean="0"/>
              <a:t>Re-seeds like crazy</a:t>
            </a:r>
          </a:p>
          <a:p>
            <a:r>
              <a:rPr lang="en-US" dirty="0" smtClean="0"/>
              <a:t>Fast growing</a:t>
            </a:r>
          </a:p>
          <a:p>
            <a:r>
              <a:rPr lang="en-US" dirty="0" smtClean="0"/>
              <a:t>Tolerant of poor soils, drought or salt </a:t>
            </a:r>
          </a:p>
          <a:p>
            <a:r>
              <a:rPr lang="en-US" dirty="0" smtClean="0"/>
              <a:t>Perennial vs. annual</a:t>
            </a:r>
          </a:p>
          <a:p>
            <a:endParaRPr lang="en-US" dirty="0"/>
          </a:p>
        </p:txBody>
      </p:sp>
    </p:spTree>
    <p:extLst>
      <p:ext uri="{BB962C8B-B14F-4D97-AF65-F5344CB8AC3E}">
        <p14:creationId xmlns:p14="http://schemas.microsoft.com/office/powerpoint/2010/main" val="35224832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Image result for weeding tools for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877" y="1132579"/>
            <a:ext cx="2145015" cy="2145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smtClean="0"/>
              <a:t>Weed Management</a:t>
            </a:r>
            <a:endParaRPr lang="en-US" dirty="0"/>
          </a:p>
        </p:txBody>
      </p:sp>
      <p:pic>
        <p:nvPicPr>
          <p:cNvPr id="72706" name="Picture 2" descr="Image result for weeding tools for gar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099" y="674754"/>
            <a:ext cx="2524795" cy="2807747"/>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Image result for weeding tools for gar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375" y="3151134"/>
            <a:ext cx="2877970" cy="1473131"/>
          </a:xfrm>
          <a:prstGeom prst="rect">
            <a:avLst/>
          </a:prstGeom>
          <a:noFill/>
          <a:extLst>
            <a:ext uri="{909E8E84-426E-40DD-AFC4-6F175D3DCCD1}">
              <a14:hiddenFill xmlns:a14="http://schemas.microsoft.com/office/drawing/2010/main">
                <a:solidFill>
                  <a:srgbClr val="FFFFFF"/>
                </a:solidFill>
              </a14:hiddenFill>
            </a:ext>
          </a:extLst>
        </p:spPr>
      </p:pic>
      <p:pic>
        <p:nvPicPr>
          <p:cNvPr id="72712" name="Picture 8" descr="Image result for weeding tools for gard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9099" y="3880547"/>
            <a:ext cx="2524795" cy="194526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1"/>
          </p:nvPr>
        </p:nvSpPr>
        <p:spPr>
          <a:xfrm>
            <a:off x="457200" y="1600201"/>
            <a:ext cx="5924145" cy="4154392"/>
          </a:xfrm>
        </p:spPr>
        <p:txBody>
          <a:bodyPr/>
          <a:lstStyle/>
          <a:p>
            <a:r>
              <a:rPr lang="en-US" dirty="0" smtClean="0"/>
              <a:t>Weed mat exclusion</a:t>
            </a:r>
          </a:p>
          <a:p>
            <a:r>
              <a:rPr lang="en-US" dirty="0" smtClean="0"/>
              <a:t>Mulch</a:t>
            </a:r>
          </a:p>
          <a:p>
            <a:r>
              <a:rPr lang="en-US" dirty="0" smtClean="0"/>
              <a:t>Cultivation</a:t>
            </a:r>
            <a:endParaRPr lang="en-US" dirty="0"/>
          </a:p>
          <a:p>
            <a:r>
              <a:rPr lang="en-US" dirty="0" err="1" smtClean="0"/>
              <a:t>Solarization</a:t>
            </a:r>
            <a:r>
              <a:rPr lang="en-US" dirty="0" smtClean="0"/>
              <a:t> </a:t>
            </a:r>
          </a:p>
          <a:p>
            <a:r>
              <a:rPr lang="en-US" dirty="0" smtClean="0"/>
              <a:t>Mow or string trim</a:t>
            </a:r>
          </a:p>
          <a:p>
            <a:r>
              <a:rPr lang="en-US" dirty="0" smtClean="0"/>
              <a:t>Flaming</a:t>
            </a:r>
          </a:p>
          <a:p>
            <a:r>
              <a:rPr lang="en-US" b="1" dirty="0" smtClean="0">
                <a:solidFill>
                  <a:schemeClr val="accent6">
                    <a:lumMod val="50000"/>
                  </a:schemeClr>
                </a:solidFill>
              </a:rPr>
              <a:t>Last Resort</a:t>
            </a:r>
            <a:r>
              <a:rPr lang="en-US" dirty="0" smtClean="0"/>
              <a:t>: Herbicide</a:t>
            </a:r>
            <a:endParaRPr lang="en-US" dirty="0"/>
          </a:p>
        </p:txBody>
      </p:sp>
    </p:spTree>
    <p:extLst>
      <p:ext uri="{BB962C8B-B14F-4D97-AF65-F5344CB8AC3E}">
        <p14:creationId xmlns:p14="http://schemas.microsoft.com/office/powerpoint/2010/main" val="42308901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Weeds to Watch Out For</a:t>
            </a:r>
            <a:endParaRPr lang="en-US" dirty="0"/>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3020446324"/>
              </p:ext>
            </p:extLst>
          </p:nvPr>
        </p:nvGraphicFramePr>
        <p:xfrm>
          <a:off x="457200" y="1220821"/>
          <a:ext cx="8229600" cy="5054600"/>
        </p:xfrm>
        <a:graphic>
          <a:graphicData uri="http://schemas.openxmlformats.org/drawingml/2006/table">
            <a:tbl>
              <a:tblPr firstRow="1" bandRow="1">
                <a:tableStyleId>{7DF18680-E054-41AD-8BC1-D1AEF772440D}</a:tableStyleId>
              </a:tblPr>
              <a:tblGrid>
                <a:gridCol w="1614791"/>
                <a:gridCol w="3239311"/>
                <a:gridCol w="3375498"/>
              </a:tblGrid>
              <a:tr h="370840">
                <a:tc>
                  <a:txBody>
                    <a:bodyPr/>
                    <a:lstStyle/>
                    <a:p>
                      <a:r>
                        <a:rPr lang="en-US" dirty="0" smtClean="0"/>
                        <a:t>Weed</a:t>
                      </a:r>
                      <a:endParaRPr lang="en-US" dirty="0"/>
                    </a:p>
                  </a:txBody>
                  <a:tcPr/>
                </a:tc>
                <a:tc>
                  <a:txBody>
                    <a:bodyPr/>
                    <a:lstStyle/>
                    <a:p>
                      <a:r>
                        <a:rPr lang="en-US" dirty="0" smtClean="0"/>
                        <a:t>Notes</a:t>
                      </a:r>
                      <a:endParaRPr lang="en-US" dirty="0"/>
                    </a:p>
                  </a:txBody>
                  <a:tcPr/>
                </a:tc>
                <a:tc>
                  <a:txBody>
                    <a:bodyPr/>
                    <a:lstStyle/>
                    <a:p>
                      <a:r>
                        <a:rPr lang="en-US" dirty="0" smtClean="0"/>
                        <a:t>Management </a:t>
                      </a:r>
                      <a:endParaRPr lang="en-US" dirty="0"/>
                    </a:p>
                  </a:txBody>
                  <a:tcPr/>
                </a:tc>
              </a:tr>
              <a:tr h="370840">
                <a:tc>
                  <a:txBody>
                    <a:bodyPr/>
                    <a:lstStyle/>
                    <a:p>
                      <a:r>
                        <a:rPr lang="en-US" dirty="0" smtClean="0">
                          <a:hlinkClick r:id="rId3"/>
                        </a:rPr>
                        <a:t>Bermuda grass</a:t>
                      </a:r>
                      <a:endParaRPr lang="en-US" dirty="0" smtClean="0"/>
                    </a:p>
                  </a:txBody>
                  <a:tcPr/>
                </a:tc>
                <a:tc>
                  <a:txBody>
                    <a:bodyPr/>
                    <a:lstStyle/>
                    <a:p>
                      <a:r>
                        <a:rPr lang="en-US" dirty="0" smtClean="0"/>
                        <a:t>Invasive,</a:t>
                      </a:r>
                      <a:r>
                        <a:rPr lang="en-US" baseline="0" dirty="0" smtClean="0"/>
                        <a:t> spreads through rhizome, never rototill</a:t>
                      </a:r>
                      <a:endParaRPr lang="en-US" dirty="0"/>
                    </a:p>
                  </a:txBody>
                  <a:tcPr/>
                </a:tc>
                <a:tc>
                  <a:txBody>
                    <a:bodyPr/>
                    <a:lstStyle/>
                    <a:p>
                      <a:r>
                        <a:rPr lang="en-US" dirty="0" smtClean="0"/>
                        <a:t>Solarize, mulch</a:t>
                      </a:r>
                      <a:endParaRPr lang="en-US" dirty="0"/>
                    </a:p>
                  </a:txBody>
                  <a:tcPr/>
                </a:tc>
              </a:tr>
              <a:tr h="370840">
                <a:tc>
                  <a:txBody>
                    <a:bodyPr/>
                    <a:lstStyle/>
                    <a:p>
                      <a:r>
                        <a:rPr lang="en-US" dirty="0" smtClean="0">
                          <a:hlinkClick r:id="rId4"/>
                        </a:rPr>
                        <a:t>Bindweed</a:t>
                      </a:r>
                      <a:endParaRPr lang="en-US" dirty="0"/>
                    </a:p>
                  </a:txBody>
                  <a:tcPr/>
                </a:tc>
                <a:tc>
                  <a:txBody>
                    <a:bodyPr/>
                    <a:lstStyle/>
                    <a:p>
                      <a:r>
                        <a:rPr lang="en-US" dirty="0" smtClean="0"/>
                        <a:t>Spreading roots</a:t>
                      </a:r>
                      <a:r>
                        <a:rPr lang="en-US" baseline="0" dirty="0" smtClean="0"/>
                        <a:t> may reach 20’, 3-5 years to fully kill </a:t>
                      </a:r>
                      <a:endParaRPr lang="en-US" dirty="0"/>
                    </a:p>
                  </a:txBody>
                  <a:tcPr/>
                </a:tc>
                <a:tc>
                  <a:txBody>
                    <a:bodyPr/>
                    <a:lstStyle/>
                    <a:p>
                      <a:r>
                        <a:rPr lang="en-US" dirty="0" smtClean="0"/>
                        <a:t>Cultivate</a:t>
                      </a:r>
                      <a:r>
                        <a:rPr lang="en-US" baseline="0" dirty="0" smtClean="0"/>
                        <a:t> to starve roots, mulch, herbicide</a:t>
                      </a:r>
                      <a:endParaRPr lang="en-US" dirty="0"/>
                    </a:p>
                  </a:txBody>
                  <a:tcPr/>
                </a:tc>
              </a:tr>
              <a:tr h="370840">
                <a:tc>
                  <a:txBody>
                    <a:bodyPr/>
                    <a:lstStyle/>
                    <a:p>
                      <a:r>
                        <a:rPr lang="en-US" dirty="0" err="1" smtClean="0">
                          <a:hlinkClick r:id="rId5"/>
                        </a:rPr>
                        <a:t>Curly</a:t>
                      </a:r>
                      <a:r>
                        <a:rPr lang="en-US" baseline="0" dirty="0" err="1" smtClean="0">
                          <a:hlinkClick r:id="rId5"/>
                        </a:rPr>
                        <a:t>dock</a:t>
                      </a:r>
                      <a:endParaRPr lang="en-US" dirty="0"/>
                    </a:p>
                  </a:txBody>
                  <a:tcPr/>
                </a:tc>
                <a:tc>
                  <a:txBody>
                    <a:bodyPr/>
                    <a:lstStyle/>
                    <a:p>
                      <a:r>
                        <a:rPr lang="en-US" dirty="0" smtClean="0"/>
                        <a:t>Perennial</a:t>
                      </a:r>
                      <a:r>
                        <a:rPr lang="en-US" baseline="0" dirty="0" smtClean="0"/>
                        <a:t> b</a:t>
                      </a:r>
                      <a:r>
                        <a:rPr lang="en-US" dirty="0" smtClean="0"/>
                        <a:t>roadleaf</a:t>
                      </a:r>
                      <a:r>
                        <a:rPr lang="en-US" baseline="0" dirty="0" smtClean="0"/>
                        <a:t> with a taproot</a:t>
                      </a:r>
                      <a:endParaRPr lang="en-US" dirty="0"/>
                    </a:p>
                  </a:txBody>
                  <a:tcPr/>
                </a:tc>
                <a:tc>
                  <a:txBody>
                    <a:bodyPr/>
                    <a:lstStyle/>
                    <a:p>
                      <a:r>
                        <a:rPr lang="en-US" dirty="0" smtClean="0"/>
                        <a:t>Prevent re-seed, pull taproot</a:t>
                      </a:r>
                      <a:endParaRPr lang="en-US" dirty="0"/>
                    </a:p>
                  </a:txBody>
                  <a:tcPr/>
                </a:tc>
              </a:tr>
              <a:tr h="370840">
                <a:tc>
                  <a:txBody>
                    <a:bodyPr/>
                    <a:lstStyle/>
                    <a:p>
                      <a:r>
                        <a:rPr lang="en-US" dirty="0" smtClean="0">
                          <a:hlinkClick r:id="rId6"/>
                        </a:rPr>
                        <a:t>Dandelion</a:t>
                      </a:r>
                      <a:endParaRPr lang="en-US" dirty="0"/>
                    </a:p>
                  </a:txBody>
                  <a:tcPr/>
                </a:tc>
                <a:tc>
                  <a:txBody>
                    <a:bodyPr/>
                    <a:lstStyle/>
                    <a:p>
                      <a:r>
                        <a:rPr lang="en-US" dirty="0" smtClean="0"/>
                        <a:t>Broadleaf</a:t>
                      </a:r>
                      <a:r>
                        <a:rPr lang="en-US" baseline="0" dirty="0" smtClean="0"/>
                        <a:t> with a taproot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Prevent re-seed, pull taproot</a:t>
                      </a:r>
                    </a:p>
                  </a:txBody>
                  <a:tcPr/>
                </a:tc>
              </a:tr>
              <a:tr h="370840">
                <a:tc>
                  <a:txBody>
                    <a:bodyPr/>
                    <a:lstStyle/>
                    <a:p>
                      <a:r>
                        <a:rPr lang="en-US" dirty="0" err="1" smtClean="0">
                          <a:hlinkClick r:id="rId7"/>
                        </a:rPr>
                        <a:t>Kikuygrass</a:t>
                      </a:r>
                      <a:endParaRPr lang="en-US" dirty="0"/>
                    </a:p>
                  </a:txBody>
                  <a:tcPr/>
                </a:tc>
                <a:tc>
                  <a:txBody>
                    <a:bodyPr/>
                    <a:lstStyle/>
                    <a:p>
                      <a:r>
                        <a:rPr lang="en-US" dirty="0" smtClean="0"/>
                        <a:t>Perennial grass with aggressive rhizome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Solarize, mulch</a:t>
                      </a:r>
                    </a:p>
                    <a:p>
                      <a:endParaRPr lang="en-US" dirty="0"/>
                    </a:p>
                  </a:txBody>
                  <a:tcPr/>
                </a:tc>
              </a:tr>
              <a:tr h="370840">
                <a:tc>
                  <a:txBody>
                    <a:bodyPr/>
                    <a:lstStyle/>
                    <a:p>
                      <a:r>
                        <a:rPr lang="en-US" dirty="0" smtClean="0">
                          <a:hlinkClick r:id="rId8"/>
                        </a:rPr>
                        <a:t>Mallow</a:t>
                      </a:r>
                      <a:endParaRPr lang="en-US" dirty="0"/>
                    </a:p>
                  </a:txBody>
                  <a:tcPr/>
                </a:tc>
                <a:tc>
                  <a:txBody>
                    <a:bodyPr/>
                    <a:lstStyle/>
                    <a:p>
                      <a:r>
                        <a:rPr lang="en-US" dirty="0" smtClean="0"/>
                        <a:t>Broadleaf</a:t>
                      </a:r>
                      <a:r>
                        <a:rPr lang="en-US" baseline="0" dirty="0" smtClean="0"/>
                        <a:t> with a taproot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Weed</a:t>
                      </a:r>
                      <a:r>
                        <a:rPr lang="en-US" baseline="0" dirty="0" smtClean="0"/>
                        <a:t> </a:t>
                      </a:r>
                      <a:r>
                        <a:rPr lang="en-US" baseline="0" dirty="0" err="1" smtClean="0"/>
                        <a:t>wack</a:t>
                      </a:r>
                      <a:r>
                        <a:rPr lang="en-US" baseline="0" dirty="0" smtClean="0"/>
                        <a:t> then</a:t>
                      </a:r>
                      <a:r>
                        <a:rPr lang="en-US" dirty="0" smtClean="0"/>
                        <a:t> dig taproot</a:t>
                      </a:r>
                    </a:p>
                  </a:txBody>
                  <a:tcPr/>
                </a:tc>
              </a:tr>
              <a:tr h="370840">
                <a:tc>
                  <a:txBody>
                    <a:bodyPr/>
                    <a:lstStyle/>
                    <a:p>
                      <a:r>
                        <a:rPr lang="en-US" dirty="0" err="1" smtClean="0">
                          <a:hlinkClick r:id="rId9"/>
                        </a:rPr>
                        <a:t>Nutsedge</a:t>
                      </a:r>
                      <a:endParaRPr lang="en-US" dirty="0"/>
                    </a:p>
                  </a:txBody>
                  <a:tcPr/>
                </a:tc>
                <a:tc>
                  <a:txBody>
                    <a:bodyPr/>
                    <a:lstStyle/>
                    <a:p>
                      <a:r>
                        <a:rPr lang="en-US" dirty="0" smtClean="0"/>
                        <a:t>Perennial with </a:t>
                      </a:r>
                      <a:r>
                        <a:rPr lang="en-US" baseline="0" dirty="0" smtClean="0"/>
                        <a:t>rhizomes</a:t>
                      </a:r>
                      <a:endParaRPr lang="en-US" dirty="0"/>
                    </a:p>
                  </a:txBody>
                  <a:tcPr/>
                </a:tc>
                <a:tc>
                  <a:txBody>
                    <a:bodyPr/>
                    <a:lstStyle/>
                    <a:p>
                      <a:r>
                        <a:rPr lang="en-US" dirty="0" smtClean="0"/>
                        <a:t>Dig out tubers and remove shoots</a:t>
                      </a:r>
                      <a:endParaRPr lang="en-US" dirty="0"/>
                    </a:p>
                  </a:txBody>
                  <a:tcPr/>
                </a:tc>
              </a:tr>
              <a:tr h="370840">
                <a:tc>
                  <a:txBody>
                    <a:bodyPr/>
                    <a:lstStyle/>
                    <a:p>
                      <a:r>
                        <a:rPr lang="en-US" dirty="0" smtClean="0">
                          <a:hlinkClick r:id="rId10"/>
                        </a:rPr>
                        <a:t>Plantain</a:t>
                      </a:r>
                      <a:endParaRPr lang="en-US" dirty="0"/>
                    </a:p>
                  </a:txBody>
                  <a:tcPr/>
                </a:tc>
                <a:tc>
                  <a:txBody>
                    <a:bodyPr/>
                    <a:lstStyle/>
                    <a:p>
                      <a:r>
                        <a:rPr lang="en-US" dirty="0" smtClean="0"/>
                        <a:t>broadleaf</a:t>
                      </a:r>
                      <a:r>
                        <a:rPr lang="en-US" baseline="0" dirty="0" smtClean="0"/>
                        <a:t> with invasive seed </a:t>
                      </a:r>
                      <a:endParaRPr lang="en-US" dirty="0"/>
                    </a:p>
                  </a:txBody>
                  <a:tcPr/>
                </a:tc>
                <a:tc>
                  <a:txBody>
                    <a:bodyPr/>
                    <a:lstStyle/>
                    <a:p>
                      <a:r>
                        <a:rPr lang="en-US" dirty="0" smtClean="0"/>
                        <a:t>Prevent re-seed</a:t>
                      </a:r>
                      <a:endParaRPr lang="en-US" dirty="0"/>
                    </a:p>
                  </a:txBody>
                  <a:tcPr/>
                </a:tc>
              </a:tr>
              <a:tr h="370840">
                <a:tc>
                  <a:txBody>
                    <a:bodyPr/>
                    <a:lstStyle/>
                    <a:p>
                      <a:r>
                        <a:rPr lang="en-US" dirty="0" smtClean="0">
                          <a:hlinkClick r:id="rId11"/>
                        </a:rPr>
                        <a:t>Oxalis</a:t>
                      </a:r>
                      <a:endParaRPr lang="en-US" dirty="0"/>
                    </a:p>
                  </a:txBody>
                  <a:tcPr/>
                </a:tc>
                <a:tc>
                  <a:txBody>
                    <a:bodyPr/>
                    <a:lstStyle/>
                    <a:p>
                      <a:r>
                        <a:rPr lang="en-US" dirty="0" smtClean="0"/>
                        <a:t>Shade</a:t>
                      </a:r>
                      <a:r>
                        <a:rPr lang="en-US" baseline="0" dirty="0" smtClean="0"/>
                        <a:t> loving, corm root</a:t>
                      </a:r>
                      <a:endParaRPr lang="en-US" dirty="0"/>
                    </a:p>
                  </a:txBody>
                  <a:tcPr/>
                </a:tc>
                <a:tc>
                  <a:txBody>
                    <a:bodyPr/>
                    <a:lstStyle/>
                    <a:p>
                      <a:r>
                        <a:rPr lang="en-US" dirty="0" smtClean="0"/>
                        <a:t>Cultivate</a:t>
                      </a:r>
                      <a:r>
                        <a:rPr lang="en-US" baseline="0" dirty="0" smtClean="0"/>
                        <a:t> above ground to starve root</a:t>
                      </a:r>
                      <a:endParaRPr lang="en-US" dirty="0"/>
                    </a:p>
                  </a:txBody>
                  <a:tcPr/>
                </a:tc>
              </a:tr>
            </a:tbl>
          </a:graphicData>
        </a:graphic>
      </p:graphicFrame>
    </p:spTree>
    <p:extLst>
      <p:ext uri="{BB962C8B-B14F-4D97-AF65-F5344CB8AC3E}">
        <p14:creationId xmlns:p14="http://schemas.microsoft.com/office/powerpoint/2010/main" val="2566309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Know Your Host Plant</a:t>
            </a:r>
            <a:endParaRPr lang="en-US" sz="4800" b="0" dirty="0"/>
          </a:p>
        </p:txBody>
      </p:sp>
      <p:sp>
        <p:nvSpPr>
          <p:cNvPr id="10" name="Content Placeholder 9"/>
          <p:cNvSpPr>
            <a:spLocks noGrp="1"/>
          </p:cNvSpPr>
          <p:nvPr>
            <p:ph sz="half" idx="1"/>
          </p:nvPr>
        </p:nvSpPr>
        <p:spPr>
          <a:xfrm>
            <a:off x="457199" y="1600201"/>
            <a:ext cx="4248365" cy="4154392"/>
          </a:xfrm>
        </p:spPr>
        <p:txBody>
          <a:bodyPr>
            <a:normAutofit/>
          </a:bodyPr>
          <a:lstStyle/>
          <a:p>
            <a:pPr marL="0" indent="0">
              <a:buNone/>
            </a:pPr>
            <a:r>
              <a:rPr lang="en-US" dirty="0" smtClean="0"/>
              <a:t>Provide </a:t>
            </a:r>
            <a:r>
              <a:rPr lang="en-US" dirty="0" smtClean="0"/>
              <a:t>proper cultural </a:t>
            </a:r>
            <a:r>
              <a:rPr lang="en-US" dirty="0" smtClean="0"/>
              <a:t>conditions: </a:t>
            </a:r>
          </a:p>
          <a:p>
            <a:r>
              <a:rPr lang="en-US" sz="2600" dirty="0" smtClean="0"/>
              <a:t>Right time of year</a:t>
            </a:r>
          </a:p>
          <a:p>
            <a:r>
              <a:rPr lang="en-US" sz="2600" dirty="0" smtClean="0"/>
              <a:t>Good soil conditions</a:t>
            </a:r>
          </a:p>
          <a:p>
            <a:r>
              <a:rPr lang="en-US" sz="2600" dirty="0" smtClean="0"/>
              <a:t>Appropriate </a:t>
            </a:r>
          </a:p>
          <a:p>
            <a:pPr lvl="1"/>
            <a:r>
              <a:rPr lang="en-US" sz="2200" dirty="0" smtClean="0"/>
              <a:t>Water</a:t>
            </a:r>
          </a:p>
          <a:p>
            <a:pPr lvl="1"/>
            <a:r>
              <a:rPr lang="en-US" sz="2200" dirty="0" smtClean="0"/>
              <a:t>Sun exposure</a:t>
            </a:r>
          </a:p>
          <a:p>
            <a:pPr lvl="1"/>
            <a:r>
              <a:rPr lang="en-US" sz="2200" dirty="0" smtClean="0"/>
              <a:t>Nutrition</a:t>
            </a:r>
          </a:p>
          <a:p>
            <a:pPr lvl="1"/>
            <a:r>
              <a:rPr lang="en-US" sz="2200" dirty="0" smtClean="0"/>
              <a:t>Airflow</a:t>
            </a:r>
          </a:p>
        </p:txBody>
      </p:sp>
      <p:pic>
        <p:nvPicPr>
          <p:cNvPr id="11266" name="Picture 2" descr="Image result for blight resistant tomat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486" y="1195077"/>
            <a:ext cx="4559514" cy="455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441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Glyphosate</a:t>
            </a:r>
            <a:endParaRPr lang="en-US" dirty="0"/>
          </a:p>
        </p:txBody>
      </p:sp>
      <p:sp>
        <p:nvSpPr>
          <p:cNvPr id="4" name="Content Placeholder 3"/>
          <p:cNvSpPr>
            <a:spLocks noGrp="1"/>
          </p:cNvSpPr>
          <p:nvPr>
            <p:ph sz="half" idx="1"/>
          </p:nvPr>
        </p:nvSpPr>
        <p:spPr>
          <a:xfrm>
            <a:off x="457201" y="1600201"/>
            <a:ext cx="5214026" cy="4154392"/>
          </a:xfrm>
        </p:spPr>
        <p:txBody>
          <a:bodyPr/>
          <a:lstStyle/>
          <a:p>
            <a:pPr marL="0" indent="0">
              <a:buNone/>
            </a:pPr>
            <a:r>
              <a:rPr lang="en-US" dirty="0" smtClean="0"/>
              <a:t>Reserve for pernicious weeds like bindweed, </a:t>
            </a:r>
            <a:r>
              <a:rPr lang="en-US" dirty="0" err="1" smtClean="0"/>
              <a:t>bermuda</a:t>
            </a:r>
            <a:r>
              <a:rPr lang="en-US" dirty="0" smtClean="0"/>
              <a:t> grass, wild berries and the like. </a:t>
            </a:r>
          </a:p>
          <a:p>
            <a:pPr marL="0" indent="0">
              <a:buNone/>
            </a:pPr>
            <a:endParaRPr lang="en-US" dirty="0"/>
          </a:p>
          <a:p>
            <a:pPr marL="0" indent="0">
              <a:buNone/>
            </a:pPr>
            <a:r>
              <a:rPr lang="en-US" dirty="0" smtClean="0"/>
              <a:t>Apply judiciously and in controlled manner.</a:t>
            </a:r>
            <a:endParaRPr lang="en-US" dirty="0"/>
          </a:p>
        </p:txBody>
      </p:sp>
      <p:pic>
        <p:nvPicPr>
          <p:cNvPr id="73730" name="Picture 2" descr="Image result for round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475" y="274638"/>
            <a:ext cx="26003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72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Review : IPM </a:t>
            </a:r>
            <a:r>
              <a:rPr lang="en-US" sz="4800" b="0" dirty="0" smtClean="0"/>
              <a:t>Process</a:t>
            </a:r>
            <a:endParaRPr lang="en-US" sz="4800" b="0" dirty="0"/>
          </a:p>
        </p:txBody>
      </p:sp>
      <p:sp>
        <p:nvSpPr>
          <p:cNvPr id="10" name="Content Placeholder 9"/>
          <p:cNvSpPr>
            <a:spLocks noGrp="1"/>
          </p:cNvSpPr>
          <p:nvPr>
            <p:ph sz="half" idx="1"/>
          </p:nvPr>
        </p:nvSpPr>
        <p:spPr>
          <a:xfrm>
            <a:off x="457199" y="1600201"/>
            <a:ext cx="4248365" cy="4154392"/>
          </a:xfrm>
        </p:spPr>
        <p:txBody>
          <a:bodyPr>
            <a:normAutofit/>
          </a:bodyPr>
          <a:lstStyle/>
          <a:p>
            <a:pPr marL="514350" indent="-514350">
              <a:buFont typeface="+mj-lt"/>
              <a:buAutoNum type="arabicPeriod"/>
            </a:pPr>
            <a:r>
              <a:rPr lang="en-US" dirty="0" smtClean="0"/>
              <a:t>Inspect regularly</a:t>
            </a:r>
          </a:p>
          <a:p>
            <a:pPr marL="514350" indent="-514350">
              <a:buFont typeface="+mj-lt"/>
              <a:buAutoNum type="arabicPeriod"/>
            </a:pPr>
            <a:r>
              <a:rPr lang="en-US" sz="2400" dirty="0"/>
              <a:t>Know your host plant </a:t>
            </a:r>
          </a:p>
          <a:p>
            <a:pPr marL="514350" indent="-514350">
              <a:buFont typeface="+mj-lt"/>
              <a:buAutoNum type="arabicPeriod"/>
            </a:pPr>
            <a:r>
              <a:rPr lang="en-US" sz="2600" dirty="0"/>
              <a:t>Prevent problems before they become problems</a:t>
            </a:r>
          </a:p>
          <a:p>
            <a:pPr marL="514350" indent="-514350">
              <a:buFont typeface="+mj-lt"/>
              <a:buAutoNum type="arabicPeriod"/>
            </a:pPr>
            <a:r>
              <a:rPr lang="en-US" sz="2600" dirty="0"/>
              <a:t>Identify the pests</a:t>
            </a:r>
          </a:p>
          <a:p>
            <a:pPr marL="514350" indent="-514350">
              <a:buFont typeface="+mj-lt"/>
              <a:buAutoNum type="arabicPeriod"/>
            </a:pPr>
            <a:r>
              <a:rPr lang="en-US" sz="2600" dirty="0"/>
              <a:t>Analyze the </a:t>
            </a:r>
            <a:r>
              <a:rPr lang="en-US" sz="2600" dirty="0" smtClean="0"/>
              <a:t>situation</a:t>
            </a:r>
            <a:endParaRPr lang="en-US" sz="2600" dirty="0"/>
          </a:p>
          <a:p>
            <a:pPr marL="514350" indent="-514350">
              <a:buFont typeface="+mj-lt"/>
              <a:buAutoNum type="arabicPeriod"/>
            </a:pPr>
            <a:r>
              <a:rPr lang="en-US" sz="2600" dirty="0"/>
              <a:t>Strategize the solution(s) and apply</a:t>
            </a:r>
          </a:p>
          <a:p>
            <a:pPr marL="514350" indent="-514350">
              <a:buFont typeface="+mj-lt"/>
              <a:buAutoNum type="arabicPeriod"/>
            </a:pPr>
            <a:r>
              <a:rPr lang="en-US" sz="2600" dirty="0"/>
              <a:t>Monitor success over time</a:t>
            </a:r>
          </a:p>
        </p:txBody>
      </p:sp>
      <p:pic>
        <p:nvPicPr>
          <p:cNvPr id="2054" name="Picture 6" descr="Image result for person looking at a bug through a magnifying glass"/>
          <p:cNvPicPr>
            <a:picLocks noChangeAspect="1" noChangeArrowheads="1"/>
          </p:cNvPicPr>
          <p:nvPr/>
        </p:nvPicPr>
        <p:blipFill rotWithShape="1">
          <a:blip r:embed="rId3">
            <a:extLst>
              <a:ext uri="{28A0092B-C50C-407E-A947-70E740481C1C}">
                <a14:useLocalDpi xmlns:a14="http://schemas.microsoft.com/office/drawing/2010/main" val="0"/>
              </a:ext>
            </a:extLst>
          </a:blip>
          <a:srcRect b="3343"/>
          <a:stretch/>
        </p:blipFill>
        <p:spPr bwMode="auto">
          <a:xfrm>
            <a:off x="5434066" y="1335445"/>
            <a:ext cx="3057525" cy="4419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689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Win Big by Looking At Small Things</a:t>
            </a:r>
            <a:endParaRPr lang="en-US" dirty="0"/>
          </a:p>
        </p:txBody>
      </p:sp>
      <p:pic>
        <p:nvPicPr>
          <p:cNvPr id="78850" name="Picture 2" descr="Image result for loup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298" y="2129481"/>
            <a:ext cx="3073577" cy="30735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2298" y="1232972"/>
            <a:ext cx="3443592" cy="584775"/>
          </a:xfrm>
          <a:prstGeom prst="rect">
            <a:avLst/>
          </a:prstGeom>
          <a:noFill/>
        </p:spPr>
        <p:txBody>
          <a:bodyPr wrap="square" rtlCol="0">
            <a:spAutoFit/>
          </a:bodyPr>
          <a:lstStyle/>
          <a:p>
            <a:r>
              <a:rPr lang="en-US" sz="3200" i="1" dirty="0" err="1" smtClean="0"/>
              <a:t>Raffel</a:t>
            </a:r>
            <a:r>
              <a:rPr lang="en-US" sz="3200" i="1" dirty="0" smtClean="0"/>
              <a:t> Prizes</a:t>
            </a:r>
            <a:endParaRPr lang="en-US" sz="3200" i="1" dirty="0"/>
          </a:p>
        </p:txBody>
      </p:sp>
      <p:pic>
        <p:nvPicPr>
          <p:cNvPr id="78854" name="Picture 6" descr="Image result for praying mantis egg case for s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3716475"/>
            <a:ext cx="2857500"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a:stCxn id="5" idx="2"/>
          </p:cNvCxnSpPr>
          <p:nvPr/>
        </p:nvCxnSpPr>
        <p:spPr>
          <a:xfrm flipH="1">
            <a:off x="4561726" y="1417638"/>
            <a:ext cx="10274" cy="3914650"/>
          </a:xfrm>
          <a:prstGeom prst="line">
            <a:avLst/>
          </a:prstGeom>
        </p:spPr>
        <p:style>
          <a:lnRef idx="2">
            <a:schemeClr val="accent1"/>
          </a:lnRef>
          <a:fillRef idx="0">
            <a:schemeClr val="accent1"/>
          </a:fillRef>
          <a:effectRef idx="1">
            <a:schemeClr val="accent1"/>
          </a:effectRef>
          <a:fontRef idx="minor">
            <a:schemeClr val="tx1"/>
          </a:fontRef>
        </p:style>
      </p:cxnSp>
      <p:pic>
        <p:nvPicPr>
          <p:cNvPr id="78852" name="Picture 4" descr="Image result for ladybugs for s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737" y="1525358"/>
            <a:ext cx="2096904" cy="2894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2588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7115"/>
          <a:stretch/>
        </p:blipFill>
        <p:spPr bwMode="auto">
          <a:xfrm>
            <a:off x="0" y="0"/>
            <a:ext cx="9144000" cy="5768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0" y="4184360"/>
            <a:ext cx="3941496" cy="12927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31923" y="4513902"/>
            <a:ext cx="3591973" cy="1362075"/>
          </a:xfrm>
        </p:spPr>
        <p:txBody>
          <a:bodyPr/>
          <a:lstStyle/>
          <a:p>
            <a:r>
              <a:rPr lang="en-US" dirty="0" smtClean="0">
                <a:solidFill>
                  <a:schemeClr val="bg1"/>
                </a:solidFill>
              </a:rPr>
              <a:t>Field study!</a:t>
            </a:r>
            <a:endParaRPr lang="en-US" dirty="0">
              <a:solidFill>
                <a:schemeClr val="bg1"/>
              </a:solidFill>
            </a:endParaRPr>
          </a:p>
        </p:txBody>
      </p:sp>
    </p:spTree>
    <p:extLst>
      <p:ext uri="{BB962C8B-B14F-4D97-AF65-F5344CB8AC3E}">
        <p14:creationId xmlns:p14="http://schemas.microsoft.com/office/powerpoint/2010/main" val="37029357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0" name="Picture 6" descr="Image result for beautiful home gardens"/>
          <p:cNvPicPr>
            <a:picLocks noChangeAspect="1" noChangeArrowheads="1"/>
          </p:cNvPicPr>
          <p:nvPr/>
        </p:nvPicPr>
        <p:blipFill rotWithShape="1">
          <a:blip r:embed="rId2">
            <a:extLst>
              <a:ext uri="{28A0092B-C50C-407E-A947-70E740481C1C}">
                <a14:useLocalDpi xmlns:a14="http://schemas.microsoft.com/office/drawing/2010/main" val="0"/>
              </a:ext>
            </a:extLst>
          </a:blip>
          <a:srcRect t="15880"/>
          <a:stretch/>
        </p:blipFill>
        <p:spPr bwMode="auto">
          <a:xfrm>
            <a:off x="0" y="-1"/>
            <a:ext cx="9144000" cy="5768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1285" y="4135722"/>
            <a:ext cx="3433864" cy="12927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Appendix</a:t>
            </a:r>
            <a:endParaRPr lang="en-US" dirty="0">
              <a:solidFill>
                <a:schemeClr val="bg1"/>
              </a:solidFill>
            </a:endParaRPr>
          </a:p>
        </p:txBody>
      </p:sp>
    </p:spTree>
    <p:extLst>
      <p:ext uri="{BB962C8B-B14F-4D97-AF65-F5344CB8AC3E}">
        <p14:creationId xmlns:p14="http://schemas.microsoft.com/office/powerpoint/2010/main" val="3547898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Reference Links</a:t>
            </a:r>
            <a:endParaRPr lang="en-US" dirty="0"/>
          </a:p>
        </p:txBody>
      </p:sp>
      <p:sp>
        <p:nvSpPr>
          <p:cNvPr id="3" name="Content Placeholder 2"/>
          <p:cNvSpPr>
            <a:spLocks noGrp="1"/>
          </p:cNvSpPr>
          <p:nvPr>
            <p:ph idx="1"/>
          </p:nvPr>
        </p:nvSpPr>
        <p:spPr/>
        <p:txBody>
          <a:bodyPr/>
          <a:lstStyle/>
          <a:p>
            <a:r>
              <a:rPr lang="en-US" dirty="0" smtClean="0"/>
              <a:t>UC IPM Website</a:t>
            </a:r>
            <a:br>
              <a:rPr lang="en-US" dirty="0" smtClean="0"/>
            </a:br>
            <a:r>
              <a:rPr lang="en-US" sz="2000" dirty="0" smtClean="0">
                <a:hlinkClick r:id="rId2"/>
              </a:rPr>
              <a:t>http</a:t>
            </a:r>
            <a:r>
              <a:rPr lang="en-US" sz="2000" dirty="0">
                <a:hlinkClick r:id="rId2"/>
              </a:rPr>
              <a:t>://ipm.ucanr.edu</a:t>
            </a:r>
            <a:r>
              <a:rPr lang="en-US" sz="2000" dirty="0" smtClean="0">
                <a:hlinkClick r:id="rId2"/>
              </a:rPr>
              <a:t>/</a:t>
            </a:r>
            <a:r>
              <a:rPr lang="en-US" sz="2000" dirty="0" smtClean="0"/>
              <a:t> </a:t>
            </a:r>
            <a:endParaRPr lang="en-US" sz="2000" dirty="0"/>
          </a:p>
          <a:p>
            <a:r>
              <a:rPr lang="en-US" dirty="0" smtClean="0"/>
              <a:t>Diagnose </a:t>
            </a:r>
            <a:r>
              <a:rPr lang="en-US" dirty="0"/>
              <a:t>a problem </a:t>
            </a:r>
            <a:r>
              <a:rPr lang="en-US" sz="2000" dirty="0">
                <a:hlinkClick r:id="rId3"/>
              </a:rPr>
              <a:t>http://www.extension.umn.edu/garden/diagnose</a:t>
            </a:r>
            <a:r>
              <a:rPr lang="en-US" sz="2000" dirty="0" smtClean="0">
                <a:hlinkClick r:id="rId3"/>
              </a:rPr>
              <a:t>/</a:t>
            </a:r>
            <a:r>
              <a:rPr lang="en-US" sz="2000" dirty="0" smtClean="0"/>
              <a:t> </a:t>
            </a:r>
          </a:p>
          <a:p>
            <a:endParaRPr lang="en-US" sz="2000" dirty="0"/>
          </a:p>
        </p:txBody>
      </p:sp>
    </p:spTree>
    <p:extLst>
      <p:ext uri="{BB962C8B-B14F-4D97-AF65-F5344CB8AC3E}">
        <p14:creationId xmlns:p14="http://schemas.microsoft.com/office/powerpoint/2010/main" val="20413242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Reference Reading</a:t>
            </a:r>
            <a:endParaRPr lang="en-US" dirty="0"/>
          </a:p>
        </p:txBody>
      </p:sp>
      <p:sp>
        <p:nvSpPr>
          <p:cNvPr id="3" name="Content Placeholder 2"/>
          <p:cNvSpPr>
            <a:spLocks noGrp="1"/>
          </p:cNvSpPr>
          <p:nvPr>
            <p:ph idx="1"/>
          </p:nvPr>
        </p:nvSpPr>
        <p:spPr/>
        <p:txBody>
          <a:bodyPr/>
          <a:lstStyle/>
          <a:p>
            <a:r>
              <a:rPr lang="en-US" dirty="0" smtClean="0"/>
              <a:t>Master Gardener Handbook</a:t>
            </a:r>
            <a:br>
              <a:rPr lang="en-US" dirty="0" smtClean="0"/>
            </a:br>
            <a:r>
              <a:rPr lang="en-US" sz="1800" dirty="0">
                <a:hlinkClick r:id="rId2"/>
              </a:rPr>
              <a:t>https://</a:t>
            </a:r>
            <a:r>
              <a:rPr lang="en-US" sz="1800" dirty="0" smtClean="0">
                <a:hlinkClick r:id="rId2"/>
              </a:rPr>
              <a:t>smile.amazon.com/California-Master-Gardener-Handbook-2nd/dp/1601078579/ref=sr_1_1?ie=UTF8&amp;qid=1497906313&amp;sr=8-1&amp;keywords=master+gardener+handbook</a:t>
            </a:r>
            <a:r>
              <a:rPr lang="en-US" sz="1800" dirty="0" smtClean="0"/>
              <a:t> </a:t>
            </a:r>
          </a:p>
          <a:p>
            <a:r>
              <a:rPr lang="en-US" dirty="0" smtClean="0"/>
              <a:t>Pests of the Garden and Small Farm </a:t>
            </a:r>
            <a:r>
              <a:rPr lang="en-US" sz="1800" dirty="0">
                <a:hlinkClick r:id="rId3"/>
              </a:rPr>
              <a:t>https://</a:t>
            </a:r>
            <a:r>
              <a:rPr lang="en-US" sz="1800" dirty="0" smtClean="0">
                <a:hlinkClick r:id="rId3"/>
              </a:rPr>
              <a:t>smile.amazon.com/Pests-Garden-Small-Farm-Pesticide/dp/1879906406/ref=sr_1_1?ie=UTF8&amp;qid=1497906357&amp;sr=8-1&amp;keywords=pests+of+the+garden+and+small+farm</a:t>
            </a:r>
            <a:r>
              <a:rPr lang="en-US" sz="1800" dirty="0" smtClean="0"/>
              <a:t> </a:t>
            </a:r>
          </a:p>
          <a:p>
            <a:r>
              <a:rPr lang="en-US" dirty="0"/>
              <a:t>Pests of </a:t>
            </a:r>
            <a:r>
              <a:rPr lang="en-US" dirty="0" smtClean="0"/>
              <a:t>Landscape Trees </a:t>
            </a:r>
            <a:r>
              <a:rPr lang="en-US" dirty="0"/>
              <a:t>and Shrubs</a:t>
            </a:r>
            <a:r>
              <a:rPr lang="en-US" sz="2000" dirty="0"/>
              <a:t/>
            </a:r>
            <a:br>
              <a:rPr lang="en-US" sz="2000" dirty="0"/>
            </a:br>
            <a:r>
              <a:rPr lang="en-US" sz="1800" dirty="0">
                <a:hlinkClick r:id="rId4"/>
              </a:rPr>
              <a:t>https://</a:t>
            </a:r>
            <a:r>
              <a:rPr lang="en-US" sz="1800" dirty="0" smtClean="0">
                <a:hlinkClick r:id="rId4"/>
              </a:rPr>
              <a:t>smile.amazon.com/Pests-Landscape-Trees-Shrubs-Integrated/dp/1879906619/ref=sr_1_2?ie=UTF8&amp;qid=1497906388&amp;sr=8-2&amp;keywords=pests+of+the+landscape+and+trees</a:t>
            </a:r>
            <a:r>
              <a:rPr lang="en-US" sz="1800" dirty="0" smtClean="0"/>
              <a:t> </a:t>
            </a:r>
            <a:endParaRPr lang="en-US" sz="1800" dirty="0"/>
          </a:p>
        </p:txBody>
      </p:sp>
    </p:spTree>
    <p:extLst>
      <p:ext uri="{BB962C8B-B14F-4D97-AF65-F5344CB8AC3E}">
        <p14:creationId xmlns:p14="http://schemas.microsoft.com/office/powerpoint/2010/main" val="15077294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Handouts for this Class</a:t>
            </a:r>
            <a:endParaRPr lang="en-US" dirty="0"/>
          </a:p>
        </p:txBody>
      </p:sp>
      <p:sp>
        <p:nvSpPr>
          <p:cNvPr id="3" name="Content Placeholder 2"/>
          <p:cNvSpPr>
            <a:spLocks noGrp="1"/>
          </p:cNvSpPr>
          <p:nvPr>
            <p:ph idx="1"/>
          </p:nvPr>
        </p:nvSpPr>
        <p:spPr/>
        <p:txBody>
          <a:bodyPr/>
          <a:lstStyle/>
          <a:p>
            <a:r>
              <a:rPr lang="en-US" sz="2800" dirty="0"/>
              <a:t>Checklist for plant diagnosis</a:t>
            </a:r>
            <a:r>
              <a:rPr lang="en-US" dirty="0">
                <a:hlinkClick r:id="rId2"/>
              </a:rPr>
              <a:t/>
            </a:r>
            <a:br>
              <a:rPr lang="en-US" dirty="0">
                <a:hlinkClick r:id="rId2"/>
              </a:rPr>
            </a:br>
            <a:r>
              <a:rPr lang="en-US" sz="1800" dirty="0">
                <a:hlinkClick r:id="rId2"/>
              </a:rPr>
              <a:t>http://</a:t>
            </a:r>
            <a:r>
              <a:rPr lang="en-US" sz="1800" dirty="0" smtClean="0">
                <a:hlinkClick r:id="rId2"/>
              </a:rPr>
              <a:t>cemendocino.u</a:t>
            </a:r>
            <a:r>
              <a:rPr lang="en-US" sz="1800" dirty="0">
                <a:hlinkClick r:id="rId2"/>
              </a:rPr>
              <a:t>canr.edu/files/192044.pdf</a:t>
            </a:r>
            <a:r>
              <a:rPr lang="en-US" sz="1800" dirty="0"/>
              <a:t> </a:t>
            </a:r>
            <a:endParaRPr lang="en-US" sz="1800" dirty="0" smtClean="0">
              <a:hlinkClick r:id="rId2"/>
            </a:endParaRPr>
          </a:p>
          <a:p>
            <a:r>
              <a:rPr lang="en-US" sz="2800" dirty="0" smtClean="0"/>
              <a:t>Grow an insectary</a:t>
            </a:r>
            <a:r>
              <a:rPr lang="en-US" sz="1800" dirty="0" smtClean="0"/>
              <a:t/>
            </a:r>
            <a:br>
              <a:rPr lang="en-US" sz="1800" dirty="0" smtClean="0"/>
            </a:br>
            <a:r>
              <a:rPr lang="en-US" sz="1800" dirty="0" smtClean="0">
                <a:hlinkClick r:id="rId3"/>
              </a:rPr>
              <a:t>http://eartheasy.com/grow_garden_insectary.htm</a:t>
            </a:r>
            <a:r>
              <a:rPr lang="en-US" sz="1800" dirty="0" smtClean="0"/>
              <a:t> </a:t>
            </a:r>
          </a:p>
          <a:p>
            <a:r>
              <a:rPr lang="en-US" sz="2800" dirty="0" smtClean="0"/>
              <a:t>Monitoring – Field Observations Record Sheet (p.29)</a:t>
            </a:r>
          </a:p>
          <a:p>
            <a:r>
              <a:rPr lang="en-US" sz="1800" dirty="0">
                <a:hlinkClick r:id="rId4"/>
              </a:rPr>
              <a:t>https://</a:t>
            </a:r>
            <a:r>
              <a:rPr lang="en-US" sz="1800" dirty="0" smtClean="0">
                <a:hlinkClick r:id="rId4"/>
              </a:rPr>
              <a:t>casfs.ucsc.edu/about/publications/Teaching-Organic-Farming/PDF-downloads/1.8-arthropod-pests.pdf</a:t>
            </a:r>
            <a:r>
              <a:rPr lang="en-US" sz="1800" dirty="0" smtClean="0"/>
              <a:t> </a:t>
            </a:r>
            <a:endParaRPr lang="en-US" sz="1800" dirty="0"/>
          </a:p>
          <a:p>
            <a:endParaRPr lang="en-US" sz="2800" dirty="0" smtClean="0"/>
          </a:p>
        </p:txBody>
      </p:sp>
    </p:spTree>
    <p:extLst>
      <p:ext uri="{BB962C8B-B14F-4D97-AF65-F5344CB8AC3E}">
        <p14:creationId xmlns:p14="http://schemas.microsoft.com/office/powerpoint/2010/main" val="27506560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1000" y="273050"/>
            <a:ext cx="8382000" cy="1162050"/>
          </a:xfrm>
        </p:spPr>
        <p:txBody>
          <a:bodyPr/>
          <a:lstStyle/>
          <a:p>
            <a:r>
              <a:rPr lang="en-US" sz="4800" b="0" dirty="0"/>
              <a:t>References:</a:t>
            </a:r>
          </a:p>
        </p:txBody>
      </p:sp>
      <p:sp>
        <p:nvSpPr>
          <p:cNvPr id="10" name="Content Placeholder 9"/>
          <p:cNvSpPr>
            <a:spLocks noGrp="1"/>
          </p:cNvSpPr>
          <p:nvPr>
            <p:ph idx="1"/>
          </p:nvPr>
        </p:nvSpPr>
        <p:spPr>
          <a:xfrm>
            <a:off x="381001" y="1600200"/>
            <a:ext cx="8382000" cy="4343400"/>
          </a:xfrm>
        </p:spPr>
        <p:txBody>
          <a:bodyPr>
            <a:normAutofit/>
          </a:bodyPr>
          <a:lstStyle/>
          <a:p>
            <a:endParaRPr lang="en-US" sz="2800" dirty="0"/>
          </a:p>
          <a:p>
            <a:pPr>
              <a:buNone/>
            </a:pPr>
            <a:endParaRPr lang="en-US" sz="2800" dirty="0"/>
          </a:p>
          <a:p>
            <a:endParaRPr lang="en-US" sz="2600" dirty="0"/>
          </a:p>
          <a:p>
            <a:pPr lvl="1"/>
            <a:endParaRPr lang="en-US" sz="2600" dirty="0"/>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62" t="28170" r="2812" b="6757"/>
          <a:stretch/>
        </p:blipFill>
        <p:spPr bwMode="auto">
          <a:xfrm>
            <a:off x="396242" y="30480"/>
            <a:ext cx="8336279" cy="5885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2146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37" t="29404" r="12196" b="4798"/>
          <a:stretch/>
        </p:blipFill>
        <p:spPr bwMode="auto">
          <a:xfrm>
            <a:off x="167640" y="38998"/>
            <a:ext cx="8549640" cy="681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726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Identify the Pest</a:t>
            </a:r>
            <a:endParaRPr lang="en-US" sz="4800" b="0" dirty="0"/>
          </a:p>
        </p:txBody>
      </p:sp>
      <p:sp>
        <p:nvSpPr>
          <p:cNvPr id="10" name="Content Placeholder 9"/>
          <p:cNvSpPr>
            <a:spLocks noGrp="1"/>
          </p:cNvSpPr>
          <p:nvPr>
            <p:ph sz="half" idx="1"/>
          </p:nvPr>
        </p:nvSpPr>
        <p:spPr>
          <a:xfrm>
            <a:off x="457199" y="1497263"/>
            <a:ext cx="3601093" cy="4154392"/>
          </a:xfrm>
        </p:spPr>
        <p:txBody>
          <a:bodyPr>
            <a:normAutofit/>
          </a:bodyPr>
          <a:lstStyle/>
          <a:p>
            <a:pPr marL="0" indent="0">
              <a:buNone/>
            </a:pPr>
            <a:r>
              <a:rPr lang="en-US" dirty="0" smtClean="0"/>
              <a:t>Look for clues</a:t>
            </a:r>
          </a:p>
          <a:p>
            <a:r>
              <a:rPr lang="en-US" dirty="0" smtClean="0"/>
              <a:t>Feeding damage</a:t>
            </a:r>
          </a:p>
          <a:p>
            <a:r>
              <a:rPr lang="en-US" dirty="0" err="1" smtClean="0"/>
              <a:t>Frass</a:t>
            </a:r>
            <a:r>
              <a:rPr lang="en-US" dirty="0" smtClean="0"/>
              <a:t> or trails</a:t>
            </a:r>
          </a:p>
          <a:p>
            <a:r>
              <a:rPr lang="en-US" dirty="0" smtClean="0"/>
              <a:t>Part of plant affected</a:t>
            </a:r>
          </a:p>
          <a:p>
            <a:r>
              <a:rPr lang="en-US" dirty="0" smtClean="0"/>
              <a:t>Evidence of the perpetrator itself</a:t>
            </a:r>
          </a:p>
          <a:p>
            <a:r>
              <a:rPr lang="en-US" dirty="0" smtClean="0"/>
              <a:t>Signs of parasitism</a:t>
            </a:r>
          </a:p>
        </p:txBody>
      </p:sp>
      <p:pic>
        <p:nvPicPr>
          <p:cNvPr id="15366" name="Picture 6" descr="Image result for home garden pest ID"/>
          <p:cNvPicPr>
            <a:picLocks noChangeAspect="1" noChangeArrowheads="1"/>
          </p:cNvPicPr>
          <p:nvPr/>
        </p:nvPicPr>
        <p:blipFill rotWithShape="1">
          <a:blip r:embed="rId3">
            <a:extLst>
              <a:ext uri="{28A0092B-C50C-407E-A947-70E740481C1C}">
                <a14:useLocalDpi xmlns:a14="http://schemas.microsoft.com/office/drawing/2010/main" val="0"/>
              </a:ext>
            </a:extLst>
          </a:blip>
          <a:srcRect t="13715" b="6509"/>
          <a:stretch/>
        </p:blipFill>
        <p:spPr bwMode="auto">
          <a:xfrm>
            <a:off x="5970748" y="274638"/>
            <a:ext cx="3048000" cy="3647327"/>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mage result for signs of fungal disease in 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886" y="3894138"/>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328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18" t="24768" r="11984" b="22963"/>
          <a:stretch/>
        </p:blipFill>
        <p:spPr bwMode="auto">
          <a:xfrm>
            <a:off x="121921" y="609601"/>
            <a:ext cx="8884920"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37" t="29404" r="12196" b="67884"/>
          <a:stretch/>
        </p:blipFill>
        <p:spPr bwMode="auto">
          <a:xfrm>
            <a:off x="167640" y="145678"/>
            <a:ext cx="8549640" cy="28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20840" y="101533"/>
            <a:ext cx="1828800" cy="369332"/>
          </a:xfrm>
          <a:prstGeom prst="rect">
            <a:avLst/>
          </a:prstGeom>
          <a:noFill/>
        </p:spPr>
        <p:txBody>
          <a:bodyPr wrap="square" rtlCol="0">
            <a:spAutoFit/>
          </a:bodyPr>
          <a:lstStyle/>
          <a:p>
            <a:r>
              <a:rPr lang="en-US" dirty="0" smtClean="0"/>
              <a:t>Continued</a:t>
            </a:r>
            <a:endParaRPr lang="en-US" dirty="0"/>
          </a:p>
        </p:txBody>
      </p:sp>
    </p:spTree>
    <p:extLst>
      <p:ext uri="{BB962C8B-B14F-4D97-AF65-F5344CB8AC3E}">
        <p14:creationId xmlns:p14="http://schemas.microsoft.com/office/powerpoint/2010/main" val="3963481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sz="4800" b="0" dirty="0" smtClean="0"/>
              <a:t>Prevent Problems</a:t>
            </a:r>
            <a:endParaRPr lang="en-US" sz="4800" b="0" dirty="0"/>
          </a:p>
        </p:txBody>
      </p:sp>
      <p:sp>
        <p:nvSpPr>
          <p:cNvPr id="10" name="Content Placeholder 9"/>
          <p:cNvSpPr>
            <a:spLocks noGrp="1"/>
          </p:cNvSpPr>
          <p:nvPr>
            <p:ph sz="half" idx="1"/>
          </p:nvPr>
        </p:nvSpPr>
        <p:spPr>
          <a:xfrm>
            <a:off x="457199" y="1600201"/>
            <a:ext cx="3827125" cy="4154392"/>
          </a:xfrm>
        </p:spPr>
        <p:txBody>
          <a:bodyPr>
            <a:normAutofit/>
          </a:bodyPr>
          <a:lstStyle/>
          <a:p>
            <a:pPr marL="0" indent="0">
              <a:buNone/>
            </a:pPr>
            <a:r>
              <a:rPr lang="en-US" dirty="0" smtClean="0"/>
              <a:t>Ecosystem balance </a:t>
            </a:r>
          </a:p>
          <a:p>
            <a:r>
              <a:rPr lang="en-US" dirty="0" smtClean="0"/>
              <a:t>Diverse soil biota </a:t>
            </a:r>
          </a:p>
          <a:p>
            <a:r>
              <a:rPr lang="en-US" dirty="0" smtClean="0"/>
              <a:t>Insectary plants for beneficial insects</a:t>
            </a:r>
          </a:p>
          <a:p>
            <a:r>
              <a:rPr lang="en-US" dirty="0" smtClean="0"/>
              <a:t>Rotate crops </a:t>
            </a:r>
          </a:p>
          <a:p>
            <a:r>
              <a:rPr lang="en-US" dirty="0" smtClean="0"/>
              <a:t>Plant resistant varieties</a:t>
            </a:r>
          </a:p>
          <a:p>
            <a:endParaRPr lang="en-US" dirty="0" smtClean="0"/>
          </a:p>
          <a:p>
            <a:pPr marL="0" indent="0">
              <a:buNone/>
            </a:pPr>
            <a:endParaRPr lang="en-US" dirty="0" smtClean="0"/>
          </a:p>
          <a:p>
            <a:pPr marL="0" indent="0">
              <a:buNone/>
            </a:pPr>
            <a:endParaRPr lang="en-US" dirty="0"/>
          </a:p>
        </p:txBody>
      </p:sp>
      <p:pic>
        <p:nvPicPr>
          <p:cNvPr id="7172" name="Picture 4" descr="Image result for insectary hedge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948" y="1756685"/>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64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6" name="Picture 20" descr="Image result for disease tri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188" y="3365019"/>
            <a:ext cx="3737491" cy="304605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p:cNvSpPr>
            <a:spLocks noGrp="1"/>
          </p:cNvSpPr>
          <p:nvPr>
            <p:ph type="title"/>
          </p:nvPr>
        </p:nvSpPr>
        <p:spPr/>
        <p:txBody>
          <a:bodyPr/>
          <a:lstStyle/>
          <a:p>
            <a:pPr algn="l"/>
            <a:r>
              <a:rPr lang="en-US" sz="4800" b="0" dirty="0" smtClean="0"/>
              <a:t>Analyze the Situation</a:t>
            </a:r>
            <a:endParaRPr lang="en-US" sz="4800" b="0" dirty="0"/>
          </a:p>
        </p:txBody>
      </p:sp>
      <p:sp>
        <p:nvSpPr>
          <p:cNvPr id="10" name="Content Placeholder 9"/>
          <p:cNvSpPr>
            <a:spLocks noGrp="1"/>
          </p:cNvSpPr>
          <p:nvPr>
            <p:ph sz="half" idx="1"/>
          </p:nvPr>
        </p:nvSpPr>
        <p:spPr>
          <a:xfrm>
            <a:off x="457199" y="1600201"/>
            <a:ext cx="5162765" cy="4154392"/>
          </a:xfrm>
        </p:spPr>
        <p:txBody>
          <a:bodyPr>
            <a:normAutofit/>
          </a:bodyPr>
          <a:lstStyle/>
          <a:p>
            <a:r>
              <a:rPr lang="en-US" dirty="0" smtClean="0"/>
              <a:t>Pest lifecycle</a:t>
            </a:r>
          </a:p>
          <a:p>
            <a:r>
              <a:rPr lang="en-US" dirty="0" smtClean="0"/>
              <a:t>Stage that causes problems</a:t>
            </a:r>
          </a:p>
          <a:p>
            <a:r>
              <a:rPr lang="en-US" dirty="0" smtClean="0"/>
              <a:t>Environment</a:t>
            </a:r>
          </a:p>
          <a:p>
            <a:r>
              <a:rPr lang="en-US" dirty="0" smtClean="0"/>
              <a:t>Cultural conditions</a:t>
            </a:r>
          </a:p>
          <a:p>
            <a:r>
              <a:rPr lang="en-US" dirty="0" smtClean="0"/>
              <a:t>Secondary pest issues</a:t>
            </a:r>
          </a:p>
          <a:p>
            <a:r>
              <a:rPr lang="en-US" dirty="0" smtClean="0"/>
              <a:t>Patterns within crop </a:t>
            </a:r>
          </a:p>
          <a:p>
            <a:r>
              <a:rPr lang="en-US" dirty="0" smtClean="0"/>
              <a:t>Geographic range and </a:t>
            </a:r>
            <a:r>
              <a:rPr lang="en-US" dirty="0" smtClean="0"/>
              <a:t>history</a:t>
            </a:r>
          </a:p>
          <a:p>
            <a:pPr marL="0" indent="0">
              <a:buNone/>
            </a:pPr>
            <a:r>
              <a:rPr lang="en-US" dirty="0" smtClean="0">
                <a:hlinkClick r:id="rId4"/>
              </a:rPr>
              <a:t>Diagnosis Checklist </a:t>
            </a:r>
            <a:endParaRPr lang="en-US" dirty="0" smtClean="0"/>
          </a:p>
          <a:p>
            <a:pPr marL="0" indent="0">
              <a:buNone/>
            </a:pPr>
            <a:endParaRPr lang="en-US" dirty="0" smtClean="0"/>
          </a:p>
          <a:p>
            <a:endParaRPr lang="en-US" dirty="0"/>
          </a:p>
        </p:txBody>
      </p:sp>
      <p:grpSp>
        <p:nvGrpSpPr>
          <p:cNvPr id="3" name="Group 2"/>
          <p:cNvGrpSpPr/>
          <p:nvPr/>
        </p:nvGrpSpPr>
        <p:grpSpPr>
          <a:xfrm>
            <a:off x="5856268" y="421472"/>
            <a:ext cx="3018106" cy="2857500"/>
            <a:chOff x="5558319" y="1340778"/>
            <a:chExt cx="3018106" cy="2857500"/>
          </a:xfrm>
        </p:grpSpPr>
        <p:pic>
          <p:nvPicPr>
            <p:cNvPr id="14340" name="Picture 4" descr="Image result for insect life cycle"/>
            <p:cNvPicPr>
              <a:picLocks noChangeAspect="1" noChangeArrowheads="1"/>
            </p:cNvPicPr>
            <p:nvPr/>
          </p:nvPicPr>
          <p:blipFill rotWithShape="1">
            <a:blip r:embed="rId5">
              <a:extLst>
                <a:ext uri="{28A0092B-C50C-407E-A947-70E740481C1C}">
                  <a14:useLocalDpi xmlns:a14="http://schemas.microsoft.com/office/drawing/2010/main" val="0"/>
                </a:ext>
              </a:extLst>
            </a:blip>
            <a:srcRect l="46746"/>
            <a:stretch/>
          </p:blipFill>
          <p:spPr bwMode="auto">
            <a:xfrm>
              <a:off x="5558319" y="1340778"/>
              <a:ext cx="3018106"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74076" y="3647326"/>
              <a:ext cx="328773" cy="452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AutoShape 8" descr="Image result for disease triang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disease triang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disease triangl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Image result for disease triangl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45632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ANRBrand_MG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ANRBrand_MG_3</Template>
  <TotalTime>17355</TotalTime>
  <Words>3436</Words>
  <Application>Microsoft Office PowerPoint</Application>
  <PresentationFormat>On-screen Show (4:3)</PresentationFormat>
  <Paragraphs>632</Paragraphs>
  <Slides>70</Slides>
  <Notes>56</Notes>
  <HiddenSlides>0</HiddenSlides>
  <MMClips>0</MMClip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ANRBrand_MG_3</vt:lpstr>
      <vt:lpstr>Custom Design</vt:lpstr>
      <vt:lpstr>Integrated Pest Management (IPM)</vt:lpstr>
      <vt:lpstr>What You’ll Learn</vt:lpstr>
      <vt:lpstr>What is IPM?</vt:lpstr>
      <vt:lpstr>IPM Process</vt:lpstr>
      <vt:lpstr>Inspect The Garden</vt:lpstr>
      <vt:lpstr>Know Your Host Plant</vt:lpstr>
      <vt:lpstr>Identify the Pest</vt:lpstr>
      <vt:lpstr>Prevent Problems</vt:lpstr>
      <vt:lpstr>Analyze the Situation</vt:lpstr>
      <vt:lpstr>Wait, Is It Really a Problem?</vt:lpstr>
      <vt:lpstr>Strategize Solutions</vt:lpstr>
      <vt:lpstr>Non-Chemical</vt:lpstr>
      <vt:lpstr>Non-Chemical</vt:lpstr>
      <vt:lpstr>Non-Chemical</vt:lpstr>
      <vt:lpstr>Biological</vt:lpstr>
      <vt:lpstr>Low Toxicity Approaches</vt:lpstr>
      <vt:lpstr>Chemical</vt:lpstr>
      <vt:lpstr>Monitor Weekly</vt:lpstr>
      <vt:lpstr>Practice Case study #1</vt:lpstr>
      <vt:lpstr>Symptoms</vt:lpstr>
      <vt:lpstr>Inspection</vt:lpstr>
      <vt:lpstr>Cultural Considerations?</vt:lpstr>
      <vt:lpstr>Analyze the Situation</vt:lpstr>
      <vt:lpstr>Stumped? Ask a Master Gardener</vt:lpstr>
      <vt:lpstr>What We Learned</vt:lpstr>
      <vt:lpstr>Is It Really a Problem?</vt:lpstr>
      <vt:lpstr>Management Strategies</vt:lpstr>
      <vt:lpstr>Monitor</vt:lpstr>
      <vt:lpstr>Common Pests In our area</vt:lpstr>
      <vt:lpstr>Local Insect Pests You May Find</vt:lpstr>
      <vt:lpstr>Top 10 Local Insect Pests</vt:lpstr>
      <vt:lpstr>Other Invertebrate Pests</vt:lpstr>
      <vt:lpstr>Arthropods – Beneficial Predators</vt:lpstr>
      <vt:lpstr>Arthropods – Beneficial Parasitoids</vt:lpstr>
      <vt:lpstr>Practice Case study #2</vt:lpstr>
      <vt:lpstr>Who’s Eating My Cabbage?</vt:lpstr>
      <vt:lpstr>Inspection</vt:lpstr>
      <vt:lpstr>Cultural Considerations?</vt:lpstr>
      <vt:lpstr>Analyze the Situation</vt:lpstr>
      <vt:lpstr>Is It Really a Problem?</vt:lpstr>
      <vt:lpstr>Who’s Eating My Cabbage?</vt:lpstr>
      <vt:lpstr>Earwig Management Strategies</vt:lpstr>
      <vt:lpstr>Slug Management Strategies</vt:lpstr>
      <vt:lpstr>Cabbage Larvae Management Strategies</vt:lpstr>
      <vt:lpstr>Monitor</vt:lpstr>
      <vt:lpstr>Vertebrate Pests</vt:lpstr>
      <vt:lpstr>Interview With a Gopher</vt:lpstr>
      <vt:lpstr>Pathogens</vt:lpstr>
      <vt:lpstr>Disease Triangle</vt:lpstr>
      <vt:lpstr>Types of Pathogens</vt:lpstr>
      <vt:lpstr>As If That Weren’t Enough…</vt:lpstr>
      <vt:lpstr>General Guide In Case of Disease</vt:lpstr>
      <vt:lpstr>EXERCISE -To Treat or Not To Treat</vt:lpstr>
      <vt:lpstr>Black Spot</vt:lpstr>
      <vt:lpstr>Verticillium Wilt</vt:lpstr>
      <vt:lpstr>A Word about weeds</vt:lpstr>
      <vt:lpstr>Good Weed / Bad Weed</vt:lpstr>
      <vt:lpstr>Weed Management</vt:lpstr>
      <vt:lpstr>Weeds to Watch Out For</vt:lpstr>
      <vt:lpstr>Glyphosate</vt:lpstr>
      <vt:lpstr>Review : IPM Process</vt:lpstr>
      <vt:lpstr>Win Big by Looking At Small Things</vt:lpstr>
      <vt:lpstr>Field study!</vt:lpstr>
      <vt:lpstr>Appendix</vt:lpstr>
      <vt:lpstr>Reference Links</vt:lpstr>
      <vt:lpstr>Reference Reading</vt:lpstr>
      <vt:lpstr>Handouts for this Class</vt:lpstr>
      <vt:lpstr>References:</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Gardener Volunteer Recognition</dc:title>
  <dc:creator>Delise</dc:creator>
  <cp:lastModifiedBy>Delise</cp:lastModifiedBy>
  <cp:revision>190</cp:revision>
  <dcterms:created xsi:type="dcterms:W3CDTF">2017-01-24T16:28:08Z</dcterms:created>
  <dcterms:modified xsi:type="dcterms:W3CDTF">2017-06-23T16:48:57Z</dcterms:modified>
</cp:coreProperties>
</file>