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4983" autoAdjust="0"/>
    <p:restoredTop sz="98604" autoAdjust="0"/>
  </p:normalViewPr>
  <p:slideViewPr>
    <p:cSldViewPr snapToGrid="0">
      <p:cViewPr>
        <p:scale>
          <a:sx n="90" d="100"/>
          <a:sy n="90" d="100"/>
        </p:scale>
        <p:origin x="48" y="-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7F74-41DA-9BAB-34DC491393D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7F74-41DA-9BAB-34DC491393D5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7F74-41DA-9BAB-34DC491393D5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7F74-41DA-9BAB-34DC491393D5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7F74-41DA-9BAB-34DC491393D5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6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6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6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7F74-41DA-9BAB-34DC491393D5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60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60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1">
                    <a:lumMod val="60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7F74-41DA-9BAB-34DC491393D5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60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60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>
                    <a:lumMod val="60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7F74-41DA-9BAB-34DC491393D5}"/>
              </c:ext>
            </c:extLst>
          </c:dPt>
          <c:dLbls>
            <c:dLbl>
              <c:idx val="0"/>
              <c:layout>
                <c:manualLayout>
                  <c:x val="-0.112051378976654"/>
                  <c:y val="0.12978951038739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F74-41DA-9BAB-34DC491393D5}"/>
                </c:ext>
              </c:extLst>
            </c:dLbl>
            <c:dLbl>
              <c:idx val="1"/>
              <c:layout>
                <c:manualLayout>
                  <c:x val="-0.16692149510100401"/>
                  <c:y val="5.046326787880230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F74-41DA-9BAB-34DC491393D5}"/>
                </c:ext>
              </c:extLst>
            </c:dLbl>
            <c:dLbl>
              <c:idx val="2"/>
              <c:layout>
                <c:manualLayout>
                  <c:x val="-0.183691937825088"/>
                  <c:y val="-5.287780397018639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F74-41DA-9BAB-34DC491393D5}"/>
                </c:ext>
              </c:extLst>
            </c:dLbl>
            <c:dLbl>
              <c:idx val="3"/>
              <c:layout>
                <c:manualLayout>
                  <c:x val="-0.11059022317648499"/>
                  <c:y val="-0.1376508091666140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cap="all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6626799322607999"/>
                      <c:h val="0.14175410990678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7F74-41DA-9BAB-34DC491393D5}"/>
                </c:ext>
              </c:extLst>
            </c:dLbl>
            <c:dLbl>
              <c:idx val="4"/>
              <c:layout>
                <c:manualLayout>
                  <c:x val="0.102478377887988"/>
                  <c:y val="-0.1472227271959649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F74-41DA-9BAB-34DC491393D5}"/>
                </c:ext>
              </c:extLst>
            </c:dLbl>
            <c:dLbl>
              <c:idx val="5"/>
              <c:layout>
                <c:manualLayout>
                  <c:x val="0.16795028426273101"/>
                  <c:y val="-5.779548662746739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Physical </a:t>
                    </a:r>
                    <a:r>
                      <a:rPr lang="en-US" dirty="0" err="1"/>
                      <a:t>SpaceS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F74-41DA-9BAB-34DC491393D5}"/>
                </c:ext>
              </c:extLst>
            </c:dLbl>
            <c:dLbl>
              <c:idx val="6"/>
              <c:layout>
                <c:manualLayout>
                  <c:x val="0.14929871779363699"/>
                  <c:y val="5.805893391267900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BUSINESSES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F74-41DA-9BAB-34DC491393D5}"/>
                </c:ext>
              </c:extLst>
            </c:dLbl>
            <c:dLbl>
              <c:idx val="7"/>
              <c:layout>
                <c:manualLayout>
                  <c:x val="0.117234637716221"/>
                  <c:y val="0.15790525632963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F74-41DA-9BAB-34DC491393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Institutions</c:v>
                </c:pt>
                <c:pt idx="1">
                  <c:v>Individuals</c:v>
                </c:pt>
                <c:pt idx="2">
                  <c:v>Associations</c:v>
                </c:pt>
                <c:pt idx="3">
                  <c:v>Community Festivals/ Events</c:v>
                </c:pt>
                <c:pt idx="4">
                  <c:v>Cultural Heritage(s)</c:v>
                </c:pt>
                <c:pt idx="5">
                  <c:v>Physical Space</c:v>
                </c:pt>
                <c:pt idx="6">
                  <c:v>Local Economy</c:v>
                </c:pt>
                <c:pt idx="7">
                  <c:v>Cultural Settings/                                                            Traditions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12.5</c:v>
                </c:pt>
                <c:pt idx="1">
                  <c:v>12.5</c:v>
                </c:pt>
                <c:pt idx="2">
                  <c:v>12.5</c:v>
                </c:pt>
                <c:pt idx="3">
                  <c:v>12.5</c:v>
                </c:pt>
                <c:pt idx="4">
                  <c:v>12.5</c:v>
                </c:pt>
                <c:pt idx="5">
                  <c:v>12.5</c:v>
                </c:pt>
                <c:pt idx="6">
                  <c:v>12.5</c:v>
                </c:pt>
                <c:pt idx="7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7F74-41DA-9BAB-34DC491393D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7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91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21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98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09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9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061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09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5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441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FD07A-DC22-4D57-A335-6EDBB5D4C288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527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178724583"/>
              </p:ext>
            </p:extLst>
          </p:nvPr>
        </p:nvGraphicFramePr>
        <p:xfrm>
          <a:off x="2332079" y="2151238"/>
          <a:ext cx="6613600" cy="5033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914952" y="4206205"/>
            <a:ext cx="1418417" cy="92333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Latino Engagement Resources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5186" y="1325150"/>
            <a:ext cx="3218169" cy="229381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tx1"/>
                </a:solidFill>
              </a:rPr>
              <a:t>Businesses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Spanish Language Media </a:t>
            </a:r>
          </a:p>
          <a:p>
            <a:r>
              <a:rPr lang="en-US" dirty="0">
                <a:solidFill>
                  <a:schemeClr val="tx1"/>
                </a:solidFill>
              </a:rPr>
              <a:t>(Hispanic) Chambers of Commerce</a:t>
            </a:r>
          </a:p>
          <a:p>
            <a:r>
              <a:rPr lang="en-US" dirty="0">
                <a:solidFill>
                  <a:schemeClr val="tx1"/>
                </a:solidFill>
              </a:rPr>
              <a:t>Business Associations</a:t>
            </a:r>
          </a:p>
          <a:p>
            <a:r>
              <a:rPr lang="en-US" dirty="0">
                <a:solidFill>
                  <a:schemeClr val="tx1"/>
                </a:solidFill>
              </a:rPr>
              <a:t>Restaurants/Food Trucks</a:t>
            </a:r>
          </a:p>
          <a:p>
            <a:r>
              <a:rPr lang="en-US" dirty="0">
                <a:solidFill>
                  <a:schemeClr val="tx1"/>
                </a:solidFill>
              </a:rPr>
              <a:t>Specialized Stores</a:t>
            </a:r>
          </a:p>
          <a:p>
            <a:r>
              <a:rPr lang="en-US" dirty="0">
                <a:solidFill>
                  <a:schemeClr val="tx1"/>
                </a:solidFill>
              </a:rPr>
              <a:t>Travel Agencies</a:t>
            </a:r>
          </a:p>
          <a:p>
            <a:r>
              <a:rPr lang="en-US" dirty="0">
                <a:solidFill>
                  <a:schemeClr val="tx1"/>
                </a:solidFill>
              </a:rPr>
              <a:t>Banks/Credit Unions</a:t>
            </a:r>
          </a:p>
          <a:p>
            <a:r>
              <a:rPr lang="en-US" dirty="0">
                <a:solidFill>
                  <a:schemeClr val="tx1"/>
                </a:solidFill>
              </a:rPr>
              <a:t>Remittance Locations</a:t>
            </a:r>
          </a:p>
          <a:p>
            <a:r>
              <a:rPr lang="en-US" dirty="0">
                <a:solidFill>
                  <a:schemeClr val="tx1"/>
                </a:solidFill>
              </a:rPr>
              <a:t>Farmers Markets</a:t>
            </a:r>
          </a:p>
          <a:p>
            <a:r>
              <a:rPr lang="en-US" dirty="0">
                <a:solidFill>
                  <a:schemeClr val="tx1"/>
                </a:solidFill>
              </a:rPr>
              <a:t>Latino-Owned/Run Companies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55186" y="208442"/>
            <a:ext cx="3218169" cy="10113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tx1"/>
                </a:solidFill>
              </a:rPr>
              <a:t>    Cultural Settings/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Home</a:t>
            </a:r>
          </a:p>
          <a:p>
            <a:r>
              <a:rPr lang="en-US" dirty="0">
                <a:solidFill>
                  <a:schemeClr val="tx1"/>
                </a:solidFill>
              </a:rPr>
              <a:t>Church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1400" b="1" dirty="0">
                <a:solidFill>
                  <a:schemeClr val="tx1"/>
                </a:solidFill>
              </a:rPr>
              <a:t>Traditions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Special Gatherings </a:t>
            </a:r>
          </a:p>
          <a:p>
            <a:r>
              <a:rPr lang="en-US" dirty="0">
                <a:solidFill>
                  <a:schemeClr val="tx1"/>
                </a:solidFill>
              </a:rPr>
              <a:t>Cultural Group</a:t>
            </a:r>
          </a:p>
          <a:p>
            <a:r>
              <a:rPr lang="en-US" dirty="0">
                <a:solidFill>
                  <a:schemeClr val="tx1"/>
                </a:solidFill>
              </a:rPr>
              <a:t>   Performances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10824" y="208442"/>
            <a:ext cx="2626675" cy="226361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tx1"/>
                </a:solidFill>
              </a:rPr>
              <a:t>Institutions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Schools/Afterschool Programs Universities </a:t>
            </a:r>
          </a:p>
          <a:p>
            <a:r>
              <a:rPr lang="en-US" dirty="0">
                <a:solidFill>
                  <a:schemeClr val="tx1"/>
                </a:solidFill>
              </a:rPr>
              <a:t>Community Colleges/Technical    </a:t>
            </a:r>
          </a:p>
          <a:p>
            <a:r>
              <a:rPr lang="en-US" dirty="0">
                <a:solidFill>
                  <a:schemeClr val="tx1"/>
                </a:solidFill>
              </a:rPr>
              <a:t>   Training Programs </a:t>
            </a:r>
          </a:p>
          <a:p>
            <a:r>
              <a:rPr lang="en-US" dirty="0">
                <a:solidFill>
                  <a:schemeClr val="tx1"/>
                </a:solidFill>
              </a:rPr>
              <a:t>Libraries </a:t>
            </a:r>
          </a:p>
          <a:p>
            <a:r>
              <a:rPr lang="en-US" dirty="0">
                <a:solidFill>
                  <a:schemeClr val="tx1"/>
                </a:solidFill>
              </a:rPr>
              <a:t>Community-Based Organizations</a:t>
            </a:r>
          </a:p>
          <a:p>
            <a:r>
              <a:rPr lang="en-US" dirty="0">
                <a:solidFill>
                  <a:schemeClr val="tx1"/>
                </a:solidFill>
              </a:rPr>
              <a:t>Museums </a:t>
            </a:r>
          </a:p>
          <a:p>
            <a:r>
              <a:rPr lang="en-US" dirty="0">
                <a:solidFill>
                  <a:schemeClr val="tx1"/>
                </a:solidFill>
              </a:rPr>
              <a:t>Local Government</a:t>
            </a:r>
          </a:p>
          <a:p>
            <a:r>
              <a:rPr lang="en-US" dirty="0">
                <a:solidFill>
                  <a:schemeClr val="tx1"/>
                </a:solidFill>
              </a:rPr>
              <a:t>Hospitals </a:t>
            </a:r>
          </a:p>
          <a:p>
            <a:r>
              <a:rPr lang="en-US" dirty="0">
                <a:solidFill>
                  <a:schemeClr val="tx1"/>
                </a:solidFill>
              </a:rPr>
              <a:t>Social Service Agencies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55186" y="5426826"/>
            <a:ext cx="3192673" cy="120678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tx1"/>
                </a:solidFill>
              </a:rPr>
              <a:t>                    Cultural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Rites of Passage</a:t>
            </a:r>
          </a:p>
          <a:p>
            <a:r>
              <a:rPr lang="en-US" dirty="0">
                <a:solidFill>
                  <a:schemeClr val="tx1"/>
                </a:solidFill>
              </a:rPr>
              <a:t>Special Holidays Gatherings</a:t>
            </a:r>
          </a:p>
          <a:p>
            <a:r>
              <a:rPr lang="en-US" dirty="0">
                <a:solidFill>
                  <a:schemeClr val="tx1"/>
                </a:solidFill>
              </a:rPr>
              <a:t>Family Stories</a:t>
            </a:r>
          </a:p>
          <a:p>
            <a:endParaRPr lang="en-US" sz="1400" b="1" dirty="0">
              <a:solidFill>
                <a:schemeClr val="tx1"/>
              </a:solidFill>
            </a:endParaRPr>
          </a:p>
          <a:p>
            <a:r>
              <a:rPr lang="en-US" sz="1400" b="1" dirty="0">
                <a:solidFill>
                  <a:schemeClr val="tx1"/>
                </a:solidFill>
              </a:rPr>
              <a:t>Heritage(s)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Artistic Traditions</a:t>
            </a:r>
          </a:p>
          <a:p>
            <a:r>
              <a:rPr lang="en-US" dirty="0">
                <a:solidFill>
                  <a:schemeClr val="tx1"/>
                </a:solidFill>
              </a:rPr>
              <a:t>Traditional Agricultural  </a:t>
            </a:r>
          </a:p>
          <a:p>
            <a:r>
              <a:rPr lang="en-US" dirty="0">
                <a:solidFill>
                  <a:schemeClr val="tx1"/>
                </a:solidFill>
              </a:rPr>
              <a:t>   Knowledge</a:t>
            </a:r>
          </a:p>
          <a:p>
            <a:r>
              <a:rPr lang="en-US" dirty="0">
                <a:solidFill>
                  <a:schemeClr val="tx1"/>
                </a:solidFill>
              </a:rPr>
              <a:t>Special Recipes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40469" y="3761611"/>
            <a:ext cx="3192673" cy="15598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tx1"/>
                </a:solidFill>
              </a:rPr>
              <a:t>                   Physical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Gardens</a:t>
            </a:r>
          </a:p>
          <a:p>
            <a:r>
              <a:rPr lang="en-US" dirty="0">
                <a:solidFill>
                  <a:schemeClr val="tx1"/>
                </a:solidFill>
              </a:rPr>
              <a:t>Parks</a:t>
            </a:r>
          </a:p>
          <a:p>
            <a:r>
              <a:rPr lang="en-US" dirty="0">
                <a:solidFill>
                  <a:schemeClr val="tx1"/>
                </a:solidFill>
              </a:rPr>
              <a:t>Playgrounds</a:t>
            </a:r>
          </a:p>
          <a:p>
            <a:r>
              <a:rPr lang="en-US" dirty="0">
                <a:solidFill>
                  <a:schemeClr val="tx1"/>
                </a:solidFill>
              </a:rPr>
              <a:t>Parking Lots</a:t>
            </a:r>
          </a:p>
          <a:p>
            <a:r>
              <a:rPr lang="en-US" dirty="0">
                <a:solidFill>
                  <a:schemeClr val="tx1"/>
                </a:solidFill>
              </a:rPr>
              <a:t>Bike Paths</a:t>
            </a:r>
          </a:p>
          <a:p>
            <a:endParaRPr lang="en-US" sz="1400" b="1" dirty="0">
              <a:solidFill>
                <a:schemeClr val="tx1"/>
              </a:solidFill>
            </a:endParaRPr>
          </a:p>
          <a:p>
            <a:r>
              <a:rPr lang="en-US" sz="1400" b="1" dirty="0">
                <a:solidFill>
                  <a:schemeClr val="tx1"/>
                </a:solidFill>
              </a:rPr>
              <a:t>Spaces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Walking Paths</a:t>
            </a:r>
          </a:p>
          <a:p>
            <a:r>
              <a:rPr lang="en-US" dirty="0">
                <a:solidFill>
                  <a:schemeClr val="tx1"/>
                </a:solidFill>
              </a:rPr>
              <a:t>Forest(s)</a:t>
            </a:r>
          </a:p>
          <a:p>
            <a:r>
              <a:rPr lang="en-US" dirty="0">
                <a:solidFill>
                  <a:schemeClr val="tx1"/>
                </a:solidFill>
              </a:rPr>
              <a:t>Preserves</a:t>
            </a:r>
          </a:p>
          <a:p>
            <a:r>
              <a:rPr lang="en-US" dirty="0">
                <a:solidFill>
                  <a:schemeClr val="tx1"/>
                </a:solidFill>
              </a:rPr>
              <a:t>Picnic Areas</a:t>
            </a:r>
          </a:p>
          <a:p>
            <a:r>
              <a:rPr lang="en-US" dirty="0">
                <a:solidFill>
                  <a:schemeClr val="tx1"/>
                </a:solidFill>
              </a:rPr>
              <a:t>Campsites</a:t>
            </a:r>
          </a:p>
          <a:p>
            <a:r>
              <a:rPr lang="en-US" dirty="0">
                <a:solidFill>
                  <a:schemeClr val="tx1"/>
                </a:solidFill>
              </a:rPr>
              <a:t>Fishing Spots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771029" y="208443"/>
            <a:ext cx="4059901" cy="16259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tx1"/>
                </a:solidFill>
              </a:rPr>
              <a:t>Individuals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Elders		Artists</a:t>
            </a:r>
          </a:p>
          <a:p>
            <a:r>
              <a:rPr lang="en-US" dirty="0">
                <a:solidFill>
                  <a:schemeClr val="tx1"/>
                </a:solidFill>
              </a:rPr>
              <a:t>Parents 		Entrepreneurs/Business Owners</a:t>
            </a:r>
          </a:p>
          <a:p>
            <a:r>
              <a:rPr lang="en-US" dirty="0">
                <a:solidFill>
                  <a:schemeClr val="tx1"/>
                </a:solidFill>
              </a:rPr>
              <a:t>Youth Leaders 		Activists</a:t>
            </a:r>
          </a:p>
          <a:p>
            <a:r>
              <a:rPr lang="en-US" dirty="0">
                <a:solidFill>
                  <a:schemeClr val="tx1"/>
                </a:solidFill>
              </a:rPr>
              <a:t>Youth Workers 		Extended Family Networks</a:t>
            </a:r>
          </a:p>
          <a:p>
            <a:r>
              <a:rPr lang="en-US" dirty="0">
                <a:solidFill>
                  <a:schemeClr val="tx1"/>
                </a:solidFill>
              </a:rPr>
              <a:t>Respected Yard Duty/Security 	(In)formal Latino Community Latino-Serving Program Leaders    Leaders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800464" y="2080171"/>
            <a:ext cx="4030465" cy="272613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tx1"/>
                </a:solidFill>
              </a:rPr>
              <a:t>                             Associat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Hometown Associations </a:t>
            </a:r>
          </a:p>
          <a:p>
            <a:r>
              <a:rPr lang="en-US" dirty="0">
                <a:solidFill>
                  <a:schemeClr val="tx1"/>
                </a:solidFill>
              </a:rPr>
              <a:t>Unions </a:t>
            </a:r>
          </a:p>
          <a:p>
            <a:r>
              <a:rPr lang="en-US" dirty="0">
                <a:solidFill>
                  <a:schemeClr val="tx1"/>
                </a:solidFill>
              </a:rPr>
              <a:t>Tenant/Neighborhood   </a:t>
            </a:r>
          </a:p>
          <a:p>
            <a:r>
              <a:rPr lang="en-US" dirty="0">
                <a:solidFill>
                  <a:schemeClr val="tx1"/>
                </a:solidFill>
              </a:rPr>
              <a:t>   Associations</a:t>
            </a:r>
          </a:p>
          <a:p>
            <a:r>
              <a:rPr lang="en-US" dirty="0">
                <a:solidFill>
                  <a:schemeClr val="tx1"/>
                </a:solidFill>
              </a:rPr>
              <a:t>Business Associations </a:t>
            </a:r>
          </a:p>
          <a:p>
            <a:r>
              <a:rPr lang="en-US" dirty="0">
                <a:solidFill>
                  <a:schemeClr val="tx1"/>
                </a:solidFill>
              </a:rPr>
              <a:t>Health/Fitness Groups</a:t>
            </a:r>
          </a:p>
          <a:p>
            <a:r>
              <a:rPr lang="en-US" dirty="0">
                <a:solidFill>
                  <a:schemeClr val="tx1"/>
                </a:solidFill>
              </a:rPr>
              <a:t>Cultural Groups</a:t>
            </a:r>
          </a:p>
          <a:p>
            <a:r>
              <a:rPr lang="en-US" dirty="0">
                <a:solidFill>
                  <a:schemeClr val="tx1"/>
                </a:solidFill>
              </a:rPr>
              <a:t>Elder Groups</a:t>
            </a:r>
          </a:p>
          <a:p>
            <a:r>
              <a:rPr lang="en-US" dirty="0">
                <a:solidFill>
                  <a:schemeClr val="tx1"/>
                </a:solidFill>
              </a:rPr>
              <a:t>Advocacy Networks</a:t>
            </a:r>
          </a:p>
          <a:p>
            <a:r>
              <a:rPr lang="en-US" dirty="0">
                <a:solidFill>
                  <a:schemeClr val="tx1"/>
                </a:solidFill>
              </a:rPr>
              <a:t>Family Support Groups</a:t>
            </a:r>
          </a:p>
          <a:p>
            <a:r>
              <a:rPr lang="en-US" dirty="0">
                <a:solidFill>
                  <a:schemeClr val="tx1"/>
                </a:solidFill>
              </a:rPr>
              <a:t>Heritage Groups</a:t>
            </a:r>
          </a:p>
          <a:p>
            <a:r>
              <a:rPr lang="en-US" sz="1400" b="1" dirty="0">
                <a:solidFill>
                  <a:schemeClr val="tx1"/>
                </a:solidFill>
              </a:rPr>
              <a:t>ions</a:t>
            </a:r>
            <a:r>
              <a:rPr lang="en-US" dirty="0">
                <a:solidFill>
                  <a:schemeClr val="tx1"/>
                </a:solidFill>
              </a:rPr>
              <a:t>	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Hobby &amp; Collectors Groups</a:t>
            </a:r>
          </a:p>
          <a:p>
            <a:r>
              <a:rPr lang="en-US" dirty="0">
                <a:solidFill>
                  <a:schemeClr val="tx1"/>
                </a:solidFill>
              </a:rPr>
              <a:t>Charitable Groups </a:t>
            </a:r>
          </a:p>
          <a:p>
            <a:r>
              <a:rPr lang="en-US" dirty="0">
                <a:solidFill>
                  <a:schemeClr val="tx1"/>
                </a:solidFill>
              </a:rPr>
              <a:t>Latino Fraternities/Sororities</a:t>
            </a:r>
          </a:p>
          <a:p>
            <a:r>
              <a:rPr lang="en-US" dirty="0">
                <a:solidFill>
                  <a:schemeClr val="tx1"/>
                </a:solidFill>
              </a:rPr>
              <a:t>Mutual/Immigrant Support  </a:t>
            </a:r>
          </a:p>
          <a:p>
            <a:r>
              <a:rPr lang="en-US" dirty="0">
                <a:solidFill>
                  <a:schemeClr val="tx1"/>
                </a:solidFill>
              </a:rPr>
              <a:t>   Groups </a:t>
            </a:r>
          </a:p>
          <a:p>
            <a:r>
              <a:rPr lang="en-US" dirty="0">
                <a:solidFill>
                  <a:schemeClr val="tx1"/>
                </a:solidFill>
              </a:rPr>
              <a:t>Political Organizations</a:t>
            </a:r>
          </a:p>
          <a:p>
            <a:r>
              <a:rPr lang="en-US" dirty="0">
                <a:solidFill>
                  <a:schemeClr val="tx1"/>
                </a:solidFill>
              </a:rPr>
              <a:t>Service Clubs</a:t>
            </a:r>
          </a:p>
          <a:p>
            <a:r>
              <a:rPr lang="en-US" dirty="0">
                <a:solidFill>
                  <a:schemeClr val="tx1"/>
                </a:solidFill>
              </a:rPr>
              <a:t>Veterans’ Groups</a:t>
            </a:r>
          </a:p>
          <a:p>
            <a:r>
              <a:rPr lang="en-US" dirty="0">
                <a:solidFill>
                  <a:schemeClr val="tx1"/>
                </a:solidFill>
              </a:rPr>
              <a:t>Youth Groups</a:t>
            </a:r>
          </a:p>
          <a:p>
            <a:r>
              <a:rPr lang="en-US" dirty="0">
                <a:solidFill>
                  <a:schemeClr val="tx1"/>
                </a:solidFill>
              </a:rPr>
              <a:t>Civic Events Groups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771029" y="5052093"/>
            <a:ext cx="4059901" cy="144718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tx1"/>
                </a:solidFill>
              </a:rPr>
              <a:t>Community Festivals/Events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Sports Tournaments</a:t>
            </a:r>
          </a:p>
          <a:p>
            <a:r>
              <a:rPr lang="en-US" dirty="0">
                <a:solidFill>
                  <a:schemeClr val="tx1"/>
                </a:solidFill>
              </a:rPr>
              <a:t>Health Fairs</a:t>
            </a:r>
          </a:p>
          <a:p>
            <a:r>
              <a:rPr lang="en-US" dirty="0">
                <a:solidFill>
                  <a:schemeClr val="tx1"/>
                </a:solidFill>
              </a:rPr>
              <a:t>Special Holiday Gatherings</a:t>
            </a:r>
          </a:p>
          <a:p>
            <a:r>
              <a:rPr lang="en-US" dirty="0">
                <a:solidFill>
                  <a:schemeClr val="tx1"/>
                </a:solidFill>
              </a:rPr>
              <a:t>Locally Specific Gatherings</a:t>
            </a:r>
          </a:p>
        </p:txBody>
      </p:sp>
    </p:spTree>
    <p:extLst>
      <p:ext uri="{BB962C8B-B14F-4D97-AF65-F5344CB8AC3E}">
        <p14:creationId xmlns:p14="http://schemas.microsoft.com/office/powerpoint/2010/main" val="2374185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2838</TotalTime>
  <Words>168</Words>
  <Application>Microsoft Office PowerPoint</Application>
  <PresentationFormat>Widescreen</PresentationFormat>
  <Paragraphs>108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Stacy Olagundoye</dc:creator>
  <cp:lastModifiedBy>Fe Moncloa</cp:lastModifiedBy>
  <cp:revision>60</cp:revision>
  <dcterms:created xsi:type="dcterms:W3CDTF">2016-01-28T00:46:14Z</dcterms:created>
  <dcterms:modified xsi:type="dcterms:W3CDTF">2017-04-11T01:31:20Z</dcterms:modified>
</cp:coreProperties>
</file>