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8" r:id="rId2"/>
    <p:sldId id="299" r:id="rId3"/>
    <p:sldId id="300" r:id="rId4"/>
    <p:sldId id="306" r:id="rId5"/>
    <p:sldId id="301" r:id="rId6"/>
    <p:sldId id="302" r:id="rId7"/>
    <p:sldId id="304" r:id="rId8"/>
    <p:sldId id="303" r:id="rId9"/>
    <p:sldId id="305" r:id="rId10"/>
  </p:sldIdLst>
  <p:sldSz cx="7680325" cy="6218238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9">
          <p15:clr>
            <a:srgbClr val="A4A3A4"/>
          </p15:clr>
        </p15:guide>
        <p15:guide id="2" pos="24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336600"/>
    <a:srgbClr val="009900"/>
    <a:srgbClr val="FF9900"/>
    <a:srgbClr val="FF6600"/>
    <a:srgbClr val="D60093"/>
    <a:srgbClr val="FFFFCC"/>
    <a:srgbClr val="3366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7" autoAdjust="0"/>
    <p:restoredTop sz="87480" autoAdjust="0"/>
  </p:normalViewPr>
  <p:slideViewPr>
    <p:cSldViewPr>
      <p:cViewPr varScale="1">
        <p:scale>
          <a:sx n="131" d="100"/>
          <a:sy n="131" d="100"/>
        </p:scale>
        <p:origin x="1740" y="132"/>
      </p:cViewPr>
      <p:guideLst>
        <p:guide orient="horz" pos="1959"/>
        <p:guide pos="24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456" y="4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1" tIns="47336" rIns="94671" bIns="47336" numCol="1" anchor="t" anchorCtr="0" compatLnSpc="1">
            <a:prstTxWarp prst="textNoShape">
              <a:avLst/>
            </a:prstTxWarp>
          </a:bodyPr>
          <a:lstStyle>
            <a:lvl1pPr defTabSz="94708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1" tIns="47336" rIns="94671" bIns="47336" numCol="1" anchor="t" anchorCtr="0" compatLnSpc="1">
            <a:prstTxWarp prst="textNoShape">
              <a:avLst/>
            </a:prstTxWarp>
          </a:bodyPr>
          <a:lstStyle>
            <a:lvl1pPr algn="r" defTabSz="94708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1" tIns="47336" rIns="94671" bIns="47336" numCol="1" anchor="b" anchorCtr="0" compatLnSpc="1">
            <a:prstTxWarp prst="textNoShape">
              <a:avLst/>
            </a:prstTxWarp>
          </a:bodyPr>
          <a:lstStyle>
            <a:lvl1pPr defTabSz="94708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1" tIns="47336" rIns="94671" bIns="473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533307-9CDF-49BE-971D-84EBF90ED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578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1" tIns="47336" rIns="94671" bIns="47336" numCol="1" anchor="t" anchorCtr="0" compatLnSpc="1">
            <a:prstTxWarp prst="textNoShape">
              <a:avLst/>
            </a:prstTxWarp>
          </a:bodyPr>
          <a:lstStyle>
            <a:lvl1pPr defTabSz="94708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1" tIns="47336" rIns="94671" bIns="47336" numCol="1" anchor="t" anchorCtr="0" compatLnSpc="1">
            <a:prstTxWarp prst="textNoShape">
              <a:avLst/>
            </a:prstTxWarp>
          </a:bodyPr>
          <a:lstStyle>
            <a:lvl1pPr algn="r" defTabSz="94708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6363" y="703263"/>
            <a:ext cx="4349750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1" tIns="47336" rIns="94671" bIns="47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1" tIns="47336" rIns="94671" bIns="47336" numCol="1" anchor="b" anchorCtr="0" compatLnSpc="1">
            <a:prstTxWarp prst="textNoShape">
              <a:avLst/>
            </a:prstTxWarp>
          </a:bodyPr>
          <a:lstStyle>
            <a:lvl1pPr defTabSz="94708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1" tIns="47336" rIns="94671" bIns="473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873B9B-AEC2-475A-8FFB-80023B540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988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6438" indent="-269875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7438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2413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7388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145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717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89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61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8202BD-1D9B-401D-BF3F-9A9BA4BA1A3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433888"/>
            <a:ext cx="5326062" cy="3990975"/>
          </a:xfrm>
        </p:spPr>
        <p:txBody>
          <a:bodyPr/>
          <a:lstStyle/>
          <a:p>
            <a:pPr eaLnBrk="1" hangingPunct="1">
              <a:defRPr/>
            </a:pPr>
            <a:endParaRPr lang="en-US" altLang="en-US" sz="800" dirty="0">
              <a:latin typeface="+mn-lt"/>
            </a:endParaRPr>
          </a:p>
          <a:p>
            <a:pPr marL="278549" indent="-278549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The California Ground Squirrel is </a:t>
            </a:r>
            <a:r>
              <a:rPr lang="en-US" altLang="en-US" sz="1600" b="1" dirty="0">
                <a:latin typeface="+mn-lt"/>
              </a:rPr>
              <a:t>very adaptable and prefers open habitats</a:t>
            </a:r>
            <a:r>
              <a:rPr lang="en-US" altLang="en-US" sz="1600" dirty="0">
                <a:latin typeface="+mn-lt"/>
              </a:rPr>
              <a:t>.</a:t>
            </a:r>
          </a:p>
          <a:p>
            <a:pPr marL="278549" indent="-278549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They </a:t>
            </a:r>
            <a:r>
              <a:rPr lang="en-US" altLang="en-US" sz="1600" b="1" dirty="0">
                <a:latin typeface="+mn-lt"/>
              </a:rPr>
              <a:t>usually increase in grazed areas</a:t>
            </a:r>
            <a:r>
              <a:rPr lang="en-US" altLang="en-US" sz="1600" dirty="0">
                <a:latin typeface="+mn-lt"/>
              </a:rPr>
              <a:t>, as form production and visibility increase. This plus the fact that It’s favorite foods are grains, nuts, fruits, and forage  makes it </a:t>
            </a:r>
            <a:r>
              <a:rPr lang="en-US" altLang="en-US" sz="1600" b="1" dirty="0">
                <a:latin typeface="+mn-lt"/>
              </a:rPr>
              <a:t>not the favorite animal of agriculturists</a:t>
            </a:r>
            <a:r>
              <a:rPr lang="en-US" altLang="en-US" sz="1600" dirty="0">
                <a:latin typeface="+mn-lt"/>
              </a:rPr>
              <a:t>.</a:t>
            </a:r>
          </a:p>
          <a:p>
            <a:pPr eaLnBrk="1" hangingPunct="1">
              <a:defRPr/>
            </a:pPr>
            <a:endParaRPr lang="en-US" altLang="en-US" sz="1600" dirty="0">
              <a:latin typeface="+mn-lt"/>
            </a:endParaRPr>
          </a:p>
          <a:p>
            <a:pPr marL="278549" indent="-278549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I am going to give you a little </a:t>
            </a:r>
            <a:r>
              <a:rPr lang="en-US" altLang="en-US" sz="1600" b="1" dirty="0">
                <a:latin typeface="+mn-lt"/>
              </a:rPr>
              <a:t>background</a:t>
            </a:r>
            <a:r>
              <a:rPr lang="en-US" altLang="en-US" sz="1600" dirty="0">
                <a:latin typeface="+mn-lt"/>
              </a:rPr>
              <a:t> on the squirrel, talk about its </a:t>
            </a:r>
            <a:r>
              <a:rPr lang="en-US" altLang="en-US" sz="1600" b="1" dirty="0">
                <a:latin typeface="+mn-lt"/>
              </a:rPr>
              <a:t>live history and predators</a:t>
            </a:r>
            <a:r>
              <a:rPr lang="en-US" altLang="en-US" sz="1600" dirty="0">
                <a:latin typeface="+mn-lt"/>
              </a:rPr>
              <a:t>, and a </a:t>
            </a:r>
            <a:r>
              <a:rPr lang="en-US" altLang="en-US" sz="1600" b="1" dirty="0">
                <a:latin typeface="+mn-lt"/>
              </a:rPr>
              <a:t>bit about grazing and the squirrel</a:t>
            </a:r>
            <a:r>
              <a:rPr lang="en-US" altLang="en-US" sz="16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4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6438" indent="-269875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7438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2413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7388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145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717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89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61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A1889C-D7F0-4CEB-B671-960E0254573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060825"/>
            <a:ext cx="5326062" cy="4470400"/>
          </a:xfrm>
        </p:spPr>
        <p:txBody>
          <a:bodyPr/>
          <a:lstStyle/>
          <a:p>
            <a:pPr marL="278549" indent="-278549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The </a:t>
            </a:r>
            <a:r>
              <a:rPr lang="en-US" sz="1600" b="1" u="sng" dirty="0"/>
              <a:t>first recorded campaign for control</a:t>
            </a:r>
            <a:r>
              <a:rPr lang="en-US" sz="1600" b="1" dirty="0"/>
              <a:t> </a:t>
            </a:r>
            <a:r>
              <a:rPr lang="en-US" sz="1600" dirty="0"/>
              <a:t>of </a:t>
            </a:r>
            <a:r>
              <a:rPr lang="en-US" sz="1600" dirty="0" err="1"/>
              <a:t>gd</a:t>
            </a:r>
            <a:r>
              <a:rPr lang="en-US" sz="1600" dirty="0"/>
              <a:t> </a:t>
            </a:r>
            <a:r>
              <a:rPr lang="en-US" sz="1600" dirty="0" err="1"/>
              <a:t>sq</a:t>
            </a:r>
            <a:r>
              <a:rPr lang="en-US" sz="1600" dirty="0"/>
              <a:t> was at the Santa Barbara Mission, in </a:t>
            </a:r>
            <a:r>
              <a:rPr lang="en-US" sz="1600" b="1" dirty="0"/>
              <a:t>1808</a:t>
            </a:r>
            <a:r>
              <a:rPr lang="en-US" sz="1600" dirty="0"/>
              <a:t>. </a:t>
            </a:r>
            <a:r>
              <a:rPr lang="en-US" sz="1600" b="1" dirty="0"/>
              <a:t>Thousands were killed in nine days of May </a:t>
            </a:r>
            <a:r>
              <a:rPr lang="en-US" sz="1600" dirty="0"/>
              <a:t>in that year. 1901 was cited as the beginning of statewide interest in control programs.</a:t>
            </a:r>
          </a:p>
          <a:p>
            <a:pPr marL="278549" indent="-278549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During most of the 1800s, there was a </a:t>
            </a:r>
            <a:r>
              <a:rPr lang="en-US" sz="1600" b="1" dirty="0">
                <a:latin typeface="+mn-lt"/>
              </a:rPr>
              <a:t>BOUNTY</a:t>
            </a:r>
            <a:r>
              <a:rPr lang="en-US" sz="1600" dirty="0">
                <a:latin typeface="+mn-lt"/>
              </a:rPr>
              <a:t> on squirrels. County coffers were strained even at 3 cents per squirrel when 100s of thousands of claims were made.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--There were many </a:t>
            </a:r>
            <a:r>
              <a:rPr lang="en-US" sz="1600" b="1" dirty="0">
                <a:latin typeface="+mn-lt"/>
              </a:rPr>
              <a:t>abuses</a:t>
            </a:r>
            <a:r>
              <a:rPr lang="en-US" sz="1600" dirty="0">
                <a:latin typeface="+mn-lt"/>
              </a:rPr>
              <a:t>. For example, </a:t>
            </a:r>
            <a:r>
              <a:rPr lang="en-US" sz="1600" b="1" dirty="0">
                <a:latin typeface="+mn-lt"/>
              </a:rPr>
              <a:t>different parts of the same squirrel were turned in in adjoining counties</a:t>
            </a:r>
            <a:r>
              <a:rPr lang="en-US" sz="1600" dirty="0">
                <a:latin typeface="+mn-lt"/>
              </a:rPr>
              <a:t>.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--Also, when </a:t>
            </a:r>
            <a:r>
              <a:rPr lang="en-US" sz="1600" b="1" dirty="0" err="1">
                <a:latin typeface="+mn-lt"/>
              </a:rPr>
              <a:t>sq</a:t>
            </a:r>
            <a:r>
              <a:rPr lang="en-US" sz="1600" b="1" dirty="0">
                <a:latin typeface="+mn-lt"/>
              </a:rPr>
              <a:t> numbers were reduced to </a:t>
            </a:r>
            <a:r>
              <a:rPr lang="en-US" sz="1600" dirty="0">
                <a:latin typeface="+mn-lt"/>
              </a:rPr>
              <a:t>moderate numbers, incentive to pursue them waned, and so long-term control was not attained.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--The bounty was repealed in 1877.</a:t>
            </a:r>
          </a:p>
          <a:p>
            <a:pPr marL="278549" indent="-278549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First </a:t>
            </a:r>
            <a:r>
              <a:rPr lang="en-US" sz="1600" b="1" dirty="0">
                <a:latin typeface="+mn-lt"/>
              </a:rPr>
              <a:t>Vertebrate Pest Conference </a:t>
            </a:r>
            <a:r>
              <a:rPr lang="en-US" sz="1600" dirty="0">
                <a:latin typeface="+mn-lt"/>
              </a:rPr>
              <a:t>was held in Sacramento in 1956. There has been one every other year since then.</a:t>
            </a:r>
          </a:p>
          <a:p>
            <a:pPr marL="334259" indent="-334259">
              <a:buFontTx/>
              <a:buAutoNum type="arabicParenBoth"/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 </a:t>
            </a:r>
          </a:p>
          <a:p>
            <a:pPr eaLnBrk="1" hangingPunct="1">
              <a:defRPr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4254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6438" indent="-269875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7438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2413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7388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145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717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89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61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677B28-01A2-447C-A32E-842280271D20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135438"/>
            <a:ext cx="5326062" cy="4470400"/>
          </a:xfrm>
        </p:spPr>
        <p:txBody>
          <a:bodyPr/>
          <a:lstStyle/>
          <a:p>
            <a:pPr>
              <a:defRPr/>
            </a:pPr>
            <a:r>
              <a:rPr lang="en-US" sz="1600" b="1" dirty="0"/>
              <a:t>HIBERNATION</a:t>
            </a:r>
            <a:r>
              <a:rPr lang="en-US" sz="1600" dirty="0"/>
              <a:t>__BURROW: Within 2-3 feet of </a:t>
            </a:r>
            <a:r>
              <a:rPr lang="en-US" sz="1600" dirty="0" err="1"/>
              <a:t>gd</a:t>
            </a:r>
            <a:r>
              <a:rPr lang="en-US" sz="1600" dirty="0"/>
              <a:t> surface, up to 100 feet of burrow, with many branches, several entrances.</a:t>
            </a:r>
          </a:p>
          <a:p>
            <a:pPr>
              <a:defRPr/>
            </a:pPr>
            <a:r>
              <a:rPr lang="en-US" sz="1600" b="1" dirty="0"/>
              <a:t>EMERGE</a:t>
            </a:r>
            <a:r>
              <a:rPr lang="en-US" sz="1600" dirty="0"/>
              <a:t>: Jan and all out by March. Because this is the time that </a:t>
            </a:r>
            <a:r>
              <a:rPr lang="en-US" sz="1600" b="1" dirty="0"/>
              <a:t>the most </a:t>
            </a:r>
            <a:r>
              <a:rPr lang="en-US" sz="1600" b="1" dirty="0" err="1"/>
              <a:t>sq</a:t>
            </a:r>
            <a:r>
              <a:rPr lang="en-US" sz="1600" b="1" dirty="0"/>
              <a:t> are above </a:t>
            </a:r>
            <a:r>
              <a:rPr lang="en-US" sz="1600" b="1" dirty="0" err="1"/>
              <a:t>gd</a:t>
            </a:r>
            <a:r>
              <a:rPr lang="en-US" sz="1600" dirty="0"/>
              <a:t>, and it is the time of </a:t>
            </a:r>
            <a:r>
              <a:rPr lang="en-US" sz="1600" u="sng" dirty="0"/>
              <a:t>most competition with cattle</a:t>
            </a:r>
            <a:r>
              <a:rPr lang="en-US" sz="1600" dirty="0"/>
              <a:t>, it is the time that </a:t>
            </a:r>
            <a:r>
              <a:rPr lang="en-US" sz="1600" b="1" u="sng" dirty="0"/>
              <a:t>control could be the most effective</a:t>
            </a:r>
            <a:r>
              <a:rPr lang="en-US" sz="1600" b="1" dirty="0"/>
              <a:t>,</a:t>
            </a:r>
            <a:r>
              <a:rPr lang="en-US" sz="1600" dirty="0"/>
              <a:t> but it depends on conditions. </a:t>
            </a:r>
          </a:p>
          <a:p>
            <a:pPr>
              <a:defRPr/>
            </a:pPr>
            <a:r>
              <a:rPr lang="en-US" sz="1600" dirty="0"/>
              <a:t>--</a:t>
            </a:r>
            <a:r>
              <a:rPr lang="en-US" altLang="en-US" sz="1600" dirty="0">
                <a:latin typeface="+mn-lt"/>
              </a:rPr>
              <a:t>After emergence they </a:t>
            </a:r>
            <a:r>
              <a:rPr lang="en-US" altLang="en-US" sz="1600" u="sng" dirty="0">
                <a:latin typeface="+mn-lt"/>
              </a:rPr>
              <a:t>feed primarily on green grass and forbs</a:t>
            </a:r>
            <a:r>
              <a:rPr lang="en-US" altLang="en-US" sz="1600" dirty="0">
                <a:latin typeface="+mn-lt"/>
              </a:rPr>
              <a:t>. They switch to seeds, grains, and nuts when they mature.</a:t>
            </a:r>
          </a:p>
          <a:p>
            <a:pPr eaLnBrk="1" hangingPunct="1">
              <a:defRPr/>
            </a:pPr>
            <a:r>
              <a:rPr lang="en-US" altLang="en-US" sz="1600" b="1" dirty="0"/>
              <a:t>AESTIVATION</a:t>
            </a:r>
            <a:r>
              <a:rPr lang="en-US" altLang="en-US" sz="1600" dirty="0"/>
              <a:t>: </a:t>
            </a:r>
            <a:r>
              <a:rPr lang="en-US" sz="1600" dirty="0"/>
              <a:t>Depending on food availability and summer heat, males go underground in Sept and may remain thee for only a week or two or may remain underground until the following spring.</a:t>
            </a:r>
          </a:p>
          <a:p>
            <a:pPr eaLnBrk="1" hangingPunct="1">
              <a:defRPr/>
            </a:pPr>
            <a:r>
              <a:rPr lang="en-US" sz="1600" dirty="0"/>
              <a:t>--Females enter the burrow later and young of the year may not hibernate at all. Therefore, </a:t>
            </a:r>
            <a:r>
              <a:rPr lang="en-US" sz="1600" u="sng" dirty="0"/>
              <a:t>fall and winter populations are composed almost entirely of young squirrels</a:t>
            </a:r>
            <a:r>
              <a:rPr lang="en-US" sz="1600" dirty="0"/>
              <a:t>. </a:t>
            </a:r>
          </a:p>
          <a:p>
            <a:pPr eaLnBrk="1" hangingPunct="1">
              <a:defRPr/>
            </a:pPr>
            <a:endParaRPr lang="en-US" altLang="en-US" sz="1600" dirty="0">
              <a:latin typeface="+mn-lt"/>
            </a:endParaRPr>
          </a:p>
          <a:p>
            <a:pPr eaLnBrk="1" hangingPunct="1">
              <a:defRPr/>
            </a:pPr>
            <a:endParaRPr lang="en-US" altLang="en-US" sz="1600" dirty="0">
              <a:latin typeface="+mn-lt"/>
            </a:endParaRPr>
          </a:p>
          <a:p>
            <a:pPr eaLnBrk="1" hangingPunct="1">
              <a:defRPr/>
            </a:pPr>
            <a:endParaRPr lang="en-US" altLang="en-US" sz="1600" dirty="0">
              <a:latin typeface="+mn-lt"/>
            </a:endParaRPr>
          </a:p>
          <a:p>
            <a:pPr eaLnBrk="1" hangingPunct="1">
              <a:defRPr/>
            </a:pPr>
            <a:endParaRPr lang="en-US" altLang="en-US" sz="1600" dirty="0">
              <a:latin typeface="+mn-lt"/>
            </a:endParaRPr>
          </a:p>
          <a:p>
            <a:pPr eaLnBrk="1" hangingPunct="1">
              <a:defRPr/>
            </a:pPr>
            <a:endParaRPr lang="en-US" altLang="en-US" sz="1600" dirty="0">
              <a:latin typeface="+mn-lt"/>
            </a:endParaRPr>
          </a:p>
          <a:p>
            <a:pPr eaLnBrk="1" hangingPunct="1">
              <a:defRPr/>
            </a:pPr>
            <a:endParaRPr lang="en-US" altLang="en-US" sz="1600" dirty="0">
              <a:latin typeface="+mn-lt"/>
            </a:endParaRPr>
          </a:p>
          <a:p>
            <a:pPr eaLnBrk="1" hangingPunct="1">
              <a:defRPr/>
            </a:pPr>
            <a:endParaRPr lang="en-US" altLang="en-US" sz="1600" dirty="0">
              <a:latin typeface="+mn-lt"/>
            </a:endParaRPr>
          </a:p>
          <a:p>
            <a:pPr eaLnBrk="1" hangingPunct="1">
              <a:defRPr/>
            </a:pPr>
            <a:endParaRPr lang="en-US" altLang="en-US" sz="1600" dirty="0">
              <a:latin typeface="+mn-lt"/>
            </a:endParaRPr>
          </a:p>
          <a:p>
            <a:pPr eaLnBrk="1" hangingPunct="1">
              <a:defRPr/>
            </a:pPr>
            <a:endParaRPr lang="en-US" altLang="en-US" sz="1600" dirty="0">
              <a:latin typeface="+mn-lt"/>
            </a:endParaRPr>
          </a:p>
          <a:p>
            <a:pPr eaLnBrk="1" hangingPunct="1">
              <a:defRPr/>
            </a:pPr>
            <a:r>
              <a:rPr lang="en-US" sz="1600" dirty="0"/>
              <a:t>General time line (burrow, food, summer sleep) and then what will cover in the next few slides (Reproduction, HR, Predators, Cattle/</a:t>
            </a:r>
            <a:r>
              <a:rPr lang="en-US" sz="1600" dirty="0" err="1"/>
              <a:t>Sq</a:t>
            </a:r>
            <a:r>
              <a:rPr lang="en-US" sz="1600" dirty="0"/>
              <a:t>, and END </a:t>
            </a:r>
            <a:endParaRPr lang="en-US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92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6438" indent="-269875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7438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2413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7388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145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717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89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61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758F7F-A7A3-4018-BFD1-65BBA833C17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409575"/>
            <a:ext cx="4106863" cy="332581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3836988"/>
            <a:ext cx="6067425" cy="4545012"/>
          </a:xfrm>
          <a:noFill/>
        </p:spPr>
        <p:txBody>
          <a:bodyPr/>
          <a:lstStyle/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PREDATORS: Many: snake, coyote, hawk, bobcat, badger. Most effective are hawk, mammal, snake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SNAKE: squirrels eat shed rattlesnake skin and then lick their fir as a method to deter predators and deter conspecifics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 --</a:t>
            </a:r>
            <a:r>
              <a:rPr lang="en-US" altLang="en-US" sz="1400" u="sng">
                <a:latin typeface="Arial" panose="020B0604020202020204" pitchFamily="34" charset="0"/>
              </a:rPr>
              <a:t>Sq comprise 70% of the diet of rattlesnakes </a:t>
            </a:r>
            <a:r>
              <a:rPr lang="en-US" altLang="en-US" sz="1400">
                <a:latin typeface="Arial" panose="020B0604020202020204" pitchFamily="34" charset="0"/>
              </a:rPr>
              <a:t>, foothills Sierra Nevada.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NOTE: Young and old sq. have evolved </a:t>
            </a:r>
            <a:r>
              <a:rPr lang="en-US" altLang="en-US" sz="1400" u="sng">
                <a:latin typeface="Arial" panose="020B0604020202020204" pitchFamily="34" charset="0"/>
              </a:rPr>
              <a:t>blood proteins </a:t>
            </a:r>
            <a:r>
              <a:rPr lang="en-US" altLang="en-US" sz="1400">
                <a:latin typeface="Arial" panose="020B0604020202020204" pitchFamily="34" charset="0"/>
              </a:rPr>
              <a:t>that confer some immunity  to rattlesnake venom. Pups succumb to rattlesnake bites because they cannot neutralize as much venom as adults can. Consequently, rattlesnakes eat almost exclusively pups.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(In defending their pups, adults are often injured, but oftentimes do not die from the bite.)</a:t>
            </a:r>
          </a:p>
          <a:p>
            <a:r>
              <a:rPr lang="en-US" altLang="en-US" sz="1400" b="1">
                <a:latin typeface="Arial" panose="020B0604020202020204" pitchFamily="34" charset="0"/>
              </a:rPr>
              <a:t>NOTE: </a:t>
            </a:r>
            <a:r>
              <a:rPr lang="en-US" altLang="en-US" sz="1400" b="1" u="sng">
                <a:latin typeface="Arial" panose="020B0604020202020204" pitchFamily="34" charset="0"/>
              </a:rPr>
              <a:t>Juvenile snakes have less venom</a:t>
            </a:r>
            <a:r>
              <a:rPr lang="en-US" altLang="en-US" sz="1400" b="1">
                <a:latin typeface="Arial" panose="020B0604020202020204" pitchFamily="34" charset="0"/>
              </a:rPr>
              <a:t>, but there venom has more neurotoxins (as opposed to hemotoxins) than an adult snake and therefore ounce for ounce is more dangerous than that of the adult snake.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 </a:t>
            </a:r>
            <a:r>
              <a:rPr lang="en-US" altLang="en-US" sz="1400" u="sng">
                <a:latin typeface="Arial" panose="020B0604020202020204" pitchFamily="34" charset="0"/>
              </a:rPr>
              <a:t>xx. Predators will help to keep an already depressed population depressed longer. </a:t>
            </a:r>
            <a:r>
              <a:rPr lang="en-US" altLang="en-US" sz="1400" b="1" u="sng">
                <a:latin typeface="Arial" panose="020B0604020202020204" pitchFamily="34" charset="0"/>
              </a:rPr>
              <a:t>Predators are not able to achieve the level of control that most landowners want. </a:t>
            </a:r>
            <a:r>
              <a:rPr lang="en-US" altLang="en-US" sz="1400" u="sng">
                <a:latin typeface="Arial" panose="020B0604020202020204" pitchFamily="34" charset="0"/>
              </a:rPr>
              <a:t>Predators surely will help with control, but it’s very difficult to measure just how much they will help. Need an IPM Program.</a:t>
            </a:r>
            <a:endParaRPr lang="en-US" altLang="en-US" sz="1400">
              <a:latin typeface="Arial" panose="020B0604020202020204" pitchFamily="34" charset="0"/>
            </a:endParaRPr>
          </a:p>
          <a:p>
            <a:pPr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2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6438" indent="-269875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7438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2413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7388" indent="-2159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145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717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89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6188" indent="-2159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C031D7-6C9F-4E00-93E7-AD51F520A7DA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4213225"/>
            <a:ext cx="5992813" cy="3989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500" dirty="0">
                <a:latin typeface="+mn-lt"/>
              </a:rPr>
              <a:t>Difficult to summarize the literature on the relationships between Cattle &amp; Sp. I will just make several points based on the fairly numerous articles that I reviewed. You can take it for what it is worth: </a:t>
            </a:r>
          </a:p>
          <a:p>
            <a:pPr eaLnBrk="1" hangingPunct="1">
              <a:spcBef>
                <a:spcPts val="512"/>
              </a:spcBef>
              <a:defRPr/>
            </a:pPr>
            <a:r>
              <a:rPr lang="en-US" altLang="en-US" sz="1500" b="1" u="sng" dirty="0">
                <a:latin typeface="+mn-lt"/>
              </a:rPr>
              <a:t>A. Forage Competition</a:t>
            </a:r>
          </a:p>
          <a:p>
            <a:pPr marL="278549" indent="-278549" eaLnBrk="1" hangingPunct="1">
              <a:spcBef>
                <a:spcPts val="512"/>
              </a:spcBef>
              <a:defRPr/>
            </a:pPr>
            <a:r>
              <a:rPr lang="en-US" altLang="en-US" sz="1500" b="1" dirty="0">
                <a:latin typeface="+mn-lt"/>
              </a:rPr>
              <a:t>Reduce gain by 1 </a:t>
            </a:r>
            <a:r>
              <a:rPr lang="en-US" altLang="en-US" sz="1500" b="1" dirty="0" err="1">
                <a:latin typeface="+mn-lt"/>
              </a:rPr>
              <a:t>lb</a:t>
            </a:r>
            <a:r>
              <a:rPr lang="en-US" altLang="en-US" sz="1500" b="1" dirty="0">
                <a:latin typeface="+mn-lt"/>
              </a:rPr>
              <a:t>/day</a:t>
            </a:r>
          </a:p>
          <a:p>
            <a:pPr marL="278549" indent="-278549" eaLnBrk="1" hangingPunct="1">
              <a:spcBef>
                <a:spcPts val="512"/>
              </a:spcBef>
              <a:defRPr/>
            </a:pPr>
            <a:r>
              <a:rPr lang="en-US" altLang="en-US" sz="1500" b="1" dirty="0">
                <a:latin typeface="+mn-lt"/>
              </a:rPr>
              <a:t>200 squirrels = one 1,000 lb. steer</a:t>
            </a:r>
          </a:p>
          <a:p>
            <a:pPr marL="278549" indent="-278549" eaLnBrk="1" hangingPunct="1">
              <a:spcBef>
                <a:spcPts val="512"/>
              </a:spcBef>
              <a:defRPr/>
            </a:pPr>
            <a:r>
              <a:rPr lang="en-US" altLang="en-US" sz="1500" b="1" dirty="0">
                <a:latin typeface="+mn-lt"/>
              </a:rPr>
              <a:t>3% of what available (range 2-6%)</a:t>
            </a:r>
            <a:endParaRPr lang="en-US" altLang="en-US" sz="1500" b="1" u="sng" dirty="0">
              <a:latin typeface="+mn-lt"/>
            </a:endParaRPr>
          </a:p>
          <a:p>
            <a:pPr eaLnBrk="1" hangingPunct="1">
              <a:spcBef>
                <a:spcPts val="512"/>
              </a:spcBef>
              <a:defRPr/>
            </a:pPr>
            <a:r>
              <a:rPr lang="en-US" altLang="en-US" sz="1500" b="1" u="sng" dirty="0">
                <a:latin typeface="+mn-lt"/>
              </a:rPr>
              <a:t>B. Most critical time</a:t>
            </a:r>
            <a:r>
              <a:rPr lang="en-US" altLang="en-US" sz="1500" b="1" dirty="0">
                <a:latin typeface="+mn-lt"/>
              </a:rPr>
              <a:t>: Late winter (period when forage plants are growing slowly. Time of inadequate forage growth for cattle.</a:t>
            </a:r>
          </a:p>
          <a:p>
            <a:pPr eaLnBrk="1" hangingPunct="1">
              <a:spcBef>
                <a:spcPts val="512"/>
              </a:spcBef>
              <a:defRPr/>
            </a:pPr>
            <a:r>
              <a:rPr lang="en-US" altLang="en-US" sz="1500" b="1" dirty="0">
                <a:latin typeface="+mn-lt"/>
              </a:rPr>
              <a:t>--Competition also more critical at heavy grazing intensity and during drought years.</a:t>
            </a:r>
          </a:p>
          <a:p>
            <a:pPr eaLnBrk="1" hangingPunct="1">
              <a:spcBef>
                <a:spcPts val="512"/>
              </a:spcBef>
              <a:defRPr/>
            </a:pPr>
            <a:endParaRPr lang="en-US" altLang="en-US" sz="800" dirty="0"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500" b="1" dirty="0">
                <a:latin typeface="+mn-lt"/>
                <a:cs typeface="Times New Roman" pitchFamily="18" charset="0"/>
              </a:rPr>
              <a:t>C. </a:t>
            </a:r>
            <a:r>
              <a:rPr lang="en-US" altLang="en-US" sz="1500" b="1" u="sng" dirty="0">
                <a:latin typeface="+mn-lt"/>
                <a:cs typeface="Times New Roman" pitchFamily="18" charset="0"/>
              </a:rPr>
              <a:t>Study that had eye toward maintenance biodiversity and </a:t>
            </a:r>
            <a:r>
              <a:rPr lang="en-US" altLang="en-US" sz="1500" b="1" u="sng" dirty="0" err="1">
                <a:latin typeface="+mn-lt"/>
                <a:cs typeface="Times New Roman" pitchFamily="18" charset="0"/>
              </a:rPr>
              <a:t>rofitable</a:t>
            </a:r>
            <a:r>
              <a:rPr lang="en-US" altLang="en-US" sz="1500" b="1" u="sng" dirty="0">
                <a:latin typeface="+mn-lt"/>
                <a:cs typeface="Times New Roman" pitchFamily="18" charset="0"/>
              </a:rPr>
              <a:t> cattle </a:t>
            </a:r>
            <a:r>
              <a:rPr lang="en-US" altLang="en-US" sz="1500" b="1" u="sng" dirty="0" err="1">
                <a:latin typeface="+mn-lt"/>
                <a:cs typeface="Times New Roman" pitchFamily="18" charset="0"/>
              </a:rPr>
              <a:t>enterprese</a:t>
            </a:r>
            <a:r>
              <a:rPr lang="en-US" altLang="en-US" sz="1500" b="1" dirty="0">
                <a:latin typeface="+mn-lt"/>
                <a:cs typeface="Times New Roman" pitchFamily="18" charset="0"/>
              </a:rPr>
              <a:t>: </a:t>
            </a:r>
            <a:r>
              <a:rPr lang="en-US" altLang="en-US" sz="1500" b="1" dirty="0" err="1">
                <a:latin typeface="+mn-lt"/>
                <a:cs typeface="Times New Roman" pitchFamily="18" charset="0"/>
              </a:rPr>
              <a:t>Fehmi</a:t>
            </a:r>
            <a:r>
              <a:rPr lang="en-US" altLang="en-US" sz="1500" b="1" dirty="0">
                <a:latin typeface="+mn-lt"/>
                <a:cs typeface="Times New Roman" pitchFamily="18" charset="0"/>
              </a:rPr>
              <a:t>, Russo, Bartolome. 2005. </a:t>
            </a:r>
            <a:r>
              <a:rPr lang="en-US" altLang="en-US" sz="1500" b="1" i="1" dirty="0">
                <a:latin typeface="+mn-lt"/>
                <a:cs typeface="Times New Roman" pitchFamily="18" charset="0"/>
              </a:rPr>
              <a:t>Effects of Livestock on CA </a:t>
            </a:r>
            <a:r>
              <a:rPr lang="en-US" altLang="en-US" sz="1500" b="1" i="1" dirty="0" err="1">
                <a:latin typeface="+mn-lt"/>
                <a:cs typeface="Times New Roman" pitchFamily="18" charset="0"/>
              </a:rPr>
              <a:t>Gd</a:t>
            </a:r>
            <a:r>
              <a:rPr lang="en-US" altLang="en-US" sz="1500" b="1" i="1" dirty="0">
                <a:latin typeface="+mn-lt"/>
                <a:cs typeface="Times New Roman" pitchFamily="18" charset="0"/>
              </a:rPr>
              <a:t> Sq</a:t>
            </a:r>
            <a:r>
              <a:rPr lang="en-US" altLang="en-US" sz="1500" b="1" dirty="0">
                <a:latin typeface="+mn-lt"/>
                <a:cs typeface="Times New Roman" pitchFamily="18" charset="0"/>
              </a:rPr>
              <a:t>. J. Range Ecology &amp; Mgmt.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800" b="1" u="sng" dirty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500" b="1" u="sng" dirty="0">
                <a:latin typeface="+mn-lt"/>
                <a:cs typeface="Times New Roman" pitchFamily="18" charset="0"/>
              </a:rPr>
              <a:t>Conclusion</a:t>
            </a:r>
            <a:r>
              <a:rPr lang="en-US" altLang="en-US" sz="1500" b="1" dirty="0">
                <a:latin typeface="+mn-lt"/>
                <a:cs typeface="Times New Roman" pitchFamily="18" charset="0"/>
              </a:rPr>
              <a:t>: At </a:t>
            </a:r>
            <a:r>
              <a:rPr lang="en-US" altLang="en-US" sz="1500" b="1" u="sng" dirty="0">
                <a:latin typeface="+mn-lt"/>
                <a:cs typeface="Times New Roman" pitchFamily="18" charset="0"/>
              </a:rPr>
              <a:t>moderate grazing intensity</a:t>
            </a:r>
            <a:r>
              <a:rPr lang="en-US" altLang="en-US" sz="1500" b="1" dirty="0">
                <a:latin typeface="+mn-lt"/>
                <a:cs typeface="Times New Roman" pitchFamily="18" charset="0"/>
              </a:rPr>
              <a:t> and during </a:t>
            </a:r>
            <a:r>
              <a:rPr lang="en-US" altLang="en-US" sz="1500" b="1" u="sng" dirty="0">
                <a:latin typeface="+mn-lt"/>
                <a:cs typeface="Times New Roman" pitchFamily="18" charset="0"/>
              </a:rPr>
              <a:t>years of adequate rainfall</a:t>
            </a:r>
            <a:r>
              <a:rPr lang="en-US" altLang="en-US" sz="1500" b="1" dirty="0">
                <a:latin typeface="+mn-lt"/>
                <a:cs typeface="Times New Roman" pitchFamily="18" charset="0"/>
              </a:rPr>
              <a:t>, can have cattle, squirrels, &amp; predators the squirrels support.</a:t>
            </a:r>
            <a:endParaRPr lang="en-US" altLang="en-US" sz="1500" b="1" dirty="0">
              <a:latin typeface="+mn-lt"/>
            </a:endParaRPr>
          </a:p>
          <a:p>
            <a:pPr eaLnBrk="1" hangingPunct="1">
              <a:defRPr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9190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900" indent="-277813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2838" indent="-2222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8925" indent="-2222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5013" indent="-2222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2213" indent="-22225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9413" indent="-22225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6613" indent="-22225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3813" indent="-22225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C7EB54-90BB-46F4-BF20-500B7DFFC35A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63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900" indent="-277813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2838" indent="-2222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8925" indent="-2222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5013" indent="-2222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2213" indent="-22225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9413" indent="-22225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6613" indent="-22225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3813" indent="-22225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516178-C7C5-4F2D-9B2E-3EE2D688E6E1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033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13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13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13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13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B52C9E-58A7-48A7-AAE4-CF9B601CFCCC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9834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3" y="1931988"/>
            <a:ext cx="6527800" cy="1331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525" y="3524250"/>
            <a:ext cx="5375275" cy="15890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EC170-0AFC-4D74-879F-739BEB6BB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04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23B67-A60D-494A-979B-E71E0879C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53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8950" y="249238"/>
            <a:ext cx="1727200" cy="5305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249238"/>
            <a:ext cx="5032375" cy="5305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E2929-9588-4BE2-B23B-C32E496FD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20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4175" y="249238"/>
            <a:ext cx="6911975" cy="530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05CC2-C3F8-48CE-8EA0-C04CBC624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07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27155-C55B-42D3-B6AB-EF7B1639F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66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3995738"/>
            <a:ext cx="6527800" cy="1235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2635250"/>
            <a:ext cx="6527800" cy="1360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01ED-B891-4602-BD37-075DAC68F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0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450975"/>
            <a:ext cx="337978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6363" y="1450975"/>
            <a:ext cx="3379787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6E30-6C8F-4671-A797-4FA3FC4C5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23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1392238"/>
            <a:ext cx="3394075" cy="579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" y="1971675"/>
            <a:ext cx="3394075" cy="3582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2075" y="1392238"/>
            <a:ext cx="3394075" cy="579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02075" y="1971675"/>
            <a:ext cx="3394075" cy="3582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C25F-56A0-4D39-99F1-45619724A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91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15C87-EBE1-4185-99A5-825844C10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B495D-570A-42BB-9451-B08F5BE5A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79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247650"/>
            <a:ext cx="2527300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550" y="247650"/>
            <a:ext cx="4292600" cy="5307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175" y="1301750"/>
            <a:ext cx="2527300" cy="4252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21AE3-E18B-4934-B2E7-3F2043491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45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50" y="4352925"/>
            <a:ext cx="4608513" cy="514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4950" y="555625"/>
            <a:ext cx="4608513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4950" y="4867275"/>
            <a:ext cx="4608513" cy="72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4DC-97F7-4C5F-A45C-66D4BF1D4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48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249238"/>
            <a:ext cx="69119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09" tIns="39704" rIns="79409" bIns="39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450975"/>
            <a:ext cx="69119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09" tIns="39704" rIns="79409" bIns="39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" y="5662613"/>
            <a:ext cx="17922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09" tIns="39704" rIns="79409" bIns="39704" numCol="1" anchor="t" anchorCtr="0" compatLnSpc="1">
            <a:prstTxWarp prst="textNoShape">
              <a:avLst/>
            </a:prstTxWarp>
          </a:bodyPr>
          <a:lstStyle>
            <a:lvl1pPr defTabSz="7937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4138" y="5662613"/>
            <a:ext cx="24320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09" tIns="39704" rIns="79409" bIns="39704" numCol="1" anchor="t" anchorCtr="0" compatLnSpc="1">
            <a:prstTxWarp prst="textNoShape">
              <a:avLst/>
            </a:prstTxWarp>
          </a:bodyPr>
          <a:lstStyle>
            <a:lvl1pPr algn="ctr" defTabSz="7937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03863" y="5662613"/>
            <a:ext cx="17922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09" tIns="39704" rIns="79409" bIns="39704" numCol="1" anchor="t" anchorCtr="0" compatLnSpc="1">
            <a:prstTxWarp prst="textNoShape">
              <a:avLst/>
            </a:prstTxWarp>
          </a:bodyPr>
          <a:lstStyle>
            <a:lvl1pPr algn="r" defTabSz="793750" eaLnBrk="1" hangingPunct="1">
              <a:defRPr sz="1200"/>
            </a:lvl1pPr>
          </a:lstStyle>
          <a:p>
            <a:pPr>
              <a:defRPr/>
            </a:pPr>
            <a:fld id="{EA1E3960-4AB3-4BC6-9418-D15AF3EF8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937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37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37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37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37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ctr" defTabSz="793750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ctr" defTabSz="793750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ctr" defTabSz="793750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ctr" defTabSz="793750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450" indent="-298450" algn="l" defTabSz="79375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525" indent="-247650" algn="l" defTabSz="7937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2188" indent="-198438" algn="l" defTabSz="79375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89063" indent="-198438" algn="l" defTabSz="793750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87525" indent="-198438" algn="l" defTabSz="793750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244725" indent="-198438" algn="l" defTabSz="79375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701925" indent="-198438" algn="l" defTabSz="79375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159125" indent="-198438" algn="l" defTabSz="79375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616325" indent="-198438" algn="l" defTabSz="79375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google.com/url?sa=i&amp;rct=j&amp;q=&amp;esrc=s&amp;source=images&amp;cd=&amp;cad=rja&amp;uact=8&amp;docid=lEqukwrdZU5USM&amp;tbnid=Y4sRqi0D-eGnwM:&amp;ved=0CAYQjRw&amp;url=http://www.swartzentrover.com/cotor/Photos/Hiking/squirrels/CaliforniaGroundSquirrel.htm&amp;ei=2QQmU47CB4XAoASnxICABA&amp;bvm=bv.62922401,d.cGU&amp;psig=AFQjCNGFRi-Lmz3ln9UwIl34zcOCTb6lSQ&amp;ust=1395086798805385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ission_Santa_Barbara_by_Carelton_Watkins,_1876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google.com/url?sa=i&amp;rct=j&amp;q=&amp;esrc=s&amp;source=images&amp;cd=&amp;cad=rja&amp;uact=8&amp;docid=W3uidpv_m_P4AM&amp;tbnid=RSCVPeTair-_eM:&amp;ved=0CAYQjRw&amp;url=http://www.arkive.org/franklins-ground-squirrel/spermophilus-franklinii/&amp;ei=2M4pU9n5H4aCogTK1YDAAg&amp;bvm=bv.62922401,d.cGU&amp;psig=AFQjCNGzoJdPkOOgzwLq5NpZd8VEh3V8dA&amp;ust=1395335255789204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m/imgres?imgurl=http://lewisandclarkjournals.unl.edu/images/lc.johnsgard.01.fig33.gif&amp;imgrefurl=http://lewisandclarkjournals.unl.edu/read/?_xmlsrc%3Dlc.johnsgard.01.xml&amp;docid=pMUGadrKJfRckM&amp;tbnid=XCOzTTR3RjecLM:&amp;w=569&amp;h=440&amp;ei=JNkpU9uzIcmCogSnl4LQDQ&amp;ved=0CAIQxiAwAA&amp;iact=c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jpg"/><Relationship Id="rId3" Type="http://schemas.openxmlformats.org/officeDocument/2006/relationships/image" Target="../media/image16.png"/><Relationship Id="rId7" Type="http://schemas.openxmlformats.org/officeDocument/2006/relationships/hyperlink" Target="http://ucanr.edu/blogs/Hopland/blogfiles/18978_original.jpg" TargetMode="Externa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hyperlink" Target="http://ucanr.org/repository/fileaccess.cfm?article=54801&amp;p=%20KIKCQL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source=images&amp;cd=&amp;cad=rja&amp;uact=8&amp;docid=UGJUtGlPT0Qj3M&amp;tbnid=Z73EViTBM5O1uM:&amp;ved=0CAYQjRw&amp;url=http://baynature.org/articles/lord-of-the-burrows/&amp;ei=lwQmU6PtOJDmoAT_74HAAw&amp;bvm=bv.62922401,d.cGU&amp;psig=AFQjCNGFRi-Lmz3ln9UwIl34zcOCTb6lSQ&amp;ust=1395086798805385" TargetMode="External"/><Relationship Id="rId9" Type="http://schemas.openxmlformats.org/officeDocument/2006/relationships/hyperlink" Target="http://www.google.com/url?sa=i&amp;rct=j&amp;q=&amp;esrc=s&amp;source=images&amp;cd=&amp;cad=rja&amp;uact=8&amp;docid=z_i7mfOKczX13M&amp;tbnid=Nw1fH0Pp0Un7sM:&amp;ved=0CAUQjRw&amp;url=http://gophervalleyjrnl.wordpress.com/about/what-is-an-oak%C2%A0savanna/&amp;ei=KwYyU-TYA4jhyQHLkIG4Dw&amp;bvm=bv.63587204,d.aWc&amp;psig=AFQjCNEMxnpN8C6yJl2D7lFxf92ikkuSIQ&amp;ust=1395873689433717" TargetMode="External"/><Relationship Id="rId1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pconferenc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hyperlink" Target="http://www.google.com/url?sa=i&amp;rct=j&amp;q=&amp;esrc=s&amp;source=images&amp;cd=&amp;cad=rja&amp;uact=8&amp;docid=R4Ph2-QrK0xoPM&amp;tbnid=57lhWX2ZRuy8lM:&amp;ved=0CAYQjRw&amp;url=http://kaweahoaks.com/html/ground_squirrel.htm&amp;ei=QtspU8C8OZGGogTs_IGoDw&amp;bvm=bv.62922401,d.cGU&amp;psig=AFQjCNEJXiXdNKXFMO2zkUgYmZVX7tAgcQ&amp;ust=1395338434506627" TargetMode="External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R4Ph2-QrK0xoPM&amp;tbnid=57lhWX2ZRuy8lM:&amp;ved=0CAYQjRw&amp;url=http://kaweahoaks.com/html/ground_squirrel.htm&amp;ei=QtspU8C8OZGGogTs_IGoDw&amp;bvm=bv.62922401,d.cGU&amp;psig=AFQjCNEJXiXdNKXFMO2zkUgYmZVX7tAgcQ&amp;ust=139533843450662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biodiversitypro.blogspot.com/&amp;ei=NjQPVY2xKIrhoATzz4G4DA&amp;bvm=bv.88528373,d.cGU&amp;psig=AFQjCNGW4-rv6E_7ha3Ctark17ieqK-o1w&amp;ust=142714613334128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2"/>
          <p:cNvSpPr>
            <a:spLocks noChangeArrowheads="1"/>
          </p:cNvSpPr>
          <p:nvPr/>
        </p:nvSpPr>
        <p:spPr bwMode="auto">
          <a:xfrm>
            <a:off x="98425" y="257175"/>
            <a:ext cx="7424738" cy="5638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370013" y="889000"/>
            <a:ext cx="45624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560" tIns="36780" rIns="73560" bIns="36780" anchor="ctr"/>
          <a:lstStyle>
            <a:lvl1pPr defTabSz="793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6875" indent="-247650" defTabSz="793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93750" indent="-198438" defTabSz="79375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90625" indent="-198438" defTabSz="79375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89088" indent="-198438" defTabSz="79375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462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034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606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178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88" b="1" i="1" dirty="0">
                <a:solidFill>
                  <a:srgbClr val="0070C0"/>
                </a:solidFill>
                <a:latin typeface="Calibri" panose="020F0502020204030204" pitchFamily="34" charset="0"/>
              </a:rPr>
              <a:t>Squirrel Biology &amp; IPM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680" b="1" i="1" dirty="0">
                <a:solidFill>
                  <a:srgbClr val="0070C0"/>
                </a:solidFill>
                <a:latin typeface="Calibri" panose="020F0502020204030204" pitchFamily="34" charset="0"/>
              </a:rPr>
              <a:t>Bill </a:t>
            </a:r>
            <a:r>
              <a:rPr lang="en-US" altLang="en-US" sz="1680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Tietje</a:t>
            </a:r>
            <a:r>
              <a:rPr lang="en-US" altLang="en-US" sz="1680" b="1" i="1" dirty="0">
                <a:solidFill>
                  <a:srgbClr val="0070C0"/>
                </a:solidFill>
                <a:latin typeface="Calibri" panose="020F0502020204030204" pitchFamily="34" charset="0"/>
              </a:rPr>
              <a:t>, UC Cooperative Extension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 flipV="1">
            <a:off x="1838325" y="5178425"/>
            <a:ext cx="147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73560" tIns="36780" rIns="73560" bIns="36780">
            <a:spAutoFit/>
          </a:bodyPr>
          <a:lstStyle>
            <a:lvl1pPr defTabSz="793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6875" indent="-247650" defTabSz="793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93750" indent="-198438" defTabSz="79375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90625" indent="-198438" defTabSz="79375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89088" indent="-198438" defTabSz="79375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462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034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606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178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297" b="1">
              <a:latin typeface="Times New Roman" panose="02020603050405020304" pitchFamily="18" charset="0"/>
            </a:endParaRPr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565150" y="1804988"/>
            <a:ext cx="26749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12" b="1" i="1" dirty="0" err="1"/>
              <a:t>Otospermophilus</a:t>
            </a:r>
            <a:r>
              <a:rPr lang="en-US" altLang="en-US" sz="1512" b="1" i="1" dirty="0"/>
              <a:t> </a:t>
            </a:r>
            <a:r>
              <a:rPr lang="en-US" altLang="en-US" sz="1512" b="1" i="1" dirty="0" err="1"/>
              <a:t>beecheyi</a:t>
            </a:r>
            <a:endParaRPr lang="en-US" altLang="en-US" sz="1512" b="1" i="1" dirty="0"/>
          </a:p>
        </p:txBody>
      </p:sp>
      <p:sp>
        <p:nvSpPr>
          <p:cNvPr id="4103" name="AutoShape 16" descr="data:image/jpeg;base64,/9j/4AAQSkZJRgABAQAAAQABAAD/2wCEAAkGBwgHBgkIBwgKCgkLDRYPDQwMDRsUFRAWIB0iIiAdHx8kKDQsJCYxJx8fLT0tMTU3Ojo6Iys/RD84QzQ5OjcBCgoKDQwNGg8PGjclHyU3Nzc3Nzc3Nzc3Nzc3Nzc3Nzc3Nzc3Nzc3Nzc3Nzc3Nzc3Nzc3Nzc3Nzc3Nzc3Nzc3N//AABEIAIMAxAMBIgACEQEDEQH/xAAbAAACAwEBAQAAAAAAAAAAAAAEBQADBgIBB//EADgQAAIBAwIEBAQDCQACAwAAAAECAwAEERIhBRMxQSJRYXEUMoGRobHwBhUjQlLB0eHxJDMWQ4L/xAAYAQEBAQEBAAAAAAAAAAAAAAABAAIDBP/EACARAQEBAAIDAQEAAwAAAAAAAAABEQIhEjFBE1EDInH/2gAMAwEAAhEDEQA/AC7MWkkLaGUhmw2obrXVvY2iIx8XoEBrPxRz2kYAJaPUejb6aYWlzcywhoXkyerHGMZrwXp65hqtvw6QjmtLCx6Mw6UJcWRsp2lhkSTUNskYNe3LF7QSyXCq/dAdI9KXfExQywyXDxSRsdwPmBrU1jlYllpkeZZGMLKQxDD32/M0VBcwCWTlyPFKh040ZyMflVdw0dzcIbNFR5Icg58j/N64NDpHJCZOXpaaOJuYWbdvIgHsKfbNuGlzFI1uzSokjjdD0cZ/OlM4t5F+IkwoVvESCMehHnTOBDyedIEkRmwrK2MHypXLPiJtOvMjZZQCds0w2/YKtruIhJTGsgAIXA3J7b+VXTZK/ExRAswyExkg1Tw67W3hVRF4CAQNQYgmi1ummv1hEWCkYOoDrv03orXG9Fz3kkzaWQxYGTI5GQPL712yGzeRHTWrYDxschlPcU34jZcMuVxIJFIGTlCB7/6rmCK1u4PhYi0IUAagBv8A6rJCywCSOGOwijjMG6qzYA86stZZebrvVXoS2ggb0zurB3Do4WUADBKgkUE/DrI2pYQSxhScPhsHHben2nM5spBqmY4ABXVg71ZLyHjtoxCjh8lQCQdjj8a8W3ij6RoDpwC7jTj26UUlq0qrJ411b6+isPSgh5LUbiFVQj+QgtpPvUtEAeN50Aweqrv7UR8O4TQroudg77eLyr17S5FuTcSrzMZ0jbIHtUI9luQYxi18RxvIOv8AivEe1dizOnzeLScD/dBi7QO8Z5kTA/PoyoyO9VpfK3NhkjEzgHGgDfbc1dLtdewKIzIqEeP5yfm9RSdb6T42VCnQZLL0yPWipr5Le2e38UiIoZSpyBS2e6S5nhFhFPHkkySL06HH0zVOxYDSeaV7teUZ0xlkQY0575oyO1WOHWq6I9C+IgEEY6ZoG8u2SHlycqWVjrmnGRkYwAKEtri7cC1SciOMb6ic+taDWcIF58EORxLkRknShycVKzttJPDEFWfY7+EggZqVa0cvGgcOwAB3ClfPB70TEEiJZ4nXbUAp2HtQCXqOms6iCAS38oI2OR+s5ouC650UiR6TgnSozhlG+ceVFjHHlJOxBljlgki2wxxhh19qUpEccuWLIBCpmPGR50wkBl5AWMDUuoMynT6EHzoe4le3aMmIYhBBYP1Y+lMHO/QVw9yjIAoSRSQHAycEf6pisbXdurlBIoxrIPSll6SimPVKV0spkHUE7irbdJpLKOSKZYwOq5zqGO3n1zTRxog3Ae0NvA2krnMJHy4PXNFxPDaWSxW0eCV3dhqY/T60tilHKdFgcTLhTIGzqPlRTxqttC8sy5kkKMUGGXbOKpVN0IZFI5UYdArktkYU+uT0q63dYrnmuxbXsD00Z3AJr2aKCOaTl85CUClCoOoHP223quaN1hUl2ADaVGjI+u/vvRRNtPFjM0jx5BbT8xbYULBw64ed4oLqIDJDLIpBPs1CK6xhX0TKCPFk6QoFXo9qqpraVlLbazkY9zg1n07DLKG9jCwulwyRjS8pYA+m3erLi74nJPp4bxI8xB44DGGB9N96qtOIQTYilCB1x4i2NQztv3qy5MtqXdWGpgRhd/XBwKdWLIvh7udbfiIijvFGf4OQhPf/AGKaPatbtHiNmKKAGZvDjypRZXUNy6LPGy3CqVCEbuDt1x83rR54tF+77ezedp2KkGcjGP757VIOBO12FA/hsc4Kg42JOMHeoyXM20eGkAwpKYx+NVi4+HMYDbFSFIXPfz+lDTXcsszGTcKflBwfsaNMeXiXdpbOizJLMSRpzk7+1Z+ULEzOyzW82rIcH5vQ+VEcVu0UwtDII8t4ozuADVFzNG0ezoUcaRCqnJ+vahPIU+ISVpJ9SxsABGdYOBnrnp1riKUScOl0SNEkcimRmQBnz2xQ0IW2ZY7eXk8zUGYZyV/0a5a3RbmWVniIA/hoCwxjv03pWvLrhyhPiJ5yYHlC25X+fwknJ8qHZz8TdurPGEbIOMhtulO0ELWMK3DaQwYK3U5PXH226UEtjNPK4giJ0t4mBAXGr+YnbpTrJdFHAY1PMlXPYN/qvKPXh8dw0jLfW66WK4jhZlGPIjapT1/T2a2EmGEPw5bJ2BxkCu4pme50qhEYGVXcMh22x1FANJbxySKJZGZGwcZ26DNGPdojrKPCrMBqBxt5etNjjvxbdX8huQk0hEKKANR8IwfIf2oZ45p2VtKhCxJP8p9jVM91HdzSW0IKFNlIA8WrrnHX/NX2lrCMLK7zTE40jZBj/tHUOWihHApK3CoxOQBjucZ/Ae1A8TmC2QW3ZESDB2bfGfbf1HWq765K3ATRhyw1AEjwjyP+RXcotLrDOkuGHgP6+1Kn+vsLYXst6ZOW4XDIAwABJUnJHn2pr8RbwvLJhJCznwFdXi65GaR8JgmivHiaVmSNGTlyep6dvT7UdfrDHE7KcBFzGybZ3z/qm++lu1c/EY4p45VMmonO/Xf1ozU92srqoVG2WPVuemOnf60i4Vw6fiztI8yMAhc5GwGM7etaO2uVisQgD4VhvH0weprNawukS8eOaLhzLJJE2ltT+mcjP96K4XHKBCL8CAqoDPq1cyQnO5ztnYYFFho4bqW+s5VZpl0y5GnOO/ttvRfMlgiX94hHklyzJHEHDZ7FfyOaDKG4zFZqoupGdAnVOhPrt2pRFxG15kjLJKZQjEB84x9c7/4p3dW1pfRct4VCSdA7FdvT+n6UA/7PcP4dM6xLczTMraneUHSMHbI2PvRGrehdtbiOy+LwS+QyNFFjGdx6nzou2WHiNxPNEEa5iXMiqP8A2HHXrsQO1UcOEc/DHDSqsmBpiUeE+Qz2q+K2lgYGaZ9hlYiASceu3tUp6WrNm1DSKyrjSNOnI+hzmk3E42eMDnHlHxNpGpn39KK4g6wyxII3ErlcKGPsfDj1z9KOewmkaEKI2JOQSCMADdT7ZpkGsLxW7W3C2pUPO/TJzp8gfUnP4U2NvI8cRKBVliVoiOj5Gd99qRftisL/ALQlLbCQhUUP/VgfnvTq04wogj+LaFcIMlxhSfftW7xuMzlNVDhsknOjS3CnTpVdff69q5b4K0kS2m0uwOGBXOk9Mbd+3uKKteMWd0+YnDBmHMUk4JHTPcfSj4+VeSxxGC2AT5JFwr7dNTHOevWsWWe2plGSHg0FokESRTSlQUMuS58yfT8qyHGobgcQfXIdU4+RPkxn7Y2p/aRxJcR3TxvJd6yWnlbUFjGcgemCfrQ08MFzKGENu8k3hQI7AR4/lz0wAPwrMppBLHJA3LDSJjtq/L0qVs+FmyWyTnrOjdvGjah55Zc15Tq8SPi/DYrXiTm9nETc0Yi/q26jfOKGjXlyMVhM4cbM+wPYbeVaE8ZuktybmxBXSGcsnQgYO/8Ab0pFEyicFZGWPRsWKg+mw7da1us2YvtnmW0uLgYVVZURI0CgsevQb9Pxqu24k00g54VHzjKDGc79PpV8iCLhiRW4Bj5jO5Dah08/PJH2qoWx0KptQAVOOWOtG72sx3cWwu0W4SYaYzkFm1AHf6jr3qyzYqqSRo6rq/kYNg56nB9/vR8EEdnYzqXKTYXCiMKQvfc+eQfpSm0tZpzdLHsqKW5h2BO2x2NPxZKGuZJLW4DGFwspJOB4i3XOP0aV3dw8iiGQiKWT/wBhORpA6AA04uLhZER5sORHpJwSNVRuFRPHLCJopUBxBKOoOcEYO/l38qpVmGHDzMtvcCJvkiUsc+Fm6DYbdcn6UZZI9mvxIuHDcvVpZAdYGdgT71Xw6YWsK2tyisgGC8RyP7elM7OztJYA0l2rgHTGQxVlBP8ASSQcen4UEp4nGEZpkjdgGBkD9+/h9O+1WW5juWK2igWkZyYslsH0/wAU+lFvcRxwyDmRRZ0sVwGB2we/pvXlyYYrbTpEaINo08KjPTPt/mtSazZ2WSSTfzYDHw6kRVbffoBVMc0saS/EcucsuwC4JHn59PI0HNevIUCsgbSBqB2yvU57Dr6b+lCm6kVlbLrrdQDp32z1Hngj060Y1TiNeHrbsLRHQHDatYcfXPWrBKs8BiZgTgiPTtg9dWQdt9/KkEdw/NlXOz+OMAbE/wCz0ojRG4zJMzBm/pwATjP9/arOxa0vBLP4oiWZ8sABkEkE9Dk9Pt5U343C1pwuTkyhp5F0+Fcadug+3qaQWHEobeBILUqytjVpOSx279sDH+BXfFeICWyV3w2gag+rG4/t/eusmRztfPbxGinMbNqI/nb23roXIRWjXQSBk6hkEeRHQ9a54tMJLgOhBzupHlRvCeCy3arJcryo2Bxgbn6np9arykU4lXIAOq3gSLPzcvv6mtBwTh11IzMux0/w0A3c/wBW4IFPLOwt7Nbjl2+XVAA6kk9QNsj16im9o8kEIeSFoycLqaUPkjcHPY+lcuXPXXjxwni4VmFoZbl1jlUpojXA3Hf9fSire1s0dYoi4zEQwRfFgjQMfr8dqMYpJPHKC/KRctEPmIz18/IfWuLhOVmS3ilTcSFc5Lke4+gB86xL/Wiridkk12wV4VSMCNFafRgD0/vUrq9ja4n5kdjDBlV1RzczUpxvuDg+9SnAHhs4rgNpKuxBw0wbfofPepd8OsYtMjRyB1+VFACr77d/+0xn0akukSNFYkKgGB17dPwoJ1QXBMisoIO7oGwfPfNa48RyriWS4bhrmKJI0I1ANIBn1odJp0S3YyZ1DfBx+FdfEmGNg7nDZJ1jAb2PvQk05aMyLJsu+rfIz6D7b1tgwlub1ioEqSHJ1IV1HyyfcVSZpUsGt2tkdWI8Sd/Tf1paJmKtM8jlunhJyD+jVF5MttMyvP4j/IX15Oeu2wqRhdaLi15JCRTLhyCugsPQjqRTS0igFikUgilV2Gog74yNxjG+xrJfvNF2GpxvhgucfjvRlrxtY5WkBGoruSuD/qi8b8M5T60g4VbSvGVe6jik8RiWTw7Dudsn65qRJb2Vx4Jpn1DSI2Ow37jP50vXjjyxDUVCHGewYdvx/OgLri6/EIseAe7Fd/f1o48b9Ns+NF+8BFrOg6hnbVkr5bYzg0N+9S5bUrHwZdQAuNxsPXf6b9qy95fLGQBlSpxkZ8/Q0tN9I7YZtaknOTqI9QT7V0Z1tLudZwgj6l2HmVBGoqfXqTjHWkst34xIAkZZUUKZDk79z2z7eVLFuS6jWzsB3cnfbY+/UVXzRoUgZLAnU5B3BPT09KMW0W15JCoYFAmrxKmkY6gD8Cfx711NeNKgdp2wDqVB4iDjGc437mlrKrrkIAw6tnOo/wCahOV0j5QMk5x+vKnBTeC/MaxGRjpbxLt27bd9ifz60VfcTjurZUZVJXw6j0GPIVmuachVznGMii7WM5MkzZ9GPX6VW4JLTr9meEScTmMugrAn8xGw9619nah5GQyOBEpI0HCKAOoBbxD1AHf3qcBitxwmNYQxflBpFQkBT5keXniignw0b8iWFGZescgI6bA4IB+9cLe9dpOlQWHOCMSaiDqbQCDjB26DbofLtV89uDrjWWILr1IyPnHqQcZpbLCpnj+O0iJh4pXYnJ9MHr1/Qop4bKKMm3upZ+qqzONt8Y2xnpjr+VHtelhaWJWxLlcBVxuzHyxv77V1HeLzzCVC62ARlj06T2ODvvsO3WlYmvFuxH8LqMraWXUdQB3HU9O5pjwm+biELxzadErhM6AD7dT9avE6DeW6c/wMqg28UQOfXORmpV93yxLiO95CgY5Su7acefXB9KlOUdFfxTyySTMEaGJiY0AwhbpkjyoS5eUTmO6TWr4AY/1H3OO4oeFZ5g1v/Oh/kQkr7570zTh/LhD3Eg1Elo0aTBJHcn+1drZHOS0AytLKROWVQCse+dvb61S1uz6pW1cuPHixj6AD9CtJZ8LttYZnRmT+p8gZ+td3NtbQy8mztmzFnXriJDH/ACMZrnecbnBk57WaQ5UMEK4DdC3bGPX19TS+9sriFxz4myTkZfJK/wBq20kCsWliMLOzCMRDqp9FB6716eH2sYkaXmSFgW0g4K46r1374on+Q+DBrZ3MkQxauGJyDg5P66VJuE8TCBjbOowPEFxn19O9fSoEs7W10Iy+PBcyNjoP5m/1VElxb3EZ0XEDwP4mAAIJzjGTj9faq/5aPzjFR/s9xdlcQr441LMuvBAA/X4VnxK3PySQdO57mvolzfmSdY7FFDBP/IIU6GO2+rodvQdqxf7RvD8Q5t4Jo5SQXj8JUk9CN/wNb48rWeXGQsnLMfCxPsfxqgRt/ScZ71UZpB0AHpmokxz2HnXTGNH2paLxEHyYeflRAAVFMgUdjt196FtZgG1swCrXsl/dSSZghdVXvpyazjW4JgVpHCxBmOdQwNjR13wWW24ebuXH8Vh8rKwIPqDQJ4txIqgEkXg3OqMAhh32xuK7+Pvr+QpKFIkcszYPUDO5+lV41eUX8KsknuOZJtBHjV4gCfQZ70z4jYRQ3MN7ab22pefETvGM4zjyxSMXd9b4NnLHys5UYyff8BXL3Ml2P/LnmMfTdt9/LarxXk3v7OtMbQQlkWS1LJJgMG2OxJ6Y8vajWKXM1wjyROkDeNC4Ok9enY49t6x009wzfGx3UkJ0BXZNy3bAx3Jz+PlRlh+01xBIGnVz4dCyOMHT9/LPp0rN4fwzl/WjSFY0kPEbSCSE5AiVSHCjptn18vKuX8ebe3lgks0zyldNZYbbbds/9pWeKKU5qxlQW2kct28jnBP1piLiCTT8TeyQ6zmOSNgD1z9uu/3rnlbmLjcaZHgCq8bEoCR40yMZBxtkZB7feghPeW04+Ft8BZNKoyAoq9yvXrkknr19qPWWyOkwvEJCdWNz4QMkD7Z61xFLHNb2+tzrdQ7DGwYH121ZFX0iYL7iEKcuwhmSMEljo0B2O5IHXv1O/wCVSjbfiUNsrRlY2bUSTJqyT9O1Sntlm+VaWEiSTGG4TAJAOFOR16g4qj94WyQMYXOWHRWIAGRvg+xq27/Z+8ueWYDGdTAEOWUj164x7+YoSXgy8xRMW1qcvHgaQc4AyexO2KOqe3UvHJoLkGKYvEY+WQw8QyCc5qmb9ouYCUQCVjgS6jnPn79a6uP2fkaZ5IVkgtyBjUR0O46Y7dqGt7PSWW1RrhdQzIEPXB6EfbNM8RfJULua2aR7GIRlCTlzhiSMHPn2+1dPxm9lt4wypr09UODjzzRjWa3LaJre4BEmXUA+WcenfNDzcFd9IR3IGSwC4JJPkcbVreI3kHg4vOh8LxAjDczw9vOi4Eu77mNdXJVAdn1AhTnf/hoxOExRwxs+HdWKuulfEdsA56Y3pq3C0t4DNcBOSRmSNzjVnvgHI6jei2eoptjNLLf28zG0+Kk0udMmplXHYDfxfryoC44HeNIJGkhDTNkrJKC/9zmtjFccJeIK1gAChIkOSw7gb7Zr1bOyS3Li3KEnTk/MT5eVZ8s9NePTCf8Ax6YvNDygSFJDEYAOxxn2q6PgEKojzIpSXdW1ddx+j71sobP4vkokkUak8zBiycMegOd84o3h9msMscfJDrGx5YkULo77kHfcd89PWn9Kz4a+cPw5raWRcJIVB0hV+X/JxXlslxI5EUaqvygthcsegyfP1r6TxOALy55LNGyd3ix1G+SPPc7++9VRRWLLAZLExlZPD4c4yAM+vQ7+tP69H8mHteE3JsLoXiclxiUGYMoY5AK5x7H6V5a8Lubh/AAQu4BUgAfUfr8a+jXCf+IeXJqKts4UZReozjtlRSm45xYm3hjeUECPoXOeuc/U/ej9KfzjNrwCWXlsQFYAEtjUCu46Dp0/H0ow8Fhct8VNGytLhfBnHvjy2FOYUAhEroytuQFXHhbfSPvn6VXGS8KuIgqK42z6nb1NHnT4xIuHWMtrFEkMgjXKp4sBev1P+6o4l+y0U8XPs5SFb5tIBLHA3BxjpVqXEg8Ql5QDHIxnYdhnvnNEXF9PCic8sVncFF7sfl28icZz60TlYvGFKcBurdozM6yISAod8nGcDbGPWuVtPi3DySfKdyo8iM4/5+VMTLLchmfWIEPh1N1b1/GoL4Qx4jMamWTaMRBidu/vtT5XReMWxpbFQYosxlCEbUchth2O53P6xXoiVlLCFZBHJlirBie2D5e5xvXBnGI2mgid9OThcYbPQYPv9qL5coi5sRWOSVDrVRuwHXOTvv8Al9zdpis3sBA0W0Unm8kSknf13+9e0quUPxD6rQuc7swK528lwKlSaJhJGJee3JXC5USE7b7nGwOfwpdG0yJKZDH/ABYzoLpzMA9VP2yDuemBRwiubnTKsESktuGJYFe+wxkfl161z8JEOW0UU/MfJ6bIvYH02O+BV/wo1v8AERxRmaREtsYGB4Dp8h6749q6ljhWaOEKragSWR+x79jg4G1S5a1gtNEsZYo//wBeQFzjckb9B5+VQ3UjgyQJBFFyxF/EOUOehJ3ztWcKm74qJY+XPas0ZJIC7Hy223Ow/QpfNJHI+qxaSJXJ64OBjfr9NvtWhullaPVAFlYAEyEDw5znC426dv8AqjiEEEkmuUJGgBKtgdR1OB7foUovhOuYMjMCqcwxqvX69O+a855aQ81WeMnrknBHr70xgIuYnaFEEeGBKYz6Hp59qUPPAtxAgBDasYV2Xt2PbFTNlnp0s6RXIRlaRdl8C/M3pt2prFFMWLzLjR8yk5UKGHhznyzv/wArnh3DpYS7RsWaRT8rbjJ37bdCM+uaKCXTwwCB0dE6BX+QA+RG/tRaePHIqhuE+BVg2l121aAQrDyA6b5qlJJ5Q7MHYDAONtsn7V0lvcRXMw0CS3YaQzDHzDI2x227dqMhs3skhmMnNj14kjYaVwRjBH6xkehqwwJ8SVteVIY2WNhhmwWIx4Q2Pevbi7LmN2Qhw3nsvfAH62objTSWTk8PCA6lJ1JkMD0PvQ9hf3FxzIp+VGGAZnVgfcYztkd/SjK0Zm/1WkgVlUDxYK7E9sZryCaFOHLcCLWYm0zBsk4bdT+BpescqiR7dElQKmoHDcsr0O2/pnFV8PvQk9xbBtMcwIfWT4cbr+P4GpmmHOeO1mk0o0YGGk7p6DuM5/GqoiJFEbgiMgDYjKjqfYnHnQrXGliygB0YjSFwrbDtVltJzl3KJpk1brkDH/BSHUs3PWDBESySAeEFioPfJ7ZNeyPzIxDMq+BsKR/L7496GZJ5Z+aOmdKw6up9vP8A3Vtr+8HlVFkRUYnVG+GHlkk/alLblTHiJlCo8SlsDBdsDDep6fc+dLJLKaKUyJKyoT/GBOBv5Vpzw9US5a7mzHpV45NJzHhGJHoMDal9xYi2WaWKeMmKRgQSdZXYDGdh8wqyjQrSR2wWPJYhPDt3Hp9a84beXAnS2OdDIQ08jfLkds9T6UTLwmUXskcM9vNozpZhsTnGx98d+x8t7rv9nw0b8yWBGTx5iQh2wgOQevU48wKZMWkzWMqSOJi8j6vmAz+PepRtwsRcfEX0ts2MKkY1AjzzmpWso6OPiJIpr6GPQscaO6qEXZsA+XnVvCne4tpuazH/AMeM7HH5e9SpWWo64wot7gGHwEMRkHcgefnSTjM8ptAeY2TBqyD3yd/wqVKl8CcJu7j99iHnPyzFqK52zpP+Kb2UjyXB1tqwqsM9jgn+1SpRzMHS20KcSdEjAUq7aR0yNWNqzPCsN+0MVsyqYZA2pSB5Hv2NeVKYKIe6nQ2irIcTJIZAd9WHI3+wpraor8TQMNjHqONsnapUrP1t5fZVptJI0nIwehqPI/witrOWbSSTuQalSr6PiXEMc855q6sEdT6j/NLY40USTBF5nLZtWB11AflUqU30oImijRtcahGCSjKeHYdOlLERRxK9QDwruBn9ZqVKPi+rLF2aSzLMWPIc5bfcasVJYkiuXWMEKDsMnua8qVMiVJ5lse/xI3+9e3cSYjffVr0nDHcbf5qVKb7SX0skTwRRuwRsZXOc1xwy2haSdWQMMg+LevKlNAThjH4wHPWcR/8A53GPxrkzzK8r81yza9RY5zjYdfSpUqCriskhnj/iP/6+zHzNSpUrqw//2Q=="/>
          <p:cNvSpPr>
            <a:spLocks noChangeAspect="1" noChangeArrowheads="1"/>
          </p:cNvSpPr>
          <p:nvPr/>
        </p:nvSpPr>
        <p:spPr bwMode="auto">
          <a:xfrm>
            <a:off x="282575" y="115888"/>
            <a:ext cx="17287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4104" name="AutoShape 18" descr="data:image/jpeg;base64,/9j/4AAQSkZJRgABAQAAAQABAAD/2wCEAAkGBwgHBgkIBwgKCgkLDRYPDQwMDRsUFRAWIB0iIiAdHx8kKDQsJCYxJx8fLT0tMTU3Ojo6Iys/RD84QzQ5OjcBCgoKDQwNGg8PGjclHyU3Nzc3Nzc3Nzc3Nzc3Nzc3Nzc3Nzc3Nzc3Nzc3Nzc3Nzc3Nzc3Nzc3Nzc3Nzc3Nzc3N//AABEIAIMAxAMBIgACEQEDEQH/xAAbAAACAwEBAQAAAAAAAAAAAAAEBQADBgIBB//EADgQAAIBAwIEBAQDCQACAwAAAAECAwAEERIhBRMxQSJRYXEUMoGRobHwBhUjQlLB0eHxJDMWQ4L/xAAYAQEBAQEBAAAAAAAAAAAAAAABAAIDBP/EACARAQEBAAIDAQEAAwAAAAAAAAABEQIhEjFBE1EDInH/2gAMAwEAAhEDEQA/AC7MWkkLaGUhmw2obrXVvY2iIx8XoEBrPxRz2kYAJaPUejb6aYWlzcywhoXkyerHGMZrwXp65hqtvw6QjmtLCx6Mw6UJcWRsp2lhkSTUNskYNe3LF7QSyXCq/dAdI9KXfExQywyXDxSRsdwPmBrU1jlYllpkeZZGMLKQxDD32/M0VBcwCWTlyPFKh040ZyMflVdw0dzcIbNFR5Icg58j/N64NDpHJCZOXpaaOJuYWbdvIgHsKfbNuGlzFI1uzSokjjdD0cZ/OlM4t5F+IkwoVvESCMehHnTOBDyedIEkRmwrK2MHypXLPiJtOvMjZZQCds0w2/YKtruIhJTGsgAIXA3J7b+VXTZK/ExRAswyExkg1Tw67W3hVRF4CAQNQYgmi1ummv1hEWCkYOoDrv03orXG9Fz3kkzaWQxYGTI5GQPL712yGzeRHTWrYDxschlPcU34jZcMuVxIJFIGTlCB7/6rmCK1u4PhYi0IUAagBv8A6rJCywCSOGOwijjMG6qzYA86stZZebrvVXoS2ggb0zurB3Do4WUADBKgkUE/DrI2pYQSxhScPhsHHben2nM5spBqmY4ABXVg71ZLyHjtoxCjh8lQCQdjj8a8W3ij6RoDpwC7jTj26UUlq0qrJ411b6+isPSgh5LUbiFVQj+QgtpPvUtEAeN50Aweqrv7UR8O4TQroudg77eLyr17S5FuTcSrzMZ0jbIHtUI9luQYxi18RxvIOv8AivEe1dizOnzeLScD/dBi7QO8Z5kTA/PoyoyO9VpfK3NhkjEzgHGgDfbc1dLtdewKIzIqEeP5yfm9RSdb6T42VCnQZLL0yPWipr5Le2e38UiIoZSpyBS2e6S5nhFhFPHkkySL06HH0zVOxYDSeaV7teUZ0xlkQY0575oyO1WOHWq6I9C+IgEEY6ZoG8u2SHlycqWVjrmnGRkYwAKEtri7cC1SciOMb6ic+taDWcIF58EORxLkRknShycVKzttJPDEFWfY7+EggZqVa0cvGgcOwAB3ClfPB70TEEiJZ4nXbUAp2HtQCXqOms6iCAS38oI2OR+s5ouC650UiR6TgnSozhlG+ceVFjHHlJOxBljlgki2wxxhh19qUpEccuWLIBCpmPGR50wkBl5AWMDUuoMynT6EHzoe4le3aMmIYhBBYP1Y+lMHO/QVw9yjIAoSRSQHAycEf6pisbXdurlBIoxrIPSll6SimPVKV0spkHUE7irbdJpLKOSKZYwOq5zqGO3n1zTRxog3Ae0NvA2krnMJHy4PXNFxPDaWSxW0eCV3dhqY/T60tilHKdFgcTLhTIGzqPlRTxqttC8sy5kkKMUGGXbOKpVN0IZFI5UYdArktkYU+uT0q63dYrnmuxbXsD00Z3AJr2aKCOaTl85CUClCoOoHP223quaN1hUl2ADaVGjI+u/vvRRNtPFjM0jx5BbT8xbYULBw64ed4oLqIDJDLIpBPs1CK6xhX0TKCPFk6QoFXo9qqpraVlLbazkY9zg1n07DLKG9jCwulwyRjS8pYA+m3erLi74nJPp4bxI8xB44DGGB9N96qtOIQTYilCB1x4i2NQztv3qy5MtqXdWGpgRhd/XBwKdWLIvh7udbfiIijvFGf4OQhPf/AGKaPatbtHiNmKKAGZvDjypRZXUNy6LPGy3CqVCEbuDt1x83rR54tF+77ezedp2KkGcjGP757VIOBO12FA/hsc4Kg42JOMHeoyXM20eGkAwpKYx+NVi4+HMYDbFSFIXPfz+lDTXcsszGTcKflBwfsaNMeXiXdpbOizJLMSRpzk7+1Z+ULEzOyzW82rIcH5vQ+VEcVu0UwtDII8t4ozuADVFzNG0ezoUcaRCqnJ+vahPIU+ISVpJ9SxsABGdYOBnrnp1riKUScOl0SNEkcimRmQBnz2xQ0IW2ZY7eXk8zUGYZyV/0a5a3RbmWVniIA/hoCwxjv03pWvLrhyhPiJ5yYHlC25X+fwknJ8qHZz8TdurPGEbIOMhtulO0ELWMK3DaQwYK3U5PXH226UEtjNPK4giJ0t4mBAXGr+YnbpTrJdFHAY1PMlXPYN/qvKPXh8dw0jLfW66WK4jhZlGPIjapT1/T2a2EmGEPw5bJ2BxkCu4pme50qhEYGVXcMh22x1FANJbxySKJZGZGwcZ26DNGPdojrKPCrMBqBxt5etNjjvxbdX8huQk0hEKKANR8IwfIf2oZ45p2VtKhCxJP8p9jVM91HdzSW0IKFNlIA8WrrnHX/NX2lrCMLK7zTE40jZBj/tHUOWihHApK3CoxOQBjucZ/Ae1A8TmC2QW3ZESDB2bfGfbf1HWq765K3ATRhyw1AEjwjyP+RXcotLrDOkuGHgP6+1Kn+vsLYXst6ZOW4XDIAwABJUnJHn2pr8RbwvLJhJCznwFdXi65GaR8JgmivHiaVmSNGTlyep6dvT7UdfrDHE7KcBFzGybZ3z/qm++lu1c/EY4p45VMmonO/Xf1ozU92srqoVG2WPVuemOnf60i4Vw6fiztI8yMAhc5GwGM7etaO2uVisQgD4VhvH0weprNawukS8eOaLhzLJJE2ltT+mcjP96K4XHKBCL8CAqoDPq1cyQnO5ztnYYFFho4bqW+s5VZpl0y5GnOO/ttvRfMlgiX94hHklyzJHEHDZ7FfyOaDKG4zFZqoupGdAnVOhPrt2pRFxG15kjLJKZQjEB84x9c7/4p3dW1pfRct4VCSdA7FdvT+n6UA/7PcP4dM6xLczTMraneUHSMHbI2PvRGrehdtbiOy+LwS+QyNFFjGdx6nzou2WHiNxPNEEa5iXMiqP8A2HHXrsQO1UcOEc/DHDSqsmBpiUeE+Qz2q+K2lgYGaZ9hlYiASceu3tUp6WrNm1DSKyrjSNOnI+hzmk3E42eMDnHlHxNpGpn39KK4g6wyxII3ErlcKGPsfDj1z9KOewmkaEKI2JOQSCMADdT7ZpkGsLxW7W3C2pUPO/TJzp8gfUnP4U2NvI8cRKBVliVoiOj5Gd99qRftisL/ALQlLbCQhUUP/VgfnvTq04wogj+LaFcIMlxhSfftW7xuMzlNVDhsknOjS3CnTpVdff69q5b4K0kS2m0uwOGBXOk9Mbd+3uKKteMWd0+YnDBmHMUk4JHTPcfSj4+VeSxxGC2AT5JFwr7dNTHOevWsWWe2plGSHg0FokESRTSlQUMuS58yfT8qyHGobgcQfXIdU4+RPkxn7Y2p/aRxJcR3TxvJd6yWnlbUFjGcgemCfrQ08MFzKGENu8k3hQI7AR4/lz0wAPwrMppBLHJA3LDSJjtq/L0qVs+FmyWyTnrOjdvGjah55Zc15Tq8SPi/DYrXiTm9nETc0Yi/q26jfOKGjXlyMVhM4cbM+wPYbeVaE8ZuktybmxBXSGcsnQgYO/8Ab0pFEyicFZGWPRsWKg+mw7da1us2YvtnmW0uLgYVVZURI0CgsevQb9Pxqu24k00g54VHzjKDGc79PpV8iCLhiRW4Bj5jO5Dah08/PJH2qoWx0KptQAVOOWOtG72sx3cWwu0W4SYaYzkFm1AHf6jr3qyzYqqSRo6rq/kYNg56nB9/vR8EEdnYzqXKTYXCiMKQvfc+eQfpSm0tZpzdLHsqKW5h2BO2x2NPxZKGuZJLW4DGFwspJOB4i3XOP0aV3dw8iiGQiKWT/wBhORpA6AA04uLhZER5sORHpJwSNVRuFRPHLCJopUBxBKOoOcEYO/l38qpVmGHDzMtvcCJvkiUsc+Fm6DYbdcn6UZZI9mvxIuHDcvVpZAdYGdgT71Xw6YWsK2tyisgGC8RyP7elM7OztJYA0l2rgHTGQxVlBP8ASSQcen4UEp4nGEZpkjdgGBkD9+/h9O+1WW5juWK2igWkZyYslsH0/wAU+lFvcRxwyDmRRZ0sVwGB2we/pvXlyYYrbTpEaINo08KjPTPt/mtSazZ2WSSTfzYDHw6kRVbffoBVMc0saS/EcucsuwC4JHn59PI0HNevIUCsgbSBqB2yvU57Dr6b+lCm6kVlbLrrdQDp32z1Hngj060Y1TiNeHrbsLRHQHDatYcfXPWrBKs8BiZgTgiPTtg9dWQdt9/KkEdw/NlXOz+OMAbE/wCz0ojRG4zJMzBm/pwATjP9/arOxa0vBLP4oiWZ8sABkEkE9Dk9Pt5U343C1pwuTkyhp5F0+Fcadug+3qaQWHEobeBILUqytjVpOSx279sDH+BXfFeICWyV3w2gag+rG4/t/eusmRztfPbxGinMbNqI/nb23roXIRWjXQSBk6hkEeRHQ9a54tMJLgOhBzupHlRvCeCy3arJcryo2Bxgbn6np9arykU4lXIAOq3gSLPzcvv6mtBwTh11IzMux0/w0A3c/wBW4IFPLOwt7Nbjl2+XVAA6kk9QNsj16im9o8kEIeSFoycLqaUPkjcHPY+lcuXPXXjxwni4VmFoZbl1jlUpojXA3Hf9fSire1s0dYoi4zEQwRfFgjQMfr8dqMYpJPHKC/KRctEPmIz18/IfWuLhOVmS3ilTcSFc5Lke4+gB86xL/Wiridkk12wV4VSMCNFafRgD0/vUrq9ja4n5kdjDBlV1RzczUpxvuDg+9SnAHhs4rgNpKuxBw0wbfofPepd8OsYtMjRyB1+VFACr77d/+0xn0akukSNFYkKgGB17dPwoJ1QXBMisoIO7oGwfPfNa48RyriWS4bhrmKJI0I1ANIBn1odJp0S3YyZ1DfBx+FdfEmGNg7nDZJ1jAb2PvQk05aMyLJsu+rfIz6D7b1tgwlub1ioEqSHJ1IV1HyyfcVSZpUsGt2tkdWI8Sd/Tf1paJmKtM8jlunhJyD+jVF5MttMyvP4j/IX15Oeu2wqRhdaLi15JCRTLhyCugsPQjqRTS0igFikUgilV2Gog74yNxjG+xrJfvNF2GpxvhgucfjvRlrxtY5WkBGoruSuD/qi8b8M5T60g4VbSvGVe6jik8RiWTw7Dudsn65qRJb2Vx4Jpn1DSI2Ow37jP50vXjjyxDUVCHGewYdvx/OgLri6/EIseAe7Fd/f1o48b9Ns+NF+8BFrOg6hnbVkr5bYzg0N+9S5bUrHwZdQAuNxsPXf6b9qy95fLGQBlSpxkZ8/Q0tN9I7YZtaknOTqI9QT7V0Z1tLudZwgj6l2HmVBGoqfXqTjHWkst34xIAkZZUUKZDk79z2z7eVLFuS6jWzsB3cnfbY+/UVXzRoUgZLAnU5B3BPT09KMW0W15JCoYFAmrxKmkY6gD8Cfx711NeNKgdp2wDqVB4iDjGc437mlrKrrkIAw6tnOo/wCahOV0j5QMk5x+vKnBTeC/MaxGRjpbxLt27bd9ifz60VfcTjurZUZVJXw6j0GPIVmuachVznGMii7WM5MkzZ9GPX6VW4JLTr9meEScTmMugrAn8xGw9619nah5GQyOBEpI0HCKAOoBbxD1AHf3qcBitxwmNYQxflBpFQkBT5keXniignw0b8iWFGZescgI6bA4IB+9cLe9dpOlQWHOCMSaiDqbQCDjB26DbofLtV89uDrjWWILr1IyPnHqQcZpbLCpnj+O0iJh4pXYnJ9MHr1/Qop4bKKMm3upZ+qqzONt8Y2xnpjr+VHtelhaWJWxLlcBVxuzHyxv77V1HeLzzCVC62ARlj06T2ODvvsO3WlYmvFuxH8LqMraWXUdQB3HU9O5pjwm+biELxzadErhM6AD7dT9avE6DeW6c/wMqg28UQOfXORmpV93yxLiO95CgY5Su7acefXB9KlOUdFfxTyySTMEaGJiY0AwhbpkjyoS5eUTmO6TWr4AY/1H3OO4oeFZ5g1v/Oh/kQkr7570zTh/LhD3Eg1Elo0aTBJHcn+1drZHOS0AytLKROWVQCse+dvb61S1uz6pW1cuPHixj6AD9CtJZ8LttYZnRmT+p8gZ+td3NtbQy8mztmzFnXriJDH/ACMZrnecbnBk57WaQ5UMEK4DdC3bGPX19TS+9sriFxz4myTkZfJK/wBq20kCsWliMLOzCMRDqp9FB6716eH2sYkaXmSFgW0g4K46r1374on+Q+DBrZ3MkQxauGJyDg5P66VJuE8TCBjbOowPEFxn19O9fSoEs7W10Iy+PBcyNjoP5m/1VElxb3EZ0XEDwP4mAAIJzjGTj9faq/5aPzjFR/s9xdlcQr441LMuvBAA/X4VnxK3PySQdO57mvolzfmSdY7FFDBP/IIU6GO2+rodvQdqxf7RvD8Q5t4Jo5SQXj8JUk9CN/wNb48rWeXGQsnLMfCxPsfxqgRt/ScZ71UZpB0AHpmokxz2HnXTGNH2paLxEHyYeflRAAVFMgUdjt196FtZgG1swCrXsl/dSSZghdVXvpyazjW4JgVpHCxBmOdQwNjR13wWW24ebuXH8Vh8rKwIPqDQJ4txIqgEkXg3OqMAhh32xuK7+Pvr+QpKFIkcszYPUDO5+lV41eUX8KsknuOZJtBHjV4gCfQZ70z4jYRQ3MN7ab22pefETvGM4zjyxSMXd9b4NnLHys5UYyff8BXL3Ml2P/LnmMfTdt9/LarxXk3v7OtMbQQlkWS1LJJgMG2OxJ6Y8vajWKXM1wjyROkDeNC4Ok9enY49t6x009wzfGx3UkJ0BXZNy3bAx3Jz+PlRlh+01xBIGnVz4dCyOMHT9/LPp0rN4fwzl/WjSFY0kPEbSCSE5AiVSHCjptn18vKuX8ebe3lgks0zyldNZYbbbds/9pWeKKU5qxlQW2kct28jnBP1piLiCTT8TeyQ6zmOSNgD1z9uu/3rnlbmLjcaZHgCq8bEoCR40yMZBxtkZB7feghPeW04+Ft8BZNKoyAoq9yvXrkknr19qPWWyOkwvEJCdWNz4QMkD7Z61xFLHNb2+tzrdQ7DGwYH121ZFX0iYL7iEKcuwhmSMEljo0B2O5IHXv1O/wCVSjbfiUNsrRlY2bUSTJqyT9O1Sntlm+VaWEiSTGG4TAJAOFOR16g4qj94WyQMYXOWHRWIAGRvg+xq27/Z+8ueWYDGdTAEOWUj164x7+YoSXgy8xRMW1qcvHgaQc4AyexO2KOqe3UvHJoLkGKYvEY+WQw8QyCc5qmb9ouYCUQCVjgS6jnPn79a6uP2fkaZ5IVkgtyBjUR0O46Y7dqGt7PSWW1RrhdQzIEPXB6EfbNM8RfJULua2aR7GIRlCTlzhiSMHPn2+1dPxm9lt4wypr09UODjzzRjWa3LaJre4BEmXUA+WcenfNDzcFd9IR3IGSwC4JJPkcbVreI3kHg4vOh8LxAjDczw9vOi4Eu77mNdXJVAdn1AhTnf/hoxOExRwxs+HdWKuulfEdsA56Y3pq3C0t4DNcBOSRmSNzjVnvgHI6jei2eoptjNLLf28zG0+Kk0udMmplXHYDfxfryoC44HeNIJGkhDTNkrJKC/9zmtjFccJeIK1gAChIkOSw7gb7Zr1bOyS3Li3KEnTk/MT5eVZ8s9NePTCf8Ax6YvNDygSFJDEYAOxxn2q6PgEKojzIpSXdW1ddx+j71sobP4vkokkUak8zBiycMegOd84o3h9msMscfJDrGx5YkULo77kHfcd89PWn9Kz4a+cPw5raWRcJIVB0hV+X/JxXlslxI5EUaqvygthcsegyfP1r6TxOALy55LNGyd3ix1G+SPPc7++9VRRWLLAZLExlZPD4c4yAM+vQ7+tP69H8mHteE3JsLoXiclxiUGYMoY5AK5x7H6V5a8Lubh/AAQu4BUgAfUfr8a+jXCf+IeXJqKts4UZReozjtlRSm45xYm3hjeUECPoXOeuc/U/ej9KfzjNrwCWXlsQFYAEtjUCu46Dp0/H0ow8Fhct8VNGytLhfBnHvjy2FOYUAhEroytuQFXHhbfSPvn6VXGS8KuIgqK42z6nb1NHnT4xIuHWMtrFEkMgjXKp4sBev1P+6o4l+y0U8XPs5SFb5tIBLHA3BxjpVqXEg8Ql5QDHIxnYdhnvnNEXF9PCic8sVncFF7sfl28icZz60TlYvGFKcBurdozM6yISAod8nGcDbGPWuVtPi3DySfKdyo8iM4/5+VMTLLchmfWIEPh1N1b1/GoL4Qx4jMamWTaMRBidu/vtT5XReMWxpbFQYosxlCEbUchth2O53P6xXoiVlLCFZBHJlirBie2D5e5xvXBnGI2mgid9OThcYbPQYPv9qL5coi5sRWOSVDrVRuwHXOTvv8Al9zdpis3sBA0W0Unm8kSknf13+9e0quUPxD6rQuc7swK528lwKlSaJhJGJee3JXC5USE7b7nGwOfwpdG0yJKZDH/ABYzoLpzMA9VP2yDuemBRwiubnTKsESktuGJYFe+wxkfl161z8JEOW0UU/MfJ6bIvYH02O+BV/wo1v8AERxRmaREtsYGB4Dp8h6749q6ljhWaOEKragSWR+x79jg4G1S5a1gtNEsZYo//wBeQFzjckb9B5+VQ3UjgyQJBFFyxF/EOUOehJ3ztWcKm74qJY+XPas0ZJIC7Hy223Ow/QpfNJHI+qxaSJXJ64OBjfr9NvtWhullaPVAFlYAEyEDw5znC426dv8AqjiEEEkmuUJGgBKtgdR1OB7foUovhOuYMjMCqcwxqvX69O+a855aQ81WeMnrknBHr70xgIuYnaFEEeGBKYz6Hp59qUPPAtxAgBDasYV2Xt2PbFTNlnp0s6RXIRlaRdl8C/M3pt2prFFMWLzLjR8yk5UKGHhznyzv/wArnh3DpYS7RsWaRT8rbjJ37bdCM+uaKCXTwwCB0dE6BX+QA+RG/tRaePHIqhuE+BVg2l121aAQrDyA6b5qlJJ5Q7MHYDAONtsn7V0lvcRXMw0CS3YaQzDHzDI2x227dqMhs3skhmMnNj14kjYaVwRjBH6xkehqwwJ8SVteVIY2WNhhmwWIx4Q2Pevbi7LmN2Qhw3nsvfAH62objTSWTk8PCA6lJ1JkMD0PvQ9hf3FxzIp+VGGAZnVgfcYztkd/SjK0Zm/1WkgVlUDxYK7E9sZryCaFOHLcCLWYm0zBsk4bdT+BpescqiR7dElQKmoHDcsr0O2/pnFV8PvQk9xbBtMcwIfWT4cbr+P4GpmmHOeO1mk0o0YGGk7p6DuM5/GqoiJFEbgiMgDYjKjqfYnHnQrXGliygB0YjSFwrbDtVltJzl3KJpk1brkDH/BSHUs3PWDBESySAeEFioPfJ7ZNeyPzIxDMq+BsKR/L7496GZJ5Z+aOmdKw6up9vP8A3Vtr+8HlVFkRUYnVG+GHlkk/alLblTHiJlCo8SlsDBdsDDep6fc+dLJLKaKUyJKyoT/GBOBv5Vpzw9US5a7mzHpV45NJzHhGJHoMDal9xYi2WaWKeMmKRgQSdZXYDGdh8wqyjQrSR2wWPJYhPDt3Hp9a84beXAnS2OdDIQ08jfLkds9T6UTLwmUXskcM9vNozpZhsTnGx98d+x8t7rv9nw0b8yWBGTx5iQh2wgOQevU48wKZMWkzWMqSOJi8j6vmAz+PepRtwsRcfEX0ts2MKkY1AjzzmpWso6OPiJIpr6GPQscaO6qEXZsA+XnVvCne4tpuazH/AMeM7HH5e9SpWWo64wot7gGHwEMRkHcgefnSTjM8ptAeY2TBqyD3yd/wqVKl8CcJu7j99iHnPyzFqK52zpP+Kb2UjyXB1tqwqsM9jgn+1SpRzMHS20KcSdEjAUq7aR0yNWNqzPCsN+0MVsyqYZA2pSB5Hv2NeVKYKIe6nQ2irIcTJIZAd9WHI3+wpraor8TQMNjHqONsnapUrP1t5fZVptJI0nIwehqPI/witrOWbSSTuQalSr6PiXEMc855q6sEdT6j/NLY40USTBF5nLZtWB11AflUqU30oImijRtcahGCSjKeHYdOlLERRxK9QDwruBn9ZqVKPi+rLF2aSzLMWPIc5bfcasVJYkiuXWMEKDsMnua8qVMiVJ5lse/xI3+9e3cSYjffVr0nDHcbf5qVKb7SX0skTwRRuwRsZXOc1xwy2haSdWQMMg+LevKlNAThjH4wHPWcR/8A53GPxrkzzK8r81yza9RY5zjYdfSpUqCriskhnj/iP/6+zHzNSpUrqw//2Q=="/>
          <p:cNvSpPr>
            <a:spLocks noChangeAspect="1" noChangeArrowheads="1"/>
          </p:cNvSpPr>
          <p:nvPr/>
        </p:nvSpPr>
        <p:spPr bwMode="auto">
          <a:xfrm>
            <a:off x="423863" y="257175"/>
            <a:ext cx="17287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4105" name="AutoShape 20" descr="data:image/jpeg;base64,/9j/4AAQSkZJRgABAQAAAQABAAD/2wCEAAkGBwgHBgkIBwgKCgkLDRYPDQwMDRsUFRAWIB0iIiAdHx8kKDQsJCYxJx8fLT0tMTU3Ojo6Iys/RD84QzQ5OjcBCgoKDQwNGg8PGjclHyU3Nzc3Nzc3Nzc3Nzc3Nzc3Nzc3Nzc3Nzc3Nzc3Nzc3Nzc3Nzc3Nzc3Nzc3Nzc3Nzc3N//AABEIAIMAxAMBIgACEQEDEQH/xAAbAAACAwEBAQAAAAAAAAAAAAAEBQADBgIBB//EADgQAAIBAwIEBAQDCQACAwAAAAECAwAEERIhBRMxQSJRYXEUMoGRobHwBhUjQlLB0eHxJDMWQ4L/xAAYAQEBAQEBAAAAAAAAAAAAAAABAAIDBP/EACARAQEBAAIDAQEAAwAAAAAAAAABEQIhEjFBE1EDInH/2gAMAwEAAhEDEQA/AC7MWkkLaGUhmw2obrXVvY2iIx8XoEBrPxRz2kYAJaPUejb6aYWlzcywhoXkyerHGMZrwXp65hqtvw6QjmtLCx6Mw6UJcWRsp2lhkSTUNskYNe3LF7QSyXCq/dAdI9KXfExQywyXDxSRsdwPmBrU1jlYllpkeZZGMLKQxDD32/M0VBcwCWTlyPFKh040ZyMflVdw0dzcIbNFR5Icg58j/N64NDpHJCZOXpaaOJuYWbdvIgHsKfbNuGlzFI1uzSokjjdD0cZ/OlM4t5F+IkwoVvESCMehHnTOBDyedIEkRmwrK2MHypXLPiJtOvMjZZQCds0w2/YKtruIhJTGsgAIXA3J7b+VXTZK/ExRAswyExkg1Tw67W3hVRF4CAQNQYgmi1ummv1hEWCkYOoDrv03orXG9Fz3kkzaWQxYGTI5GQPL712yGzeRHTWrYDxschlPcU34jZcMuVxIJFIGTlCB7/6rmCK1u4PhYi0IUAagBv8A6rJCywCSOGOwijjMG6qzYA86stZZebrvVXoS2ggb0zurB3Do4WUADBKgkUE/DrI2pYQSxhScPhsHHben2nM5spBqmY4ABXVg71ZLyHjtoxCjh8lQCQdjj8a8W3ij6RoDpwC7jTj26UUlq0qrJ411b6+isPSgh5LUbiFVQj+QgtpPvUtEAeN50Aweqrv7UR8O4TQroudg77eLyr17S5FuTcSrzMZ0jbIHtUI9luQYxi18RxvIOv8AivEe1dizOnzeLScD/dBi7QO8Z5kTA/PoyoyO9VpfK3NhkjEzgHGgDfbc1dLtdewKIzIqEeP5yfm9RSdb6T42VCnQZLL0yPWipr5Le2e38UiIoZSpyBS2e6S5nhFhFPHkkySL06HH0zVOxYDSeaV7teUZ0xlkQY0575oyO1WOHWq6I9C+IgEEY6ZoG8u2SHlycqWVjrmnGRkYwAKEtri7cC1SciOMb6ic+taDWcIF58EORxLkRknShycVKzttJPDEFWfY7+EggZqVa0cvGgcOwAB3ClfPB70TEEiJZ4nXbUAp2HtQCXqOms6iCAS38oI2OR+s5ouC650UiR6TgnSozhlG+ceVFjHHlJOxBljlgki2wxxhh19qUpEccuWLIBCpmPGR50wkBl5AWMDUuoMynT6EHzoe4le3aMmIYhBBYP1Y+lMHO/QVw9yjIAoSRSQHAycEf6pisbXdurlBIoxrIPSll6SimPVKV0spkHUE7irbdJpLKOSKZYwOq5zqGO3n1zTRxog3Ae0NvA2krnMJHy4PXNFxPDaWSxW0eCV3dhqY/T60tilHKdFgcTLhTIGzqPlRTxqttC8sy5kkKMUGGXbOKpVN0IZFI5UYdArktkYU+uT0q63dYrnmuxbXsD00Z3AJr2aKCOaTl85CUClCoOoHP223quaN1hUl2ADaVGjI+u/vvRRNtPFjM0jx5BbT8xbYULBw64ed4oLqIDJDLIpBPs1CK6xhX0TKCPFk6QoFXo9qqpraVlLbazkY9zg1n07DLKG9jCwulwyRjS8pYA+m3erLi74nJPp4bxI8xB44DGGB9N96qtOIQTYilCB1x4i2NQztv3qy5MtqXdWGpgRhd/XBwKdWLIvh7udbfiIijvFGf4OQhPf/AGKaPatbtHiNmKKAGZvDjypRZXUNy6LPGy3CqVCEbuDt1x83rR54tF+77ezedp2KkGcjGP757VIOBO12FA/hsc4Kg42JOMHeoyXM20eGkAwpKYx+NVi4+HMYDbFSFIXPfz+lDTXcsszGTcKflBwfsaNMeXiXdpbOizJLMSRpzk7+1Z+ULEzOyzW82rIcH5vQ+VEcVu0UwtDII8t4ozuADVFzNG0ezoUcaRCqnJ+vahPIU+ISVpJ9SxsABGdYOBnrnp1riKUScOl0SNEkcimRmQBnz2xQ0IW2ZY7eXk8zUGYZyV/0a5a3RbmWVniIA/hoCwxjv03pWvLrhyhPiJ5yYHlC25X+fwknJ8qHZz8TdurPGEbIOMhtulO0ELWMK3DaQwYK3U5PXH226UEtjNPK4giJ0t4mBAXGr+YnbpTrJdFHAY1PMlXPYN/qvKPXh8dw0jLfW66WK4jhZlGPIjapT1/T2a2EmGEPw5bJ2BxkCu4pme50qhEYGVXcMh22x1FANJbxySKJZGZGwcZ26DNGPdojrKPCrMBqBxt5etNjjvxbdX8huQk0hEKKANR8IwfIf2oZ45p2VtKhCxJP8p9jVM91HdzSW0IKFNlIA8WrrnHX/NX2lrCMLK7zTE40jZBj/tHUOWihHApK3CoxOQBjucZ/Ae1A8TmC2QW3ZESDB2bfGfbf1HWq765K3ATRhyw1AEjwjyP+RXcotLrDOkuGHgP6+1Kn+vsLYXst6ZOW4XDIAwABJUnJHn2pr8RbwvLJhJCznwFdXi65GaR8JgmivHiaVmSNGTlyep6dvT7UdfrDHE7KcBFzGybZ3z/qm++lu1c/EY4p45VMmonO/Xf1ozU92srqoVG2WPVuemOnf60i4Vw6fiztI8yMAhc5GwGM7etaO2uVisQgD4VhvH0weprNawukS8eOaLhzLJJE2ltT+mcjP96K4XHKBCL8CAqoDPq1cyQnO5ztnYYFFho4bqW+s5VZpl0y5GnOO/ttvRfMlgiX94hHklyzJHEHDZ7FfyOaDKG4zFZqoupGdAnVOhPrt2pRFxG15kjLJKZQjEB84x9c7/4p3dW1pfRct4VCSdA7FdvT+n6UA/7PcP4dM6xLczTMraneUHSMHbI2PvRGrehdtbiOy+LwS+QyNFFjGdx6nzou2WHiNxPNEEa5iXMiqP8A2HHXrsQO1UcOEc/DHDSqsmBpiUeE+Qz2q+K2lgYGaZ9hlYiASceu3tUp6WrNm1DSKyrjSNOnI+hzmk3E42eMDnHlHxNpGpn39KK4g6wyxII3ErlcKGPsfDj1z9KOewmkaEKI2JOQSCMADdT7ZpkGsLxW7W3C2pUPO/TJzp8gfUnP4U2NvI8cRKBVliVoiOj5Gd99qRftisL/ALQlLbCQhUUP/VgfnvTq04wogj+LaFcIMlxhSfftW7xuMzlNVDhsknOjS3CnTpVdff69q5b4K0kS2m0uwOGBXOk9Mbd+3uKKteMWd0+YnDBmHMUk4JHTPcfSj4+VeSxxGC2AT5JFwr7dNTHOevWsWWe2plGSHg0FokESRTSlQUMuS58yfT8qyHGobgcQfXIdU4+RPkxn7Y2p/aRxJcR3TxvJd6yWnlbUFjGcgemCfrQ08MFzKGENu8k3hQI7AR4/lz0wAPwrMppBLHJA3LDSJjtq/L0qVs+FmyWyTnrOjdvGjah55Zc15Tq8SPi/DYrXiTm9nETc0Yi/q26jfOKGjXlyMVhM4cbM+wPYbeVaE8ZuktybmxBXSGcsnQgYO/8Ab0pFEyicFZGWPRsWKg+mw7da1us2YvtnmW0uLgYVVZURI0CgsevQb9Pxqu24k00g54VHzjKDGc79PpV8iCLhiRW4Bj5jO5Dah08/PJH2qoWx0KptQAVOOWOtG72sx3cWwu0W4SYaYzkFm1AHf6jr3qyzYqqSRo6rq/kYNg56nB9/vR8EEdnYzqXKTYXCiMKQvfc+eQfpSm0tZpzdLHsqKW5h2BO2x2NPxZKGuZJLW4DGFwspJOB4i3XOP0aV3dw8iiGQiKWT/wBhORpA6AA04uLhZER5sORHpJwSNVRuFRPHLCJopUBxBKOoOcEYO/l38qpVmGHDzMtvcCJvkiUsc+Fm6DYbdcn6UZZI9mvxIuHDcvVpZAdYGdgT71Xw6YWsK2tyisgGC8RyP7elM7OztJYA0l2rgHTGQxVlBP8ASSQcen4UEp4nGEZpkjdgGBkD9+/h9O+1WW5juWK2igWkZyYslsH0/wAU+lFvcRxwyDmRRZ0sVwGB2we/pvXlyYYrbTpEaINo08KjPTPt/mtSazZ2WSSTfzYDHw6kRVbffoBVMc0saS/EcucsuwC4JHn59PI0HNevIUCsgbSBqB2yvU57Dr6b+lCm6kVlbLrrdQDp32z1Hngj060Y1TiNeHrbsLRHQHDatYcfXPWrBKs8BiZgTgiPTtg9dWQdt9/KkEdw/NlXOz+OMAbE/wCz0ojRG4zJMzBm/pwATjP9/arOxa0vBLP4oiWZ8sABkEkE9Dk9Pt5U343C1pwuTkyhp5F0+Fcadug+3qaQWHEobeBILUqytjVpOSx279sDH+BXfFeICWyV3w2gag+rG4/t/eusmRztfPbxGinMbNqI/nb23roXIRWjXQSBk6hkEeRHQ9a54tMJLgOhBzupHlRvCeCy3arJcryo2Bxgbn6np9arykU4lXIAOq3gSLPzcvv6mtBwTh11IzMux0/w0A3c/wBW4IFPLOwt7Nbjl2+XVAA6kk9QNsj16im9o8kEIeSFoycLqaUPkjcHPY+lcuXPXXjxwni4VmFoZbl1jlUpojXA3Hf9fSire1s0dYoi4zEQwRfFgjQMfr8dqMYpJPHKC/KRctEPmIz18/IfWuLhOVmS3ilTcSFc5Lke4+gB86xL/Wiridkk12wV4VSMCNFafRgD0/vUrq9ja4n5kdjDBlV1RzczUpxvuDg+9SnAHhs4rgNpKuxBw0wbfofPepd8OsYtMjRyB1+VFACr77d/+0xn0akukSNFYkKgGB17dPwoJ1QXBMisoIO7oGwfPfNa48RyriWS4bhrmKJI0I1ANIBn1odJp0S3YyZ1DfBx+FdfEmGNg7nDZJ1jAb2PvQk05aMyLJsu+rfIz6D7b1tgwlub1ioEqSHJ1IV1HyyfcVSZpUsGt2tkdWI8Sd/Tf1paJmKtM8jlunhJyD+jVF5MttMyvP4j/IX15Oeu2wqRhdaLi15JCRTLhyCugsPQjqRTS0igFikUgilV2Gog74yNxjG+xrJfvNF2GpxvhgucfjvRlrxtY5WkBGoruSuD/qi8b8M5T60g4VbSvGVe6jik8RiWTw7Dudsn65qRJb2Vx4Jpn1DSI2Ow37jP50vXjjyxDUVCHGewYdvx/OgLri6/EIseAe7Fd/f1o48b9Ns+NF+8BFrOg6hnbVkr5bYzg0N+9S5bUrHwZdQAuNxsPXf6b9qy95fLGQBlSpxkZ8/Q0tN9I7YZtaknOTqI9QT7V0Z1tLudZwgj6l2HmVBGoqfXqTjHWkst34xIAkZZUUKZDk79z2z7eVLFuS6jWzsB3cnfbY+/UVXzRoUgZLAnU5B3BPT09KMW0W15JCoYFAmrxKmkY6gD8Cfx711NeNKgdp2wDqVB4iDjGc437mlrKrrkIAw6tnOo/wCahOV0j5QMk5x+vKnBTeC/MaxGRjpbxLt27bd9ifz60VfcTjurZUZVJXw6j0GPIVmuachVznGMii7WM5MkzZ9GPX6VW4JLTr9meEScTmMugrAn8xGw9619nah5GQyOBEpI0HCKAOoBbxD1AHf3qcBitxwmNYQxflBpFQkBT5keXniignw0b8iWFGZescgI6bA4IB+9cLe9dpOlQWHOCMSaiDqbQCDjB26DbofLtV89uDrjWWILr1IyPnHqQcZpbLCpnj+O0iJh4pXYnJ9MHr1/Qop4bKKMm3upZ+qqzONt8Y2xnpjr+VHtelhaWJWxLlcBVxuzHyxv77V1HeLzzCVC62ARlj06T2ODvvsO3WlYmvFuxH8LqMraWXUdQB3HU9O5pjwm+biELxzadErhM6AD7dT9avE6DeW6c/wMqg28UQOfXORmpV93yxLiO95CgY5Su7acefXB9KlOUdFfxTyySTMEaGJiY0AwhbpkjyoS5eUTmO6TWr4AY/1H3OO4oeFZ5g1v/Oh/kQkr7570zTh/LhD3Eg1Elo0aTBJHcn+1drZHOS0AytLKROWVQCse+dvb61S1uz6pW1cuPHixj6AD9CtJZ8LttYZnRmT+p8gZ+td3NtbQy8mztmzFnXriJDH/ACMZrnecbnBk57WaQ5UMEK4DdC3bGPX19TS+9sriFxz4myTkZfJK/wBq20kCsWliMLOzCMRDqp9FB6716eH2sYkaXmSFgW0g4K46r1374on+Q+DBrZ3MkQxauGJyDg5P66VJuE8TCBjbOowPEFxn19O9fSoEs7W10Iy+PBcyNjoP5m/1VElxb3EZ0XEDwP4mAAIJzjGTj9faq/5aPzjFR/s9xdlcQr441LMuvBAA/X4VnxK3PySQdO57mvolzfmSdY7FFDBP/IIU6GO2+rodvQdqxf7RvD8Q5t4Jo5SQXj8JUk9CN/wNb48rWeXGQsnLMfCxPsfxqgRt/ScZ71UZpB0AHpmokxz2HnXTGNH2paLxEHyYeflRAAVFMgUdjt196FtZgG1swCrXsl/dSSZghdVXvpyazjW4JgVpHCxBmOdQwNjR13wWW24ebuXH8Vh8rKwIPqDQJ4txIqgEkXg3OqMAhh32xuK7+Pvr+QpKFIkcszYPUDO5+lV41eUX8KsknuOZJtBHjV4gCfQZ70z4jYRQ3MN7ab22pefETvGM4zjyxSMXd9b4NnLHys5UYyff8BXL3Ml2P/LnmMfTdt9/LarxXk3v7OtMbQQlkWS1LJJgMG2OxJ6Y8vajWKXM1wjyROkDeNC4Ok9enY49t6x009wzfGx3UkJ0BXZNy3bAx3Jz+PlRlh+01xBIGnVz4dCyOMHT9/LPp0rN4fwzl/WjSFY0kPEbSCSE5AiVSHCjptn18vKuX8ebe3lgks0zyldNZYbbbds/9pWeKKU5qxlQW2kct28jnBP1piLiCTT8TeyQ6zmOSNgD1z9uu/3rnlbmLjcaZHgCq8bEoCR40yMZBxtkZB7feghPeW04+Ft8BZNKoyAoq9yvXrkknr19qPWWyOkwvEJCdWNz4QMkD7Z61xFLHNb2+tzrdQ7DGwYH121ZFX0iYL7iEKcuwhmSMEljo0B2O5IHXv1O/wCVSjbfiUNsrRlY2bUSTJqyT9O1Sntlm+VaWEiSTGG4TAJAOFOR16g4qj94WyQMYXOWHRWIAGRvg+xq27/Z+8ueWYDGdTAEOWUj164x7+YoSXgy8xRMW1qcvHgaQc4AyexO2KOqe3UvHJoLkGKYvEY+WQw8QyCc5qmb9ouYCUQCVjgS6jnPn79a6uP2fkaZ5IVkgtyBjUR0O46Y7dqGt7PSWW1RrhdQzIEPXB6EfbNM8RfJULua2aR7GIRlCTlzhiSMHPn2+1dPxm9lt4wypr09UODjzzRjWa3LaJre4BEmXUA+WcenfNDzcFd9IR3IGSwC4JJPkcbVreI3kHg4vOh8LxAjDczw9vOi4Eu77mNdXJVAdn1AhTnf/hoxOExRwxs+HdWKuulfEdsA56Y3pq3C0t4DNcBOSRmSNzjVnvgHI6jei2eoptjNLLf28zG0+Kk0udMmplXHYDfxfryoC44HeNIJGkhDTNkrJKC/9zmtjFccJeIK1gAChIkOSw7gb7Zr1bOyS3Li3KEnTk/MT5eVZ8s9NePTCf8Ax6YvNDygSFJDEYAOxxn2q6PgEKojzIpSXdW1ddx+j71sobP4vkokkUak8zBiycMegOd84o3h9msMscfJDrGx5YkULo77kHfcd89PWn9Kz4a+cPw5raWRcJIVB0hV+X/JxXlslxI5EUaqvygthcsegyfP1r6TxOALy55LNGyd3ix1G+SPPc7++9VRRWLLAZLExlZPD4c4yAM+vQ7+tP69H8mHteE3JsLoXiclxiUGYMoY5AK5x7H6V5a8Lubh/AAQu4BUgAfUfr8a+jXCf+IeXJqKts4UZReozjtlRSm45xYm3hjeUECPoXOeuc/U/ej9KfzjNrwCWXlsQFYAEtjUCu46Dp0/H0ow8Fhct8VNGytLhfBnHvjy2FOYUAhEroytuQFXHhbfSPvn6VXGS8KuIgqK42z6nb1NHnT4xIuHWMtrFEkMgjXKp4sBev1P+6o4l+y0U8XPs5SFb5tIBLHA3BxjpVqXEg8Ql5QDHIxnYdhnvnNEXF9PCic8sVncFF7sfl28icZz60TlYvGFKcBurdozM6yISAod8nGcDbGPWuVtPi3DySfKdyo8iM4/5+VMTLLchmfWIEPh1N1b1/GoL4Qx4jMamWTaMRBidu/vtT5XReMWxpbFQYosxlCEbUchth2O53P6xXoiVlLCFZBHJlirBie2D5e5xvXBnGI2mgid9OThcYbPQYPv9qL5coi5sRWOSVDrVRuwHXOTvv8Al9zdpis3sBA0W0Unm8kSknf13+9e0quUPxD6rQuc7swK528lwKlSaJhJGJee3JXC5USE7b7nGwOfwpdG0yJKZDH/ABYzoLpzMA9VP2yDuemBRwiubnTKsESktuGJYFe+wxkfl161z8JEOW0UU/MfJ6bIvYH02O+BV/wo1v8AERxRmaREtsYGB4Dp8h6749q6ljhWaOEKragSWR+x79jg4G1S5a1gtNEsZYo//wBeQFzjckb9B5+VQ3UjgyQJBFFyxF/EOUOehJ3ztWcKm74qJY+XPas0ZJIC7Hy223Ow/QpfNJHI+qxaSJXJ64OBjfr9NvtWhullaPVAFlYAEyEDw5znC426dv8AqjiEEEkmuUJGgBKtgdR1OB7foUovhOuYMjMCqcwxqvX69O+a855aQ81WeMnrknBHr70xgIuYnaFEEeGBKYz6Hp59qUPPAtxAgBDasYV2Xt2PbFTNlnp0s6RXIRlaRdl8C/M3pt2prFFMWLzLjR8yk5UKGHhznyzv/wArnh3DpYS7RsWaRT8rbjJ37bdCM+uaKCXTwwCB0dE6BX+QA+RG/tRaePHIqhuE+BVg2l121aAQrDyA6b5qlJJ5Q7MHYDAONtsn7V0lvcRXMw0CS3YaQzDHzDI2x227dqMhs3skhmMnNj14kjYaVwRjBH6xkehqwwJ8SVteVIY2WNhhmwWIx4Q2Pevbi7LmN2Qhw3nsvfAH62objTSWTk8PCA6lJ1JkMD0PvQ9hf3FxzIp+VGGAZnVgfcYztkd/SjK0Zm/1WkgVlUDxYK7E9sZryCaFOHLcCLWYm0zBsk4bdT+BpescqiR7dElQKmoHDcsr0O2/pnFV8PvQk9xbBtMcwIfWT4cbr+P4GpmmHOeO1mk0o0YGGk7p6DuM5/GqoiJFEbgiMgDYjKjqfYnHnQrXGliygB0YjSFwrbDtVltJzl3KJpk1brkDH/BSHUs3PWDBESySAeEFioPfJ7ZNeyPzIxDMq+BsKR/L7496GZJ5Z+aOmdKw6up9vP8A3Vtr+8HlVFkRUYnVG+GHlkk/alLblTHiJlCo8SlsDBdsDDep6fc+dLJLKaKUyJKyoT/GBOBv5Vpzw9US5a7mzHpV45NJzHhGJHoMDal9xYi2WaWKeMmKRgQSdZXYDGdh8wqyjQrSR2wWPJYhPDt3Hp9a84beXAnS2OdDIQ08jfLkds9T6UTLwmUXskcM9vNozpZhsTnGx98d+x8t7rv9nw0b8yWBGTx5iQh2wgOQevU48wKZMWkzWMqSOJi8j6vmAz+PepRtwsRcfEX0ts2MKkY1AjzzmpWso6OPiJIpr6GPQscaO6qEXZsA+XnVvCne4tpuazH/AMeM7HH5e9SpWWo64wot7gGHwEMRkHcgefnSTjM8ptAeY2TBqyD3yd/wqVKl8CcJu7j99iHnPyzFqK52zpP+Kb2UjyXB1tqwqsM9jgn+1SpRzMHS20KcSdEjAUq7aR0yNWNqzPCsN+0MVsyqYZA2pSB5Hv2NeVKYKIe6nQ2irIcTJIZAd9WHI3+wpraor8TQMNjHqONsnapUrP1t5fZVptJI0nIwehqPI/witrOWbSSTuQalSr6PiXEMc855q6sEdT6j/NLY40USTBF5nLZtWB11AflUqU30oImijRtcahGCSjKeHYdOlLERRxK9QDwruBn9ZqVKPi+rLF2aSzLMWPIc5bfcasVJYkiuXWMEKDsMnua8qVMiVJ5lse/xI3+9e3cSYjffVr0nDHcbf5qVKb7SX0skTwRRuwRsZXOc1xwy2haSdWQMMg+LevKlNAThjH4wHPWcR/8A53GPxrkzzK8r81yza9RY5zjYdfSpUqCriskhnj/iP/6+zHzNSpUrqw//2Q=="/>
          <p:cNvSpPr>
            <a:spLocks noChangeAspect="1" noChangeArrowheads="1"/>
          </p:cNvSpPr>
          <p:nvPr/>
        </p:nvSpPr>
        <p:spPr bwMode="auto">
          <a:xfrm>
            <a:off x="565150" y="398463"/>
            <a:ext cx="17303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4106" name="AutoShape 22" descr="data:image/jpeg;base64,/9j/4AAQSkZJRgABAQAAAQABAAD/2wCEAAkGBwgHBgkIBwgKCgkLDRYPDQwMDRsUFRAWIB0iIiAdHx8kKDQsJCYxJx8fLT0tMTU3Ojo6Iys/RD84QzQ5OjcBCgoKDQwNGg8PGjclHyU3Nzc3Nzc3Nzc3Nzc3Nzc3Nzc3Nzc3Nzc3Nzc3Nzc3Nzc3Nzc3Nzc3Nzc3Nzc3Nzc3N//AABEIAIMAxAMBIgACEQEDEQH/xAAbAAACAwEBAQAAAAAAAAAAAAAEBQADBgIBB//EADgQAAIBAwIEBAQDCQACAwAAAAECAwAEERIhBRMxQSJRYXEUMoGRobHwBhUjQlLB0eHxJDMWQ4L/xAAYAQEBAQEBAAAAAAAAAAAAAAABAAIDBP/EACARAQEBAAIDAQEAAwAAAAAAAAABEQIhEjFBE1EDInH/2gAMAwEAAhEDEQA/AC7MWkkLaGUhmw2obrXVvY2iIx8XoEBrPxRz2kYAJaPUejb6aYWlzcywhoXkyerHGMZrwXp65hqtvw6QjmtLCx6Mw6UJcWRsp2lhkSTUNskYNe3LF7QSyXCq/dAdI9KXfExQywyXDxSRsdwPmBrU1jlYllpkeZZGMLKQxDD32/M0VBcwCWTlyPFKh040ZyMflVdw0dzcIbNFR5Icg58j/N64NDpHJCZOXpaaOJuYWbdvIgHsKfbNuGlzFI1uzSokjjdD0cZ/OlM4t5F+IkwoVvESCMehHnTOBDyedIEkRmwrK2MHypXLPiJtOvMjZZQCds0w2/YKtruIhJTGsgAIXA3J7b+VXTZK/ExRAswyExkg1Tw67W3hVRF4CAQNQYgmi1ummv1hEWCkYOoDrv03orXG9Fz3kkzaWQxYGTI5GQPL712yGzeRHTWrYDxschlPcU34jZcMuVxIJFIGTlCB7/6rmCK1u4PhYi0IUAagBv8A6rJCywCSOGOwijjMG6qzYA86stZZebrvVXoS2ggb0zurB3Do4WUADBKgkUE/DrI2pYQSxhScPhsHHben2nM5spBqmY4ABXVg71ZLyHjtoxCjh8lQCQdjj8a8W3ij6RoDpwC7jTj26UUlq0qrJ411b6+isPSgh5LUbiFVQj+QgtpPvUtEAeN50Aweqrv7UR8O4TQroudg77eLyr17S5FuTcSrzMZ0jbIHtUI9luQYxi18RxvIOv8AivEe1dizOnzeLScD/dBi7QO8Z5kTA/PoyoyO9VpfK3NhkjEzgHGgDfbc1dLtdewKIzIqEeP5yfm9RSdb6T42VCnQZLL0yPWipr5Le2e38UiIoZSpyBS2e6S5nhFhFPHkkySL06HH0zVOxYDSeaV7teUZ0xlkQY0575oyO1WOHWq6I9C+IgEEY6ZoG8u2SHlycqWVjrmnGRkYwAKEtri7cC1SciOMb6ic+taDWcIF58EORxLkRknShycVKzttJPDEFWfY7+EggZqVa0cvGgcOwAB3ClfPB70TEEiJZ4nXbUAp2HtQCXqOms6iCAS38oI2OR+s5ouC650UiR6TgnSozhlG+ceVFjHHlJOxBljlgki2wxxhh19qUpEccuWLIBCpmPGR50wkBl5AWMDUuoMynT6EHzoe4le3aMmIYhBBYP1Y+lMHO/QVw9yjIAoSRSQHAycEf6pisbXdurlBIoxrIPSll6SimPVKV0spkHUE7irbdJpLKOSKZYwOq5zqGO3n1zTRxog3Ae0NvA2krnMJHy4PXNFxPDaWSxW0eCV3dhqY/T60tilHKdFgcTLhTIGzqPlRTxqttC8sy5kkKMUGGXbOKpVN0IZFI5UYdArktkYU+uT0q63dYrnmuxbXsD00Z3AJr2aKCOaTl85CUClCoOoHP223quaN1hUl2ADaVGjI+u/vvRRNtPFjM0jx5BbT8xbYULBw64ed4oLqIDJDLIpBPs1CK6xhX0TKCPFk6QoFXo9qqpraVlLbazkY9zg1n07DLKG9jCwulwyRjS8pYA+m3erLi74nJPp4bxI8xB44DGGB9N96qtOIQTYilCB1x4i2NQztv3qy5MtqXdWGpgRhd/XBwKdWLIvh7udbfiIijvFGf4OQhPf/AGKaPatbtHiNmKKAGZvDjypRZXUNy6LPGy3CqVCEbuDt1x83rR54tF+77ezedp2KkGcjGP757VIOBO12FA/hsc4Kg42JOMHeoyXM20eGkAwpKYx+NVi4+HMYDbFSFIXPfz+lDTXcsszGTcKflBwfsaNMeXiXdpbOizJLMSRpzk7+1Z+ULEzOyzW82rIcH5vQ+VEcVu0UwtDII8t4ozuADVFzNG0ezoUcaRCqnJ+vahPIU+ISVpJ9SxsABGdYOBnrnp1riKUScOl0SNEkcimRmQBnz2xQ0IW2ZY7eXk8zUGYZyV/0a5a3RbmWVniIA/hoCwxjv03pWvLrhyhPiJ5yYHlC25X+fwknJ8qHZz8TdurPGEbIOMhtulO0ELWMK3DaQwYK3U5PXH226UEtjNPK4giJ0t4mBAXGr+YnbpTrJdFHAY1PMlXPYN/qvKPXh8dw0jLfW66WK4jhZlGPIjapT1/T2a2EmGEPw5bJ2BxkCu4pme50qhEYGVXcMh22x1FANJbxySKJZGZGwcZ26DNGPdojrKPCrMBqBxt5etNjjvxbdX8huQk0hEKKANR8IwfIf2oZ45p2VtKhCxJP8p9jVM91HdzSW0IKFNlIA8WrrnHX/NX2lrCMLK7zTE40jZBj/tHUOWihHApK3CoxOQBjucZ/Ae1A8TmC2QW3ZESDB2bfGfbf1HWq765K3ATRhyw1AEjwjyP+RXcotLrDOkuGHgP6+1Kn+vsLYXst6ZOW4XDIAwABJUnJHn2pr8RbwvLJhJCznwFdXi65GaR8JgmivHiaVmSNGTlyep6dvT7UdfrDHE7KcBFzGybZ3z/qm++lu1c/EY4p45VMmonO/Xf1ozU92srqoVG2WPVuemOnf60i4Vw6fiztI8yMAhc5GwGM7etaO2uVisQgD4VhvH0weprNawukS8eOaLhzLJJE2ltT+mcjP96K4XHKBCL8CAqoDPq1cyQnO5ztnYYFFho4bqW+s5VZpl0y5GnOO/ttvRfMlgiX94hHklyzJHEHDZ7FfyOaDKG4zFZqoupGdAnVOhPrt2pRFxG15kjLJKZQjEB84x9c7/4p3dW1pfRct4VCSdA7FdvT+n6UA/7PcP4dM6xLczTMraneUHSMHbI2PvRGrehdtbiOy+LwS+QyNFFjGdx6nzou2WHiNxPNEEa5iXMiqP8A2HHXrsQO1UcOEc/DHDSqsmBpiUeE+Qz2q+K2lgYGaZ9hlYiASceu3tUp6WrNm1DSKyrjSNOnI+hzmk3E42eMDnHlHxNpGpn39KK4g6wyxII3ErlcKGPsfDj1z9KOewmkaEKI2JOQSCMADdT7ZpkGsLxW7W3C2pUPO/TJzp8gfUnP4U2NvI8cRKBVliVoiOj5Gd99qRftisL/ALQlLbCQhUUP/VgfnvTq04wogj+LaFcIMlxhSfftW7xuMzlNVDhsknOjS3CnTpVdff69q5b4K0kS2m0uwOGBXOk9Mbd+3uKKteMWd0+YnDBmHMUk4JHTPcfSj4+VeSxxGC2AT5JFwr7dNTHOevWsWWe2plGSHg0FokESRTSlQUMuS58yfT8qyHGobgcQfXIdU4+RPkxn7Y2p/aRxJcR3TxvJd6yWnlbUFjGcgemCfrQ08MFzKGENu8k3hQI7AR4/lz0wAPwrMppBLHJA3LDSJjtq/L0qVs+FmyWyTnrOjdvGjah55Zc15Tq8SPi/DYrXiTm9nETc0Yi/q26jfOKGjXlyMVhM4cbM+wPYbeVaE8ZuktybmxBXSGcsnQgYO/8Ab0pFEyicFZGWPRsWKg+mw7da1us2YvtnmW0uLgYVVZURI0CgsevQb9Pxqu24k00g54VHzjKDGc79PpV8iCLhiRW4Bj5jO5Dah08/PJH2qoWx0KptQAVOOWOtG72sx3cWwu0W4SYaYzkFm1AHf6jr3qyzYqqSRo6rq/kYNg56nB9/vR8EEdnYzqXKTYXCiMKQvfc+eQfpSm0tZpzdLHsqKW5h2BO2x2NPxZKGuZJLW4DGFwspJOB4i3XOP0aV3dw8iiGQiKWT/wBhORpA6AA04uLhZER5sORHpJwSNVRuFRPHLCJopUBxBKOoOcEYO/l38qpVmGHDzMtvcCJvkiUsc+Fm6DYbdcn6UZZI9mvxIuHDcvVpZAdYGdgT71Xw6YWsK2tyisgGC8RyP7elM7OztJYA0l2rgHTGQxVlBP8ASSQcen4UEp4nGEZpkjdgGBkD9+/h9O+1WW5juWK2igWkZyYslsH0/wAU+lFvcRxwyDmRRZ0sVwGB2we/pvXlyYYrbTpEaINo08KjPTPt/mtSazZ2WSSTfzYDHw6kRVbffoBVMc0saS/EcucsuwC4JHn59PI0HNevIUCsgbSBqB2yvU57Dr6b+lCm6kVlbLrrdQDp32z1Hngj060Y1TiNeHrbsLRHQHDatYcfXPWrBKs8BiZgTgiPTtg9dWQdt9/KkEdw/NlXOz+OMAbE/wCz0ojRG4zJMzBm/pwATjP9/arOxa0vBLP4oiWZ8sABkEkE9Dk9Pt5U343C1pwuTkyhp5F0+Fcadug+3qaQWHEobeBILUqytjVpOSx279sDH+BXfFeICWyV3w2gag+rG4/t/eusmRztfPbxGinMbNqI/nb23roXIRWjXQSBk6hkEeRHQ9a54tMJLgOhBzupHlRvCeCy3arJcryo2Bxgbn6np9arykU4lXIAOq3gSLPzcvv6mtBwTh11IzMux0/w0A3c/wBW4IFPLOwt7Nbjl2+XVAA6kk9QNsj16im9o8kEIeSFoycLqaUPkjcHPY+lcuXPXXjxwni4VmFoZbl1jlUpojXA3Hf9fSire1s0dYoi4zEQwRfFgjQMfr8dqMYpJPHKC/KRctEPmIz18/IfWuLhOVmS3ilTcSFc5Lke4+gB86xL/Wiridkk12wV4VSMCNFafRgD0/vUrq9ja4n5kdjDBlV1RzczUpxvuDg+9SnAHhs4rgNpKuxBw0wbfofPepd8OsYtMjRyB1+VFACr77d/+0xn0akukSNFYkKgGB17dPwoJ1QXBMisoIO7oGwfPfNa48RyriWS4bhrmKJI0I1ANIBn1odJp0S3YyZ1DfBx+FdfEmGNg7nDZJ1jAb2PvQk05aMyLJsu+rfIz6D7b1tgwlub1ioEqSHJ1IV1HyyfcVSZpUsGt2tkdWI8Sd/Tf1paJmKtM8jlunhJyD+jVF5MttMyvP4j/IX15Oeu2wqRhdaLi15JCRTLhyCugsPQjqRTS0igFikUgilV2Gog74yNxjG+xrJfvNF2GpxvhgucfjvRlrxtY5WkBGoruSuD/qi8b8M5T60g4VbSvGVe6jik8RiWTw7Dudsn65qRJb2Vx4Jpn1DSI2Ow37jP50vXjjyxDUVCHGewYdvx/OgLri6/EIseAe7Fd/f1o48b9Ns+NF+8BFrOg6hnbVkr5bYzg0N+9S5bUrHwZdQAuNxsPXf6b9qy95fLGQBlSpxkZ8/Q0tN9I7YZtaknOTqI9QT7V0Z1tLudZwgj6l2HmVBGoqfXqTjHWkst34xIAkZZUUKZDk79z2z7eVLFuS6jWzsB3cnfbY+/UVXzRoUgZLAnU5B3BPT09KMW0W15JCoYFAmrxKmkY6gD8Cfx711NeNKgdp2wDqVB4iDjGc437mlrKrrkIAw6tnOo/wCahOV0j5QMk5x+vKnBTeC/MaxGRjpbxLt27bd9ifz60VfcTjurZUZVJXw6j0GPIVmuachVznGMii7WM5MkzZ9GPX6VW4JLTr9meEScTmMugrAn8xGw9619nah5GQyOBEpI0HCKAOoBbxD1AHf3qcBitxwmNYQxflBpFQkBT5keXniignw0b8iWFGZescgI6bA4IB+9cLe9dpOlQWHOCMSaiDqbQCDjB26DbofLtV89uDrjWWILr1IyPnHqQcZpbLCpnj+O0iJh4pXYnJ9MHr1/Qop4bKKMm3upZ+qqzONt8Y2xnpjr+VHtelhaWJWxLlcBVxuzHyxv77V1HeLzzCVC62ARlj06T2ODvvsO3WlYmvFuxH8LqMraWXUdQB3HU9O5pjwm+biELxzadErhM6AD7dT9avE6DeW6c/wMqg28UQOfXORmpV93yxLiO95CgY5Su7acefXB9KlOUdFfxTyySTMEaGJiY0AwhbpkjyoS5eUTmO6TWr4AY/1H3OO4oeFZ5g1v/Oh/kQkr7570zTh/LhD3Eg1Elo0aTBJHcn+1drZHOS0AytLKROWVQCse+dvb61S1uz6pW1cuPHixj6AD9CtJZ8LttYZnRmT+p8gZ+td3NtbQy8mztmzFnXriJDH/ACMZrnecbnBk57WaQ5UMEK4DdC3bGPX19TS+9sriFxz4myTkZfJK/wBq20kCsWliMLOzCMRDqp9FB6716eH2sYkaXmSFgW0g4K46r1374on+Q+DBrZ3MkQxauGJyDg5P66VJuE8TCBjbOowPEFxn19O9fSoEs7W10Iy+PBcyNjoP5m/1VElxb3EZ0XEDwP4mAAIJzjGTj9faq/5aPzjFR/s9xdlcQr441LMuvBAA/X4VnxK3PySQdO57mvolzfmSdY7FFDBP/IIU6GO2+rodvQdqxf7RvD8Q5t4Jo5SQXj8JUk9CN/wNb48rWeXGQsnLMfCxPsfxqgRt/ScZ71UZpB0AHpmokxz2HnXTGNH2paLxEHyYeflRAAVFMgUdjt196FtZgG1swCrXsl/dSSZghdVXvpyazjW4JgVpHCxBmOdQwNjR13wWW24ebuXH8Vh8rKwIPqDQJ4txIqgEkXg3OqMAhh32xuK7+Pvr+QpKFIkcszYPUDO5+lV41eUX8KsknuOZJtBHjV4gCfQZ70z4jYRQ3MN7ab22pefETvGM4zjyxSMXd9b4NnLHys5UYyff8BXL3Ml2P/LnmMfTdt9/LarxXk3v7OtMbQQlkWS1LJJgMG2OxJ6Y8vajWKXM1wjyROkDeNC4Ok9enY49t6x009wzfGx3UkJ0BXZNy3bAx3Jz+PlRlh+01xBIGnVz4dCyOMHT9/LPp0rN4fwzl/WjSFY0kPEbSCSE5AiVSHCjptn18vKuX8ebe3lgks0zyldNZYbbbds/9pWeKKU5qxlQW2kct28jnBP1piLiCTT8TeyQ6zmOSNgD1z9uu/3rnlbmLjcaZHgCq8bEoCR40yMZBxtkZB7feghPeW04+Ft8BZNKoyAoq9yvXrkknr19qPWWyOkwvEJCdWNz4QMkD7Z61xFLHNb2+tzrdQ7DGwYH121ZFX0iYL7iEKcuwhmSMEljo0B2O5IHXv1O/wCVSjbfiUNsrRlY2bUSTJqyT9O1Sntlm+VaWEiSTGG4TAJAOFOR16g4qj94WyQMYXOWHRWIAGRvg+xq27/Z+8ueWYDGdTAEOWUj164x7+YoSXgy8xRMW1qcvHgaQc4AyexO2KOqe3UvHJoLkGKYvEY+WQw8QyCc5qmb9ouYCUQCVjgS6jnPn79a6uP2fkaZ5IVkgtyBjUR0O46Y7dqGt7PSWW1RrhdQzIEPXB6EfbNM8RfJULua2aR7GIRlCTlzhiSMHPn2+1dPxm9lt4wypr09UODjzzRjWa3LaJre4BEmXUA+WcenfNDzcFd9IR3IGSwC4JJPkcbVreI3kHg4vOh8LxAjDczw9vOi4Eu77mNdXJVAdn1AhTnf/hoxOExRwxs+HdWKuulfEdsA56Y3pq3C0t4DNcBOSRmSNzjVnvgHI6jei2eoptjNLLf28zG0+Kk0udMmplXHYDfxfryoC44HeNIJGkhDTNkrJKC/9zmtjFccJeIK1gAChIkOSw7gb7Zr1bOyS3Li3KEnTk/MT5eVZ8s9NePTCf8Ax6YvNDygSFJDEYAOxxn2q6PgEKojzIpSXdW1ddx+j71sobP4vkokkUak8zBiycMegOd84o3h9msMscfJDrGx5YkULo77kHfcd89PWn9Kz4a+cPw5raWRcJIVB0hV+X/JxXlslxI5EUaqvygthcsegyfP1r6TxOALy55LNGyd3ix1G+SPPc7++9VRRWLLAZLExlZPD4c4yAM+vQ7+tP69H8mHteE3JsLoXiclxiUGYMoY5AK5x7H6V5a8Lubh/AAQu4BUgAfUfr8a+jXCf+IeXJqKts4UZReozjtlRSm45xYm3hjeUECPoXOeuc/U/ej9KfzjNrwCWXlsQFYAEtjUCu46Dp0/H0ow8Fhct8VNGytLhfBnHvjy2FOYUAhEroytuQFXHhbfSPvn6VXGS8KuIgqK42z6nb1NHnT4xIuHWMtrFEkMgjXKp4sBev1P+6o4l+y0U8XPs5SFb5tIBLHA3BxjpVqXEg8Ql5QDHIxnYdhnvnNEXF9PCic8sVncFF7sfl28icZz60TlYvGFKcBurdozM6yISAod8nGcDbGPWuVtPi3DySfKdyo8iM4/5+VMTLLchmfWIEPh1N1b1/GoL4Qx4jMamWTaMRBidu/vtT5XReMWxpbFQYosxlCEbUchth2O53P6xXoiVlLCFZBHJlirBie2D5e5xvXBnGI2mgid9OThcYbPQYPv9qL5coi5sRWOSVDrVRuwHXOTvv8Al9zdpis3sBA0W0Unm8kSknf13+9e0quUPxD6rQuc7swK528lwKlSaJhJGJee3JXC5USE7b7nGwOfwpdG0yJKZDH/ABYzoLpzMA9VP2yDuemBRwiubnTKsESktuGJYFe+wxkfl161z8JEOW0UU/MfJ6bIvYH02O+BV/wo1v8AERxRmaREtsYGB4Dp8h6749q6ljhWaOEKragSWR+x79jg4G1S5a1gtNEsZYo//wBeQFzjckb9B5+VQ3UjgyQJBFFyxF/EOUOehJ3ztWcKm74qJY+XPas0ZJIC7Hy223Ow/QpfNJHI+qxaSJXJ64OBjfr9NvtWhullaPVAFlYAEyEDw5znC426dv8AqjiEEEkmuUJGgBKtgdR1OB7foUovhOuYMjMCqcwxqvX69O+a855aQ81WeMnrknBHr70xgIuYnaFEEeGBKYz6Hp59qUPPAtxAgBDasYV2Xt2PbFTNlnp0s6RXIRlaRdl8C/M3pt2prFFMWLzLjR8yk5UKGHhznyzv/wArnh3DpYS7RsWaRT8rbjJ37bdCM+uaKCXTwwCB0dE6BX+QA+RG/tRaePHIqhuE+BVg2l121aAQrDyA6b5qlJJ5Q7MHYDAONtsn7V0lvcRXMw0CS3YaQzDHzDI2x227dqMhs3skhmMnNj14kjYaVwRjBH6xkehqwwJ8SVteVIY2WNhhmwWIx4Q2Pevbi7LmN2Qhw3nsvfAH62objTSWTk8PCA6lJ1JkMD0PvQ9hf3FxzIp+VGGAZnVgfcYztkd/SjK0Zm/1WkgVlUDxYK7E9sZryCaFOHLcCLWYm0zBsk4bdT+BpescqiR7dElQKmoHDcsr0O2/pnFV8PvQk9xbBtMcwIfWT4cbr+P4GpmmHOeO1mk0o0YGGk7p6DuM5/GqoiJFEbgiMgDYjKjqfYnHnQrXGliygB0YjSFwrbDtVltJzl3KJpk1brkDH/BSHUs3PWDBESySAeEFioPfJ7ZNeyPzIxDMq+BsKR/L7496GZJ5Z+aOmdKw6up9vP8A3Vtr+8HlVFkRUYnVG+GHlkk/alLblTHiJlCo8SlsDBdsDDep6fc+dLJLKaKUyJKyoT/GBOBv5Vpzw9US5a7mzHpV45NJzHhGJHoMDal9xYi2WaWKeMmKRgQSdZXYDGdh8wqyjQrSR2wWPJYhPDt3Hp9a84beXAnS2OdDIQ08jfLkds9T6UTLwmUXskcM9vNozpZhsTnGx98d+x8t7rv9nw0b8yWBGTx5iQh2wgOQevU48wKZMWkzWMqSOJi8j6vmAz+PepRtwsRcfEX0ts2MKkY1AjzzmpWso6OPiJIpr6GPQscaO6qEXZsA+XnVvCne4tpuazH/AMeM7HH5e9SpWWo64wot7gGHwEMRkHcgefnSTjM8ptAeY2TBqyD3yd/wqVKl8CcJu7j99iHnPyzFqK52zpP+Kb2UjyXB1tqwqsM9jgn+1SpRzMHS20KcSdEjAUq7aR0yNWNqzPCsN+0MVsyqYZA2pSB5Hv2NeVKYKIe6nQ2irIcTJIZAd9WHI3+wpraor8TQMNjHqONsnapUrP1t5fZVptJI0nIwehqPI/witrOWbSSTuQalSr6PiXEMc855q6sEdT6j/NLY40USTBF5nLZtWB11AflUqU30oImijRtcahGCSjKeHYdOlLERRxK9QDwruBn9ZqVKPi+rLF2aSzLMWPIc5bfcasVJYkiuXWMEKDsMnua8qVMiVJ5lse/xI3+9e3cSYjffVr0nDHcbf5qVKb7SX0skTwRRuwRsZXOc1xwy2haSdWQMMg+LevKlNAThjH4wHPWcR/8A53GPxrkzzK8r81yza9RY5zjYdfSpUqCriskhnj/iP/6+zHzNSpUrqw//2Q=="/>
          <p:cNvSpPr>
            <a:spLocks noChangeAspect="1" noChangeArrowheads="1"/>
          </p:cNvSpPr>
          <p:nvPr/>
        </p:nvSpPr>
        <p:spPr bwMode="auto">
          <a:xfrm>
            <a:off x="706438" y="539750"/>
            <a:ext cx="17303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4107" name="AutoShape 24" descr="data:image/jpeg;base64,/9j/4AAQSkZJRgABAQAAAQABAAD/2wCEAAkGBwgHBgkIBwgKCgkLDRYPDQwMDRsUFRAWIB0iIiAdHx8kKDQsJCYxJx8fLT0tMTU3Ojo6Iys/RD84QzQ5OjcBCgoKDQwNGg8PGjclHyU3Nzc3Nzc3Nzc3Nzc3Nzc3Nzc3Nzc3Nzc3Nzc3Nzc3Nzc3Nzc3Nzc3Nzc3Nzc3Nzc3N//AABEIAIMAxAMBIgACEQEDEQH/xAAbAAACAwEBAQAAAAAAAAAAAAAEBQADBgIBB//EADgQAAIBAwIEBAQDCQACAwAAAAECAwAEERIhBRMxQSJRYXEUMoGRobHwBhUjQlLB0eHxJDMWQ4L/xAAYAQEBAQEBAAAAAAAAAAAAAAABAAIDBP/EACARAQEBAAIDAQEAAwAAAAAAAAABEQIhEjFBE1EDInH/2gAMAwEAAhEDEQA/AC7MWkkLaGUhmw2obrXVvY2iIx8XoEBrPxRz2kYAJaPUejb6aYWlzcywhoXkyerHGMZrwXp65hqtvw6QjmtLCx6Mw6UJcWRsp2lhkSTUNskYNe3LF7QSyXCq/dAdI9KXfExQywyXDxSRsdwPmBrU1jlYllpkeZZGMLKQxDD32/M0VBcwCWTlyPFKh040ZyMflVdw0dzcIbNFR5Icg58j/N64NDpHJCZOXpaaOJuYWbdvIgHsKfbNuGlzFI1uzSokjjdD0cZ/OlM4t5F+IkwoVvESCMehHnTOBDyedIEkRmwrK2MHypXLPiJtOvMjZZQCds0w2/YKtruIhJTGsgAIXA3J7b+VXTZK/ExRAswyExkg1Tw67W3hVRF4CAQNQYgmi1ummv1hEWCkYOoDrv03orXG9Fz3kkzaWQxYGTI5GQPL712yGzeRHTWrYDxschlPcU34jZcMuVxIJFIGTlCB7/6rmCK1u4PhYi0IUAagBv8A6rJCywCSOGOwijjMG6qzYA86stZZebrvVXoS2ggb0zurB3Do4WUADBKgkUE/DrI2pYQSxhScPhsHHben2nM5spBqmY4ABXVg71ZLyHjtoxCjh8lQCQdjj8a8W3ij6RoDpwC7jTj26UUlq0qrJ411b6+isPSgh5LUbiFVQj+QgtpPvUtEAeN50Aweqrv7UR8O4TQroudg77eLyr17S5FuTcSrzMZ0jbIHtUI9luQYxi18RxvIOv8AivEe1dizOnzeLScD/dBi7QO8Z5kTA/PoyoyO9VpfK3NhkjEzgHGgDfbc1dLtdewKIzIqEeP5yfm9RSdb6T42VCnQZLL0yPWipr5Le2e38UiIoZSpyBS2e6S5nhFhFPHkkySL06HH0zVOxYDSeaV7teUZ0xlkQY0575oyO1WOHWq6I9C+IgEEY6ZoG8u2SHlycqWVjrmnGRkYwAKEtri7cC1SciOMb6ic+taDWcIF58EORxLkRknShycVKzttJPDEFWfY7+EggZqVa0cvGgcOwAB3ClfPB70TEEiJZ4nXbUAp2HtQCXqOms6iCAS38oI2OR+s5ouC650UiR6TgnSozhlG+ceVFjHHlJOxBljlgki2wxxhh19qUpEccuWLIBCpmPGR50wkBl5AWMDUuoMynT6EHzoe4le3aMmIYhBBYP1Y+lMHO/QVw9yjIAoSRSQHAycEf6pisbXdurlBIoxrIPSll6SimPVKV0spkHUE7irbdJpLKOSKZYwOq5zqGO3n1zTRxog3Ae0NvA2krnMJHy4PXNFxPDaWSxW0eCV3dhqY/T60tilHKdFgcTLhTIGzqPlRTxqttC8sy5kkKMUGGXbOKpVN0IZFI5UYdArktkYU+uT0q63dYrnmuxbXsD00Z3AJr2aKCOaTl85CUClCoOoHP223quaN1hUl2ADaVGjI+u/vvRRNtPFjM0jx5BbT8xbYULBw64ed4oLqIDJDLIpBPs1CK6xhX0TKCPFk6QoFXo9qqpraVlLbazkY9zg1n07DLKG9jCwulwyRjS8pYA+m3erLi74nJPp4bxI8xB44DGGB9N96qtOIQTYilCB1x4i2NQztv3qy5MtqXdWGpgRhd/XBwKdWLIvh7udbfiIijvFGf4OQhPf/AGKaPatbtHiNmKKAGZvDjypRZXUNy6LPGy3CqVCEbuDt1x83rR54tF+77ezedp2KkGcjGP757VIOBO12FA/hsc4Kg42JOMHeoyXM20eGkAwpKYx+NVi4+HMYDbFSFIXPfz+lDTXcsszGTcKflBwfsaNMeXiXdpbOizJLMSRpzk7+1Z+ULEzOyzW82rIcH5vQ+VEcVu0UwtDII8t4ozuADVFzNG0ezoUcaRCqnJ+vahPIU+ISVpJ9SxsABGdYOBnrnp1riKUScOl0SNEkcimRmQBnz2xQ0IW2ZY7eXk8zUGYZyV/0a5a3RbmWVniIA/hoCwxjv03pWvLrhyhPiJ5yYHlC25X+fwknJ8qHZz8TdurPGEbIOMhtulO0ELWMK3DaQwYK3U5PXH226UEtjNPK4giJ0t4mBAXGr+YnbpTrJdFHAY1PMlXPYN/qvKPXh8dw0jLfW66WK4jhZlGPIjapT1/T2a2EmGEPw5bJ2BxkCu4pme50qhEYGVXcMh22x1FANJbxySKJZGZGwcZ26DNGPdojrKPCrMBqBxt5etNjjvxbdX8huQk0hEKKANR8IwfIf2oZ45p2VtKhCxJP8p9jVM91HdzSW0IKFNlIA8WrrnHX/NX2lrCMLK7zTE40jZBj/tHUOWihHApK3CoxOQBjucZ/Ae1A8TmC2QW3ZESDB2bfGfbf1HWq765K3ATRhyw1AEjwjyP+RXcotLrDOkuGHgP6+1Kn+vsLYXst6ZOW4XDIAwABJUnJHn2pr8RbwvLJhJCznwFdXi65GaR8JgmivHiaVmSNGTlyep6dvT7UdfrDHE7KcBFzGybZ3z/qm++lu1c/EY4p45VMmonO/Xf1ozU92srqoVG2WPVuemOnf60i4Vw6fiztI8yMAhc5GwGM7etaO2uVisQgD4VhvH0weprNawukS8eOaLhzLJJE2ltT+mcjP96K4XHKBCL8CAqoDPq1cyQnO5ztnYYFFho4bqW+s5VZpl0y5GnOO/ttvRfMlgiX94hHklyzJHEHDZ7FfyOaDKG4zFZqoupGdAnVOhPrt2pRFxG15kjLJKZQjEB84x9c7/4p3dW1pfRct4VCSdA7FdvT+n6UA/7PcP4dM6xLczTMraneUHSMHbI2PvRGrehdtbiOy+LwS+QyNFFjGdx6nzou2WHiNxPNEEa5iXMiqP8A2HHXrsQO1UcOEc/DHDSqsmBpiUeE+Qz2q+K2lgYGaZ9hlYiASceu3tUp6WrNm1DSKyrjSNOnI+hzmk3E42eMDnHlHxNpGpn39KK4g6wyxII3ErlcKGPsfDj1z9KOewmkaEKI2JOQSCMADdT7ZpkGsLxW7W3C2pUPO/TJzp8gfUnP4U2NvI8cRKBVliVoiOj5Gd99qRftisL/ALQlLbCQhUUP/VgfnvTq04wogj+LaFcIMlxhSfftW7xuMzlNVDhsknOjS3CnTpVdff69q5b4K0kS2m0uwOGBXOk9Mbd+3uKKteMWd0+YnDBmHMUk4JHTPcfSj4+VeSxxGC2AT5JFwr7dNTHOevWsWWe2plGSHg0FokESRTSlQUMuS58yfT8qyHGobgcQfXIdU4+RPkxn7Y2p/aRxJcR3TxvJd6yWnlbUFjGcgemCfrQ08MFzKGENu8k3hQI7AR4/lz0wAPwrMppBLHJA3LDSJjtq/L0qVs+FmyWyTnrOjdvGjah55Zc15Tq8SPi/DYrXiTm9nETc0Yi/q26jfOKGjXlyMVhM4cbM+wPYbeVaE8ZuktybmxBXSGcsnQgYO/8Ab0pFEyicFZGWPRsWKg+mw7da1us2YvtnmW0uLgYVVZURI0CgsevQb9Pxqu24k00g54VHzjKDGc79PpV8iCLhiRW4Bj5jO5Dah08/PJH2qoWx0KptQAVOOWOtG72sx3cWwu0W4SYaYzkFm1AHf6jr3qyzYqqSRo6rq/kYNg56nB9/vR8EEdnYzqXKTYXCiMKQvfc+eQfpSm0tZpzdLHsqKW5h2BO2x2NPxZKGuZJLW4DGFwspJOB4i3XOP0aV3dw8iiGQiKWT/wBhORpA6AA04uLhZER5sORHpJwSNVRuFRPHLCJopUBxBKOoOcEYO/l38qpVmGHDzMtvcCJvkiUsc+Fm6DYbdcn6UZZI9mvxIuHDcvVpZAdYGdgT71Xw6YWsK2tyisgGC8RyP7elM7OztJYA0l2rgHTGQxVlBP8ASSQcen4UEp4nGEZpkjdgGBkD9+/h9O+1WW5juWK2igWkZyYslsH0/wAU+lFvcRxwyDmRRZ0sVwGB2we/pvXlyYYrbTpEaINo08KjPTPt/mtSazZ2WSSTfzYDHw6kRVbffoBVMc0saS/EcucsuwC4JHn59PI0HNevIUCsgbSBqB2yvU57Dr6b+lCm6kVlbLrrdQDp32z1Hngj060Y1TiNeHrbsLRHQHDatYcfXPWrBKs8BiZgTgiPTtg9dWQdt9/KkEdw/NlXOz+OMAbE/wCz0ojRG4zJMzBm/pwATjP9/arOxa0vBLP4oiWZ8sABkEkE9Dk9Pt5U343C1pwuTkyhp5F0+Fcadug+3qaQWHEobeBILUqytjVpOSx279sDH+BXfFeICWyV3w2gag+rG4/t/eusmRztfPbxGinMbNqI/nb23roXIRWjXQSBk6hkEeRHQ9a54tMJLgOhBzupHlRvCeCy3arJcryo2Bxgbn6np9arykU4lXIAOq3gSLPzcvv6mtBwTh11IzMux0/w0A3c/wBW4IFPLOwt7Nbjl2+XVAA6kk9QNsj16im9o8kEIeSFoycLqaUPkjcHPY+lcuXPXXjxwni4VmFoZbl1jlUpojXA3Hf9fSire1s0dYoi4zEQwRfFgjQMfr8dqMYpJPHKC/KRctEPmIz18/IfWuLhOVmS3ilTcSFc5Lke4+gB86xL/Wiridkk12wV4VSMCNFafRgD0/vUrq9ja4n5kdjDBlV1RzczUpxvuDg+9SnAHhs4rgNpKuxBw0wbfofPepd8OsYtMjRyB1+VFACr77d/+0xn0akukSNFYkKgGB17dPwoJ1QXBMisoIO7oGwfPfNa48RyriWS4bhrmKJI0I1ANIBn1odJp0S3YyZ1DfBx+FdfEmGNg7nDZJ1jAb2PvQk05aMyLJsu+rfIz6D7b1tgwlub1ioEqSHJ1IV1HyyfcVSZpUsGt2tkdWI8Sd/Tf1paJmKtM8jlunhJyD+jVF5MttMyvP4j/IX15Oeu2wqRhdaLi15JCRTLhyCugsPQjqRTS0igFikUgilV2Gog74yNxjG+xrJfvNF2GpxvhgucfjvRlrxtY5WkBGoruSuD/qi8b8M5T60g4VbSvGVe6jik8RiWTw7Dudsn65qRJb2Vx4Jpn1DSI2Ow37jP50vXjjyxDUVCHGewYdvx/OgLri6/EIseAe7Fd/f1o48b9Ns+NF+8BFrOg6hnbVkr5bYzg0N+9S5bUrHwZdQAuNxsPXf6b9qy95fLGQBlSpxkZ8/Q0tN9I7YZtaknOTqI9QT7V0Z1tLudZwgj6l2HmVBGoqfXqTjHWkst34xIAkZZUUKZDk79z2z7eVLFuS6jWzsB3cnfbY+/UVXzRoUgZLAnU5B3BPT09KMW0W15JCoYFAmrxKmkY6gD8Cfx711NeNKgdp2wDqVB4iDjGc437mlrKrrkIAw6tnOo/wCahOV0j5QMk5x+vKnBTeC/MaxGRjpbxLt27bd9ifz60VfcTjurZUZVJXw6j0GPIVmuachVznGMii7WM5MkzZ9GPX6VW4JLTr9meEScTmMugrAn8xGw9619nah5GQyOBEpI0HCKAOoBbxD1AHf3qcBitxwmNYQxflBpFQkBT5keXniignw0b8iWFGZescgI6bA4IB+9cLe9dpOlQWHOCMSaiDqbQCDjB26DbofLtV89uDrjWWILr1IyPnHqQcZpbLCpnj+O0iJh4pXYnJ9MHr1/Qop4bKKMm3upZ+qqzONt8Y2xnpjr+VHtelhaWJWxLlcBVxuzHyxv77V1HeLzzCVC62ARlj06T2ODvvsO3WlYmvFuxH8LqMraWXUdQB3HU9O5pjwm+biELxzadErhM6AD7dT9avE6DeW6c/wMqg28UQOfXORmpV93yxLiO95CgY5Su7acefXB9KlOUdFfxTyySTMEaGJiY0AwhbpkjyoS5eUTmO6TWr4AY/1H3OO4oeFZ5g1v/Oh/kQkr7570zTh/LhD3Eg1Elo0aTBJHcn+1drZHOS0AytLKROWVQCse+dvb61S1uz6pW1cuPHixj6AD9CtJZ8LttYZnRmT+p8gZ+td3NtbQy8mztmzFnXriJDH/ACMZrnecbnBk57WaQ5UMEK4DdC3bGPX19TS+9sriFxz4myTkZfJK/wBq20kCsWliMLOzCMRDqp9FB6716eH2sYkaXmSFgW0g4K46r1374on+Q+DBrZ3MkQxauGJyDg5P66VJuE8TCBjbOowPEFxn19O9fSoEs7W10Iy+PBcyNjoP5m/1VElxb3EZ0XEDwP4mAAIJzjGTj9faq/5aPzjFR/s9xdlcQr441LMuvBAA/X4VnxK3PySQdO57mvolzfmSdY7FFDBP/IIU6GO2+rodvQdqxf7RvD8Q5t4Jo5SQXj8JUk9CN/wNb48rWeXGQsnLMfCxPsfxqgRt/ScZ71UZpB0AHpmokxz2HnXTGNH2paLxEHyYeflRAAVFMgUdjt196FtZgG1swCrXsl/dSSZghdVXvpyazjW4JgVpHCxBmOdQwNjR13wWW24ebuXH8Vh8rKwIPqDQJ4txIqgEkXg3OqMAhh32xuK7+Pvr+QpKFIkcszYPUDO5+lV41eUX8KsknuOZJtBHjV4gCfQZ70z4jYRQ3MN7ab22pefETvGM4zjyxSMXd9b4NnLHys5UYyff8BXL3Ml2P/LnmMfTdt9/LarxXk3v7OtMbQQlkWS1LJJgMG2OxJ6Y8vajWKXM1wjyROkDeNC4Ok9enY49t6x009wzfGx3UkJ0BXZNy3bAx3Jz+PlRlh+01xBIGnVz4dCyOMHT9/LPp0rN4fwzl/WjSFY0kPEbSCSE5AiVSHCjptn18vKuX8ebe3lgks0zyldNZYbbbds/9pWeKKU5qxlQW2kct28jnBP1piLiCTT8TeyQ6zmOSNgD1z9uu/3rnlbmLjcaZHgCq8bEoCR40yMZBxtkZB7feghPeW04+Ft8BZNKoyAoq9yvXrkknr19qPWWyOkwvEJCdWNz4QMkD7Z61xFLHNb2+tzrdQ7DGwYH121ZFX0iYL7iEKcuwhmSMEljo0B2O5IHXv1O/wCVSjbfiUNsrRlY2bUSTJqyT9O1Sntlm+VaWEiSTGG4TAJAOFOR16g4qj94WyQMYXOWHRWIAGRvg+xq27/Z+8ueWYDGdTAEOWUj164x7+YoSXgy8xRMW1qcvHgaQc4AyexO2KOqe3UvHJoLkGKYvEY+WQw8QyCc5qmb9ouYCUQCVjgS6jnPn79a6uP2fkaZ5IVkgtyBjUR0O46Y7dqGt7PSWW1RrhdQzIEPXB6EfbNM8RfJULua2aR7GIRlCTlzhiSMHPn2+1dPxm9lt4wypr09UODjzzRjWa3LaJre4BEmXUA+WcenfNDzcFd9IR3IGSwC4JJPkcbVreI3kHg4vOh8LxAjDczw9vOi4Eu77mNdXJVAdn1AhTnf/hoxOExRwxs+HdWKuulfEdsA56Y3pq3C0t4DNcBOSRmSNzjVnvgHI6jei2eoptjNLLf28zG0+Kk0udMmplXHYDfxfryoC44HeNIJGkhDTNkrJKC/9zmtjFccJeIK1gAChIkOSw7gb7Zr1bOyS3Li3KEnTk/MT5eVZ8s9NePTCf8Ax6YvNDygSFJDEYAOxxn2q6PgEKojzIpSXdW1ddx+j71sobP4vkokkUak8zBiycMegOd84o3h9msMscfJDrGx5YkULo77kHfcd89PWn9Kz4a+cPw5raWRcJIVB0hV+X/JxXlslxI5EUaqvygthcsegyfP1r6TxOALy55LNGyd3ix1G+SPPc7++9VRRWLLAZLExlZPD4c4yAM+vQ7+tP69H8mHteE3JsLoXiclxiUGYMoY5AK5x7H6V5a8Lubh/AAQu4BUgAfUfr8a+jXCf+IeXJqKts4UZReozjtlRSm45xYm3hjeUECPoXOeuc/U/ej9KfzjNrwCWXlsQFYAEtjUCu46Dp0/H0ow8Fhct8VNGytLhfBnHvjy2FOYUAhEroytuQFXHhbfSPvn6VXGS8KuIgqK42z6nb1NHnT4xIuHWMtrFEkMgjXKp4sBev1P+6o4l+y0U8XPs5SFb5tIBLHA3BxjpVqXEg8Ql5QDHIxnYdhnvnNEXF9PCic8sVncFF7sfl28icZz60TlYvGFKcBurdozM6yISAod8nGcDbGPWuVtPi3DySfKdyo8iM4/5+VMTLLchmfWIEPh1N1b1/GoL4Qx4jMamWTaMRBidu/vtT5XReMWxpbFQYosxlCEbUchth2O53P6xXoiVlLCFZBHJlirBie2D5e5xvXBnGI2mgid9OThcYbPQYPv9qL5coi5sRWOSVDrVRuwHXOTvv8Al9zdpis3sBA0W0Unm8kSknf13+9e0quUPxD6rQuc7swK528lwKlSaJhJGJee3JXC5USE7b7nGwOfwpdG0yJKZDH/ABYzoLpzMA9VP2yDuemBRwiubnTKsESktuGJYFe+wxkfl161z8JEOW0UU/MfJ6bIvYH02O+BV/wo1v8AERxRmaREtsYGB4Dp8h6749q6ljhWaOEKragSWR+x79jg4G1S5a1gtNEsZYo//wBeQFzjckb9B5+VQ3UjgyQJBFFyxF/EOUOehJ3ztWcKm74qJY+XPas0ZJIC7Hy223Ow/QpfNJHI+qxaSJXJ64OBjfr9NvtWhullaPVAFlYAEyEDw5znC426dv8AqjiEEEkmuUJGgBKtgdR1OB7foUovhOuYMjMCqcwxqvX69O+a855aQ81WeMnrknBHr70xgIuYnaFEEeGBKYz6Hp59qUPPAtxAgBDasYV2Xt2PbFTNlnp0s6RXIRlaRdl8C/M3pt2prFFMWLzLjR8yk5UKGHhznyzv/wArnh3DpYS7RsWaRT8rbjJ37bdCM+uaKCXTwwCB0dE6BX+QA+RG/tRaePHIqhuE+BVg2l121aAQrDyA6b5qlJJ5Q7MHYDAONtsn7V0lvcRXMw0CS3YaQzDHzDI2x227dqMhs3skhmMnNj14kjYaVwRjBH6xkehqwwJ8SVteVIY2WNhhmwWIx4Q2Pevbi7LmN2Qhw3nsvfAH62objTSWTk8PCA6lJ1JkMD0PvQ9hf3FxzIp+VGGAZnVgfcYztkd/SjK0Zm/1WkgVlUDxYK7E9sZryCaFOHLcCLWYm0zBsk4bdT+BpescqiR7dElQKmoHDcsr0O2/pnFV8PvQk9xbBtMcwIfWT4cbr+P4GpmmHOeO1mk0o0YGGk7p6DuM5/GqoiJFEbgiMgDYjKjqfYnHnQrXGliygB0YjSFwrbDtVltJzl3KJpk1brkDH/BSHUs3PWDBESySAeEFioPfJ7ZNeyPzIxDMq+BsKR/L7496GZJ5Z+aOmdKw6up9vP8A3Vtr+8HlVFkRUYnVG+GHlkk/alLblTHiJlCo8SlsDBdsDDep6fc+dLJLKaKUyJKyoT/GBOBv5Vpzw9US5a7mzHpV45NJzHhGJHoMDal9xYi2WaWKeMmKRgQSdZXYDGdh8wqyjQrSR2wWPJYhPDt3Hp9a84beXAnS2OdDIQ08jfLkds9T6UTLwmUXskcM9vNozpZhsTnGx98d+x8t7rv9nw0b8yWBGTx5iQh2wgOQevU48wKZMWkzWMqSOJi8j6vmAz+PepRtwsRcfEX0ts2MKkY1AjzzmpWso6OPiJIpr6GPQscaO6qEXZsA+XnVvCne4tpuazH/AMeM7HH5e9SpWWo64wot7gGHwEMRkHcgefnSTjM8ptAeY2TBqyD3yd/wqVKl8CcJu7j99iHnPyzFqK52zpP+Kb2UjyXB1tqwqsM9jgn+1SpRzMHS20KcSdEjAUq7aR0yNWNqzPCsN+0MVsyqYZA2pSB5Hv2NeVKYKIe6nQ2irIcTJIZAd9WHI3+wpraor8TQMNjHqONsnapUrP1t5fZVptJI0nIwehqPI/witrOWbSSTuQalSr6PiXEMc855q6sEdT6j/NLY40USTBF5nLZtWB11AflUqU30oImijRtcahGCSjKeHYdOlLERRxK9QDwruBn9ZqVKPi+rLF2aSzLMWPIc5bfcasVJYkiuXWMEKDsMnua8qVMiVJ5lse/xI3+9e3cSYjffVr0nDHcbf5qVKb7SX0skTwRRuwRsZXOc1xwy2haSdWQMMg+LevKlNAThjH4wHPWcR/8A53GPxrkzzK8r81yza9RY5zjYdfSpUqCriskhnj/iP/6+zHzNSpUrqw//2Q=="/>
          <p:cNvSpPr>
            <a:spLocks noChangeAspect="1" noChangeArrowheads="1"/>
          </p:cNvSpPr>
          <p:nvPr/>
        </p:nvSpPr>
        <p:spPr bwMode="auto">
          <a:xfrm>
            <a:off x="847725" y="681038"/>
            <a:ext cx="17303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pic>
        <p:nvPicPr>
          <p:cNvPr id="2" name="Picture 14" descr="http://www.swartzentrover.com/cotor/Photos/Hiking/squirrels/CaliforniaGroundSquirre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546100"/>
            <a:ext cx="1446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130425"/>
            <a:ext cx="2478088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2246313"/>
            <a:ext cx="258445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3341688"/>
            <a:ext cx="107473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TextBox 2"/>
          <p:cNvSpPr txBox="1">
            <a:spLocks noChangeArrowheads="1"/>
          </p:cNvSpPr>
          <p:nvPr/>
        </p:nvSpPr>
        <p:spPr bwMode="auto">
          <a:xfrm>
            <a:off x="4456113" y="1925638"/>
            <a:ext cx="22796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12" b="1" i="1" dirty="0" err="1"/>
              <a:t>Spermophilus</a:t>
            </a:r>
            <a:r>
              <a:rPr lang="en-US" altLang="en-US" sz="1512" b="1" i="1" dirty="0"/>
              <a:t> </a:t>
            </a:r>
            <a:r>
              <a:rPr lang="en-US" altLang="en-US" sz="1512" b="1" i="1" dirty="0" err="1"/>
              <a:t>beldingi</a:t>
            </a:r>
            <a:endParaRPr lang="en-US" altLang="en-US" sz="1512" b="1" i="1" dirty="0"/>
          </a:p>
        </p:txBody>
      </p:sp>
      <p:pic>
        <p:nvPicPr>
          <p:cNvPr id="411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721100"/>
            <a:ext cx="129063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68" y="4665844"/>
            <a:ext cx="855662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4637870"/>
            <a:ext cx="914400" cy="9116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282575" y="357188"/>
            <a:ext cx="7115175" cy="56022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862013"/>
            <a:ext cx="5038725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352" b="1" dirty="0">
                <a:solidFill>
                  <a:srgbClr val="0070C0"/>
                </a:solidFill>
              </a:rPr>
              <a:t>Brief History</a:t>
            </a:r>
            <a:endParaRPr lang="en-US" altLang="en-US" sz="2352" b="1" i="1" dirty="0">
              <a:solidFill>
                <a:srgbClr val="0070C0"/>
              </a:solidFill>
            </a:endParaRPr>
          </a:p>
        </p:txBody>
      </p:sp>
      <p:sp>
        <p:nvSpPr>
          <p:cNvPr id="6148" name="AutoShape 5" descr="Z"/>
          <p:cNvSpPr>
            <a:spLocks noChangeAspect="1" noChangeArrowheads="1"/>
          </p:cNvSpPr>
          <p:nvPr/>
        </p:nvSpPr>
        <p:spPr bwMode="auto">
          <a:xfrm>
            <a:off x="403225" y="268288"/>
            <a:ext cx="2381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-1200150" y="5565775"/>
            <a:ext cx="4921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560" tIns="36780" rIns="73560" bIns="36780">
            <a:spAutoFit/>
          </a:bodyPr>
          <a:lstStyle>
            <a:lvl1pPr defTabSz="793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6875" indent="-247650" defTabSz="793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93750" indent="-198438" defTabSz="79375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90625" indent="-198438" defTabSz="79375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89088" indent="-198438" defTabSz="79375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462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034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606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178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575">
              <a:solidFill>
                <a:srgbClr val="FF0000"/>
              </a:solidFill>
            </a:endParaRPr>
          </a:p>
        </p:txBody>
      </p:sp>
      <p:sp>
        <p:nvSpPr>
          <p:cNvPr id="6150" name="Rectangle 18"/>
          <p:cNvSpPr>
            <a:spLocks noChangeArrowheads="1"/>
          </p:cNvSpPr>
          <p:nvPr/>
        </p:nvSpPr>
        <p:spPr bwMode="auto">
          <a:xfrm>
            <a:off x="784225" y="2911475"/>
            <a:ext cx="3084513" cy="493713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53" b="1" dirty="0">
                <a:latin typeface="Calibri" panose="020F0502020204030204" pitchFamily="34" charset="0"/>
              </a:rPr>
              <a:t>Santa Barbara Mission--1808</a:t>
            </a:r>
          </a:p>
        </p:txBody>
      </p:sp>
      <p:sp>
        <p:nvSpPr>
          <p:cNvPr id="6151" name="Rectangle 20"/>
          <p:cNvSpPr>
            <a:spLocks noChangeArrowheads="1"/>
          </p:cNvSpPr>
          <p:nvPr/>
        </p:nvSpPr>
        <p:spPr bwMode="auto">
          <a:xfrm>
            <a:off x="4514850" y="1776413"/>
            <a:ext cx="2281238" cy="563562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80" b="1" dirty="0"/>
              <a:t>The Bounty 3¢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82" b="1" dirty="0"/>
              <a:t>     (repealed 1877)</a:t>
            </a:r>
          </a:p>
        </p:txBody>
      </p:sp>
      <p:pic>
        <p:nvPicPr>
          <p:cNvPr id="6152" name="Picture 18" descr="http://upload.wikimedia.org/wikipedia/commons/thumb/e/ec/Mission_Santa_Barbara_by_Carelton_Watkins%2C_1876.jpg/330px-Mission_Santa_Barbara_by_Carelton_Watkins%2C_187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357313"/>
            <a:ext cx="202723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7" descr="http://i235.photobucket.com/albums/ee69/buxtehudeoma/y%20SQUIRRELS/l_e6d412ef1c2b8f4356ec1360fcef92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360613"/>
            <a:ext cx="2430463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2979738" y="4733925"/>
            <a:ext cx="326231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82" b="1" dirty="0"/>
              <a:t>1st Vertebrate Pest Conference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82" b="1" dirty="0"/>
              <a:t>(Sacramento, 1962)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82" b="1" dirty="0"/>
              <a:t>$1.00</a:t>
            </a:r>
          </a:p>
        </p:txBody>
      </p:sp>
      <p:pic>
        <p:nvPicPr>
          <p:cNvPr id="6155" name="Picture 10" descr="C:\Users\BTietje\Desktop\2014_03_18\ANR Budget p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041">
            <a:off x="1427163" y="3803650"/>
            <a:ext cx="15906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433763" y="3962400"/>
            <a:ext cx="3582987" cy="13112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33363" y="293688"/>
            <a:ext cx="7296150" cy="54387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512" b="1" i="1" dirty="0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60388" y="704850"/>
            <a:ext cx="66421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560" tIns="36780" rIns="73560" bIns="36780" anchor="ctr"/>
          <a:lstStyle>
            <a:lvl1pPr defTabSz="793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44525" indent="-247650" defTabSz="793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2188" indent="-198438" defTabSz="79375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89063" indent="-198438" defTabSz="79375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7525" indent="-198438" defTabSz="79375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4725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1925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9125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6325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688" b="1" dirty="0">
                <a:solidFill>
                  <a:srgbClr val="0070C0"/>
                </a:solidFill>
              </a:rPr>
              <a:t>Reproduction/Annual Cycle</a:t>
            </a:r>
            <a:endParaRPr lang="en-US" altLang="en-US" sz="2688" b="1" i="1" dirty="0">
              <a:solidFill>
                <a:srgbClr val="0070C0"/>
              </a:solidFill>
            </a:endParaRP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323850" y="1512888"/>
            <a:ext cx="71151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53" b="1" u="sng" dirty="0">
                <a:latin typeface="Calibri" panose="020F0502020204030204" pitchFamily="34" charset="0"/>
              </a:rPr>
              <a:t>   </a:t>
            </a:r>
            <a:r>
              <a:rPr lang="en-US" altLang="en-US" sz="2016" b="1" u="sng" dirty="0">
                <a:latin typeface="Calibri" panose="020F0502020204030204" pitchFamily="34" charset="0"/>
              </a:rPr>
              <a:t>Hibernate (Sep-Jan)	Active (Feb-Jun)</a:t>
            </a:r>
            <a:r>
              <a:rPr lang="en-US" altLang="en-US" sz="2016" u="sng" dirty="0">
                <a:latin typeface="Calibri" panose="020F0502020204030204" pitchFamily="34" charset="0"/>
              </a:rPr>
              <a:t>_</a:t>
            </a:r>
            <a:r>
              <a:rPr lang="en-US" altLang="en-US" sz="2016" b="1" dirty="0">
                <a:latin typeface="Calibri" panose="020F0502020204030204" pitchFamily="34" charset="0"/>
              </a:rPr>
              <a:t>	</a:t>
            </a:r>
            <a:r>
              <a:rPr lang="en-US" altLang="en-US" sz="2016" b="1" u="sng" dirty="0">
                <a:latin typeface="Calibri" panose="020F0502020204030204" pitchFamily="34" charset="0"/>
              </a:rPr>
              <a:t>Aestivate (Jun-Aug)</a:t>
            </a:r>
            <a:endParaRPr lang="en-US" altLang="en-US" sz="2016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82" b="1" dirty="0">
                <a:latin typeface="Calibri" panose="020F0502020204030204" pitchFamily="34" charset="0"/>
              </a:rPr>
              <a:t>			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82" b="1" dirty="0">
                <a:latin typeface="Calibri" panose="020F0502020204030204" pitchFamily="34" charset="0"/>
              </a:rPr>
              <a:t>						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 u="sng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 u="sng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741" u="sng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82" b="1" dirty="0"/>
              <a:t>     </a:t>
            </a:r>
            <a:endParaRPr lang="en-US" altLang="en-US" sz="1482" b="1" dirty="0">
              <a:solidFill>
                <a:srgbClr val="0070C0"/>
              </a:solidFill>
            </a:endParaRPr>
          </a:p>
        </p:txBody>
      </p:sp>
      <p:pic>
        <p:nvPicPr>
          <p:cNvPr id="8198" name="Picture 8" descr="https://encrypted-tbn1.gstatic.com/images?q=tbn:ANd9GcS3grwLJEyA16PfLAFwJZvETduo2FDcnn1nQ9fKlzbFlABdTm8Z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2211388"/>
            <a:ext cx="211613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https://encrypted-tbn3.gstatic.com/images?q=tbn:ANd9GcT-6LbTvvw7XSIZ5_myXGZyQBj5wFWCIIRZykOwI7BxYP1gyaY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3473450"/>
            <a:ext cx="117633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6162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79438" y="4546600"/>
            <a:ext cx="6586537" cy="7270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 dirty="0"/>
          </a:p>
        </p:txBody>
      </p:sp>
      <p:sp>
        <p:nvSpPr>
          <p:cNvPr id="4" name="TextBox 3"/>
          <p:cNvSpPr txBox="1"/>
          <p:nvPr/>
        </p:nvSpPr>
        <p:spPr>
          <a:xfrm>
            <a:off x="703263" y="4602163"/>
            <a:ext cx="3103562" cy="50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40001" indent="-240001">
              <a:buFont typeface="Arial" panose="020B0604020202020204" pitchFamily="34" charset="0"/>
              <a:buChar char="•"/>
              <a:defRPr/>
            </a:pPr>
            <a:r>
              <a:rPr lang="en-US" sz="1344" b="1" dirty="0"/>
              <a:t>1 litter/year</a:t>
            </a:r>
          </a:p>
          <a:p>
            <a:pPr marL="240001" indent="-240001">
              <a:buFont typeface="Arial" panose="020B0604020202020204" pitchFamily="34" charset="0"/>
              <a:buChar char="•"/>
              <a:defRPr/>
            </a:pPr>
            <a:r>
              <a:rPr lang="en-US" sz="1344" b="1" dirty="0"/>
              <a:t>5-7 young nursed underground</a:t>
            </a:r>
          </a:p>
        </p:txBody>
      </p:sp>
      <p:sp>
        <p:nvSpPr>
          <p:cNvPr id="18" name="object 4"/>
          <p:cNvSpPr/>
          <p:nvPr/>
        </p:nvSpPr>
        <p:spPr>
          <a:xfrm>
            <a:off x="5403850" y="2333625"/>
            <a:ext cx="1279525" cy="977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344"/>
          </a:p>
        </p:txBody>
      </p:sp>
      <p:sp>
        <p:nvSpPr>
          <p:cNvPr id="5" name="TextBox 4"/>
          <p:cNvSpPr txBox="1"/>
          <p:nvPr/>
        </p:nvSpPr>
        <p:spPr>
          <a:xfrm>
            <a:off x="6235700" y="2322513"/>
            <a:ext cx="1030288" cy="506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44" b="1" dirty="0">
                <a:solidFill>
                  <a:srgbClr val="993300"/>
                </a:solidFill>
              </a:rPr>
              <a:t>Density</a:t>
            </a:r>
          </a:p>
          <a:p>
            <a:pPr>
              <a:defRPr/>
            </a:pPr>
            <a:r>
              <a:rPr lang="en-US" sz="1344" b="1" dirty="0">
                <a:solidFill>
                  <a:srgbClr val="993300"/>
                </a:solidFill>
              </a:rPr>
              <a:t>30-35/acre</a:t>
            </a:r>
          </a:p>
        </p:txBody>
      </p:sp>
      <p:sp>
        <p:nvSpPr>
          <p:cNvPr id="8202" name="TextBox 1"/>
          <p:cNvSpPr txBox="1">
            <a:spLocks noChangeArrowheads="1"/>
          </p:cNvSpPr>
          <p:nvPr/>
        </p:nvSpPr>
        <p:spPr bwMode="auto">
          <a:xfrm>
            <a:off x="3724275" y="4613275"/>
            <a:ext cx="34067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0001" indent="-240001">
              <a:spcBef>
                <a:spcPct val="0"/>
              </a:spcBef>
              <a:defRPr/>
            </a:pPr>
            <a:r>
              <a:rPr lang="en-US" altLang="en-US" sz="151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Males disperse/Female Kin Clusters</a:t>
            </a:r>
          </a:p>
          <a:p>
            <a:pPr marL="240001" indent="-240001">
              <a:spcBef>
                <a:spcPct val="0"/>
              </a:spcBef>
              <a:defRPr/>
            </a:pPr>
            <a:r>
              <a:rPr lang="en-US" altLang="en-US" sz="151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Yearlings reproductively mature</a:t>
            </a:r>
          </a:p>
        </p:txBody>
      </p: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268913" y="3706813"/>
            <a:ext cx="1031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512" b="1" dirty="0">
                <a:latin typeface="Calibri" panose="020F0502020204030204" pitchFamily="34" charset="0"/>
              </a:rPr>
              <a:t>Ad. Males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512" b="1" dirty="0">
                <a:latin typeface="Calibri" panose="020F0502020204030204" pitchFamily="34" charset="0"/>
              </a:rPr>
              <a:t>&amp; Females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512" b="1" dirty="0">
                <a:latin typeface="Calibri" panose="020F0502020204030204" pitchFamily="34" charset="0"/>
              </a:rPr>
              <a:t>Aestivate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375"/>
            <a:ext cx="7553325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287962" y="2803226"/>
            <a:ext cx="2133600" cy="4028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336600"/>
                </a:solidFill>
              </a:rPr>
              <a:t>Feed on Grass &amp; Forbs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8762" y="2726257"/>
            <a:ext cx="1624462" cy="78845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400" b="1" dirty="0">
                <a:solidFill>
                  <a:srgbClr val="FF6600"/>
                </a:solidFill>
              </a:rPr>
              <a:t>Fall</a:t>
            </a:r>
            <a:r>
              <a:rPr lang="en-US" sz="1400" b="1" dirty="0"/>
              <a:t>: Ad. Aestivate</a:t>
            </a:r>
          </a:p>
          <a:p>
            <a:pPr>
              <a:buNone/>
            </a:pPr>
            <a:r>
              <a:rPr lang="en-US" sz="1400" b="1" dirty="0"/>
              <a:t>Young Active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01762" y="5080973"/>
            <a:ext cx="4127205" cy="32448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482" b="1" dirty="0">
                <a:ln>
                  <a:solidFill>
                    <a:srgbClr val="996633"/>
                  </a:solidFill>
                </a:ln>
                <a:solidFill>
                  <a:srgbClr val="F0F0F0"/>
                </a:solidFill>
                <a:effectLst>
                  <a:glow rad="101600">
                    <a:schemeClr val="accent3">
                      <a:lumMod val="65000"/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     </a:t>
            </a:r>
            <a:r>
              <a:rPr lang="en-US" sz="1800" b="1" dirty="0">
                <a:solidFill>
                  <a:srgbClr val="993300"/>
                </a:solidFill>
              </a:rPr>
              <a:t>Summer</a:t>
            </a:r>
            <a:r>
              <a:rPr lang="en-US" sz="1800" b="1" dirty="0"/>
              <a:t>: </a:t>
            </a:r>
            <a:r>
              <a:rPr lang="en-US" sz="1800" b="1" i="1" dirty="0">
                <a:solidFill>
                  <a:srgbClr val="663300"/>
                </a:solidFill>
              </a:rPr>
              <a:t>Feed on Seeds &amp; Nuts</a:t>
            </a:r>
            <a:endParaRPr lang="en-US" altLang="en-US" sz="1800" b="1" dirty="0">
              <a:ln>
                <a:solidFill>
                  <a:srgbClr val="996633"/>
                </a:solidFill>
              </a:ln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25562" y="1502534"/>
            <a:ext cx="2743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80" b="1" dirty="0">
                <a:solidFill>
                  <a:schemeClr val="accent1">
                    <a:lumMod val="25000"/>
                  </a:schemeClr>
                </a:solidFill>
              </a:rPr>
              <a:t>  	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Hibernate</a:t>
            </a:r>
            <a:endParaRPr lang="en-US" altLang="en-US" sz="16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glow rad="101600">
                  <a:schemeClr val="accent3">
                    <a:lumMod val="65000"/>
                    <a:alpha val="60000"/>
                  </a:schemeClr>
                </a:glow>
              </a:effectLst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751866" y="1693034"/>
            <a:ext cx="2552702" cy="50052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1400" b="1" dirty="0">
                <a:solidFill>
                  <a:srgbClr val="669900"/>
                </a:solidFill>
              </a:rPr>
              <a:t>Young Weaned—All Emerge</a:t>
            </a:r>
          </a:p>
        </p:txBody>
      </p:sp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5232400" y="3725863"/>
            <a:ext cx="211137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16" b="1">
              <a:solidFill>
                <a:srgbClr val="6633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512">
              <a:latin typeface="Times New Roman" panose="02020603050405020304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232400" y="3742971"/>
            <a:ext cx="2262187" cy="4333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i="1" dirty="0">
                <a:solidFill>
                  <a:srgbClr val="336600"/>
                </a:solidFill>
              </a:rPr>
              <a:t>Males Disperse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i="1" dirty="0">
                <a:solidFill>
                  <a:srgbClr val="336600"/>
                </a:solidFill>
              </a:rPr>
              <a:t>Female Kin Clusters</a:t>
            </a:r>
            <a:endParaRPr lang="en-US" altLang="en-US" sz="1400" b="1" dirty="0">
              <a:solidFill>
                <a:srgbClr val="33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8362" y="827197"/>
            <a:ext cx="5632450" cy="3460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</a:rPr>
              <a:t>Gd. Squirrel Calendar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1"/>
          <p:cNvSpPr>
            <a:spLocks noChangeArrowheads="1"/>
          </p:cNvSpPr>
          <p:nvPr/>
        </p:nvSpPr>
        <p:spPr bwMode="auto">
          <a:xfrm>
            <a:off x="192088" y="357188"/>
            <a:ext cx="7296150" cy="54403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1366838" y="766763"/>
            <a:ext cx="57927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560" tIns="36780" rIns="73560" bIns="36780">
            <a:spAutoFit/>
          </a:bodyPr>
          <a:lstStyle>
            <a:lvl1pPr defTabSz="793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6875" indent="-247650" defTabSz="793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93750" indent="-198438" defTabSz="79375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90625" indent="-198438" defTabSz="79375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89088" indent="-198438" defTabSz="79375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462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034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606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178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024" b="1" dirty="0">
                <a:solidFill>
                  <a:srgbClr val="996633"/>
                </a:solidFill>
                <a:latin typeface="Times New Roman" panose="02020603050405020304" pitchFamily="18" charset="0"/>
              </a:rPr>
              <a:t>Control Options—</a:t>
            </a:r>
            <a:r>
              <a:rPr lang="en-US" altLang="en-US" sz="3024" b="1" dirty="0">
                <a:solidFill>
                  <a:srgbClr val="669900"/>
                </a:solidFill>
                <a:latin typeface="Times New Roman" panose="02020603050405020304" pitchFamily="18" charset="0"/>
              </a:rPr>
              <a:t>Biocontrol</a:t>
            </a:r>
            <a:endParaRPr lang="en-US" altLang="en-US" sz="2964" b="1" dirty="0">
              <a:solidFill>
                <a:srgbClr val="669900"/>
              </a:solidFill>
            </a:endParaRPr>
          </a:p>
        </p:txBody>
      </p:sp>
      <p:sp>
        <p:nvSpPr>
          <p:cNvPr id="23556" name="Text Box 16"/>
          <p:cNvSpPr txBox="1">
            <a:spLocks noChangeArrowheads="1"/>
          </p:cNvSpPr>
          <p:nvPr/>
        </p:nvSpPr>
        <p:spPr bwMode="auto">
          <a:xfrm>
            <a:off x="3611563" y="4719638"/>
            <a:ext cx="20907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560" tIns="36780" rIns="73560" bIns="36780">
            <a:spAutoFit/>
          </a:bodyPr>
          <a:lstStyle>
            <a:lvl1pPr marL="115888" indent="-115888" defTabSz="793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6875" indent="-247650" defTabSz="793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93750" indent="-198438" defTabSz="793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90625" indent="-198438" defTabSz="793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89088" indent="-198438" defTabSz="793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462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034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606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178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344" b="1" dirty="0">
                <a:cs typeface="Arial" panose="020B0604020202020204" pitchFamily="34" charset="0"/>
              </a:rPr>
              <a:t>70% diet rattlesnake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344" b="1" dirty="0">
                <a:cs typeface="Arial" panose="020B0604020202020204" pitchFamily="34" charset="0"/>
              </a:rPr>
              <a:t>Blood proteins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344" b="1" dirty="0" err="1">
                <a:cs typeface="Arial" panose="020B0604020202020204" pitchFamily="34" charset="0"/>
              </a:rPr>
              <a:t>Hemotoxin</a:t>
            </a:r>
            <a:r>
              <a:rPr lang="en-US" altLang="en-US" sz="1344" b="1" dirty="0">
                <a:cs typeface="Arial" panose="020B0604020202020204" pitchFamily="34" charset="0"/>
              </a:rPr>
              <a:t>/Neurotoxin</a:t>
            </a:r>
            <a:endParaRPr lang="en-US" altLang="en-US" sz="1344" b="1" dirty="0"/>
          </a:p>
        </p:txBody>
      </p:sp>
      <p:sp>
        <p:nvSpPr>
          <p:cNvPr id="12293" name="AutoShape 18" descr="2Q=="/>
          <p:cNvSpPr>
            <a:spLocks noChangeAspect="1" noChangeArrowheads="1"/>
          </p:cNvSpPr>
          <p:nvPr/>
        </p:nvSpPr>
        <p:spPr bwMode="auto">
          <a:xfrm>
            <a:off x="3721100" y="2979738"/>
            <a:ext cx="2381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12294" name="AutoShape 20" descr="2Q=="/>
          <p:cNvSpPr>
            <a:spLocks noChangeAspect="1" noChangeArrowheads="1"/>
          </p:cNvSpPr>
          <p:nvPr/>
        </p:nvSpPr>
        <p:spPr bwMode="auto">
          <a:xfrm>
            <a:off x="3721100" y="2979738"/>
            <a:ext cx="2381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12295" name="AutoShape 22" descr="2Q=="/>
          <p:cNvSpPr>
            <a:spLocks noChangeAspect="1" noChangeArrowheads="1"/>
          </p:cNvSpPr>
          <p:nvPr/>
        </p:nvSpPr>
        <p:spPr bwMode="auto">
          <a:xfrm>
            <a:off x="3721100" y="2979738"/>
            <a:ext cx="2381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12296" name="AutoShape 24" descr=" "/>
          <p:cNvSpPr>
            <a:spLocks noChangeAspect="1" noChangeArrowheads="1"/>
          </p:cNvSpPr>
          <p:nvPr/>
        </p:nvSpPr>
        <p:spPr bwMode="auto">
          <a:xfrm>
            <a:off x="3721100" y="2979738"/>
            <a:ext cx="2381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636713"/>
            <a:ext cx="14097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http://baynature.org/wp-content/uploads/2012/07/v08n01_04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516063"/>
            <a:ext cx="18684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2" descr="scan0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436688"/>
            <a:ext cx="19573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5" descr="IMG 9859 cop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6470650"/>
            <a:ext cx="19462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7" descr="https://gophervalleyjrnl.files.wordpress.com/2010/05/img_02951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3613150"/>
            <a:ext cx="138271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4" descr="fileimag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0" b="10667"/>
          <a:stretch>
            <a:fillRect/>
          </a:stretch>
        </p:blipFill>
        <p:spPr bwMode="auto">
          <a:xfrm>
            <a:off x="1860550" y="4359275"/>
            <a:ext cx="13716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ject 6"/>
          <p:cNvSpPr/>
          <p:nvPr/>
        </p:nvSpPr>
        <p:spPr>
          <a:xfrm>
            <a:off x="5702300" y="3941763"/>
            <a:ext cx="1681163" cy="1600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344"/>
          </a:p>
        </p:txBody>
      </p:sp>
      <p:sp>
        <p:nvSpPr>
          <p:cNvPr id="16" name="object 5"/>
          <p:cNvSpPr/>
          <p:nvPr/>
        </p:nvSpPr>
        <p:spPr>
          <a:xfrm>
            <a:off x="4287838" y="2965450"/>
            <a:ext cx="1611312" cy="1487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344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63500" y="293688"/>
            <a:ext cx="7553325" cy="5630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600200" y="901700"/>
            <a:ext cx="46593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916" tIns="36780" rIns="73560" bIns="3678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6875" indent="-2476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93750" indent="-198438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90625" indent="-198438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89088" indent="-198438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46288" indent="-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03488" indent="-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60688" indent="-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17888" indent="-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486"/>
              </a:spcBef>
              <a:buFontTx/>
              <a:buNone/>
              <a:defRPr/>
            </a:pPr>
            <a:r>
              <a:rPr lang="en-US" altLang="en-US" sz="2688" b="1" dirty="0">
                <a:solidFill>
                  <a:srgbClr val="663300"/>
                </a:solidFill>
                <a:latin typeface="Calibri" panose="020F0502020204030204" pitchFamily="34" charset="0"/>
              </a:rPr>
              <a:t>Cattle &amp; Squirrel</a:t>
            </a:r>
            <a:endParaRPr lang="en-US" altLang="en-US" sz="2688" dirty="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76300" y="1636713"/>
            <a:ext cx="6107113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44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635000" y="1962150"/>
            <a:ext cx="3859213" cy="18684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lIns="73560" tIns="36780" rIns="73560" bIns="36780"/>
          <a:lstStyle>
            <a:lvl1pPr defTabSz="793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396875" indent="-247650" defTabSz="793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793750" indent="-198438" defTabSz="79375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190625" indent="-198438" defTabSz="79375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589088" indent="-198438" defTabSz="79375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0462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5034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29606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417888" indent="-198438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17637" indent="-317637" eaLnBrk="1" hangingPunct="1">
              <a:spcBef>
                <a:spcPts val="486"/>
              </a:spcBef>
              <a:buFontTx/>
              <a:buAutoNum type="alphaUcPeriod"/>
              <a:defRPr/>
            </a:pPr>
            <a:r>
              <a:rPr lang="en-US" altLang="en-US" sz="1853" b="1" u="sng" dirty="0">
                <a:latin typeface="Calibri" panose="020F0502020204030204" pitchFamily="34" charset="0"/>
              </a:rPr>
              <a:t>Forage Competition</a:t>
            </a:r>
          </a:p>
          <a:p>
            <a:pPr eaLnBrk="1" hangingPunct="1">
              <a:spcBef>
                <a:spcPts val="486"/>
              </a:spcBef>
              <a:buFontTx/>
              <a:buNone/>
              <a:defRPr/>
            </a:pPr>
            <a:r>
              <a:rPr lang="en-US" altLang="en-US" sz="1575" b="1" dirty="0">
                <a:latin typeface="Calibri" panose="020F0502020204030204" pitchFamily="34" charset="0"/>
              </a:rPr>
              <a:t>       IMPACT―Very Site Specific.</a:t>
            </a:r>
          </a:p>
          <a:p>
            <a:pPr eaLnBrk="1" hangingPunct="1">
              <a:spcBef>
                <a:spcPts val="486"/>
              </a:spcBef>
              <a:buFontTx/>
              <a:buNone/>
              <a:defRPr/>
            </a:pPr>
            <a:r>
              <a:rPr lang="en-US" altLang="en-US" sz="1853" b="1" u="sng" dirty="0">
                <a:latin typeface="Calibri" panose="020F0502020204030204" pitchFamily="34" charset="0"/>
              </a:rPr>
              <a:t>B. Critical time</a:t>
            </a:r>
            <a:r>
              <a:rPr lang="en-US" altLang="en-US" sz="1853" b="1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ts val="486"/>
              </a:spcBef>
              <a:buFontTx/>
              <a:buNone/>
              <a:defRPr/>
            </a:pPr>
            <a:r>
              <a:rPr lang="en-US" altLang="en-US" sz="1575" b="1" dirty="0">
                <a:latin typeface="Calibri" panose="020F0502020204030204" pitchFamily="34" charset="0"/>
              </a:rPr>
              <a:t>Late winter (Low forage for cattle)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635000" y="3087688"/>
            <a:ext cx="61579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53" b="1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53" b="1" dirty="0">
                <a:latin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altLang="en-US" sz="1853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en-US" altLang="en-US" sz="1853" b="1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1297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 Effects of Livestock on CA Gd. Sq</a:t>
            </a:r>
            <a:r>
              <a:rPr lang="en-US" altLang="en-US" sz="1297" b="1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741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75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016" b="1" dirty="0">
                <a:latin typeface="Calibri" panose="020F0502020204030204" pitchFamily="34" charset="0"/>
                <a:cs typeface="Times New Roman" panose="02020603050405020304" pitchFamily="18" charset="0"/>
              </a:rPr>
              <a:t>Conclusion: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75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575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Moderate grazing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75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575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Adequate rainfall</a:t>
            </a:r>
            <a:endParaRPr lang="en-US" altLang="en-US" sz="741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834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75" b="1" dirty="0">
                <a:latin typeface="Calibri" panose="020F0502020204030204" pitchFamily="34" charset="0"/>
                <a:cs typeface="Times New Roman" panose="02020603050405020304" pitchFamily="18" charset="0"/>
              </a:rPr>
              <a:t>	Can have cattle, squirrels, &amp; predators the squirrels support.</a:t>
            </a:r>
            <a:endParaRPr lang="en-US" altLang="en-US" sz="1575" b="1" dirty="0"/>
          </a:p>
        </p:txBody>
      </p:sp>
      <p:pic>
        <p:nvPicPr>
          <p:cNvPr id="13319" name="Picture 11" descr="Vertebrate Pest Conference Bann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-328613"/>
            <a:ext cx="87360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 descr="C:\Users\BTietje\Desktop\PICT07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31988"/>
            <a:ext cx="23526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3411538"/>
            <a:ext cx="17430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BDAAkGBwgHBgkIBwgKCgkLDRYPDQwMDRsUFRAWIB0iIiAdHx8kKDQsJCYxJx8fLT0tMTU3Ojo6Iys/RD84QzQ5Ojf/2wBDAQoKCg0MDRoPDxo3JR8lNzc3Nzc3Nzc3Nzc3Nzc3Nzc3Nzc3Nzc3Nzc3Nzc3Nzc3Nzc3Nzc3Nzc3Nzc3Nzc3Nzf/wAARCADRANkDASIAAhEBAxEB/8QAGwAAAgMBAQEAAAAAAAAAAAAAAwQCBQYBAAf/xAA+EAACAQMDAgMGAggFBQADAAABAgMABBESITEFQRMiURQyYXGBkQZCFSMzUlOSobFUcsHR4TQ1Q/DxYnOi/8QAGAEBAQEBAQAAAAAAAAAAAAAAAQIAAwT/xAAiEQEBAQACAwEBAAIDAAAAAAAAARECIRIxQQNRIjIzYXH/2gAMAwEAAhEDEQA/AMy2qKZiBhTwPSl31GRg2ADsNqYk/WqzvkEny4ob+ZS2d9qtyd8iIsap5ycMwOxo0ieGPCbJYnbAFKRD9eGyGFOPcZYEoAi+9pG+KCBP4agAKWY987CouuYF42OOc1ZH2SRCWcLkbJjcUEx2DHacoTn3tvvWYjbqQr8lV9e1TW5EL6iqtkbjsaldoYWIRwSwwSDnNLkLoClTg8HNNgHmW1lg8RZNEpzmPH9qEZnUKAPKowNq7JDmIMjecHSN+aG8NxHEJZlCgtjOaFagXEkuJGOcc9zTVxZxrbx3EE2oZwy7ZFL2swhcy6VeQbAMtGYPcYeVFGD+TY1spiLxPhQZYw2M+bb+tQh/Wg5TUV5IFPTpA1iy5J7KCNxVdGkkZJVmx33xUzlqrMaCy6sptltYbSIufLnTVf1SGKG5CsSW52OwpWCZk1YXzHjeumMlNbDGfnROOXprz2YajLmHLswU7AjvSdxayhDOqM0edyTxXfEmWIQs+YlOoLijLdymLwtIKEbjFUiEIgGYL2HOKI41OdgFFEAUNkKF+FcI1nA5AyaWDMZOMVEx5I1Db0plNh6/OusM9jWYui6DtTDSlsaiSRxUGBA5H1r0cby+UYJ+VZg3Zj+Y/U0tpAYk5z60zKjK/mUjArogZ4zIACB96zBRW0coJNyqn0YHajfo5P8AFRfeoR26OdLuVGO1NeyQfxn+1GtleBbRpXffYelQyVL5O47Y5osWiOQMWDA/lIx/WuxLEFYgDXnIyc/SqSVt/ICzDBG5IqazSTHDAlM9hwKjrUMwzlm2O21ORWxVAgHI1Ek4xW1UQhiBJC7r+8x4okYRJNOkMf3vU0ykBiGpV3Hu54NckaJn80OkkgEehra2FbjAfI2ydtuKhDC0s4SNdOe5PNGljKMNerwycgjep4RdJQkYOxPIraJ7AuYVjBiUb8mlREJTpkbw1xkZyc1ZzyLK4BzsnYd/WgOoaIE4LL8N6PZJ+R0UwKdQ2bPemokKw6vKD3zzRLY2+gRTxLgnaQDda51CxeIRLbPqVhuTvmpuy4uWeww6k/rQwXuV3qWiPwy5bKkbY5qSWTJEzCRmOMquKb6bP0+GCWLqEBLH3XH9q2/wZfqt0AsAT39O1PXUUa2o8MOO+DjApKdgr6okJU7kZ4FTeZDHpcuNtsrnFNEgZxnygV4lEUM7Lv6GoICDqU5HxrrRZ3yMmkOxqZmCxIxJOAcV4xOrFQnmHNEgmmhyqZ0MMHHrUGeYbYxnuOcUW0yTHcdm2O22c1w7NjtTcMqTW58d1DqABlAD96WlGCQMZ9aJy321452G0bkhgQB8anbiSOVHjDFA2+OKCsrqdLKXz6UaHLHBZkBO4O2KLbhkF6hcRSOPBXQBuzEZ1Gk43UZVDk9yDWqFh0qGDTKqzMw2Ic5+lZy9m9nd4IIyiOcZI3IplNLyhUfKknHY1Pxm9E+9DYNHvsQO53IofjR/H+Wq6RTWCJMtvgZ4zUo5lcEALqPPbamJSR5UzgjJwM4qukwrjWTnbAqqkwkbTSgppwp5I2FPhZfdIQtjc9/tSsc/kAicJhsqdGDj40Y3TswbSSd8vnI+1TVQUNi38RGBXGQR3oTgMgfUDk+uKbCKYMhSRnzAbA0qwVm8OMgnsMcVi9cRMJV1MGXbb02qTIDkqDpAxg81KRY2kL6n8uxI71xAwnDSMWGMhj6Vq0jrwn2eKbGc7aQd/nXFAUrKRqX0NEkmcIVJwurgdgRUrezLsyxsWxxk7EVvjYWZCcny/DJoayTQpiM7ZyPSjSJocLjg5B9DXTGhydxnYjisJe0oXuBfItxEAGAJywwV+BHNOX3TI7hXe0VhpHJxpNVqQRmUGbUBwGTkV50kMfhrcTMvcMdjU+OenTf6XlYxtobGe+nj51NADHqZwPTJ5paVAhOCT8TXhG7IWVQwB9acTujMynkiu277NuvGMcmgyQFQBg6iNziuWdrJcuwjXzqM/KtoswZpAo9zOO3rQ1SS5b+Gq/c1aGC1sk1Xk5ZmA8qrsT6ZqVjdwThgUVGGwx3FGmK0IWUrqJHFcIdl824Hwqz8I5DLhwPSkja6WDgMVJywzxRumzAGcHfUEPyxXJJDIoTxdhwQBTOiAKXV1G+ME7igGxYkuWUY3zqABFX0nv4JZRiF9eckcHPNCmn/AEjfDTEEYDSB3Nci8SLAU4LHHmNPR67Y7ReHn/yKM/1qb00JohDuAunOxGOaN7NL/Bf+WpkwxPr1sSMnnelP0o370n3pka4sblWCoMjSMjPff1qvuogmWVhkEFTjmn7jyRlW3zvgjcUsrId5MMwG4q0Fo1JOkoQGGQWHarK1t0jAypCscHG2aGEYnEL6k5wRmpIGj9NxkChRmVtUWiIAAfDFJNhNBRWBODnFMaQODgkDc712MKq4mK5494b70FHIjXDBmyftR5ceEWTYDG+nmhuh0sFIYAeVqJavlWickO3rWZGOLKEk+UrxjvUrcNDIGUeXGMfCmBnwwCdTKcHJ4ocIOk5Yk6sj4VvjIy2+lyxJwR3qMUSYK4IY9waP1SdIrb2gb4AyMjnio2xinhEkflLDkUfGzvEIrbOVYFWz71K3MUiknHzINWZUoDg9seY/616RNSgsmCTuKWU6JHMpO64/qahoKthFwAOO9Oz2WltQLJkcDvUB0+5mlYxoXAwDp3qeSuJESCeVUy2rIAGdjWmjuLK0h86CNFXJRe59AapIrS5E7rboA4zkHkCmrq1mW3VrplRicaW7VNyez3e8U3Ub1b+7LLF4UfZDuaiX1BgqooHHau3NsYiHRGIP5u1Sgjwygkc7kjar6iO3LW4uLWQuJCARwdwaenguJAH9oIDgEgsMGtJ0no1tPE4wpkVC+rI049N6r2htr1WVSIwCc44J+tR5dr8aH0DpdqzSG+UsuNl5+tc6r0t48NAhaInjVuKc6ZcfoxLs26RM7ca+2B/7tRLvq1tPAyoNTDBOkY3rd62M+lr7LEZJQrnOCSx8h+lBnvpJdKGZHUceU7VZdQ6hHcWTQqDFLnJjK8j51TWUyBWikjBJOM4qpJib/EDIzynWscmdiy7Gi+yv/C//AKry642JiiAJPffFG/W/vH7VUTVhd25AIO+2xHFJ+DJhdhqOxFWs6qTnQwVs432NJvAwUEDT8AecUyigRMIiQ+oMOSo5FTyPE3O3fPcVCXUVL5IYd8/3qEbjRsT8uRitTDKFgQMZU+6fhUdIZsMMdsYoUbDWQ23wPamNYZcc44z3oIaIQ+FYkEEEY4oioysurIxuo9KioTONZ52xRSf1QfGWzg5NZjcakNnV5HHNL3IxDKikhiPLijW+ud1WKNmLAAYGw+vFWMfR5Q4N8vhrsSFO/b+2aPZ6ZjqSyw2ggfMokAZGXcgfGpdJuFtE0SSBsnbfNamy6VDb3UcV4iFAxWN9eS4zyR2+VV/UbPpidZ/R11NNFcSHyNLABCxO4GoHOPjiqk1NcjuIJM6JBkcqdqZcKIcoMbg7Ch9U6UelLHcQFZVU7hd8CuxyrcQLJGQc7kelTymK43UZFEhwR7uMEnY0rKGtlYxZG+5UkYpyMK4IVd/nUXhwMkcnkVPskbGdo5HeSPXJnysTxTtxKb2E6FCSBgE1kAkfGlZYNMmojbjB2oE8DuNccpRgfIT2ovCW6qfpZMTs0SxuTJe2XtEWCCoBOD6im+qtY3axS2EMo0rh9QCj7UhAt+khea7JHwJ3osjyumgEAjgkc1vHbo8smRZpcCC1KRSAawNSjtVQ9zpZx5Bn3cCpOkrR5yqk+9juaFFqVCJArAbZIGafEaTnkvJn8qBAOSDnNThtplYSo2R33FcaW7F3pUkIeRjYD50ZZCqnwyNz9qoOyw+K6lgw0jgbUS3SGFCojAP72N6r576aM4BUk123uXdv1hAPwrMauNGoLGGIO5JO4pbwz/GP2FGkj5cYz2waFqk/dP2p0NRcWpaMTQk6VOSBxSoCY0OoKvsG7g1eZ8OWaIArrGUXgGquUeFOTgeER33x8K09Neqp54vDkI3KnO/aq9kETlJCQCfeFX0lsJAXgB8p3y2ciqjq4dY1kjA1AYb/AOVQL6xESs7AAA4P+1Bk6i3/AIYi35dbUGKNnBdlbUPzNuPSpzwIirhmUEDS3II/+0exbj0Ul7dHTCWLHPlQAbUJbSd59Eshdwd1Bz/WrVbv2PpD+zIpdxpeQYBAyePtRPwosa3WuZNeNwvdt9+aqxO1p/wx00uYz5uBhW4X12rYdTs30McRnTDiJz+bPY+npVXZdZ6Z0+xmu5YXMoUqEIwR8M1mp+r9d/EsjQ2zeHZs+FRU3H171rLOzOwbeGVLwLKcJrOtRIDpHY5rXWXWRBYgPLHcIo0Rq6AYHpk5NUkn4Q9jtS9vdGafHnD8D1NZaVeo+OytcG1wcN4a5AFT5KzH0aaC2g6XLeXs1tE8oyFdwQo+ANYfpcgl8aRSvhNIdBUYDL647UOH8PwzfrrqWW7fOSXckfareC2jjQCNAqYxpAqLyXJURGDl4yQPh2r2wB1EleOOKMuNAJyvY4qOVDsFGdtvjUqsBkj8Rcdh3FJshTUCrFR2pt9gx/pnioLreMq6kejHenU4rWQspAwoz64qEZbGgEuBzk0/LASuVAHzpTwEikGG0knnVSPQsaaUznbgUvKoZ9AXI/y81OSKaQfq2wRuxB5rggeFkdpssw3B4FZkRAFAYM5OOCKVuLZ3kyGwDtkDFXJcBcKFIxkY7UKSRU0IYAe+oDOD9Km1c49bWflspg2NLHf3qdhVETKxsSNtl3zTokd2I0scH92vOhkAeMY3zvtVIwOSNfCJcEnt8KS0J++/89WUzzMAWQQx8HGMH40HQfQfz06GkcySyCTUQV/KflQfDLB0UAnB0qTvv8aeUo6KxXGkYbHc0MIhfS4AX19K2qsVcRZgUI0sDuDSt6qOxUghG3xVndRKG1aiQSeDzUZbbFujgKVJ8wzkg06jKzjWgzqkPho22sgkH44+xpG7glglIEqefLbbben9600tuwiwGYDO+cHf5GoXFjLcJi4infRyWBVhv6dxVSiys0r+FEYmTOoY1A529aZ/DjxjqKRzsEAbJyabm6aoQxooVz38wI+Bz3oEsdpbaRdy4YAaVQamP2rWpkfVJPwnDc9PWW2K6nUEbH0qogbp/wCH1cyyg6CdTDO3yFZvoP4/uukD2adpWtgPIHTJFJTTDrvUJ76YSKHbKxHIHzxU3lcyuvGTemsT8YrfyLbW1roRgAJJBz8MUz1LoTyQvOYsOqa9sBT3xWRuoHjCG2cq6HUp7j41t/wx+Iz1KAdL6mmJnTSj9n25qZemvHtnrVtGw2VhvU8lXwoyG5JNQ6jbXHT7h0mhbSj6FKnOa7FKGHPmB3NTVxIsmdB1b8H0NLyIxJ2IZe4pkjDAqMqDmvTefj7rWML5DRkSZ9NVc0tsQ243NH8NWGdW4O29CmGvfIIHffesEJFLAkE8bE7A0swDAB03G+KZUlhpZsbbY3oTQuuHyGXjfekWEJGbXhZNHGFI2YeuahJ4zwz7LgDyjk1G+TwmDpuR2Joth45gM1zpjj7MTz9KdBTp00zyhHUlByeMVZP4dvKBK4XOx17AUP2OHqJW4TIUZBdSVJ+OK5NYOrMzy6kByfEGo0XLTLZMNDxF8yIrA77GvI/iusTxtGmnJbtmq+6vijLBb6pAOCG04+Z70xBJcXJcMq6j+YyZP9qnnuZDwyX/ACWEtrEbQKEZyTnPIHyqv8L/APF/v/zU7xbuaGGOWceCnaMYwPpzVf8Ao2L+M3/v1quMsndFu3WzlgSC4cCQsmc4I7VAaWZGxoB2LGjTo3gJnIJ8pBO3zqJXEUbqpO5DKdga2qyJT2ygEYDKaT0eEhKrqUcr3NWcYkeJVkQ4XbOdqi8Zj84HlPfFaXpNiimwQQDsRjFLN1WayVWjUzXAJRQx2A/0q4urZkYakGg+nbNU/UbcxMHUkKd89qqXU5irvbrql87NcTiKP8wh2zQLXpkfkc5GdyzjJo+NQLHIB4bNRAZju7soIGBW0zjo6WxcHZCfUrz/ALUZIGU5Y4xw3Bx6VwSiNPOuBxpzXUnDMSXCdsZzio21fjJ6EjhcnJORnnNNBHJR4JHjljOVkTlaFK6RLqfUBg7jNRafxQkkCOqr2Ox+dbE7V51Lqcl3ZRrdNl9P6wE4YNxnPxqqglWPytGsbnfY7GuQ4ljADFy2dWRuDTMaJGCGhDbZBzuDWKcbllxjf0NSO8ZwMkjgUs8wFw8WltsHWRtTVnHJdSxxQxtqY41EeXPrRTO6HCpJC6wxHBxg/Kq/qF7p1omUOeScb19Al/CtvKiFJykmBqx39apPxb+DQLVLrpkUjTFgrxqdWfjUznLTeLHR3N0u7PGY/RgM0WK/dnK4QoeAG3os/wCGupWyxPcoFhkOkgkAr9M0zF06AMUS5eMgEKRwG9aby/g8arZ5TJKBKhSM/nIoDMqrofR4cilQ53KjNdRbwyeAJZHUnzKoyCftVlbdIntiHdMqx3GQcVWz6M/iPTXtY42it5Wdl97Ux/pRZkklRljcDO/GcUd4Mxq0LKA2cKwwcDmkpeoxwh4hA5kU44GPvWxtVN30y58UkaI40UFnJOP/ALVh0eSK3yyEkDbKrkPS8l5eXsi27qEEhAQbYY/OrC3iNmGaV1YoeUzjAqefPDw/PyupXAdlMgCmNhktsB8hS3iQfwjTdusckBVpQFlcvkpggemN6D+jY/4x/lH+1VLqOUytiNE1qVfyuh2BFCgTVbSqwX4DO1efHs4KkFs71DxDnw2X0Owxmh03sWzmdPISApzjPepoytlWOkZ5NcihDZZcY53/ALV510uGxq+GawkSjKMAjxq+PUVU9StS2tFVdOdhyPpVvJFo0FlyPykCpPFrh0EDI35xmqlax87khkS9MbqwTBGxpwWrrCZIo8AfmY81ddY6YsiGVEzg58vIqpju2Nt4cieHvjJ4Najeuy2A37TSpb5mmQFjClFRhjYkZzXr3ptxbWsF1IFaNwSAG8wA+FB6WXfWr27LGd1bsaGMEnAD4XBOcVCZliTKkncjcV27Zy3kzpXtpzSV3PO5RAWwu/pjfNZjtnKmwd21E+7pz/arLUSCjIpUryRiq7psS+EJJGGskirkgRIrH3T2NbWBZ0VQHKkHYhc5pn8MGO2vVEviRwgmSGZycahjyk8YO/eq94I71lkSbfVwDz86tejRXsYeZbaW6tF5xnCnvt3FTymzpXC5W4ivreRVkGCCcYCkGve1pMQ+MKOAxxWcnuJEhjfpMd9ufduEVkPwGdxU+ndXlvGNvfWktvLuQVAZMD415uU5SO3Hwrv4g6Q3VXilj8rxqVC68A1lur9KuLCOJ3k8JpCcR6ySAO9bS60GxmjSZGZlIGWx9qxXVJ2FuksbC4UeWSF1OSPgfpXT8edztP6ce+lHMbuNmHtLOnOpZNifvSt3cTm2KLcTiM4GkS5FWLdOtZGPs0UkDsSB5tmHrg1YR9Ls/YxC2rOAxYDk+ldrz4/XKceXxXfhC3vnvDJOgkhaNlU3LHSpI2OahOlxazyIIW1ZynhqWWriYy2VsdL6V08DnH+tIW01xO6J01QYmbQZhGWG/Pyrcecu1uXHOqXisEaLxOp3KZIOmLOCh9cU3ay27wBOnP4soUoyv7rbbitElkI4yksULM6+cqm5FZKE+x9SDAhWVsFSMY3qeU2arjyyyFpb68knwyhDnGkAbUf2i99H+1cvVja7zFMM7kkc/wDNC1t/im/lNX69IxtYg26tp82wxTcXhyOqy5LIcN2IpEAlsoCM8nsKZEbOhlG/rvU66Ybu4RFLiNiUG+1RlUSAFCMkYJ4qcZMkOXIBXbHwoSOUcHHl7ikXp6KVnQIx47g81LDMmCTkHGM74ojRYfxFLfU1Nxga1XPZxjtWBSWJWLlQdR5HrVJ1G2WNPHB8it5lIzgmtCGVZ9Ok6TwwFCvLZJIW1Dyjc7ZzTBYyiGKAMs7SMXGIlY+VaUkhkMniQ20bYGCC+M/Kry5iWPzbMjHnGKL0WzkmhuY2k1RlsL4nvDbfJHatbJ2Mt6ZtDJOcaRar6oQ2fuKL4EDygPJqK7YG1Mz9KukeSW3glLqSWwPLj4Cqya6uGZT4IVl5AGfrWZvOg2VlB05HvILd2ySrM35c8nFON0LpN0zObd11jKSRggAfDJr5tY2UlzKJDAnhZwWdSfsK0vT7FIXKgyqRwyysoP0ztUTjn1fl16XqdAtrG6UJIkkb861IOfnwa11lBb2kKx2ojSMc42ya+fhznVDeygLywbVj6Gp3EnVJlK3HUGbVjSkaAAD1J70+hcbrqUC3UDRs4EQ31IcsD/tWG6lZdTkWP9GyeBOG8kviadsY3GDtTVnbtDJHILqaQ8YDnBPrjNP9fuD0npi3CiN7mYlYlJwFb1PriuXleXLr46SePHtgb1/0JerH1UJfXa4JCMT4f83fvtR+ndUg6neRI8TwIhLSRhNQcdjkbj7VW3sUksuZ7PxHYktIsrZO/NNx9TtbFQRHFHcINAG8jEenwrp4zHPbva16vNaG5Amt5Ft3IxIj+7j5VOe7sLdF8CdpsjZVXJxVfadTYiV0S2MrDfUN/rvg0CK8hlkEV9BGoc7mMsP9cVsa8gus3LzTxpbiVYHPmPdvgKtela+m58GVnDblCBpB9QKq7mKBLg+AonYnKMZ8aB8KLDdr4H6ojxNyQuQf61WSdJt3tcTdY8NrhJIS04AK/kH3+VZWVhI7syBGBJCjzEb+tOXF1A8Xhyoutm3Uvk/PNRSaFisZlKZ2BUgg/CqyQW0gqa9MhQscYyxxn7VLw5/4cH9afQ2tswxIN/eGc4qXtth6j+taDa0UTL4BKjSR6nFN9N/XW8ig5IOR8aRTPh600kN72d8Ue1LQuXjY4Pxrm7GjmKXOcg7YG1MTQr4asCd+T3ofirMgZlwg5x6160LahGGVwOARyKWFs5AmEdjjJ3anDp31D+lLSwHScsNt9jxXYZdSqhJzSHZUZW0tgK3un0oewk8xAB+wph1YoAdz232oOkfmHat9FIXdkMBiNs5INRt76O1JSKFgATuo2+tWyIHGhiD65FI33T1aRXTgbAE7VPLj5Hjy8Q36umZ44opHJBBRF3xj1rNSdPuJ7gyRWi2yEAeGZSxxV1koSSj51YKimVYumA3lXvimz405Z6V/T+mui+JP4YdcjUCckH4VYp03pyWrFVbxQhcKjY1H0NQaVlBKx6sb84rvisVUEFgPTgVpBsKLCTIMoEK7c7EUjPMOkyG4zK0R2aOI6tRPfHIxVtKRHHlQC5ONJGQc0lJaEyq2MNjABXynenQY/DPXTfTYewuLeNDlTIuA3x9c1Hrc+ppJrp/LnSiqpbHwx/egrLNFMEjnbxYwMR8jGed/SnopY4J0cprkPIdc/Wo8M5bF+f8AjlV3S7c3wYzIIwcpGRsSPWkeo/hVYLiRvHfSN1GBv/xWg6jeWsXUobiC4BbOl4GXt6jFPdTt4J7RpC5DsnkK7Ej0quPscsr5lJGIp3Ear4mM7A/0qaR3rs5lA1ncagdh/YVctaPayeMpeVCwyp5Y996sLcMrNjw8lSPUCq1GMx02R8EzoyqhJU4zk1cW8EV5GJLiYJFGMlF2DfPvT3si6SWZc4wBj+1U160qI9vMh0A5BxgH51vrLNrPp9w5ljihkXSFGmgLbKrtLHbxgDYYXilLe7W2sRDaopIxqzgLmut1x49HhQozYw6k4APoKdGAdU6azuXsUQBVLMAeT8KpfZLn9x60kV8hy8kTK5OCmnam/a7f/Dyfy/8AFa1ODZl0kJCVXOPNncUV7tLVEllI0KdJ2q0lv5LxipKxx7jSo4+dUc/gpO8BAfSTgE5z/wAVznrt6Lcq4tpoiwkjYPC/O+3wNMALHIWGRvsRWe6O8lozpKmqN2ygUDAq9jckgErgjJA2rNunY5Mgl8jtxU2i07djweKXBWNtWMjjftTAkGkgEEH48VhXoJSGMbnyjjNTKZbUc474r06OulyqnIyCP6VNJhNGWdceuKoOvGqohGCCe/NckAYEjjvtXn0HK8/KpRrhQc4BPJrBX3dvI+GjIUgdxzVOvioDHKpC86gT61p3TU4YnfvgUle2qy5BOGO+BWCv9pRRiXLZGFyeKiG8eUeEzYH5gvP1ojWcZRo5kwT+7SV2ZemsBbRXNxHywLZVR8zW9Gdmwpy5aVlUDfLYFIszRTEW6yyxncksNvlUP0kt1EcBUGd1Y4JoSXIKGFWEbMMjPvAf7Vmiyltr+5tmn6XaSrOBv4mkBh8zzUOg39zPE0XVraS3uUO5KYVqbtOuzrGkDIhIGAy7Fqrer/iC/sZlENtD7ROcFZW8oHptTO4PV1bXUUYCl9G/FUl51gWt77M06k6f2RxuPn61WWfVC0hS41W94DkRMcq4+Bqp6zYQECZ5JRcySZdSo0oPXUDv8qZP6OV/jd2hs7qATNPCsKrnzcikp3ilnb2NCIPyue5+VU9trEMCxR507Et6VLqHWGsrhY9KkMMkk8fCpk29G2Y0HhSCHx0iYxjyl8bA1XdTge6jjERwvDHG9JDqRtnAvPEijkAYEsSjfXirjps8c5OqZCDn3W2pss9iWX0oprNlAVQXXOCQD/al7jwyGCGEMNgSOR/pW2STpoIilt5hq5ljbYfSq78Q/g/psdpJ1Szu9I069Ei+/wDAEd6Z21mMK1y0TlXBkQZwoO2a77YP4K/zV1ZItSygR4UH9Xj/AFoXtB/hRU4h9JlWITzKFZI85QY59d6yjQ3DdQlmAwhONjwK2Ct4iltJLBjkHkZrPrame7kSMFU16nJ2J+VcvLJXos29DWMksqaktS9vGPeDbg/A/WrW0t572YCJgT+aNtmFHsbOHqNi9vDKEjDaW0fDtR44Lbo+mOytZLgsRrdnJP0rjP17dL+aIQwztDKpVh+9tU3Rs6kwc9qv4bePqnTh4qkS5OGb3l+tU3UrY9Pk0ybJyHJ5rtO5scvvaFuh1FmbY+9ntUrdTpIyB3xmqw3ywyICylWOKd8XJBQqfXIpjaaQgn0Gd6K66BjVleRjfNBWRCcqoIG5HNGZFKiWLOhucdq2j26v7PufXbioONTjxO24YV0bkqzZGORUAoUaSSRnvyKpIVxGcaojt61WXRWSFoDjMg04ZdvrV0NCHDY83G3NLXMCqCdALDcVvbelJ0PocUt28F0gkiGCmkkYPfIqs630uXpM89xoE3hvscnJydhj0q+jV4ZHMjskUg98MQU+oqvurq1tP+ouHe3YnYk5b61h79J2137R4XgwByR52zsh9KV6+FkKq8YkUjdTsR8qhaTwWwe5tx+rdiVUH3RXp+oxSBmWImUjYMRv962/w/8ArPX1jNfHTAiNo9wtnUB6ZzQW6LcQqrMrZJGUZs754zTQluRekG0RUzufEFWU3UUMYRm8wHGM7+mRTeVnQklVsoulhjmE+lXbDQhdl+GRvmhTT6iVeMOM8tuRRbifLa0JUH8tJyOZAQef71o1z0jPPchXSC5/VScxSDK/T0rvSzd211G1qvhBjh8NqX54NQaMEcY+VeR3jA0Hcdwd6vyuZUTjJdbe46rHNEFfRF4a4U4xv/rVL1C/ubqOO2dhLAD64/8AlV8sk81skupZnzumM4FREkL2ruZnWVSMQkVE/wCl20RjFbyM0VquhtnHxoPjWf8Ahj/MaixBVEMoVO9D8OD/ABA+xrJ3H09Pel+dU1n/ANzevV6uHL/WvXx9rr8Pe9N/+01cTfsz9K9Xq8nP3XfgsOk/sG+dZn8U/tLz/MP7V6vV7fz/AOOPJ+n+9ZDq37CD6f3q+6R/0y/KvV6qiVtH+0k/97UW0/YmvV6gwWP3ahL+0X5V6vVcSjJ7i0O4/Yt8q9Xq09i+lff/APQy/wCQ1h/xB/2tP89er1P1F9HrH/tdp/lNLN+3+ler1R8dOSEv7b70s/MP+WvV6mo4lW/aH61OLkfOvV6qjV5qVm5X/NXq9SD9h+3i+dR63/1Ef1/0r1eqZ7VfTlj+zn+dPV6vVqiv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12738" y="-877888"/>
            <a:ext cx="2398712" cy="231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125413" y="347663"/>
            <a:ext cx="7359650" cy="54403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 dirty="0"/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651125" y="1020763"/>
            <a:ext cx="2981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688" b="1" dirty="0">
                <a:solidFill>
                  <a:srgbClr val="3E040F"/>
                </a:solidFill>
                <a:latin typeface="Calibri" panose="020F0502020204030204" pitchFamily="34" charset="0"/>
              </a:rPr>
              <a:t>Disease &amp; Squirrel</a:t>
            </a:r>
          </a:p>
        </p:txBody>
      </p:sp>
      <p:pic>
        <p:nvPicPr>
          <p:cNvPr id="15365" name="Picture 2" descr=" Cryptosporidium cysts breaking open and trophs coming o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2105025"/>
            <a:ext cx="237807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2"/>
          <p:cNvGraphicFramePr>
            <a:graphicFrameLocks noChangeAspect="1"/>
          </p:cNvGraphicFramePr>
          <p:nvPr/>
        </p:nvGraphicFramePr>
        <p:xfrm>
          <a:off x="460375" y="3417888"/>
          <a:ext cx="284162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Chart" r:id="rId6" imgW="6176160" imgH="3903840" progId="Excel.Chart.8">
                  <p:embed/>
                </p:oleObj>
              </mc:Choice>
              <mc:Fallback>
                <p:oleObj name="Chart" r:id="rId6" imgW="6176160" imgH="390384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3417888"/>
                        <a:ext cx="2841625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5975" y="1690688"/>
            <a:ext cx="3209925" cy="401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16" b="1" i="1" dirty="0" err="1">
                <a:solidFill>
                  <a:srgbClr val="0000FF"/>
                </a:solidFill>
              </a:rPr>
              <a:t>Cryptospordium</a:t>
            </a:r>
            <a:r>
              <a:rPr lang="en-US" sz="2016" b="1" i="1" dirty="0">
                <a:solidFill>
                  <a:srgbClr val="0000FF"/>
                </a:solidFill>
              </a:rPr>
              <a:t> </a:t>
            </a:r>
            <a:r>
              <a:rPr lang="en-US" sz="2016" b="1" i="1" dirty="0" err="1">
                <a:solidFill>
                  <a:srgbClr val="0000FF"/>
                </a:solidFill>
              </a:rPr>
              <a:t>parvum</a:t>
            </a:r>
            <a:endParaRPr lang="en-US" sz="2016" b="1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4525" y="1971675"/>
            <a:ext cx="247650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16" b="1" dirty="0">
                <a:solidFill>
                  <a:srgbClr val="993300"/>
                </a:solidFill>
              </a:rPr>
              <a:t>Septicemic Plague</a:t>
            </a:r>
          </a:p>
        </p:txBody>
      </p:sp>
      <p:pic>
        <p:nvPicPr>
          <p:cNvPr id="15369" name="Picture 9" descr="https://img.purch.com/h/1400/aHR0cDovL3d3dy5saXZlc2NpZW5jZS5jb20vaW1hZ2VzL2kvMDAwLzAxOS82MzYvb3JpZ2luYWwvMDgwNDI4LWJsYWNrLWRlYXRoLTAyLmpwZw=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2378075"/>
            <a:ext cx="24320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932238"/>
            <a:ext cx="863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0" descr="Image result for Picture of septicemic plague"/>
          <p:cNvSpPr>
            <a:spLocks noChangeAspect="1" noChangeArrowheads="1"/>
          </p:cNvSpPr>
          <p:nvPr/>
        </p:nvSpPr>
        <p:spPr bwMode="auto">
          <a:xfrm>
            <a:off x="125413" y="107950"/>
            <a:ext cx="255587" cy="2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6803" tIns="38402" rIns="76803" bIns="38402"/>
          <a:lstStyle/>
          <a:p>
            <a:pPr>
              <a:defRPr/>
            </a:pPr>
            <a:endParaRPr lang="en-US" sz="1344"/>
          </a:p>
        </p:txBody>
      </p:sp>
      <p:sp>
        <p:nvSpPr>
          <p:cNvPr id="7" name="AutoShape 22" descr="Image result for Picture of septicemic plague"/>
          <p:cNvSpPr>
            <a:spLocks noChangeAspect="1" noChangeArrowheads="1"/>
          </p:cNvSpPr>
          <p:nvPr/>
        </p:nvSpPr>
        <p:spPr bwMode="auto">
          <a:xfrm>
            <a:off x="254000" y="234950"/>
            <a:ext cx="255588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6803" tIns="38402" rIns="76803" bIns="38402"/>
          <a:lstStyle/>
          <a:p>
            <a:pPr>
              <a:defRPr/>
            </a:pPr>
            <a:endParaRPr lang="en-US" sz="1344"/>
          </a:p>
        </p:txBody>
      </p:sp>
      <p:pic>
        <p:nvPicPr>
          <p:cNvPr id="15373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4275138"/>
            <a:ext cx="112871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" descr="c parvum oocys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979738"/>
            <a:ext cx="7000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6425" y="5081588"/>
            <a:ext cx="1262063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44" b="1" dirty="0"/>
              <a:t>Black Plague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1175" y="2730500"/>
            <a:ext cx="723900" cy="29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44" b="1" dirty="0" err="1">
                <a:solidFill>
                  <a:srgbClr val="003399"/>
                </a:solidFill>
              </a:rPr>
              <a:t>Oocist</a:t>
            </a:r>
            <a:endParaRPr lang="en-US" sz="1344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BDAAkGBwgHBgkIBwgKCgkLDRYPDQwMDRsUFRAWIB0iIiAdHx8kKDQsJCYxJx8fLT0tMTU3Ojo6Iys/RD84QzQ5Ojf/2wBDAQoKCg0MDRoPDxo3JR8lNzc3Nzc3Nzc3Nzc3Nzc3Nzc3Nzc3Nzc3Nzc3Nzc3Nzc3Nzc3Nzc3Nzc3Nzc3Nzc3Nzf/wAARCADRANkDASIAAhEBAxEB/8QAGwAAAgMBAQEAAAAAAAAAAAAAAwQCBQYBAAf/xAA+EAACAQMDAgMGAggFBQADAAABAgMABBESITEFQRMiURQyYXGBkQZCFSMzUlOSobFUcsHR4TQ1Q/DxYnOi/8QAGAEBAQEBAQAAAAAAAAAAAAAAAQIAAwT/xAAiEQEBAQACAwEBAAIDAAAAAAAAARECIRIxQQNRIjIzYXH/2gAMAwEAAhEDEQA/AMy2qKZiBhTwPSl31GRg2ADsNqYk/WqzvkEny4ob+ZS2d9qtyd8iIsap5ycMwOxo0ieGPCbJYnbAFKRD9eGyGFOPcZYEoAi+9pG+KCBP4agAKWY987CouuYF42OOc1ZH2SRCWcLkbJjcUEx2DHacoTn3tvvWYjbqQr8lV9e1TW5EL6iqtkbjsaldoYWIRwSwwSDnNLkLoClTg8HNNgHmW1lg8RZNEpzmPH9qEZnUKAPKowNq7JDmIMjecHSN+aG8NxHEJZlCgtjOaFagXEkuJGOcc9zTVxZxrbx3EE2oZwy7ZFL2swhcy6VeQbAMtGYPcYeVFGD+TY1spiLxPhQZYw2M+bb+tQh/Wg5TUV5IFPTpA1iy5J7KCNxVdGkkZJVmx33xUzlqrMaCy6sptltYbSIufLnTVf1SGKG5CsSW52OwpWCZk1YXzHjeumMlNbDGfnROOXprz2YajLmHLswU7AjvSdxayhDOqM0edyTxXfEmWIQs+YlOoLijLdymLwtIKEbjFUiEIgGYL2HOKI41OdgFFEAUNkKF+FcI1nA5AyaWDMZOMVEx5I1Db0plNh6/OusM9jWYui6DtTDSlsaiSRxUGBA5H1r0cby+UYJ+VZg3Zj+Y/U0tpAYk5z60zKjK/mUjArogZ4zIACB96zBRW0coJNyqn0YHajfo5P8AFRfeoR26OdLuVGO1NeyQfxn+1GtleBbRpXffYelQyVL5O47Y5osWiOQMWDA/lIx/WuxLEFYgDXnIyc/SqSVt/ICzDBG5IqazSTHDAlM9hwKjrUMwzlm2O21ORWxVAgHI1Ek4xW1UQhiBJC7r+8x4okYRJNOkMf3vU0ykBiGpV3Hu54NckaJn80OkkgEehra2FbjAfI2ydtuKhDC0s4SNdOe5PNGljKMNerwycgjep4RdJQkYOxPIraJ7AuYVjBiUb8mlREJTpkbw1xkZyc1ZzyLK4BzsnYd/WgOoaIE4LL8N6PZJ+R0UwKdQ2bPemokKw6vKD3zzRLY2+gRTxLgnaQDda51CxeIRLbPqVhuTvmpuy4uWeww6k/rQwXuV3qWiPwy5bKkbY5qSWTJEzCRmOMquKb6bP0+GCWLqEBLH3XH9q2/wZfqt0AsAT39O1PXUUa2o8MOO+DjApKdgr6okJU7kZ4FTeZDHpcuNtsrnFNEgZxnygV4lEUM7Lv6GoICDqU5HxrrRZ3yMmkOxqZmCxIxJOAcV4xOrFQnmHNEgmmhyqZ0MMHHrUGeYbYxnuOcUW0yTHcdm2O22c1w7NjtTcMqTW58d1DqABlAD96WlGCQMZ9aJy321452G0bkhgQB8anbiSOVHjDFA2+OKCsrqdLKXz6UaHLHBZkBO4O2KLbhkF6hcRSOPBXQBuzEZ1Gk43UZVDk9yDWqFh0qGDTKqzMw2Ic5+lZy9m9nd4IIyiOcZI3IplNLyhUfKknHY1Pxm9E+9DYNHvsQO53IofjR/H+Wq6RTWCJMtvgZ4zUo5lcEALqPPbamJSR5UzgjJwM4qukwrjWTnbAqqkwkbTSgppwp5I2FPhZfdIQtjc9/tSsc/kAicJhsqdGDj40Y3TswbSSd8vnI+1TVQUNi38RGBXGQR3oTgMgfUDk+uKbCKYMhSRnzAbA0qwVm8OMgnsMcVi9cRMJV1MGXbb02qTIDkqDpAxg81KRY2kL6n8uxI71xAwnDSMWGMhj6Vq0jrwn2eKbGc7aQd/nXFAUrKRqX0NEkmcIVJwurgdgRUrezLsyxsWxxk7EVvjYWZCcny/DJoayTQpiM7ZyPSjSJocLjg5B9DXTGhydxnYjisJe0oXuBfItxEAGAJywwV+BHNOX3TI7hXe0VhpHJxpNVqQRmUGbUBwGTkV50kMfhrcTMvcMdjU+OenTf6XlYxtobGe+nj51NADHqZwPTJ5paVAhOCT8TXhG7IWVQwB9acTujMynkiu277NuvGMcmgyQFQBg6iNziuWdrJcuwjXzqM/KtoswZpAo9zOO3rQ1SS5b+Gq/c1aGC1sk1Xk5ZmA8qrsT6ZqVjdwThgUVGGwx3FGmK0IWUrqJHFcIdl824Hwqz8I5DLhwPSkja6WDgMVJywzxRumzAGcHfUEPyxXJJDIoTxdhwQBTOiAKXV1G+ME7igGxYkuWUY3zqABFX0nv4JZRiF9eckcHPNCmn/AEjfDTEEYDSB3Nci8SLAU4LHHmNPR67Y7ReHn/yKM/1qb00JohDuAunOxGOaN7NL/Bf+WpkwxPr1sSMnnelP0o370n3pka4sblWCoMjSMjPff1qvuogmWVhkEFTjmn7jyRlW3zvgjcUsrId5MMwG4q0Fo1JOkoQGGQWHarK1t0jAypCscHG2aGEYnEL6k5wRmpIGj9NxkChRmVtUWiIAAfDFJNhNBRWBODnFMaQODgkDc712MKq4mK5494b70FHIjXDBmyftR5ceEWTYDG+nmhuh0sFIYAeVqJavlWickO3rWZGOLKEk+UrxjvUrcNDIGUeXGMfCmBnwwCdTKcHJ4ocIOk5Yk6sj4VvjIy2+lyxJwR3qMUSYK4IY9waP1SdIrb2gb4AyMjnio2xinhEkflLDkUfGzvEIrbOVYFWz71K3MUiknHzINWZUoDg9seY/616RNSgsmCTuKWU6JHMpO64/qahoKthFwAOO9Oz2WltQLJkcDvUB0+5mlYxoXAwDp3qeSuJESCeVUy2rIAGdjWmjuLK0h86CNFXJRe59AapIrS5E7rboA4zkHkCmrq1mW3VrplRicaW7VNyez3e8U3Ub1b+7LLF4UfZDuaiX1BgqooHHau3NsYiHRGIP5u1Sgjwygkc7kjar6iO3LW4uLWQuJCARwdwaenguJAH9oIDgEgsMGtJ0no1tPE4wpkVC+rI049N6r2htr1WVSIwCc44J+tR5dr8aH0DpdqzSG+UsuNl5+tc6r0t48NAhaInjVuKc6ZcfoxLs26RM7ca+2B/7tRLvq1tPAyoNTDBOkY3rd62M+lr7LEZJQrnOCSx8h+lBnvpJdKGZHUceU7VZdQ6hHcWTQqDFLnJjK8j51TWUyBWikjBJOM4qpJib/EDIzynWscmdiy7Gi+yv/C//AKry642JiiAJPffFG/W/vH7VUTVhd25AIO+2xHFJ+DJhdhqOxFWs6qTnQwVs432NJvAwUEDT8AecUyigRMIiQ+oMOSo5FTyPE3O3fPcVCXUVL5IYd8/3qEbjRsT8uRitTDKFgQMZU+6fhUdIZsMMdsYoUbDWQ23wPamNYZcc44z3oIaIQ+FYkEEEY4oioysurIxuo9KioTONZ52xRSf1QfGWzg5NZjcakNnV5HHNL3IxDKikhiPLijW+ud1WKNmLAAYGw+vFWMfR5Q4N8vhrsSFO/b+2aPZ6ZjqSyw2ggfMokAZGXcgfGpdJuFtE0SSBsnbfNamy6VDb3UcV4iFAxWN9eS4zyR2+VV/UbPpidZ/R11NNFcSHyNLABCxO4GoHOPjiqk1NcjuIJM6JBkcqdqZcKIcoMbg7Ch9U6UelLHcQFZVU7hd8CuxyrcQLJGQc7kelTymK43UZFEhwR7uMEnY0rKGtlYxZG+5UkYpyMK4IVd/nUXhwMkcnkVPskbGdo5HeSPXJnysTxTtxKb2E6FCSBgE1kAkfGlZYNMmojbjB2oE8DuNccpRgfIT2ovCW6qfpZMTs0SxuTJe2XtEWCCoBOD6im+qtY3axS2EMo0rh9QCj7UhAt+khea7JHwJ3osjyumgEAjgkc1vHbo8smRZpcCC1KRSAawNSjtVQ9zpZx5Bn3cCpOkrR5yqk+9juaFFqVCJArAbZIGafEaTnkvJn8qBAOSDnNThtplYSo2R33FcaW7F3pUkIeRjYD50ZZCqnwyNz9qoOyw+K6lgw0jgbUS3SGFCojAP72N6r576aM4BUk123uXdv1hAPwrMauNGoLGGIO5JO4pbwz/GP2FGkj5cYz2waFqk/dP2p0NRcWpaMTQk6VOSBxSoCY0OoKvsG7g1eZ8OWaIArrGUXgGquUeFOTgeER33x8K09Neqp54vDkI3KnO/aq9kETlJCQCfeFX0lsJAXgB8p3y2ciqjq4dY1kjA1AYb/AOVQL6xESs7AAA4P+1Bk6i3/AIYi35dbUGKNnBdlbUPzNuPSpzwIirhmUEDS3II/+0exbj0Ul7dHTCWLHPlQAbUJbSd59Eshdwd1Bz/WrVbv2PpD+zIpdxpeQYBAyePtRPwosa3WuZNeNwvdt9+aqxO1p/wx00uYz5uBhW4X12rYdTs30McRnTDiJz+bPY+npVXZdZ6Z0+xmu5YXMoUqEIwR8M1mp+r9d/EsjQ2zeHZs+FRU3H171rLOzOwbeGVLwLKcJrOtRIDpHY5rXWXWRBYgPLHcIo0Rq6AYHpk5NUkn4Q9jtS9vdGafHnD8D1NZaVeo+OytcG1wcN4a5AFT5KzH0aaC2g6XLeXs1tE8oyFdwQo+ANYfpcgl8aRSvhNIdBUYDL647UOH8PwzfrrqWW7fOSXckfareC2jjQCNAqYxpAqLyXJURGDl4yQPh2r2wB1EleOOKMuNAJyvY4qOVDsFGdtvjUqsBkj8Rcdh3FJshTUCrFR2pt9gx/pnioLreMq6kejHenU4rWQspAwoz64qEZbGgEuBzk0/LASuVAHzpTwEikGG0knnVSPQsaaUznbgUvKoZ9AXI/y81OSKaQfq2wRuxB5rggeFkdpssw3B4FZkRAFAYM5OOCKVuLZ3kyGwDtkDFXJcBcKFIxkY7UKSRU0IYAe+oDOD9Km1c49bWflspg2NLHf3qdhVETKxsSNtl3zTokd2I0scH92vOhkAeMY3zvtVIwOSNfCJcEnt8KS0J++/89WUzzMAWQQx8HGMH40HQfQfz06GkcySyCTUQV/KflQfDLB0UAnB0qTvv8aeUo6KxXGkYbHc0MIhfS4AX19K2qsVcRZgUI0sDuDSt6qOxUghG3xVndRKG1aiQSeDzUZbbFujgKVJ8wzkg06jKzjWgzqkPho22sgkH44+xpG7glglIEqefLbbben9600tuwiwGYDO+cHf5GoXFjLcJi4infRyWBVhv6dxVSiys0r+FEYmTOoY1A529aZ/DjxjqKRzsEAbJyabm6aoQxooVz38wI+Bz3oEsdpbaRdy4YAaVQamP2rWpkfVJPwnDc9PWW2K6nUEbH0qogbp/wCH1cyyg6CdTDO3yFZvoP4/uukD2adpWtgPIHTJFJTTDrvUJ76YSKHbKxHIHzxU3lcyuvGTemsT8YrfyLbW1roRgAJJBz8MUz1LoTyQvOYsOqa9sBT3xWRuoHjCG2cq6HUp7j41t/wx+Iz1KAdL6mmJnTSj9n25qZemvHtnrVtGw2VhvU8lXwoyG5JNQ6jbXHT7h0mhbSj6FKnOa7FKGHPmB3NTVxIsmdB1b8H0NLyIxJ2IZe4pkjDAqMqDmvTefj7rWML5DRkSZ9NVc0tsQ243NH8NWGdW4O29CmGvfIIHffesEJFLAkE8bE7A0swDAB03G+KZUlhpZsbbY3oTQuuHyGXjfekWEJGbXhZNHGFI2YeuahJ4zwz7LgDyjk1G+TwmDpuR2Joth45gM1zpjj7MTz9KdBTp00zyhHUlByeMVZP4dvKBK4XOx17AUP2OHqJW4TIUZBdSVJ+OK5NYOrMzy6kByfEGo0XLTLZMNDxF8yIrA77GvI/iusTxtGmnJbtmq+6vijLBb6pAOCG04+Z70xBJcXJcMq6j+YyZP9qnnuZDwyX/ACWEtrEbQKEZyTnPIHyqv8L/APF/v/zU7xbuaGGOWceCnaMYwPpzVf8Ao2L+M3/v1quMsndFu3WzlgSC4cCQsmc4I7VAaWZGxoB2LGjTo3gJnIJ8pBO3zqJXEUbqpO5DKdga2qyJT2ygEYDKaT0eEhKrqUcr3NWcYkeJVkQ4XbOdqi8Zj84HlPfFaXpNiimwQQDsRjFLN1WayVWjUzXAJRQx2A/0q4urZkYakGg+nbNU/UbcxMHUkKd89qqXU5irvbrql87NcTiKP8wh2zQLXpkfkc5GdyzjJo+NQLHIB4bNRAZju7soIGBW0zjo6WxcHZCfUrz/ALUZIGU5Y4xw3Bx6VwSiNPOuBxpzXUnDMSXCdsZzio21fjJ6EjhcnJORnnNNBHJR4JHjljOVkTlaFK6RLqfUBg7jNRafxQkkCOqr2Ox+dbE7V51Lqcl3ZRrdNl9P6wE4YNxnPxqqglWPytGsbnfY7GuQ4ljADFy2dWRuDTMaJGCGhDbZBzuDWKcbllxjf0NSO8ZwMkjgUs8wFw8WltsHWRtTVnHJdSxxQxtqY41EeXPrRTO6HCpJC6wxHBxg/Kq/qF7p1omUOeScb19Al/CtvKiFJykmBqx39apPxb+DQLVLrpkUjTFgrxqdWfjUznLTeLHR3N0u7PGY/RgM0WK/dnK4QoeAG3os/wCGupWyxPcoFhkOkgkAr9M0zF06AMUS5eMgEKRwG9aby/g8arZ5TJKBKhSM/nIoDMqrofR4cilQ53KjNdRbwyeAJZHUnzKoyCftVlbdIntiHdMqx3GQcVWz6M/iPTXtY42it5Wdl97Ux/pRZkklRljcDO/GcUd4Mxq0LKA2cKwwcDmkpeoxwh4hA5kU44GPvWxtVN30y58UkaI40UFnJOP/ALVh0eSK3yyEkDbKrkPS8l5eXsi27qEEhAQbYY/OrC3iNmGaV1YoeUzjAqefPDw/PyupXAdlMgCmNhktsB8hS3iQfwjTdusckBVpQFlcvkpggemN6D+jY/4x/lH+1VLqOUytiNE1qVfyuh2BFCgTVbSqwX4DO1efHs4KkFs71DxDnw2X0Owxmh03sWzmdPISApzjPepoytlWOkZ5NcihDZZcY53/ALV510uGxq+GawkSjKMAjxq+PUVU9StS2tFVdOdhyPpVvJFo0FlyPykCpPFrh0EDI35xmqlax87khkS9MbqwTBGxpwWrrCZIo8AfmY81ddY6YsiGVEzg58vIqpju2Nt4cieHvjJ4Najeuy2A37TSpb5mmQFjClFRhjYkZzXr3ptxbWsF1IFaNwSAG8wA+FB6WXfWr27LGd1bsaGMEnAD4XBOcVCZliTKkncjcV27Zy3kzpXtpzSV3PO5RAWwu/pjfNZjtnKmwd21E+7pz/arLUSCjIpUryRiq7psS+EJJGGskirkgRIrH3T2NbWBZ0VQHKkHYhc5pn8MGO2vVEviRwgmSGZycahjyk8YO/eq94I71lkSbfVwDz86tejRXsYeZbaW6tF5xnCnvt3FTymzpXC5W4ivreRVkGCCcYCkGve1pMQ+MKOAxxWcnuJEhjfpMd9ufduEVkPwGdxU+ndXlvGNvfWktvLuQVAZMD415uU5SO3Hwrv4g6Q3VXilj8rxqVC68A1lur9KuLCOJ3k8JpCcR6ySAO9bS60GxmjSZGZlIGWx9qxXVJ2FuksbC4UeWSF1OSPgfpXT8edztP6ce+lHMbuNmHtLOnOpZNifvSt3cTm2KLcTiM4GkS5FWLdOtZGPs0UkDsSB5tmHrg1YR9Ls/YxC2rOAxYDk+ldrz4/XKceXxXfhC3vnvDJOgkhaNlU3LHSpI2OahOlxazyIIW1ZynhqWWriYy2VsdL6V08DnH+tIW01xO6J01QYmbQZhGWG/Pyrcecu1uXHOqXisEaLxOp3KZIOmLOCh9cU3ay27wBOnP4soUoyv7rbbitElkI4yksULM6+cqm5FZKE+x9SDAhWVsFSMY3qeU2arjyyyFpb68knwyhDnGkAbUf2i99H+1cvVja7zFMM7kkc/wDNC1t/im/lNX69IxtYg26tp82wxTcXhyOqy5LIcN2IpEAlsoCM8nsKZEbOhlG/rvU66Ybu4RFLiNiUG+1RlUSAFCMkYJ4qcZMkOXIBXbHwoSOUcHHl7ikXp6KVnQIx47g81LDMmCTkHGM74ojRYfxFLfU1Nxga1XPZxjtWBSWJWLlQdR5HrVJ1G2WNPHB8it5lIzgmtCGVZ9Ok6TwwFCvLZJIW1Dyjc7ZzTBYyiGKAMs7SMXGIlY+VaUkhkMniQ20bYGCC+M/Kry5iWPzbMjHnGKL0WzkmhuY2k1RlsL4nvDbfJHatbJ2Mt6ZtDJOcaRar6oQ2fuKL4EDygPJqK7YG1Mz9KukeSW3glLqSWwPLj4Cqya6uGZT4IVl5AGfrWZvOg2VlB05HvILd2ySrM35c8nFON0LpN0zObd11jKSRggAfDJr5tY2UlzKJDAnhZwWdSfsK0vT7FIXKgyqRwyysoP0ztUTjn1fl16XqdAtrG6UJIkkb861IOfnwa11lBb2kKx2ojSMc42ya+fhznVDeygLywbVj6Gp3EnVJlK3HUGbVjSkaAAD1J70+hcbrqUC3UDRs4EQ31IcsD/tWG6lZdTkWP9GyeBOG8kviadsY3GDtTVnbtDJHILqaQ8YDnBPrjNP9fuD0npi3CiN7mYlYlJwFb1PriuXleXLr46SePHtgb1/0JerH1UJfXa4JCMT4f83fvtR+ndUg6neRI8TwIhLSRhNQcdjkbj7VW3sUksuZ7PxHYktIsrZO/NNx9TtbFQRHFHcINAG8jEenwrp4zHPbva16vNaG5Amt5Ft3IxIj+7j5VOe7sLdF8CdpsjZVXJxVfadTYiV0S2MrDfUN/rvg0CK8hlkEV9BGoc7mMsP9cVsa8gus3LzTxpbiVYHPmPdvgKtela+m58GVnDblCBpB9QKq7mKBLg+AonYnKMZ8aB8KLDdr4H6ojxNyQuQf61WSdJt3tcTdY8NrhJIS04AK/kH3+VZWVhI7syBGBJCjzEb+tOXF1A8Xhyoutm3Uvk/PNRSaFisZlKZ2BUgg/CqyQW0gqa9MhQscYyxxn7VLw5/4cH9afQ2tswxIN/eGc4qXtth6j+taDa0UTL4BKjSR6nFN9N/XW8ig5IOR8aRTPh600kN72d8Ue1LQuXjY4Pxrm7GjmKXOcg7YG1MTQr4asCd+T3ofirMgZlwg5x6160LahGGVwOARyKWFs5AmEdjjJ3anDp31D+lLSwHScsNt9jxXYZdSqhJzSHZUZW0tgK3un0oewk8xAB+wph1YoAdz232oOkfmHat9FIXdkMBiNs5INRt76O1JSKFgATuo2+tWyIHGhiD65FI33T1aRXTgbAE7VPLj5Hjy8Q36umZ44opHJBBRF3xj1rNSdPuJ7gyRWi2yEAeGZSxxV1koSSj51YKimVYumA3lXvimz405Z6V/T+mui+JP4YdcjUCckH4VYp03pyWrFVbxQhcKjY1H0NQaVlBKx6sb84rvisVUEFgPTgVpBsKLCTIMoEK7c7EUjPMOkyG4zK0R2aOI6tRPfHIxVtKRHHlQC5ONJGQc0lJaEyq2MNjABXynenQY/DPXTfTYewuLeNDlTIuA3x9c1Hrc+ppJrp/LnSiqpbHwx/egrLNFMEjnbxYwMR8jGed/SnopY4J0cprkPIdc/Wo8M5bF+f8AjlV3S7c3wYzIIwcpGRsSPWkeo/hVYLiRvHfSN1GBv/xWg6jeWsXUobiC4BbOl4GXt6jFPdTt4J7RpC5DsnkK7Ej0quPscsr5lJGIp3Ear4mM7A/0qaR3rs5lA1ncagdh/YVctaPayeMpeVCwyp5Y996sLcMrNjw8lSPUCq1GMx02R8EzoyqhJU4zk1cW8EV5GJLiYJFGMlF2DfPvT3si6SWZc4wBj+1U160qI9vMh0A5BxgH51vrLNrPp9w5ljihkXSFGmgLbKrtLHbxgDYYXilLe7W2sRDaopIxqzgLmut1x49HhQozYw6k4APoKdGAdU6azuXsUQBVLMAeT8KpfZLn9x60kV8hy8kTK5OCmnam/a7f/Dyfy/8AFa1ODZl0kJCVXOPNncUV7tLVEllI0KdJ2q0lv5LxipKxx7jSo4+dUc/gpO8BAfSTgE5z/wAVznrt6Lcq4tpoiwkjYPC/O+3wNMALHIWGRvsRWe6O8lozpKmqN2ygUDAq9jckgErgjJA2rNunY5Mgl8jtxU2i07djweKXBWNtWMjjftTAkGkgEEH48VhXoJSGMbnyjjNTKZbUc474r06OulyqnIyCP6VNJhNGWdceuKoOvGqohGCCe/NckAYEjjvtXn0HK8/KpRrhQc4BPJrBX3dvI+GjIUgdxzVOvioDHKpC86gT61p3TU4YnfvgUle2qy5BOGO+BWCv9pRRiXLZGFyeKiG8eUeEzYH5gvP1ojWcZRo5kwT+7SV2ZemsBbRXNxHywLZVR8zW9Gdmwpy5aVlUDfLYFIszRTEW6yyxncksNvlUP0kt1EcBUGd1Y4JoSXIKGFWEbMMjPvAf7Vmiyltr+5tmn6XaSrOBv4mkBh8zzUOg39zPE0XVraS3uUO5KYVqbtOuzrGkDIhIGAy7Fqrer/iC/sZlENtD7ROcFZW8oHptTO4PV1bXUUYCl9G/FUl51gWt77M06k6f2RxuPn61WWfVC0hS41W94DkRMcq4+Bqp6zYQECZ5JRcySZdSo0oPXUDv8qZP6OV/jd2hs7qATNPCsKrnzcikp3ilnb2NCIPyue5+VU9trEMCxR507Et6VLqHWGsrhY9KkMMkk8fCpk29G2Y0HhSCHx0iYxjyl8bA1XdTge6jjERwvDHG9JDqRtnAvPEijkAYEsSjfXirjps8c5OqZCDn3W2pss9iWX0oprNlAVQXXOCQD/al7jwyGCGEMNgSOR/pW2STpoIilt5hq5ljbYfSq78Q/g/psdpJ1Szu9I069Ei+/wDAEd6Z21mMK1y0TlXBkQZwoO2a77YP4K/zV1ZItSygR4UH9Xj/AFoXtB/hRU4h9JlWITzKFZI85QY59d6yjQ3DdQlmAwhONjwK2Ct4iltJLBjkHkZrPrame7kSMFU16nJ2J+VcvLJXos29DWMksqaktS9vGPeDbg/A/WrW0t572YCJgT+aNtmFHsbOHqNi9vDKEjDaW0fDtR44Lbo+mOytZLgsRrdnJP0rjP17dL+aIQwztDKpVh+9tU3Rs6kwc9qv4bePqnTh4qkS5OGb3l+tU3UrY9Pk0ybJyHJ5rtO5scvvaFuh1FmbY+9ntUrdTpIyB3xmqw3ywyICylWOKd8XJBQqfXIpjaaQgn0Gd6K66BjVleRjfNBWRCcqoIG5HNGZFKiWLOhucdq2j26v7PufXbioONTjxO24YV0bkqzZGORUAoUaSSRnvyKpIVxGcaojt61WXRWSFoDjMg04ZdvrV0NCHDY83G3NLXMCqCdALDcVvbelJ0PocUt28F0gkiGCmkkYPfIqs630uXpM89xoE3hvscnJydhj0q+jV4ZHMjskUg98MQU+oqvurq1tP+ouHe3YnYk5b61h79J2137R4XgwByR52zsh9KV6+FkKq8YkUjdTsR8qhaTwWwe5tx+rdiVUH3RXp+oxSBmWImUjYMRv962/w/8ArPX1jNfHTAiNo9wtnUB6ZzQW6LcQqrMrZJGUZs754zTQluRekG0RUzufEFWU3UUMYRm8wHGM7+mRTeVnQklVsoulhjmE+lXbDQhdl+GRvmhTT6iVeMOM8tuRRbifLa0JUH8tJyOZAQef71o1z0jPPchXSC5/VScxSDK/T0rvSzd211G1qvhBjh8NqX54NQaMEcY+VeR3jA0Hcdwd6vyuZUTjJdbe46rHNEFfRF4a4U4xv/rVL1C/ubqOO2dhLAD64/8AlV8sk81skupZnzumM4FREkL2ruZnWVSMQkVE/wCl20RjFbyM0VquhtnHxoPjWf8Ahj/MaixBVEMoVO9D8OD/ABA+xrJ3H09Pel+dU1n/ANzevV6uHL/WvXx9rr8Pe9N/+01cTfsz9K9Xq8nP3XfgsOk/sG+dZn8U/tLz/MP7V6vV7fz/AOOPJ+n+9ZDq37CD6f3q+6R/0y/KvV6qiVtH+0k/97UW0/YmvV6gwWP3ahL+0X5V6vVcSjJ7i0O4/Yt8q9Xq09i+lff/APQy/wCQ1h/xB/2tP89er1P1F9HrH/tdp/lNLN+3+ler1R8dOSEv7b70s/MP+WvV6mo4lW/aH61OLkfOvV6qjV5qVm5X/NXq9SD9h+3i+dR63/1Ef1/0r1eqZ7VfTlj+zn+dPV6vVqiv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12738" y="-877888"/>
            <a:ext cx="2398712" cy="231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55588" y="357188"/>
            <a:ext cx="7232650" cy="54657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82"/>
          </a:p>
        </p:txBody>
      </p:sp>
      <p:sp>
        <p:nvSpPr>
          <p:cNvPr id="4" name="Rectangle 3"/>
          <p:cNvSpPr/>
          <p:nvPr/>
        </p:nvSpPr>
        <p:spPr>
          <a:xfrm>
            <a:off x="1279525" y="3252788"/>
            <a:ext cx="3556000" cy="1901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4698" indent="-26469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80" b="1" dirty="0">
                <a:latin typeface="Calibri" panose="020F0502020204030204" pitchFamily="34" charset="0"/>
              </a:rPr>
              <a:t>Ideal habitat</a:t>
            </a:r>
          </a:p>
          <a:p>
            <a:pPr eaLnBrk="1" hangingPunct="1">
              <a:defRPr/>
            </a:pPr>
            <a:r>
              <a:rPr lang="en-US" altLang="en-US" sz="1680" b="1" dirty="0">
                <a:latin typeface="Calibri" panose="020F0502020204030204" pitchFamily="34" charset="0"/>
              </a:rPr>
              <a:t>      --shelter</a:t>
            </a:r>
          </a:p>
          <a:p>
            <a:pPr eaLnBrk="1" hangingPunct="1">
              <a:defRPr/>
            </a:pPr>
            <a:r>
              <a:rPr lang="en-US" altLang="en-US" sz="1680" b="1" dirty="0">
                <a:latin typeface="Calibri" panose="020F0502020204030204" pitchFamily="34" charset="0"/>
              </a:rPr>
              <a:t>      --food (acorns)</a:t>
            </a:r>
          </a:p>
          <a:p>
            <a:pPr marL="317637" indent="-317637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80" b="1" dirty="0">
                <a:latin typeface="Calibri" panose="020F0502020204030204" pitchFamily="34" charset="0"/>
              </a:rPr>
              <a:t>Burrowing dries roots</a:t>
            </a:r>
          </a:p>
          <a:p>
            <a:pPr marL="317637" indent="-317637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80" b="1" dirty="0">
                <a:latin typeface="Calibri" panose="020F0502020204030204" pitchFamily="34" charset="0"/>
              </a:rPr>
              <a:t>Moved soil may be contaminated w/oak root fungus</a:t>
            </a:r>
          </a:p>
          <a:p>
            <a:pPr marL="317637" indent="-317637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80" b="1" dirty="0">
                <a:latin typeface="Calibri" panose="020F0502020204030204" pitchFamily="34" charset="0"/>
              </a:rPr>
              <a:t>Destroys seedlings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364038" y="1562100"/>
            <a:ext cx="2981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94" b="1" dirty="0">
                <a:solidFill>
                  <a:srgbClr val="423200"/>
                </a:solidFill>
                <a:latin typeface="Calibri" panose="020F0502020204030204" pitchFamily="34" charset="0"/>
              </a:rPr>
              <a:t>Oak Tree &amp; Squirrel</a:t>
            </a:r>
          </a:p>
        </p:txBody>
      </p:sp>
      <p:pic>
        <p:nvPicPr>
          <p:cNvPr id="17414" name="Picture 10" descr="C:\Users\BTietje\Desktop\IMG_49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060450"/>
            <a:ext cx="302101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CalPhoto, white oak leaves and acorns #0091"/>
          <p:cNvPicPr>
            <a:picLocks noChangeAspect="1" noChangeArrowheads="1"/>
          </p:cNvPicPr>
          <p:nvPr/>
        </p:nvPicPr>
        <p:blipFill>
          <a:blip r:embed="rId5">
            <a:lum bright="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29688" r="29729" b="18750"/>
          <a:stretch>
            <a:fillRect/>
          </a:stretch>
        </p:blipFill>
        <p:spPr bwMode="auto">
          <a:xfrm>
            <a:off x="3968750" y="2789238"/>
            <a:ext cx="1616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0.gstatic.com/images?q=tbn:ANd9GcQEMRko2vVzMxi9dJTDuaAOmeZzkRp9uB2NW6oCdZcd_Uu93z5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260725"/>
            <a:ext cx="233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5962" y="1377950"/>
            <a:ext cx="5718175" cy="277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23" b="1" u="sng" dirty="0">
                <a:solidFill>
                  <a:srgbClr val="FFFF00"/>
                </a:solidFill>
                <a:latin typeface="Calibri" panose="020F0502020204030204" pitchFamily="34" charset="0"/>
              </a:rPr>
              <a:t>The Bad</a:t>
            </a:r>
            <a:r>
              <a:rPr lang="en-US" sz="2223" dirty="0">
                <a:solidFill>
                  <a:srgbClr val="FFFF00"/>
                </a:solidFill>
                <a:latin typeface="Calibri" panose="020F0502020204030204" pitchFamily="34" charset="0"/>
              </a:rPr>
              <a:t>:</a:t>
            </a:r>
          </a:p>
          <a:p>
            <a:pPr marL="317637" indent="-317637" eaLnBrk="1" hangingPunct="1">
              <a:buFont typeface="Arial" panose="020B0604020202020204" pitchFamily="34" charset="0"/>
              <a:buChar char="•"/>
              <a:defRPr/>
            </a:pPr>
            <a:r>
              <a:rPr lang="en-US" sz="1853" b="1" dirty="0">
                <a:solidFill>
                  <a:schemeClr val="bg1"/>
                </a:solidFill>
                <a:latin typeface="Calibri" panose="020F0502020204030204" pitchFamily="34" charset="0"/>
              </a:rPr>
              <a:t>Ag pest extraordinaire!</a:t>
            </a:r>
          </a:p>
          <a:p>
            <a:pPr marL="317637" indent="-317637" eaLnBrk="1" hangingPunct="1">
              <a:buFont typeface="Arial" panose="020B0604020202020204" pitchFamily="34" charset="0"/>
              <a:buChar char="•"/>
              <a:defRPr/>
            </a:pPr>
            <a:r>
              <a:rPr lang="en-US" sz="1853" b="1" dirty="0">
                <a:solidFill>
                  <a:schemeClr val="bg1"/>
                </a:solidFill>
                <a:latin typeface="Calibri" panose="020F0502020204030204" pitchFamily="34" charset="0"/>
              </a:rPr>
              <a:t>Health hazard: Bubonic plague</a:t>
            </a:r>
          </a:p>
          <a:p>
            <a:pPr marL="317637" indent="-317637" eaLnBrk="1" hangingPunct="1">
              <a:buFont typeface="Arial" panose="020B0604020202020204" pitchFamily="34" charset="0"/>
              <a:buChar char="•"/>
              <a:defRPr/>
            </a:pPr>
            <a:r>
              <a:rPr lang="en-US" sz="1853" b="1" dirty="0">
                <a:solidFill>
                  <a:schemeClr val="bg1"/>
                </a:solidFill>
                <a:latin typeface="Calibri" panose="020F0502020204030204" pitchFamily="34" charset="0"/>
              </a:rPr>
              <a:t>Oak seedling predator </a:t>
            </a:r>
            <a:endParaRPr lang="en-US" sz="741" b="1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741" b="1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741" b="1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741" b="1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741" b="1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741" b="1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sz="2223" b="1" u="sng" dirty="0">
                <a:solidFill>
                  <a:srgbClr val="FFFF00"/>
                </a:solidFill>
                <a:latin typeface="Calibri" panose="020F0502020204030204" pitchFamily="34" charset="0"/>
              </a:rPr>
              <a:t>The Good</a:t>
            </a:r>
            <a:r>
              <a:rPr lang="en-US" sz="2223" dirty="0">
                <a:solidFill>
                  <a:srgbClr val="FFFF00"/>
                </a:solidFill>
                <a:latin typeface="Calibri" panose="020F0502020204030204" pitchFamily="34" charset="0"/>
              </a:rPr>
              <a:t>:</a:t>
            </a:r>
          </a:p>
          <a:p>
            <a:pPr marL="317637" indent="-317637" eaLnBrk="1" hangingPunct="1">
              <a:buFont typeface="Arial" panose="020B0604020202020204" pitchFamily="34" charset="0"/>
              <a:buChar char="•"/>
              <a:defRPr/>
            </a:pPr>
            <a:r>
              <a:rPr lang="en-US" sz="1853" b="1" dirty="0">
                <a:solidFill>
                  <a:schemeClr val="bg1"/>
                </a:solidFill>
                <a:latin typeface="Calibri" panose="020F0502020204030204" pitchFamily="34" charset="0"/>
              </a:rPr>
              <a:t>Keystone Spp.: helps maintain </a:t>
            </a:r>
          </a:p>
          <a:p>
            <a:pPr eaLnBrk="1" hangingPunct="1">
              <a:defRPr/>
            </a:pPr>
            <a:r>
              <a:rPr lang="en-US" sz="1853" b="1" dirty="0">
                <a:solidFill>
                  <a:schemeClr val="bg1"/>
                </a:solidFill>
                <a:latin typeface="Calibri" panose="020F0502020204030204" pitchFamily="34" charset="0"/>
              </a:rPr>
              <a:t>     predator &amp; grassland diversity</a:t>
            </a: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1782762" y="590550"/>
            <a:ext cx="22209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964" b="1" dirty="0">
                <a:solidFill>
                  <a:srgbClr val="FF9900"/>
                </a:solidFill>
                <a:latin typeface="Calibri" panose="020F0502020204030204" pitchFamily="34" charset="0"/>
              </a:rPr>
              <a:t>Not ALL Bad!</a:t>
            </a:r>
          </a:p>
        </p:txBody>
      </p:sp>
      <p:sp>
        <p:nvSpPr>
          <p:cNvPr id="62469" name="TextBox 3"/>
          <p:cNvSpPr txBox="1">
            <a:spLocks noChangeArrowheads="1"/>
          </p:cNvSpPr>
          <p:nvPr/>
        </p:nvSpPr>
        <p:spPr bwMode="auto">
          <a:xfrm>
            <a:off x="715962" y="4648993"/>
            <a:ext cx="41021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80" b="1" i="1" dirty="0">
                <a:solidFill>
                  <a:srgbClr val="FFC000"/>
                </a:solidFill>
                <a:latin typeface="Calibri" panose="020F0502020204030204" pitchFamily="34" charset="0"/>
              </a:rPr>
              <a:t>Challenge: Maintain the functional roles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80" b="1" i="1" dirty="0">
                <a:solidFill>
                  <a:srgbClr val="FFC000"/>
                </a:solidFill>
                <a:latin typeface="Calibri" panose="020F0502020204030204" pitchFamily="34" charset="0"/>
              </a:rPr>
              <a:t>of burrowing mammals in ways compatible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80" b="1" i="1" dirty="0">
                <a:solidFill>
                  <a:srgbClr val="FFC000"/>
                </a:solidFill>
                <a:latin typeface="Calibri" panose="020F0502020204030204" pitchFamily="34" charset="0"/>
              </a:rPr>
              <a:t>with human activities</a:t>
            </a:r>
          </a:p>
        </p:txBody>
      </p:sp>
      <p:pic>
        <p:nvPicPr>
          <p:cNvPr id="19462" name="Picture 2" descr="https://encrypted-tbn2.gstatic.com/images?q=tbn:ANd9GcTbyR4XFERTfc0dqjZDDi4do-fHYEus8_C8Tyjpfk5fjgohpkfmx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935038"/>
            <a:ext cx="2536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6078960" y="5318919"/>
            <a:ext cx="10588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964" b="1" dirty="0">
                <a:solidFill>
                  <a:srgbClr val="FF6600"/>
                </a:solidFill>
              </a:rPr>
              <a:t>END</a:t>
            </a:r>
            <a:endParaRPr lang="en-US" altLang="en-US" sz="2964" dirty="0">
              <a:solidFill>
                <a:srgbClr val="FF6600"/>
              </a:solidFill>
            </a:endParaRPr>
          </a:p>
        </p:txBody>
      </p:sp>
      <p:sp>
        <p:nvSpPr>
          <p:cNvPr id="62472" name="TextBox 2"/>
          <p:cNvSpPr txBox="1">
            <a:spLocks noChangeArrowheads="1"/>
          </p:cNvSpPr>
          <p:nvPr/>
        </p:nvSpPr>
        <p:spPr bwMode="auto">
          <a:xfrm>
            <a:off x="-2120900" y="490538"/>
            <a:ext cx="231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512">
                <a:latin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512">
                <a:latin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512">
                <a:latin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93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93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7516</TotalTime>
  <Words>884</Words>
  <Application>Microsoft Office PowerPoint</Application>
  <PresentationFormat>Custom</PresentationFormat>
  <Paragraphs>140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Chart</vt:lpstr>
      <vt:lpstr>PowerPoint Presentation</vt:lpstr>
      <vt:lpstr>Brief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Tietje</dc:creator>
  <cp:lastModifiedBy>Maria Murrietta</cp:lastModifiedBy>
  <cp:revision>378</cp:revision>
  <cp:lastPrinted>2017-03-21T17:01:06Z</cp:lastPrinted>
  <dcterms:created xsi:type="dcterms:W3CDTF">2007-11-06T20:14:35Z</dcterms:created>
  <dcterms:modified xsi:type="dcterms:W3CDTF">2017-03-29T16:47:31Z</dcterms:modified>
</cp:coreProperties>
</file>