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1" r:id="rId1"/>
  </p:sldMasterIdLst>
  <p:notesMasterIdLst>
    <p:notesMasterId r:id="rId25"/>
  </p:notesMasterIdLst>
  <p:sldIdLst>
    <p:sldId id="274" r:id="rId2"/>
    <p:sldId id="281" r:id="rId3"/>
    <p:sldId id="290" r:id="rId4"/>
    <p:sldId id="276" r:id="rId5"/>
    <p:sldId id="283" r:id="rId6"/>
    <p:sldId id="260" r:id="rId7"/>
    <p:sldId id="297" r:id="rId8"/>
    <p:sldId id="298" r:id="rId9"/>
    <p:sldId id="299" r:id="rId10"/>
    <p:sldId id="292" r:id="rId11"/>
    <p:sldId id="256" r:id="rId12"/>
    <p:sldId id="301" r:id="rId13"/>
    <p:sldId id="293" r:id="rId14"/>
    <p:sldId id="291" r:id="rId15"/>
    <p:sldId id="285" r:id="rId16"/>
    <p:sldId id="300" r:id="rId17"/>
    <p:sldId id="264" r:id="rId18"/>
    <p:sldId id="294" r:id="rId19"/>
    <p:sldId id="265" r:id="rId20"/>
    <p:sldId id="280" r:id="rId21"/>
    <p:sldId id="289" r:id="rId22"/>
    <p:sldId id="271" r:id="rId23"/>
    <p:sldId id="28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8F7C1D-38EF-C743-899D-17BF00B8F3C7}">
          <p14:sldIdLst>
            <p14:sldId id="274"/>
            <p14:sldId id="281"/>
            <p14:sldId id="290"/>
            <p14:sldId id="276"/>
            <p14:sldId id="283"/>
            <p14:sldId id="260"/>
            <p14:sldId id="297"/>
            <p14:sldId id="298"/>
            <p14:sldId id="299"/>
            <p14:sldId id="292"/>
            <p14:sldId id="256"/>
            <p14:sldId id="301"/>
            <p14:sldId id="293"/>
            <p14:sldId id="291"/>
            <p14:sldId id="285"/>
            <p14:sldId id="300"/>
            <p14:sldId id="264"/>
            <p14:sldId id="294"/>
            <p14:sldId id="265"/>
            <p14:sldId id="280"/>
            <p14:sldId id="289"/>
            <p14:sldId id="271"/>
            <p14:sldId id="28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35" autoAdjust="0"/>
  </p:normalViewPr>
  <p:slideViewPr>
    <p:cSldViewPr snapToGrid="0" snapToObjects="1">
      <p:cViewPr>
        <p:scale>
          <a:sx n="65" d="100"/>
          <a:sy n="65" d="100"/>
        </p:scale>
        <p:origin x="-1392" y="-7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0" d="100"/>
          <a:sy n="60" d="100"/>
        </p:scale>
        <p:origin x="-235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8AB9B9-DADE-6C48-A93A-4BBF39693156}" type="datetimeFigureOut">
              <a:rPr lang="en-US" smtClean="0"/>
              <a:t>1/18/15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45CB89-BDC0-444C-AD2C-A623149B548E}" type="slidenum">
              <a:rPr lang="en-US" smtClean="0"/>
              <a:t>‹#›</a:t>
            </a:fld>
            <a:endParaRPr lang="en-US"/>
          </a:p>
        </p:txBody>
      </p:sp>
    </p:spTree>
    <p:extLst>
      <p:ext uri="{BB962C8B-B14F-4D97-AF65-F5344CB8AC3E}">
        <p14:creationId xmlns:p14="http://schemas.microsoft.com/office/powerpoint/2010/main" val="32099447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45CB89-BDC0-444C-AD2C-A623149B548E}" type="slidenum">
              <a:rPr lang="en-US" smtClean="0"/>
              <a:t>1</a:t>
            </a:fld>
            <a:endParaRPr lang="en-US"/>
          </a:p>
        </p:txBody>
      </p:sp>
    </p:spTree>
    <p:extLst>
      <p:ext uri="{BB962C8B-B14F-4D97-AF65-F5344CB8AC3E}">
        <p14:creationId xmlns:p14="http://schemas.microsoft.com/office/powerpoint/2010/main" val="470997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cut can cause dieback which can</a:t>
            </a:r>
            <a:r>
              <a:rPr lang="en-US" baseline="0" dirty="0" smtClean="0"/>
              <a:t> affect the branch; the second cut could injure or kill the node from which the new growth is seen; the third cut provides enough room for growth in the node.  You probably wonder why the rules always say to cut at a five leaf leaflet.  The five leaf leaflet cut will provide the strongest part of the branch for regrowth.</a:t>
            </a:r>
            <a:r>
              <a:rPr lang="en-US" sz="1200" b="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145CB89-BDC0-444C-AD2C-A623149B548E}" type="slidenum">
              <a:rPr lang="en-US" smtClean="0"/>
              <a:t>14</a:t>
            </a:fld>
            <a:endParaRPr lang="en-US"/>
          </a:p>
        </p:txBody>
      </p:sp>
    </p:spTree>
    <p:extLst>
      <p:ext uri="{BB962C8B-B14F-4D97-AF65-F5344CB8AC3E}">
        <p14:creationId xmlns:p14="http://schemas.microsoft.com/office/powerpoint/2010/main" val="3383856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latin typeface="Arial"/>
              <a:cs typeface="Arial"/>
            </a:endParaRPr>
          </a:p>
        </p:txBody>
      </p:sp>
      <p:sp>
        <p:nvSpPr>
          <p:cNvPr id="4" name="Slide Number Placeholder 3"/>
          <p:cNvSpPr>
            <a:spLocks noGrp="1"/>
          </p:cNvSpPr>
          <p:nvPr>
            <p:ph type="sldNum" sz="quarter" idx="10"/>
          </p:nvPr>
        </p:nvSpPr>
        <p:spPr/>
        <p:txBody>
          <a:bodyPr/>
          <a:lstStyle/>
          <a:p>
            <a:fld id="{0145CB89-BDC0-444C-AD2C-A623149B548E}" type="slidenum">
              <a:rPr lang="en-US" smtClean="0"/>
              <a:t>15</a:t>
            </a:fld>
            <a:endParaRPr lang="en-US"/>
          </a:p>
        </p:txBody>
      </p:sp>
    </p:spTree>
    <p:extLst>
      <p:ext uri="{BB962C8B-B14F-4D97-AF65-F5344CB8AC3E}">
        <p14:creationId xmlns:p14="http://schemas.microsoft.com/office/powerpoint/2010/main" val="1262400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latin typeface="Arial"/>
              <a:cs typeface="Arial"/>
            </a:endParaRPr>
          </a:p>
        </p:txBody>
      </p:sp>
      <p:sp>
        <p:nvSpPr>
          <p:cNvPr id="4" name="Slide Number Placeholder 3"/>
          <p:cNvSpPr>
            <a:spLocks noGrp="1"/>
          </p:cNvSpPr>
          <p:nvPr>
            <p:ph type="sldNum" sz="quarter" idx="10"/>
          </p:nvPr>
        </p:nvSpPr>
        <p:spPr/>
        <p:txBody>
          <a:bodyPr/>
          <a:lstStyle/>
          <a:p>
            <a:fld id="{0145CB89-BDC0-444C-AD2C-A623149B548E}" type="slidenum">
              <a:rPr lang="en-US" smtClean="0"/>
              <a:t>17</a:t>
            </a:fld>
            <a:endParaRPr lang="en-US"/>
          </a:p>
        </p:txBody>
      </p:sp>
    </p:spTree>
    <p:extLst>
      <p:ext uri="{BB962C8B-B14F-4D97-AF65-F5344CB8AC3E}">
        <p14:creationId xmlns:p14="http://schemas.microsoft.com/office/powerpoint/2010/main" val="457483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latin typeface="Arial"/>
              <a:cs typeface="Arial"/>
            </a:endParaRPr>
          </a:p>
        </p:txBody>
      </p:sp>
      <p:sp>
        <p:nvSpPr>
          <p:cNvPr id="4" name="Slide Number Placeholder 3"/>
          <p:cNvSpPr>
            <a:spLocks noGrp="1"/>
          </p:cNvSpPr>
          <p:nvPr>
            <p:ph type="sldNum" sz="quarter" idx="10"/>
          </p:nvPr>
        </p:nvSpPr>
        <p:spPr/>
        <p:txBody>
          <a:bodyPr/>
          <a:lstStyle/>
          <a:p>
            <a:fld id="{0145CB89-BDC0-444C-AD2C-A623149B548E}" type="slidenum">
              <a:rPr lang="en-US" smtClean="0"/>
              <a:t>19</a:t>
            </a:fld>
            <a:endParaRPr lang="en-US"/>
          </a:p>
        </p:txBody>
      </p:sp>
    </p:spTree>
    <p:extLst>
      <p:ext uri="{BB962C8B-B14F-4D97-AF65-F5344CB8AC3E}">
        <p14:creationId xmlns:p14="http://schemas.microsoft.com/office/powerpoint/2010/main" val="3688576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smtClean="0">
              <a:latin typeface="Arial"/>
              <a:cs typeface="Arial"/>
            </a:endParaRPr>
          </a:p>
        </p:txBody>
      </p:sp>
      <p:sp>
        <p:nvSpPr>
          <p:cNvPr id="4" name="Slide Number Placeholder 3"/>
          <p:cNvSpPr>
            <a:spLocks noGrp="1"/>
          </p:cNvSpPr>
          <p:nvPr>
            <p:ph type="sldNum" sz="quarter" idx="10"/>
          </p:nvPr>
        </p:nvSpPr>
        <p:spPr/>
        <p:txBody>
          <a:bodyPr/>
          <a:lstStyle/>
          <a:p>
            <a:fld id="{0145CB89-BDC0-444C-AD2C-A623149B548E}" type="slidenum">
              <a:rPr lang="en-US" smtClean="0"/>
              <a:t>20</a:t>
            </a:fld>
            <a:endParaRPr lang="en-US"/>
          </a:p>
        </p:txBody>
      </p:sp>
    </p:spTree>
    <p:extLst>
      <p:ext uri="{BB962C8B-B14F-4D97-AF65-F5344CB8AC3E}">
        <p14:creationId xmlns:p14="http://schemas.microsoft.com/office/powerpoint/2010/main" val="1375505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latin typeface="Arial"/>
              <a:cs typeface="Arial"/>
            </a:endParaRPr>
          </a:p>
        </p:txBody>
      </p:sp>
      <p:sp>
        <p:nvSpPr>
          <p:cNvPr id="4" name="Slide Number Placeholder 3"/>
          <p:cNvSpPr>
            <a:spLocks noGrp="1"/>
          </p:cNvSpPr>
          <p:nvPr>
            <p:ph type="sldNum" sz="quarter" idx="10"/>
          </p:nvPr>
        </p:nvSpPr>
        <p:spPr/>
        <p:txBody>
          <a:bodyPr/>
          <a:lstStyle/>
          <a:p>
            <a:fld id="{0145CB89-BDC0-444C-AD2C-A623149B548E}" type="slidenum">
              <a:rPr lang="en-US" smtClean="0"/>
              <a:t>21</a:t>
            </a:fld>
            <a:endParaRPr lang="en-US"/>
          </a:p>
        </p:txBody>
      </p:sp>
    </p:spTree>
    <p:extLst>
      <p:ext uri="{BB962C8B-B14F-4D97-AF65-F5344CB8AC3E}">
        <p14:creationId xmlns:p14="http://schemas.microsoft.com/office/powerpoint/2010/main" val="3240332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latin typeface="Arial"/>
              <a:cs typeface="Arial"/>
            </a:endParaRPr>
          </a:p>
        </p:txBody>
      </p:sp>
      <p:sp>
        <p:nvSpPr>
          <p:cNvPr id="4" name="Slide Number Placeholder 3"/>
          <p:cNvSpPr>
            <a:spLocks noGrp="1"/>
          </p:cNvSpPr>
          <p:nvPr>
            <p:ph type="sldNum" sz="quarter" idx="10"/>
          </p:nvPr>
        </p:nvSpPr>
        <p:spPr/>
        <p:txBody>
          <a:bodyPr/>
          <a:lstStyle/>
          <a:p>
            <a:fld id="{0145CB89-BDC0-444C-AD2C-A623149B548E}" type="slidenum">
              <a:rPr lang="en-US" smtClean="0"/>
              <a:t>22</a:t>
            </a:fld>
            <a:endParaRPr lang="en-US"/>
          </a:p>
        </p:txBody>
      </p:sp>
    </p:spTree>
    <p:extLst>
      <p:ext uri="{BB962C8B-B14F-4D97-AF65-F5344CB8AC3E}">
        <p14:creationId xmlns:p14="http://schemas.microsoft.com/office/powerpoint/2010/main" val="425747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45CB89-BDC0-444C-AD2C-A623149B548E}" type="slidenum">
              <a:rPr lang="en-US" smtClean="0"/>
              <a:t>23</a:t>
            </a:fld>
            <a:endParaRPr lang="en-US"/>
          </a:p>
        </p:txBody>
      </p:sp>
    </p:spTree>
    <p:extLst>
      <p:ext uri="{BB962C8B-B14F-4D97-AF65-F5344CB8AC3E}">
        <p14:creationId xmlns:p14="http://schemas.microsoft.com/office/powerpoint/2010/main" val="3000575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45CB89-BDC0-444C-AD2C-A623149B548E}" type="slidenum">
              <a:rPr lang="en-US" smtClean="0"/>
              <a:t>2</a:t>
            </a:fld>
            <a:endParaRPr lang="en-US"/>
          </a:p>
        </p:txBody>
      </p:sp>
    </p:spTree>
    <p:extLst>
      <p:ext uri="{BB962C8B-B14F-4D97-AF65-F5344CB8AC3E}">
        <p14:creationId xmlns:p14="http://schemas.microsoft.com/office/powerpoint/2010/main" val="3830513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45CB89-BDC0-444C-AD2C-A623149B548E}" type="slidenum">
              <a:rPr lang="en-US" smtClean="0"/>
              <a:t>4</a:t>
            </a:fld>
            <a:endParaRPr lang="en-US"/>
          </a:p>
        </p:txBody>
      </p:sp>
    </p:spTree>
    <p:extLst>
      <p:ext uri="{BB962C8B-B14F-4D97-AF65-F5344CB8AC3E}">
        <p14:creationId xmlns:p14="http://schemas.microsoft.com/office/powerpoint/2010/main" val="2645754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145CB89-BDC0-444C-AD2C-A623149B548E}" type="slidenum">
              <a:rPr lang="en-US" smtClean="0"/>
              <a:t>5</a:t>
            </a:fld>
            <a:endParaRPr lang="en-US"/>
          </a:p>
        </p:txBody>
      </p:sp>
    </p:spTree>
    <p:extLst>
      <p:ext uri="{BB962C8B-B14F-4D97-AF65-F5344CB8AC3E}">
        <p14:creationId xmlns:p14="http://schemas.microsoft.com/office/powerpoint/2010/main" val="1375505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45CB89-BDC0-444C-AD2C-A623149B548E}" type="slidenum">
              <a:rPr lang="en-US" smtClean="0"/>
              <a:t>6</a:t>
            </a:fld>
            <a:endParaRPr lang="en-US"/>
          </a:p>
        </p:txBody>
      </p:sp>
    </p:spTree>
    <p:extLst>
      <p:ext uri="{BB962C8B-B14F-4D97-AF65-F5344CB8AC3E}">
        <p14:creationId xmlns:p14="http://schemas.microsoft.com/office/powerpoint/2010/main" val="2417911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145CB89-BDC0-444C-AD2C-A623149B548E}" type="slidenum">
              <a:rPr lang="en-US" smtClean="0"/>
              <a:t>8</a:t>
            </a:fld>
            <a:endParaRPr lang="en-US"/>
          </a:p>
        </p:txBody>
      </p:sp>
    </p:spTree>
    <p:extLst>
      <p:ext uri="{BB962C8B-B14F-4D97-AF65-F5344CB8AC3E}">
        <p14:creationId xmlns:p14="http://schemas.microsoft.com/office/powerpoint/2010/main" val="719165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45CB89-BDC0-444C-AD2C-A623149B548E}" type="slidenum">
              <a:rPr lang="en-US" smtClean="0"/>
              <a:t>10</a:t>
            </a:fld>
            <a:endParaRPr lang="en-US"/>
          </a:p>
        </p:txBody>
      </p:sp>
    </p:spTree>
    <p:extLst>
      <p:ext uri="{BB962C8B-B14F-4D97-AF65-F5344CB8AC3E}">
        <p14:creationId xmlns:p14="http://schemas.microsoft.com/office/powerpoint/2010/main" val="2488348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latin typeface="Arial"/>
              <a:cs typeface="Arial"/>
            </a:endParaRPr>
          </a:p>
        </p:txBody>
      </p:sp>
      <p:sp>
        <p:nvSpPr>
          <p:cNvPr id="4" name="Slide Number Placeholder 3"/>
          <p:cNvSpPr>
            <a:spLocks noGrp="1"/>
          </p:cNvSpPr>
          <p:nvPr>
            <p:ph type="sldNum" sz="quarter" idx="10"/>
          </p:nvPr>
        </p:nvSpPr>
        <p:spPr/>
        <p:txBody>
          <a:bodyPr/>
          <a:lstStyle/>
          <a:p>
            <a:fld id="{0145CB89-BDC0-444C-AD2C-A623149B548E}" type="slidenum">
              <a:rPr lang="en-US" smtClean="0"/>
              <a:t>11</a:t>
            </a:fld>
            <a:endParaRPr lang="en-US"/>
          </a:p>
        </p:txBody>
      </p:sp>
    </p:spTree>
    <p:extLst>
      <p:ext uri="{BB962C8B-B14F-4D97-AF65-F5344CB8AC3E}">
        <p14:creationId xmlns:p14="http://schemas.microsoft.com/office/powerpoint/2010/main" val="3822623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is the shape you will want to create.  This shape provides adequate light and air within the plant.  Prune</a:t>
            </a:r>
            <a:r>
              <a:rPr lang="en-US" baseline="0" dirty="0" smtClean="0"/>
              <a:t> to an outside branch, so that the new growth will be facing outward rather than inward.  Try to remove only 1/3 of the plant when pruning.  The longer you can wait  to prune your new plant, the better.  The new plant will have an opportunity to become well established and you should have fewer problems.</a:t>
            </a:r>
            <a:endParaRPr lang="en-US" dirty="0" smtClean="0"/>
          </a:p>
          <a:p>
            <a:endParaRPr lang="en-US" dirty="0"/>
          </a:p>
        </p:txBody>
      </p:sp>
      <p:sp>
        <p:nvSpPr>
          <p:cNvPr id="4" name="Slide Number Placeholder 3"/>
          <p:cNvSpPr>
            <a:spLocks noGrp="1"/>
          </p:cNvSpPr>
          <p:nvPr>
            <p:ph type="sldNum" sz="quarter" idx="10"/>
          </p:nvPr>
        </p:nvSpPr>
        <p:spPr/>
        <p:txBody>
          <a:bodyPr/>
          <a:lstStyle/>
          <a:p>
            <a:fld id="{0145CB89-BDC0-444C-AD2C-A623149B548E}" type="slidenum">
              <a:rPr lang="en-US" smtClean="0"/>
              <a:t>12</a:t>
            </a:fld>
            <a:endParaRPr lang="en-US"/>
          </a:p>
        </p:txBody>
      </p:sp>
    </p:spTree>
    <p:extLst>
      <p:ext uri="{BB962C8B-B14F-4D97-AF65-F5344CB8AC3E}">
        <p14:creationId xmlns:p14="http://schemas.microsoft.com/office/powerpoint/2010/main" val="1710796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1/18/15</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AD6AD-D58F-C34F-8E83-345219623A21}" type="datetimeFigureOut">
              <a:rPr lang="en-US" smtClean="0"/>
              <a:t>1/18/15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44D95-8167-0041-B512-58EBD1741EB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C80AD6AD-D58F-C34F-8E83-345219623A21}" type="datetimeFigureOut">
              <a:rPr lang="en-US" smtClean="0"/>
              <a:t>1/18/15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9F044D95-8167-0041-B512-58EBD1741EB0}"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80AD6AD-D58F-C34F-8E83-345219623A21}" type="datetimeFigureOut">
              <a:rPr lang="en-US" smtClean="0"/>
              <a:t>1/18/15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44D95-8167-0041-B512-58EBD1741EB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80AD6AD-D58F-C34F-8E83-345219623A21}" type="datetimeFigureOut">
              <a:rPr lang="en-US" smtClean="0"/>
              <a:t>1/18/15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44D95-8167-0041-B512-58EBD1741EB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80AD6AD-D58F-C34F-8E83-345219623A21}" type="datetimeFigureOut">
              <a:rPr lang="en-US" smtClean="0"/>
              <a:t>1/18/15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44D95-8167-0041-B512-58EBD1741EB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80AD6AD-D58F-C34F-8E83-345219623A21}" type="datetimeFigureOut">
              <a:rPr lang="en-US" smtClean="0"/>
              <a:t>1/18/15</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1/18/15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80AD6AD-D58F-C34F-8E83-345219623A21}" type="datetimeFigureOut">
              <a:rPr lang="en-US" smtClean="0"/>
              <a:t>1/18/15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44D95-8167-0041-B512-58EBD1741EB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80AD6AD-D58F-C34F-8E83-345219623A21}" type="datetimeFigureOut">
              <a:rPr lang="en-US" smtClean="0"/>
              <a:t>1/18/15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44D95-8167-0041-B512-58EBD1741EB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80AD6AD-D58F-C34F-8E83-345219623A21}" type="datetimeFigureOut">
              <a:rPr lang="en-US" smtClean="0"/>
              <a:t>1/18/15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44D95-8167-0041-B512-58EBD1741EB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AD6AD-D58F-C34F-8E83-345219623A21}" type="datetimeFigureOut">
              <a:rPr lang="en-US" smtClean="0"/>
              <a:t>1/18/15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44D95-8167-0041-B512-58EBD1741EB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C80AD6AD-D58F-C34F-8E83-345219623A21}" type="datetimeFigureOut">
              <a:rPr lang="en-US" smtClean="0"/>
              <a:t>1/18/15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9F044D95-8167-0041-B512-58EBD1741EB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C80AD6AD-D58F-C34F-8E83-345219623A21}" type="datetimeFigureOut">
              <a:rPr lang="en-US" smtClean="0"/>
              <a:t>1/18/15</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9F044D95-8167-0041-B512-58EBD1741EB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Lst>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32.gi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0"/>
            <a:ext cx="7612063" cy="1504462"/>
          </a:xfrm>
        </p:spPr>
        <p:txBody>
          <a:bodyPr/>
          <a:lstStyle/>
          <a:p>
            <a:r>
              <a:rPr lang="en-US" sz="4000" dirty="0" smtClean="0">
                <a:solidFill>
                  <a:schemeClr val="bg1"/>
                </a:solidFill>
              </a:rPr>
              <a:t>PRUNING AND CARE OF ROSES</a:t>
            </a:r>
            <a:endParaRPr lang="en-US" sz="4000" dirty="0">
              <a:solidFill>
                <a:schemeClr val="bg1"/>
              </a:solidFill>
            </a:endParaRPr>
          </a:p>
        </p:txBody>
      </p:sp>
      <p:pic>
        <p:nvPicPr>
          <p:cNvPr id="4" name="Picture 3" descr="UCCE_log"/>
          <p:cNvPicPr/>
          <p:nvPr/>
        </p:nvPicPr>
        <p:blipFill>
          <a:blip r:embed="rId3" cstate="print"/>
          <a:srcRect/>
          <a:stretch>
            <a:fillRect/>
          </a:stretch>
        </p:blipFill>
        <p:spPr bwMode="auto">
          <a:xfrm>
            <a:off x="687020" y="5477950"/>
            <a:ext cx="688975" cy="914400"/>
          </a:xfrm>
          <a:prstGeom prst="rect">
            <a:avLst/>
          </a:prstGeom>
          <a:noFill/>
        </p:spPr>
      </p:pic>
      <p:pic>
        <p:nvPicPr>
          <p:cNvPr id="5" name="Picture 4" descr="ANR_logo"/>
          <p:cNvPicPr/>
          <p:nvPr/>
        </p:nvPicPr>
        <p:blipFill>
          <a:blip r:embed="rId4" cstate="print"/>
          <a:srcRect/>
          <a:stretch>
            <a:fillRect/>
          </a:stretch>
        </p:blipFill>
        <p:spPr bwMode="auto">
          <a:xfrm>
            <a:off x="1344123" y="5478585"/>
            <a:ext cx="1042670" cy="913765"/>
          </a:xfrm>
          <a:prstGeom prst="rect">
            <a:avLst/>
          </a:prstGeom>
          <a:noFill/>
        </p:spPr>
      </p:pic>
      <p:pic>
        <p:nvPicPr>
          <p:cNvPr id="6" name="Picture 5" descr="Logo-MG with UCCE"/>
          <p:cNvPicPr/>
          <p:nvPr/>
        </p:nvPicPr>
        <p:blipFill>
          <a:blip r:embed="rId5" cstate="print"/>
          <a:srcRect/>
          <a:stretch>
            <a:fillRect/>
          </a:stretch>
        </p:blipFill>
        <p:spPr bwMode="auto">
          <a:xfrm>
            <a:off x="7024688" y="4711822"/>
            <a:ext cx="1571625" cy="1533525"/>
          </a:xfrm>
          <a:prstGeom prst="rect">
            <a:avLst/>
          </a:prstGeom>
          <a:noFill/>
        </p:spPr>
      </p:pic>
      <p:sp>
        <p:nvSpPr>
          <p:cNvPr id="7" name="Subtitle 2"/>
          <p:cNvSpPr txBox="1">
            <a:spLocks/>
          </p:cNvSpPr>
          <p:nvPr/>
        </p:nvSpPr>
        <p:spPr>
          <a:xfrm>
            <a:off x="914400" y="2266463"/>
            <a:ext cx="7681913" cy="1914768"/>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pPr algn="ctr">
              <a:tabLst>
                <a:tab pos="685800" algn="l"/>
              </a:tabLst>
            </a:pPr>
            <a:r>
              <a:rPr lang="en-US" sz="3600" b="1" dirty="0" smtClean="0"/>
              <a:t>Placer County Master Gardeners</a:t>
            </a:r>
          </a:p>
          <a:p>
            <a:pPr algn="ctr">
              <a:tabLst>
                <a:tab pos="685800" algn="l"/>
              </a:tabLst>
            </a:pPr>
            <a:r>
              <a:rPr lang="en-US" b="1" dirty="0" smtClean="0"/>
              <a:t>Lynne Gold </a:t>
            </a:r>
            <a:endParaRPr lang="en-US" b="1" dirty="0"/>
          </a:p>
          <a:p>
            <a:pPr algn="ctr">
              <a:tabLst>
                <a:tab pos="685800" algn="l"/>
              </a:tabLst>
            </a:pPr>
            <a:r>
              <a:rPr lang="en-US" b="1" dirty="0" smtClean="0"/>
              <a:t> Marie </a:t>
            </a:r>
            <a:r>
              <a:rPr lang="en-US" b="1" dirty="0" err="1" smtClean="0"/>
              <a:t>Salers</a:t>
            </a:r>
            <a:endParaRPr lang="en-US" b="1" dirty="0" smtClean="0"/>
          </a:p>
        </p:txBody>
      </p:sp>
    </p:spTree>
    <p:extLst>
      <p:ext uri="{BB962C8B-B14F-4D97-AF65-F5344CB8AC3E}">
        <p14:creationId xmlns:p14="http://schemas.microsoft.com/office/powerpoint/2010/main" val="798018253"/>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xmlns:p14="http://schemas.microsoft.com/office/powerpoint/2010/main" spd="slow" advClick="0" advTm="1300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VARIETIES cont'd</a:t>
            </a:r>
            <a:endParaRPr lang="en-US" dirty="0">
              <a:solidFill>
                <a:schemeClr val="bg1"/>
              </a:solidFill>
            </a:endParaRPr>
          </a:p>
        </p:txBody>
      </p:sp>
      <p:sp>
        <p:nvSpPr>
          <p:cNvPr id="4" name="Content Placeholder 3"/>
          <p:cNvSpPr>
            <a:spLocks noGrp="1"/>
          </p:cNvSpPr>
          <p:nvPr>
            <p:ph idx="1"/>
          </p:nvPr>
        </p:nvSpPr>
        <p:spPr/>
        <p:txBody>
          <a:bodyPr/>
          <a:lstStyle/>
          <a:p>
            <a:r>
              <a:rPr lang="en-US" b="1" dirty="0"/>
              <a:t>LANDSCAPE ROSES </a:t>
            </a:r>
            <a:r>
              <a:rPr lang="en-US" b="1" dirty="0" smtClean="0"/>
              <a:t>– These plants require little care and can be left </a:t>
            </a:r>
            <a:r>
              <a:rPr lang="en-US" b="1" dirty="0" err="1" smtClean="0"/>
              <a:t>unpruned</a:t>
            </a:r>
            <a:r>
              <a:rPr lang="en-US" b="1" dirty="0" smtClean="0"/>
              <a:t>; </a:t>
            </a:r>
            <a:r>
              <a:rPr lang="en-US" b="1" dirty="0"/>
              <a:t>miniatures can be </a:t>
            </a:r>
            <a:r>
              <a:rPr lang="en-US" b="1" dirty="0" smtClean="0"/>
              <a:t>mowed </a:t>
            </a:r>
          </a:p>
          <a:p>
            <a:endParaRPr lang="en-US" dirty="0"/>
          </a:p>
          <a:p>
            <a:endParaRPr lang="en-US" dirty="0"/>
          </a:p>
          <a:p>
            <a:endParaRPr lang="en-US" dirty="0"/>
          </a:p>
        </p:txBody>
      </p:sp>
      <p:pic>
        <p:nvPicPr>
          <p:cNvPr id="3" name="Picture 2" descr="th-8.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385" y="3526227"/>
            <a:ext cx="1376973" cy="1639254"/>
          </a:xfrm>
          <a:prstGeom prst="rect">
            <a:avLst/>
          </a:prstGeom>
        </p:spPr>
      </p:pic>
      <p:pic>
        <p:nvPicPr>
          <p:cNvPr id="8" name="Picture 7" descr="th-9.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8559" y="4198205"/>
            <a:ext cx="1760023" cy="1643795"/>
          </a:xfrm>
          <a:prstGeom prst="rect">
            <a:avLst/>
          </a:prstGeom>
        </p:spPr>
      </p:pic>
    </p:spTree>
    <p:extLst>
      <p:ext uri="{BB962C8B-B14F-4D97-AF65-F5344CB8AC3E}">
        <p14:creationId xmlns:p14="http://schemas.microsoft.com/office/powerpoint/2010/main" val="270006070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52998" y="3048001"/>
            <a:ext cx="9040689" cy="3184769"/>
          </a:xfrm>
        </p:spPr>
        <p:txBody>
          <a:bodyPr anchor="t"/>
          <a:lstStyle/>
          <a:p>
            <a:r>
              <a:rPr lang="en-US" sz="2400" dirty="0">
                <a:solidFill>
                  <a:schemeClr val="bg1"/>
                </a:solidFill>
              </a:rPr>
              <a:t/>
            </a:r>
            <a:br>
              <a:rPr lang="en-US" sz="2400" dirty="0">
                <a:solidFill>
                  <a:schemeClr val="bg1"/>
                </a:solidFill>
              </a:rPr>
            </a:br>
            <a:endParaRPr lang="en-US" sz="2400" dirty="0">
              <a:solidFill>
                <a:schemeClr val="tx1">
                  <a:lumMod val="85000"/>
                  <a:lumOff val="15000"/>
                </a:schemeClr>
              </a:solidFill>
            </a:endParaRPr>
          </a:p>
        </p:txBody>
      </p:sp>
      <p:sp>
        <p:nvSpPr>
          <p:cNvPr id="3" name="Subtitle 2"/>
          <p:cNvSpPr>
            <a:spLocks noGrp="1"/>
          </p:cNvSpPr>
          <p:nvPr>
            <p:ph type="subTitle" idx="1"/>
          </p:nvPr>
        </p:nvSpPr>
        <p:spPr>
          <a:xfrm>
            <a:off x="12842084" y="1270001"/>
            <a:ext cx="7196328" cy="1778000"/>
          </a:xfrm>
        </p:spPr>
        <p:txBody>
          <a:bodyPr/>
          <a:lstStyle/>
          <a:p>
            <a:endParaRPr lang="en-US" dirty="0"/>
          </a:p>
        </p:txBody>
      </p:sp>
      <p:sp>
        <p:nvSpPr>
          <p:cNvPr id="9" name="TextBox 8"/>
          <p:cNvSpPr txBox="1"/>
          <p:nvPr/>
        </p:nvSpPr>
        <p:spPr>
          <a:xfrm>
            <a:off x="2392973" y="216040"/>
            <a:ext cx="3722565" cy="1323439"/>
          </a:xfrm>
          <a:prstGeom prst="rect">
            <a:avLst/>
          </a:prstGeom>
          <a:noFill/>
        </p:spPr>
        <p:txBody>
          <a:bodyPr wrap="square" rtlCol="0">
            <a:spAutoFit/>
          </a:bodyPr>
          <a:lstStyle/>
          <a:p>
            <a:r>
              <a:rPr lang="en-US" sz="4000" dirty="0" smtClean="0">
                <a:solidFill>
                  <a:schemeClr val="bg1"/>
                </a:solidFill>
              </a:rPr>
              <a:t>      PRUNING GUIDELINES</a:t>
            </a:r>
            <a:endParaRPr lang="en-US" sz="1600" dirty="0">
              <a:solidFill>
                <a:schemeClr val="bg1"/>
              </a:solidFill>
            </a:endParaRPr>
          </a:p>
        </p:txBody>
      </p:sp>
      <p:sp>
        <p:nvSpPr>
          <p:cNvPr id="11" name="Rectangle 10"/>
          <p:cNvSpPr/>
          <p:nvPr/>
        </p:nvSpPr>
        <p:spPr>
          <a:xfrm>
            <a:off x="2286000" y="2274838"/>
            <a:ext cx="4572000" cy="646331"/>
          </a:xfrm>
          <a:prstGeom prst="rect">
            <a:avLst/>
          </a:prstGeom>
        </p:spPr>
        <p:txBody>
          <a:bodyPr>
            <a:spAutoFit/>
          </a:bodyPr>
          <a:lstStyle/>
          <a:p>
            <a:r>
              <a:rPr lang="en-US" dirty="0">
                <a:solidFill>
                  <a:schemeClr val="bg1"/>
                </a:solidFill>
              </a:rPr>
              <a:t/>
            </a:r>
            <a:br>
              <a:rPr lang="en-US" dirty="0">
                <a:solidFill>
                  <a:schemeClr val="bg1"/>
                </a:solidFill>
              </a:rPr>
            </a:br>
            <a:endParaRPr lang="en-US" dirty="0"/>
          </a:p>
        </p:txBody>
      </p:sp>
      <p:sp>
        <p:nvSpPr>
          <p:cNvPr id="12" name="Rectangle 11"/>
          <p:cNvSpPr/>
          <p:nvPr/>
        </p:nvSpPr>
        <p:spPr>
          <a:xfrm>
            <a:off x="1016000" y="2413338"/>
            <a:ext cx="7561385" cy="8217632"/>
          </a:xfrm>
          <a:prstGeom prst="rect">
            <a:avLst/>
          </a:prstGeom>
        </p:spPr>
        <p:txBody>
          <a:bodyPr wrap="square">
            <a:spAutoFit/>
          </a:bodyPr>
          <a:lstStyle/>
          <a:p>
            <a:r>
              <a:rPr lang="en-US" sz="2400" dirty="0" smtClean="0">
                <a:solidFill>
                  <a:schemeClr val="bg1"/>
                </a:solidFill>
              </a:rPr>
              <a:t>REMOVE DEAD AND DISEASED WOOD ANYTIME OF YEAR</a:t>
            </a:r>
            <a:r>
              <a:rPr lang="en-US" sz="2400" dirty="0">
                <a:solidFill>
                  <a:schemeClr val="bg1"/>
                </a:solidFill>
              </a:rPr>
              <a:t> </a:t>
            </a:r>
            <a:r>
              <a:rPr lang="en-US" sz="2400" dirty="0" smtClean="0">
                <a:solidFill>
                  <a:schemeClr val="bg1"/>
                </a:solidFill>
              </a:rPr>
              <a:t>HEAVY PRUNING BEST IN JANUARY</a:t>
            </a:r>
          </a:p>
          <a:p>
            <a:endParaRPr lang="en-US" sz="2400" dirty="0">
              <a:solidFill>
                <a:schemeClr val="bg1"/>
              </a:solidFill>
            </a:endParaRPr>
          </a:p>
          <a:p>
            <a:pPr marL="342900" indent="-342900">
              <a:buSzPct val="100000"/>
              <a:buFont typeface="Arial"/>
              <a:buChar char="•"/>
            </a:pPr>
            <a:r>
              <a:rPr lang="en-US" sz="2400" dirty="0" smtClean="0">
                <a:solidFill>
                  <a:schemeClr val="bg1"/>
                </a:solidFill>
              </a:rPr>
              <a:t>HYBRIDS – annually</a:t>
            </a:r>
          </a:p>
          <a:p>
            <a:pPr marL="342900" indent="-342900">
              <a:buSzPct val="100000"/>
              <a:buFont typeface="Arial"/>
              <a:buChar char="•"/>
            </a:pPr>
            <a:endParaRPr lang="en-US" sz="2400" dirty="0" smtClean="0">
              <a:solidFill>
                <a:schemeClr val="bg1"/>
              </a:solidFill>
            </a:endParaRPr>
          </a:p>
          <a:p>
            <a:pPr marL="342900" indent="-342900">
              <a:buSzPct val="100000"/>
              <a:buFont typeface="Arial"/>
              <a:buChar char="•"/>
            </a:pPr>
            <a:r>
              <a:rPr lang="en-US" sz="2400" dirty="0" smtClean="0">
                <a:solidFill>
                  <a:schemeClr val="bg1"/>
                </a:solidFill>
              </a:rPr>
              <a:t>FLORIBUNDAS AND GRANDIFLORAS – similar to Hybrids but more forgiving</a:t>
            </a:r>
          </a:p>
          <a:p>
            <a:pPr marL="342900" indent="-342900">
              <a:buSzPct val="100000"/>
              <a:buFont typeface="Arial"/>
              <a:buChar char="•"/>
            </a:pPr>
            <a:endParaRPr lang="en-US" sz="2400" dirty="0">
              <a:solidFill>
                <a:schemeClr val="bg1"/>
              </a:solidFill>
            </a:endParaRPr>
          </a:p>
          <a:p>
            <a:pPr marL="457200" indent="-457200">
              <a:buFont typeface="Arial"/>
              <a:buChar char="•"/>
            </a:pPr>
            <a:r>
              <a:rPr lang="en-US" sz="2400" dirty="0" smtClean="0">
                <a:solidFill>
                  <a:schemeClr val="bg1"/>
                </a:solidFill>
              </a:rPr>
              <a:t>CLIMBING ROSES</a:t>
            </a:r>
            <a:endParaRPr lang="en-US" sz="2400" dirty="0">
              <a:solidFill>
                <a:schemeClr val="bg1"/>
              </a:solidFill>
            </a:endParaRPr>
          </a:p>
          <a:p>
            <a:pPr marL="800100" lvl="1" indent="-342900">
              <a:buFontTx/>
              <a:buChar char="-"/>
            </a:pPr>
            <a:r>
              <a:rPr lang="en-US" sz="2400" dirty="0">
                <a:solidFill>
                  <a:schemeClr val="bg1"/>
                </a:solidFill>
              </a:rPr>
              <a:t>wait until plant is about 2-3 years old; retain 6 well spaced  canes; attach to support  and remove others </a:t>
            </a:r>
          </a:p>
          <a:p>
            <a:pPr marL="342900" indent="-342900">
              <a:buSzPct val="100000"/>
              <a:buFont typeface="Arial"/>
              <a:buChar char="•"/>
            </a:pPr>
            <a:endParaRPr lang="en-US" sz="2400" dirty="0" smtClean="0">
              <a:solidFill>
                <a:schemeClr val="bg1"/>
              </a:solidFill>
            </a:endParaRPr>
          </a:p>
          <a:p>
            <a:pPr marL="342900" indent="-342900">
              <a:buSzPct val="100000"/>
              <a:buFont typeface="Arial"/>
              <a:buChar char="•"/>
            </a:pPr>
            <a:endParaRPr lang="en-US" sz="2400" dirty="0" smtClean="0">
              <a:solidFill>
                <a:schemeClr val="bg1"/>
              </a:solidFill>
            </a:endParaRPr>
          </a:p>
          <a:p>
            <a:pPr marL="342900" indent="-342900">
              <a:buFont typeface="Arial"/>
              <a:buChar char="•"/>
            </a:pPr>
            <a:endParaRPr lang="en-US" sz="2400" dirty="0" smtClean="0">
              <a:solidFill>
                <a:schemeClr val="bg1"/>
              </a:solidFill>
            </a:endParaRPr>
          </a:p>
          <a:p>
            <a:pPr marL="342900" indent="-342900">
              <a:buFont typeface="Wingdings" charset="2"/>
              <a:buChar char="§"/>
            </a:pPr>
            <a:endParaRPr lang="en-US" sz="2400" dirty="0" smtClean="0">
              <a:solidFill>
                <a:schemeClr val="bg1"/>
              </a:solidFill>
            </a:endParaRPr>
          </a:p>
          <a:p>
            <a:r>
              <a:rPr lang="en-US" sz="2400" dirty="0" smtClean="0">
                <a:solidFill>
                  <a:schemeClr val="bg1"/>
                </a:solidFill>
              </a:rPr>
              <a:t>                         </a:t>
            </a:r>
          </a:p>
          <a:p>
            <a:endParaRPr lang="en-US" sz="2400" dirty="0" smtClean="0">
              <a:solidFill>
                <a:schemeClr val="bg1"/>
              </a:solidFill>
            </a:endParaRPr>
          </a:p>
          <a:p>
            <a:endParaRPr lang="en-US" sz="2400" dirty="0">
              <a:solidFill>
                <a:schemeClr val="bg1"/>
              </a:solidFill>
            </a:endParaRPr>
          </a:p>
          <a:p>
            <a:endParaRPr lang="en-US" sz="2400" dirty="0" smtClean="0">
              <a:solidFill>
                <a:schemeClr val="bg1"/>
              </a:solidFill>
            </a:endParaRPr>
          </a:p>
          <a:p>
            <a:endParaRPr lang="en-US" sz="2400" dirty="0">
              <a:solidFill>
                <a:schemeClr val="bg1"/>
              </a:solidFill>
            </a:endParaRPr>
          </a:p>
          <a:p>
            <a:r>
              <a:rPr lang="en-US" sz="2400" dirty="0" smtClean="0">
                <a:solidFill>
                  <a:schemeClr val="bg1"/>
                </a:solidFill>
              </a:rPr>
              <a:t>PRUNE PLANT INTO A VASE SHAPE</a:t>
            </a:r>
            <a:endParaRPr lang="en-US" sz="2400" dirty="0"/>
          </a:p>
        </p:txBody>
      </p:sp>
      <p:pic>
        <p:nvPicPr>
          <p:cNvPr id="4" name="Picture 3" descr="rose-pictures-0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05000" cy="2413338"/>
          </a:xfrm>
          <a:prstGeom prst="rect">
            <a:avLst/>
          </a:prstGeom>
        </p:spPr>
      </p:pic>
      <p:pic>
        <p:nvPicPr>
          <p:cNvPr id="5" name="Picture 4" descr="th-3.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9404" y="10136"/>
            <a:ext cx="2857500" cy="1933575"/>
          </a:xfrm>
          <a:prstGeom prst="rect">
            <a:avLst/>
          </a:prstGeom>
        </p:spPr>
      </p:pic>
    </p:spTree>
    <p:extLst>
      <p:ext uri="{BB962C8B-B14F-4D97-AF65-F5344CB8AC3E}">
        <p14:creationId xmlns:p14="http://schemas.microsoft.com/office/powerpoint/2010/main" val="401644847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868362"/>
          </a:xfrm>
        </p:spPr>
        <p:txBody>
          <a:bodyPr/>
          <a:lstStyle/>
          <a:p>
            <a:pPr eaLnBrk="1" hangingPunct="1">
              <a:defRPr/>
            </a:pPr>
            <a:r>
              <a:rPr lang="en-US" dirty="0" smtClean="0">
                <a:solidFill>
                  <a:schemeClr val="bg1"/>
                </a:solidFill>
                <a:cs typeface="+mj-cs"/>
              </a:rPr>
              <a:t>Pruning</a:t>
            </a:r>
            <a:r>
              <a:rPr lang="en-US" dirty="0" smtClean="0">
                <a:cs typeface="+mj-cs"/>
              </a:rPr>
              <a:t>  </a:t>
            </a:r>
            <a:endParaRPr lang="en-US" sz="2800" i="1" dirty="0" smtClean="0">
              <a:cs typeface="+mj-cs"/>
            </a:endParaRPr>
          </a:p>
        </p:txBody>
      </p:sp>
      <p:sp>
        <p:nvSpPr>
          <p:cNvPr id="10243" name="Rectangle 3"/>
          <p:cNvSpPr>
            <a:spLocks noGrp="1" noChangeArrowheads="1"/>
          </p:cNvSpPr>
          <p:nvPr>
            <p:ph type="body" idx="1"/>
          </p:nvPr>
        </p:nvSpPr>
        <p:spPr>
          <a:xfrm>
            <a:off x="0" y="1295400"/>
            <a:ext cx="8686800" cy="5257800"/>
          </a:xfrm>
        </p:spPr>
        <p:txBody>
          <a:bodyPr>
            <a:normAutofit/>
          </a:bodyPr>
          <a:lstStyle/>
          <a:p>
            <a:pPr eaLnBrk="1" hangingPunct="1">
              <a:defRPr/>
            </a:pPr>
            <a:r>
              <a:rPr lang="en-US" b="1" dirty="0" smtClean="0">
                <a:latin typeface="Book Antiqua"/>
                <a:cs typeface="Book Antiqua"/>
              </a:rPr>
              <a:t>General Guidelines</a:t>
            </a:r>
          </a:p>
          <a:p>
            <a:pPr lvl="1" eaLnBrk="1" hangingPunct="1">
              <a:defRPr/>
            </a:pPr>
            <a:r>
              <a:rPr lang="en-US" sz="2400" b="1" dirty="0" smtClean="0">
                <a:latin typeface="Book Antiqua"/>
                <a:cs typeface="Book Antiqua"/>
              </a:rPr>
              <a:t>Remove dead, damaged or diseased wood</a:t>
            </a:r>
          </a:p>
          <a:p>
            <a:pPr lvl="2" eaLnBrk="1" hangingPunct="1">
              <a:defRPr/>
            </a:pPr>
            <a:r>
              <a:rPr lang="en-US" sz="2400" b="1" dirty="0" smtClean="0">
                <a:latin typeface="Book Antiqua"/>
                <a:cs typeface="Book Antiqua"/>
              </a:rPr>
              <a:t>Keep shrub from becoming a tangled mess</a:t>
            </a:r>
          </a:p>
          <a:p>
            <a:pPr lvl="1" eaLnBrk="1" hangingPunct="1">
              <a:defRPr/>
            </a:pPr>
            <a:r>
              <a:rPr lang="en-US" sz="2400" b="1" dirty="0" smtClean="0">
                <a:latin typeface="Book Antiqua"/>
                <a:cs typeface="Book Antiqua"/>
              </a:rPr>
              <a:t>Shape the plant </a:t>
            </a:r>
          </a:p>
          <a:p>
            <a:pPr lvl="2" eaLnBrk="1" hangingPunct="1">
              <a:defRPr/>
            </a:pPr>
            <a:r>
              <a:rPr lang="en-US" sz="2400" b="1" dirty="0" smtClean="0">
                <a:latin typeface="Book Antiqua"/>
                <a:cs typeface="Book Antiqua"/>
              </a:rPr>
              <a:t>Increase air circulation</a:t>
            </a:r>
          </a:p>
          <a:p>
            <a:pPr lvl="1" eaLnBrk="1" hangingPunct="1">
              <a:defRPr/>
            </a:pPr>
            <a:r>
              <a:rPr lang="en-US" sz="2400" b="1" dirty="0" smtClean="0">
                <a:latin typeface="Book Antiqua"/>
                <a:cs typeface="Book Antiqua"/>
              </a:rPr>
              <a:t>Removal of 1/3 to 2/3 healthy wood is okay </a:t>
            </a:r>
          </a:p>
          <a:p>
            <a:pPr lvl="2" eaLnBrk="1" hangingPunct="1">
              <a:defRPr/>
            </a:pPr>
            <a:r>
              <a:rPr lang="en-US" sz="2400" b="1" dirty="0" smtClean="0">
                <a:latin typeface="Book Antiqua"/>
                <a:cs typeface="Book Antiqua"/>
              </a:rPr>
              <a:t>Encourage growth of flowering wood</a:t>
            </a:r>
          </a:p>
          <a:p>
            <a:pPr lvl="2" eaLnBrk="1" hangingPunct="1">
              <a:defRPr/>
            </a:pPr>
            <a:r>
              <a:rPr lang="en-US" sz="2400" b="1" dirty="0" smtClean="0">
                <a:latin typeface="Book Antiqua"/>
                <a:cs typeface="Book Antiqua"/>
              </a:rPr>
              <a:t>Cut  ¼</a:t>
            </a:r>
            <a:r>
              <a:rPr lang="ja-JP" altLang="en-US" sz="2400" b="1" dirty="0" smtClean="0">
                <a:latin typeface="Book Antiqua"/>
                <a:cs typeface="Book Antiqua"/>
              </a:rPr>
              <a:t>”</a:t>
            </a:r>
            <a:r>
              <a:rPr lang="en-US" altLang="ja-JP" sz="2400" b="1" dirty="0" smtClean="0">
                <a:latin typeface="Book Antiqua"/>
                <a:cs typeface="Book Antiqua"/>
              </a:rPr>
              <a:t>                                       </a:t>
            </a:r>
            <a:r>
              <a:rPr lang="en-US" sz="2400" b="1" dirty="0" smtClean="0">
                <a:latin typeface="Book Antiqua"/>
                <a:cs typeface="Book Antiqua"/>
              </a:rPr>
              <a:t> above outward facing </a:t>
            </a:r>
            <a:r>
              <a:rPr lang="en-US" sz="2400" dirty="0" smtClean="0">
                <a:latin typeface="Book Antiqua"/>
                <a:cs typeface="Book Antiqua"/>
              </a:rPr>
              <a:t>buds</a:t>
            </a:r>
          </a:p>
        </p:txBody>
      </p:sp>
      <p:sp>
        <p:nvSpPr>
          <p:cNvPr id="10245" name="Text Box 5"/>
          <p:cNvSpPr txBox="1">
            <a:spLocks noChangeArrowheads="1"/>
          </p:cNvSpPr>
          <p:nvPr/>
        </p:nvSpPr>
        <p:spPr bwMode="auto">
          <a:xfrm>
            <a:off x="4972050" y="5638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pic>
        <p:nvPicPr>
          <p:cNvPr id="5124" name="Picture 6" descr="figur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4676775"/>
            <a:ext cx="3238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43616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solidFill>
                  <a:schemeClr val="bg1"/>
                </a:solidFill>
              </a:rPr>
              <a:t>Pruning  </a:t>
            </a:r>
            <a:r>
              <a:rPr lang="en-US" i="1" dirty="0">
                <a:solidFill>
                  <a:schemeClr val="bg1"/>
                </a:solidFill>
              </a:rPr>
              <a:t>cont.</a:t>
            </a:r>
          </a:p>
        </p:txBody>
      </p:sp>
      <p:sp>
        <p:nvSpPr>
          <p:cNvPr id="11267" name="Rectangle 3"/>
          <p:cNvSpPr>
            <a:spLocks noGrp="1" noChangeArrowheads="1"/>
          </p:cNvSpPr>
          <p:nvPr>
            <p:ph type="body" idx="1"/>
          </p:nvPr>
        </p:nvSpPr>
        <p:spPr/>
        <p:txBody>
          <a:bodyPr>
            <a:normAutofit/>
          </a:bodyPr>
          <a:lstStyle/>
          <a:p>
            <a:r>
              <a:rPr lang="en-US" b="1" dirty="0"/>
              <a:t>Hybrids</a:t>
            </a:r>
          </a:p>
          <a:p>
            <a:pPr lvl="1"/>
            <a:r>
              <a:rPr lang="en-US" sz="2400" b="1" dirty="0"/>
              <a:t>Prune annually</a:t>
            </a:r>
          </a:p>
          <a:p>
            <a:pPr lvl="1"/>
            <a:r>
              <a:rPr lang="en-US" sz="2400" b="1" dirty="0"/>
              <a:t>3-5 canes</a:t>
            </a:r>
          </a:p>
          <a:p>
            <a:pPr lvl="1"/>
            <a:r>
              <a:rPr lang="en-US" sz="2400" b="1" dirty="0"/>
              <a:t>Vase shape</a:t>
            </a:r>
          </a:p>
        </p:txBody>
      </p:sp>
      <p:pic>
        <p:nvPicPr>
          <p:cNvPr id="11268" name="Picture 4" descr="figure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05000"/>
            <a:ext cx="365760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762000" y="5105400"/>
            <a:ext cx="36275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solidFill>
                  <a:schemeClr val="bg1"/>
                </a:solidFill>
              </a:rPr>
              <a:t>Remove growth below bud union</a:t>
            </a:r>
          </a:p>
        </p:txBody>
      </p:sp>
    </p:spTree>
    <p:extLst>
      <p:ext uri="{BB962C8B-B14F-4D97-AF65-F5344CB8AC3E}">
        <p14:creationId xmlns:p14="http://schemas.microsoft.com/office/powerpoint/2010/main" val="251748227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PROPER CUTS</a:t>
            </a:r>
            <a:endParaRPr lang="en-US" dirty="0">
              <a:solidFill>
                <a:schemeClr val="bg1"/>
              </a:solidFill>
            </a:endParaRPr>
          </a:p>
        </p:txBody>
      </p:sp>
      <p:pic>
        <p:nvPicPr>
          <p:cNvPr id="6" name="Picture 5" descr="close up of rose cut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4490"/>
            <a:ext cx="5299364" cy="5126433"/>
          </a:xfrm>
          <a:prstGeom prst="rect">
            <a:avLst/>
          </a:prstGeom>
        </p:spPr>
      </p:pic>
      <p:sp>
        <p:nvSpPr>
          <p:cNvPr id="5" name="Content Placeholder 4"/>
          <p:cNvSpPr>
            <a:spLocks noGrp="1"/>
          </p:cNvSpPr>
          <p:nvPr>
            <p:ph idx="1"/>
          </p:nvPr>
        </p:nvSpPr>
        <p:spPr>
          <a:xfrm>
            <a:off x="5299363" y="1184491"/>
            <a:ext cx="3077875" cy="6279776"/>
          </a:xfrm>
        </p:spPr>
        <p:txBody>
          <a:bodyPr>
            <a:normAutofit/>
          </a:bodyPr>
          <a:lstStyle/>
          <a:p>
            <a:endParaRPr lang="en-US" dirty="0" smtClean="0"/>
          </a:p>
          <a:p>
            <a:r>
              <a:rPr lang="en-US" dirty="0" smtClean="0"/>
              <a:t>THE FIRST CUT IS TOO LONG</a:t>
            </a:r>
          </a:p>
          <a:p>
            <a:pPr lvl="1"/>
            <a:endParaRPr lang="en-US" dirty="0" smtClean="0"/>
          </a:p>
          <a:p>
            <a:r>
              <a:rPr lang="en-US" dirty="0" smtClean="0"/>
              <a:t>THE SECOND CUT IS TOO SHORT</a:t>
            </a:r>
          </a:p>
          <a:p>
            <a:endParaRPr lang="en-US" dirty="0" smtClean="0"/>
          </a:p>
          <a:p>
            <a:r>
              <a:rPr lang="en-US" dirty="0" smtClean="0"/>
              <a:t>THE THIRD CUT IS CORRECT</a:t>
            </a:r>
            <a:endParaRPr lang="en-US" dirty="0"/>
          </a:p>
        </p:txBody>
      </p:sp>
    </p:spTree>
    <p:extLst>
      <p:ext uri="{BB962C8B-B14F-4D97-AF65-F5344CB8AC3E}">
        <p14:creationId xmlns:p14="http://schemas.microsoft.com/office/powerpoint/2010/main" val="116474471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144017"/>
            <a:ext cx="7612063" cy="1417638"/>
          </a:xfrm>
        </p:spPr>
        <p:txBody>
          <a:bodyPr/>
          <a:lstStyle/>
          <a:p>
            <a:r>
              <a:rPr lang="en-US" dirty="0" smtClean="0">
                <a:solidFill>
                  <a:schemeClr val="bg1"/>
                </a:solidFill>
              </a:rPr>
              <a:t>PRUNING PHOTOS</a:t>
            </a:r>
            <a:endParaRPr lang="en-US" dirty="0">
              <a:solidFill>
                <a:schemeClr val="bg1"/>
              </a:solidFill>
            </a:endParaRPr>
          </a:p>
        </p:txBody>
      </p:sp>
      <p:pic>
        <p:nvPicPr>
          <p:cNvPr id="6" name="Content Placeholder 5" descr="photos of rose pruning - Yahoo Search Results.pdf"/>
          <p:cNvPicPr>
            <a:picLocks noGrp="1" noChangeAspect="1"/>
          </p:cNvPicPr>
          <p:nvPr>
            <p:ph idx="1"/>
          </p:nvPr>
        </p:nvPicPr>
        <p:blipFill rotWithShape="1">
          <a:blip r:embed="rId3">
            <a:extLst>
              <a:ext uri="{28A0092B-C50C-407E-A947-70E740481C1C}">
                <a14:useLocalDpi xmlns:a14="http://schemas.microsoft.com/office/drawing/2010/main" val="0"/>
              </a:ext>
            </a:extLst>
          </a:blip>
          <a:srcRect l="-1773" t="14349" r="13630" b="-3513"/>
          <a:stretch/>
        </p:blipFill>
        <p:spPr>
          <a:xfrm>
            <a:off x="-1325440" y="3008924"/>
            <a:ext cx="7612063" cy="9964982"/>
          </a:xfrm>
        </p:spPr>
      </p:pic>
    </p:spTree>
    <p:extLst>
      <p:ext uri="{BB962C8B-B14F-4D97-AF65-F5344CB8AC3E}">
        <p14:creationId xmlns:p14="http://schemas.microsoft.com/office/powerpoint/2010/main" val="306520969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PRUNING cont’d</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b="1" dirty="0"/>
              <a:t>CLEAN, SHARP TOOLS</a:t>
            </a:r>
          </a:p>
          <a:p>
            <a:pPr marL="800100" lvl="1" indent="-342900">
              <a:buFontTx/>
              <a:buChar char="-"/>
            </a:pPr>
            <a:r>
              <a:rPr lang="en-US" sz="2400" b="1" dirty="0"/>
              <a:t>use by-pass pruners</a:t>
            </a:r>
            <a:r>
              <a:rPr lang="en-US" sz="2400" b="1" dirty="0" smtClean="0"/>
              <a:t>;                                                </a:t>
            </a:r>
            <a:r>
              <a:rPr lang="en-US" sz="2400" b="1" dirty="0"/>
              <a:t>clean </a:t>
            </a:r>
            <a:r>
              <a:rPr lang="en-US" sz="2400" b="1" dirty="0" smtClean="0"/>
              <a:t>in alcohol </a:t>
            </a:r>
            <a:r>
              <a:rPr lang="en-US" sz="2400" b="1" dirty="0"/>
              <a:t>after each use</a:t>
            </a:r>
          </a:p>
          <a:p>
            <a:pPr marL="800100" lvl="1" indent="-342900">
              <a:buFontTx/>
              <a:buChar char="-"/>
            </a:pPr>
            <a:endParaRPr lang="en-US" sz="2400" dirty="0"/>
          </a:p>
          <a:p>
            <a:pPr>
              <a:buSzPct val="150000"/>
              <a:buFont typeface="Arial"/>
              <a:buChar char="•"/>
              <a:defRPr/>
            </a:pPr>
            <a:r>
              <a:rPr lang="en-US" dirty="0"/>
              <a:t> </a:t>
            </a:r>
            <a:r>
              <a:rPr lang="en-US" b="1" dirty="0" smtClean="0"/>
              <a:t>DORMANT OR                                                              SULFUR SPRAY                                                     AFTER PRUNING</a:t>
            </a:r>
            <a:endParaRPr lang="en-US" sz="2400" b="1" dirty="0"/>
          </a:p>
          <a:p>
            <a:pPr marL="0" indent="0">
              <a:buNone/>
            </a:pPr>
            <a:endParaRPr lang="en-US" dirty="0" smtClean="0"/>
          </a:p>
          <a:p>
            <a:pPr marL="0" indent="0">
              <a:buNone/>
            </a:pPr>
            <a:r>
              <a:rPr lang="en-US" dirty="0"/>
              <a:t> </a:t>
            </a:r>
            <a:r>
              <a:rPr lang="en-US" dirty="0" smtClean="0"/>
              <a:t>                            </a:t>
            </a:r>
            <a:r>
              <a:rPr lang="en-US" sz="2000" dirty="0" smtClean="0"/>
              <a:t>  BY-PASS PRUNERS </a:t>
            </a:r>
            <a:r>
              <a:rPr lang="en-US" sz="2000" b="1" dirty="0" smtClean="0"/>
              <a:t>--</a:t>
            </a:r>
            <a:endParaRPr lang="en-US" sz="2000" dirty="0"/>
          </a:p>
        </p:txBody>
      </p:sp>
      <p:pic>
        <p:nvPicPr>
          <p:cNvPr id="4" name="Picture 3" descr="NEW Our Favorite Pru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113212"/>
            <a:ext cx="3352800"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90845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DEADHEADING</a:t>
            </a:r>
            <a:endParaRPr lang="en-US" dirty="0">
              <a:solidFill>
                <a:srgbClr val="FFFFFF"/>
              </a:solidFill>
            </a:endParaRPr>
          </a:p>
        </p:txBody>
      </p:sp>
      <p:sp>
        <p:nvSpPr>
          <p:cNvPr id="5" name="Content Placeholder 4"/>
          <p:cNvSpPr>
            <a:spLocks noGrp="1"/>
          </p:cNvSpPr>
          <p:nvPr>
            <p:ph idx="1"/>
          </p:nvPr>
        </p:nvSpPr>
        <p:spPr>
          <a:xfrm>
            <a:off x="527538" y="2559538"/>
            <a:ext cx="7849701" cy="3693343"/>
          </a:xfrm>
        </p:spPr>
        <p:txBody>
          <a:bodyPr>
            <a:normAutofit/>
          </a:bodyPr>
          <a:lstStyle/>
          <a:p>
            <a:r>
              <a:rPr lang="en-US" b="1" dirty="0" smtClean="0"/>
              <a:t>WHAT IS DEADHEADING?</a:t>
            </a:r>
          </a:p>
          <a:p>
            <a:r>
              <a:rPr lang="en-US" b="1" dirty="0" smtClean="0"/>
              <a:t>WHY IS IT IMPORTANT?</a:t>
            </a:r>
          </a:p>
          <a:p>
            <a:r>
              <a:rPr lang="en-US" b="1" dirty="0" smtClean="0"/>
              <a:t>WHAT DOES IT DO?</a:t>
            </a:r>
          </a:p>
          <a:p>
            <a:r>
              <a:rPr lang="en-US" b="1" dirty="0" smtClean="0"/>
              <a:t>WHAT BRANCHES SHOULD BE DEADHEADED?</a:t>
            </a:r>
            <a:endParaRPr lang="en-US" b="1" dirty="0"/>
          </a:p>
        </p:txBody>
      </p:sp>
      <p:pic>
        <p:nvPicPr>
          <p:cNvPr id="3" name="Picture 2" descr="th-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23" y="293077"/>
            <a:ext cx="1738923" cy="1777769"/>
          </a:xfrm>
          <a:prstGeom prst="rect">
            <a:avLst/>
          </a:prstGeom>
        </p:spPr>
      </p:pic>
      <p:pic>
        <p:nvPicPr>
          <p:cNvPr id="8" name="Picture 7" descr="stock-photo-pruner-with-leaves-isolated-on-white-8304522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231" y="4884615"/>
            <a:ext cx="1760415" cy="1759048"/>
          </a:xfrm>
          <a:prstGeom prst="rect">
            <a:avLst/>
          </a:prstGeom>
        </p:spPr>
      </p:pic>
    </p:spTree>
    <p:extLst>
      <p:ext uri="{BB962C8B-B14F-4D97-AF65-F5344CB8AC3E}">
        <p14:creationId xmlns:p14="http://schemas.microsoft.com/office/powerpoint/2010/main" val="271002408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dirty="0" smtClean="0">
                <a:solidFill>
                  <a:schemeClr val="bg1"/>
                </a:solidFill>
                <a:cs typeface="+mj-cs"/>
              </a:rPr>
              <a:t>DEADHEADING  cont’d</a:t>
            </a:r>
          </a:p>
        </p:txBody>
      </p:sp>
      <p:sp>
        <p:nvSpPr>
          <p:cNvPr id="9219" name="Rectangle 3"/>
          <p:cNvSpPr>
            <a:spLocks noGrp="1" noChangeArrowheads="1"/>
          </p:cNvSpPr>
          <p:nvPr>
            <p:ph type="body" idx="1"/>
          </p:nvPr>
        </p:nvSpPr>
        <p:spPr/>
        <p:txBody>
          <a:bodyPr/>
          <a:lstStyle/>
          <a:p>
            <a:pPr eaLnBrk="1" hangingPunct="1">
              <a:buFontTx/>
              <a:buNone/>
              <a:defRPr/>
            </a:pPr>
            <a:r>
              <a:rPr lang="en-US" b="1" dirty="0" smtClean="0">
                <a:cs typeface="+mn-cs"/>
              </a:rPr>
              <a:t> REDUCES DISEASE</a:t>
            </a:r>
          </a:p>
          <a:p>
            <a:pPr eaLnBrk="1" hangingPunct="1">
              <a:buFontTx/>
              <a:buNone/>
              <a:defRPr/>
            </a:pPr>
            <a:r>
              <a:rPr lang="en-US" sz="2400" b="1" dirty="0" smtClean="0">
                <a:cs typeface="+mn-cs"/>
              </a:rPr>
              <a:t> IMPROVES CIRCULATION</a:t>
            </a:r>
          </a:p>
          <a:p>
            <a:pPr eaLnBrk="1" hangingPunct="1">
              <a:buFontTx/>
              <a:buNone/>
              <a:defRPr/>
            </a:pPr>
            <a:endParaRPr lang="en-US" sz="2400" dirty="0" smtClean="0">
              <a:solidFill>
                <a:srgbClr val="009900"/>
              </a:solidFill>
              <a:cs typeface="+mn-cs"/>
            </a:endParaRPr>
          </a:p>
          <a:p>
            <a:pPr eaLnBrk="1" hangingPunct="1">
              <a:buFontTx/>
              <a:buNone/>
              <a:defRPr/>
            </a:pPr>
            <a:endParaRPr lang="en-US" sz="2400" dirty="0" smtClean="0">
              <a:solidFill>
                <a:srgbClr val="009900"/>
              </a:solidFill>
              <a:cs typeface="+mn-cs"/>
            </a:endParaRPr>
          </a:p>
        </p:txBody>
      </p:sp>
      <p:pic>
        <p:nvPicPr>
          <p:cNvPr id="2" name="Picture 4" descr="figure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7176" y="1600200"/>
            <a:ext cx="36623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89889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86" y="0"/>
            <a:ext cx="9585448" cy="1517959"/>
          </a:xfrm>
        </p:spPr>
        <p:txBody>
          <a:bodyPr/>
          <a:lstStyle/>
          <a:p>
            <a:r>
              <a:rPr lang="en-US" dirty="0" smtClean="0">
                <a:solidFill>
                  <a:srgbClr val="FFFFFF"/>
                </a:solidFill>
              </a:rPr>
              <a:t>DEADHEADING cont’d</a:t>
            </a:r>
            <a:endParaRPr lang="en-US" dirty="0">
              <a:solidFill>
                <a:srgbClr val="FFFFFF"/>
              </a:solidFill>
            </a:endParaRPr>
          </a:p>
        </p:txBody>
      </p:sp>
      <p:sp>
        <p:nvSpPr>
          <p:cNvPr id="3" name="Content Placeholder 2"/>
          <p:cNvSpPr>
            <a:spLocks noGrp="1"/>
          </p:cNvSpPr>
          <p:nvPr>
            <p:ph idx="1"/>
          </p:nvPr>
        </p:nvSpPr>
        <p:spPr>
          <a:xfrm>
            <a:off x="136769" y="1738923"/>
            <a:ext cx="7151077" cy="4923691"/>
          </a:xfrm>
        </p:spPr>
        <p:txBody>
          <a:bodyPr>
            <a:normAutofit lnSpcReduction="10000"/>
          </a:bodyPr>
          <a:lstStyle/>
          <a:p>
            <a:pPr>
              <a:buFont typeface="Wingdings 2" charset="2"/>
              <a:buChar char=""/>
            </a:pPr>
            <a:r>
              <a:rPr lang="en-US" b="1" dirty="0" smtClean="0"/>
              <a:t>DEADHEADING REMOVES SPENT FLOWERS WHILE PRUNINGREMOVES BRANCHES AND SHAPES THE PLANT </a:t>
            </a:r>
          </a:p>
          <a:p>
            <a:pPr>
              <a:buFont typeface="Wingdings 2" charset="2"/>
              <a:buChar char=""/>
            </a:pPr>
            <a:r>
              <a:rPr lang="en-US" b="1" dirty="0" smtClean="0"/>
              <a:t>DEADHEADING CAN BE DONE AS OFTEN AS THE FLOWER IS SPENT</a:t>
            </a:r>
          </a:p>
          <a:p>
            <a:pPr>
              <a:buFont typeface="Wingdings 2" charset="2"/>
              <a:buChar char=""/>
            </a:pPr>
            <a:r>
              <a:rPr lang="en-US" b="1" dirty="0" smtClean="0"/>
              <a:t>DEADHEADING FRESHENS THE PLANT AN ENCOURAGES NEW FLOWERS TO BLOOM</a:t>
            </a:r>
          </a:p>
          <a:p>
            <a:pPr>
              <a:buFont typeface="Wingdings 2" charset="2"/>
              <a:buChar char=""/>
            </a:pPr>
            <a:r>
              <a:rPr lang="en-US" b="1" dirty="0" smtClean="0"/>
              <a:t>DEADHEADING IS IMPORTANT BECAUSE IT IMPROVES CIRCULATION OF THE PLANT AND REDUCES  THE CHANCE OF DISEASE</a:t>
            </a:r>
          </a:p>
          <a:p>
            <a:pPr>
              <a:buFont typeface="Wingdings 2" charset="2"/>
              <a:buChar char=""/>
            </a:pPr>
            <a:endParaRPr lang="en-US" dirty="0"/>
          </a:p>
        </p:txBody>
      </p:sp>
    </p:spTree>
    <p:extLst>
      <p:ext uri="{BB962C8B-B14F-4D97-AF65-F5344CB8AC3E}">
        <p14:creationId xmlns:p14="http://schemas.microsoft.com/office/powerpoint/2010/main" val="423468869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WHO ARE MASTER GARDENERS</a:t>
            </a:r>
            <a:endParaRPr lang="en-US" dirty="0">
              <a:solidFill>
                <a:schemeClr val="bg1"/>
              </a:solidFill>
            </a:endParaRPr>
          </a:p>
        </p:txBody>
      </p:sp>
      <p:sp>
        <p:nvSpPr>
          <p:cNvPr id="3" name="Content Placeholder 2"/>
          <p:cNvSpPr>
            <a:spLocks noGrp="1"/>
          </p:cNvSpPr>
          <p:nvPr>
            <p:ph idx="1"/>
          </p:nvPr>
        </p:nvSpPr>
        <p:spPr/>
        <p:txBody>
          <a:bodyPr>
            <a:normAutofit/>
          </a:bodyPr>
          <a:lstStyle/>
          <a:p>
            <a:pPr lvl="0"/>
            <a:r>
              <a:rPr lang="en-US" sz="2800" b="1" dirty="0" smtClean="0">
                <a:solidFill>
                  <a:srgbClr val="FFFFFF"/>
                </a:solidFill>
                <a:effectLst/>
              </a:rPr>
              <a:t>Master Gardeners are trained volunteers</a:t>
            </a:r>
            <a:r>
              <a:rPr lang="en-US" sz="2800" b="1" dirty="0">
                <a:solidFill>
                  <a:srgbClr val="FFFFFF"/>
                </a:solidFill>
                <a:effectLst/>
              </a:rPr>
              <a:t>, who have received up to </a:t>
            </a:r>
            <a:r>
              <a:rPr lang="en-US" sz="2800" b="1" dirty="0">
                <a:solidFill>
                  <a:srgbClr val="FFFFFF"/>
                </a:solidFill>
                <a:effectLst/>
                <a:uFill>
                  <a:solidFill>
                    <a:srgbClr val="FFFF00"/>
                  </a:solidFill>
                </a:uFill>
              </a:rPr>
              <a:t>80 hours of horticultural instruction from the University of California Cooperative Extension</a:t>
            </a:r>
            <a:r>
              <a:rPr lang="en-US" sz="2800" b="1" dirty="0">
                <a:solidFill>
                  <a:srgbClr val="FFFFFF"/>
                </a:solidFill>
                <a:effectLst/>
              </a:rPr>
              <a:t>  and other local gardening experts</a:t>
            </a:r>
            <a:r>
              <a:rPr lang="en-US" sz="2800" b="1" dirty="0" smtClean="0">
                <a:solidFill>
                  <a:srgbClr val="FFFFFF"/>
                </a:solidFill>
                <a:effectLst/>
              </a:rPr>
              <a:t>.  We </a:t>
            </a:r>
            <a:r>
              <a:rPr lang="en-US" sz="2800" b="1" dirty="0">
                <a:solidFill>
                  <a:srgbClr val="FFFFFF"/>
                </a:solidFill>
                <a:effectLst/>
              </a:rPr>
              <a:t>are trained in gardening topics ranging from basic botany and plant pathology to integrated pest management and irrigation techniques.  </a:t>
            </a:r>
          </a:p>
          <a:p>
            <a:endParaRPr lang="en-US" sz="2800" dirty="0"/>
          </a:p>
        </p:txBody>
      </p:sp>
      <p:sp>
        <p:nvSpPr>
          <p:cNvPr id="4" name="Rectangle 3"/>
          <p:cNvSpPr txBox="1">
            <a:spLocks noChangeArrowheads="1"/>
          </p:cNvSpPr>
          <p:nvPr/>
        </p:nvSpPr>
        <p:spPr>
          <a:xfrm>
            <a:off x="765174" y="712727"/>
            <a:ext cx="7612064" cy="49831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96875" marR="0" lvl="0" indent="-396875" algn="l" defTabSz="914363" rtl="0" eaLnBrk="1" fontAlgn="auto" latinLnBrk="0" hangingPunct="1">
              <a:lnSpc>
                <a:spcPts val="2700"/>
              </a:lnSpc>
              <a:spcBef>
                <a:spcPts val="600"/>
              </a:spcBef>
              <a:spcAft>
                <a:spcPts val="0"/>
              </a:spcAft>
              <a:buClrTx/>
              <a:buSzTx/>
              <a:buFontTx/>
              <a:buBlip>
                <a:blip r:embed="rId3"/>
              </a:buBlip>
              <a:tabLst/>
              <a:defRPr/>
            </a:pPr>
            <a:endParaRPr kumimoji="0" lang="en-US" sz="2400" b="0" i="0" u="none" strike="noStrike" kern="1200" cap="none" spc="0" normalizeH="0" baseline="0" noProof="0" dirty="0" smtClean="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550065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solidFill>
              </a:rPr>
              <a:t>COMMON DISEASES IN ROSES</a:t>
            </a:r>
            <a:endParaRPr lang="en-US" sz="3200" dirty="0">
              <a:solidFill>
                <a:schemeClr val="bg1"/>
              </a:solidFill>
            </a:endParaRPr>
          </a:p>
        </p:txBody>
      </p:sp>
      <p:sp>
        <p:nvSpPr>
          <p:cNvPr id="3" name="Content Placeholder 2"/>
          <p:cNvSpPr>
            <a:spLocks noGrp="1"/>
          </p:cNvSpPr>
          <p:nvPr>
            <p:ph idx="1"/>
          </p:nvPr>
        </p:nvSpPr>
        <p:spPr>
          <a:xfrm>
            <a:off x="371231" y="1497106"/>
            <a:ext cx="8377239" cy="5009202"/>
          </a:xfrm>
        </p:spPr>
        <p:txBody>
          <a:bodyPr>
            <a:noAutofit/>
          </a:bodyPr>
          <a:lstStyle/>
          <a:p>
            <a:pPr lvl="2"/>
            <a:r>
              <a:rPr lang="en-US" sz="2400" b="1" dirty="0" smtClean="0"/>
              <a:t>POWDERY MILDEW –</a:t>
            </a:r>
            <a:r>
              <a:rPr lang="en-US" sz="2400" b="1" dirty="0"/>
              <a:t>w</a:t>
            </a:r>
            <a:r>
              <a:rPr lang="en-US" sz="2400" b="1" dirty="0" smtClean="0"/>
              <a:t>hite-grey powdery growth; spreads by airborne spores; control by </a:t>
            </a:r>
            <a:r>
              <a:rPr lang="en-US" sz="2400" b="1" dirty="0"/>
              <a:t>s</a:t>
            </a:r>
            <a:r>
              <a:rPr lang="en-US" sz="2400" b="1" dirty="0" smtClean="0"/>
              <a:t>pray washing foliage in the morning</a:t>
            </a:r>
          </a:p>
          <a:p>
            <a:pPr lvl="2"/>
            <a:endParaRPr lang="en-US" sz="2400" b="1" dirty="0" smtClean="0"/>
          </a:p>
          <a:p>
            <a:pPr lvl="2"/>
            <a:r>
              <a:rPr lang="en-US" sz="2400" b="1" dirty="0" smtClean="0"/>
              <a:t>BLACK SPOT – black spots appear on leaves and quickly spread; remove all leaves and discard in trash</a:t>
            </a:r>
          </a:p>
          <a:p>
            <a:pPr lvl="2"/>
            <a:endParaRPr lang="en-US" sz="2400" b="1" dirty="0" smtClean="0"/>
          </a:p>
          <a:p>
            <a:pPr lvl="2"/>
            <a:r>
              <a:rPr lang="en-US" sz="2400" b="1" dirty="0" smtClean="0"/>
              <a:t>Both of the above are a fungus; it is important to provide good circulation. Place plant in right location.  Remember – right plant/right place; can be controlled organically with </a:t>
            </a:r>
            <a:r>
              <a:rPr lang="en-US" sz="2400" b="1" dirty="0" err="1" smtClean="0"/>
              <a:t>neem</a:t>
            </a:r>
            <a:r>
              <a:rPr lang="en-US" sz="2400" b="1" dirty="0" smtClean="0"/>
              <a:t> oil</a:t>
            </a:r>
            <a:endParaRPr lang="en-US" sz="2400" b="1" dirty="0"/>
          </a:p>
          <a:p>
            <a:pPr lvl="2"/>
            <a:endParaRPr lang="en-US" sz="2400" b="1" dirty="0"/>
          </a:p>
          <a:p>
            <a:pPr marL="685800" lvl="2" indent="0">
              <a:buNone/>
            </a:pPr>
            <a:endParaRPr lang="en-US" dirty="0"/>
          </a:p>
          <a:p>
            <a:pPr marL="0" indent="0">
              <a:buNone/>
            </a:pPr>
            <a:endParaRPr lang="en-US" sz="2000" dirty="0"/>
          </a:p>
        </p:txBody>
      </p:sp>
    </p:spTree>
    <p:extLst>
      <p:ext uri="{BB962C8B-B14F-4D97-AF65-F5344CB8AC3E}">
        <p14:creationId xmlns:p14="http://schemas.microsoft.com/office/powerpoint/2010/main" val="49141715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BENEFICIALS</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LADY </a:t>
            </a:r>
            <a:r>
              <a:rPr lang="en-US" sz="3200" dirty="0"/>
              <a:t>BEETLE </a:t>
            </a:r>
            <a:r>
              <a:rPr lang="en-US" sz="3200" dirty="0" smtClean="0"/>
              <a:t>LARVAE</a:t>
            </a:r>
          </a:p>
          <a:p>
            <a:r>
              <a:rPr lang="en-US" sz="3200" dirty="0" smtClean="0"/>
              <a:t>LADY BEETLES</a:t>
            </a:r>
            <a:endParaRPr lang="en-US" sz="3200" dirty="0"/>
          </a:p>
          <a:p>
            <a:r>
              <a:rPr lang="en-US" sz="3200" dirty="0"/>
              <a:t>LACEWINGS</a:t>
            </a:r>
          </a:p>
          <a:p>
            <a:r>
              <a:rPr lang="en-US" sz="3200" dirty="0"/>
              <a:t>PARASITIC WASPS</a:t>
            </a:r>
          </a:p>
          <a:p>
            <a:r>
              <a:rPr lang="en-US" sz="3200" dirty="0"/>
              <a:t>FLIES – SYRPHID AD </a:t>
            </a:r>
            <a:r>
              <a:rPr lang="en-US" sz="3200" dirty="0" smtClean="0"/>
              <a:t>TACHINID</a:t>
            </a:r>
          </a:p>
          <a:p>
            <a:r>
              <a:rPr lang="en-US" sz="3200" dirty="0" smtClean="0"/>
              <a:t>SOLDIER BEETLES</a:t>
            </a:r>
            <a:endParaRPr lang="en-US" sz="3200" dirty="0"/>
          </a:p>
          <a:p>
            <a:r>
              <a:rPr lang="en-US" sz="3200" dirty="0"/>
              <a:t>MANY OTHERS</a:t>
            </a:r>
          </a:p>
          <a:p>
            <a:endParaRPr lang="en-US" dirty="0"/>
          </a:p>
        </p:txBody>
      </p:sp>
    </p:spTree>
    <p:extLst>
      <p:ext uri="{BB962C8B-B14F-4D97-AF65-F5344CB8AC3E}">
        <p14:creationId xmlns:p14="http://schemas.microsoft.com/office/powerpoint/2010/main" val="407719812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1"/>
                </a:solidFill>
              </a:rPr>
              <a:t>PESTS</a:t>
            </a:r>
            <a:endParaRPr lang="en-US" dirty="0">
              <a:solidFill>
                <a:schemeClr val="bg1"/>
              </a:solidFill>
            </a:endParaRPr>
          </a:p>
        </p:txBody>
      </p:sp>
      <p:sp>
        <p:nvSpPr>
          <p:cNvPr id="5" name="Content Placeholder 4"/>
          <p:cNvSpPr>
            <a:spLocks noGrp="1"/>
          </p:cNvSpPr>
          <p:nvPr>
            <p:ph idx="1"/>
          </p:nvPr>
        </p:nvSpPr>
        <p:spPr>
          <a:xfrm>
            <a:off x="748809" y="1797538"/>
            <a:ext cx="7612064" cy="7601034"/>
          </a:xfrm>
        </p:spPr>
        <p:txBody>
          <a:bodyPr>
            <a:normAutofit/>
          </a:bodyPr>
          <a:lstStyle/>
          <a:p>
            <a:pPr>
              <a:buFont typeface="Arial"/>
              <a:buChar char="•"/>
            </a:pPr>
            <a:r>
              <a:rPr lang="en-US" sz="3200" dirty="0" smtClean="0"/>
              <a:t>APHIDS – most common</a:t>
            </a:r>
          </a:p>
          <a:p>
            <a:pPr>
              <a:buFont typeface="Arial"/>
              <a:buChar char="•"/>
            </a:pPr>
            <a:r>
              <a:rPr lang="en-US" sz="3200" dirty="0" smtClean="0"/>
              <a:t>ANTS – provide care for aphids</a:t>
            </a:r>
          </a:p>
          <a:p>
            <a:pPr>
              <a:buFont typeface="Arial"/>
              <a:buChar char="•"/>
            </a:pPr>
            <a:r>
              <a:rPr lang="en-US" sz="3200" dirty="0" smtClean="0"/>
              <a:t>THRIPS, SPIDER MITES, AND MANY OTHERS</a:t>
            </a:r>
          </a:p>
          <a:p>
            <a:pPr>
              <a:buFont typeface="Arial"/>
              <a:buChar char="•"/>
            </a:pPr>
            <a:r>
              <a:rPr lang="en-US" sz="3200" dirty="0" smtClean="0"/>
              <a:t>A </a:t>
            </a:r>
            <a:r>
              <a:rPr lang="en-US" sz="3200" dirty="0"/>
              <a:t>GOOD </a:t>
            </a:r>
            <a:r>
              <a:rPr lang="en-US" sz="3200" dirty="0" smtClean="0"/>
              <a:t>RESOURCE </a:t>
            </a:r>
            <a:endParaRPr lang="en-US" sz="3200" dirty="0"/>
          </a:p>
          <a:p>
            <a:pPr marL="0" indent="0">
              <a:buNone/>
            </a:pPr>
            <a:r>
              <a:rPr lang="en-US" sz="3200" dirty="0" smtClean="0"/>
              <a:t> </a:t>
            </a:r>
            <a:r>
              <a:rPr lang="en-US" sz="2000" dirty="0" smtClean="0"/>
              <a:t>www.ipm.ucdavis.edu/mg/pestnote/PM7466.HTM</a:t>
            </a:r>
          </a:p>
          <a:p>
            <a:pPr marL="0" indent="0">
              <a:buNone/>
            </a:pPr>
            <a:endParaRPr lang="en-US" dirty="0" smtClean="0"/>
          </a:p>
        </p:txBody>
      </p:sp>
    </p:spTree>
    <p:extLst>
      <p:ext uri="{BB962C8B-B14F-4D97-AF65-F5344CB8AC3E}">
        <p14:creationId xmlns:p14="http://schemas.microsoft.com/office/powerpoint/2010/main" val="379362010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pPr algn="ctr"/>
            <a:r>
              <a:rPr lang="en-US" i="1" dirty="0">
                <a:solidFill>
                  <a:srgbClr val="FFFFFF"/>
                </a:solidFill>
                <a:effectLst>
                  <a:outerShdw blurRad="38100" dist="38100" dir="2700000" algn="tl">
                    <a:srgbClr val="000000">
                      <a:alpha val="43137"/>
                    </a:srgbClr>
                  </a:outerShdw>
                </a:effectLst>
                <a:latin typeface="Georgia" pitchFamily="18" charset="0"/>
              </a:rPr>
              <a:t>Thank</a:t>
            </a:r>
            <a:r>
              <a:rPr lang="en-US" dirty="0">
                <a:solidFill>
                  <a:srgbClr val="FFFFFF"/>
                </a:solidFill>
                <a:effectLst>
                  <a:outerShdw blurRad="38100" dist="38100" dir="2700000" algn="tl">
                    <a:srgbClr val="000000">
                      <a:alpha val="43137"/>
                    </a:srgbClr>
                  </a:outerShdw>
                </a:effectLst>
                <a:latin typeface="Georgia" pitchFamily="18" charset="0"/>
              </a:rPr>
              <a:t> </a:t>
            </a:r>
            <a:r>
              <a:rPr lang="en-US" i="1" dirty="0" smtClean="0">
                <a:solidFill>
                  <a:srgbClr val="FFFFFF"/>
                </a:solidFill>
                <a:effectLst>
                  <a:outerShdw blurRad="38100" dist="38100" dir="2700000" algn="tl">
                    <a:srgbClr val="000000">
                      <a:alpha val="43137"/>
                    </a:srgbClr>
                  </a:outerShdw>
                </a:effectLst>
                <a:latin typeface="Georgia" pitchFamily="18" charset="0"/>
              </a:rPr>
              <a:t>You And Happy Gardening!</a:t>
            </a:r>
            <a:endParaRPr lang="en-US" dirty="0">
              <a:solidFill>
                <a:srgbClr val="FFFFFF"/>
              </a:solidFill>
              <a:effectLst>
                <a:outerShdw blurRad="38100" dist="38100" dir="2700000" algn="tl">
                  <a:srgbClr val="000000">
                    <a:alpha val="43137"/>
                  </a:srgbClr>
                </a:outerShdw>
              </a:effectLst>
            </a:endParaRPr>
          </a:p>
        </p:txBody>
      </p:sp>
      <p:sp>
        <p:nvSpPr>
          <p:cNvPr id="4" name="Text Placeholder 2"/>
          <p:cNvSpPr>
            <a:spLocks noGrp="1"/>
          </p:cNvSpPr>
          <p:nvPr>
            <p:ph idx="1"/>
          </p:nvPr>
        </p:nvSpPr>
        <p:spPr/>
        <p:txBody>
          <a:bodyPr>
            <a:normAutofit/>
          </a:bodyPr>
          <a:lstStyle/>
          <a:p>
            <a:pPr algn="ctr">
              <a:lnSpc>
                <a:spcPct val="80000"/>
              </a:lnSpc>
              <a:buNone/>
            </a:pPr>
            <a:r>
              <a:rPr lang="en-US" sz="3200" dirty="0" smtClean="0"/>
              <a:t>UCCE Placer County Master Gardeners</a:t>
            </a:r>
          </a:p>
          <a:p>
            <a:pPr algn="ctr">
              <a:lnSpc>
                <a:spcPct val="80000"/>
              </a:lnSpc>
              <a:buNone/>
            </a:pPr>
            <a:r>
              <a:rPr lang="en-US" sz="3200" dirty="0" smtClean="0"/>
              <a:t>Office Hotline 530 889-7388 or                            Online: http://pcmg.ucanr.org/Got_Questions</a:t>
            </a:r>
          </a:p>
          <a:p>
            <a:pPr algn="ctr">
              <a:lnSpc>
                <a:spcPct val="80000"/>
              </a:lnSpc>
              <a:buNone/>
            </a:pPr>
            <a:r>
              <a:rPr lang="en-US" sz="3200" dirty="0" smtClean="0"/>
              <a:t>Web:  pcmg.ucanr.org</a:t>
            </a:r>
          </a:p>
          <a:p>
            <a:pPr marL="0" indent="0">
              <a:buNone/>
            </a:pPr>
            <a:r>
              <a:rPr lang="en-US" sz="3200" dirty="0" smtClean="0"/>
              <a:t> </a:t>
            </a:r>
            <a:endParaRPr lang="en-US" sz="3200" dirty="0"/>
          </a:p>
        </p:txBody>
      </p:sp>
      <p:pic>
        <p:nvPicPr>
          <p:cNvPr id="5" name="Picture 4" descr="UCCE_log"/>
          <p:cNvPicPr/>
          <p:nvPr/>
        </p:nvPicPr>
        <p:blipFill>
          <a:blip r:embed="rId3" cstate="print"/>
          <a:srcRect/>
          <a:stretch>
            <a:fillRect/>
          </a:stretch>
        </p:blipFill>
        <p:spPr bwMode="auto">
          <a:xfrm>
            <a:off x="765174" y="5338481"/>
            <a:ext cx="688975" cy="914400"/>
          </a:xfrm>
          <a:prstGeom prst="rect">
            <a:avLst/>
          </a:prstGeom>
          <a:noFill/>
        </p:spPr>
      </p:pic>
      <p:pic>
        <p:nvPicPr>
          <p:cNvPr id="7" name="Picture 6" descr="ANR_logo"/>
          <p:cNvPicPr/>
          <p:nvPr/>
        </p:nvPicPr>
        <p:blipFill>
          <a:blip r:embed="rId4" cstate="print"/>
          <a:srcRect/>
          <a:stretch>
            <a:fillRect/>
          </a:stretch>
        </p:blipFill>
        <p:spPr bwMode="auto">
          <a:xfrm>
            <a:off x="1497257" y="5339116"/>
            <a:ext cx="1042670" cy="913765"/>
          </a:xfrm>
          <a:prstGeom prst="rect">
            <a:avLst/>
          </a:prstGeom>
          <a:noFill/>
        </p:spPr>
      </p:pic>
      <p:pic>
        <p:nvPicPr>
          <p:cNvPr id="8" name="Picture 7" descr="Logo-MG with UCCE"/>
          <p:cNvPicPr/>
          <p:nvPr/>
        </p:nvPicPr>
        <p:blipFill>
          <a:blip r:embed="rId5" cstate="print"/>
          <a:srcRect/>
          <a:stretch>
            <a:fillRect/>
          </a:stretch>
        </p:blipFill>
        <p:spPr bwMode="auto">
          <a:xfrm>
            <a:off x="7400804" y="4719356"/>
            <a:ext cx="1571625" cy="1533525"/>
          </a:xfrm>
          <a:prstGeom prst="rect">
            <a:avLst/>
          </a:prstGeom>
          <a:noFill/>
        </p:spPr>
      </p:pic>
      <p:pic>
        <p:nvPicPr>
          <p:cNvPr id="9" name="Picture 8" descr="growing-plant-animated.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775" y="242046"/>
            <a:ext cx="1066800" cy="1828800"/>
          </a:xfrm>
          <a:prstGeom prst="rect">
            <a:avLst/>
          </a:prstGeom>
        </p:spPr>
      </p:pic>
    </p:spTree>
    <p:extLst>
      <p:ext uri="{BB962C8B-B14F-4D97-AF65-F5344CB8AC3E}">
        <p14:creationId xmlns:p14="http://schemas.microsoft.com/office/powerpoint/2010/main" val="398360455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WHO ARE MASTER GARDENERS CONT’D</a:t>
            </a:r>
            <a:endParaRPr lang="en-US" dirty="0">
              <a:solidFill>
                <a:schemeClr val="bg1"/>
              </a:solidFill>
            </a:endParaRPr>
          </a:p>
        </p:txBody>
      </p:sp>
      <p:sp>
        <p:nvSpPr>
          <p:cNvPr id="3" name="Content Placeholder 2"/>
          <p:cNvSpPr>
            <a:spLocks noGrp="1"/>
          </p:cNvSpPr>
          <p:nvPr>
            <p:ph idx="1"/>
          </p:nvPr>
        </p:nvSpPr>
        <p:spPr/>
        <p:txBody>
          <a:bodyPr/>
          <a:lstStyle/>
          <a:p>
            <a:pPr defTabSz="914363">
              <a:lnSpc>
                <a:spcPts val="2700"/>
              </a:lnSpc>
              <a:spcBef>
                <a:spcPts val="1200"/>
              </a:spcBef>
              <a:spcAft>
                <a:spcPts val="600"/>
              </a:spcAft>
              <a:defRPr/>
            </a:pPr>
            <a:r>
              <a:rPr lang="en-US" b="1" dirty="0">
                <a:solidFill>
                  <a:srgbClr val="FFFFFF"/>
                </a:solidFill>
                <a:effectLst/>
              </a:rPr>
              <a:t>In exchange for this training, Master Gardeners agree to complete </a:t>
            </a:r>
            <a:r>
              <a:rPr lang="en-US" b="1" dirty="0">
                <a:solidFill>
                  <a:srgbClr val="FFFFFF"/>
                </a:solidFill>
                <a:effectLst/>
                <a:uFill>
                  <a:solidFill>
                    <a:srgbClr val="FFFF00"/>
                  </a:solidFill>
                </a:uFill>
              </a:rPr>
              <a:t>50 hours of apprenticeship </a:t>
            </a:r>
            <a:r>
              <a:rPr lang="en-US" b="1" dirty="0">
                <a:solidFill>
                  <a:srgbClr val="FFFFFF"/>
                </a:solidFill>
                <a:effectLst/>
              </a:rPr>
              <a:t>and volunteer work to become certified.  </a:t>
            </a:r>
            <a:endParaRPr lang="en-US" b="1" dirty="0" smtClean="0">
              <a:solidFill>
                <a:srgbClr val="FFFFFF"/>
              </a:solidFill>
              <a:effectLst/>
            </a:endParaRPr>
          </a:p>
          <a:p>
            <a:pPr defTabSz="914363">
              <a:lnSpc>
                <a:spcPts val="2700"/>
              </a:lnSpc>
              <a:spcBef>
                <a:spcPts val="1200"/>
              </a:spcBef>
              <a:spcAft>
                <a:spcPts val="600"/>
              </a:spcAft>
              <a:defRPr/>
            </a:pPr>
            <a:endParaRPr lang="en-US" b="1" dirty="0">
              <a:solidFill>
                <a:srgbClr val="FFFFFF"/>
              </a:solidFill>
              <a:effectLst/>
            </a:endParaRPr>
          </a:p>
          <a:p>
            <a:pPr defTabSz="914363">
              <a:lnSpc>
                <a:spcPts val="2700"/>
              </a:lnSpc>
              <a:spcBef>
                <a:spcPts val="1200"/>
              </a:spcBef>
              <a:spcAft>
                <a:spcPts val="600"/>
              </a:spcAft>
              <a:defRPr/>
            </a:pPr>
            <a:r>
              <a:rPr lang="en-US" b="1" dirty="0">
                <a:solidFill>
                  <a:srgbClr val="FFFFFF"/>
                </a:solidFill>
                <a:effectLst/>
                <a:uFill>
                  <a:solidFill>
                    <a:srgbClr val="FFFF00"/>
                  </a:solidFill>
                </a:uFill>
              </a:rPr>
              <a:t>Additional training and volunteer time are required annually to renew certification</a:t>
            </a:r>
            <a:r>
              <a:rPr lang="en-US" b="1" dirty="0">
                <a:solidFill>
                  <a:srgbClr val="FFFFFF"/>
                </a:solidFill>
                <a:effectLst/>
              </a:rPr>
              <a:t>.   Only persons who have successfully completed these requirements can call themselves Master </a:t>
            </a:r>
            <a:r>
              <a:rPr lang="en-US" b="1" dirty="0" smtClean="0">
                <a:solidFill>
                  <a:srgbClr val="FFFFFF"/>
                </a:solidFill>
                <a:effectLst/>
              </a:rPr>
              <a:t>Gardeners</a:t>
            </a:r>
            <a:r>
              <a:rPr lang="en-US" b="1" dirty="0">
                <a:effectLst/>
              </a:rPr>
              <a:t>.</a:t>
            </a:r>
            <a:endParaRPr lang="en-US" b="1" dirty="0">
              <a:solidFill>
                <a:schemeClr val="tx1"/>
              </a:solidFill>
              <a:effectLst/>
            </a:endParaRPr>
          </a:p>
          <a:p>
            <a:endParaRPr lang="en-US" dirty="0"/>
          </a:p>
        </p:txBody>
      </p:sp>
    </p:spTree>
    <p:extLst>
      <p:ext uri="{BB962C8B-B14F-4D97-AF65-F5344CB8AC3E}">
        <p14:creationId xmlns:p14="http://schemas.microsoft.com/office/powerpoint/2010/main" val="395616799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ALL ABOUT ROSES</a:t>
            </a:r>
            <a:endParaRPr lang="en-US" dirty="0">
              <a:solidFill>
                <a:schemeClr val="bg1"/>
              </a:solidFill>
            </a:endParaRPr>
          </a:p>
        </p:txBody>
      </p:sp>
      <p:sp>
        <p:nvSpPr>
          <p:cNvPr id="3" name="Content Placeholder 2"/>
          <p:cNvSpPr>
            <a:spLocks noGrp="1"/>
          </p:cNvSpPr>
          <p:nvPr>
            <p:ph idx="1"/>
          </p:nvPr>
        </p:nvSpPr>
        <p:spPr>
          <a:xfrm>
            <a:off x="765175" y="1710611"/>
            <a:ext cx="7612064" cy="4717544"/>
          </a:xfrm>
        </p:spPr>
        <p:txBody>
          <a:bodyPr>
            <a:noAutofit/>
          </a:bodyPr>
          <a:lstStyle/>
          <a:p>
            <a:pPr>
              <a:buFont typeface="Wingdings 2" charset="2"/>
              <a:buChar char=""/>
            </a:pPr>
            <a:r>
              <a:rPr lang="en-US" b="1" dirty="0" smtClean="0"/>
              <a:t>CHOOSING THE RIGHT ROSE</a:t>
            </a:r>
          </a:p>
          <a:p>
            <a:pPr>
              <a:buFont typeface="Wingdings 2" charset="2"/>
              <a:buChar char=""/>
            </a:pPr>
            <a:r>
              <a:rPr lang="en-US" b="1" dirty="0" smtClean="0"/>
              <a:t>VARIETIES OF  ROSES</a:t>
            </a:r>
            <a:endParaRPr lang="en-US" b="1" dirty="0"/>
          </a:p>
          <a:p>
            <a:pPr>
              <a:buFont typeface="Wingdings 2" charset="2"/>
              <a:buChar char=""/>
            </a:pPr>
            <a:r>
              <a:rPr lang="en-US" b="1" dirty="0" smtClean="0"/>
              <a:t>PRUNING GUIDELINES</a:t>
            </a:r>
          </a:p>
          <a:p>
            <a:pPr>
              <a:buFont typeface="Wingdings 2" charset="2"/>
              <a:buChar char=""/>
            </a:pPr>
            <a:r>
              <a:rPr lang="en-US" b="1" dirty="0" smtClean="0"/>
              <a:t>DEADHEADING</a:t>
            </a:r>
          </a:p>
          <a:p>
            <a:pPr>
              <a:buFont typeface="Wingdings 2" charset="2"/>
              <a:buChar char=""/>
            </a:pPr>
            <a:r>
              <a:rPr lang="en-US" b="1" dirty="0" smtClean="0"/>
              <a:t>COMMON DISEASES IN ROSES</a:t>
            </a:r>
          </a:p>
          <a:p>
            <a:pPr>
              <a:buFont typeface="Wingdings 2" charset="2"/>
              <a:buChar char=""/>
            </a:pPr>
            <a:r>
              <a:rPr lang="en-US" b="1" dirty="0" smtClean="0"/>
              <a:t>PESTS</a:t>
            </a:r>
          </a:p>
          <a:p>
            <a:r>
              <a:rPr lang="en-US" b="1" dirty="0" smtClean="0"/>
              <a:t>BENEFICIALS</a:t>
            </a:r>
          </a:p>
          <a:p>
            <a:r>
              <a:rPr lang="en-US" b="1" dirty="0" smtClean="0"/>
              <a:t>GENERAL CARE</a:t>
            </a:r>
          </a:p>
          <a:p>
            <a:endParaRPr lang="en-US" dirty="0"/>
          </a:p>
        </p:txBody>
      </p:sp>
      <p:pic>
        <p:nvPicPr>
          <p:cNvPr id="5" name="Picture 4" descr="th-1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596" y="697448"/>
            <a:ext cx="981440" cy="1013162"/>
          </a:xfrm>
          <a:prstGeom prst="rect">
            <a:avLst/>
          </a:prstGeom>
        </p:spPr>
      </p:pic>
    </p:spTree>
    <p:extLst>
      <p:ext uri="{BB962C8B-B14F-4D97-AF65-F5344CB8AC3E}">
        <p14:creationId xmlns:p14="http://schemas.microsoft.com/office/powerpoint/2010/main" val="428489344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solidFill>
              </a:rPr>
              <a:t>CHOOSING THE RIGHT ROSE</a:t>
            </a:r>
            <a:endParaRPr lang="en-US" sz="3200" dirty="0">
              <a:solidFill>
                <a:schemeClr val="bg1"/>
              </a:solidFill>
            </a:endParaRPr>
          </a:p>
        </p:txBody>
      </p:sp>
      <p:sp>
        <p:nvSpPr>
          <p:cNvPr id="3" name="Content Placeholder 2"/>
          <p:cNvSpPr>
            <a:spLocks noGrp="1"/>
          </p:cNvSpPr>
          <p:nvPr>
            <p:ph idx="1"/>
          </p:nvPr>
        </p:nvSpPr>
        <p:spPr>
          <a:xfrm>
            <a:off x="371231" y="2107587"/>
            <a:ext cx="8377239" cy="3949336"/>
          </a:xfrm>
        </p:spPr>
        <p:txBody>
          <a:bodyPr>
            <a:noAutofit/>
          </a:bodyPr>
          <a:lstStyle/>
          <a:p>
            <a:pPr lvl="2"/>
            <a:r>
              <a:rPr lang="en-US" sz="2400" b="1" dirty="0" smtClean="0"/>
              <a:t>DETERMINE YOUR PURPOSE FOR THE ROSE BEFORE PURCHASING OR PLANTING</a:t>
            </a:r>
          </a:p>
          <a:p>
            <a:pPr lvl="2"/>
            <a:endParaRPr lang="en-US" sz="2400" b="1" dirty="0"/>
          </a:p>
          <a:p>
            <a:pPr lvl="2"/>
            <a:r>
              <a:rPr lang="en-US" sz="2400" b="1" dirty="0" smtClean="0"/>
              <a:t>CHOOSE THE HEALTHIEST, BEST AVAILABLE SPECIMENS FREE OF INSECTS AND DISEASE WHETHER IN A CONTAINER OR BARE ROOT</a:t>
            </a:r>
          </a:p>
          <a:p>
            <a:pPr marL="685800" lvl="2" indent="0">
              <a:buNone/>
            </a:pPr>
            <a:endParaRPr lang="en-US" dirty="0"/>
          </a:p>
          <a:p>
            <a:endParaRPr lang="en-US" sz="2000" dirty="0"/>
          </a:p>
        </p:txBody>
      </p:sp>
      <p:pic>
        <p:nvPicPr>
          <p:cNvPr id="6" name="Picture 5" descr="pink-growing-flower.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964" y="79468"/>
            <a:ext cx="2208842" cy="2028119"/>
          </a:xfrm>
          <a:prstGeom prst="rect">
            <a:avLst/>
          </a:prstGeom>
        </p:spPr>
      </p:pic>
      <p:pic>
        <p:nvPicPr>
          <p:cNvPr id="8" name="Picture 7" descr="th-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934" y="4911114"/>
            <a:ext cx="1711325" cy="1341193"/>
          </a:xfrm>
          <a:prstGeom prst="rect">
            <a:avLst/>
          </a:prstGeom>
        </p:spPr>
      </p:pic>
      <p:pic>
        <p:nvPicPr>
          <p:cNvPr id="9" name="Picture 8" descr="th-5.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6496" y="4911114"/>
            <a:ext cx="1752120" cy="1395047"/>
          </a:xfrm>
          <a:prstGeom prst="rect">
            <a:avLst/>
          </a:prstGeom>
        </p:spPr>
      </p:pic>
    </p:spTree>
    <p:extLst>
      <p:ext uri="{BB962C8B-B14F-4D97-AF65-F5344CB8AC3E}">
        <p14:creationId xmlns:p14="http://schemas.microsoft.com/office/powerpoint/2010/main" val="70006282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8923" y="79468"/>
            <a:ext cx="12836770" cy="1417638"/>
          </a:xfrm>
        </p:spPr>
        <p:txBody>
          <a:bodyPr/>
          <a:lstStyle/>
          <a:p>
            <a:r>
              <a:rPr lang="en-US" sz="4000" dirty="0" smtClean="0">
                <a:solidFill>
                  <a:srgbClr val="FFFFFF"/>
                </a:solidFill>
              </a:rPr>
              <a:t>VARIETIES OF ROSES</a:t>
            </a:r>
            <a:endParaRPr lang="en-US" sz="4000" dirty="0">
              <a:solidFill>
                <a:srgbClr val="FFFFFF"/>
              </a:solidFill>
            </a:endParaRPr>
          </a:p>
        </p:txBody>
      </p:sp>
      <p:sp>
        <p:nvSpPr>
          <p:cNvPr id="6" name="TextBox 5"/>
          <p:cNvSpPr txBox="1"/>
          <p:nvPr/>
        </p:nvSpPr>
        <p:spPr>
          <a:xfrm>
            <a:off x="547523" y="2317607"/>
            <a:ext cx="6935707" cy="1200328"/>
          </a:xfrm>
          <a:prstGeom prst="rect">
            <a:avLst/>
          </a:prstGeom>
          <a:noFill/>
        </p:spPr>
        <p:txBody>
          <a:bodyPr wrap="square" rtlCol="0">
            <a:spAutoFit/>
          </a:bodyPr>
          <a:lstStyle/>
          <a:p>
            <a:pPr marL="342900" indent="-342900">
              <a:buSzPct val="150000"/>
              <a:buFont typeface="Arial"/>
              <a:buChar char="•"/>
            </a:pPr>
            <a:r>
              <a:rPr lang="en-US" sz="2400" dirty="0" smtClean="0">
                <a:solidFill>
                  <a:schemeClr val="bg1"/>
                </a:solidFill>
              </a:rPr>
              <a:t>HYBRID TEA ROSES</a:t>
            </a:r>
          </a:p>
          <a:p>
            <a:pPr lvl="2">
              <a:buSzPct val="101000"/>
            </a:pPr>
            <a:r>
              <a:rPr lang="en-US" sz="2400" dirty="0" smtClean="0">
                <a:solidFill>
                  <a:schemeClr val="bg1"/>
                </a:solidFill>
              </a:rPr>
              <a:t>- large bloom at cane's end</a:t>
            </a:r>
          </a:p>
          <a:p>
            <a:pPr marL="342900" indent="-342900">
              <a:buSzPct val="101000"/>
              <a:buFont typeface="Arial"/>
              <a:buChar char="•"/>
            </a:pPr>
            <a:endParaRPr lang="en-US" sz="2400" dirty="0">
              <a:solidFill>
                <a:schemeClr val="bg1"/>
              </a:solidFill>
            </a:endParaRPr>
          </a:p>
        </p:txBody>
      </p:sp>
      <p:pic>
        <p:nvPicPr>
          <p:cNvPr id="4" name="Picture 3" descr="ani-book.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08" y="681892"/>
            <a:ext cx="1143000" cy="1371600"/>
          </a:xfrm>
          <a:prstGeom prst="rect">
            <a:avLst/>
          </a:prstGeom>
        </p:spPr>
      </p:pic>
      <p:pic>
        <p:nvPicPr>
          <p:cNvPr id="2" name="Picture 1" descr="th-6.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9845" y="3576759"/>
            <a:ext cx="2051539" cy="2206626"/>
          </a:xfrm>
          <a:prstGeom prst="rect">
            <a:avLst/>
          </a:prstGeom>
        </p:spPr>
      </p:pic>
    </p:spTree>
    <p:extLst>
      <p:ext uri="{BB962C8B-B14F-4D97-AF65-F5344CB8AC3E}">
        <p14:creationId xmlns:p14="http://schemas.microsoft.com/office/powerpoint/2010/main" val="167496560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VARIETIES cont’d</a:t>
            </a:r>
            <a:endParaRPr lang="en-US" dirty="0">
              <a:solidFill>
                <a:schemeClr val="bg1"/>
              </a:solidFill>
            </a:endParaRPr>
          </a:p>
        </p:txBody>
      </p:sp>
      <p:sp>
        <p:nvSpPr>
          <p:cNvPr id="3" name="Content Placeholder 2"/>
          <p:cNvSpPr>
            <a:spLocks noGrp="1"/>
          </p:cNvSpPr>
          <p:nvPr>
            <p:ph idx="1"/>
          </p:nvPr>
        </p:nvSpPr>
        <p:spPr/>
        <p:txBody>
          <a:bodyPr/>
          <a:lstStyle/>
          <a:p>
            <a:pPr>
              <a:buSzPct val="150000"/>
              <a:buFont typeface="Arial"/>
              <a:buChar char="•"/>
            </a:pPr>
            <a:r>
              <a:rPr lang="en-US" b="1" dirty="0"/>
              <a:t>FLORIBUNDAS and GRANDIFLORAS</a:t>
            </a:r>
          </a:p>
          <a:p>
            <a:pPr marL="685800" lvl="2" indent="0">
              <a:buSzPct val="150000"/>
              <a:buNone/>
            </a:pPr>
            <a:r>
              <a:rPr lang="en-US" sz="2400" b="1" dirty="0" smtClean="0"/>
              <a:t>- Clusters </a:t>
            </a:r>
            <a:r>
              <a:rPr lang="en-US" sz="2400" b="1" dirty="0"/>
              <a:t>of smaller blooms</a:t>
            </a:r>
          </a:p>
          <a:p>
            <a:pPr marL="0" indent="0">
              <a:buNone/>
            </a:pPr>
            <a:endParaRPr lang="en-US" dirty="0"/>
          </a:p>
        </p:txBody>
      </p:sp>
      <p:pic>
        <p:nvPicPr>
          <p:cNvPr id="5" name="Picture 4" descr="th-7.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0154" y="3184769"/>
            <a:ext cx="2305538" cy="2305538"/>
          </a:xfrm>
          <a:prstGeom prst="rect">
            <a:avLst/>
          </a:prstGeom>
        </p:spPr>
      </p:pic>
    </p:spTree>
    <p:extLst>
      <p:ext uri="{BB962C8B-B14F-4D97-AF65-F5344CB8AC3E}">
        <p14:creationId xmlns:p14="http://schemas.microsoft.com/office/powerpoint/2010/main" val="327876966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VARIETIES cont’d</a:t>
            </a:r>
            <a:endParaRPr lang="en-US" dirty="0">
              <a:solidFill>
                <a:schemeClr val="bg1"/>
              </a:solidFill>
            </a:endParaRPr>
          </a:p>
        </p:txBody>
      </p:sp>
      <p:sp>
        <p:nvSpPr>
          <p:cNvPr id="3" name="Content Placeholder 2"/>
          <p:cNvSpPr>
            <a:spLocks noGrp="1"/>
          </p:cNvSpPr>
          <p:nvPr>
            <p:ph idx="1"/>
          </p:nvPr>
        </p:nvSpPr>
        <p:spPr/>
        <p:txBody>
          <a:bodyPr/>
          <a:lstStyle/>
          <a:p>
            <a:pPr>
              <a:buSzPct val="150000"/>
              <a:buFont typeface="Arial"/>
              <a:buChar char="•"/>
            </a:pPr>
            <a:r>
              <a:rPr lang="en-US" dirty="0" smtClean="0"/>
              <a:t>CLIMBING </a:t>
            </a:r>
            <a:r>
              <a:rPr lang="en-US" dirty="0"/>
              <a:t>ROSES</a:t>
            </a:r>
          </a:p>
          <a:p>
            <a:pPr marL="685800" lvl="2" indent="0">
              <a:buNone/>
            </a:pPr>
            <a:r>
              <a:rPr lang="en-US" sz="2400" dirty="0" smtClean="0"/>
              <a:t>- Very </a:t>
            </a:r>
            <a:r>
              <a:rPr lang="en-US" sz="2400" dirty="0"/>
              <a:t>long, rambling canes</a:t>
            </a:r>
          </a:p>
          <a:p>
            <a:endParaRPr lang="en-US" dirty="0"/>
          </a:p>
        </p:txBody>
      </p:sp>
      <p:pic>
        <p:nvPicPr>
          <p:cNvPr id="4" name="Picture 3" descr="th-8.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847" y="3067538"/>
            <a:ext cx="3907692" cy="3028462"/>
          </a:xfrm>
          <a:prstGeom prst="rect">
            <a:avLst/>
          </a:prstGeom>
        </p:spPr>
      </p:pic>
    </p:spTree>
    <p:extLst>
      <p:ext uri="{BB962C8B-B14F-4D97-AF65-F5344CB8AC3E}">
        <p14:creationId xmlns:p14="http://schemas.microsoft.com/office/powerpoint/2010/main" val="370985052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VARIETIES cont’d</a:t>
            </a:r>
            <a:endParaRPr lang="en-US" dirty="0">
              <a:solidFill>
                <a:schemeClr val="bg1"/>
              </a:solidFill>
            </a:endParaRPr>
          </a:p>
        </p:txBody>
      </p:sp>
      <p:sp>
        <p:nvSpPr>
          <p:cNvPr id="3" name="Content Placeholder 2"/>
          <p:cNvSpPr>
            <a:spLocks noGrp="1"/>
          </p:cNvSpPr>
          <p:nvPr>
            <p:ph idx="1"/>
          </p:nvPr>
        </p:nvSpPr>
        <p:spPr>
          <a:xfrm>
            <a:off x="765175" y="1497106"/>
            <a:ext cx="7612064" cy="4755775"/>
          </a:xfrm>
        </p:spPr>
        <p:txBody>
          <a:bodyPr/>
          <a:lstStyle/>
          <a:p>
            <a:pPr>
              <a:buSzPct val="122000"/>
            </a:pPr>
            <a:r>
              <a:rPr lang="en-US" b="1" dirty="0"/>
              <a:t>SHRUB ROSES and GROUNDCOVER ROSES</a:t>
            </a:r>
          </a:p>
          <a:p>
            <a:pPr marL="698500" lvl="2" indent="0">
              <a:buNone/>
            </a:pPr>
            <a:r>
              <a:rPr lang="en-US" sz="2400" b="1" dirty="0" smtClean="0"/>
              <a:t>- more compact; many small blooms</a:t>
            </a:r>
            <a:endParaRPr lang="en-US" sz="2400" b="1" dirty="0"/>
          </a:p>
        </p:txBody>
      </p:sp>
      <p:pic>
        <p:nvPicPr>
          <p:cNvPr id="5" name="Picture 4" descr="th-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174" y="3122490"/>
            <a:ext cx="2360978" cy="1531327"/>
          </a:xfrm>
          <a:prstGeom prst="rect">
            <a:avLst/>
          </a:prstGeom>
        </p:spPr>
      </p:pic>
      <p:pic>
        <p:nvPicPr>
          <p:cNvPr id="6" name="Picture 5" descr="th-7.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308" y="4220308"/>
            <a:ext cx="2223965" cy="1439496"/>
          </a:xfrm>
          <a:prstGeom prst="rect">
            <a:avLst/>
          </a:prstGeom>
        </p:spPr>
      </p:pic>
    </p:spTree>
    <p:extLst>
      <p:ext uri="{BB962C8B-B14F-4D97-AF65-F5344CB8AC3E}">
        <p14:creationId xmlns:p14="http://schemas.microsoft.com/office/powerpoint/2010/main" val="332672034"/>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Custom 2">
      <a:dk1>
        <a:sysClr val="windowText" lastClr="000000"/>
      </a:dk1>
      <a:lt1>
        <a:sysClr val="window" lastClr="FFFFFF"/>
      </a:lt1>
      <a:dk2>
        <a:srgbClr val="194431"/>
      </a:dk2>
      <a:lt2>
        <a:srgbClr val="F0E6C3"/>
      </a:lt2>
      <a:accent1>
        <a:srgbClr val="06B67B"/>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2403</TotalTime>
  <Words>811</Words>
  <Application>Microsoft Macintosh PowerPoint</Application>
  <PresentationFormat>On-screen Show (4:3)</PresentationFormat>
  <Paragraphs>147</Paragraphs>
  <Slides>23</Slides>
  <Notes>17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Habitat</vt:lpstr>
      <vt:lpstr>PRUNING AND CARE OF ROSES</vt:lpstr>
      <vt:lpstr>WHO ARE MASTER GARDENERS</vt:lpstr>
      <vt:lpstr>WHO ARE MASTER GARDENERS CONT’D</vt:lpstr>
      <vt:lpstr>ALL ABOUT ROSES</vt:lpstr>
      <vt:lpstr>CHOOSING THE RIGHT ROSE</vt:lpstr>
      <vt:lpstr>VARIETIES OF ROSES</vt:lpstr>
      <vt:lpstr>VARIETIES cont’d</vt:lpstr>
      <vt:lpstr>VARIETIES cont’d</vt:lpstr>
      <vt:lpstr>VARIETIES cont’d</vt:lpstr>
      <vt:lpstr>VARIETIES cont'd</vt:lpstr>
      <vt:lpstr> </vt:lpstr>
      <vt:lpstr>Pruning  </vt:lpstr>
      <vt:lpstr>Pruning  cont.</vt:lpstr>
      <vt:lpstr>PROPER CUTS</vt:lpstr>
      <vt:lpstr>PRUNING PHOTOS</vt:lpstr>
      <vt:lpstr>PRUNING cont’d</vt:lpstr>
      <vt:lpstr>DEADHEADING</vt:lpstr>
      <vt:lpstr>DEADHEADING  cont’d</vt:lpstr>
      <vt:lpstr>DEADHEADING cont’d</vt:lpstr>
      <vt:lpstr>COMMON DISEASES IN ROSES</vt:lpstr>
      <vt:lpstr>BENEFICIALS</vt:lpstr>
      <vt:lpstr>PESTS</vt:lpstr>
      <vt:lpstr>Thank You And Happy Gardening!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GARDENER</dc:title>
  <dc:creator>Lynne Gold</dc:creator>
  <cp:lastModifiedBy>Lynne Gold</cp:lastModifiedBy>
  <cp:revision>324</cp:revision>
  <dcterms:created xsi:type="dcterms:W3CDTF">2013-03-15T00:45:23Z</dcterms:created>
  <dcterms:modified xsi:type="dcterms:W3CDTF">2015-01-19T05:08:35Z</dcterms:modified>
</cp:coreProperties>
</file>