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wmv" ContentType="video/x-ms-wmv"/>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9.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 id="2147483881" r:id="rId2"/>
    <p:sldMasterId id="2147483917" r:id="rId3"/>
    <p:sldMasterId id="2147484050" r:id="rId4"/>
    <p:sldMasterId id="2147484170" r:id="rId5"/>
    <p:sldMasterId id="2147484182" r:id="rId6"/>
    <p:sldMasterId id="2147484194" r:id="rId7"/>
    <p:sldMasterId id="2147484206" r:id="rId8"/>
    <p:sldMasterId id="2147484218" r:id="rId9"/>
    <p:sldMasterId id="2147484230" r:id="rId10"/>
    <p:sldMasterId id="2147484254" r:id="rId11"/>
    <p:sldMasterId id="2147484290" r:id="rId12"/>
    <p:sldMasterId id="2147484302" r:id="rId13"/>
    <p:sldMasterId id="2147484314" r:id="rId14"/>
    <p:sldMasterId id="2147484326" r:id="rId15"/>
    <p:sldMasterId id="2147484398" r:id="rId16"/>
    <p:sldMasterId id="2147484410" r:id="rId17"/>
    <p:sldMasterId id="2147484422" r:id="rId18"/>
    <p:sldMasterId id="2147484434" r:id="rId19"/>
    <p:sldMasterId id="2147484446" r:id="rId20"/>
  </p:sldMasterIdLst>
  <p:notesMasterIdLst>
    <p:notesMasterId r:id="rId133"/>
  </p:notesMasterIdLst>
  <p:handoutMasterIdLst>
    <p:handoutMasterId r:id="rId134"/>
  </p:handoutMasterIdLst>
  <p:sldIdLst>
    <p:sldId id="1710" r:id="rId21"/>
    <p:sldId id="1403" r:id="rId22"/>
    <p:sldId id="1623" r:id="rId23"/>
    <p:sldId id="1628" r:id="rId24"/>
    <p:sldId id="1640" r:id="rId25"/>
    <p:sldId id="1638" r:id="rId26"/>
    <p:sldId id="1639" r:id="rId27"/>
    <p:sldId id="1646" r:id="rId28"/>
    <p:sldId id="1730" r:id="rId29"/>
    <p:sldId id="1731" r:id="rId30"/>
    <p:sldId id="1648" r:id="rId31"/>
    <p:sldId id="1741" r:id="rId32"/>
    <p:sldId id="1653" r:id="rId33"/>
    <p:sldId id="1650" r:id="rId34"/>
    <p:sldId id="1744" r:id="rId35"/>
    <p:sldId id="1745" r:id="rId36"/>
    <p:sldId id="1664" r:id="rId37"/>
    <p:sldId id="1665" r:id="rId38"/>
    <p:sldId id="1752" r:id="rId39"/>
    <p:sldId id="1815" r:id="rId40"/>
    <p:sldId id="1816" r:id="rId41"/>
    <p:sldId id="1810" r:id="rId42"/>
    <p:sldId id="1812" r:id="rId43"/>
    <p:sldId id="1814" r:id="rId44"/>
    <p:sldId id="1786" r:id="rId45"/>
    <p:sldId id="1821" r:id="rId46"/>
    <p:sldId id="1940" r:id="rId47"/>
    <p:sldId id="1761" r:id="rId48"/>
    <p:sldId id="1784" r:id="rId49"/>
    <p:sldId id="1844" r:id="rId50"/>
    <p:sldId id="1817" r:id="rId51"/>
    <p:sldId id="1878" r:id="rId52"/>
    <p:sldId id="1881" r:id="rId53"/>
    <p:sldId id="1882" r:id="rId54"/>
    <p:sldId id="1765" r:id="rId55"/>
    <p:sldId id="1767" r:id="rId56"/>
    <p:sldId id="1770" r:id="rId57"/>
    <p:sldId id="1766" r:id="rId58"/>
    <p:sldId id="1696" r:id="rId59"/>
    <p:sldId id="1699" r:id="rId60"/>
    <p:sldId id="1700" r:id="rId61"/>
    <p:sldId id="1701" r:id="rId62"/>
    <p:sldId id="1702" r:id="rId63"/>
    <p:sldId id="1704" r:id="rId64"/>
    <p:sldId id="1835" r:id="rId65"/>
    <p:sldId id="1836" r:id="rId66"/>
    <p:sldId id="1840" r:id="rId67"/>
    <p:sldId id="1841" r:id="rId68"/>
    <p:sldId id="1842" r:id="rId69"/>
    <p:sldId id="1837" r:id="rId70"/>
    <p:sldId id="1839" r:id="rId71"/>
    <p:sldId id="1858" r:id="rId72"/>
    <p:sldId id="1925" r:id="rId73"/>
    <p:sldId id="1926" r:id="rId74"/>
    <p:sldId id="1927" r:id="rId75"/>
    <p:sldId id="1928" r:id="rId76"/>
    <p:sldId id="1938" r:id="rId77"/>
    <p:sldId id="1930" r:id="rId78"/>
    <p:sldId id="1899" r:id="rId79"/>
    <p:sldId id="1900" r:id="rId80"/>
    <p:sldId id="1901" r:id="rId81"/>
    <p:sldId id="1902" r:id="rId82"/>
    <p:sldId id="1846" r:id="rId83"/>
    <p:sldId id="1861" r:id="rId84"/>
    <p:sldId id="1874" r:id="rId85"/>
    <p:sldId id="1875" r:id="rId86"/>
    <p:sldId id="1708" r:id="rId87"/>
    <p:sldId id="1833" r:id="rId88"/>
    <p:sldId id="1937" r:id="rId89"/>
    <p:sldId id="1931" r:id="rId90"/>
    <p:sldId id="1932" r:id="rId91"/>
    <p:sldId id="1933" r:id="rId92"/>
    <p:sldId id="1934" r:id="rId93"/>
    <p:sldId id="1935" r:id="rId94"/>
    <p:sldId id="1936" r:id="rId95"/>
    <p:sldId id="1908" r:id="rId96"/>
    <p:sldId id="1909" r:id="rId97"/>
    <p:sldId id="1905" r:id="rId98"/>
    <p:sldId id="1906" r:id="rId99"/>
    <p:sldId id="1903" r:id="rId100"/>
    <p:sldId id="1904" r:id="rId101"/>
    <p:sldId id="1898" r:id="rId102"/>
    <p:sldId id="1862" r:id="rId103"/>
    <p:sldId id="1939" r:id="rId104"/>
    <p:sldId id="1870" r:id="rId105"/>
    <p:sldId id="1847" r:id="rId106"/>
    <p:sldId id="1869" r:id="rId107"/>
    <p:sldId id="1863" r:id="rId108"/>
    <p:sldId id="1856" r:id="rId109"/>
    <p:sldId id="1853" r:id="rId110"/>
    <p:sldId id="1852" r:id="rId111"/>
    <p:sldId id="1851" r:id="rId112"/>
    <p:sldId id="1850" r:id="rId113"/>
    <p:sldId id="1848" r:id="rId114"/>
    <p:sldId id="1849" r:id="rId115"/>
    <p:sldId id="1709" r:id="rId116"/>
    <p:sldId id="1854" r:id="rId117"/>
    <p:sldId id="1830" r:id="rId118"/>
    <p:sldId id="1740" r:id="rId119"/>
    <p:sldId id="1738" r:id="rId120"/>
    <p:sldId id="1736" r:id="rId121"/>
    <p:sldId id="1737" r:id="rId122"/>
    <p:sldId id="1719" r:id="rId123"/>
    <p:sldId id="1661" r:id="rId124"/>
    <p:sldId id="1662" r:id="rId125"/>
    <p:sldId id="1663" r:id="rId126"/>
    <p:sldId id="1694" r:id="rId127"/>
    <p:sldId id="1637" r:id="rId128"/>
    <p:sldId id="1627" r:id="rId129"/>
    <p:sldId id="1626" r:id="rId130"/>
    <p:sldId id="1517" r:id="rId131"/>
    <p:sldId id="1518" r:id="rId132"/>
  </p:sldIdLst>
  <p:sldSz cx="9144000" cy="6858000" type="screen4x3"/>
  <p:notesSz cx="9283700" cy="6985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3333FF"/>
    <a:srgbClr val="33CC33"/>
    <a:srgbClr val="FF33CC"/>
    <a:srgbClr val="E296A8"/>
    <a:srgbClr val="AA72D4"/>
    <a:srgbClr val="996633"/>
    <a:srgbClr val="333333"/>
    <a:srgbClr val="DDDDDD"/>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94" autoAdjust="0"/>
    <p:restoredTop sz="94660"/>
  </p:normalViewPr>
  <p:slideViewPr>
    <p:cSldViewPr>
      <p:cViewPr varScale="1">
        <p:scale>
          <a:sx n="70" d="100"/>
          <a:sy n="70" d="100"/>
        </p:scale>
        <p:origin x="-45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7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117" Type="http://schemas.openxmlformats.org/officeDocument/2006/relationships/slide" Target="slides/slide97.xml"/><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84" Type="http://schemas.openxmlformats.org/officeDocument/2006/relationships/slide" Target="slides/slide64.xml"/><Relationship Id="rId89" Type="http://schemas.openxmlformats.org/officeDocument/2006/relationships/slide" Target="slides/slide69.xml"/><Relationship Id="rId112" Type="http://schemas.openxmlformats.org/officeDocument/2006/relationships/slide" Target="slides/slide92.xml"/><Relationship Id="rId133" Type="http://schemas.openxmlformats.org/officeDocument/2006/relationships/notesMaster" Target="notesMasters/notesMaster1.xml"/><Relationship Id="rId138"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87.xml"/><Relationship Id="rId11" Type="http://schemas.openxmlformats.org/officeDocument/2006/relationships/slideMaster" Target="slideMasters/slideMaster11.xml"/><Relationship Id="rId32" Type="http://schemas.openxmlformats.org/officeDocument/2006/relationships/slide" Target="slides/slide12.xml"/><Relationship Id="rId37" Type="http://schemas.openxmlformats.org/officeDocument/2006/relationships/slide" Target="slides/slide17.xml"/><Relationship Id="rId53" Type="http://schemas.openxmlformats.org/officeDocument/2006/relationships/slide" Target="slides/slide33.xml"/><Relationship Id="rId58" Type="http://schemas.openxmlformats.org/officeDocument/2006/relationships/slide" Target="slides/slide38.xml"/><Relationship Id="rId74" Type="http://schemas.openxmlformats.org/officeDocument/2006/relationships/slide" Target="slides/slide54.xml"/><Relationship Id="rId79" Type="http://schemas.openxmlformats.org/officeDocument/2006/relationships/slide" Target="slides/slide59.xml"/><Relationship Id="rId102" Type="http://schemas.openxmlformats.org/officeDocument/2006/relationships/slide" Target="slides/slide82.xml"/><Relationship Id="rId123" Type="http://schemas.openxmlformats.org/officeDocument/2006/relationships/slide" Target="slides/slide103.xml"/><Relationship Id="rId128" Type="http://schemas.openxmlformats.org/officeDocument/2006/relationships/slide" Target="slides/slide108.xml"/><Relationship Id="rId5" Type="http://schemas.openxmlformats.org/officeDocument/2006/relationships/slideMaster" Target="slideMasters/slideMaster5.xml"/><Relationship Id="rId90" Type="http://schemas.openxmlformats.org/officeDocument/2006/relationships/slide" Target="slides/slide70.xml"/><Relationship Id="rId95" Type="http://schemas.openxmlformats.org/officeDocument/2006/relationships/slide" Target="slides/slide75.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slide" Target="slides/slide57.xml"/><Relationship Id="rId100" Type="http://schemas.openxmlformats.org/officeDocument/2006/relationships/slide" Target="slides/slide80.xml"/><Relationship Id="rId105" Type="http://schemas.openxmlformats.org/officeDocument/2006/relationships/slide" Target="slides/slide85.xml"/><Relationship Id="rId113" Type="http://schemas.openxmlformats.org/officeDocument/2006/relationships/slide" Target="slides/slide93.xml"/><Relationship Id="rId118" Type="http://schemas.openxmlformats.org/officeDocument/2006/relationships/slide" Target="slides/slide98.xml"/><Relationship Id="rId126" Type="http://schemas.openxmlformats.org/officeDocument/2006/relationships/slide" Target="slides/slide106.xml"/><Relationship Id="rId134"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slide" Target="slides/slide60.xml"/><Relationship Id="rId85" Type="http://schemas.openxmlformats.org/officeDocument/2006/relationships/slide" Target="slides/slide65.xml"/><Relationship Id="rId93" Type="http://schemas.openxmlformats.org/officeDocument/2006/relationships/slide" Target="slides/slide73.xml"/><Relationship Id="rId98" Type="http://schemas.openxmlformats.org/officeDocument/2006/relationships/slide" Target="slides/slide78.xml"/><Relationship Id="rId121" Type="http://schemas.openxmlformats.org/officeDocument/2006/relationships/slide" Target="slides/slide10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103" Type="http://schemas.openxmlformats.org/officeDocument/2006/relationships/slide" Target="slides/slide83.xml"/><Relationship Id="rId108" Type="http://schemas.openxmlformats.org/officeDocument/2006/relationships/slide" Target="slides/slide88.xml"/><Relationship Id="rId116" Type="http://schemas.openxmlformats.org/officeDocument/2006/relationships/slide" Target="slides/slide96.xml"/><Relationship Id="rId124" Type="http://schemas.openxmlformats.org/officeDocument/2006/relationships/slide" Target="slides/slide104.xml"/><Relationship Id="rId129" Type="http://schemas.openxmlformats.org/officeDocument/2006/relationships/slide" Target="slides/slide109.xml"/><Relationship Id="rId137" Type="http://schemas.openxmlformats.org/officeDocument/2006/relationships/theme" Target="theme/theme1.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slide" Target="slides/slide63.xml"/><Relationship Id="rId88" Type="http://schemas.openxmlformats.org/officeDocument/2006/relationships/slide" Target="slides/slide68.xml"/><Relationship Id="rId91" Type="http://schemas.openxmlformats.org/officeDocument/2006/relationships/slide" Target="slides/slide71.xml"/><Relationship Id="rId96" Type="http://schemas.openxmlformats.org/officeDocument/2006/relationships/slide" Target="slides/slide76.xml"/><Relationship Id="rId111" Type="http://schemas.openxmlformats.org/officeDocument/2006/relationships/slide" Target="slides/slide91.xml"/><Relationship Id="rId132" Type="http://schemas.openxmlformats.org/officeDocument/2006/relationships/slide" Target="slides/slide1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6" Type="http://schemas.openxmlformats.org/officeDocument/2006/relationships/slide" Target="slides/slide86.xml"/><Relationship Id="rId114" Type="http://schemas.openxmlformats.org/officeDocument/2006/relationships/slide" Target="slides/slide94.xml"/><Relationship Id="rId119" Type="http://schemas.openxmlformats.org/officeDocument/2006/relationships/slide" Target="slides/slide99.xml"/><Relationship Id="rId127" Type="http://schemas.openxmlformats.org/officeDocument/2006/relationships/slide" Target="slides/slide107.xml"/><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slide" Target="slides/slide61.xml"/><Relationship Id="rId86" Type="http://schemas.openxmlformats.org/officeDocument/2006/relationships/slide" Target="slides/slide66.xml"/><Relationship Id="rId94" Type="http://schemas.openxmlformats.org/officeDocument/2006/relationships/slide" Target="slides/slide74.xml"/><Relationship Id="rId99" Type="http://schemas.openxmlformats.org/officeDocument/2006/relationships/slide" Target="slides/slide79.xml"/><Relationship Id="rId101" Type="http://schemas.openxmlformats.org/officeDocument/2006/relationships/slide" Target="slides/slide81.xml"/><Relationship Id="rId122" Type="http://schemas.openxmlformats.org/officeDocument/2006/relationships/slide" Target="slides/slide102.xml"/><Relationship Id="rId130" Type="http://schemas.openxmlformats.org/officeDocument/2006/relationships/slide" Target="slides/slide110.xml"/><Relationship Id="rId13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109" Type="http://schemas.openxmlformats.org/officeDocument/2006/relationships/slide" Target="slides/slide8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slide" Target="slides/slide77.xml"/><Relationship Id="rId104" Type="http://schemas.openxmlformats.org/officeDocument/2006/relationships/slide" Target="slides/slide84.xml"/><Relationship Id="rId120" Type="http://schemas.openxmlformats.org/officeDocument/2006/relationships/slide" Target="slides/slide100.xml"/><Relationship Id="rId125" Type="http://schemas.openxmlformats.org/officeDocument/2006/relationships/slide" Target="slides/slide105.xml"/><Relationship Id="rId7" Type="http://schemas.openxmlformats.org/officeDocument/2006/relationships/slideMaster" Target="slideMasters/slideMaster7.xml"/><Relationship Id="rId71" Type="http://schemas.openxmlformats.org/officeDocument/2006/relationships/slide" Target="slides/slide51.xml"/><Relationship Id="rId92" Type="http://schemas.openxmlformats.org/officeDocument/2006/relationships/slide" Target="slides/slide72.xml"/><Relationship Id="rId2" Type="http://schemas.openxmlformats.org/officeDocument/2006/relationships/slideMaster" Target="slideMasters/slideMaster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slide" Target="slides/slide67.xml"/><Relationship Id="rId110" Type="http://schemas.openxmlformats.org/officeDocument/2006/relationships/slide" Target="slides/slide90.xml"/><Relationship Id="rId115" Type="http://schemas.openxmlformats.org/officeDocument/2006/relationships/slide" Target="slides/slide95.xml"/><Relationship Id="rId131" Type="http://schemas.openxmlformats.org/officeDocument/2006/relationships/slide" Target="slides/slide111.xml"/><Relationship Id="rId136" Type="http://schemas.openxmlformats.org/officeDocument/2006/relationships/viewProps" Target="viewProps.xml"/><Relationship Id="rId61" Type="http://schemas.openxmlformats.org/officeDocument/2006/relationships/slide" Target="slides/slide41.xml"/><Relationship Id="rId82" Type="http://schemas.openxmlformats.org/officeDocument/2006/relationships/slide" Target="slides/slide62.xml"/><Relationship Id="rId19" Type="http://schemas.openxmlformats.org/officeDocument/2006/relationships/slideMaster" Target="slideMasters/slideMaster1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1"/>
            <a:ext cx="4024628" cy="349491"/>
          </a:xfrm>
          <a:prstGeom prst="rect">
            <a:avLst/>
          </a:prstGeom>
          <a:noFill/>
          <a:ln w="9525">
            <a:noFill/>
            <a:miter lim="800000"/>
            <a:headEnd/>
            <a:tailEnd/>
          </a:ln>
          <a:effectLst/>
        </p:spPr>
        <p:txBody>
          <a:bodyPr vert="horz" wrap="square" lIns="92938" tIns="46470" rIns="92938" bIns="46470" numCol="1" anchor="t" anchorCtr="0" compatLnSpc="1">
            <a:prstTxWarp prst="textNoShape">
              <a:avLst/>
            </a:prstTxWarp>
          </a:bodyPr>
          <a:lstStyle>
            <a:lvl1pPr defTabSz="929474">
              <a:defRPr sz="1200">
                <a:cs typeface="+mn-cs"/>
              </a:defRPr>
            </a:lvl1pPr>
          </a:lstStyle>
          <a:p>
            <a:pPr>
              <a:defRPr/>
            </a:pPr>
            <a:endParaRPr lang="en-US"/>
          </a:p>
        </p:txBody>
      </p:sp>
      <p:sp>
        <p:nvSpPr>
          <p:cNvPr id="96259" name="Rectangle 3"/>
          <p:cNvSpPr>
            <a:spLocks noGrp="1" noChangeArrowheads="1"/>
          </p:cNvSpPr>
          <p:nvPr>
            <p:ph type="dt" sz="quarter" idx="1"/>
          </p:nvPr>
        </p:nvSpPr>
        <p:spPr bwMode="auto">
          <a:xfrm>
            <a:off x="5259072" y="1"/>
            <a:ext cx="4024628" cy="349491"/>
          </a:xfrm>
          <a:prstGeom prst="rect">
            <a:avLst/>
          </a:prstGeom>
          <a:noFill/>
          <a:ln w="9525">
            <a:noFill/>
            <a:miter lim="800000"/>
            <a:headEnd/>
            <a:tailEnd/>
          </a:ln>
          <a:effectLst/>
        </p:spPr>
        <p:txBody>
          <a:bodyPr vert="horz" wrap="square" lIns="92938" tIns="46470" rIns="92938" bIns="46470" numCol="1" anchor="t" anchorCtr="0" compatLnSpc="1">
            <a:prstTxWarp prst="textNoShape">
              <a:avLst/>
            </a:prstTxWarp>
          </a:bodyPr>
          <a:lstStyle>
            <a:lvl1pPr algn="r" defTabSz="929474">
              <a:defRPr sz="1200">
                <a:cs typeface="+mn-cs"/>
              </a:defRPr>
            </a:lvl1pPr>
          </a:lstStyle>
          <a:p>
            <a:pPr>
              <a:defRPr/>
            </a:pPr>
            <a:endParaRPr lang="en-US"/>
          </a:p>
        </p:txBody>
      </p:sp>
      <p:sp>
        <p:nvSpPr>
          <p:cNvPr id="96260" name="Rectangle 4"/>
          <p:cNvSpPr>
            <a:spLocks noGrp="1" noChangeArrowheads="1"/>
          </p:cNvSpPr>
          <p:nvPr>
            <p:ph type="ftr" sz="quarter" idx="2"/>
          </p:nvPr>
        </p:nvSpPr>
        <p:spPr bwMode="auto">
          <a:xfrm>
            <a:off x="0" y="6635510"/>
            <a:ext cx="4024628" cy="349490"/>
          </a:xfrm>
          <a:prstGeom prst="rect">
            <a:avLst/>
          </a:prstGeom>
          <a:noFill/>
          <a:ln w="9525">
            <a:noFill/>
            <a:miter lim="800000"/>
            <a:headEnd/>
            <a:tailEnd/>
          </a:ln>
          <a:effectLst/>
        </p:spPr>
        <p:txBody>
          <a:bodyPr vert="horz" wrap="square" lIns="92938" tIns="46470" rIns="92938" bIns="46470" numCol="1" anchor="b" anchorCtr="0" compatLnSpc="1">
            <a:prstTxWarp prst="textNoShape">
              <a:avLst/>
            </a:prstTxWarp>
          </a:bodyPr>
          <a:lstStyle>
            <a:lvl1pPr defTabSz="929474">
              <a:defRPr sz="1200">
                <a:cs typeface="+mn-cs"/>
              </a:defRPr>
            </a:lvl1pPr>
          </a:lstStyle>
          <a:p>
            <a:pPr>
              <a:defRPr/>
            </a:pPr>
            <a:endParaRPr lang="en-US"/>
          </a:p>
        </p:txBody>
      </p:sp>
      <p:sp>
        <p:nvSpPr>
          <p:cNvPr id="96261" name="Rectangle 5"/>
          <p:cNvSpPr>
            <a:spLocks noGrp="1" noChangeArrowheads="1"/>
          </p:cNvSpPr>
          <p:nvPr>
            <p:ph type="sldNum" sz="quarter" idx="3"/>
          </p:nvPr>
        </p:nvSpPr>
        <p:spPr bwMode="auto">
          <a:xfrm>
            <a:off x="5259072" y="6635510"/>
            <a:ext cx="4024628" cy="349490"/>
          </a:xfrm>
          <a:prstGeom prst="rect">
            <a:avLst/>
          </a:prstGeom>
          <a:noFill/>
          <a:ln w="9525">
            <a:noFill/>
            <a:miter lim="800000"/>
            <a:headEnd/>
            <a:tailEnd/>
          </a:ln>
          <a:effectLst/>
        </p:spPr>
        <p:txBody>
          <a:bodyPr vert="horz" wrap="square" lIns="92938" tIns="46470" rIns="92938" bIns="46470" numCol="1" anchor="b" anchorCtr="0" compatLnSpc="1">
            <a:prstTxWarp prst="textNoShape">
              <a:avLst/>
            </a:prstTxWarp>
          </a:bodyPr>
          <a:lstStyle>
            <a:lvl1pPr algn="r" defTabSz="929474">
              <a:defRPr sz="1200">
                <a:cs typeface="+mn-cs"/>
              </a:defRPr>
            </a:lvl1pPr>
          </a:lstStyle>
          <a:p>
            <a:pPr>
              <a:defRPr/>
            </a:pPr>
            <a:fld id="{844828AE-6F9D-40D3-A7AB-F52CDF7993A8}" type="slidenum">
              <a:rPr lang="en-US"/>
              <a:pPr>
                <a:defRPr/>
              </a:pPr>
              <a:t>‹#›</a:t>
            </a:fld>
            <a:endParaRPr lang="en-US" dirty="0"/>
          </a:p>
        </p:txBody>
      </p:sp>
    </p:spTree>
    <p:extLst>
      <p:ext uri="{BB962C8B-B14F-4D97-AF65-F5344CB8AC3E}">
        <p14:creationId xmlns:p14="http://schemas.microsoft.com/office/powerpoint/2010/main" val="3401657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4628" cy="349491"/>
          </a:xfrm>
          <a:prstGeom prst="rect">
            <a:avLst/>
          </a:prstGeom>
        </p:spPr>
        <p:txBody>
          <a:bodyPr vert="horz" lIns="91205" tIns="45603" rIns="91205" bIns="45603" rtlCol="0"/>
          <a:lstStyle>
            <a:lvl1pPr algn="l">
              <a:defRPr sz="1200">
                <a:cs typeface="+mn-cs"/>
              </a:defRPr>
            </a:lvl1pPr>
          </a:lstStyle>
          <a:p>
            <a:pPr>
              <a:defRPr/>
            </a:pPr>
            <a:endParaRPr lang="en-US"/>
          </a:p>
        </p:txBody>
      </p:sp>
      <p:sp>
        <p:nvSpPr>
          <p:cNvPr id="3" name="Date Placeholder 2"/>
          <p:cNvSpPr>
            <a:spLocks noGrp="1"/>
          </p:cNvSpPr>
          <p:nvPr>
            <p:ph type="dt" idx="1"/>
          </p:nvPr>
        </p:nvSpPr>
        <p:spPr>
          <a:xfrm>
            <a:off x="5256959" y="1"/>
            <a:ext cx="4024628" cy="349491"/>
          </a:xfrm>
          <a:prstGeom prst="rect">
            <a:avLst/>
          </a:prstGeom>
        </p:spPr>
        <p:txBody>
          <a:bodyPr vert="horz" lIns="91205" tIns="45603" rIns="91205" bIns="45603" rtlCol="0"/>
          <a:lstStyle>
            <a:lvl1pPr algn="r">
              <a:defRPr sz="1200">
                <a:cs typeface="+mn-cs"/>
              </a:defRPr>
            </a:lvl1pPr>
          </a:lstStyle>
          <a:p>
            <a:pPr>
              <a:defRPr/>
            </a:pPr>
            <a:fld id="{BB74A150-4D00-4744-8927-92E1B8CF831D}" type="datetimeFigureOut">
              <a:rPr lang="en-US"/>
              <a:pPr>
                <a:defRPr/>
              </a:pPr>
              <a:t>11/2/2016</a:t>
            </a:fld>
            <a:endParaRPr lang="en-US" dirty="0"/>
          </a:p>
        </p:txBody>
      </p:sp>
      <p:sp>
        <p:nvSpPr>
          <p:cNvPr id="4" name="Slide Image Placeholder 3"/>
          <p:cNvSpPr>
            <a:spLocks noGrp="1" noRot="1" noChangeAspect="1"/>
          </p:cNvSpPr>
          <p:nvPr>
            <p:ph type="sldImg" idx="2"/>
          </p:nvPr>
        </p:nvSpPr>
        <p:spPr>
          <a:xfrm>
            <a:off x="2895600" y="523875"/>
            <a:ext cx="3492500" cy="2619375"/>
          </a:xfrm>
          <a:prstGeom prst="rect">
            <a:avLst/>
          </a:prstGeom>
          <a:noFill/>
          <a:ln w="12700">
            <a:solidFill>
              <a:prstClr val="black"/>
            </a:solidFill>
          </a:ln>
        </p:spPr>
        <p:txBody>
          <a:bodyPr vert="horz" lIns="91205" tIns="45603" rIns="91205" bIns="45603" rtlCol="0" anchor="ctr"/>
          <a:lstStyle/>
          <a:p>
            <a:pPr lvl="0"/>
            <a:endParaRPr lang="en-US" noProof="0" dirty="0" smtClean="0"/>
          </a:p>
        </p:txBody>
      </p:sp>
      <p:sp>
        <p:nvSpPr>
          <p:cNvPr id="5" name="Notes Placeholder 4"/>
          <p:cNvSpPr>
            <a:spLocks noGrp="1"/>
          </p:cNvSpPr>
          <p:nvPr>
            <p:ph type="body" sz="quarter" idx="3"/>
          </p:nvPr>
        </p:nvSpPr>
        <p:spPr>
          <a:xfrm>
            <a:off x="930064" y="3318358"/>
            <a:ext cx="7423577" cy="3143009"/>
          </a:xfrm>
          <a:prstGeom prst="rect">
            <a:avLst/>
          </a:prstGeom>
        </p:spPr>
        <p:txBody>
          <a:bodyPr vert="horz" lIns="91205" tIns="45603" rIns="91205" bIns="4560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6634310"/>
            <a:ext cx="4024628" cy="349491"/>
          </a:xfrm>
          <a:prstGeom prst="rect">
            <a:avLst/>
          </a:prstGeom>
        </p:spPr>
        <p:txBody>
          <a:bodyPr vert="horz" lIns="91205" tIns="45603" rIns="91205" bIns="45603" rtlCol="0" anchor="b"/>
          <a:lstStyle>
            <a:lvl1pPr algn="l">
              <a:defRPr sz="1200">
                <a:cs typeface="+mn-cs"/>
              </a:defRPr>
            </a:lvl1pPr>
          </a:lstStyle>
          <a:p>
            <a:pPr>
              <a:defRPr/>
            </a:pPr>
            <a:endParaRPr lang="en-US"/>
          </a:p>
        </p:txBody>
      </p:sp>
      <p:sp>
        <p:nvSpPr>
          <p:cNvPr id="7" name="Slide Number Placeholder 6"/>
          <p:cNvSpPr>
            <a:spLocks noGrp="1"/>
          </p:cNvSpPr>
          <p:nvPr>
            <p:ph type="sldNum" sz="quarter" idx="5"/>
          </p:nvPr>
        </p:nvSpPr>
        <p:spPr>
          <a:xfrm>
            <a:off x="5256959" y="6634310"/>
            <a:ext cx="4024628" cy="349491"/>
          </a:xfrm>
          <a:prstGeom prst="rect">
            <a:avLst/>
          </a:prstGeom>
        </p:spPr>
        <p:txBody>
          <a:bodyPr vert="horz" lIns="91205" tIns="45603" rIns="91205" bIns="45603" rtlCol="0" anchor="b"/>
          <a:lstStyle>
            <a:lvl1pPr algn="r">
              <a:defRPr sz="1200">
                <a:cs typeface="+mn-cs"/>
              </a:defRPr>
            </a:lvl1pPr>
          </a:lstStyle>
          <a:p>
            <a:pPr>
              <a:defRPr/>
            </a:pPr>
            <a:fld id="{8012956F-50B5-42C2-BED9-8F994E68F9D7}" type="slidenum">
              <a:rPr lang="en-US"/>
              <a:pPr>
                <a:defRPr/>
              </a:pPr>
              <a:t>‹#›</a:t>
            </a:fld>
            <a:endParaRPr lang="en-US" dirty="0"/>
          </a:p>
        </p:txBody>
      </p:sp>
    </p:spTree>
    <p:extLst>
      <p:ext uri="{BB962C8B-B14F-4D97-AF65-F5344CB8AC3E}">
        <p14:creationId xmlns:p14="http://schemas.microsoft.com/office/powerpoint/2010/main" val="13080690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1</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15</a:t>
            </a:fld>
            <a:endParaRPr lang="en-US" dirty="0" smtClean="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16</a:t>
            </a:fld>
            <a:endParaRPr lang="en-US" dirty="0" smtClean="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17</a:t>
            </a:fld>
            <a:endParaRPr lang="en-US" dirty="0" smtClean="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18</a:t>
            </a:fld>
            <a:endParaRPr lang="en-US" dirty="0" smtClean="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19</a:t>
            </a:fld>
            <a:endParaRPr lang="en-US" dirty="0" smtClean="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20</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21</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22</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23</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24</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2</a:t>
            </a:fld>
            <a:endParaRPr lang="en-US" dirty="0" smtClean="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25</a:t>
            </a:fld>
            <a:endParaRPr lang="en-US" dirty="0" smtClean="0">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26</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012956F-50B5-42C2-BED9-8F994E68F9D7}"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1782352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28</a:t>
            </a:fld>
            <a:endParaRPr lang="en-US" dirty="0" smtClean="0">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29</a:t>
            </a:fld>
            <a:endParaRPr lang="en-US" dirty="0" smtClean="0">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30</a:t>
            </a:fld>
            <a:endParaRPr lang="en-US" dirty="0" smtClean="0">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31</a:t>
            </a:fld>
            <a:endParaRPr lang="en-US" dirty="0" smtClean="0">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32</a:t>
            </a:fld>
            <a:endParaRPr lang="en-US" dirty="0" smtClean="0">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33</a:t>
            </a:fld>
            <a:endParaRPr lang="en-US" dirty="0" smtClean="0">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34</a:t>
            </a:fld>
            <a:endParaRPr lang="en-US" dirty="0" smtClean="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3</a:t>
            </a:fld>
            <a:endParaRPr lang="en-US" dirty="0" smtClean="0">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35</a:t>
            </a:fld>
            <a:endParaRPr lang="en-US" dirty="0" smtClean="0">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36</a:t>
            </a:fld>
            <a:endParaRPr lang="en-US" dirty="0" smtClean="0">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37</a:t>
            </a:fld>
            <a:endParaRPr lang="en-US" dirty="0" smtClean="0">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38</a:t>
            </a:fld>
            <a:endParaRPr lang="en-US" dirty="0" smtClean="0">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012956F-50B5-42C2-BED9-8F994E68F9D7}" type="slidenum">
              <a:rPr lang="en-US" smtClean="0">
                <a:solidFill>
                  <a:prstClr val="black"/>
                </a:solidFill>
              </a:rPr>
              <a:pPr>
                <a:defRPr/>
              </a:pPr>
              <a:t>39</a:t>
            </a:fld>
            <a:endParaRPr lang="en-US" dirty="0">
              <a:solidFill>
                <a:prstClr val="black"/>
              </a:solidFill>
            </a:endParaRPr>
          </a:p>
        </p:txBody>
      </p:sp>
    </p:spTree>
    <p:extLst>
      <p:ext uri="{BB962C8B-B14F-4D97-AF65-F5344CB8AC3E}">
        <p14:creationId xmlns:p14="http://schemas.microsoft.com/office/powerpoint/2010/main" val="17823524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Slide showing some of the configurations we tested from various industries.  Initial goal was to utilize something off the shelf and we tried a lot of combinations.  Finding none that were successful, we began working on developing our own custom design.</a:t>
            </a:r>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40</a:t>
            </a:fld>
            <a:endParaRPr lang="en-US" dirty="0" smtClean="0">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After significant effort, we developed a nozzle body that gives good results.  The design is a diverging/converging nozzle.  The inlet orifice ID is 0.013”. The mid section orifice ID is 0.035”.  The exit orifice ID is 0.030”.  We tried using a 0.013” inlet orifice with an 0.030” exit orifice and didn’t get good results. I don’t completely understand the physics behind why the 0.035” diameter middle section is needed.  We got the idea from talking to an engineer who works for a manufacturer of droplet generators.  The exact dimensions they use are trade secrets, but he was able to say that this type of design provides some “push” to increase droplet exit velocity.  </a:t>
            </a:r>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41</a:t>
            </a:fld>
            <a:endParaRPr lang="en-US" dirty="0" smtClean="0">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Video of ODE valve with short </a:t>
            </a:r>
            <a:r>
              <a:rPr lang="en-US" dirty="0"/>
              <a:t>nozzle </a:t>
            </a:r>
            <a:r>
              <a:rPr lang="en-US" dirty="0" smtClean="0"/>
              <a:t>tip simulated prescription </a:t>
            </a:r>
            <a:r>
              <a:rPr lang="en-US" dirty="0"/>
              <a:t>spray – on 4 cm, off 2 cm, on 1 cm, off 2 cm, on 3 cm, off 1 cm, on 1 cm, off 1 cm, on 2 cm, off 2 cm, on 1 </a:t>
            </a:r>
            <a:r>
              <a:rPr lang="en-US" dirty="0" smtClean="0"/>
              <a:t>cm.  Travel speed 2mph, nozzle tip was 5” above target.  Solenoid on time was 4 ms, pressure was 4 psi.  Solution was a mix of glyphosate, polyacrylamide (anti-drift agent), Silwet (surfactant), dye and water.  Solenoid activation is triggered from monitoring encoder pulses.  I ‘m not completely happy with the video and can </a:t>
            </a:r>
            <a:r>
              <a:rPr lang="en-US" dirty="0"/>
              <a:t>get </a:t>
            </a:r>
            <a:r>
              <a:rPr lang="en-US" dirty="0" smtClean="0"/>
              <a:t>a better one </a:t>
            </a:r>
            <a:r>
              <a:rPr lang="en-US" dirty="0"/>
              <a:t>if desired. </a:t>
            </a:r>
            <a:r>
              <a:rPr lang="en-US" dirty="0" smtClean="0"/>
              <a:t>  Also, we get better results when nozzle tip is positioned closer </a:t>
            </a:r>
          </a:p>
          <a:p>
            <a:pPr eaLnBrk="1" hangingPunct="1">
              <a:spcBef>
                <a:spcPct val="0"/>
              </a:spcBef>
            </a:pPr>
            <a:r>
              <a:rPr lang="en-US" dirty="0"/>
              <a:t>Simulation of prescription spray </a:t>
            </a:r>
            <a:r>
              <a:rPr lang="en-US" dirty="0" smtClean="0"/>
              <a:t> was – </a:t>
            </a:r>
            <a:r>
              <a:rPr lang="en-US" dirty="0"/>
              <a:t>on 4 cm, off 2 cm, on 1 cm, off 2 cm, on 3 cm, off 1 cm, on 1 cm, off 1 cm, on 2 cm, off 2 cm, on 1 cm</a:t>
            </a:r>
          </a:p>
          <a:p>
            <a:pPr eaLnBrk="1" hangingPunct="1">
              <a:spcBef>
                <a:spcPct val="0"/>
              </a:spcBef>
            </a:pPr>
            <a:r>
              <a:rPr lang="en-US" dirty="0" smtClean="0"/>
              <a:t>to target(less splatter).  </a:t>
            </a:r>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42</a:t>
            </a:fld>
            <a:endParaRPr lang="en-US" dirty="0" smtClean="0">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Simulation of prescription spray – on 4 cm, off 2 cm, on 1 cm, off 2 cm, on 3 cm, off 1 cm, on 1 cm, off 1 cm, on 2 cm, off 2 cm, on 1 cm</a:t>
            </a:r>
          </a:p>
          <a:p>
            <a:pPr eaLnBrk="1" hangingPunct="1">
              <a:spcBef>
                <a:spcPct val="0"/>
              </a:spcBef>
            </a:pPr>
            <a:endParaRPr lang="en-US" dirty="0"/>
          </a:p>
          <a:p>
            <a:pPr eaLnBrk="1" hangingPunct="1">
              <a:spcBef>
                <a:spcPct val="0"/>
              </a:spcBef>
            </a:pPr>
            <a:r>
              <a:rPr lang="en-US" dirty="0" smtClean="0"/>
              <a:t>There is a little bit of splatter it this test which slow motion video shows as the droplets breaking up on impact.  We plan on increasing the amount of anti-drift agent to see if we get better results.  </a:t>
            </a:r>
          </a:p>
          <a:p>
            <a:pPr eaLnBrk="1" hangingPunct="1">
              <a:spcBef>
                <a:spcPct val="0"/>
              </a:spcBef>
            </a:pPr>
            <a:endParaRPr lang="en-US" dirty="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43</a:t>
            </a:fld>
            <a:endParaRPr lang="en-US" dirty="0" smtClean="0">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Spray manifold design for 6” width (15 solenoid valves on 1 cm spacing)</a:t>
            </a:r>
          </a:p>
          <a:p>
            <a:endParaRPr lang="en-US" dirty="0"/>
          </a:p>
          <a:p>
            <a:r>
              <a:rPr lang="en-US" dirty="0" smtClean="0"/>
              <a:t>Toolbar and bed follower design for carrying precision weeding system.  Individual row units (1 row shown).  Design has lateral guidance (side-shift) and a rotatable toolbar for leveling.</a:t>
            </a:r>
            <a:endParaRPr lang="en-US" dirty="0"/>
          </a:p>
        </p:txBody>
      </p:sp>
      <p:sp>
        <p:nvSpPr>
          <p:cNvPr id="4" name="Slide Number Placeholder 3"/>
          <p:cNvSpPr>
            <a:spLocks noGrp="1"/>
          </p:cNvSpPr>
          <p:nvPr>
            <p:ph type="sldNum" sz="quarter" idx="10"/>
          </p:nvPr>
        </p:nvSpPr>
        <p:spPr/>
        <p:txBody>
          <a:bodyPr/>
          <a:lstStyle/>
          <a:p>
            <a:pPr>
              <a:defRPr/>
            </a:pPr>
            <a:fld id="{8012956F-50B5-42C2-BED9-8F994E68F9D7}" type="slidenum">
              <a:rPr lang="en-US" smtClean="0">
                <a:solidFill>
                  <a:prstClr val="black"/>
                </a:solidFill>
              </a:rPr>
              <a:pPr>
                <a:defRPr/>
              </a:pPr>
              <a:t>44</a:t>
            </a:fld>
            <a:endParaRPr lang="en-US" dirty="0">
              <a:solidFill>
                <a:prstClr val="black"/>
              </a:solidFill>
            </a:endParaRPr>
          </a:p>
        </p:txBody>
      </p:sp>
    </p:spTree>
    <p:extLst>
      <p:ext uri="{BB962C8B-B14F-4D97-AF65-F5344CB8AC3E}">
        <p14:creationId xmlns:p14="http://schemas.microsoft.com/office/powerpoint/2010/main" val="536297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D637B76-E16F-4B3D-82FB-AAE71367EF89}" type="slidenum">
              <a:rPr lang="en-US" smtClean="0">
                <a:solidFill>
                  <a:prstClr val="black"/>
                </a:solidFill>
              </a:rPr>
              <a:pPr>
                <a:defRPr/>
              </a:pPr>
              <a:t>4</a:t>
            </a:fld>
            <a:endParaRPr lang="en-US" smtClean="0">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45</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52</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59</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60</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61</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62</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63</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64</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65</a:t>
            </a:fld>
            <a:endParaRPr lang="en-US" dirty="0" smtClean="0">
              <a:solidFill>
                <a:prstClr val="black"/>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66</a:t>
            </a:fld>
            <a:endParaRPr lang="en-US" dirty="0"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D637B76-E16F-4B3D-82FB-AAE71367EF89}" type="slidenum">
              <a:rPr lang="en-US" smtClean="0">
                <a:solidFill>
                  <a:prstClr val="black"/>
                </a:solidFill>
              </a:rPr>
              <a:pPr>
                <a:defRPr/>
              </a:pPr>
              <a:t>5</a:t>
            </a:fld>
            <a:endParaRPr lang="en-US" smtClean="0">
              <a:solidFill>
                <a:prstClr val="black"/>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67</a:t>
            </a:fld>
            <a:endParaRPr lang="en-US" dirty="0" smtClean="0">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68</a:t>
            </a:fld>
            <a:endParaRPr lang="en-US" dirty="0" smtClean="0">
              <a:solidFill>
                <a:prstClr val="black"/>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69</a:t>
            </a:fld>
            <a:endParaRPr lang="en-US" dirty="0" smtClean="0">
              <a:solidFill>
                <a:prstClr val="black"/>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76</a:t>
            </a:fld>
            <a:endParaRPr lang="en-US" dirty="0" smtClean="0">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77</a:t>
            </a:fld>
            <a:endParaRPr lang="en-US" dirty="0" smtClean="0">
              <a:solidFill>
                <a:prstClr val="black"/>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78</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79</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83</a:t>
            </a:fld>
            <a:endParaRPr lang="en-US" dirty="0" smtClean="0">
              <a:solidFill>
                <a:prstClr val="black"/>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84</a:t>
            </a:fld>
            <a:endParaRPr lang="en-US" dirty="0" smtClean="0">
              <a:solidFill>
                <a:prstClr val="black"/>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85</a:t>
            </a:fld>
            <a:endParaRPr lang="en-US" dirty="0"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D637B76-E16F-4B3D-82FB-AAE71367EF89}" type="slidenum">
              <a:rPr lang="en-US" smtClean="0">
                <a:solidFill>
                  <a:prstClr val="black"/>
                </a:solidFill>
              </a:rPr>
              <a:pPr>
                <a:defRPr/>
              </a:pPr>
              <a:t>6</a:t>
            </a:fld>
            <a:endParaRPr lang="en-US" dirty="0" smtClean="0">
              <a:solidFill>
                <a:prstClr val="black"/>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012956F-50B5-42C2-BED9-8F994E68F9D7}" type="slidenum">
              <a:rPr lang="en-US" smtClean="0">
                <a:solidFill>
                  <a:prstClr val="black"/>
                </a:solidFill>
              </a:rPr>
              <a:pPr>
                <a:defRPr/>
              </a:pPr>
              <a:t>86</a:t>
            </a:fld>
            <a:endParaRPr lang="en-US" dirty="0">
              <a:solidFill>
                <a:prstClr val="black"/>
              </a:solidFill>
            </a:endParaRPr>
          </a:p>
        </p:txBody>
      </p:sp>
    </p:spTree>
    <p:extLst>
      <p:ext uri="{BB962C8B-B14F-4D97-AF65-F5344CB8AC3E}">
        <p14:creationId xmlns:p14="http://schemas.microsoft.com/office/powerpoint/2010/main" val="17823524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87</a:t>
            </a:fld>
            <a:endParaRPr lang="en-US" dirty="0" smtClean="0">
              <a:solidFill>
                <a:prstClr val="black"/>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012956F-50B5-42C2-BED9-8F994E68F9D7}" type="slidenum">
              <a:rPr lang="en-US" smtClean="0">
                <a:solidFill>
                  <a:prstClr val="black"/>
                </a:solidFill>
              </a:rPr>
              <a:pPr>
                <a:defRPr/>
              </a:pPr>
              <a:t>88</a:t>
            </a:fld>
            <a:endParaRPr lang="en-US" dirty="0">
              <a:solidFill>
                <a:prstClr val="black"/>
              </a:solidFill>
            </a:endParaRPr>
          </a:p>
        </p:txBody>
      </p:sp>
    </p:spTree>
    <p:extLst>
      <p:ext uri="{BB962C8B-B14F-4D97-AF65-F5344CB8AC3E}">
        <p14:creationId xmlns:p14="http://schemas.microsoft.com/office/powerpoint/2010/main" val="17823524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89</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90</a:t>
            </a:fld>
            <a:endParaRPr lang="en-US" dirty="0" smtClean="0">
              <a:solidFill>
                <a:prstClr val="black"/>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91</a:t>
            </a:fld>
            <a:endParaRPr lang="en-US" dirty="0" smtClean="0">
              <a:solidFill>
                <a:prstClr val="black"/>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92</a:t>
            </a:fld>
            <a:endParaRPr lang="en-US" dirty="0" smtClean="0">
              <a:solidFill>
                <a:prstClr val="black"/>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93</a:t>
            </a:fld>
            <a:endParaRPr lang="en-US" dirty="0" smtClean="0">
              <a:solidFill>
                <a:prstClr val="black"/>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94</a:t>
            </a:fld>
            <a:endParaRPr lang="en-US" dirty="0" smtClean="0">
              <a:solidFill>
                <a:prstClr val="black"/>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95</a:t>
            </a:fld>
            <a:endParaRPr lang="en-US" dirty="0"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D637B76-E16F-4B3D-82FB-AAE71367EF89}" type="slidenum">
              <a:rPr lang="en-US" smtClean="0">
                <a:solidFill>
                  <a:prstClr val="black"/>
                </a:solidFill>
              </a:rPr>
              <a:pPr>
                <a:defRPr/>
              </a:pPr>
              <a:t>7</a:t>
            </a:fld>
            <a:endParaRPr lang="en-US" dirty="0" smtClean="0">
              <a:solidFill>
                <a:prstClr val="black"/>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D8B179C-ABDF-4AD4-A32C-5167DCA7F0BD}" type="slidenum">
              <a:rPr lang="en-US" smtClean="0">
                <a:solidFill>
                  <a:prstClr val="black"/>
                </a:solidFill>
              </a:rPr>
              <a:pPr>
                <a:defRPr/>
              </a:pPr>
              <a:t>96</a:t>
            </a:fld>
            <a:endParaRPr lang="en-US" dirty="0" smtClean="0">
              <a:solidFill>
                <a:prstClr val="black"/>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97</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98</a:t>
            </a:fld>
            <a:endParaRPr lang="en-US" dirty="0" smtClean="0">
              <a:solidFill>
                <a:prstClr val="black"/>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D637B76-E16F-4B3D-82FB-AAE71367EF89}" type="slidenum">
              <a:rPr lang="en-US" smtClean="0">
                <a:solidFill>
                  <a:prstClr val="black"/>
                </a:solidFill>
              </a:rPr>
              <a:pPr>
                <a:defRPr/>
              </a:pPr>
              <a:t>99</a:t>
            </a:fld>
            <a:endParaRPr lang="en-US" smtClean="0">
              <a:solidFill>
                <a:prstClr val="black"/>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802EF2-963C-409F-B890-272622575F59}" type="slidenum">
              <a:rPr lang="en-US" smtClean="0">
                <a:solidFill>
                  <a:prstClr val="black"/>
                </a:solidFill>
              </a:rPr>
              <a:pPr>
                <a:defRPr/>
              </a:pPr>
              <a:t>100</a:t>
            </a:fld>
            <a:endParaRPr lang="en-US" dirty="0" smtClean="0">
              <a:solidFill>
                <a:prstClr val="black"/>
              </a:solidFill>
            </a:endParaRPr>
          </a:p>
        </p:txBody>
      </p:sp>
    </p:spTree>
    <p:extLst>
      <p:ext uri="{BB962C8B-B14F-4D97-AF65-F5344CB8AC3E}">
        <p14:creationId xmlns:p14="http://schemas.microsoft.com/office/powerpoint/2010/main" val="227141387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Developing as system to generate single droplets is challenging.  Depends on a number of factors that are hard to easily quantify.  For small droplets, the stream initially comes out as a long, thin, “filament”.  As the filament falls, surface tensions causes a droplet to form at the bottom.  Whether the filament/droplet stay together is dependent on a number of factors, including those listed.</a:t>
            </a:r>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103</a:t>
            </a:fld>
            <a:endParaRPr lang="en-US" dirty="0" smtClean="0">
              <a:solidFill>
                <a:prstClr val="black"/>
              </a:solidFil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104</a:t>
            </a:fld>
            <a:endParaRPr lang="en-US" dirty="0" smtClean="0">
              <a:solidFill>
                <a:prstClr val="black"/>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105</a:t>
            </a:fld>
            <a:endParaRPr lang="en-US" dirty="0" smtClean="0">
              <a:solidFill>
                <a:prstClr val="black"/>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106</a:t>
            </a:fld>
            <a:endParaRPr lang="en-US" dirty="0" smtClean="0">
              <a:solidFill>
                <a:prstClr val="black"/>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70A64774-FE9E-474E-A1D6-76773DDBB6FD}" type="slidenum">
              <a:rPr lang="en-US" smtClean="0">
                <a:solidFill>
                  <a:prstClr val="black"/>
                </a:solidFill>
              </a:rPr>
              <a:pPr>
                <a:defRPr/>
              </a:pPr>
              <a:t>107</a:t>
            </a:fld>
            <a:endParaRPr lang="en-US" dirty="0" smtClean="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3889EC2-2E0E-4DBA-AA0C-F835AD699D86}" type="slidenum">
              <a:rPr lang="en-US" smtClean="0">
                <a:solidFill>
                  <a:prstClr val="black"/>
                </a:solidFill>
              </a:rPr>
              <a:pPr>
                <a:defRPr/>
              </a:pPr>
              <a:t>8</a:t>
            </a:fld>
            <a:endParaRPr lang="en-US" dirty="0" smtClean="0">
              <a:solidFill>
                <a:prstClr val="black"/>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A1222E9-53EC-45D9-860E-64BAE44DCFFC}" type="slidenum">
              <a:rPr lang="en-US" smtClean="0">
                <a:solidFill>
                  <a:prstClr val="black"/>
                </a:solidFill>
              </a:rPr>
              <a:pPr>
                <a:defRPr/>
              </a:pPr>
              <a:t>108</a:t>
            </a:fld>
            <a:endParaRPr lang="en-US" dirty="0" smtClean="0">
              <a:solidFill>
                <a:prstClr val="black"/>
              </a:solidFil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109</a:t>
            </a:fld>
            <a:endParaRPr lang="en-US" dirty="0" smtClean="0">
              <a:solidFill>
                <a:prstClr val="black"/>
              </a:solidFil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110</a:t>
            </a:fld>
            <a:endParaRPr lang="en-US" dirty="0" smtClean="0">
              <a:solidFill>
                <a:prstClr val="black"/>
              </a:solidFil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1A0DFE83-0F84-420F-B54A-2B193016FCC7}" type="slidenum">
              <a:rPr lang="en-US" smtClean="0">
                <a:solidFill>
                  <a:prstClr val="black"/>
                </a:solidFill>
              </a:rPr>
              <a:pPr>
                <a:defRPr/>
              </a:pPr>
              <a:t>111</a:t>
            </a:fld>
            <a:endParaRPr lang="en-US" dirty="0" smtClean="0">
              <a:solidFill>
                <a:prstClr val="black"/>
              </a:solidFil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5B6D17D-15B6-4DD1-A697-CE1AA3B0FDE5}" type="slidenum">
              <a:rPr lang="en-US" smtClean="0">
                <a:solidFill>
                  <a:prstClr val="black"/>
                </a:solidFill>
              </a:rPr>
              <a:pPr>
                <a:defRPr/>
              </a:pPr>
              <a:t>112</a:t>
            </a:fld>
            <a:endParaRPr lang="en-US" dirty="0" smtClean="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60FABC-6E74-4B01-ABB2-68D39904EC0E}" type="slidenum">
              <a:rPr lang="en-US" smtClean="0">
                <a:solidFill>
                  <a:prstClr val="black"/>
                </a:solidFill>
              </a:rPr>
              <a:pPr>
                <a:defRPr/>
              </a:pPr>
              <a:t>13</a:t>
            </a:fld>
            <a:endParaRPr lang="en-US" dirty="0"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pPr>
                <a:defRPr/>
              </a:pPr>
              <a:t>‹#›</a:t>
            </a:fld>
            <a:endParaRPr lang="en-US" dirty="0"/>
          </a:p>
        </p:txBody>
      </p:sp>
    </p:spTree>
    <p:extLst>
      <p:ext uri="{BB962C8B-B14F-4D97-AF65-F5344CB8AC3E}">
        <p14:creationId xmlns:p14="http://schemas.microsoft.com/office/powerpoint/2010/main" val="2147490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pPr>
                <a:defRPr/>
              </a:pPr>
              <a:t>‹#›</a:t>
            </a:fld>
            <a:endParaRPr lang="en-US" dirty="0"/>
          </a:p>
        </p:txBody>
      </p:sp>
    </p:spTree>
    <p:extLst>
      <p:ext uri="{BB962C8B-B14F-4D97-AF65-F5344CB8AC3E}">
        <p14:creationId xmlns:p14="http://schemas.microsoft.com/office/powerpoint/2010/main" val="370534612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063062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5726792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507808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5218878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6570635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536902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4134843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4461254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2088624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39790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pPr>
                <a:defRPr/>
              </a:pPr>
              <a:t>‹#›</a:t>
            </a:fld>
            <a:endParaRPr lang="en-US" dirty="0"/>
          </a:p>
        </p:txBody>
      </p:sp>
    </p:spTree>
    <p:extLst>
      <p:ext uri="{BB962C8B-B14F-4D97-AF65-F5344CB8AC3E}">
        <p14:creationId xmlns:p14="http://schemas.microsoft.com/office/powerpoint/2010/main" val="116702250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24068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5404901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227971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3124037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1968927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6219093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325216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595747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5637720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30936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500056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4064448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643038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2773243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515417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5389043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7282961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4303537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202744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6133708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46237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454935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574883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6604076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3981829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3817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732241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50826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0133764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5878319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8179281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92875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7971745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9992741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6680547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424384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602245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7147992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3940990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4256647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5372053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4263157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02332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998093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114733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1222293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1975754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1298656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321654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8718060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551833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3755218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0440620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53262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406120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2256699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7409169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5502065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9760961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953457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1148971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5430150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1284313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5132079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48308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631176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2090520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2503732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5872996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2171804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291322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8468681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739775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6444882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364183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53522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7859941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5496470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4139437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0054775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1190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08223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9238016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0156481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75066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3715374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03704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7664084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6316162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2085332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854302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5196705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8829492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2021076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6663820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145506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2511629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8683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pPr>
                <a:defRPr/>
              </a:pPr>
              <a:t>‹#›</a:t>
            </a:fld>
            <a:endParaRPr lang="en-US" dirty="0"/>
          </a:p>
        </p:txBody>
      </p:sp>
    </p:spTree>
    <p:extLst>
      <p:ext uri="{BB962C8B-B14F-4D97-AF65-F5344CB8AC3E}">
        <p14:creationId xmlns:p14="http://schemas.microsoft.com/office/powerpoint/2010/main" val="2288383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8153881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5807508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5751452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4524139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9294558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702099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7471587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9234690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8152991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2950511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80416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6796594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342522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1112088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4262031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2837814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4173780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7735421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9259697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3931742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9165331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98127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1256309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629962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905004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dirty="0">
                <a:solidFill>
                  <a:srgbClr val="FFFFFF"/>
                </a:solidFill>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8" name="Rectangle 6"/>
              <p:cNvSpPr>
                <a:spLocks noChangeArrowheads="1"/>
              </p:cNvSpPr>
              <p:nvPr/>
            </p:nvSpPr>
            <p:spPr bwMode="auto">
              <a:xfrm>
                <a:off x="48" y="1250"/>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9" name="Rectangle 7"/>
              <p:cNvSpPr>
                <a:spLocks noChangeArrowheads="1"/>
              </p:cNvSpPr>
              <p:nvPr/>
            </p:nvSpPr>
            <p:spPr bwMode="auto">
              <a:xfrm>
                <a:off x="48" y="139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0" name="Rectangle 8"/>
              <p:cNvSpPr>
                <a:spLocks noChangeArrowheads="1"/>
              </p:cNvSpPr>
              <p:nvPr/>
            </p:nvSpPr>
            <p:spPr bwMode="auto">
              <a:xfrm>
                <a:off x="48" y="153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1" name="Rectangle 9"/>
              <p:cNvSpPr>
                <a:spLocks noChangeArrowheads="1"/>
              </p:cNvSpPr>
              <p:nvPr/>
            </p:nvSpPr>
            <p:spPr bwMode="auto">
              <a:xfrm>
                <a:off x="48" y="1683"/>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2" name="Rectangle 10"/>
              <p:cNvSpPr>
                <a:spLocks noChangeArrowheads="1"/>
              </p:cNvSpPr>
              <p:nvPr/>
            </p:nvSpPr>
            <p:spPr bwMode="auto">
              <a:xfrm>
                <a:off x="48" y="182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3" name="Rectangle 11"/>
              <p:cNvSpPr>
                <a:spLocks noChangeArrowheads="1"/>
              </p:cNvSpPr>
              <p:nvPr/>
            </p:nvSpPr>
            <p:spPr bwMode="auto">
              <a:xfrm>
                <a:off x="48" y="197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4" name="Rectangle 12"/>
              <p:cNvSpPr>
                <a:spLocks noChangeArrowheads="1"/>
              </p:cNvSpPr>
              <p:nvPr/>
            </p:nvSpPr>
            <p:spPr bwMode="auto">
              <a:xfrm>
                <a:off x="48" y="2116"/>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5" name="Rectangle 13"/>
              <p:cNvSpPr>
                <a:spLocks noChangeArrowheads="1"/>
              </p:cNvSpPr>
              <p:nvPr/>
            </p:nvSpPr>
            <p:spPr bwMode="auto">
              <a:xfrm>
                <a:off x="48" y="225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6" name="Rectangle 14"/>
              <p:cNvSpPr>
                <a:spLocks noChangeArrowheads="1"/>
              </p:cNvSpPr>
              <p:nvPr/>
            </p:nvSpPr>
            <p:spPr bwMode="auto">
              <a:xfrm>
                <a:off x="48" y="2404"/>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7" name="Rectangle 15"/>
              <p:cNvSpPr>
                <a:spLocks noChangeArrowheads="1"/>
              </p:cNvSpPr>
              <p:nvPr/>
            </p:nvSpPr>
            <p:spPr bwMode="auto">
              <a:xfrm>
                <a:off x="48" y="2549"/>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8" name="Rectangle 16"/>
              <p:cNvSpPr>
                <a:spLocks noChangeArrowheads="1"/>
              </p:cNvSpPr>
              <p:nvPr/>
            </p:nvSpPr>
            <p:spPr bwMode="auto">
              <a:xfrm>
                <a:off x="48" y="2691"/>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19" name="Rectangle 17"/>
              <p:cNvSpPr>
                <a:spLocks noChangeArrowheads="1"/>
              </p:cNvSpPr>
              <p:nvPr/>
            </p:nvSpPr>
            <p:spPr bwMode="auto">
              <a:xfrm>
                <a:off x="48" y="283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0" name="Rectangle 18"/>
              <p:cNvSpPr>
                <a:spLocks noChangeArrowheads="1"/>
              </p:cNvSpPr>
              <p:nvPr/>
            </p:nvSpPr>
            <p:spPr bwMode="auto">
              <a:xfrm>
                <a:off x="48" y="2979"/>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1" name="Rectangle 19"/>
              <p:cNvSpPr>
                <a:spLocks noChangeArrowheads="1"/>
              </p:cNvSpPr>
              <p:nvPr/>
            </p:nvSpPr>
            <p:spPr bwMode="auto">
              <a:xfrm>
                <a:off x="48" y="3124"/>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2" name="Rectangle 20"/>
              <p:cNvSpPr>
                <a:spLocks noChangeArrowheads="1"/>
              </p:cNvSpPr>
              <p:nvPr/>
            </p:nvSpPr>
            <p:spPr bwMode="auto">
              <a:xfrm>
                <a:off x="48" y="3269"/>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3" name="Rectangle 21"/>
              <p:cNvSpPr>
                <a:spLocks noChangeArrowheads="1"/>
              </p:cNvSpPr>
              <p:nvPr/>
            </p:nvSpPr>
            <p:spPr bwMode="auto">
              <a:xfrm>
                <a:off x="48" y="3412"/>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4" name="Rectangle 22"/>
              <p:cNvSpPr>
                <a:spLocks noChangeArrowheads="1"/>
              </p:cNvSpPr>
              <p:nvPr/>
            </p:nvSpPr>
            <p:spPr bwMode="auto">
              <a:xfrm>
                <a:off x="48" y="3557"/>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5" name="Rectangle 23"/>
              <p:cNvSpPr>
                <a:spLocks noChangeArrowheads="1"/>
              </p:cNvSpPr>
              <p:nvPr/>
            </p:nvSpPr>
            <p:spPr bwMode="auto">
              <a:xfrm>
                <a:off x="48" y="3702"/>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6" name="Rectangle 24"/>
              <p:cNvSpPr>
                <a:spLocks noChangeArrowheads="1"/>
              </p:cNvSpPr>
              <p:nvPr/>
            </p:nvSpPr>
            <p:spPr bwMode="auto">
              <a:xfrm>
                <a:off x="48" y="384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7" name="Rectangle 25"/>
              <p:cNvSpPr>
                <a:spLocks noChangeArrowheads="1"/>
              </p:cNvSpPr>
              <p:nvPr/>
            </p:nvSpPr>
            <p:spPr bwMode="auto">
              <a:xfrm>
                <a:off x="48" y="399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8" name="Rectangle 26"/>
              <p:cNvSpPr>
                <a:spLocks noChangeArrowheads="1"/>
              </p:cNvSpPr>
              <p:nvPr/>
            </p:nvSpPr>
            <p:spPr bwMode="auto">
              <a:xfrm>
                <a:off x="48" y="4134"/>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29" name="Rectangle 27"/>
              <p:cNvSpPr>
                <a:spLocks noChangeArrowheads="1"/>
              </p:cNvSpPr>
              <p:nvPr/>
            </p:nvSpPr>
            <p:spPr bwMode="auto">
              <a:xfrm>
                <a:off x="48" y="103"/>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30" name="Rectangle 28"/>
              <p:cNvSpPr>
                <a:spLocks noChangeArrowheads="1"/>
              </p:cNvSpPr>
              <p:nvPr/>
            </p:nvSpPr>
            <p:spPr bwMode="auto">
              <a:xfrm>
                <a:off x="48" y="24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31" name="Rectangle 29"/>
              <p:cNvSpPr>
                <a:spLocks noChangeArrowheads="1"/>
              </p:cNvSpPr>
              <p:nvPr/>
            </p:nvSpPr>
            <p:spPr bwMode="auto">
              <a:xfrm>
                <a:off x="48" y="39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32" name="Rectangle 30"/>
              <p:cNvSpPr>
                <a:spLocks noChangeArrowheads="1"/>
              </p:cNvSpPr>
              <p:nvPr/>
            </p:nvSpPr>
            <p:spPr bwMode="auto">
              <a:xfrm>
                <a:off x="48" y="535"/>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33" name="Rectangle 31"/>
              <p:cNvSpPr>
                <a:spLocks noChangeArrowheads="1"/>
              </p:cNvSpPr>
              <p:nvPr/>
            </p:nvSpPr>
            <p:spPr bwMode="auto">
              <a:xfrm>
                <a:off x="48" y="67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34" name="Rectangle 32"/>
              <p:cNvSpPr>
                <a:spLocks noChangeArrowheads="1"/>
              </p:cNvSpPr>
              <p:nvPr/>
            </p:nvSpPr>
            <p:spPr bwMode="auto">
              <a:xfrm>
                <a:off x="48" y="82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35" name="Rectangle 33"/>
              <p:cNvSpPr>
                <a:spLocks noChangeArrowheads="1"/>
              </p:cNvSpPr>
              <p:nvPr/>
            </p:nvSpPr>
            <p:spPr bwMode="auto">
              <a:xfrm>
                <a:off x="48" y="96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grpSp>
      </p:grpSp>
      <p:sp>
        <p:nvSpPr>
          <p:cNvPr id="5154"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t>Click to edit Master title style</a:t>
            </a:r>
          </a:p>
        </p:txBody>
      </p:sp>
      <p:sp>
        <p:nvSpPr>
          <p:cNvPr id="5155"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r>
              <a:rPr lang="en-US"/>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dirty="0"/>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dirty="0"/>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pPr>
              <a:defRPr/>
            </a:pPr>
            <a:fld id="{EC5669A1-6665-4C40-8FF2-B82057388F13}" type="slidenum">
              <a:rPr lang="en-US"/>
              <a:pPr>
                <a:defRPr/>
              </a:pPr>
              <a:t>‹#›</a:t>
            </a:fld>
            <a:endParaRPr lang="en-US" dirty="0"/>
          </a:p>
        </p:txBody>
      </p:sp>
    </p:spTree>
    <p:extLst>
      <p:ext uri="{BB962C8B-B14F-4D97-AF65-F5344CB8AC3E}">
        <p14:creationId xmlns:p14="http://schemas.microsoft.com/office/powerpoint/2010/main" val="784274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pPr>
              <a:defRPr/>
            </a:pPr>
            <a:fld id="{EC45324C-7A5D-47BC-8C62-3FF68D6640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517633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pPr>
              <a:defRPr/>
            </a:pPr>
            <a:fld id="{7FBB40E7-EC27-48BF-9142-3C382735149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685188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pPr>
              <a:defRPr/>
            </a:pPr>
            <a:fld id="{C3C9AB12-F2F6-429C-8156-96ACFEEFDFB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801315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37"/>
          <p:cNvSpPr>
            <a:spLocks noGrp="1" noChangeArrowheads="1"/>
          </p:cNvSpPr>
          <p:nvPr>
            <p:ph type="sldNum" sz="quarter" idx="12"/>
          </p:nvPr>
        </p:nvSpPr>
        <p:spPr>
          <a:ln/>
        </p:spPr>
        <p:txBody>
          <a:bodyPr/>
          <a:lstStyle>
            <a:lvl1pPr>
              <a:defRPr/>
            </a:lvl1pPr>
          </a:lstStyle>
          <a:p>
            <a:pPr>
              <a:defRPr/>
            </a:pPr>
            <a:fld id="{8916D93B-AC87-4DA7-92CB-77C47848BC9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682388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37"/>
          <p:cNvSpPr>
            <a:spLocks noGrp="1" noChangeArrowheads="1"/>
          </p:cNvSpPr>
          <p:nvPr>
            <p:ph type="sldNum" sz="quarter" idx="12"/>
          </p:nvPr>
        </p:nvSpPr>
        <p:spPr>
          <a:ln/>
        </p:spPr>
        <p:txBody>
          <a:bodyPr/>
          <a:lstStyle>
            <a:lvl1pPr>
              <a:defRPr/>
            </a:lvl1pPr>
          </a:lstStyle>
          <a:p>
            <a:pPr>
              <a:defRPr/>
            </a:pPr>
            <a:fld id="{A4ECB5D6-8675-43DA-8914-7C4EA70ED1D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2154877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37"/>
          <p:cNvSpPr>
            <a:spLocks noGrp="1" noChangeArrowheads="1"/>
          </p:cNvSpPr>
          <p:nvPr>
            <p:ph type="sldNum" sz="quarter" idx="12"/>
          </p:nvPr>
        </p:nvSpPr>
        <p:spPr>
          <a:ln/>
        </p:spPr>
        <p:txBody>
          <a:bodyPr/>
          <a:lstStyle>
            <a:lvl1pPr>
              <a:defRPr/>
            </a:lvl1pPr>
          </a:lstStyle>
          <a:p>
            <a:pPr>
              <a:defRPr/>
            </a:pPr>
            <a:fld id="{A8DA08F3-246E-4FE3-A5C1-0B6D27128B4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5931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pPr>
                <a:defRPr/>
              </a:pPr>
              <a:t>‹#›</a:t>
            </a:fld>
            <a:endParaRPr lang="en-US" dirty="0"/>
          </a:p>
        </p:txBody>
      </p:sp>
    </p:spTree>
    <p:extLst>
      <p:ext uri="{BB962C8B-B14F-4D97-AF65-F5344CB8AC3E}">
        <p14:creationId xmlns:p14="http://schemas.microsoft.com/office/powerpoint/2010/main" val="28010430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pPr>
              <a:defRPr/>
            </a:pPr>
            <a:fld id="{85C86529-C888-4874-A339-53BD854FA6F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578108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37"/>
          <p:cNvSpPr>
            <a:spLocks noGrp="1" noChangeArrowheads="1"/>
          </p:cNvSpPr>
          <p:nvPr>
            <p:ph type="sldNum" sz="quarter" idx="12"/>
          </p:nvPr>
        </p:nvSpPr>
        <p:spPr>
          <a:ln/>
        </p:spPr>
        <p:txBody>
          <a:bodyPr/>
          <a:lstStyle>
            <a:lvl1pPr>
              <a:defRPr/>
            </a:lvl1pPr>
          </a:lstStyle>
          <a:p>
            <a:pPr>
              <a:defRPr/>
            </a:pPr>
            <a:fld id="{6D470A24-0D45-47BB-8E8A-B5BEB6E71DD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15822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pPr>
              <a:defRPr/>
            </a:pPr>
            <a:fld id="{BE918E7F-7387-4CE0-9677-08D8FFBEA56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45342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0"/>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0"/>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pPr>
              <a:defRPr/>
            </a:pPr>
            <a:fld id="{D9158DF5-2CCC-4D2D-A1FF-50BCDEE2F584}"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2403283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169988" y="1946275"/>
            <a:ext cx="7772400" cy="4114800"/>
          </a:xfrm>
        </p:spPr>
        <p:txBody>
          <a:bodyPr/>
          <a:lstStyle/>
          <a:p>
            <a:pPr lvl="0"/>
            <a:endParaRPr lang="en-US" noProof="0" dirty="0" smtClean="0"/>
          </a:p>
        </p:txBody>
      </p:sp>
      <p:sp>
        <p:nvSpPr>
          <p:cNvPr id="4" name="Rectangle 35"/>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36"/>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37"/>
          <p:cNvSpPr>
            <a:spLocks noGrp="1" noChangeArrowheads="1"/>
          </p:cNvSpPr>
          <p:nvPr>
            <p:ph type="sldNum" sz="quarter" idx="12"/>
          </p:nvPr>
        </p:nvSpPr>
        <p:spPr>
          <a:ln/>
        </p:spPr>
        <p:txBody>
          <a:bodyPr/>
          <a:lstStyle>
            <a:lvl1pPr>
              <a:defRPr/>
            </a:lvl1pPr>
          </a:lstStyle>
          <a:p>
            <a:pPr>
              <a:defRPr/>
            </a:pPr>
            <a:fld id="{5DEDB26C-FEA0-478B-9833-B7EE6E2CEAB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54333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088906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540181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340585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522133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9134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pPr>
                <a:defRPr/>
              </a:pPr>
              <a:t>‹#›</a:t>
            </a:fld>
            <a:endParaRPr lang="en-US" dirty="0"/>
          </a:p>
        </p:txBody>
      </p:sp>
    </p:spTree>
    <p:extLst>
      <p:ext uri="{BB962C8B-B14F-4D97-AF65-F5344CB8AC3E}">
        <p14:creationId xmlns:p14="http://schemas.microsoft.com/office/powerpoint/2010/main" val="1470582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180875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757319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79207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807299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451093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815051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951214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529383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300804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96155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pPr>
                <a:defRPr/>
              </a:pPr>
              <a:t>‹#›</a:t>
            </a:fld>
            <a:endParaRPr lang="en-US" dirty="0"/>
          </a:p>
        </p:txBody>
      </p:sp>
    </p:spTree>
    <p:extLst>
      <p:ext uri="{BB962C8B-B14F-4D97-AF65-F5344CB8AC3E}">
        <p14:creationId xmlns:p14="http://schemas.microsoft.com/office/powerpoint/2010/main" val="26880958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168936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339715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551730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106753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29376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836573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903154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372841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235416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86131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pPr>
                <a:defRPr/>
              </a:pPr>
              <a:t>‹#›</a:t>
            </a:fld>
            <a:endParaRPr lang="en-US" dirty="0"/>
          </a:p>
        </p:txBody>
      </p:sp>
    </p:spTree>
    <p:extLst>
      <p:ext uri="{BB962C8B-B14F-4D97-AF65-F5344CB8AC3E}">
        <p14:creationId xmlns:p14="http://schemas.microsoft.com/office/powerpoint/2010/main" val="27790492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454004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402210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59261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206761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945285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584951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936812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525355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194402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46727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pPr>
                <a:defRPr/>
              </a:pPr>
              <a:t>‹#›</a:t>
            </a:fld>
            <a:endParaRPr lang="en-US" dirty="0"/>
          </a:p>
        </p:txBody>
      </p:sp>
    </p:spTree>
    <p:extLst>
      <p:ext uri="{BB962C8B-B14F-4D97-AF65-F5344CB8AC3E}">
        <p14:creationId xmlns:p14="http://schemas.microsoft.com/office/powerpoint/2010/main" val="41016254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23540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507243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29396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54398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653081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192283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794449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348102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077908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79374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pPr>
                <a:defRPr/>
              </a:pPr>
              <a:t>‹#›</a:t>
            </a:fld>
            <a:endParaRPr lang="en-US" dirty="0"/>
          </a:p>
        </p:txBody>
      </p:sp>
    </p:spTree>
    <p:extLst>
      <p:ext uri="{BB962C8B-B14F-4D97-AF65-F5344CB8AC3E}">
        <p14:creationId xmlns:p14="http://schemas.microsoft.com/office/powerpoint/2010/main" val="242797464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989020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200798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306604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820014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934780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796762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5675073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348372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9965424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B7164B5-3BD3-4A63-9CCF-72B86307FBD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79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pPr>
                <a:defRPr/>
              </a:pPr>
              <a:t>‹#›</a:t>
            </a:fld>
            <a:endParaRPr lang="en-US" dirty="0"/>
          </a:p>
        </p:txBody>
      </p:sp>
    </p:spTree>
    <p:extLst>
      <p:ext uri="{BB962C8B-B14F-4D97-AF65-F5344CB8AC3E}">
        <p14:creationId xmlns:p14="http://schemas.microsoft.com/office/powerpoint/2010/main" val="109909704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BFFCE9-E8AD-49BE-8004-DF254B99222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3416012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412FED0-6AA3-4F81-88AA-91CEB2B166D4}"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953054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91ECF64-8317-431E-83F3-D71B7C58FC71}"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372199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D7685038-BFA3-49C9-B53C-726067142658}"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2396753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BA3E8E6-B9CE-4320-8B5A-EA40F124475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82081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AEDB8715-D0D3-4D90-8CE9-AE13A5746C2A}"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576210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234EE86-18ED-4FDF-81C5-3BEBA824033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999683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711CED60-0C3A-4F18-96F8-054B8C7FB6C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372133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79CEA8B-2C92-4E20-879A-D90F650E88F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835735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718E7EF-C62C-4976-BC0D-6A504212A86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15126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6.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7.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8.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9.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20.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pPr>
                <a:defRPr/>
              </a:pPr>
              <a:t>‹#›</a:t>
            </a:fld>
            <a:endParaRPr lang="en-US" dirty="0"/>
          </a:p>
        </p:txBody>
      </p:sp>
    </p:spTree>
    <p:extLst>
      <p:ext uri="{BB962C8B-B14F-4D97-AF65-F5344CB8AC3E}">
        <p14:creationId xmlns:p14="http://schemas.microsoft.com/office/powerpoint/2010/main" val="4144100535"/>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417843"/>
      </p:ext>
    </p:extLst>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55526854"/>
      </p:ext>
    </p:extLst>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56226559"/>
      </p:ext>
    </p:extLst>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47300842"/>
      </p:ext>
    </p:extLst>
  </p:cSld>
  <p:clrMap bg1="lt1" tx1="dk1" bg2="lt2" tx2="dk2" accent1="accent1" accent2="accent2" accent3="accent3" accent4="accent4" accent5="accent5" accent6="accent6" hlink="hlink" folHlink="folHlink"/>
  <p:sldLayoutIdLst>
    <p:sldLayoutId id="2147484303" r:id="rId1"/>
    <p:sldLayoutId id="2147484304" r:id="rId2"/>
    <p:sldLayoutId id="2147484305" r:id="rId3"/>
    <p:sldLayoutId id="2147484306" r:id="rId4"/>
    <p:sldLayoutId id="2147484307" r:id="rId5"/>
    <p:sldLayoutId id="2147484308" r:id="rId6"/>
    <p:sldLayoutId id="2147484309" r:id="rId7"/>
    <p:sldLayoutId id="2147484310" r:id="rId8"/>
    <p:sldLayoutId id="2147484311" r:id="rId9"/>
    <p:sldLayoutId id="2147484312" r:id="rId10"/>
    <p:sldLayoutId id="214748431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23447094"/>
      </p:ext>
    </p:extLst>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67516975"/>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12605322"/>
      </p:ext>
    </p:extLst>
  </p:cSld>
  <p:clrMap bg1="lt1" tx1="dk1" bg2="lt2" tx2="dk2" accent1="accent1" accent2="accent2" accent3="accent3" accent4="accent4" accent5="accent5" accent6="accent6" hlink="hlink" folHlink="folHlink"/>
  <p:sldLayoutIdLst>
    <p:sldLayoutId id="2147484399" r:id="rId1"/>
    <p:sldLayoutId id="2147484400" r:id="rId2"/>
    <p:sldLayoutId id="2147484401" r:id="rId3"/>
    <p:sldLayoutId id="2147484402" r:id="rId4"/>
    <p:sldLayoutId id="2147484403" r:id="rId5"/>
    <p:sldLayoutId id="2147484404" r:id="rId6"/>
    <p:sldLayoutId id="2147484405" r:id="rId7"/>
    <p:sldLayoutId id="2147484406" r:id="rId8"/>
    <p:sldLayoutId id="2147484407" r:id="rId9"/>
    <p:sldLayoutId id="2147484408" r:id="rId10"/>
    <p:sldLayoutId id="21474844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68138680"/>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4039528"/>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05910798"/>
      </p:ext>
    </p:extLst>
  </p:cSld>
  <p:clrMap bg1="lt1" tx1="dk1" bg2="lt2" tx2="dk2" accent1="accent1" accent2="accent2" accent3="accent3" accent4="accent4" accent5="accent5" accent6="accent6" hlink="hlink" folHlink="folHlink"/>
  <p:sldLayoutIdLst>
    <p:sldLayoutId id="2147484435" r:id="rId1"/>
    <p:sldLayoutId id="2147484436" r:id="rId2"/>
    <p:sldLayoutId id="2147484437" r:id="rId3"/>
    <p:sldLayoutId id="2147484438" r:id="rId4"/>
    <p:sldLayoutId id="2147484439" r:id="rId5"/>
    <p:sldLayoutId id="2147484440" r:id="rId6"/>
    <p:sldLayoutId id="2147484441" r:id="rId7"/>
    <p:sldLayoutId id="2147484442" r:id="rId8"/>
    <p:sldLayoutId id="2147484443" r:id="rId9"/>
    <p:sldLayoutId id="2147484444" r:id="rId10"/>
    <p:sldLayoutId id="21474844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70900712"/>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5910717"/>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085850" cy="6854825"/>
            <a:chOff x="0" y="0"/>
            <a:chExt cx="684" cy="4318"/>
          </a:xfrm>
        </p:grpSpPr>
        <p:sp>
          <p:nvSpPr>
            <p:cNvPr id="4099"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dirty="0">
                <a:solidFill>
                  <a:srgbClr val="FFFFFF"/>
                </a:solidFill>
              </a:endParaRPr>
            </a:p>
          </p:txBody>
        </p:sp>
        <p:grpSp>
          <p:nvGrpSpPr>
            <p:cNvPr id="1033" name="Group 4"/>
            <p:cNvGrpSpPr>
              <a:grpSpLocks/>
            </p:cNvGrpSpPr>
            <p:nvPr/>
          </p:nvGrpSpPr>
          <p:grpSpPr bwMode="auto">
            <a:xfrm>
              <a:off x="48" y="102"/>
              <a:ext cx="96" cy="4128"/>
              <a:chOff x="48" y="102"/>
              <a:chExt cx="96" cy="4128"/>
            </a:xfrm>
          </p:grpSpPr>
          <p:sp>
            <p:nvSpPr>
              <p:cNvPr id="4101" name="Rectangle 5"/>
              <p:cNvSpPr>
                <a:spLocks noChangeArrowheads="1"/>
              </p:cNvSpPr>
              <p:nvPr/>
            </p:nvSpPr>
            <p:spPr bwMode="auto">
              <a:xfrm>
                <a:off x="48" y="110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2" name="Rectangle 6"/>
              <p:cNvSpPr>
                <a:spLocks noChangeArrowheads="1"/>
              </p:cNvSpPr>
              <p:nvPr/>
            </p:nvSpPr>
            <p:spPr bwMode="auto">
              <a:xfrm>
                <a:off x="48" y="125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3" name="Rectangle 7"/>
              <p:cNvSpPr>
                <a:spLocks noChangeArrowheads="1"/>
              </p:cNvSpPr>
              <p:nvPr/>
            </p:nvSpPr>
            <p:spPr bwMode="auto">
              <a:xfrm>
                <a:off x="48" y="139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4" name="Rectangle 8"/>
              <p:cNvSpPr>
                <a:spLocks noChangeArrowheads="1"/>
              </p:cNvSpPr>
              <p:nvPr/>
            </p:nvSpPr>
            <p:spPr bwMode="auto">
              <a:xfrm>
                <a:off x="48" y="1538"/>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5" name="Rectangle 9"/>
              <p:cNvSpPr>
                <a:spLocks noChangeArrowheads="1"/>
              </p:cNvSpPr>
              <p:nvPr/>
            </p:nvSpPr>
            <p:spPr bwMode="auto">
              <a:xfrm>
                <a:off x="48" y="1683"/>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6" name="Rectangle 10"/>
              <p:cNvSpPr>
                <a:spLocks noChangeArrowheads="1"/>
              </p:cNvSpPr>
              <p:nvPr/>
            </p:nvSpPr>
            <p:spPr bwMode="auto">
              <a:xfrm>
                <a:off x="48" y="182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7" name="Rectangle 11"/>
              <p:cNvSpPr>
                <a:spLocks noChangeArrowheads="1"/>
              </p:cNvSpPr>
              <p:nvPr/>
            </p:nvSpPr>
            <p:spPr bwMode="auto">
              <a:xfrm>
                <a:off x="48" y="197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8" name="Rectangle 12"/>
              <p:cNvSpPr>
                <a:spLocks noChangeArrowheads="1"/>
              </p:cNvSpPr>
              <p:nvPr/>
            </p:nvSpPr>
            <p:spPr bwMode="auto">
              <a:xfrm>
                <a:off x="48" y="2115"/>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09" name="Rectangle 13"/>
              <p:cNvSpPr>
                <a:spLocks noChangeArrowheads="1"/>
              </p:cNvSpPr>
              <p:nvPr/>
            </p:nvSpPr>
            <p:spPr bwMode="auto">
              <a:xfrm>
                <a:off x="48" y="225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0" name="Rectangle 14"/>
              <p:cNvSpPr>
                <a:spLocks noChangeArrowheads="1"/>
              </p:cNvSpPr>
              <p:nvPr/>
            </p:nvSpPr>
            <p:spPr bwMode="auto">
              <a:xfrm>
                <a:off x="48" y="240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1" name="Rectangle 15"/>
              <p:cNvSpPr>
                <a:spLocks noChangeArrowheads="1"/>
              </p:cNvSpPr>
              <p:nvPr/>
            </p:nvSpPr>
            <p:spPr bwMode="auto">
              <a:xfrm>
                <a:off x="48" y="254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2" name="Rectangle 16"/>
              <p:cNvSpPr>
                <a:spLocks noChangeArrowheads="1"/>
              </p:cNvSpPr>
              <p:nvPr/>
            </p:nvSpPr>
            <p:spPr bwMode="auto">
              <a:xfrm>
                <a:off x="48" y="2692"/>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3" name="Rectangle 17"/>
              <p:cNvSpPr>
                <a:spLocks noChangeArrowheads="1"/>
              </p:cNvSpPr>
              <p:nvPr/>
            </p:nvSpPr>
            <p:spPr bwMode="auto">
              <a:xfrm>
                <a:off x="48" y="283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4" name="Rectangle 18"/>
              <p:cNvSpPr>
                <a:spLocks noChangeArrowheads="1"/>
              </p:cNvSpPr>
              <p:nvPr/>
            </p:nvSpPr>
            <p:spPr bwMode="auto">
              <a:xfrm>
                <a:off x="48" y="298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5" name="Rectangle 19"/>
              <p:cNvSpPr>
                <a:spLocks noChangeArrowheads="1"/>
              </p:cNvSpPr>
              <p:nvPr/>
            </p:nvSpPr>
            <p:spPr bwMode="auto">
              <a:xfrm>
                <a:off x="48" y="3124"/>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6" name="Rectangle 20"/>
              <p:cNvSpPr>
                <a:spLocks noChangeArrowheads="1"/>
              </p:cNvSpPr>
              <p:nvPr/>
            </p:nvSpPr>
            <p:spPr bwMode="auto">
              <a:xfrm>
                <a:off x="48" y="3269"/>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7" name="Rectangle 21"/>
              <p:cNvSpPr>
                <a:spLocks noChangeArrowheads="1"/>
              </p:cNvSpPr>
              <p:nvPr/>
            </p:nvSpPr>
            <p:spPr bwMode="auto">
              <a:xfrm>
                <a:off x="48" y="3412"/>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8" name="Rectangle 22"/>
              <p:cNvSpPr>
                <a:spLocks noChangeArrowheads="1"/>
              </p:cNvSpPr>
              <p:nvPr/>
            </p:nvSpPr>
            <p:spPr bwMode="auto">
              <a:xfrm>
                <a:off x="48" y="3557"/>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19" name="Rectangle 23"/>
              <p:cNvSpPr>
                <a:spLocks noChangeArrowheads="1"/>
              </p:cNvSpPr>
              <p:nvPr/>
            </p:nvSpPr>
            <p:spPr bwMode="auto">
              <a:xfrm>
                <a:off x="48" y="3702"/>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0" name="Rectangle 24"/>
              <p:cNvSpPr>
                <a:spLocks noChangeArrowheads="1"/>
              </p:cNvSpPr>
              <p:nvPr/>
            </p:nvSpPr>
            <p:spPr bwMode="auto">
              <a:xfrm>
                <a:off x="48" y="384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1" name="Rectangle 25"/>
              <p:cNvSpPr>
                <a:spLocks noChangeArrowheads="1"/>
              </p:cNvSpPr>
              <p:nvPr/>
            </p:nvSpPr>
            <p:spPr bwMode="auto">
              <a:xfrm>
                <a:off x="48" y="399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2" name="Rectangle 26"/>
              <p:cNvSpPr>
                <a:spLocks noChangeArrowheads="1"/>
              </p:cNvSpPr>
              <p:nvPr/>
            </p:nvSpPr>
            <p:spPr bwMode="auto">
              <a:xfrm>
                <a:off x="48" y="413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3" name="Rectangle 27"/>
              <p:cNvSpPr>
                <a:spLocks noChangeArrowheads="1"/>
              </p:cNvSpPr>
              <p:nvPr/>
            </p:nvSpPr>
            <p:spPr bwMode="auto">
              <a:xfrm>
                <a:off x="48" y="102"/>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4" name="Rectangle 28"/>
              <p:cNvSpPr>
                <a:spLocks noChangeArrowheads="1"/>
              </p:cNvSpPr>
              <p:nvPr/>
            </p:nvSpPr>
            <p:spPr bwMode="auto">
              <a:xfrm>
                <a:off x="48" y="24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5" name="Rectangle 29"/>
              <p:cNvSpPr>
                <a:spLocks noChangeArrowheads="1"/>
              </p:cNvSpPr>
              <p:nvPr/>
            </p:nvSpPr>
            <p:spPr bwMode="auto">
              <a:xfrm>
                <a:off x="48" y="39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6" name="Rectangle 30"/>
              <p:cNvSpPr>
                <a:spLocks noChangeArrowheads="1"/>
              </p:cNvSpPr>
              <p:nvPr/>
            </p:nvSpPr>
            <p:spPr bwMode="auto">
              <a:xfrm>
                <a:off x="48" y="535"/>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7" name="Rectangle 31"/>
              <p:cNvSpPr>
                <a:spLocks noChangeArrowheads="1"/>
              </p:cNvSpPr>
              <p:nvPr/>
            </p:nvSpPr>
            <p:spPr bwMode="auto">
              <a:xfrm>
                <a:off x="48" y="67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8" name="Rectangle 32"/>
              <p:cNvSpPr>
                <a:spLocks noChangeArrowheads="1"/>
              </p:cNvSpPr>
              <p:nvPr/>
            </p:nvSpPr>
            <p:spPr bwMode="auto">
              <a:xfrm>
                <a:off x="48" y="82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sp>
            <p:nvSpPr>
              <p:cNvPr id="4129" name="Rectangle 33"/>
              <p:cNvSpPr>
                <a:spLocks noChangeArrowheads="1"/>
              </p:cNvSpPr>
              <p:nvPr/>
            </p:nvSpPr>
            <p:spPr bwMode="auto">
              <a:xfrm>
                <a:off x="48" y="96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dirty="0">
                  <a:solidFill>
                    <a:srgbClr val="FFFFFF"/>
                  </a:solidFill>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4131"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cs typeface="+mn-cs"/>
              </a:defRPr>
            </a:lvl1pPr>
          </a:lstStyle>
          <a:p>
            <a:pPr>
              <a:defRPr/>
            </a:pPr>
            <a:endParaRPr lang="en-US" dirty="0">
              <a:solidFill>
                <a:srgbClr val="FFFFFF"/>
              </a:solidFill>
            </a:endParaRPr>
          </a:p>
        </p:txBody>
      </p:sp>
      <p:sp>
        <p:nvSpPr>
          <p:cNvPr id="4132"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cs typeface="+mn-cs"/>
              </a:defRPr>
            </a:lvl1pPr>
          </a:lstStyle>
          <a:p>
            <a:pPr>
              <a:defRPr/>
            </a:pPr>
            <a:endParaRPr lang="en-US" dirty="0">
              <a:solidFill>
                <a:srgbClr val="FFFFFF"/>
              </a:solidFill>
            </a:endParaRPr>
          </a:p>
        </p:txBody>
      </p:sp>
      <p:sp>
        <p:nvSpPr>
          <p:cNvPr id="4133"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cs typeface="+mn-cs"/>
              </a:defRPr>
            </a:lvl1pPr>
          </a:lstStyle>
          <a:p>
            <a:pPr>
              <a:defRPr/>
            </a:pPr>
            <a:fld id="{8FF5CBFE-DC72-47BA-BDF0-0B051F362EBC}" type="slidenum">
              <a:rPr lang="en-US">
                <a:solidFill>
                  <a:srgbClr val="FFFFFF"/>
                </a:solidFill>
              </a:rPr>
              <a:pPr>
                <a:defRPr/>
              </a:pPr>
              <a:t>‹#›</a:t>
            </a:fld>
            <a:endParaRPr lang="en-US" dirty="0">
              <a:solidFill>
                <a:srgbClr val="FFFFFF"/>
              </a:solidFill>
            </a:endParaRPr>
          </a:p>
        </p:txBody>
      </p:sp>
      <p:sp>
        <p:nvSpPr>
          <p:cNvPr id="4134"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439785844"/>
      </p:ext>
    </p:extLst>
  </p:cSld>
  <p:clrMap bg1="dk2" tx1="lt1" bg2="dk1" tx2="lt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68804897"/>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26177562"/>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84550096"/>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03609490"/>
      </p:ext>
    </p:extLst>
  </p:cSld>
  <p:clrMap bg1="lt1" tx1="dk1" bg2="lt2" tx2="dk2" accent1="accent1" accent2="accent2" accent3="accent3" accent4="accent4" accent5="accent5" accent6="accent6" hlink="hlink" folHlink="folHlink"/>
  <p:sldLayoutIdLst>
    <p:sldLayoutId id="2147484195" r:id="rId1"/>
    <p:sldLayoutId id="2147484196" r:id="rId2"/>
    <p:sldLayoutId id="2147484197" r:id="rId3"/>
    <p:sldLayoutId id="2147484198" r:id="rId4"/>
    <p:sldLayoutId id="2147484199" r:id="rId5"/>
    <p:sldLayoutId id="2147484200" r:id="rId6"/>
    <p:sldLayoutId id="2147484201" r:id="rId7"/>
    <p:sldLayoutId id="2147484202" r:id="rId8"/>
    <p:sldLayoutId id="2147484203" r:id="rId9"/>
    <p:sldLayoutId id="2147484204" r:id="rId10"/>
    <p:sldLayoutId id="214748420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95493472"/>
      </p:ext>
    </p:extLst>
  </p:cSld>
  <p:clrMap bg1="lt1" tx1="dk1" bg2="lt2" tx2="dk2" accent1="accent1" accent2="accent2" accent3="accent3" accent4="accent4" accent5="accent5" accent6="accent6" hlink="hlink" folHlink="folHlink"/>
  <p:sldLayoutIdLst>
    <p:sldLayoutId id="2147484207" r:id="rId1"/>
    <p:sldLayoutId id="2147484208" r:id="rId2"/>
    <p:sldLayoutId id="2147484209" r:id="rId3"/>
    <p:sldLayoutId id="2147484210" r:id="rId4"/>
    <p:sldLayoutId id="2147484211" r:id="rId5"/>
    <p:sldLayoutId id="2147484212" r:id="rId6"/>
    <p:sldLayoutId id="2147484213" r:id="rId7"/>
    <p:sldLayoutId id="2147484214" r:id="rId8"/>
    <p:sldLayoutId id="2147484215" r:id="rId9"/>
    <p:sldLayoutId id="2147484216" r:id="rId10"/>
    <p:sldLayoutId id="214748421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3333F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68A408B-D882-4086-ACCE-1EA9697B40B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26883022"/>
      </p:ext>
    </p:extLst>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0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4.xml"/><Relationship Id="rId1" Type="http://schemas.openxmlformats.org/officeDocument/2006/relationships/slideLayout" Target="../slideLayouts/slideLayout157.xml"/><Relationship Id="rId4" Type="http://schemas.openxmlformats.org/officeDocument/2006/relationships/image" Target="../media/image63.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0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5.xml"/><Relationship Id="rId1" Type="http://schemas.openxmlformats.org/officeDocument/2006/relationships/slideLayout" Target="../slideLayouts/slideLayout151.xml"/><Relationship Id="rId5" Type="http://schemas.openxmlformats.org/officeDocument/2006/relationships/image" Target="../media/image66.png"/><Relationship Id="rId4" Type="http://schemas.openxmlformats.org/officeDocument/2006/relationships/image" Target="../media/image65.png"/></Relationships>
</file>

<file path=ppt/slides/_rels/slide10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7.xml"/><Relationship Id="rId1" Type="http://schemas.openxmlformats.org/officeDocument/2006/relationships/slideLayout" Target="../slideLayouts/slideLayout118.xml"/></Relationships>
</file>

<file path=ppt/slides/_rels/slide10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8.xml"/><Relationship Id="rId1" Type="http://schemas.openxmlformats.org/officeDocument/2006/relationships/slideLayout" Target="../slideLayouts/slideLayout118.xml"/></Relationships>
</file>

<file path=ppt/slides/_rels/slide10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9.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10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7.xml"/></Relationships>
</file>

<file path=ppt/slides/_rels/slide11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3.xml"/><Relationship Id="rId1" Type="http://schemas.openxmlformats.org/officeDocument/2006/relationships/slideLayout" Target="../slideLayouts/slideLayout36.xml"/><Relationship Id="rId4" Type="http://schemas.openxmlformats.org/officeDocument/2006/relationships/image" Target="../media/image71.jpeg"/></Relationships>
</file>

<file path=ppt/slides/_rels/slide112.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72.jpg"/><Relationship Id="rId7" Type="http://schemas.openxmlformats.org/officeDocument/2006/relationships/image" Target="../media/image76.gif"/><Relationship Id="rId2" Type="http://schemas.openxmlformats.org/officeDocument/2006/relationships/notesSlide" Target="../notesSlides/notesSlide84.xml"/><Relationship Id="rId1" Type="http://schemas.openxmlformats.org/officeDocument/2006/relationships/slideLayout" Target="../slideLayouts/slideLayout29.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eg"/><Relationship Id="rId9" Type="http://schemas.openxmlformats.org/officeDocument/2006/relationships/image" Target="../media/image7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240.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68.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168.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168.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68.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68.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9.xml"/><Relationship Id="rId5" Type="http://schemas.openxmlformats.org/officeDocument/2006/relationships/image" Target="../media/image26.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9.xml"/><Relationship Id="rId6" Type="http://schemas.openxmlformats.org/officeDocument/2006/relationships/image" Target="../media/image26.png"/><Relationship Id="rId5" Type="http://schemas.openxmlformats.org/officeDocument/2006/relationships/image" Target="../media/image28.pn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24.jpe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24.jpeg"/></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2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63.xml"/><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2.png"/><Relationship Id="rId12" Type="http://schemas.microsoft.com/office/2007/relationships/hdphoto" Target="../media/hdphoto5.wdp"/><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34.png"/><Relationship Id="rId5" Type="http://schemas.openxmlformats.org/officeDocument/2006/relationships/image" Target="../media/image31.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33.png"/><Relationship Id="rId14" Type="http://schemas.microsoft.com/office/2007/relationships/hdphoto" Target="../media/hdphoto6.wdp"/></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7.jpg"/><Relationship Id="rId4" Type="http://schemas.microsoft.com/office/2007/relationships/hdphoto" Target="../media/hdphoto7.wdp"/></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2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8.png"/><Relationship Id="rId4" Type="http://schemas.openxmlformats.org/officeDocument/2006/relationships/notesSlide" Target="../notesSlides/notesSlide37.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29.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124.xml"/><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19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4.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6.xml"/><Relationship Id="rId1" Type="http://schemas.openxmlformats.org/officeDocument/2006/relationships/slideLayout" Target="../slideLayouts/slideLayout190.xml"/></Relationships>
</file>

<file path=ppt/slides/_rels/slide6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7.xml"/><Relationship Id="rId1" Type="http://schemas.openxmlformats.org/officeDocument/2006/relationships/slideLayout" Target="../slideLayouts/slideLayout190.xml"/></Relationships>
</file>

<file path=ppt/slides/_rels/slide6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wmv"/><Relationship Id="rId1" Type="http://schemas.microsoft.com/office/2007/relationships/media" Target="../media/media4.wmv"/><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notesSlide" Target="../notesSlides/notesSlide49.xml"/></Relationships>
</file>

<file path=ppt/slides/_rels/slide6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3.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7.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29.xml"/><Relationship Id="rId6" Type="http://schemas.openxmlformats.org/officeDocument/2006/relationships/image" Target="../media/image26.png"/><Relationship Id="rId5" Type="http://schemas.openxmlformats.org/officeDocument/2006/relationships/image" Target="../media/image28.png"/><Relationship Id="rId4" Type="http://schemas.openxmlformats.org/officeDocument/2006/relationships/image" Target="../media/image25.png"/></Relationships>
</file>

<file path=ppt/slides/_rels/slide7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96.xml"/><Relationship Id="rId4" Type="http://schemas.openxmlformats.org/officeDocument/2006/relationships/image" Target="../media/image1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8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9.xml"/><Relationship Id="rId1" Type="http://schemas.openxmlformats.org/officeDocument/2006/relationships/slideLayout" Target="../slideLayouts/slideLayout21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90.xml"/></Relationships>
</file>

<file path=ppt/slides/_rels/slide8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1.xml"/><Relationship Id="rId1" Type="http://schemas.openxmlformats.org/officeDocument/2006/relationships/slideLayout" Target="../slideLayouts/slideLayout201.xml"/><Relationship Id="rId4" Type="http://schemas.openxmlformats.org/officeDocument/2006/relationships/image" Target="../media/image19.jpeg"/></Relationships>
</file>

<file path=ppt/slides/_rels/slide8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9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9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9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9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9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2.xml"/><Relationship Id="rId1" Type="http://schemas.openxmlformats.org/officeDocument/2006/relationships/slideLayout" Target="../slideLayouts/slideLayout179.xml"/><Relationship Id="rId4" Type="http://schemas.openxmlformats.org/officeDocument/2006/relationships/image" Target="../media/image19.jpeg"/></Relationships>
</file>

<file path=ppt/slides/_rels/slide9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381000"/>
            <a:ext cx="9144000" cy="1508105"/>
          </a:xfrm>
          <a:prstGeom prst="rect">
            <a:avLst/>
          </a:prstGeom>
          <a:noFill/>
        </p:spPr>
        <p:txBody>
          <a:bodyPr>
            <a:spAutoFit/>
          </a:bodyPr>
          <a:lstStyle/>
          <a:p>
            <a:pPr algn="ctr">
              <a:defRPr/>
            </a:pPr>
            <a:r>
              <a:rPr lang="en-US" sz="4400" dirty="0" smtClean="0">
                <a:solidFill>
                  <a:srgbClr val="FFFF00"/>
                </a:solidFill>
                <a:effectLst>
                  <a:outerShdw blurRad="38100" dist="38100" dir="2700000" algn="tl">
                    <a:srgbClr val="000000">
                      <a:alpha val="43137"/>
                    </a:srgbClr>
                  </a:outerShdw>
                </a:effectLst>
                <a:cs typeface="Arial" pitchFamily="34" charset="0"/>
              </a:rPr>
              <a:t>Engineering Concerns for</a:t>
            </a:r>
          </a:p>
          <a:p>
            <a:pPr algn="ctr">
              <a:defRPr/>
            </a:pPr>
            <a:r>
              <a:rPr lang="en-US" sz="4400" dirty="0" smtClean="0">
                <a:solidFill>
                  <a:srgbClr val="FFFF00"/>
                </a:solidFill>
                <a:effectLst>
                  <a:outerShdw blurRad="38100" dist="38100" dir="2700000" algn="tl">
                    <a:srgbClr val="000000">
                      <a:alpha val="43137"/>
                    </a:srgbClr>
                  </a:outerShdw>
                </a:effectLst>
                <a:cs typeface="Arial" pitchFamily="34" charset="0"/>
              </a:rPr>
              <a:t>Mechanized In-Row Weed Contro</a:t>
            </a:r>
            <a:r>
              <a:rPr lang="en-US" sz="4800" dirty="0" smtClean="0">
                <a:solidFill>
                  <a:srgbClr val="FFFF00"/>
                </a:solidFill>
                <a:effectLst>
                  <a:outerShdw blurRad="38100" dist="38100" dir="2700000" algn="tl">
                    <a:srgbClr val="000000">
                      <a:alpha val="43137"/>
                    </a:srgbClr>
                  </a:outerShdw>
                </a:effectLst>
                <a:cs typeface="Arial" pitchFamily="34" charset="0"/>
              </a:rPr>
              <a:t>l</a:t>
            </a:r>
          </a:p>
        </p:txBody>
      </p:sp>
      <p:sp>
        <p:nvSpPr>
          <p:cNvPr id="4" name="TextBox 3"/>
          <p:cNvSpPr txBox="1"/>
          <p:nvPr/>
        </p:nvSpPr>
        <p:spPr>
          <a:xfrm>
            <a:off x="0" y="2468880"/>
            <a:ext cx="9144000" cy="1107996"/>
          </a:xfrm>
          <a:prstGeom prst="rect">
            <a:avLst/>
          </a:prstGeom>
          <a:noFill/>
        </p:spPr>
        <p:txBody>
          <a:bodyPr wrap="square" rtlCol="0">
            <a:spAutoFit/>
          </a:bodyPr>
          <a:lstStyle/>
          <a:p>
            <a:pPr algn="ctr"/>
            <a:r>
              <a:rPr lang="en-US" sz="2200" dirty="0">
                <a:solidFill>
                  <a:prstClr val="white"/>
                </a:solidFill>
              </a:rPr>
              <a:t>Mark C. </a:t>
            </a:r>
            <a:r>
              <a:rPr lang="en-US" sz="2200" dirty="0" smtClean="0">
                <a:solidFill>
                  <a:prstClr val="white"/>
                </a:solidFill>
              </a:rPr>
              <a:t>Siemens</a:t>
            </a:r>
            <a:endParaRPr lang="en-US" sz="2200" dirty="0">
              <a:solidFill>
                <a:prstClr val="white"/>
              </a:solidFill>
            </a:endParaRPr>
          </a:p>
          <a:p>
            <a:pPr algn="ctr"/>
            <a:r>
              <a:rPr lang="en-US" sz="2200" dirty="0">
                <a:solidFill>
                  <a:prstClr val="white"/>
                </a:solidFill>
              </a:rPr>
              <a:t>University of Arizona</a:t>
            </a:r>
          </a:p>
          <a:p>
            <a:pPr algn="ctr"/>
            <a:r>
              <a:rPr lang="en-US" sz="2200" dirty="0">
                <a:solidFill>
                  <a:prstClr val="white"/>
                </a:solidFill>
              </a:rPr>
              <a:t>Department of Ag and Biosystems </a:t>
            </a:r>
            <a:r>
              <a:rPr lang="en-US" sz="2200" dirty="0" smtClean="0">
                <a:solidFill>
                  <a:prstClr val="white"/>
                </a:solidFill>
              </a:rPr>
              <a:t>Engineering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4419600"/>
            <a:ext cx="1600200" cy="1600200"/>
          </a:xfrm>
          <a:prstGeom prst="rect">
            <a:avLst/>
          </a:prstGeom>
        </p:spPr>
      </p:pic>
      <p:sp>
        <p:nvSpPr>
          <p:cNvPr id="8" name="TextBox 7"/>
          <p:cNvSpPr txBox="1"/>
          <p:nvPr/>
        </p:nvSpPr>
        <p:spPr>
          <a:xfrm>
            <a:off x="0" y="6167735"/>
            <a:ext cx="9144000" cy="461665"/>
          </a:xfrm>
          <a:prstGeom prst="rect">
            <a:avLst/>
          </a:prstGeom>
          <a:noFill/>
        </p:spPr>
        <p:txBody>
          <a:bodyPr wrap="square" rtlCol="0">
            <a:spAutoFit/>
          </a:bodyPr>
          <a:lstStyle/>
          <a:p>
            <a:pPr algn="ctr"/>
            <a:r>
              <a:rPr lang="en-US" dirty="0" smtClean="0">
                <a:solidFill>
                  <a:prstClr val="white"/>
                </a:solidFill>
              </a:rPr>
              <a:t>2016 Salinas Valley Weed School, November 2, 2016</a:t>
            </a:r>
            <a:endParaRPr lang="en-US" dirty="0">
              <a:solidFill>
                <a:prstClr val="white"/>
              </a:solidFill>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6866" y="4267200"/>
            <a:ext cx="2290334" cy="1600200"/>
          </a:xfrm>
          <a:prstGeom prst="rect">
            <a:avLst/>
          </a:prstGeom>
        </p:spPr>
      </p:pic>
    </p:spTree>
    <p:extLst>
      <p:ext uri="{BB962C8B-B14F-4D97-AF65-F5344CB8AC3E}">
        <p14:creationId xmlns:p14="http://schemas.microsoft.com/office/powerpoint/2010/main" val="212694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pPr>
            <a:r>
              <a:rPr lang="en-US" dirty="0" smtClean="0">
                <a:solidFill>
                  <a:srgbClr val="FFFF00"/>
                </a:solidFill>
              </a:rPr>
              <a:t>Weed Control Effectiveness</a:t>
            </a:r>
            <a:endParaRPr lang="en-US" dirty="0">
              <a:solidFill>
                <a:srgbClr val="FFFF00"/>
              </a:solidFill>
            </a:endParaRPr>
          </a:p>
        </p:txBody>
      </p:sp>
      <p:sp>
        <p:nvSpPr>
          <p:cNvPr id="6" name="Content Placeholder 2"/>
          <p:cNvSpPr txBox="1">
            <a:spLocks/>
          </p:cNvSpPr>
          <p:nvPr/>
        </p:nvSpPr>
        <p:spPr>
          <a:xfrm>
            <a:off x="685800" y="4648200"/>
            <a:ext cx="7772400" cy="2438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endParaRPr lang="en-US" sz="2800" dirty="0">
              <a:solidFill>
                <a:prstClr val="white"/>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6962588"/>
              </p:ext>
            </p:extLst>
          </p:nvPr>
        </p:nvGraphicFramePr>
        <p:xfrm>
          <a:off x="152399" y="2057400"/>
          <a:ext cx="8763002" cy="4058412"/>
        </p:xfrm>
        <a:graphic>
          <a:graphicData uri="http://schemas.openxmlformats.org/drawingml/2006/table">
            <a:tbl>
              <a:tblPr firstRow="1" firstCol="1" bandRow="1">
                <a:tableStyleId>{5C22544A-7EE6-4342-B048-85BDC9FD1C3A}</a:tableStyleId>
              </a:tblPr>
              <a:tblGrid>
                <a:gridCol w="533401"/>
                <a:gridCol w="685800"/>
                <a:gridCol w="838200"/>
                <a:gridCol w="762000"/>
                <a:gridCol w="838200"/>
                <a:gridCol w="762000"/>
                <a:gridCol w="685800"/>
                <a:gridCol w="685800"/>
                <a:gridCol w="762000"/>
                <a:gridCol w="838200"/>
                <a:gridCol w="685800"/>
                <a:gridCol w="685801"/>
              </a:tblGrid>
              <a:tr h="228787">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latin typeface="Calibri"/>
                          <a:ea typeface="Calibri"/>
                          <a:cs typeface="Times New Roman"/>
                        </a:rPr>
                        <a:t>Weed Density</a:t>
                      </a:r>
                      <a:r>
                        <a:rPr lang="en-US" sz="2000" b="0" baseline="30000" dirty="0" smtClean="0">
                          <a:solidFill>
                            <a:schemeClr val="bg1"/>
                          </a:solidFill>
                          <a:effectLst/>
                          <a:latin typeface="Calibri"/>
                          <a:ea typeface="Calibri"/>
                          <a:cs typeface="Times New Roman"/>
                        </a:rPr>
                        <a:t>a</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smtClean="0">
                          <a:solidFill>
                            <a:schemeClr val="bg1"/>
                          </a:solidFill>
                          <a:effectLst/>
                        </a:rPr>
                        <a:t>Cult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err="1" smtClean="0">
                          <a:solidFill>
                            <a:schemeClr val="bg1"/>
                          </a:solidFill>
                          <a:effectLst/>
                        </a:rPr>
                        <a:t>Herb</a:t>
                      </a:r>
                      <a:r>
                        <a:rPr lang="en-US" sz="2000" b="0" baseline="30000" dirty="0" err="1" smtClean="0">
                          <a:solidFill>
                            <a:schemeClr val="bg1"/>
                          </a:solidFill>
                          <a:effectLst/>
                        </a:rPr>
                        <a:t>b</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algn="ctr">
                        <a:lnSpc>
                          <a:spcPct val="115000"/>
                        </a:lnSpc>
                        <a:spcBef>
                          <a:spcPts val="0"/>
                        </a:spcBef>
                        <a:spcAft>
                          <a:spcPts val="0"/>
                        </a:spcAft>
                      </a:pPr>
                      <a:r>
                        <a:rPr lang="en-US" sz="2000" b="0" dirty="0">
                          <a:solidFill>
                            <a:schemeClr val="bg1"/>
                          </a:solidFill>
                          <a:effectLst/>
                        </a:rPr>
                        <a:t>Exp. 1</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2</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3</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4</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5</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rPr>
                        <a:t>---------------------------------</a:t>
                      </a:r>
                      <a:r>
                        <a:rPr lang="en-US" sz="2000" b="0" dirty="0">
                          <a:solidFill>
                            <a:schemeClr val="bg1"/>
                          </a:solidFill>
                          <a:effectLst/>
                        </a:rPr>
                        <a:t>no. ft</a:t>
                      </a:r>
                      <a:r>
                        <a:rPr lang="en-US" sz="2000" b="0" baseline="30000" dirty="0">
                          <a:solidFill>
                            <a:schemeClr val="bg1"/>
                          </a:solidFill>
                          <a:effectLst/>
                        </a:rPr>
                        <a:t>-2</a:t>
                      </a:r>
                      <a:r>
                        <a:rPr lang="en-US" sz="2000" b="0" dirty="0">
                          <a:solidFill>
                            <a:schemeClr val="bg1"/>
                          </a:solidFill>
                          <a:effectLst/>
                        </a:rPr>
                        <a:t>-</a:t>
                      </a:r>
                      <a:r>
                        <a:rPr lang="en-US" sz="2000" b="0" dirty="0" smtClean="0">
                          <a:solidFill>
                            <a:schemeClr val="bg1"/>
                          </a:solidFill>
                          <a:effectLst/>
                        </a:rPr>
                        <a: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575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1602">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12.8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a:t>
                      </a:r>
                      <a:r>
                        <a:rPr lang="en-US" sz="2000" b="0" dirty="0" smtClean="0">
                          <a:solidFill>
                            <a:schemeClr val="bg1"/>
                          </a:solidFill>
                          <a:effectLst/>
                        </a:rPr>
                        <a:t>a</a:t>
                      </a:r>
                      <a:endParaRPr lang="en-US" sz="2000" b="0" dirty="0">
                        <a:solidFill>
                          <a:schemeClr val="bg1"/>
                        </a:solidFill>
                        <a:effectLst/>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12.2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54417">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4.8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15.7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0.2 ab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37.6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  5.9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17231">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9.7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0.1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41960">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0.5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a:lnSpc>
                          <a:spcPct val="115000"/>
                        </a:lnSpc>
                        <a:spcBef>
                          <a:spcPts val="0"/>
                        </a:spcBef>
                        <a:spcAft>
                          <a:spcPts val="0"/>
                        </a:spcAft>
                      </a:pPr>
                      <a:r>
                        <a:rPr lang="en-US" sz="1400" b="0" baseline="30000" dirty="0" smtClean="0">
                          <a:effectLst/>
                          <a:latin typeface="+mn-lt"/>
                          <a:ea typeface="Calibri"/>
                          <a:cs typeface="Times New Roman"/>
                        </a:rPr>
                        <a:t>a </a:t>
                      </a:r>
                      <a:r>
                        <a:rPr lang="en-US" sz="1400" b="0" dirty="0" smtClean="0">
                          <a:effectLst/>
                          <a:latin typeface="+mn-lt"/>
                          <a:ea typeface="Calibri"/>
                          <a:cs typeface="Times New Roman"/>
                        </a:rPr>
                        <a:t>Means with the same letter within columns are not significantly different according to Tukey-Kramer Honestly Significant Difference (HSD) test P = 0.05.</a:t>
                      </a:r>
                      <a:r>
                        <a:rPr lang="en-US" sz="1400" b="0" baseline="30000" dirty="0" smtClean="0">
                          <a:effectLst/>
                          <a:latin typeface="+mn-lt"/>
                          <a:ea typeface="Calibri"/>
                          <a:cs typeface="Times New Roman"/>
                        </a:rPr>
                        <a:t> </a:t>
                      </a:r>
                      <a:endParaRPr lang="en-US" sz="1400" b="0" dirty="0" smtClean="0">
                        <a:effectLst/>
                        <a:latin typeface="+mn-lt"/>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b</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Herbicide for experiments 1 and 5 was pronamide at 1.2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($60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herbicide for experiments 2, 3 and 4 was DCPA at 7.5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($132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a:t>
                      </a:r>
                    </a:p>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Rectangle 8"/>
          <p:cNvSpPr/>
          <p:nvPr/>
        </p:nvSpPr>
        <p:spPr>
          <a:xfrm>
            <a:off x="1426464" y="4191000"/>
            <a:ext cx="7662672" cy="651053"/>
          </a:xfrm>
          <a:prstGeom prst="rect">
            <a:avLst/>
          </a:prstGeom>
          <a:noFill/>
          <a:ln w="1905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008480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381000"/>
            <a:ext cx="9144000" cy="1569660"/>
          </a:xfrm>
          <a:prstGeom prst="rect">
            <a:avLst/>
          </a:prstGeom>
          <a:noFill/>
        </p:spPr>
        <p:txBody>
          <a:bodyPr>
            <a:spAutoFit/>
          </a:bodyPr>
          <a:lstStyle/>
          <a:p>
            <a:pPr algn="ctr">
              <a:defRPr/>
            </a:pPr>
            <a:r>
              <a:rPr lang="en-US" sz="4800" dirty="0" smtClean="0">
                <a:solidFill>
                  <a:srgbClr val="FFFF00"/>
                </a:solidFill>
                <a:effectLst>
                  <a:outerShdw blurRad="38100" dist="38100" dir="2700000" algn="tl">
                    <a:srgbClr val="000000">
                      <a:alpha val="43137"/>
                    </a:srgbClr>
                  </a:outerShdw>
                </a:effectLst>
                <a:cs typeface="Arial" pitchFamily="34" charset="0"/>
              </a:rPr>
              <a:t>Automated Technologies</a:t>
            </a:r>
          </a:p>
          <a:p>
            <a:pPr algn="ctr">
              <a:defRPr/>
            </a:pPr>
            <a:r>
              <a:rPr lang="en-US" sz="4800" dirty="0" smtClean="0">
                <a:solidFill>
                  <a:srgbClr val="FFFF00"/>
                </a:solidFill>
                <a:effectLst>
                  <a:outerShdw blurRad="38100" dist="38100" dir="2700000" algn="tl">
                    <a:srgbClr val="000000">
                      <a:alpha val="43137"/>
                    </a:srgbClr>
                  </a:outerShdw>
                </a:effectLst>
                <a:cs typeface="Arial" pitchFamily="34" charset="0"/>
              </a:rPr>
              <a:t>for In-Row Weed Control</a:t>
            </a:r>
          </a:p>
        </p:txBody>
      </p:sp>
      <p:sp>
        <p:nvSpPr>
          <p:cNvPr id="4" name="TextBox 3"/>
          <p:cNvSpPr txBox="1"/>
          <p:nvPr/>
        </p:nvSpPr>
        <p:spPr>
          <a:xfrm>
            <a:off x="0" y="2468880"/>
            <a:ext cx="9144000" cy="1107996"/>
          </a:xfrm>
          <a:prstGeom prst="rect">
            <a:avLst/>
          </a:prstGeom>
          <a:noFill/>
        </p:spPr>
        <p:txBody>
          <a:bodyPr wrap="square" rtlCol="0">
            <a:spAutoFit/>
          </a:bodyPr>
          <a:lstStyle/>
          <a:p>
            <a:pPr algn="ctr"/>
            <a:r>
              <a:rPr lang="en-US" sz="2200" dirty="0">
                <a:solidFill>
                  <a:prstClr val="white"/>
                </a:solidFill>
              </a:rPr>
              <a:t>Mark C. </a:t>
            </a:r>
            <a:r>
              <a:rPr lang="en-US" sz="2200" dirty="0" smtClean="0">
                <a:solidFill>
                  <a:prstClr val="white"/>
                </a:solidFill>
              </a:rPr>
              <a:t>Siemens</a:t>
            </a:r>
            <a:endParaRPr lang="en-US" sz="2200" dirty="0">
              <a:solidFill>
                <a:prstClr val="white"/>
              </a:solidFill>
            </a:endParaRPr>
          </a:p>
          <a:p>
            <a:pPr algn="ctr"/>
            <a:r>
              <a:rPr lang="en-US" sz="2200" dirty="0">
                <a:solidFill>
                  <a:prstClr val="white"/>
                </a:solidFill>
              </a:rPr>
              <a:t>University of Arizona</a:t>
            </a:r>
          </a:p>
          <a:p>
            <a:pPr algn="ctr"/>
            <a:r>
              <a:rPr lang="en-US" sz="2200" dirty="0">
                <a:solidFill>
                  <a:prstClr val="white"/>
                </a:solidFill>
              </a:rPr>
              <a:t>Department of Ag and Biosystems </a:t>
            </a:r>
            <a:r>
              <a:rPr lang="en-US" sz="2200" dirty="0" smtClean="0">
                <a:solidFill>
                  <a:prstClr val="white"/>
                </a:solidFill>
              </a:rPr>
              <a:t>Engineering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4343400"/>
            <a:ext cx="1600200" cy="1600200"/>
          </a:xfrm>
          <a:prstGeom prst="rect">
            <a:avLst/>
          </a:prstGeom>
        </p:spPr>
      </p:pic>
      <p:sp>
        <p:nvSpPr>
          <p:cNvPr id="8" name="TextBox 7"/>
          <p:cNvSpPr txBox="1"/>
          <p:nvPr/>
        </p:nvSpPr>
        <p:spPr>
          <a:xfrm>
            <a:off x="0" y="6167735"/>
            <a:ext cx="9144000" cy="461665"/>
          </a:xfrm>
          <a:prstGeom prst="rect">
            <a:avLst/>
          </a:prstGeom>
          <a:noFill/>
        </p:spPr>
        <p:txBody>
          <a:bodyPr wrap="square" rtlCol="0">
            <a:spAutoFit/>
          </a:bodyPr>
          <a:lstStyle/>
          <a:p>
            <a:pPr algn="ctr"/>
            <a:r>
              <a:rPr lang="en-US" dirty="0" smtClean="0">
                <a:solidFill>
                  <a:prstClr val="white"/>
                </a:solidFill>
              </a:rPr>
              <a:t>Pre-Season Vegetable Workshop, August 24, 2016</a:t>
            </a:r>
            <a:endParaRPr lang="en-US" dirty="0">
              <a:solidFill>
                <a:prstClr val="white"/>
              </a:solidFill>
            </a:endParaRPr>
          </a:p>
        </p:txBody>
      </p:sp>
      <p:pic>
        <p:nvPicPr>
          <p:cNvPr id="11"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4343400"/>
            <a:ext cx="2716763" cy="1603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922823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554162"/>
          </a:xfrm>
        </p:spPr>
        <p:txBody>
          <a:bodyPr>
            <a:normAutofit/>
          </a:bodyPr>
          <a:lstStyle/>
          <a:p>
            <a:pPr fontAlgn="auto">
              <a:spcAft>
                <a:spcPts val="0"/>
              </a:spcAft>
            </a:pPr>
            <a:r>
              <a:rPr lang="en-US" dirty="0" smtClean="0">
                <a:solidFill>
                  <a:srgbClr val="FFFF00"/>
                </a:solidFill>
              </a:rPr>
              <a:t>Post Cultivation</a:t>
            </a:r>
            <a:br>
              <a:rPr lang="en-US" dirty="0" smtClean="0">
                <a:solidFill>
                  <a:srgbClr val="FFFF00"/>
                </a:solidFill>
              </a:rPr>
            </a:br>
            <a:r>
              <a:rPr lang="en-US" dirty="0" smtClean="0">
                <a:solidFill>
                  <a:srgbClr val="FFFF00"/>
                </a:solidFill>
              </a:rPr>
              <a:t>Hand Weeding Rate</a:t>
            </a:r>
            <a:endParaRPr lang="en-US" dirty="0">
              <a:solidFill>
                <a:srgbClr val="FFFF00"/>
              </a:solidFill>
            </a:endParaRPr>
          </a:p>
        </p:txBody>
      </p:sp>
      <p:sp>
        <p:nvSpPr>
          <p:cNvPr id="6" name="Content Placeholder 2"/>
          <p:cNvSpPr txBox="1">
            <a:spLocks/>
          </p:cNvSpPr>
          <p:nvPr/>
        </p:nvSpPr>
        <p:spPr>
          <a:xfrm>
            <a:off x="685800" y="4648200"/>
            <a:ext cx="7772400" cy="2438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endParaRPr lang="en-US" sz="2800" dirty="0">
              <a:solidFill>
                <a:prstClr val="white"/>
              </a:solidFill>
            </a:endParaRPr>
          </a:p>
        </p:txBody>
      </p:sp>
      <p:graphicFrame>
        <p:nvGraphicFramePr>
          <p:cNvPr id="16" name="Table 15"/>
          <p:cNvGraphicFramePr>
            <a:graphicFrameLocks noGrp="1"/>
          </p:cNvGraphicFramePr>
          <p:nvPr>
            <p:extLst>
              <p:ext uri="{D42A27DB-BD31-4B8C-83A1-F6EECF244321}">
                <p14:modId xmlns:p14="http://schemas.microsoft.com/office/powerpoint/2010/main" val="1736483255"/>
              </p:ext>
            </p:extLst>
          </p:nvPr>
        </p:nvGraphicFramePr>
        <p:xfrm>
          <a:off x="533400" y="2438400"/>
          <a:ext cx="8077200" cy="2667000"/>
        </p:xfrm>
        <a:graphic>
          <a:graphicData uri="http://schemas.openxmlformats.org/drawingml/2006/table">
            <a:tbl>
              <a:tblPr firstRow="1" firstCol="1" bandRow="1"/>
              <a:tblGrid>
                <a:gridCol w="1274611"/>
                <a:gridCol w="1354272"/>
                <a:gridCol w="1354272"/>
                <a:gridCol w="1350845"/>
                <a:gridCol w="1357700"/>
                <a:gridCol w="1385500"/>
              </a:tblGrid>
              <a:tr h="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Cult.</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554736">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5">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--------------hr ac</a:t>
                      </a:r>
                      <a:r>
                        <a:rPr lang="en-US" sz="2800" baseline="30000" dirty="0" smtClean="0">
                          <a:ln>
                            <a:solidFill>
                              <a:schemeClr val="bg2"/>
                            </a:solidFill>
                          </a:ln>
                          <a:solidFill>
                            <a:schemeClr val="bg2"/>
                          </a:solidFill>
                          <a:effectLst/>
                          <a:latin typeface="Calibri" panose="020F0502020204030204" pitchFamily="34" charset="0"/>
                          <a:ea typeface="Calibri"/>
                          <a:cs typeface="Times New Roman"/>
                        </a:rPr>
                        <a:t>-1</a:t>
                      </a:r>
                      <a:r>
                        <a:rPr lang="en-US" sz="2800" dirty="0" smtClean="0">
                          <a:ln>
                            <a:solidFill>
                              <a:schemeClr val="bg2"/>
                            </a:solidFill>
                          </a:ln>
                          <a:solidFill>
                            <a:schemeClr val="bg2"/>
                          </a:solidFill>
                          <a:effectLst/>
                          <a:latin typeface="Calibri" panose="020F0502020204030204" pitchFamily="34" charset="0"/>
                          <a:ea typeface="Calibri"/>
                          <a:cs typeface="Times New Roman"/>
                        </a:rPr>
                        <a:t>--------------------</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Conv</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35.8 </a:t>
                      </a:r>
                      <a:r>
                        <a:rPr lang="en-US" sz="2800" dirty="0">
                          <a:ln>
                            <a:solidFill>
                              <a:schemeClr val="bg2"/>
                            </a:solidFill>
                          </a:ln>
                          <a:solidFill>
                            <a:schemeClr val="bg2"/>
                          </a:solidFill>
                          <a:effectLst/>
                          <a:latin typeface="Calibri" panose="020F0502020204030204" pitchFamily="34" charset="0"/>
                          <a:ea typeface="Calibri"/>
                          <a:cs typeface="Times New Roman"/>
                        </a:rPr>
                        <a:t>a</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12.6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10.5 </a:t>
                      </a:r>
                      <a:r>
                        <a:rPr lang="en-US" sz="2800" dirty="0">
                          <a:ln>
                            <a:solidFill>
                              <a:schemeClr val="bg2"/>
                            </a:solidFill>
                          </a:ln>
                          <a:solidFill>
                            <a:schemeClr val="bg2"/>
                          </a:solidFill>
                          <a:effectLst/>
                          <a:latin typeface="Calibri" panose="020F0502020204030204" pitchFamily="34" charset="0"/>
                          <a:ea typeface="Calibri"/>
                          <a:cs typeface="Times New Roman"/>
                        </a:rPr>
                        <a:t>a</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23.2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10.5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Robo</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25.3 </a:t>
                      </a:r>
                      <a:r>
                        <a:rPr lang="en-US" sz="2800" dirty="0">
                          <a:ln>
                            <a:solidFill>
                              <a:schemeClr val="bg2"/>
                            </a:solidFill>
                          </a:ln>
                          <a:solidFill>
                            <a:schemeClr val="bg2"/>
                          </a:solidFill>
                          <a:effectLst/>
                          <a:latin typeface="Calibri" panose="020F0502020204030204" pitchFamily="34" charset="0"/>
                          <a:ea typeface="Calibri"/>
                          <a:cs typeface="Times New Roman"/>
                        </a:rPr>
                        <a:t>b</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8.4 b</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8.4 </a:t>
                      </a:r>
                      <a:r>
                        <a:rPr lang="en-US" sz="2800" dirty="0">
                          <a:ln>
                            <a:solidFill>
                              <a:schemeClr val="bg2"/>
                            </a:solidFill>
                          </a:ln>
                          <a:solidFill>
                            <a:schemeClr val="bg2"/>
                          </a:solidFill>
                          <a:effectLst/>
                          <a:latin typeface="Calibri" panose="020F0502020204030204" pitchFamily="34" charset="0"/>
                          <a:ea typeface="Calibri"/>
                          <a:cs typeface="Times New Roman"/>
                        </a:rPr>
                        <a:t>a</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12.6 b</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8.4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r>
              <a:tr h="64008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Diff.</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10.5</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  4.2</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NS</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10.5</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NS</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7" name="Rectangle 16"/>
          <p:cNvSpPr/>
          <p:nvPr/>
        </p:nvSpPr>
        <p:spPr>
          <a:xfrm>
            <a:off x="1905000" y="3505199"/>
            <a:ext cx="1143000" cy="1447801"/>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3257550" y="3505199"/>
            <a:ext cx="1143000" cy="1447801"/>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5962650" y="3505199"/>
            <a:ext cx="1143000" cy="1447801"/>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4610100" y="3505200"/>
            <a:ext cx="1143000" cy="1447801"/>
          </a:xfrm>
          <a:prstGeom prst="rect">
            <a:avLst/>
          </a:prstGeom>
          <a:noFill/>
          <a:ln w="28575">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sp>
        <p:nvSpPr>
          <p:cNvPr id="11" name="Rectangle 10"/>
          <p:cNvSpPr/>
          <p:nvPr/>
        </p:nvSpPr>
        <p:spPr>
          <a:xfrm>
            <a:off x="7315200" y="3505200"/>
            <a:ext cx="1143000" cy="1447801"/>
          </a:xfrm>
          <a:prstGeom prst="rect">
            <a:avLst/>
          </a:prstGeom>
          <a:noFill/>
          <a:ln w="28575">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spTree>
    <p:extLst>
      <p:ext uri="{BB962C8B-B14F-4D97-AF65-F5344CB8AC3E}">
        <p14:creationId xmlns:p14="http://schemas.microsoft.com/office/powerpoint/2010/main" val="280374713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554162"/>
          </a:xfrm>
        </p:spPr>
        <p:txBody>
          <a:bodyPr>
            <a:normAutofit/>
          </a:bodyPr>
          <a:lstStyle/>
          <a:p>
            <a:pPr fontAlgn="auto">
              <a:spcAft>
                <a:spcPts val="0"/>
              </a:spcAft>
            </a:pPr>
            <a:r>
              <a:rPr lang="en-US" dirty="0" smtClean="0">
                <a:solidFill>
                  <a:srgbClr val="FFFF00"/>
                </a:solidFill>
              </a:rPr>
              <a:t>Post Cultivation</a:t>
            </a:r>
            <a:br>
              <a:rPr lang="en-US" dirty="0" smtClean="0">
                <a:solidFill>
                  <a:srgbClr val="FFFF00"/>
                </a:solidFill>
              </a:rPr>
            </a:br>
            <a:r>
              <a:rPr lang="en-US" dirty="0" smtClean="0">
                <a:solidFill>
                  <a:srgbClr val="FFFF00"/>
                </a:solidFill>
              </a:rPr>
              <a:t>Hand Weeding Rate</a:t>
            </a:r>
            <a:endParaRPr lang="en-US" dirty="0">
              <a:solidFill>
                <a:srgbClr val="FFFF00"/>
              </a:solidFill>
            </a:endParaRPr>
          </a:p>
        </p:txBody>
      </p:sp>
      <p:sp>
        <p:nvSpPr>
          <p:cNvPr id="6" name="Content Placeholder 2"/>
          <p:cNvSpPr txBox="1">
            <a:spLocks/>
          </p:cNvSpPr>
          <p:nvPr/>
        </p:nvSpPr>
        <p:spPr>
          <a:xfrm>
            <a:off x="685800" y="4648200"/>
            <a:ext cx="7772400" cy="2438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endParaRPr lang="en-US" sz="2800" dirty="0">
              <a:solidFill>
                <a:prstClr val="white"/>
              </a:solidFill>
            </a:endParaRPr>
          </a:p>
        </p:txBody>
      </p:sp>
      <p:graphicFrame>
        <p:nvGraphicFramePr>
          <p:cNvPr id="16" name="Table 15"/>
          <p:cNvGraphicFramePr>
            <a:graphicFrameLocks noGrp="1"/>
          </p:cNvGraphicFramePr>
          <p:nvPr>
            <p:extLst>
              <p:ext uri="{D42A27DB-BD31-4B8C-83A1-F6EECF244321}">
                <p14:modId xmlns:p14="http://schemas.microsoft.com/office/powerpoint/2010/main" val="1713337323"/>
              </p:ext>
            </p:extLst>
          </p:nvPr>
        </p:nvGraphicFramePr>
        <p:xfrm>
          <a:off x="533400" y="2438400"/>
          <a:ext cx="8077200" cy="3307080"/>
        </p:xfrm>
        <a:graphic>
          <a:graphicData uri="http://schemas.openxmlformats.org/drawingml/2006/table">
            <a:tbl>
              <a:tblPr firstRow="1" firstCol="1" bandRow="1"/>
              <a:tblGrid>
                <a:gridCol w="1274611"/>
                <a:gridCol w="1354272"/>
                <a:gridCol w="1354272"/>
                <a:gridCol w="1350845"/>
                <a:gridCol w="1357700"/>
                <a:gridCol w="1385500"/>
              </a:tblGrid>
              <a:tr h="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Cult.</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Exp. 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2"/>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554736">
                <a:tc>
                  <a:txBody>
                    <a:bodyPr/>
                    <a:lstStyle/>
                    <a:p>
                      <a:pPr marL="0" marR="0" algn="ctr">
                        <a:lnSpc>
                          <a:spcPct val="115000"/>
                        </a:lnSpc>
                        <a:spcBef>
                          <a:spcPts val="0"/>
                        </a:spcBef>
                        <a:spcAft>
                          <a:spcPts val="0"/>
                        </a:spcAft>
                      </a:pPr>
                      <a:r>
                        <a:rPr lang="en-US" sz="2800" dirty="0">
                          <a:ln>
                            <a:solidFill>
                              <a:schemeClr val="bg2"/>
                            </a:solidFill>
                          </a:ln>
                          <a:solidFill>
                            <a:schemeClr val="bg2"/>
                          </a:solidFill>
                          <a:effectLst/>
                          <a:latin typeface="Calibri" panose="020F0502020204030204" pitchFamily="34" charset="0"/>
                          <a:ea typeface="Calibri"/>
                          <a:cs typeface="Times New Roman"/>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5">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--------------hr ac</a:t>
                      </a:r>
                      <a:r>
                        <a:rPr lang="en-US" sz="2800" baseline="30000" dirty="0" smtClean="0">
                          <a:ln>
                            <a:solidFill>
                              <a:schemeClr val="bg2"/>
                            </a:solidFill>
                          </a:ln>
                          <a:solidFill>
                            <a:schemeClr val="bg2"/>
                          </a:solidFill>
                          <a:effectLst/>
                          <a:latin typeface="Calibri" panose="020F0502020204030204" pitchFamily="34" charset="0"/>
                          <a:ea typeface="Calibri"/>
                          <a:cs typeface="Times New Roman"/>
                        </a:rPr>
                        <a:t>-1</a:t>
                      </a:r>
                      <a:r>
                        <a:rPr lang="en-US" sz="2800" dirty="0" smtClean="0">
                          <a:ln>
                            <a:solidFill>
                              <a:schemeClr val="bg2"/>
                            </a:solidFill>
                          </a:ln>
                          <a:solidFill>
                            <a:schemeClr val="bg2"/>
                          </a:solidFill>
                          <a:effectLst/>
                          <a:latin typeface="Calibri" panose="020F0502020204030204" pitchFamily="34" charset="0"/>
                          <a:ea typeface="Calibri"/>
                          <a:cs typeface="Times New Roman"/>
                        </a:rPr>
                        <a:t>--------------------</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Conv</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   35.8 a</a:t>
                      </a:r>
                      <a:r>
                        <a:rPr lang="en-US" sz="2800" baseline="30000" dirty="0" smtClean="0">
                          <a:ln>
                            <a:solidFill>
                              <a:schemeClr val="bg2"/>
                            </a:solidFill>
                          </a:ln>
                          <a:solidFill>
                            <a:schemeClr val="bg2"/>
                          </a:solidFill>
                          <a:effectLst/>
                          <a:latin typeface="Calibri" panose="020F0502020204030204" pitchFamily="34" charset="0"/>
                          <a:ea typeface="Calibri"/>
                          <a:cs typeface="Times New Roman"/>
                        </a:rPr>
                        <a:t>*</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12.6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10.5 </a:t>
                      </a:r>
                      <a:r>
                        <a:rPr lang="en-US" sz="2800" dirty="0">
                          <a:ln>
                            <a:solidFill>
                              <a:schemeClr val="bg2"/>
                            </a:solidFill>
                          </a:ln>
                          <a:solidFill>
                            <a:schemeClr val="bg2"/>
                          </a:solidFill>
                          <a:effectLst/>
                          <a:latin typeface="Calibri" panose="020F0502020204030204" pitchFamily="34" charset="0"/>
                          <a:ea typeface="Calibri"/>
                          <a:cs typeface="Times New Roman"/>
                        </a:rPr>
                        <a:t>a</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23.2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10.5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Robo</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   25.3 b</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8.4 b</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8.4 </a:t>
                      </a:r>
                      <a:r>
                        <a:rPr lang="en-US" sz="2800" dirty="0">
                          <a:ln>
                            <a:solidFill>
                              <a:schemeClr val="bg2"/>
                            </a:solidFill>
                          </a:ln>
                          <a:solidFill>
                            <a:schemeClr val="bg2"/>
                          </a:solidFill>
                          <a:effectLst/>
                          <a:latin typeface="Calibri" panose="020F0502020204030204" pitchFamily="34" charset="0"/>
                          <a:ea typeface="Calibri"/>
                          <a:cs typeface="Times New Roman"/>
                        </a:rPr>
                        <a:t>a</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12.6 b</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8.4 a</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r>
              <a:tr h="640080">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Diff.</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   10.5</a:t>
                      </a:r>
                      <a:endParaRPr lang="en-US" sz="2800" baseline="300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  4.2</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2.1</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10.5</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800" dirty="0" smtClean="0">
                          <a:ln>
                            <a:solidFill>
                              <a:schemeClr val="bg2"/>
                            </a:solidFill>
                          </a:ln>
                          <a:solidFill>
                            <a:schemeClr val="bg2"/>
                          </a:solidFill>
                          <a:effectLst/>
                          <a:latin typeface="Calibri" panose="020F0502020204030204" pitchFamily="34" charset="0"/>
                          <a:ea typeface="Calibri"/>
                          <a:cs typeface="Times New Roman"/>
                        </a:rPr>
                        <a:t>2.1</a:t>
                      </a: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640080">
                <a:tc gridSpan="6">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400" b="0" baseline="30000" dirty="0" smtClean="0">
                          <a:solidFill>
                            <a:schemeClr val="bg1"/>
                          </a:solidFill>
                          <a:effectLst/>
                          <a:latin typeface="+mn-lt"/>
                          <a:ea typeface="Calibri"/>
                          <a:cs typeface="Times New Roman"/>
                        </a:rPr>
                        <a:t>* </a:t>
                      </a:r>
                      <a:r>
                        <a:rPr lang="en-US" sz="1400" b="0" baseline="0" dirty="0" smtClean="0">
                          <a:solidFill>
                            <a:schemeClr val="bg1"/>
                          </a:solidFill>
                          <a:effectLst/>
                          <a:latin typeface="+mn-lt"/>
                          <a:ea typeface="Calibri"/>
                          <a:cs typeface="Times New Roman"/>
                        </a:rPr>
                        <a:t>Difference in m</a:t>
                      </a:r>
                      <a:r>
                        <a:rPr lang="en-US" sz="1400" b="0" dirty="0" smtClean="0">
                          <a:solidFill>
                            <a:schemeClr val="bg1"/>
                          </a:solidFill>
                          <a:effectLst/>
                          <a:latin typeface="+mn-lt"/>
                          <a:ea typeface="Calibri"/>
                          <a:cs typeface="Times New Roman"/>
                        </a:rPr>
                        <a:t>eans significantly different according to Tukey-Kramer HSD test (P=0.05)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algn="ctr">
                        <a:lnSpc>
                          <a:spcPct val="115000"/>
                        </a:lnSpc>
                        <a:spcBef>
                          <a:spcPts val="0"/>
                        </a:spcBef>
                        <a:spcAft>
                          <a:spcPts val="0"/>
                        </a:spcAft>
                      </a:pP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algn="ctr">
                        <a:lnSpc>
                          <a:spcPct val="115000"/>
                        </a:lnSpc>
                        <a:spcBef>
                          <a:spcPts val="0"/>
                        </a:spcBef>
                        <a:spcAft>
                          <a:spcPts val="0"/>
                        </a:spcAft>
                      </a:pP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algn="ctr">
                        <a:lnSpc>
                          <a:spcPct val="115000"/>
                        </a:lnSpc>
                        <a:spcBef>
                          <a:spcPts val="0"/>
                        </a:spcBef>
                        <a:spcAft>
                          <a:spcPts val="0"/>
                        </a:spcAft>
                      </a:pP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algn="ctr">
                        <a:lnSpc>
                          <a:spcPct val="115000"/>
                        </a:lnSpc>
                        <a:spcBef>
                          <a:spcPts val="0"/>
                        </a:spcBef>
                        <a:spcAft>
                          <a:spcPts val="0"/>
                        </a:spcAft>
                      </a:pP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algn="ctr">
                        <a:lnSpc>
                          <a:spcPct val="115000"/>
                        </a:lnSpc>
                        <a:spcBef>
                          <a:spcPts val="0"/>
                        </a:spcBef>
                        <a:spcAft>
                          <a:spcPts val="0"/>
                        </a:spcAft>
                      </a:pPr>
                      <a:endParaRPr lang="en-US" sz="2800" dirty="0">
                        <a:ln>
                          <a:solidFill>
                            <a:schemeClr val="bg2"/>
                          </a:solidFill>
                        </a:ln>
                        <a:solidFill>
                          <a:schemeClr val="bg2"/>
                        </a:solidFill>
                        <a:effectLst/>
                        <a:latin typeface="Calibri" panose="020F0502020204030204" pitchFamily="34" charset="0"/>
                        <a:ea typeface="Calibri"/>
                        <a:cs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7" name="Rectangle 16"/>
          <p:cNvSpPr/>
          <p:nvPr/>
        </p:nvSpPr>
        <p:spPr>
          <a:xfrm>
            <a:off x="1905000" y="4495800"/>
            <a:ext cx="1143000" cy="45720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3257550" y="4495800"/>
            <a:ext cx="1143000" cy="45720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5962650" y="4495799"/>
            <a:ext cx="1143000" cy="457201"/>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4610100" y="4495800"/>
            <a:ext cx="1143000" cy="457201"/>
          </a:xfrm>
          <a:prstGeom prst="rect">
            <a:avLst/>
          </a:prstGeom>
          <a:noFill/>
          <a:ln w="28575">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sp>
        <p:nvSpPr>
          <p:cNvPr id="11" name="Rectangle 10"/>
          <p:cNvSpPr/>
          <p:nvPr/>
        </p:nvSpPr>
        <p:spPr>
          <a:xfrm>
            <a:off x="7315200" y="4495800"/>
            <a:ext cx="1143000" cy="457201"/>
          </a:xfrm>
          <a:prstGeom prst="rect">
            <a:avLst/>
          </a:prstGeom>
          <a:noFill/>
          <a:ln w="28575">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spTree>
    <p:extLst>
      <p:ext uri="{BB962C8B-B14F-4D97-AF65-F5344CB8AC3E}">
        <p14:creationId xmlns:p14="http://schemas.microsoft.com/office/powerpoint/2010/main" val="260497054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2125" y="1219200"/>
            <a:ext cx="3239176" cy="2973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219200"/>
            <a:ext cx="3200400" cy="3049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32" y="1219200"/>
            <a:ext cx="1113668" cy="3049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p:cNvSpPr txBox="1">
            <a:spLocks/>
          </p:cNvSpPr>
          <p:nvPr/>
        </p:nvSpPr>
        <p:spPr>
          <a:xfrm>
            <a:off x="457200" y="1524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dirty="0" smtClean="0">
                <a:solidFill>
                  <a:srgbClr val="FFFF00"/>
                </a:solidFill>
              </a:rPr>
              <a:t>Technically Challenging</a:t>
            </a:r>
            <a:endParaRPr lang="en-US" dirty="0">
              <a:solidFill>
                <a:srgbClr val="FFFF00"/>
              </a:solidFill>
            </a:endParaRPr>
          </a:p>
        </p:txBody>
      </p:sp>
      <p:sp>
        <p:nvSpPr>
          <p:cNvPr id="17" name="Content Placeholder 2"/>
          <p:cNvSpPr txBox="1">
            <a:spLocks/>
          </p:cNvSpPr>
          <p:nvPr/>
        </p:nvSpPr>
        <p:spPr>
          <a:xfrm>
            <a:off x="957942" y="5181600"/>
            <a:ext cx="3156858" cy="12954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fontAlgn="auto">
              <a:spcAft>
                <a:spcPts val="0"/>
              </a:spcAft>
            </a:pPr>
            <a:r>
              <a:rPr lang="en-US" sz="2000" dirty="0" smtClean="0">
                <a:solidFill>
                  <a:prstClr val="white"/>
                </a:solidFill>
              </a:rPr>
              <a:t>Filament length (l)</a:t>
            </a:r>
          </a:p>
          <a:p>
            <a:pPr lvl="1" fontAlgn="auto">
              <a:spcAft>
                <a:spcPts val="0"/>
              </a:spcAft>
            </a:pPr>
            <a:r>
              <a:rPr lang="en-US" sz="2000" dirty="0" smtClean="0">
                <a:solidFill>
                  <a:prstClr val="white"/>
                </a:solidFill>
              </a:rPr>
              <a:t>Filament radius (R)</a:t>
            </a:r>
          </a:p>
          <a:p>
            <a:pPr lvl="1" fontAlgn="auto">
              <a:spcAft>
                <a:spcPts val="0"/>
              </a:spcAft>
            </a:pPr>
            <a:r>
              <a:rPr lang="en-US" sz="2000" dirty="0" smtClean="0">
                <a:solidFill>
                  <a:prstClr val="white"/>
                </a:solidFill>
              </a:rPr>
              <a:t>Droplet diameter</a:t>
            </a:r>
          </a:p>
          <a:p>
            <a:pPr lvl="1" fontAlgn="auto">
              <a:spcAft>
                <a:spcPts val="0"/>
              </a:spcAft>
            </a:pPr>
            <a:r>
              <a:rPr lang="en-US" sz="2000" dirty="0" smtClean="0">
                <a:solidFill>
                  <a:prstClr val="white"/>
                </a:solidFill>
              </a:rPr>
              <a:t>Velocity</a:t>
            </a:r>
          </a:p>
        </p:txBody>
      </p:sp>
      <p:sp>
        <p:nvSpPr>
          <p:cNvPr id="18" name="Content Placeholder 2"/>
          <p:cNvSpPr txBox="1">
            <a:spLocks/>
          </p:cNvSpPr>
          <p:nvPr/>
        </p:nvSpPr>
        <p:spPr>
          <a:xfrm>
            <a:off x="4343400" y="5181600"/>
            <a:ext cx="3407230" cy="1447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fontAlgn="auto">
              <a:spcAft>
                <a:spcPts val="0"/>
              </a:spcAft>
            </a:pPr>
            <a:r>
              <a:rPr lang="en-US" sz="2000" dirty="0" smtClean="0">
                <a:solidFill>
                  <a:prstClr val="white"/>
                </a:solidFill>
              </a:rPr>
              <a:t>Density</a:t>
            </a:r>
          </a:p>
          <a:p>
            <a:pPr lvl="1" fontAlgn="auto">
              <a:spcAft>
                <a:spcPts val="0"/>
              </a:spcAft>
            </a:pPr>
            <a:r>
              <a:rPr lang="en-US" sz="2000" dirty="0" smtClean="0">
                <a:solidFill>
                  <a:prstClr val="white"/>
                </a:solidFill>
              </a:rPr>
              <a:t>Viscosity</a:t>
            </a:r>
          </a:p>
          <a:p>
            <a:pPr lvl="1" fontAlgn="auto">
              <a:spcAft>
                <a:spcPts val="0"/>
              </a:spcAft>
            </a:pPr>
            <a:r>
              <a:rPr lang="en-US" sz="2000" dirty="0" smtClean="0">
                <a:solidFill>
                  <a:prstClr val="white"/>
                </a:solidFill>
              </a:rPr>
              <a:t>Surface tension</a:t>
            </a:r>
          </a:p>
        </p:txBody>
      </p:sp>
      <p:sp>
        <p:nvSpPr>
          <p:cNvPr id="19" name="Content Placeholder 2"/>
          <p:cNvSpPr txBox="1">
            <a:spLocks/>
          </p:cNvSpPr>
          <p:nvPr/>
        </p:nvSpPr>
        <p:spPr>
          <a:xfrm>
            <a:off x="0" y="4495800"/>
            <a:ext cx="9144000" cy="5334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Aft>
                <a:spcPts val="0"/>
              </a:spcAft>
              <a:buFont typeface="Arial" pitchFamily="34" charset="0"/>
              <a:buNone/>
            </a:pPr>
            <a:r>
              <a:rPr lang="en-US" dirty="0" smtClean="0">
                <a:solidFill>
                  <a:prstClr val="white"/>
                </a:solidFill>
              </a:rPr>
              <a:t>Droplet Stability</a:t>
            </a:r>
          </a:p>
        </p:txBody>
      </p:sp>
    </p:spTree>
    <p:extLst>
      <p:ext uri="{BB962C8B-B14F-4D97-AF65-F5344CB8AC3E}">
        <p14:creationId xmlns:p14="http://schemas.microsoft.com/office/powerpoint/2010/main" val="333146959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3333FF"/>
        </a:soli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0503" y="381000"/>
            <a:ext cx="466126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3"/>
          <p:cNvSpPr txBox="1">
            <a:spLocks noChangeArrowheads="1"/>
          </p:cNvSpPr>
          <p:nvPr/>
        </p:nvSpPr>
        <p:spPr bwMode="auto">
          <a:xfrm>
            <a:off x="3047999" y="3886200"/>
            <a:ext cx="1903771" cy="307777"/>
          </a:xfrm>
          <a:prstGeom prst="rect">
            <a:avLst/>
          </a:prstGeom>
          <a:noFill/>
          <a:ln w="9525">
            <a:noFill/>
            <a:miter lim="800000"/>
            <a:headEnd/>
            <a:tailEnd/>
          </a:ln>
        </p:spPr>
        <p:txBody>
          <a:bodyPr wrap="square">
            <a:spAutoFit/>
          </a:bodyPr>
          <a:lstStyle/>
          <a:p>
            <a:pPr algn="r"/>
            <a:r>
              <a:rPr lang="en-US" sz="1400" dirty="0" smtClean="0">
                <a:solidFill>
                  <a:prstClr val="white"/>
                </a:solidFill>
                <a:latin typeface="Calibri" pitchFamily="34" charset="0"/>
              </a:rPr>
              <a:t>Slaughter et al., 2008</a:t>
            </a:r>
            <a:endParaRPr lang="en-US" sz="1400" dirty="0">
              <a:solidFill>
                <a:prstClr val="white"/>
              </a:solidFill>
              <a:latin typeface="Calibri" pitchFamily="34" charset="0"/>
            </a:endParaRPr>
          </a:p>
        </p:txBody>
      </p:sp>
    </p:spTree>
    <p:extLst>
      <p:ext uri="{BB962C8B-B14F-4D97-AF65-F5344CB8AC3E}">
        <p14:creationId xmlns:p14="http://schemas.microsoft.com/office/powerpoint/2010/main" val="304248273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3333FF"/>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0503" y="381000"/>
            <a:ext cx="466126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3352800" y="917377"/>
            <a:ext cx="0" cy="166628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514600" y="917377"/>
            <a:ext cx="0" cy="1673423"/>
          </a:xfrm>
          <a:prstGeom prst="line">
            <a:avLst/>
          </a:prstGeom>
          <a:ln w="19050">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895455" y="917377"/>
            <a:ext cx="9545" cy="1666281"/>
          </a:xfrm>
          <a:prstGeom prst="line">
            <a:avLst/>
          </a:prstGeom>
          <a:ln w="1905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038600" y="917377"/>
            <a:ext cx="0" cy="16662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Box 3"/>
          <p:cNvSpPr txBox="1">
            <a:spLocks noChangeArrowheads="1"/>
          </p:cNvSpPr>
          <p:nvPr/>
        </p:nvSpPr>
        <p:spPr bwMode="auto">
          <a:xfrm>
            <a:off x="1524000" y="609600"/>
            <a:ext cx="685800"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Blue</a:t>
            </a:r>
            <a:endParaRPr lang="en-US" sz="1400" dirty="0">
              <a:solidFill>
                <a:prstClr val="black"/>
              </a:solidFill>
              <a:latin typeface="Calibri" pitchFamily="34" charset="0"/>
            </a:endParaRPr>
          </a:p>
        </p:txBody>
      </p:sp>
      <p:sp>
        <p:nvSpPr>
          <p:cNvPr id="26" name="Text Box 3"/>
          <p:cNvSpPr txBox="1">
            <a:spLocks noChangeArrowheads="1"/>
          </p:cNvSpPr>
          <p:nvPr/>
        </p:nvSpPr>
        <p:spPr bwMode="auto">
          <a:xfrm>
            <a:off x="2133600" y="609600"/>
            <a:ext cx="723822"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Green</a:t>
            </a:r>
            <a:endParaRPr lang="en-US" sz="1400" dirty="0">
              <a:solidFill>
                <a:prstClr val="black"/>
              </a:solidFill>
              <a:latin typeface="Calibri" pitchFamily="34" charset="0"/>
            </a:endParaRPr>
          </a:p>
        </p:txBody>
      </p:sp>
      <p:sp>
        <p:nvSpPr>
          <p:cNvPr id="27" name="Text Box 3"/>
          <p:cNvSpPr txBox="1">
            <a:spLocks noChangeArrowheads="1"/>
          </p:cNvSpPr>
          <p:nvPr/>
        </p:nvSpPr>
        <p:spPr bwMode="auto">
          <a:xfrm>
            <a:off x="3124200" y="609600"/>
            <a:ext cx="514310"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Red</a:t>
            </a:r>
            <a:endParaRPr lang="en-US" sz="1400" dirty="0">
              <a:solidFill>
                <a:prstClr val="black"/>
              </a:solidFill>
              <a:latin typeface="Calibri" pitchFamily="34" charset="0"/>
            </a:endParaRPr>
          </a:p>
        </p:txBody>
      </p:sp>
      <p:sp>
        <p:nvSpPr>
          <p:cNvPr id="28" name="Text Box 3"/>
          <p:cNvSpPr txBox="1">
            <a:spLocks noChangeArrowheads="1"/>
          </p:cNvSpPr>
          <p:nvPr/>
        </p:nvSpPr>
        <p:spPr bwMode="auto">
          <a:xfrm>
            <a:off x="3752888" y="608111"/>
            <a:ext cx="590512"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NIR</a:t>
            </a:r>
            <a:endParaRPr lang="en-US" sz="1400" dirty="0">
              <a:solidFill>
                <a:prstClr val="black"/>
              </a:solidFill>
              <a:latin typeface="Calibri" pitchFamily="34" charset="0"/>
            </a:endParaRPr>
          </a:p>
        </p:txBody>
      </p:sp>
      <p:sp>
        <p:nvSpPr>
          <p:cNvPr id="29" name="Text Box 3"/>
          <p:cNvSpPr txBox="1">
            <a:spLocks noChangeArrowheads="1"/>
          </p:cNvSpPr>
          <p:nvPr/>
        </p:nvSpPr>
        <p:spPr bwMode="auto">
          <a:xfrm>
            <a:off x="4038600" y="848380"/>
            <a:ext cx="762000" cy="523220"/>
          </a:xfrm>
          <a:prstGeom prst="rect">
            <a:avLst/>
          </a:prstGeom>
          <a:noFill/>
          <a:ln w="9525">
            <a:noFill/>
            <a:miter lim="800000"/>
            <a:headEnd/>
            <a:tailEnd/>
          </a:ln>
        </p:spPr>
        <p:txBody>
          <a:bodyPr wrap="square">
            <a:spAutoFit/>
          </a:bodyPr>
          <a:lstStyle/>
          <a:p>
            <a:pPr algn="ctr"/>
            <a:r>
              <a:rPr lang="en-US" sz="1400" dirty="0" smtClean="0">
                <a:solidFill>
                  <a:srgbClr val="FF0000"/>
                </a:solidFill>
                <a:latin typeface="Calibri" pitchFamily="34" charset="0"/>
              </a:rPr>
              <a:t>+ 17 Bands</a:t>
            </a:r>
            <a:endParaRPr lang="en-US" sz="1400" dirty="0">
              <a:solidFill>
                <a:srgbClr val="FF0000"/>
              </a:solidFill>
              <a:latin typeface="Calibri" pitchFamily="34" charset="0"/>
            </a:endParaRPr>
          </a:p>
        </p:txBody>
      </p:sp>
      <p:sp>
        <p:nvSpPr>
          <p:cNvPr id="13" name="Text Box 3"/>
          <p:cNvSpPr txBox="1">
            <a:spLocks noChangeArrowheads="1"/>
          </p:cNvSpPr>
          <p:nvPr/>
        </p:nvSpPr>
        <p:spPr bwMode="auto">
          <a:xfrm>
            <a:off x="3047999" y="3886200"/>
            <a:ext cx="1903771" cy="307777"/>
          </a:xfrm>
          <a:prstGeom prst="rect">
            <a:avLst/>
          </a:prstGeom>
          <a:noFill/>
          <a:ln w="9525">
            <a:noFill/>
            <a:miter lim="800000"/>
            <a:headEnd/>
            <a:tailEnd/>
          </a:ln>
        </p:spPr>
        <p:txBody>
          <a:bodyPr wrap="square">
            <a:spAutoFit/>
          </a:bodyPr>
          <a:lstStyle/>
          <a:p>
            <a:pPr algn="r"/>
            <a:r>
              <a:rPr lang="en-US" sz="1400" dirty="0" smtClean="0">
                <a:solidFill>
                  <a:prstClr val="white"/>
                </a:solidFill>
                <a:latin typeface="Calibri" pitchFamily="34" charset="0"/>
              </a:rPr>
              <a:t>Slaughter et al., 2008</a:t>
            </a:r>
            <a:endParaRPr lang="en-US" sz="1400" dirty="0">
              <a:solidFill>
                <a:prstClr val="white"/>
              </a:solidFill>
              <a:latin typeface="Calibri" pitchFamily="34" charset="0"/>
            </a:endParaRPr>
          </a:p>
        </p:txBody>
      </p:sp>
    </p:spTree>
    <p:extLst>
      <p:ext uri="{BB962C8B-B14F-4D97-AF65-F5344CB8AC3E}">
        <p14:creationId xmlns:p14="http://schemas.microsoft.com/office/powerpoint/2010/main" val="425031602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3333FF"/>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0503" y="381000"/>
            <a:ext cx="466126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5562600" y="1521614"/>
            <a:ext cx="3352800" cy="609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2000" dirty="0" smtClean="0">
                <a:solidFill>
                  <a:srgbClr val="FFFF00"/>
                </a:solidFill>
                <a:effectLst>
                  <a:outerShdw blurRad="38100" dist="38100" dir="2700000" algn="tl">
                    <a:srgbClr val="000000">
                      <a:alpha val="43137"/>
                    </a:srgbClr>
                  </a:outerShdw>
                </a:effectLst>
              </a:rPr>
              <a:t>Performance of Multispectral Machine Vision System</a:t>
            </a:r>
          </a:p>
        </p:txBody>
      </p:sp>
      <p:graphicFrame>
        <p:nvGraphicFramePr>
          <p:cNvPr id="11" name="Table 10"/>
          <p:cNvGraphicFramePr>
            <a:graphicFrameLocks noGrp="1"/>
          </p:cNvGraphicFramePr>
          <p:nvPr>
            <p:extLst>
              <p:ext uri="{D42A27DB-BD31-4B8C-83A1-F6EECF244321}">
                <p14:modId xmlns:p14="http://schemas.microsoft.com/office/powerpoint/2010/main" val="2352147204"/>
              </p:ext>
            </p:extLst>
          </p:nvPr>
        </p:nvGraphicFramePr>
        <p:xfrm>
          <a:off x="5562600" y="2275610"/>
          <a:ext cx="3200400" cy="2829790"/>
        </p:xfrm>
        <a:graphic>
          <a:graphicData uri="http://schemas.openxmlformats.org/drawingml/2006/table">
            <a:tbl>
              <a:tblPr/>
              <a:tblGrid>
                <a:gridCol w="1739348"/>
                <a:gridCol w="1461052"/>
              </a:tblGrid>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Plant</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t"/>
                      <a:r>
                        <a:rPr lang="en-US" sz="1800" b="0" i="0" u="none" strike="noStrike" dirty="0" smtClean="0">
                          <a:solidFill>
                            <a:schemeClr val="bg1"/>
                          </a:solidFill>
                          <a:latin typeface="Calibri" pitchFamily="34" charset="0"/>
                          <a:cs typeface="Arial"/>
                        </a:rPr>
                        <a:t>Classification</a:t>
                      </a:r>
                      <a:endParaRPr lang="en-US" sz="1800" b="0" i="0" u="none" strike="noStrike" dirty="0">
                        <a:solidFill>
                          <a:schemeClr val="bg1"/>
                        </a:solidFill>
                        <a:latin typeface="Calibri" pitchFamily="34" charset="0"/>
                      </a:endParaRPr>
                    </a:p>
                  </a:txBody>
                  <a:tcPr marL="8659" marR="8659" marT="8659" marB="0">
                    <a:lnL>
                      <a:noFill/>
                    </a:lnL>
                    <a:lnR>
                      <a:noFill/>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Species</a:t>
                      </a:r>
                      <a:endParaRPr lang="en-US" sz="1800" dirty="0">
                        <a:solidFill>
                          <a:schemeClr val="bg1"/>
                        </a:solidFill>
                        <a:latin typeface="Calibri" pitchFamily="34" charset="0"/>
                        <a:ea typeface="Times New Roman"/>
                        <a:cs typeface="Times New Roman"/>
                      </a:endParaRPr>
                    </a:p>
                  </a:txBody>
                  <a:tcPr marL="0" marR="0" marT="0" marB="0">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800" b="0" i="0" u="none" strike="noStrike" dirty="0" smtClean="0">
                          <a:solidFill>
                            <a:schemeClr val="bg1"/>
                          </a:solidFill>
                          <a:latin typeface="Calibri" pitchFamily="34" charset="0"/>
                          <a:cs typeface="Arial"/>
                        </a:rPr>
                        <a:t>Accuracy</a:t>
                      </a:r>
                      <a:endParaRPr lang="en-US" sz="1800" b="0" i="0" u="none" strike="noStrike" baseline="30000" dirty="0">
                        <a:solidFill>
                          <a:schemeClr val="bg1"/>
                        </a:solidFill>
                        <a:latin typeface="Calibri" pitchFamily="34" charset="0"/>
                      </a:endParaRPr>
                    </a:p>
                  </a:txBody>
                  <a:tcPr marL="8659" marR="8659" marT="8659" marB="0">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Head lettuce</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89.4%</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Groundsel</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83.6%</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Leaf lettuce</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94.0%</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Shepherd’s-purse</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89.4%</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err="1" smtClean="0">
                          <a:solidFill>
                            <a:schemeClr val="bg1"/>
                          </a:solidFill>
                          <a:latin typeface="Calibri" pitchFamily="34" charset="0"/>
                          <a:ea typeface="Times New Roman"/>
                          <a:cs typeface="Arial"/>
                        </a:rPr>
                        <a:t>Sowthistle</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92.5%</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All lettuce</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91.3%</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All weeds</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87.8%</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06875">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Arial"/>
                        </a:rPr>
                        <a:t>Overall</a:t>
                      </a:r>
                      <a:r>
                        <a:rPr lang="en-US" sz="1800" baseline="0" dirty="0" smtClean="0">
                          <a:solidFill>
                            <a:schemeClr val="bg1"/>
                          </a:solidFill>
                          <a:latin typeface="Calibri" pitchFamily="34" charset="0"/>
                          <a:ea typeface="Times New Roman"/>
                          <a:cs typeface="Arial"/>
                        </a:rPr>
                        <a:t> average</a:t>
                      </a:r>
                      <a:endParaRPr lang="en-US" sz="1800" dirty="0">
                        <a:solidFill>
                          <a:schemeClr val="bg1"/>
                        </a:solidFill>
                        <a:latin typeface="Calibri" pitchFamily="34" charset="0"/>
                        <a:ea typeface="Times New Roman"/>
                        <a:cs typeface="Arial"/>
                      </a:endParaRPr>
                    </a:p>
                  </a:txBody>
                  <a:tcPr marL="0" marR="0" marT="0" marB="0">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600"/>
                        </a:spcBef>
                        <a:spcAft>
                          <a:spcPts val="0"/>
                        </a:spcAft>
                      </a:pPr>
                      <a:r>
                        <a:rPr lang="en-US" sz="1800" dirty="0" smtClean="0">
                          <a:solidFill>
                            <a:schemeClr val="bg1"/>
                          </a:solidFill>
                          <a:latin typeface="Calibri" pitchFamily="34" charset="0"/>
                          <a:ea typeface="Times New Roman"/>
                          <a:cs typeface="Times New Roman"/>
                        </a:rPr>
                        <a:t>90.3%</a:t>
                      </a:r>
                      <a:endParaRPr lang="en-US" sz="1800" dirty="0">
                        <a:solidFill>
                          <a:schemeClr val="bg1"/>
                        </a:solidFill>
                        <a:latin typeface="Calibri" pitchFamily="34" charset="0"/>
                        <a:ea typeface="Times New Roman"/>
                        <a:cs typeface="Times New Roman"/>
                      </a:endParaRPr>
                    </a:p>
                  </a:txBody>
                  <a:tcPr marL="8659" marR="8659" marT="8659" marB="0">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2" name="Oval 11"/>
          <p:cNvSpPr/>
          <p:nvPr/>
        </p:nvSpPr>
        <p:spPr>
          <a:xfrm>
            <a:off x="7467600" y="4193977"/>
            <a:ext cx="1143000" cy="987623"/>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8" name="Straight Connector 7"/>
          <p:cNvCxnSpPr/>
          <p:nvPr/>
        </p:nvCxnSpPr>
        <p:spPr>
          <a:xfrm>
            <a:off x="3352800" y="917377"/>
            <a:ext cx="0" cy="166628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514600" y="917377"/>
            <a:ext cx="0" cy="1673423"/>
          </a:xfrm>
          <a:prstGeom prst="line">
            <a:avLst/>
          </a:prstGeom>
          <a:ln w="19050">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895455" y="917377"/>
            <a:ext cx="9545" cy="1666281"/>
          </a:xfrm>
          <a:prstGeom prst="line">
            <a:avLst/>
          </a:prstGeom>
          <a:ln w="1905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038600" y="917377"/>
            <a:ext cx="0" cy="16662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Box 3"/>
          <p:cNvSpPr txBox="1">
            <a:spLocks noChangeArrowheads="1"/>
          </p:cNvSpPr>
          <p:nvPr/>
        </p:nvSpPr>
        <p:spPr bwMode="auto">
          <a:xfrm>
            <a:off x="1524000" y="609600"/>
            <a:ext cx="685800"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Blue</a:t>
            </a:r>
            <a:endParaRPr lang="en-US" sz="1400" dirty="0">
              <a:solidFill>
                <a:prstClr val="black"/>
              </a:solidFill>
              <a:latin typeface="Calibri" pitchFamily="34" charset="0"/>
            </a:endParaRPr>
          </a:p>
        </p:txBody>
      </p:sp>
      <p:sp>
        <p:nvSpPr>
          <p:cNvPr id="26" name="Text Box 3"/>
          <p:cNvSpPr txBox="1">
            <a:spLocks noChangeArrowheads="1"/>
          </p:cNvSpPr>
          <p:nvPr/>
        </p:nvSpPr>
        <p:spPr bwMode="auto">
          <a:xfrm>
            <a:off x="2133600" y="609600"/>
            <a:ext cx="723822"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Green</a:t>
            </a:r>
            <a:endParaRPr lang="en-US" sz="1400" dirty="0">
              <a:solidFill>
                <a:prstClr val="black"/>
              </a:solidFill>
              <a:latin typeface="Calibri" pitchFamily="34" charset="0"/>
            </a:endParaRPr>
          </a:p>
        </p:txBody>
      </p:sp>
      <p:sp>
        <p:nvSpPr>
          <p:cNvPr id="27" name="Text Box 3"/>
          <p:cNvSpPr txBox="1">
            <a:spLocks noChangeArrowheads="1"/>
          </p:cNvSpPr>
          <p:nvPr/>
        </p:nvSpPr>
        <p:spPr bwMode="auto">
          <a:xfrm>
            <a:off x="3124200" y="609600"/>
            <a:ext cx="514310"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Red</a:t>
            </a:r>
            <a:endParaRPr lang="en-US" sz="1400" dirty="0">
              <a:solidFill>
                <a:prstClr val="black"/>
              </a:solidFill>
              <a:latin typeface="Calibri" pitchFamily="34" charset="0"/>
            </a:endParaRPr>
          </a:p>
        </p:txBody>
      </p:sp>
      <p:sp>
        <p:nvSpPr>
          <p:cNvPr id="28" name="Text Box 3"/>
          <p:cNvSpPr txBox="1">
            <a:spLocks noChangeArrowheads="1"/>
          </p:cNvSpPr>
          <p:nvPr/>
        </p:nvSpPr>
        <p:spPr bwMode="auto">
          <a:xfrm>
            <a:off x="3752888" y="608111"/>
            <a:ext cx="590512"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NIR</a:t>
            </a:r>
            <a:endParaRPr lang="en-US" sz="1400" dirty="0">
              <a:solidFill>
                <a:prstClr val="black"/>
              </a:solidFill>
              <a:latin typeface="Calibri" pitchFamily="34" charset="0"/>
            </a:endParaRPr>
          </a:p>
        </p:txBody>
      </p:sp>
      <p:sp>
        <p:nvSpPr>
          <p:cNvPr id="29" name="Text Box 3"/>
          <p:cNvSpPr txBox="1">
            <a:spLocks noChangeArrowheads="1"/>
          </p:cNvSpPr>
          <p:nvPr/>
        </p:nvSpPr>
        <p:spPr bwMode="auto">
          <a:xfrm>
            <a:off x="4038600" y="848380"/>
            <a:ext cx="762000" cy="523220"/>
          </a:xfrm>
          <a:prstGeom prst="rect">
            <a:avLst/>
          </a:prstGeom>
          <a:noFill/>
          <a:ln w="9525">
            <a:noFill/>
            <a:miter lim="800000"/>
            <a:headEnd/>
            <a:tailEnd/>
          </a:ln>
        </p:spPr>
        <p:txBody>
          <a:bodyPr wrap="square">
            <a:spAutoFit/>
          </a:bodyPr>
          <a:lstStyle/>
          <a:p>
            <a:pPr algn="ctr"/>
            <a:r>
              <a:rPr lang="en-US" sz="1400" dirty="0" smtClean="0">
                <a:solidFill>
                  <a:srgbClr val="FF0000"/>
                </a:solidFill>
                <a:latin typeface="Calibri" pitchFamily="34" charset="0"/>
              </a:rPr>
              <a:t>+ 17 Bands</a:t>
            </a:r>
            <a:endParaRPr lang="en-US" sz="1400" dirty="0">
              <a:solidFill>
                <a:srgbClr val="FF0000"/>
              </a:solidFill>
              <a:latin typeface="Calibri" pitchFamily="34" charset="0"/>
            </a:endParaRPr>
          </a:p>
        </p:txBody>
      </p:sp>
      <p:sp>
        <p:nvSpPr>
          <p:cNvPr id="16" name="Text Box 3"/>
          <p:cNvSpPr txBox="1">
            <a:spLocks noChangeArrowheads="1"/>
          </p:cNvSpPr>
          <p:nvPr/>
        </p:nvSpPr>
        <p:spPr bwMode="auto">
          <a:xfrm>
            <a:off x="3047999" y="3886200"/>
            <a:ext cx="1903771" cy="307777"/>
          </a:xfrm>
          <a:prstGeom prst="rect">
            <a:avLst/>
          </a:prstGeom>
          <a:noFill/>
          <a:ln w="9525">
            <a:noFill/>
            <a:miter lim="800000"/>
            <a:headEnd/>
            <a:tailEnd/>
          </a:ln>
        </p:spPr>
        <p:txBody>
          <a:bodyPr wrap="square">
            <a:spAutoFit/>
          </a:bodyPr>
          <a:lstStyle/>
          <a:p>
            <a:pPr algn="r"/>
            <a:r>
              <a:rPr lang="en-US" sz="1400" dirty="0" smtClean="0">
                <a:solidFill>
                  <a:prstClr val="white"/>
                </a:solidFill>
                <a:latin typeface="Calibri" pitchFamily="34" charset="0"/>
              </a:rPr>
              <a:t>Slaughter et al., 2008</a:t>
            </a:r>
            <a:endParaRPr lang="en-US" sz="1400" dirty="0">
              <a:solidFill>
                <a:prstClr val="white"/>
              </a:solidFill>
              <a:latin typeface="Calibri" pitchFamily="34" charset="0"/>
            </a:endParaRPr>
          </a:p>
        </p:txBody>
      </p:sp>
    </p:spTree>
    <p:extLst>
      <p:ext uri="{BB962C8B-B14F-4D97-AF65-F5344CB8AC3E}">
        <p14:creationId xmlns:p14="http://schemas.microsoft.com/office/powerpoint/2010/main" val="129281898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914400" y="533400"/>
            <a:ext cx="7315200" cy="5486400"/>
          </a:xfrm>
          <a:prstGeom prst="rect">
            <a:avLst/>
          </a:prstGeom>
          <a:noFill/>
          <a:ln w="9525">
            <a:noFill/>
            <a:miter lim="800000"/>
            <a:headEnd/>
            <a:tailEnd/>
          </a:ln>
        </p:spPr>
      </p:pic>
      <p:sp>
        <p:nvSpPr>
          <p:cNvPr id="8195" name="TextBox 6"/>
          <p:cNvSpPr txBox="1">
            <a:spLocks noChangeArrowheads="1"/>
          </p:cNvSpPr>
          <p:nvPr/>
        </p:nvSpPr>
        <p:spPr bwMode="auto">
          <a:xfrm>
            <a:off x="0" y="6248400"/>
            <a:ext cx="9144000" cy="523875"/>
          </a:xfrm>
          <a:prstGeom prst="rect">
            <a:avLst/>
          </a:prstGeom>
          <a:noFill/>
          <a:ln w="9525">
            <a:noFill/>
            <a:miter lim="800000"/>
            <a:headEnd/>
            <a:tailEnd/>
          </a:ln>
        </p:spPr>
        <p:txBody>
          <a:bodyPr>
            <a:spAutoFit/>
          </a:bodyPr>
          <a:lstStyle/>
          <a:p>
            <a:pPr algn="ctr"/>
            <a:r>
              <a:rPr lang="en-US" sz="2800" dirty="0">
                <a:solidFill>
                  <a:prstClr val="white"/>
                </a:solidFill>
                <a:latin typeface="Calibri" pitchFamily="34" charset="0"/>
              </a:rPr>
              <a:t>Thin and Spot Spray </a:t>
            </a:r>
            <a:r>
              <a:rPr lang="en-US" sz="2800" dirty="0" smtClean="0">
                <a:solidFill>
                  <a:prstClr val="white"/>
                </a:solidFill>
                <a:latin typeface="Calibri" pitchFamily="34" charset="0"/>
              </a:rPr>
              <a:t>Marker Dye</a:t>
            </a:r>
            <a:endParaRPr lang="en-US" sz="2800" dirty="0">
              <a:solidFill>
                <a:prstClr val="white"/>
              </a:solidFill>
              <a:latin typeface="Calibri" pitchFamily="34" charset="0"/>
            </a:endParaRPr>
          </a:p>
        </p:txBody>
      </p:sp>
      <p:sp>
        <p:nvSpPr>
          <p:cNvPr id="4" name="Oval 3"/>
          <p:cNvSpPr/>
          <p:nvPr/>
        </p:nvSpPr>
        <p:spPr>
          <a:xfrm rot="3095028">
            <a:off x="3309054" y="2128085"/>
            <a:ext cx="1035530" cy="2483425"/>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Oval 4"/>
          <p:cNvSpPr/>
          <p:nvPr/>
        </p:nvSpPr>
        <p:spPr>
          <a:xfrm rot="3095028">
            <a:off x="5398969" y="1150308"/>
            <a:ext cx="807564" cy="1397169"/>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Oval 5"/>
          <p:cNvSpPr/>
          <p:nvPr/>
        </p:nvSpPr>
        <p:spPr>
          <a:xfrm rot="18128829">
            <a:off x="4752684" y="1794719"/>
            <a:ext cx="480855" cy="125695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Oval 6"/>
          <p:cNvSpPr/>
          <p:nvPr/>
        </p:nvSpPr>
        <p:spPr>
          <a:xfrm rot="18646474">
            <a:off x="2243423" y="3600475"/>
            <a:ext cx="627907" cy="139936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descr="Block_A_The_UofA_Horiz_01.jpg"/>
          <p:cNvPicPr>
            <a:picLocks noChangeAspect="1"/>
          </p:cNvPicPr>
          <p:nvPr/>
        </p:nvPicPr>
        <p:blipFill>
          <a:blip r:embed="rId4" cstate="print"/>
          <a:stretch>
            <a:fillRect/>
          </a:stretch>
        </p:blipFill>
        <p:spPr>
          <a:xfrm>
            <a:off x="8153400" y="6553200"/>
            <a:ext cx="944350" cy="22380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rgbClr val="FFFFFF"/>
          </a:solidFill>
        </p:spPr>
      </p:pic>
    </p:spTree>
    <p:extLst>
      <p:ext uri="{BB962C8B-B14F-4D97-AF65-F5344CB8AC3E}">
        <p14:creationId xmlns:p14="http://schemas.microsoft.com/office/powerpoint/2010/main" val="80279183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0" y="6019800"/>
            <a:ext cx="9144000" cy="800219"/>
          </a:xfrm>
          <a:prstGeom prst="rect">
            <a:avLst/>
          </a:prstGeom>
          <a:noFill/>
          <a:ln w="9525">
            <a:noFill/>
            <a:miter lim="800000"/>
            <a:headEnd/>
            <a:tailEnd/>
          </a:ln>
        </p:spPr>
        <p:txBody>
          <a:bodyPr>
            <a:spAutoFit/>
          </a:bodyPr>
          <a:lstStyle/>
          <a:p>
            <a:pPr algn="ctr"/>
            <a:r>
              <a:rPr lang="en-US" sz="2800" dirty="0" err="1" smtClean="0">
                <a:solidFill>
                  <a:prstClr val="white"/>
                </a:solidFill>
                <a:latin typeface="Calibri" pitchFamily="34" charset="0"/>
              </a:rPr>
              <a:t>Tillet</a:t>
            </a:r>
            <a:r>
              <a:rPr lang="en-US" sz="2800" dirty="0" smtClean="0">
                <a:solidFill>
                  <a:prstClr val="white"/>
                </a:solidFill>
                <a:latin typeface="Calibri" pitchFamily="34" charset="0"/>
              </a:rPr>
              <a:t>-Hague </a:t>
            </a:r>
            <a:r>
              <a:rPr lang="en-US" sz="2800" dirty="0" err="1" smtClean="0">
                <a:solidFill>
                  <a:prstClr val="white"/>
                </a:solidFill>
                <a:latin typeface="Calibri" pitchFamily="34" charset="0"/>
              </a:rPr>
              <a:t>Weeder</a:t>
            </a:r>
            <a:endParaRPr lang="en-US" sz="2800" dirty="0" smtClean="0">
              <a:solidFill>
                <a:prstClr val="white"/>
              </a:solidFill>
              <a:latin typeface="Calibri" pitchFamily="34" charset="0"/>
            </a:endParaRPr>
          </a:p>
          <a:p>
            <a:pPr algn="ctr"/>
            <a:r>
              <a:rPr lang="en-US" sz="1800" dirty="0" smtClean="0">
                <a:solidFill>
                  <a:prstClr val="white"/>
                </a:solidFill>
                <a:latin typeface="Calibri" pitchFamily="34" charset="0"/>
              </a:rPr>
              <a:t>“</a:t>
            </a:r>
            <a:r>
              <a:rPr lang="en-US" sz="1800" dirty="0" err="1" smtClean="0">
                <a:solidFill>
                  <a:prstClr val="white"/>
                </a:solidFill>
                <a:latin typeface="Calibri" pitchFamily="34" charset="0"/>
              </a:rPr>
              <a:t>Robocrop</a:t>
            </a:r>
            <a:r>
              <a:rPr lang="en-US" sz="1800" dirty="0" smtClean="0">
                <a:solidFill>
                  <a:prstClr val="white"/>
                </a:solidFill>
                <a:latin typeface="Calibri" pitchFamily="34" charset="0"/>
              </a:rPr>
              <a:t>” - </a:t>
            </a:r>
            <a:r>
              <a:rPr lang="en-US" sz="1800" dirty="0" err="1" smtClean="0">
                <a:solidFill>
                  <a:prstClr val="white"/>
                </a:solidFill>
                <a:latin typeface="Calibri" pitchFamily="34" charset="0"/>
              </a:rPr>
              <a:t>Garford</a:t>
            </a:r>
            <a:r>
              <a:rPr lang="en-US" sz="1800" dirty="0" smtClean="0">
                <a:solidFill>
                  <a:prstClr val="white"/>
                </a:solidFill>
                <a:latin typeface="Calibri" pitchFamily="34" charset="0"/>
              </a:rPr>
              <a:t> Corp., Peterborough, EN</a:t>
            </a:r>
            <a:endParaRPr lang="en-US" sz="1800" dirty="0">
              <a:solidFill>
                <a:prstClr val="white"/>
              </a:solidFill>
              <a:latin typeface="Calibri" pitchFamily="34" charset="0"/>
            </a:endParaRPr>
          </a:p>
        </p:txBody>
      </p:sp>
      <p:pic>
        <p:nvPicPr>
          <p:cNvPr id="4" name="Picture 1" descr="Mech_Knife_Sel_Thin_Let_Harv_Blade_6in_Cyl_F09_10.JPG"/>
          <p:cNvPicPr>
            <a:picLocks noChangeAspect="1"/>
          </p:cNvPicPr>
          <p:nvPr/>
        </p:nvPicPr>
        <p:blipFill>
          <a:blip r:embed="rId3" cstate="print"/>
          <a:srcRect/>
          <a:stretch>
            <a:fillRect/>
          </a:stretch>
        </p:blipFill>
        <p:spPr bwMode="auto">
          <a:xfrm>
            <a:off x="1400175" y="457200"/>
            <a:ext cx="6350000" cy="5486400"/>
          </a:xfrm>
          <a:prstGeom prst="rect">
            <a:avLst/>
          </a:prstGeom>
          <a:noFill/>
          <a:ln w="9525">
            <a:noFill/>
            <a:miter lim="800000"/>
            <a:headEnd/>
            <a:tailEnd/>
          </a:ln>
        </p:spPr>
      </p:pic>
      <p:sp>
        <p:nvSpPr>
          <p:cNvPr id="5" name="Oval 4"/>
          <p:cNvSpPr>
            <a:spLocks noChangeAspect="1" noChangeArrowheads="1"/>
          </p:cNvSpPr>
          <p:nvPr/>
        </p:nvSpPr>
        <p:spPr bwMode="auto">
          <a:xfrm>
            <a:off x="5334000" y="457200"/>
            <a:ext cx="500062" cy="500062"/>
          </a:xfrm>
          <a:prstGeom prst="ellipse">
            <a:avLst/>
          </a:prstGeom>
          <a:noFill/>
          <a:ln w="25400" algn="ctr">
            <a:solidFill>
              <a:srgbClr val="33CC33"/>
            </a:solidFill>
            <a:round/>
            <a:headEnd/>
            <a:tailEnd/>
          </a:ln>
        </p:spPr>
        <p:txBody>
          <a:bodyPr wrap="none"/>
          <a:lstStyle/>
          <a:p>
            <a:endParaRPr lang="en-US" dirty="0">
              <a:solidFill>
                <a:prstClr val="black"/>
              </a:solidFill>
            </a:endParaRPr>
          </a:p>
        </p:txBody>
      </p:sp>
      <p:sp>
        <p:nvSpPr>
          <p:cNvPr id="6" name="Oval 5"/>
          <p:cNvSpPr>
            <a:spLocks noChangeAspect="1" noChangeArrowheads="1"/>
          </p:cNvSpPr>
          <p:nvPr/>
        </p:nvSpPr>
        <p:spPr bwMode="auto">
          <a:xfrm>
            <a:off x="3276600" y="490538"/>
            <a:ext cx="500062" cy="500062"/>
          </a:xfrm>
          <a:prstGeom prst="ellipse">
            <a:avLst/>
          </a:prstGeom>
          <a:noFill/>
          <a:ln w="25400" algn="ctr">
            <a:solidFill>
              <a:srgbClr val="33CC33"/>
            </a:solidFill>
            <a:round/>
            <a:headEnd/>
            <a:tailEnd/>
          </a:ln>
        </p:spPr>
        <p:txBody>
          <a:bodyPr wrap="none"/>
          <a:lstStyle/>
          <a:p>
            <a:endParaRPr lang="en-US" dirty="0">
              <a:solidFill>
                <a:prstClr val="black"/>
              </a:solidFill>
            </a:endParaRPr>
          </a:p>
        </p:txBody>
      </p:sp>
      <p:sp>
        <p:nvSpPr>
          <p:cNvPr id="7" name="Oval 6"/>
          <p:cNvSpPr>
            <a:spLocks noChangeAspect="1" noChangeArrowheads="1"/>
          </p:cNvSpPr>
          <p:nvPr/>
        </p:nvSpPr>
        <p:spPr bwMode="auto">
          <a:xfrm>
            <a:off x="6738938" y="762000"/>
            <a:ext cx="500062" cy="500062"/>
          </a:xfrm>
          <a:prstGeom prst="ellipse">
            <a:avLst/>
          </a:prstGeom>
          <a:noFill/>
          <a:ln w="25400" algn="ctr">
            <a:solidFill>
              <a:srgbClr val="33CC33"/>
            </a:solidFill>
            <a:round/>
            <a:headEnd/>
            <a:tailEnd/>
          </a:ln>
        </p:spPr>
        <p:txBody>
          <a:bodyPr wrap="none"/>
          <a:lstStyle/>
          <a:p>
            <a:endParaRPr lang="en-US" dirty="0">
              <a:solidFill>
                <a:prstClr val="black"/>
              </a:solidFill>
            </a:endParaRPr>
          </a:p>
        </p:txBody>
      </p:sp>
    </p:spTree>
    <p:extLst>
      <p:ext uri="{BB962C8B-B14F-4D97-AF65-F5344CB8AC3E}">
        <p14:creationId xmlns:p14="http://schemas.microsoft.com/office/powerpoint/2010/main" val="214689235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9988" y="1600200"/>
            <a:ext cx="7772400" cy="4648200"/>
          </a:xfrm>
        </p:spPr>
        <p:txBody>
          <a:bodyPr>
            <a:normAutofit/>
          </a:bodyPr>
          <a:lstStyle/>
          <a:p>
            <a:pPr>
              <a:spcAft>
                <a:spcPts val="1800"/>
              </a:spcAft>
              <a:defRPr/>
            </a:pPr>
            <a:r>
              <a:rPr lang="en-US" dirty="0">
                <a:solidFill>
                  <a:schemeClr val="bg1"/>
                </a:solidFill>
              </a:rPr>
              <a:t>Transplanted crops - adequate</a:t>
            </a:r>
          </a:p>
          <a:p>
            <a:pPr lvl="1">
              <a:spcAft>
                <a:spcPts val="1800"/>
              </a:spcAft>
              <a:defRPr/>
            </a:pPr>
            <a:r>
              <a:rPr lang="en-US" dirty="0">
                <a:solidFill>
                  <a:schemeClr val="bg1"/>
                </a:solidFill>
              </a:rPr>
              <a:t>Yield, net returns similar</a:t>
            </a:r>
          </a:p>
          <a:p>
            <a:pPr>
              <a:spcAft>
                <a:spcPts val="1800"/>
              </a:spcAft>
              <a:defRPr/>
            </a:pPr>
            <a:r>
              <a:rPr lang="en-US" dirty="0">
                <a:solidFill>
                  <a:schemeClr val="bg1"/>
                </a:solidFill>
              </a:rPr>
              <a:t>Direct seeded crops – not recommended</a:t>
            </a:r>
          </a:p>
          <a:p>
            <a:pPr lvl="1">
              <a:spcAft>
                <a:spcPts val="1800"/>
              </a:spcAft>
              <a:defRPr/>
            </a:pPr>
            <a:r>
              <a:rPr lang="en-US" dirty="0">
                <a:solidFill>
                  <a:schemeClr val="bg1"/>
                </a:solidFill>
              </a:rPr>
              <a:t>Stand decreased</a:t>
            </a:r>
          </a:p>
          <a:p>
            <a:pPr lvl="1">
              <a:spcAft>
                <a:spcPts val="1800"/>
              </a:spcAft>
              <a:defRPr/>
            </a:pPr>
            <a:r>
              <a:rPr lang="en-US" dirty="0">
                <a:solidFill>
                  <a:schemeClr val="bg1"/>
                </a:solidFill>
              </a:rPr>
              <a:t>Yield and net returns lower</a:t>
            </a:r>
          </a:p>
        </p:txBody>
      </p:sp>
      <p:sp>
        <p:nvSpPr>
          <p:cNvPr id="7" name="Title 1"/>
          <p:cNvSpPr>
            <a:spLocks noGrp="1"/>
          </p:cNvSpPr>
          <p:nvPr>
            <p:ph type="title"/>
          </p:nvPr>
        </p:nvSpPr>
        <p:spPr/>
        <p:txBody>
          <a:bodyPr/>
          <a:lstStyle/>
          <a:p>
            <a:r>
              <a:rPr lang="en-US" dirty="0" smtClean="0">
                <a:solidFill>
                  <a:srgbClr val="FFFF00"/>
                </a:solidFill>
              </a:rPr>
              <a:t>Limited Adoption in U.S.</a:t>
            </a:r>
            <a:endParaRPr lang="en-US" dirty="0">
              <a:solidFill>
                <a:srgbClr val="FFFF00"/>
              </a:solidFill>
            </a:endParaRPr>
          </a:p>
        </p:txBody>
      </p:sp>
      <p:sp>
        <p:nvSpPr>
          <p:cNvPr id="4" name="Rectangle 3"/>
          <p:cNvSpPr/>
          <p:nvPr/>
        </p:nvSpPr>
        <p:spPr>
          <a:xfrm>
            <a:off x="5105400" y="6180539"/>
            <a:ext cx="3810000" cy="461665"/>
          </a:xfrm>
          <a:prstGeom prst="rect">
            <a:avLst/>
          </a:prstGeom>
        </p:spPr>
        <p:txBody>
          <a:bodyPr wrap="square">
            <a:spAutoFit/>
          </a:bodyPr>
          <a:lstStyle/>
          <a:p>
            <a:pPr algn="ctr"/>
            <a:r>
              <a:rPr lang="en-US" dirty="0" smtClean="0">
                <a:solidFill>
                  <a:schemeClr val="bg1"/>
                </a:solidFill>
                <a:latin typeface="Calibri" pitchFamily="34" charset="0"/>
              </a:rPr>
              <a:t>Fennimore et al. (2014)</a:t>
            </a:r>
            <a:endParaRPr lang="en-US" dirty="0">
              <a:solidFill>
                <a:schemeClr val="bg1"/>
              </a:solidFill>
              <a:latin typeface="Calibri" pitchFamily="34" charset="0"/>
            </a:endParaRPr>
          </a:p>
        </p:txBody>
      </p:sp>
    </p:spTree>
    <p:extLst>
      <p:ext uri="{BB962C8B-B14F-4D97-AF65-F5344CB8AC3E}">
        <p14:creationId xmlns:p14="http://schemas.microsoft.com/office/powerpoint/2010/main" val="2325946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pPr>
            <a:r>
              <a:rPr lang="en-US" dirty="0" smtClean="0">
                <a:solidFill>
                  <a:srgbClr val="FFFF00"/>
                </a:solidFill>
              </a:rPr>
              <a:t>Weed Control Effectiveness</a:t>
            </a:r>
            <a:endParaRPr lang="en-US" dirty="0">
              <a:solidFill>
                <a:srgbClr val="FFFF00"/>
              </a:solidFill>
            </a:endParaRPr>
          </a:p>
        </p:txBody>
      </p:sp>
      <p:sp>
        <p:nvSpPr>
          <p:cNvPr id="6" name="Content Placeholder 2"/>
          <p:cNvSpPr txBox="1">
            <a:spLocks/>
          </p:cNvSpPr>
          <p:nvPr/>
        </p:nvSpPr>
        <p:spPr>
          <a:xfrm>
            <a:off x="685800" y="4648200"/>
            <a:ext cx="7772400" cy="2438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endParaRPr lang="en-US" sz="2800" dirty="0">
              <a:solidFill>
                <a:prstClr val="white"/>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45916618"/>
              </p:ext>
            </p:extLst>
          </p:nvPr>
        </p:nvGraphicFramePr>
        <p:xfrm>
          <a:off x="152399" y="2057400"/>
          <a:ext cx="8763002" cy="4058412"/>
        </p:xfrm>
        <a:graphic>
          <a:graphicData uri="http://schemas.openxmlformats.org/drawingml/2006/table">
            <a:tbl>
              <a:tblPr firstRow="1" firstCol="1" bandRow="1">
                <a:tableStyleId>{5C22544A-7EE6-4342-B048-85BDC9FD1C3A}</a:tableStyleId>
              </a:tblPr>
              <a:tblGrid>
                <a:gridCol w="533401"/>
                <a:gridCol w="685800"/>
                <a:gridCol w="838200"/>
                <a:gridCol w="762000"/>
                <a:gridCol w="838200"/>
                <a:gridCol w="762000"/>
                <a:gridCol w="685800"/>
                <a:gridCol w="685800"/>
                <a:gridCol w="762000"/>
                <a:gridCol w="838200"/>
                <a:gridCol w="685800"/>
                <a:gridCol w="685801"/>
              </a:tblGrid>
              <a:tr h="228787">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latin typeface="Calibri"/>
                          <a:ea typeface="Calibri"/>
                          <a:cs typeface="Times New Roman"/>
                        </a:rPr>
                        <a:t>Weed Density</a:t>
                      </a:r>
                      <a:r>
                        <a:rPr lang="en-US" sz="2000" b="0" baseline="30000" dirty="0" smtClean="0">
                          <a:solidFill>
                            <a:schemeClr val="bg1"/>
                          </a:solidFill>
                          <a:effectLst/>
                          <a:latin typeface="Calibri"/>
                          <a:ea typeface="Calibri"/>
                          <a:cs typeface="Times New Roman"/>
                        </a:rPr>
                        <a:t>a</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smtClean="0">
                          <a:solidFill>
                            <a:schemeClr val="bg1"/>
                          </a:solidFill>
                          <a:effectLst/>
                        </a:rPr>
                        <a:t>Cult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err="1" smtClean="0">
                          <a:solidFill>
                            <a:schemeClr val="bg1"/>
                          </a:solidFill>
                          <a:effectLst/>
                        </a:rPr>
                        <a:t>Herb</a:t>
                      </a:r>
                      <a:r>
                        <a:rPr lang="en-US" sz="2000" b="0" baseline="30000" dirty="0" err="1" smtClean="0">
                          <a:solidFill>
                            <a:schemeClr val="bg1"/>
                          </a:solidFill>
                          <a:effectLst/>
                        </a:rPr>
                        <a:t>b</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algn="ctr">
                        <a:lnSpc>
                          <a:spcPct val="115000"/>
                        </a:lnSpc>
                        <a:spcBef>
                          <a:spcPts val="0"/>
                        </a:spcBef>
                        <a:spcAft>
                          <a:spcPts val="0"/>
                        </a:spcAft>
                      </a:pPr>
                      <a:r>
                        <a:rPr lang="en-US" sz="2000" b="0" dirty="0">
                          <a:solidFill>
                            <a:schemeClr val="bg1"/>
                          </a:solidFill>
                          <a:effectLst/>
                        </a:rPr>
                        <a:t>Exp. 1</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2</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3</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4</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5</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rPr>
                        <a:t>---------------------------------</a:t>
                      </a:r>
                      <a:r>
                        <a:rPr lang="en-US" sz="2000" b="0" dirty="0">
                          <a:solidFill>
                            <a:schemeClr val="bg1"/>
                          </a:solidFill>
                          <a:effectLst/>
                        </a:rPr>
                        <a:t>no. ft</a:t>
                      </a:r>
                      <a:r>
                        <a:rPr lang="en-US" sz="2000" b="0" baseline="30000" dirty="0">
                          <a:solidFill>
                            <a:schemeClr val="bg1"/>
                          </a:solidFill>
                          <a:effectLst/>
                        </a:rPr>
                        <a:t>-2</a:t>
                      </a:r>
                      <a:r>
                        <a:rPr lang="en-US" sz="2000" b="0" dirty="0">
                          <a:solidFill>
                            <a:schemeClr val="bg1"/>
                          </a:solidFill>
                          <a:effectLst/>
                        </a:rPr>
                        <a:t>-</a:t>
                      </a:r>
                      <a:r>
                        <a:rPr lang="en-US" sz="2000" b="0" dirty="0" smtClean="0">
                          <a:solidFill>
                            <a:schemeClr val="bg1"/>
                          </a:solidFill>
                          <a:effectLst/>
                        </a:rPr>
                        <a: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575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1602">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12.8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a:t>
                      </a:r>
                      <a:r>
                        <a:rPr lang="en-US" sz="2000" b="0" dirty="0" smtClean="0">
                          <a:solidFill>
                            <a:schemeClr val="bg1"/>
                          </a:solidFill>
                          <a:effectLst/>
                        </a:rPr>
                        <a:t>a</a:t>
                      </a:r>
                      <a:endParaRPr lang="en-US" sz="2000" b="0" dirty="0">
                        <a:solidFill>
                          <a:schemeClr val="bg1"/>
                        </a:solidFill>
                        <a:effectLst/>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12.2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54417">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4.8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15.7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0.2 ab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37.6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  5.9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17231">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9.7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0.1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41960">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0.5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a:lnSpc>
                          <a:spcPct val="115000"/>
                        </a:lnSpc>
                        <a:spcBef>
                          <a:spcPts val="0"/>
                        </a:spcBef>
                        <a:spcAft>
                          <a:spcPts val="0"/>
                        </a:spcAft>
                      </a:pPr>
                      <a:r>
                        <a:rPr lang="en-US" sz="1400" b="0" baseline="30000" dirty="0" smtClean="0">
                          <a:effectLst/>
                          <a:latin typeface="+mn-lt"/>
                          <a:ea typeface="Calibri"/>
                          <a:cs typeface="Times New Roman"/>
                        </a:rPr>
                        <a:t>a </a:t>
                      </a:r>
                      <a:r>
                        <a:rPr lang="en-US" sz="1400" b="0" dirty="0" smtClean="0">
                          <a:effectLst/>
                          <a:latin typeface="+mn-lt"/>
                          <a:ea typeface="Calibri"/>
                          <a:cs typeface="Times New Roman"/>
                        </a:rPr>
                        <a:t>Means with the same letter within columns are not significantly different according to Tukey-Kramer Honestly Significant Difference (HSD) test P = 0.05.</a:t>
                      </a:r>
                      <a:r>
                        <a:rPr lang="en-US" sz="1400" b="0" baseline="30000" dirty="0" smtClean="0">
                          <a:effectLst/>
                          <a:latin typeface="+mn-lt"/>
                          <a:ea typeface="Calibri"/>
                          <a:cs typeface="Times New Roman"/>
                        </a:rPr>
                        <a:t> </a:t>
                      </a:r>
                      <a:endParaRPr lang="en-US" sz="1400" b="0" dirty="0" smtClean="0">
                        <a:effectLst/>
                        <a:latin typeface="+mn-lt"/>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b</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Herbicide for experiments 1 and 5 was pronamide at 1.2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($60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herbicide for experiments 2, 3 and 4 was DCPA at 7.5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($132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a:t>
                      </a:r>
                    </a:p>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Rectangle 4"/>
          <p:cNvSpPr/>
          <p:nvPr/>
        </p:nvSpPr>
        <p:spPr>
          <a:xfrm>
            <a:off x="1426464"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048000"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543800"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43600"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426464" y="4191000"/>
            <a:ext cx="7662672" cy="651053"/>
          </a:xfrm>
          <a:prstGeom prst="rect">
            <a:avLst/>
          </a:prstGeom>
          <a:noFill/>
          <a:ln w="1905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649008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9988" y="1600200"/>
            <a:ext cx="7772400" cy="4648200"/>
          </a:xfrm>
        </p:spPr>
        <p:txBody>
          <a:bodyPr>
            <a:normAutofit/>
          </a:bodyPr>
          <a:lstStyle/>
          <a:p>
            <a:pPr>
              <a:spcAft>
                <a:spcPts val="1800"/>
              </a:spcAft>
              <a:defRPr/>
            </a:pPr>
            <a:r>
              <a:rPr lang="en-US" dirty="0">
                <a:solidFill>
                  <a:schemeClr val="bg1"/>
                </a:solidFill>
              </a:rPr>
              <a:t>Commercialized – 2008</a:t>
            </a:r>
          </a:p>
          <a:p>
            <a:pPr eaLnBrk="1" hangingPunct="1">
              <a:spcAft>
                <a:spcPts val="1800"/>
              </a:spcAft>
              <a:defRPr/>
            </a:pPr>
            <a:r>
              <a:rPr lang="en-US" dirty="0" smtClean="0">
                <a:solidFill>
                  <a:schemeClr val="bg1"/>
                </a:solidFill>
              </a:rPr>
              <a:t>Developed in Europe</a:t>
            </a:r>
          </a:p>
          <a:p>
            <a:pPr lvl="1">
              <a:spcAft>
                <a:spcPts val="1800"/>
              </a:spcAft>
              <a:defRPr/>
            </a:pPr>
            <a:r>
              <a:rPr lang="en-US" dirty="0" smtClean="0">
                <a:solidFill>
                  <a:schemeClr val="bg1"/>
                </a:solidFill>
              </a:rPr>
              <a:t>High labor costs</a:t>
            </a:r>
          </a:p>
          <a:p>
            <a:pPr lvl="1">
              <a:spcAft>
                <a:spcPts val="1800"/>
              </a:spcAft>
              <a:defRPr/>
            </a:pPr>
            <a:r>
              <a:rPr lang="en-US" dirty="0" smtClean="0">
                <a:solidFill>
                  <a:schemeClr val="bg1"/>
                </a:solidFill>
              </a:rPr>
              <a:t>Transplanted crops</a:t>
            </a:r>
          </a:p>
          <a:p>
            <a:pPr eaLnBrk="1" hangingPunct="1">
              <a:spcAft>
                <a:spcPts val="1800"/>
              </a:spcAft>
              <a:defRPr/>
            </a:pPr>
            <a:r>
              <a:rPr lang="en-US" dirty="0" smtClean="0">
                <a:solidFill>
                  <a:schemeClr val="bg1"/>
                </a:solidFill>
              </a:rPr>
              <a:t>Mechanical</a:t>
            </a:r>
          </a:p>
          <a:p>
            <a:pPr lvl="1">
              <a:spcAft>
                <a:spcPts val="1800"/>
              </a:spcAft>
              <a:defRPr/>
            </a:pPr>
            <a:r>
              <a:rPr lang="en-US" dirty="0" smtClean="0">
                <a:solidFill>
                  <a:schemeClr val="bg1"/>
                </a:solidFill>
              </a:rPr>
              <a:t>Oscillating and rotating blades</a:t>
            </a:r>
          </a:p>
        </p:txBody>
      </p:sp>
      <p:sp>
        <p:nvSpPr>
          <p:cNvPr id="7" name="Title 1"/>
          <p:cNvSpPr>
            <a:spLocks noGrp="1"/>
          </p:cNvSpPr>
          <p:nvPr>
            <p:ph type="title"/>
          </p:nvPr>
        </p:nvSpPr>
        <p:spPr/>
        <p:txBody>
          <a:bodyPr/>
          <a:lstStyle/>
          <a:p>
            <a:r>
              <a:rPr lang="en-US" dirty="0">
                <a:solidFill>
                  <a:srgbClr val="FFFF00"/>
                </a:solidFill>
              </a:rPr>
              <a:t>Robotic In-Row </a:t>
            </a:r>
            <a:r>
              <a:rPr lang="en-US" dirty="0" err="1">
                <a:solidFill>
                  <a:srgbClr val="FFFF00"/>
                </a:solidFill>
              </a:rPr>
              <a:t>Weeders</a:t>
            </a:r>
            <a:endParaRPr lang="en-US" dirty="0">
              <a:solidFill>
                <a:srgbClr val="FFFF00"/>
              </a:solidFill>
            </a:endParaRPr>
          </a:p>
        </p:txBody>
      </p:sp>
    </p:spTree>
    <p:extLst>
      <p:ext uri="{BB962C8B-B14F-4D97-AF65-F5344CB8AC3E}">
        <p14:creationId xmlns:p14="http://schemas.microsoft.com/office/powerpoint/2010/main" val="307610090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143000" y="457200"/>
            <a:ext cx="7772400" cy="1143000"/>
          </a:xfrm>
        </p:spPr>
        <p:txBody>
          <a:bodyPr>
            <a:normAutofit/>
          </a:bodyPr>
          <a:lstStyle/>
          <a:p>
            <a:r>
              <a:rPr lang="en-US" sz="4800" dirty="0" smtClean="0">
                <a:solidFill>
                  <a:srgbClr val="FFFF00"/>
                </a:solidFill>
              </a:rPr>
              <a:t>Blue River Technologies Inc.</a:t>
            </a:r>
          </a:p>
        </p:txBody>
      </p:sp>
      <p:sp>
        <p:nvSpPr>
          <p:cNvPr id="3" name="Content Placeholder 2"/>
          <p:cNvSpPr>
            <a:spLocks noGrp="1"/>
          </p:cNvSpPr>
          <p:nvPr>
            <p:ph idx="1"/>
          </p:nvPr>
        </p:nvSpPr>
        <p:spPr>
          <a:xfrm>
            <a:off x="1169988" y="1752600"/>
            <a:ext cx="7772400" cy="4114800"/>
          </a:xfrm>
        </p:spPr>
        <p:txBody>
          <a:bodyPr>
            <a:normAutofit/>
          </a:bodyPr>
          <a:lstStyle/>
          <a:p>
            <a:pPr eaLnBrk="1" hangingPunct="1">
              <a:spcAft>
                <a:spcPts val="1800"/>
              </a:spcAft>
              <a:defRPr/>
            </a:pPr>
            <a:r>
              <a:rPr lang="en-US" sz="4000" dirty="0" smtClean="0">
                <a:solidFill>
                  <a:schemeClr val="bg1"/>
                </a:solidFill>
              </a:rPr>
              <a:t>+ $17 million (December, 2015)</a:t>
            </a:r>
          </a:p>
          <a:p>
            <a:pPr eaLnBrk="1" hangingPunct="1">
              <a:spcAft>
                <a:spcPts val="1800"/>
              </a:spcAft>
              <a:defRPr/>
            </a:pPr>
            <a:r>
              <a:rPr lang="en-US" sz="4000" dirty="0" smtClean="0">
                <a:solidFill>
                  <a:schemeClr val="bg1"/>
                </a:solidFill>
              </a:rPr>
              <a:t>Spray based precision </a:t>
            </a:r>
            <a:r>
              <a:rPr lang="en-US" sz="4000" dirty="0" err="1" smtClean="0">
                <a:solidFill>
                  <a:schemeClr val="bg1"/>
                </a:solidFill>
              </a:rPr>
              <a:t>weeder</a:t>
            </a:r>
            <a:endParaRPr lang="en-US" sz="4000" dirty="0" smtClean="0">
              <a:solidFill>
                <a:schemeClr val="bg1"/>
              </a:solidFill>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09600" y="4059314"/>
            <a:ext cx="3891708" cy="2189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349554" y="4038600"/>
            <a:ext cx="2916147" cy="2189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49394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7640" y="457200"/>
            <a:ext cx="2651760" cy="2651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015429" y="3286553"/>
            <a:ext cx="3071171" cy="2047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126480" y="609600"/>
            <a:ext cx="2651760" cy="1785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494911" y="368417"/>
            <a:ext cx="1991489" cy="1765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658935" y="4017989"/>
            <a:ext cx="2050725" cy="2611411"/>
          </a:xfrm>
          <a:prstGeom prst="rect">
            <a:avLst/>
          </a:prstGeom>
          <a:solidFill>
            <a:schemeClr val="tx1"/>
          </a:solidFill>
          <a:ln>
            <a:noFill/>
          </a:ln>
          <a:extLst/>
        </p:spPr>
      </p:pic>
      <p:pic>
        <p:nvPicPr>
          <p:cNvPr id="9" name="Picture 3"/>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52400" y="4114800"/>
            <a:ext cx="3745103" cy="2104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
          <p:cNvSpPr txBox="1">
            <a:spLocks/>
          </p:cNvSpPr>
          <p:nvPr/>
        </p:nvSpPr>
        <p:spPr>
          <a:xfrm>
            <a:off x="0" y="2133600"/>
            <a:ext cx="9067800" cy="1143000"/>
          </a:xfrm>
          <a:prstGeom prst="rect">
            <a:avLst/>
          </a:prstGeom>
        </p:spPr>
        <p:txBody>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r>
              <a:rPr lang="en-US" sz="6000" kern="0" dirty="0" smtClean="0">
                <a:solidFill>
                  <a:srgbClr val="FFFF00"/>
                </a:solidFill>
                <a:latin typeface="Calibri" panose="020F0502020204030204" pitchFamily="34" charset="0"/>
              </a:rPr>
              <a:t>Thank You</a:t>
            </a:r>
          </a:p>
        </p:txBody>
      </p:sp>
      <p:pic>
        <p:nvPicPr>
          <p:cNvPr id="12" name="Picture 4"/>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3494911" y="5133212"/>
            <a:ext cx="1981200" cy="1480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69794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pPr>
            <a:r>
              <a:rPr lang="en-US" dirty="0" smtClean="0">
                <a:solidFill>
                  <a:srgbClr val="FFFF00"/>
                </a:solidFill>
              </a:rPr>
              <a:t>Weed Control Effectiveness</a:t>
            </a:r>
            <a:endParaRPr lang="en-US" dirty="0">
              <a:solidFill>
                <a:srgbClr val="FFFF00"/>
              </a:solidFill>
            </a:endParaRPr>
          </a:p>
        </p:txBody>
      </p:sp>
      <p:sp>
        <p:nvSpPr>
          <p:cNvPr id="6" name="Content Placeholder 2"/>
          <p:cNvSpPr txBox="1">
            <a:spLocks/>
          </p:cNvSpPr>
          <p:nvPr/>
        </p:nvSpPr>
        <p:spPr>
          <a:xfrm>
            <a:off x="685800" y="4648200"/>
            <a:ext cx="7772400" cy="2438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endParaRPr lang="en-US" sz="2800" dirty="0">
              <a:solidFill>
                <a:prstClr val="white"/>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840588"/>
              </p:ext>
            </p:extLst>
          </p:nvPr>
        </p:nvGraphicFramePr>
        <p:xfrm>
          <a:off x="152399" y="2057400"/>
          <a:ext cx="8763002" cy="4058412"/>
        </p:xfrm>
        <a:graphic>
          <a:graphicData uri="http://schemas.openxmlformats.org/drawingml/2006/table">
            <a:tbl>
              <a:tblPr firstRow="1" firstCol="1" bandRow="1">
                <a:tableStyleId>{5C22544A-7EE6-4342-B048-85BDC9FD1C3A}</a:tableStyleId>
              </a:tblPr>
              <a:tblGrid>
                <a:gridCol w="533401"/>
                <a:gridCol w="685800"/>
                <a:gridCol w="838200"/>
                <a:gridCol w="762000"/>
                <a:gridCol w="838200"/>
                <a:gridCol w="762000"/>
                <a:gridCol w="685800"/>
                <a:gridCol w="685800"/>
                <a:gridCol w="762000"/>
                <a:gridCol w="838200"/>
                <a:gridCol w="685800"/>
                <a:gridCol w="685801"/>
              </a:tblGrid>
              <a:tr h="228787">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latin typeface="Calibri"/>
                          <a:ea typeface="Calibri"/>
                          <a:cs typeface="Times New Roman"/>
                        </a:rPr>
                        <a:t>Weed Density</a:t>
                      </a:r>
                      <a:r>
                        <a:rPr lang="en-US" sz="2000" b="0" baseline="30000" dirty="0" smtClean="0">
                          <a:solidFill>
                            <a:schemeClr val="bg1"/>
                          </a:solidFill>
                          <a:effectLst/>
                          <a:latin typeface="Calibri"/>
                          <a:ea typeface="Calibri"/>
                          <a:cs typeface="Times New Roman"/>
                        </a:rPr>
                        <a:t>a</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smtClean="0">
                          <a:solidFill>
                            <a:schemeClr val="bg1"/>
                          </a:solidFill>
                          <a:effectLst/>
                        </a:rPr>
                        <a:t>Cult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err="1" smtClean="0">
                          <a:solidFill>
                            <a:schemeClr val="bg1"/>
                          </a:solidFill>
                          <a:effectLst/>
                        </a:rPr>
                        <a:t>Herb</a:t>
                      </a:r>
                      <a:r>
                        <a:rPr lang="en-US" sz="2000" b="0" baseline="30000" dirty="0" err="1" smtClean="0">
                          <a:solidFill>
                            <a:schemeClr val="bg1"/>
                          </a:solidFill>
                          <a:effectLst/>
                        </a:rPr>
                        <a:t>b</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algn="ctr">
                        <a:lnSpc>
                          <a:spcPct val="115000"/>
                        </a:lnSpc>
                        <a:spcBef>
                          <a:spcPts val="0"/>
                        </a:spcBef>
                        <a:spcAft>
                          <a:spcPts val="0"/>
                        </a:spcAft>
                      </a:pPr>
                      <a:r>
                        <a:rPr lang="en-US" sz="2000" b="0" dirty="0">
                          <a:solidFill>
                            <a:schemeClr val="bg1"/>
                          </a:solidFill>
                          <a:effectLst/>
                        </a:rPr>
                        <a:t>Exp. 1</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2</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3</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4</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5</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rPr>
                        <a:t>---------------------------------</a:t>
                      </a:r>
                      <a:r>
                        <a:rPr lang="en-US" sz="2000" b="0" dirty="0">
                          <a:solidFill>
                            <a:schemeClr val="bg1"/>
                          </a:solidFill>
                          <a:effectLst/>
                        </a:rPr>
                        <a:t>no. ft</a:t>
                      </a:r>
                      <a:r>
                        <a:rPr lang="en-US" sz="2000" b="0" baseline="30000" dirty="0">
                          <a:solidFill>
                            <a:schemeClr val="bg1"/>
                          </a:solidFill>
                          <a:effectLst/>
                        </a:rPr>
                        <a:t>-2</a:t>
                      </a:r>
                      <a:r>
                        <a:rPr lang="en-US" sz="2000" b="0" dirty="0">
                          <a:solidFill>
                            <a:schemeClr val="bg1"/>
                          </a:solidFill>
                          <a:effectLst/>
                        </a:rPr>
                        <a:t>-</a:t>
                      </a:r>
                      <a:r>
                        <a:rPr lang="en-US" sz="2000" b="0" dirty="0" smtClean="0">
                          <a:solidFill>
                            <a:schemeClr val="bg1"/>
                          </a:solidFill>
                          <a:effectLst/>
                        </a:rPr>
                        <a: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575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1602">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12.8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a:t>
                      </a:r>
                      <a:r>
                        <a:rPr lang="en-US" sz="2000" b="0" dirty="0" smtClean="0">
                          <a:solidFill>
                            <a:schemeClr val="bg1"/>
                          </a:solidFill>
                          <a:effectLst/>
                        </a:rPr>
                        <a:t>a</a:t>
                      </a:r>
                      <a:endParaRPr lang="en-US" sz="2000" b="0" dirty="0">
                        <a:solidFill>
                          <a:schemeClr val="bg1"/>
                        </a:solidFill>
                        <a:effectLst/>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12.2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54417">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4.8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15.7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0.2 ab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37.6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  5.9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17231">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9.7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0.1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41960">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0.5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a:lnSpc>
                          <a:spcPct val="115000"/>
                        </a:lnSpc>
                        <a:spcBef>
                          <a:spcPts val="0"/>
                        </a:spcBef>
                        <a:spcAft>
                          <a:spcPts val="0"/>
                        </a:spcAft>
                      </a:pPr>
                      <a:r>
                        <a:rPr lang="en-US" sz="1400" b="0" baseline="30000" dirty="0" smtClean="0">
                          <a:effectLst/>
                          <a:latin typeface="+mn-lt"/>
                          <a:ea typeface="Calibri"/>
                          <a:cs typeface="Times New Roman"/>
                        </a:rPr>
                        <a:t>a </a:t>
                      </a:r>
                      <a:r>
                        <a:rPr lang="en-US" sz="1400" b="0" dirty="0" smtClean="0">
                          <a:effectLst/>
                          <a:latin typeface="+mn-lt"/>
                          <a:ea typeface="Calibri"/>
                          <a:cs typeface="Times New Roman"/>
                        </a:rPr>
                        <a:t>Means with the same letter within columns are not significantly different according to Tukey-Kramer Honestly Significant Difference (HSD) test P = 0.05.</a:t>
                      </a:r>
                      <a:r>
                        <a:rPr lang="en-US" sz="1400" b="0" baseline="30000" dirty="0" smtClean="0">
                          <a:effectLst/>
                          <a:latin typeface="+mn-lt"/>
                          <a:ea typeface="Calibri"/>
                          <a:cs typeface="Times New Roman"/>
                        </a:rPr>
                        <a:t> </a:t>
                      </a:r>
                      <a:endParaRPr lang="en-US" sz="1400" b="0" dirty="0" smtClean="0">
                        <a:effectLst/>
                        <a:latin typeface="+mn-lt"/>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b</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Herbicide for experiments 1 and 5 was pronamide at 1.2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($60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herbicide for experiments 2, 3 and 4 was DCPA at 7.5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($132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a:t>
                      </a:r>
                    </a:p>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Rectangle 4"/>
          <p:cNvSpPr/>
          <p:nvPr/>
        </p:nvSpPr>
        <p:spPr>
          <a:xfrm>
            <a:off x="1426464"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048000"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543800"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43600" y="3463747"/>
            <a:ext cx="15453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426464" y="4191000"/>
            <a:ext cx="7662672" cy="651053"/>
          </a:xfrm>
          <a:prstGeom prst="rect">
            <a:avLst/>
          </a:prstGeom>
          <a:noFill/>
          <a:ln w="1905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326490" y="3048000"/>
            <a:ext cx="883310" cy="1219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867400" y="3048000"/>
            <a:ext cx="883310" cy="1219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85410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3" descr="C:\Users\siemens\Dropbox\Seed_Placement\Figures_Field_Demo\Prec_Cult_Robo_Tria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99" y="360500"/>
            <a:ext cx="4291686" cy="28398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8261" y="3352800"/>
            <a:ext cx="4345109" cy="287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3"/>
          <p:cNvSpPr txBox="1">
            <a:spLocks noChangeArrowheads="1"/>
          </p:cNvSpPr>
          <p:nvPr/>
        </p:nvSpPr>
        <p:spPr bwMode="auto">
          <a:xfrm>
            <a:off x="533399" y="3200399"/>
            <a:ext cx="4276553"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Pre-Cultivation</a:t>
            </a:r>
            <a:endParaRPr lang="en-US" dirty="0">
              <a:solidFill>
                <a:prstClr val="white"/>
              </a:solidFill>
              <a:latin typeface="Calibri" pitchFamily="34" charset="0"/>
            </a:endParaRPr>
          </a:p>
        </p:txBody>
      </p:sp>
      <p:sp>
        <p:nvSpPr>
          <p:cNvPr id="9" name="Text Box 3"/>
          <p:cNvSpPr txBox="1">
            <a:spLocks noChangeArrowheads="1"/>
          </p:cNvSpPr>
          <p:nvPr/>
        </p:nvSpPr>
        <p:spPr bwMode="auto">
          <a:xfrm>
            <a:off x="4448261" y="6228050"/>
            <a:ext cx="4345109"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Post – In-Row Cultivation</a:t>
            </a:r>
            <a:endParaRPr lang="en-US" dirty="0">
              <a:solidFill>
                <a:prstClr val="white"/>
              </a:solidFill>
              <a:latin typeface="Calibri" pitchFamily="34" charset="0"/>
            </a:endParaRPr>
          </a:p>
        </p:txBody>
      </p:sp>
    </p:spTree>
    <p:extLst>
      <p:ext uri="{BB962C8B-B14F-4D97-AF65-F5344CB8AC3E}">
        <p14:creationId xmlns:p14="http://schemas.microsoft.com/office/powerpoint/2010/main" val="10173732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pPr>
            <a:r>
              <a:rPr lang="en-US" dirty="0" smtClean="0">
                <a:solidFill>
                  <a:srgbClr val="FFFF00"/>
                </a:solidFill>
              </a:rPr>
              <a:t>Weed Control Effectiveness</a:t>
            </a:r>
            <a:endParaRPr lang="en-US" dirty="0">
              <a:solidFill>
                <a:srgbClr val="FFFF00"/>
              </a:solidFill>
            </a:endParaRPr>
          </a:p>
        </p:txBody>
      </p:sp>
      <p:sp>
        <p:nvSpPr>
          <p:cNvPr id="6" name="Content Placeholder 2"/>
          <p:cNvSpPr txBox="1">
            <a:spLocks/>
          </p:cNvSpPr>
          <p:nvPr/>
        </p:nvSpPr>
        <p:spPr>
          <a:xfrm>
            <a:off x="685800" y="4648200"/>
            <a:ext cx="7772400" cy="2438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endParaRPr lang="en-US" sz="2800" dirty="0">
              <a:solidFill>
                <a:prstClr val="white"/>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17152054"/>
              </p:ext>
            </p:extLst>
          </p:nvPr>
        </p:nvGraphicFramePr>
        <p:xfrm>
          <a:off x="152399" y="2057400"/>
          <a:ext cx="8763002" cy="3966972"/>
        </p:xfrm>
        <a:graphic>
          <a:graphicData uri="http://schemas.openxmlformats.org/drawingml/2006/table">
            <a:tbl>
              <a:tblPr firstRow="1" firstCol="1" bandRow="1">
                <a:tableStyleId>{5C22544A-7EE6-4342-B048-85BDC9FD1C3A}</a:tableStyleId>
              </a:tblPr>
              <a:tblGrid>
                <a:gridCol w="533401"/>
                <a:gridCol w="685800"/>
                <a:gridCol w="838200"/>
                <a:gridCol w="762000"/>
                <a:gridCol w="838200"/>
                <a:gridCol w="762000"/>
                <a:gridCol w="685800"/>
                <a:gridCol w="685800"/>
                <a:gridCol w="762000"/>
                <a:gridCol w="838200"/>
                <a:gridCol w="685800"/>
                <a:gridCol w="685801"/>
              </a:tblGrid>
              <a:tr h="228787">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latin typeface="Calibri"/>
                          <a:ea typeface="Calibri"/>
                          <a:cs typeface="Times New Roman"/>
                        </a:rPr>
                        <a:t>Weed Density</a:t>
                      </a:r>
                      <a:r>
                        <a:rPr lang="en-US" sz="2000" b="0" baseline="30000" dirty="0" smtClean="0">
                          <a:solidFill>
                            <a:schemeClr val="bg1"/>
                          </a:solidFill>
                          <a:effectLst/>
                          <a:latin typeface="Calibri"/>
                          <a:ea typeface="Calibri"/>
                          <a:cs typeface="Times New Roman"/>
                        </a:rPr>
                        <a:t>a</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smtClean="0">
                          <a:solidFill>
                            <a:schemeClr val="bg1"/>
                          </a:solidFill>
                          <a:effectLst/>
                        </a:rPr>
                        <a:t>Cult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err="1" smtClean="0">
                          <a:solidFill>
                            <a:schemeClr val="bg1"/>
                          </a:solidFill>
                          <a:effectLst/>
                        </a:rPr>
                        <a:t>Herb</a:t>
                      </a:r>
                      <a:r>
                        <a:rPr lang="en-US" sz="2000" b="0" baseline="30000" dirty="0" err="1" smtClean="0">
                          <a:solidFill>
                            <a:schemeClr val="bg1"/>
                          </a:solidFill>
                          <a:effectLst/>
                        </a:rPr>
                        <a:t>b</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algn="ctr">
                        <a:lnSpc>
                          <a:spcPct val="115000"/>
                        </a:lnSpc>
                        <a:spcBef>
                          <a:spcPts val="0"/>
                        </a:spcBef>
                        <a:spcAft>
                          <a:spcPts val="0"/>
                        </a:spcAft>
                      </a:pPr>
                      <a:r>
                        <a:rPr lang="en-US" sz="2000" b="0" dirty="0">
                          <a:solidFill>
                            <a:schemeClr val="bg1"/>
                          </a:solidFill>
                          <a:effectLst/>
                        </a:rPr>
                        <a:t>Exp. 1</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2</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3</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4</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5</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rPr>
                        <a:t>---------------------------------</a:t>
                      </a:r>
                      <a:r>
                        <a:rPr lang="en-US" sz="2000" b="0" dirty="0">
                          <a:solidFill>
                            <a:schemeClr val="bg1"/>
                          </a:solidFill>
                          <a:effectLst/>
                        </a:rPr>
                        <a:t>no. ft</a:t>
                      </a:r>
                      <a:r>
                        <a:rPr lang="en-US" sz="2000" b="0" baseline="30000" dirty="0">
                          <a:solidFill>
                            <a:schemeClr val="bg1"/>
                          </a:solidFill>
                          <a:effectLst/>
                        </a:rPr>
                        <a:t>-2</a:t>
                      </a:r>
                      <a:r>
                        <a:rPr lang="en-US" sz="2000" b="0" dirty="0">
                          <a:solidFill>
                            <a:schemeClr val="bg1"/>
                          </a:solidFill>
                          <a:effectLst/>
                        </a:rPr>
                        <a:t>-</a:t>
                      </a:r>
                      <a:r>
                        <a:rPr lang="en-US" sz="2000" b="0" dirty="0" smtClean="0">
                          <a:solidFill>
                            <a:schemeClr val="bg1"/>
                          </a:solidFill>
                          <a:effectLst/>
                        </a:rPr>
                        <a: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575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1602">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12.8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a:t>
                      </a:r>
                      <a:r>
                        <a:rPr lang="en-US" sz="2000" b="0" dirty="0" smtClean="0">
                          <a:solidFill>
                            <a:schemeClr val="bg1"/>
                          </a:solidFill>
                          <a:effectLst/>
                        </a:rPr>
                        <a:t>a</a:t>
                      </a:r>
                      <a:endParaRPr lang="en-US" sz="2000" b="0" dirty="0">
                        <a:solidFill>
                          <a:schemeClr val="bg1"/>
                        </a:solidFill>
                        <a:effectLst/>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12.2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54417">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4.8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15.7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0.2 ab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37.6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  5.9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17231">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9.7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0.1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71648">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0.5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a:lnSpc>
                          <a:spcPct val="115000"/>
                        </a:lnSpc>
                        <a:spcBef>
                          <a:spcPts val="0"/>
                        </a:spcBef>
                        <a:spcAft>
                          <a:spcPts val="0"/>
                        </a:spcAft>
                      </a:pPr>
                      <a:r>
                        <a:rPr lang="en-US" sz="1400" b="0" baseline="30000" dirty="0" smtClean="0">
                          <a:effectLst/>
                          <a:latin typeface="+mn-lt"/>
                          <a:ea typeface="Calibri"/>
                          <a:cs typeface="Times New Roman"/>
                        </a:rPr>
                        <a:t>a </a:t>
                      </a:r>
                      <a:r>
                        <a:rPr lang="en-US" sz="1400" b="0" dirty="0" smtClean="0">
                          <a:effectLst/>
                          <a:latin typeface="+mn-lt"/>
                          <a:ea typeface="Calibri"/>
                          <a:cs typeface="Times New Roman"/>
                        </a:rPr>
                        <a:t>Means with the same letter within columns are not significantly different according to Tukey-Kramer Honestly Significant Difference (HSD) test P = 0.05.</a:t>
                      </a:r>
                      <a:r>
                        <a:rPr lang="en-US" sz="1400" b="0" baseline="30000" dirty="0" smtClean="0">
                          <a:effectLst/>
                          <a:latin typeface="+mn-lt"/>
                          <a:ea typeface="Calibri"/>
                          <a:cs typeface="Times New Roman"/>
                        </a:rPr>
                        <a:t> </a:t>
                      </a:r>
                      <a:endParaRPr lang="en-US" sz="1400" b="0" dirty="0" smtClean="0">
                        <a:effectLst/>
                        <a:latin typeface="+mn-lt"/>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b</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Herbicide for experiments 1 and 5 was pronamide at 1.2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($60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herbicide for experiments 2, 3 and 4 was DCPA at 7.5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($132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a:t>
                      </a:r>
                    </a:p>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Rectangle 4"/>
          <p:cNvSpPr/>
          <p:nvPr/>
        </p:nvSpPr>
        <p:spPr>
          <a:xfrm>
            <a:off x="2199132" y="3463747"/>
            <a:ext cx="772668"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20668" y="3463747"/>
            <a:ext cx="772668"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229600" y="3463747"/>
            <a:ext cx="685800"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781800" y="3463747"/>
            <a:ext cx="707136" cy="651053"/>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3"/>
          <p:cNvSpPr txBox="1">
            <a:spLocks noChangeArrowheads="1"/>
          </p:cNvSpPr>
          <p:nvPr/>
        </p:nvSpPr>
        <p:spPr bwMode="auto">
          <a:xfrm>
            <a:off x="2438400" y="1371600"/>
            <a:ext cx="5181600" cy="461665"/>
          </a:xfrm>
          <a:prstGeom prst="rect">
            <a:avLst/>
          </a:prstGeom>
          <a:noFill/>
          <a:ln w="9525">
            <a:noFill/>
            <a:miter lim="800000"/>
            <a:headEnd/>
            <a:tailEnd/>
          </a:ln>
        </p:spPr>
        <p:txBody>
          <a:bodyPr wrap="square">
            <a:spAutoFit/>
          </a:bodyPr>
          <a:lstStyle/>
          <a:p>
            <a:pPr algn="ctr"/>
            <a:r>
              <a:rPr lang="en-US" dirty="0" smtClean="0">
                <a:solidFill>
                  <a:srgbClr val="FFFF00"/>
                </a:solidFill>
                <a:latin typeface="Calibri" pitchFamily="34" charset="0"/>
              </a:rPr>
              <a:t>~ 2/3rds In-Row Weeds</a:t>
            </a:r>
          </a:p>
        </p:txBody>
      </p:sp>
      <p:cxnSp>
        <p:nvCxnSpPr>
          <p:cNvPr id="10" name="Straight Connector 9"/>
          <p:cNvCxnSpPr/>
          <p:nvPr/>
        </p:nvCxnSpPr>
        <p:spPr>
          <a:xfrm flipH="1">
            <a:off x="3045810" y="1905000"/>
            <a:ext cx="840390" cy="1372155"/>
          </a:xfrm>
          <a:prstGeom prst="line">
            <a:avLst/>
          </a:prstGeom>
          <a:noFill/>
          <a:ln w="25400" cap="flat" cmpd="sng" algn="ctr">
            <a:solidFill>
              <a:srgbClr val="FFFF00"/>
            </a:solidFill>
            <a:prstDash val="solid"/>
          </a:ln>
          <a:effectLst/>
        </p:spPr>
      </p:cxnSp>
    </p:spTree>
    <p:extLst>
      <p:ext uri="{BB962C8B-B14F-4D97-AF65-F5344CB8AC3E}">
        <p14:creationId xmlns:p14="http://schemas.microsoft.com/office/powerpoint/2010/main" val="26665905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914400"/>
            <a:ext cx="5297097"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3" name="Group 42"/>
          <p:cNvGrpSpPr/>
          <p:nvPr/>
        </p:nvGrpSpPr>
        <p:grpSpPr>
          <a:xfrm>
            <a:off x="2598855" y="1264920"/>
            <a:ext cx="2507420" cy="2194560"/>
            <a:chOff x="3455507" y="1264920"/>
            <a:chExt cx="2507420" cy="2194560"/>
          </a:xfrm>
        </p:grpSpPr>
        <p:grpSp>
          <p:nvGrpSpPr>
            <p:cNvPr id="4" name="Group 3"/>
            <p:cNvGrpSpPr/>
            <p:nvPr/>
          </p:nvGrpSpPr>
          <p:grpSpPr>
            <a:xfrm>
              <a:off x="3455507" y="1264920"/>
              <a:ext cx="1652570" cy="365760"/>
              <a:chOff x="3455507" y="1264920"/>
              <a:chExt cx="1652570" cy="365760"/>
            </a:xfrm>
          </p:grpSpPr>
          <p:cxnSp>
            <p:nvCxnSpPr>
              <p:cNvPr id="13" name="Straight Connector 7"/>
              <p:cNvCxnSpPr>
                <a:cxnSpLocks noChangeShapeType="1"/>
              </p:cNvCxnSpPr>
              <p:nvPr/>
            </p:nvCxnSpPr>
            <p:spPr bwMode="auto">
              <a:xfrm flipV="1">
                <a:off x="3455507" y="1264920"/>
                <a:ext cx="2677" cy="365760"/>
              </a:xfrm>
              <a:prstGeom prst="line">
                <a:avLst/>
              </a:prstGeom>
              <a:noFill/>
              <a:ln w="19050" algn="ctr">
                <a:solidFill>
                  <a:schemeClr val="bg1"/>
                </a:solidFill>
                <a:round/>
                <a:headEnd/>
                <a:tailEnd/>
              </a:ln>
            </p:spPr>
          </p:cxnSp>
          <p:cxnSp>
            <p:nvCxnSpPr>
              <p:cNvPr id="14" name="Straight Connector 7"/>
              <p:cNvCxnSpPr>
                <a:cxnSpLocks noChangeShapeType="1"/>
              </p:cNvCxnSpPr>
              <p:nvPr/>
            </p:nvCxnSpPr>
            <p:spPr bwMode="auto">
              <a:xfrm flipV="1">
                <a:off x="5105400" y="1264920"/>
                <a:ext cx="2677" cy="365760"/>
              </a:xfrm>
              <a:prstGeom prst="line">
                <a:avLst/>
              </a:prstGeom>
              <a:noFill/>
              <a:ln w="19050" algn="ctr">
                <a:solidFill>
                  <a:schemeClr val="bg1"/>
                </a:solidFill>
                <a:round/>
                <a:headEnd/>
                <a:tailEnd/>
              </a:ln>
            </p:spPr>
          </p:cxnSp>
          <p:cxnSp>
            <p:nvCxnSpPr>
              <p:cNvPr id="15" name="Straight Connector 7"/>
              <p:cNvCxnSpPr>
                <a:cxnSpLocks noChangeShapeType="1"/>
              </p:cNvCxnSpPr>
              <p:nvPr/>
            </p:nvCxnSpPr>
            <p:spPr bwMode="auto">
              <a:xfrm>
                <a:off x="3462193" y="1447800"/>
                <a:ext cx="1643207" cy="0"/>
              </a:xfrm>
              <a:prstGeom prst="line">
                <a:avLst/>
              </a:prstGeom>
              <a:noFill/>
              <a:ln w="19050" algn="ctr">
                <a:solidFill>
                  <a:schemeClr val="bg1"/>
                </a:solidFill>
                <a:round/>
                <a:headEnd type="arrow" w="med" len="med"/>
                <a:tailEnd type="arrow" w="med" len="med"/>
              </a:ln>
            </p:spPr>
          </p:cxnSp>
        </p:grpSp>
        <p:grpSp>
          <p:nvGrpSpPr>
            <p:cNvPr id="40" name="Group 39"/>
            <p:cNvGrpSpPr/>
            <p:nvPr/>
          </p:nvGrpSpPr>
          <p:grpSpPr>
            <a:xfrm>
              <a:off x="5237920" y="3093720"/>
              <a:ext cx="725007" cy="365760"/>
              <a:chOff x="5237920" y="3093720"/>
              <a:chExt cx="725007" cy="365760"/>
            </a:xfrm>
          </p:grpSpPr>
          <p:cxnSp>
            <p:nvCxnSpPr>
              <p:cNvPr id="17" name="Straight Connector 7"/>
              <p:cNvCxnSpPr>
                <a:cxnSpLocks noChangeShapeType="1"/>
              </p:cNvCxnSpPr>
              <p:nvPr/>
            </p:nvCxnSpPr>
            <p:spPr bwMode="auto">
              <a:xfrm flipV="1">
                <a:off x="5237920" y="3093720"/>
                <a:ext cx="2677" cy="365760"/>
              </a:xfrm>
              <a:prstGeom prst="line">
                <a:avLst/>
              </a:prstGeom>
              <a:noFill/>
              <a:ln w="19050" algn="ctr">
                <a:solidFill>
                  <a:schemeClr val="bg1"/>
                </a:solidFill>
                <a:round/>
                <a:headEnd/>
                <a:tailEnd/>
              </a:ln>
            </p:spPr>
          </p:cxnSp>
          <p:cxnSp>
            <p:nvCxnSpPr>
              <p:cNvPr id="18" name="Straight Connector 7"/>
              <p:cNvCxnSpPr>
                <a:cxnSpLocks noChangeShapeType="1"/>
              </p:cNvCxnSpPr>
              <p:nvPr/>
            </p:nvCxnSpPr>
            <p:spPr bwMode="auto">
              <a:xfrm flipV="1">
                <a:off x="5951598" y="3093720"/>
                <a:ext cx="2677" cy="365760"/>
              </a:xfrm>
              <a:prstGeom prst="line">
                <a:avLst/>
              </a:prstGeom>
              <a:noFill/>
              <a:ln w="19050" algn="ctr">
                <a:solidFill>
                  <a:schemeClr val="bg1"/>
                </a:solidFill>
                <a:round/>
                <a:headEnd/>
                <a:tailEnd/>
              </a:ln>
            </p:spPr>
          </p:cxnSp>
          <p:cxnSp>
            <p:nvCxnSpPr>
              <p:cNvPr id="19" name="Straight Connector 7"/>
              <p:cNvCxnSpPr>
                <a:cxnSpLocks noChangeShapeType="1"/>
              </p:cNvCxnSpPr>
              <p:nvPr/>
            </p:nvCxnSpPr>
            <p:spPr bwMode="auto">
              <a:xfrm>
                <a:off x="5257800" y="3276600"/>
                <a:ext cx="705127" cy="0"/>
              </a:xfrm>
              <a:prstGeom prst="line">
                <a:avLst/>
              </a:prstGeom>
              <a:noFill/>
              <a:ln w="19050" algn="ctr">
                <a:solidFill>
                  <a:schemeClr val="bg1"/>
                </a:solidFill>
                <a:round/>
                <a:headEnd type="arrow" w="med" len="med"/>
                <a:tailEnd type="arrow" w="med" len="med"/>
              </a:ln>
            </p:spPr>
          </p:cxnSp>
        </p:grpSp>
        <p:grpSp>
          <p:nvGrpSpPr>
            <p:cNvPr id="42" name="Group 41"/>
            <p:cNvGrpSpPr/>
            <p:nvPr/>
          </p:nvGrpSpPr>
          <p:grpSpPr>
            <a:xfrm>
              <a:off x="3805422" y="2438400"/>
              <a:ext cx="1074055" cy="365760"/>
              <a:chOff x="3805422" y="2438400"/>
              <a:chExt cx="1074055" cy="365760"/>
            </a:xfrm>
          </p:grpSpPr>
          <p:cxnSp>
            <p:nvCxnSpPr>
              <p:cNvPr id="34" name="Straight Connector 7"/>
              <p:cNvCxnSpPr>
                <a:cxnSpLocks noChangeShapeType="1"/>
              </p:cNvCxnSpPr>
              <p:nvPr/>
            </p:nvCxnSpPr>
            <p:spPr bwMode="auto">
              <a:xfrm flipV="1">
                <a:off x="3805422" y="2438400"/>
                <a:ext cx="2677" cy="365760"/>
              </a:xfrm>
              <a:prstGeom prst="line">
                <a:avLst/>
              </a:prstGeom>
              <a:noFill/>
              <a:ln w="19050" algn="ctr">
                <a:solidFill>
                  <a:schemeClr val="bg1"/>
                </a:solidFill>
                <a:round/>
                <a:headEnd/>
                <a:tailEnd/>
              </a:ln>
            </p:spPr>
          </p:cxnSp>
          <p:cxnSp>
            <p:nvCxnSpPr>
              <p:cNvPr id="35" name="Straight Connector 7"/>
              <p:cNvCxnSpPr>
                <a:cxnSpLocks noChangeShapeType="1"/>
              </p:cNvCxnSpPr>
              <p:nvPr/>
            </p:nvCxnSpPr>
            <p:spPr bwMode="auto">
              <a:xfrm flipV="1">
                <a:off x="4876800" y="2438400"/>
                <a:ext cx="2677" cy="365760"/>
              </a:xfrm>
              <a:prstGeom prst="line">
                <a:avLst/>
              </a:prstGeom>
              <a:noFill/>
              <a:ln w="19050" algn="ctr">
                <a:solidFill>
                  <a:schemeClr val="bg1"/>
                </a:solidFill>
                <a:round/>
                <a:headEnd/>
                <a:tailEnd/>
              </a:ln>
            </p:spPr>
          </p:cxnSp>
          <p:cxnSp>
            <p:nvCxnSpPr>
              <p:cNvPr id="36" name="Straight Connector 7"/>
              <p:cNvCxnSpPr>
                <a:cxnSpLocks noChangeShapeType="1"/>
              </p:cNvCxnSpPr>
              <p:nvPr/>
            </p:nvCxnSpPr>
            <p:spPr bwMode="auto">
              <a:xfrm>
                <a:off x="3812108" y="2621280"/>
                <a:ext cx="1064692" cy="0"/>
              </a:xfrm>
              <a:prstGeom prst="line">
                <a:avLst/>
              </a:prstGeom>
              <a:noFill/>
              <a:ln w="19050" algn="ctr">
                <a:solidFill>
                  <a:schemeClr val="bg1"/>
                </a:solidFill>
                <a:round/>
                <a:headEnd type="arrow" w="med" len="med"/>
                <a:tailEnd type="arrow" w="med" len="med"/>
              </a:ln>
            </p:spPr>
          </p:cxnSp>
        </p:grpSp>
      </p:grpSp>
      <p:grpSp>
        <p:nvGrpSpPr>
          <p:cNvPr id="41" name="Group 40"/>
          <p:cNvGrpSpPr/>
          <p:nvPr/>
        </p:nvGrpSpPr>
        <p:grpSpPr>
          <a:xfrm>
            <a:off x="3160388" y="1036320"/>
            <a:ext cx="1805452" cy="2164080"/>
            <a:chOff x="4017040" y="1036320"/>
            <a:chExt cx="1805452" cy="2164080"/>
          </a:xfrm>
        </p:grpSpPr>
        <p:sp>
          <p:nvSpPr>
            <p:cNvPr id="16" name="TextBox 15"/>
            <p:cNvSpPr txBox="1"/>
            <p:nvPr/>
          </p:nvSpPr>
          <p:spPr>
            <a:xfrm>
              <a:off x="4017040" y="1036320"/>
              <a:ext cx="554960" cy="400110"/>
            </a:xfrm>
            <a:prstGeom prst="rect">
              <a:avLst/>
            </a:prstGeom>
            <a:noFill/>
          </p:spPr>
          <p:txBody>
            <a:bodyPr wrap="none" rtlCol="0">
              <a:spAutoFit/>
            </a:bodyPr>
            <a:lstStyle/>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a:t>
              </a:r>
              <a:endPar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TextBox 19"/>
            <p:cNvSpPr txBox="1"/>
            <p:nvPr/>
          </p:nvSpPr>
          <p:spPr>
            <a:xfrm>
              <a:off x="5410200" y="2800290"/>
              <a:ext cx="412292" cy="400110"/>
            </a:xfrm>
            <a:prstGeom prst="rect">
              <a:avLst/>
            </a:prstGeom>
            <a:noFill/>
          </p:spPr>
          <p:txBody>
            <a:bodyPr wrap="none" rtlCol="0">
              <a:spAutoFit/>
            </a:bodyPr>
            <a:lstStyle/>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7" name="TextBox 36"/>
            <p:cNvSpPr txBox="1"/>
            <p:nvPr/>
          </p:nvSpPr>
          <p:spPr>
            <a:xfrm>
              <a:off x="4191000" y="2209800"/>
              <a:ext cx="412292" cy="400110"/>
            </a:xfrm>
            <a:prstGeom prst="rect">
              <a:avLst/>
            </a:prstGeom>
            <a:noFill/>
          </p:spPr>
          <p:txBody>
            <a:bodyPr wrap="none" rtlCol="0">
              <a:spAutoFit/>
            </a:bodyPr>
            <a:lstStyle/>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a:t>
              </a:r>
              <a:endPar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690993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914400"/>
            <a:ext cx="5297097"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3" name="Group 42"/>
          <p:cNvGrpSpPr/>
          <p:nvPr/>
        </p:nvGrpSpPr>
        <p:grpSpPr>
          <a:xfrm>
            <a:off x="2598855" y="1264920"/>
            <a:ext cx="2507420" cy="2194560"/>
            <a:chOff x="3455507" y="1264920"/>
            <a:chExt cx="2507420" cy="2194560"/>
          </a:xfrm>
        </p:grpSpPr>
        <p:grpSp>
          <p:nvGrpSpPr>
            <p:cNvPr id="4" name="Group 3"/>
            <p:cNvGrpSpPr/>
            <p:nvPr/>
          </p:nvGrpSpPr>
          <p:grpSpPr>
            <a:xfrm>
              <a:off x="3455507" y="1264920"/>
              <a:ext cx="1652570" cy="365760"/>
              <a:chOff x="3455507" y="1264920"/>
              <a:chExt cx="1652570" cy="365760"/>
            </a:xfrm>
          </p:grpSpPr>
          <p:cxnSp>
            <p:nvCxnSpPr>
              <p:cNvPr id="13" name="Straight Connector 7"/>
              <p:cNvCxnSpPr>
                <a:cxnSpLocks noChangeShapeType="1"/>
              </p:cNvCxnSpPr>
              <p:nvPr/>
            </p:nvCxnSpPr>
            <p:spPr bwMode="auto">
              <a:xfrm flipV="1">
                <a:off x="3455507" y="1264920"/>
                <a:ext cx="2677" cy="365760"/>
              </a:xfrm>
              <a:prstGeom prst="line">
                <a:avLst/>
              </a:prstGeom>
              <a:noFill/>
              <a:ln w="19050" algn="ctr">
                <a:solidFill>
                  <a:schemeClr val="bg1"/>
                </a:solidFill>
                <a:round/>
                <a:headEnd/>
                <a:tailEnd/>
              </a:ln>
            </p:spPr>
          </p:cxnSp>
          <p:cxnSp>
            <p:nvCxnSpPr>
              <p:cNvPr id="14" name="Straight Connector 7"/>
              <p:cNvCxnSpPr>
                <a:cxnSpLocks noChangeShapeType="1"/>
              </p:cNvCxnSpPr>
              <p:nvPr/>
            </p:nvCxnSpPr>
            <p:spPr bwMode="auto">
              <a:xfrm flipV="1">
                <a:off x="5105400" y="1264920"/>
                <a:ext cx="2677" cy="365760"/>
              </a:xfrm>
              <a:prstGeom prst="line">
                <a:avLst/>
              </a:prstGeom>
              <a:noFill/>
              <a:ln w="19050" algn="ctr">
                <a:solidFill>
                  <a:schemeClr val="bg1"/>
                </a:solidFill>
                <a:round/>
                <a:headEnd/>
                <a:tailEnd/>
              </a:ln>
            </p:spPr>
          </p:cxnSp>
          <p:cxnSp>
            <p:nvCxnSpPr>
              <p:cNvPr id="15" name="Straight Connector 7"/>
              <p:cNvCxnSpPr>
                <a:cxnSpLocks noChangeShapeType="1"/>
              </p:cNvCxnSpPr>
              <p:nvPr/>
            </p:nvCxnSpPr>
            <p:spPr bwMode="auto">
              <a:xfrm>
                <a:off x="3462193" y="1447800"/>
                <a:ext cx="1643207" cy="0"/>
              </a:xfrm>
              <a:prstGeom prst="line">
                <a:avLst/>
              </a:prstGeom>
              <a:noFill/>
              <a:ln w="19050" algn="ctr">
                <a:solidFill>
                  <a:schemeClr val="bg1"/>
                </a:solidFill>
                <a:round/>
                <a:headEnd type="arrow" w="med" len="med"/>
                <a:tailEnd type="arrow" w="med" len="med"/>
              </a:ln>
            </p:spPr>
          </p:cxnSp>
        </p:grpSp>
        <p:grpSp>
          <p:nvGrpSpPr>
            <p:cNvPr id="40" name="Group 39"/>
            <p:cNvGrpSpPr/>
            <p:nvPr/>
          </p:nvGrpSpPr>
          <p:grpSpPr>
            <a:xfrm>
              <a:off x="5237920" y="3093720"/>
              <a:ext cx="725007" cy="365760"/>
              <a:chOff x="5237920" y="3093720"/>
              <a:chExt cx="725007" cy="365760"/>
            </a:xfrm>
          </p:grpSpPr>
          <p:cxnSp>
            <p:nvCxnSpPr>
              <p:cNvPr id="17" name="Straight Connector 7"/>
              <p:cNvCxnSpPr>
                <a:cxnSpLocks noChangeShapeType="1"/>
              </p:cNvCxnSpPr>
              <p:nvPr/>
            </p:nvCxnSpPr>
            <p:spPr bwMode="auto">
              <a:xfrm flipV="1">
                <a:off x="5237920" y="3093720"/>
                <a:ext cx="2677" cy="365760"/>
              </a:xfrm>
              <a:prstGeom prst="line">
                <a:avLst/>
              </a:prstGeom>
              <a:noFill/>
              <a:ln w="19050" algn="ctr">
                <a:solidFill>
                  <a:schemeClr val="bg1"/>
                </a:solidFill>
                <a:round/>
                <a:headEnd/>
                <a:tailEnd/>
              </a:ln>
            </p:spPr>
          </p:cxnSp>
          <p:cxnSp>
            <p:nvCxnSpPr>
              <p:cNvPr id="18" name="Straight Connector 7"/>
              <p:cNvCxnSpPr>
                <a:cxnSpLocks noChangeShapeType="1"/>
              </p:cNvCxnSpPr>
              <p:nvPr/>
            </p:nvCxnSpPr>
            <p:spPr bwMode="auto">
              <a:xfrm flipV="1">
                <a:off x="5951598" y="3093720"/>
                <a:ext cx="2677" cy="365760"/>
              </a:xfrm>
              <a:prstGeom prst="line">
                <a:avLst/>
              </a:prstGeom>
              <a:noFill/>
              <a:ln w="19050" algn="ctr">
                <a:solidFill>
                  <a:schemeClr val="bg1"/>
                </a:solidFill>
                <a:round/>
                <a:headEnd/>
                <a:tailEnd/>
              </a:ln>
            </p:spPr>
          </p:cxnSp>
          <p:cxnSp>
            <p:nvCxnSpPr>
              <p:cNvPr id="19" name="Straight Connector 7"/>
              <p:cNvCxnSpPr>
                <a:cxnSpLocks noChangeShapeType="1"/>
              </p:cNvCxnSpPr>
              <p:nvPr/>
            </p:nvCxnSpPr>
            <p:spPr bwMode="auto">
              <a:xfrm>
                <a:off x="5257800" y="3276600"/>
                <a:ext cx="705127" cy="0"/>
              </a:xfrm>
              <a:prstGeom prst="line">
                <a:avLst/>
              </a:prstGeom>
              <a:noFill/>
              <a:ln w="19050" algn="ctr">
                <a:solidFill>
                  <a:schemeClr val="bg1"/>
                </a:solidFill>
                <a:round/>
                <a:headEnd type="arrow" w="med" len="med"/>
                <a:tailEnd type="arrow" w="med" len="med"/>
              </a:ln>
            </p:spPr>
          </p:cxnSp>
        </p:grpSp>
        <p:grpSp>
          <p:nvGrpSpPr>
            <p:cNvPr id="42" name="Group 41"/>
            <p:cNvGrpSpPr/>
            <p:nvPr/>
          </p:nvGrpSpPr>
          <p:grpSpPr>
            <a:xfrm>
              <a:off x="3805422" y="2438400"/>
              <a:ext cx="1074055" cy="365760"/>
              <a:chOff x="3805422" y="2438400"/>
              <a:chExt cx="1074055" cy="365760"/>
            </a:xfrm>
          </p:grpSpPr>
          <p:cxnSp>
            <p:nvCxnSpPr>
              <p:cNvPr id="34" name="Straight Connector 7"/>
              <p:cNvCxnSpPr>
                <a:cxnSpLocks noChangeShapeType="1"/>
              </p:cNvCxnSpPr>
              <p:nvPr/>
            </p:nvCxnSpPr>
            <p:spPr bwMode="auto">
              <a:xfrm flipV="1">
                <a:off x="3805422" y="2438400"/>
                <a:ext cx="2677" cy="365760"/>
              </a:xfrm>
              <a:prstGeom prst="line">
                <a:avLst/>
              </a:prstGeom>
              <a:noFill/>
              <a:ln w="19050" algn="ctr">
                <a:solidFill>
                  <a:schemeClr val="bg1"/>
                </a:solidFill>
                <a:round/>
                <a:headEnd/>
                <a:tailEnd/>
              </a:ln>
            </p:spPr>
          </p:cxnSp>
          <p:cxnSp>
            <p:nvCxnSpPr>
              <p:cNvPr id="35" name="Straight Connector 7"/>
              <p:cNvCxnSpPr>
                <a:cxnSpLocks noChangeShapeType="1"/>
              </p:cNvCxnSpPr>
              <p:nvPr/>
            </p:nvCxnSpPr>
            <p:spPr bwMode="auto">
              <a:xfrm flipV="1">
                <a:off x="4876800" y="2438400"/>
                <a:ext cx="2677" cy="365760"/>
              </a:xfrm>
              <a:prstGeom prst="line">
                <a:avLst/>
              </a:prstGeom>
              <a:noFill/>
              <a:ln w="19050" algn="ctr">
                <a:solidFill>
                  <a:schemeClr val="bg1"/>
                </a:solidFill>
                <a:round/>
                <a:headEnd/>
                <a:tailEnd/>
              </a:ln>
            </p:spPr>
          </p:cxnSp>
          <p:cxnSp>
            <p:nvCxnSpPr>
              <p:cNvPr id="36" name="Straight Connector 7"/>
              <p:cNvCxnSpPr>
                <a:cxnSpLocks noChangeShapeType="1"/>
              </p:cNvCxnSpPr>
              <p:nvPr/>
            </p:nvCxnSpPr>
            <p:spPr bwMode="auto">
              <a:xfrm>
                <a:off x="3812108" y="2621280"/>
                <a:ext cx="1064692" cy="0"/>
              </a:xfrm>
              <a:prstGeom prst="line">
                <a:avLst/>
              </a:prstGeom>
              <a:noFill/>
              <a:ln w="19050" algn="ctr">
                <a:solidFill>
                  <a:schemeClr val="bg1"/>
                </a:solidFill>
                <a:round/>
                <a:headEnd type="arrow" w="med" len="med"/>
                <a:tailEnd type="arrow" w="med" len="med"/>
              </a:ln>
            </p:spPr>
          </p:cxnSp>
        </p:grpSp>
      </p:grpSp>
      <p:grpSp>
        <p:nvGrpSpPr>
          <p:cNvPr id="41" name="Group 40"/>
          <p:cNvGrpSpPr/>
          <p:nvPr/>
        </p:nvGrpSpPr>
        <p:grpSpPr>
          <a:xfrm>
            <a:off x="3160388" y="1036320"/>
            <a:ext cx="1805452" cy="2164080"/>
            <a:chOff x="4017040" y="1036320"/>
            <a:chExt cx="1805452" cy="2164080"/>
          </a:xfrm>
        </p:grpSpPr>
        <p:sp>
          <p:nvSpPr>
            <p:cNvPr id="16" name="TextBox 15"/>
            <p:cNvSpPr txBox="1"/>
            <p:nvPr/>
          </p:nvSpPr>
          <p:spPr>
            <a:xfrm>
              <a:off x="4017040" y="1036320"/>
              <a:ext cx="554960" cy="400110"/>
            </a:xfrm>
            <a:prstGeom prst="rect">
              <a:avLst/>
            </a:prstGeom>
            <a:noFill/>
          </p:spPr>
          <p:txBody>
            <a:bodyPr wrap="none" rtlCol="0">
              <a:spAutoFit/>
            </a:bodyPr>
            <a:lstStyle/>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a:t>
              </a:r>
              <a:endPar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TextBox 19"/>
            <p:cNvSpPr txBox="1"/>
            <p:nvPr/>
          </p:nvSpPr>
          <p:spPr>
            <a:xfrm>
              <a:off x="5410200" y="2800290"/>
              <a:ext cx="412292" cy="400110"/>
            </a:xfrm>
            <a:prstGeom prst="rect">
              <a:avLst/>
            </a:prstGeom>
            <a:noFill/>
          </p:spPr>
          <p:txBody>
            <a:bodyPr wrap="none" rtlCol="0">
              <a:spAutoFit/>
            </a:bodyPr>
            <a:lstStyle/>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7" name="TextBox 36"/>
            <p:cNvSpPr txBox="1"/>
            <p:nvPr/>
          </p:nvSpPr>
          <p:spPr>
            <a:xfrm>
              <a:off x="4191000" y="2209800"/>
              <a:ext cx="412292" cy="400110"/>
            </a:xfrm>
            <a:prstGeom prst="rect">
              <a:avLst/>
            </a:prstGeom>
            <a:noFill/>
          </p:spPr>
          <p:txBody>
            <a:bodyPr wrap="none" rtlCol="0">
              <a:spAutoFit/>
            </a:bodyPr>
            <a:lstStyle/>
            <a:p>
              <a:r>
                <a:rPr lang="en-U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a:t>
              </a:r>
              <a:endParaRPr lang="en-U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45" name="Rectangle 44"/>
              <p:cNvSpPr/>
              <p:nvPr/>
            </p:nvSpPr>
            <p:spPr>
              <a:xfrm>
                <a:off x="6858000" y="990600"/>
                <a:ext cx="1829475" cy="674800"/>
              </a:xfrm>
              <a:prstGeom prst="rect">
                <a:avLst/>
              </a:prstGeom>
              <a:ln w="12700">
                <a:solidFill>
                  <a:schemeClr val="bg1"/>
                </a:solid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solidFill>
                                <a:schemeClr val="bg1"/>
                              </a:solidFill>
                              <a:effectLst>
                                <a:outerShdw blurRad="38100" dist="38100" dir="2700000" algn="tl">
                                  <a:srgbClr val="000000">
                                    <a:alpha val="43137"/>
                                  </a:srgbClr>
                                </a:outerShdw>
                              </a:effectLst>
                              <a:latin typeface="Cambria Math"/>
                            </a:rPr>
                          </m:ctrlPr>
                        </m:fPr>
                        <m:num>
                          <m:r>
                            <a:rPr lang="en-US" sz="2000" i="1">
                              <a:solidFill>
                                <a:schemeClr val="bg1"/>
                              </a:solidFill>
                              <a:effectLst>
                                <a:outerShdw blurRad="38100" dist="38100" dir="2700000" algn="tl">
                                  <a:srgbClr val="000000">
                                    <a:alpha val="43137"/>
                                  </a:srgbClr>
                                </a:outerShdw>
                              </a:effectLst>
                              <a:latin typeface="Cambria Math"/>
                            </a:rPr>
                            <m:t>8</m:t>
                          </m:r>
                          <m:r>
                            <a:rPr lang="en-US" sz="2000" b="0" i="1" smtClean="0">
                              <a:solidFill>
                                <a:schemeClr val="bg1"/>
                              </a:solidFill>
                              <a:effectLst>
                                <a:outerShdw blurRad="38100" dist="38100" dir="2700000" algn="tl">
                                  <a:srgbClr val="000000">
                                    <a:alpha val="43137"/>
                                  </a:srgbClr>
                                </a:outerShdw>
                              </a:effectLst>
                              <a:latin typeface="Cambria Math"/>
                            </a:rPr>
                            <m:t>"</m:t>
                          </m:r>
                        </m:num>
                        <m:den>
                          <m:r>
                            <a:rPr lang="en-US" sz="2000" i="1">
                              <a:solidFill>
                                <a:schemeClr val="bg1"/>
                              </a:solidFill>
                              <a:effectLst>
                                <a:outerShdw blurRad="38100" dist="38100" dir="2700000" algn="tl">
                                  <a:srgbClr val="000000">
                                    <a:alpha val="43137"/>
                                  </a:srgbClr>
                                </a:outerShdw>
                              </a:effectLst>
                              <a:latin typeface="Cambria Math"/>
                            </a:rPr>
                            <m:t>12</m:t>
                          </m:r>
                          <m:r>
                            <a:rPr lang="en-US" sz="2000" b="0" i="1" smtClean="0">
                              <a:solidFill>
                                <a:schemeClr val="bg1"/>
                              </a:solidFill>
                              <a:effectLst>
                                <a:outerShdw blurRad="38100" dist="38100" dir="2700000" algn="tl">
                                  <a:srgbClr val="000000">
                                    <a:alpha val="43137"/>
                                  </a:srgbClr>
                                </a:outerShdw>
                              </a:effectLst>
                              <a:latin typeface="Cambria Math"/>
                            </a:rPr>
                            <m:t>"</m:t>
                          </m:r>
                        </m:den>
                      </m:f>
                      <m:r>
                        <a:rPr lang="en-US" sz="2000" i="1">
                          <a:solidFill>
                            <a:schemeClr val="bg1"/>
                          </a:solidFill>
                          <a:effectLst>
                            <a:outerShdw blurRad="38100" dist="38100" dir="2700000" algn="tl">
                              <a:srgbClr val="000000">
                                <a:alpha val="43137"/>
                              </a:srgbClr>
                            </a:outerShdw>
                          </a:effectLst>
                          <a:latin typeface="Cambria Math"/>
                        </a:rPr>
                        <m:t>= </m:t>
                      </m:r>
                      <m:f>
                        <m:fPr>
                          <m:type m:val="skw"/>
                          <m:ctrlPr>
                            <a:rPr lang="en-US" sz="2000" i="1">
                              <a:solidFill>
                                <a:schemeClr val="bg1"/>
                              </a:solidFill>
                              <a:effectLst>
                                <a:outerShdw blurRad="38100" dist="38100" dir="2700000" algn="tl">
                                  <a:srgbClr val="000000">
                                    <a:alpha val="43137"/>
                                  </a:srgbClr>
                                </a:outerShdw>
                              </a:effectLst>
                              <a:latin typeface="Cambria Math"/>
                            </a:rPr>
                          </m:ctrlPr>
                        </m:fPr>
                        <m:num>
                          <m:r>
                            <a:rPr lang="en-US" sz="2000" i="1">
                              <a:solidFill>
                                <a:schemeClr val="bg1"/>
                              </a:solidFill>
                              <a:effectLst>
                                <a:outerShdw blurRad="38100" dist="38100" dir="2700000" algn="tl">
                                  <a:srgbClr val="000000">
                                    <a:alpha val="43137"/>
                                  </a:srgbClr>
                                </a:outerShdw>
                              </a:effectLst>
                              <a:latin typeface="Cambria Math"/>
                            </a:rPr>
                            <m:t>2</m:t>
                          </m:r>
                        </m:num>
                        <m:den>
                          <m:r>
                            <a:rPr lang="en-US" sz="2000" i="1">
                              <a:solidFill>
                                <a:schemeClr val="bg1"/>
                              </a:solidFill>
                              <a:effectLst>
                                <a:outerShdw blurRad="38100" dist="38100" dir="2700000" algn="tl">
                                  <a:srgbClr val="000000">
                                    <a:alpha val="43137"/>
                                  </a:srgbClr>
                                </a:outerShdw>
                              </a:effectLst>
                              <a:latin typeface="Cambria Math"/>
                            </a:rPr>
                            <m:t>3</m:t>
                          </m:r>
                        </m:den>
                      </m:f>
                      <m:r>
                        <a:rPr lang="en-US" sz="2000" i="1">
                          <a:solidFill>
                            <a:schemeClr val="bg1"/>
                          </a:solidFill>
                          <a:effectLst>
                            <a:outerShdw blurRad="38100" dist="38100" dir="2700000" algn="tl">
                              <a:srgbClr val="000000">
                                <a:alpha val="43137"/>
                              </a:srgbClr>
                            </a:outerShdw>
                          </a:effectLst>
                          <a:latin typeface="Cambria Math"/>
                        </a:rPr>
                        <m:t> </m:t>
                      </m:r>
                      <m:r>
                        <m:rPr>
                          <m:nor/>
                        </m:rPr>
                        <a:rPr lang="en-US" sz="2000">
                          <a:solidFill>
                            <a:schemeClr val="bg1"/>
                          </a:solidFill>
                          <a:effectLst>
                            <a:outerShdw blurRad="38100" dist="38100" dir="2700000" algn="tl">
                              <a:srgbClr val="000000">
                                <a:alpha val="43137"/>
                              </a:srgbClr>
                            </a:outerShdw>
                          </a:effectLst>
                          <a:latin typeface="Calibri" panose="020F0502020204030204" pitchFamily="34" charset="0"/>
                        </a:rPr>
                        <m:t>rds</m:t>
                      </m:r>
                    </m:oMath>
                  </m:oMathPara>
                </a14:m>
                <a:endParaRPr lang="en-US" sz="2000" dirty="0">
                  <a:solidFill>
                    <a:schemeClr val="bg1"/>
                  </a:solidFill>
                  <a:latin typeface="Calibri" panose="020F0502020204030204" pitchFamily="34"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6858000" y="990600"/>
                <a:ext cx="1829475" cy="674800"/>
              </a:xfrm>
              <a:prstGeom prst="rect">
                <a:avLst/>
              </a:prstGeom>
              <a:blipFill rotWithShape="1">
                <a:blip r:embed="rId4"/>
                <a:stretch>
                  <a:fillRect/>
                </a:stretch>
              </a:blipFill>
              <a:ln w="12700">
                <a:solidFill>
                  <a:schemeClr val="bg1"/>
                </a:solidFill>
              </a:ln>
            </p:spPr>
            <p:txBody>
              <a:bodyPr/>
              <a:lstStyle/>
              <a:p>
                <a:r>
                  <a:rPr lang="en-US">
                    <a:noFill/>
                  </a:rPr>
                  <a:t> </a:t>
                </a:r>
              </a:p>
            </p:txBody>
          </p:sp>
        </mc:Fallback>
      </mc:AlternateContent>
    </p:spTree>
    <p:extLst>
      <p:ext uri="{BB962C8B-B14F-4D97-AF65-F5344CB8AC3E}">
        <p14:creationId xmlns:p14="http://schemas.microsoft.com/office/powerpoint/2010/main" val="17550845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cstate="print"/>
          <a:srcRect/>
          <a:stretch>
            <a:fillRect/>
          </a:stretch>
        </p:blipFill>
        <p:spPr bwMode="auto">
          <a:xfrm>
            <a:off x="914400" y="533400"/>
            <a:ext cx="7315200" cy="5486400"/>
          </a:xfrm>
          <a:prstGeom prst="rect">
            <a:avLst/>
          </a:prstGeom>
          <a:noFill/>
          <a:ln w="9525">
            <a:noFill/>
            <a:miter lim="800000"/>
            <a:headEnd/>
            <a:tailEnd/>
          </a:ln>
        </p:spPr>
      </p:pic>
      <p:sp>
        <p:nvSpPr>
          <p:cNvPr id="7" name="Oval 6"/>
          <p:cNvSpPr>
            <a:spLocks noChangeArrowheads="1"/>
          </p:cNvSpPr>
          <p:nvPr/>
        </p:nvSpPr>
        <p:spPr bwMode="auto">
          <a:xfrm>
            <a:off x="4876800" y="3886200"/>
            <a:ext cx="1066800" cy="533400"/>
          </a:xfrm>
          <a:prstGeom prst="ellipse">
            <a:avLst/>
          </a:prstGeom>
          <a:noFill/>
          <a:ln w="25400" algn="ctr">
            <a:solidFill>
              <a:srgbClr val="FFFF00"/>
            </a:solidFill>
            <a:round/>
            <a:headEnd/>
            <a:tailEnd/>
          </a:ln>
        </p:spPr>
        <p:txBody>
          <a:bodyPr wrap="none"/>
          <a:lstStyle/>
          <a:p>
            <a:endParaRPr lang="en-US" dirty="0">
              <a:solidFill>
                <a:prstClr val="black"/>
              </a:solidFill>
            </a:endParaRPr>
          </a:p>
        </p:txBody>
      </p:sp>
      <p:sp>
        <p:nvSpPr>
          <p:cNvPr id="9" name="Oval 8"/>
          <p:cNvSpPr>
            <a:spLocks noChangeArrowheads="1"/>
          </p:cNvSpPr>
          <p:nvPr/>
        </p:nvSpPr>
        <p:spPr bwMode="auto">
          <a:xfrm>
            <a:off x="4681538" y="1920875"/>
            <a:ext cx="609600" cy="533400"/>
          </a:xfrm>
          <a:prstGeom prst="ellipse">
            <a:avLst/>
          </a:prstGeom>
          <a:noFill/>
          <a:ln w="25400" algn="ctr">
            <a:solidFill>
              <a:srgbClr val="FFFF00"/>
            </a:solidFill>
            <a:round/>
            <a:headEnd/>
            <a:tailEnd/>
          </a:ln>
        </p:spPr>
        <p:txBody>
          <a:bodyPr wrap="none"/>
          <a:lstStyle/>
          <a:p>
            <a:endParaRPr lang="en-US" dirty="0">
              <a:solidFill>
                <a:prstClr val="black"/>
              </a:solidFill>
            </a:endParaRPr>
          </a:p>
        </p:txBody>
      </p:sp>
      <p:sp>
        <p:nvSpPr>
          <p:cNvPr id="6" name="Text Box 3"/>
          <p:cNvSpPr txBox="1">
            <a:spLocks noChangeArrowheads="1"/>
          </p:cNvSpPr>
          <p:nvPr/>
        </p:nvSpPr>
        <p:spPr bwMode="auto">
          <a:xfrm>
            <a:off x="0" y="6092825"/>
            <a:ext cx="9144000" cy="646331"/>
          </a:xfrm>
          <a:prstGeom prst="rect">
            <a:avLst/>
          </a:prstGeom>
          <a:noFill/>
          <a:ln w="9525">
            <a:noFill/>
            <a:miter lim="800000"/>
            <a:headEnd/>
            <a:tailEnd/>
          </a:ln>
        </p:spPr>
        <p:txBody>
          <a:bodyPr>
            <a:spAutoFit/>
          </a:bodyPr>
          <a:lstStyle/>
          <a:p>
            <a:pPr algn="ctr"/>
            <a:r>
              <a:rPr lang="en-US" sz="3600" dirty="0" smtClean="0">
                <a:solidFill>
                  <a:prstClr val="white"/>
                </a:solidFill>
                <a:latin typeface="Calibri" pitchFamily="34" charset="0"/>
              </a:rPr>
              <a:t>Precision Weeding</a:t>
            </a:r>
            <a:endParaRPr lang="en-US" sz="3600" dirty="0">
              <a:solidFill>
                <a:prstClr val="white"/>
              </a:solidFill>
              <a:latin typeface="Calibri" pitchFamily="34" charset="0"/>
            </a:endParaRPr>
          </a:p>
        </p:txBody>
      </p:sp>
    </p:spTree>
    <p:extLst>
      <p:ext uri="{BB962C8B-B14F-4D97-AF65-F5344CB8AC3E}">
        <p14:creationId xmlns:p14="http://schemas.microsoft.com/office/powerpoint/2010/main" val="26406937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842" name="Text Box 3"/>
          <p:cNvSpPr txBox="1">
            <a:spLocks noChangeArrowheads="1"/>
          </p:cNvSpPr>
          <p:nvPr/>
        </p:nvSpPr>
        <p:spPr bwMode="auto">
          <a:xfrm>
            <a:off x="0" y="6092825"/>
            <a:ext cx="9144000" cy="646331"/>
          </a:xfrm>
          <a:prstGeom prst="rect">
            <a:avLst/>
          </a:prstGeom>
          <a:noFill/>
          <a:ln w="9525">
            <a:noFill/>
            <a:miter lim="800000"/>
            <a:headEnd/>
            <a:tailEnd/>
          </a:ln>
        </p:spPr>
        <p:txBody>
          <a:bodyPr>
            <a:spAutoFit/>
          </a:bodyPr>
          <a:lstStyle/>
          <a:p>
            <a:pPr algn="ctr"/>
            <a:r>
              <a:rPr lang="en-US" sz="3600" dirty="0" smtClean="0">
                <a:solidFill>
                  <a:prstClr val="white"/>
                </a:solidFill>
                <a:latin typeface="Calibri" pitchFamily="34" charset="0"/>
              </a:rPr>
              <a:t>Precision Weeding</a:t>
            </a:r>
            <a:endParaRPr lang="en-US" sz="3600" dirty="0">
              <a:solidFill>
                <a:prstClr val="white"/>
              </a:solidFill>
              <a:latin typeface="Calibri" pitchFamily="34" charset="0"/>
            </a:endParaRPr>
          </a:p>
        </p:txBody>
      </p:sp>
      <p:pic>
        <p:nvPicPr>
          <p:cNvPr id="35843" name="Picture 2"/>
          <p:cNvPicPr>
            <a:picLocks noChangeAspect="1" noChangeArrowheads="1"/>
          </p:cNvPicPr>
          <p:nvPr/>
        </p:nvPicPr>
        <p:blipFill>
          <a:blip r:embed="rId3" cstate="print"/>
          <a:srcRect/>
          <a:stretch>
            <a:fillRect/>
          </a:stretch>
        </p:blipFill>
        <p:spPr bwMode="auto">
          <a:xfrm>
            <a:off x="914400" y="533400"/>
            <a:ext cx="7315200" cy="5486400"/>
          </a:xfrm>
          <a:prstGeom prst="rect">
            <a:avLst/>
          </a:prstGeom>
          <a:noFill/>
          <a:ln w="9525">
            <a:noFill/>
            <a:miter lim="800000"/>
            <a:headEnd/>
            <a:tailEnd/>
          </a:ln>
        </p:spPr>
      </p:pic>
      <p:sp>
        <p:nvSpPr>
          <p:cNvPr id="8" name="Oval 7"/>
          <p:cNvSpPr>
            <a:spLocks noChangeArrowheads="1"/>
          </p:cNvSpPr>
          <p:nvPr/>
        </p:nvSpPr>
        <p:spPr bwMode="auto">
          <a:xfrm>
            <a:off x="5088127" y="4876800"/>
            <a:ext cx="609600" cy="609600"/>
          </a:xfrm>
          <a:prstGeom prst="ellipse">
            <a:avLst/>
          </a:prstGeom>
          <a:noFill/>
          <a:ln w="28575" algn="ctr">
            <a:solidFill>
              <a:schemeClr val="bg1"/>
            </a:solidFill>
            <a:round/>
            <a:headEnd/>
            <a:tailEnd/>
          </a:ln>
        </p:spPr>
        <p:txBody>
          <a:bodyPr wrap="none"/>
          <a:lstStyle/>
          <a:p>
            <a:endParaRPr lang="en-US" dirty="0">
              <a:solidFill>
                <a:prstClr val="black"/>
              </a:solidFill>
            </a:endParaRPr>
          </a:p>
        </p:txBody>
      </p:sp>
      <p:sp>
        <p:nvSpPr>
          <p:cNvPr id="7" name="Oval 6"/>
          <p:cNvSpPr>
            <a:spLocks noChangeArrowheads="1"/>
          </p:cNvSpPr>
          <p:nvPr/>
        </p:nvSpPr>
        <p:spPr bwMode="auto">
          <a:xfrm>
            <a:off x="4876800" y="3886200"/>
            <a:ext cx="1066800" cy="533400"/>
          </a:xfrm>
          <a:prstGeom prst="ellipse">
            <a:avLst/>
          </a:prstGeom>
          <a:noFill/>
          <a:ln w="25400" algn="ctr">
            <a:solidFill>
              <a:srgbClr val="FFFF00"/>
            </a:solidFill>
            <a:round/>
            <a:headEnd/>
            <a:tailEnd/>
          </a:ln>
        </p:spPr>
        <p:txBody>
          <a:bodyPr wrap="none"/>
          <a:lstStyle/>
          <a:p>
            <a:endParaRPr lang="en-US" dirty="0">
              <a:solidFill>
                <a:prstClr val="black"/>
              </a:solidFill>
            </a:endParaRPr>
          </a:p>
        </p:txBody>
      </p:sp>
      <p:sp>
        <p:nvSpPr>
          <p:cNvPr id="9" name="Oval 8"/>
          <p:cNvSpPr>
            <a:spLocks noChangeArrowheads="1"/>
          </p:cNvSpPr>
          <p:nvPr/>
        </p:nvSpPr>
        <p:spPr bwMode="auto">
          <a:xfrm>
            <a:off x="4681538" y="1920875"/>
            <a:ext cx="609600" cy="533400"/>
          </a:xfrm>
          <a:prstGeom prst="ellipse">
            <a:avLst/>
          </a:prstGeom>
          <a:noFill/>
          <a:ln w="25400" algn="ctr">
            <a:solidFill>
              <a:srgbClr val="FFFF00"/>
            </a:solidFill>
            <a:round/>
            <a:headEnd/>
            <a:tailEnd/>
          </a:ln>
        </p:spPr>
        <p:txBody>
          <a:bodyPr wrap="none"/>
          <a:lstStyle/>
          <a:p>
            <a:endParaRPr lang="en-US" dirty="0">
              <a:solidFill>
                <a:prstClr val="black"/>
              </a:solidFill>
            </a:endParaRPr>
          </a:p>
        </p:txBody>
      </p:sp>
      <p:sp>
        <p:nvSpPr>
          <p:cNvPr id="11" name="Text Box 3"/>
          <p:cNvSpPr txBox="1">
            <a:spLocks noChangeArrowheads="1"/>
          </p:cNvSpPr>
          <p:nvPr/>
        </p:nvSpPr>
        <p:spPr bwMode="auto">
          <a:xfrm>
            <a:off x="1297634" y="4038600"/>
            <a:ext cx="4419600" cy="584775"/>
          </a:xfrm>
          <a:prstGeom prst="rect">
            <a:avLst/>
          </a:prstGeom>
          <a:noFill/>
          <a:ln w="9525">
            <a:noFill/>
            <a:miter lim="800000"/>
            <a:headEnd/>
            <a:tailEnd/>
          </a:ln>
        </p:spPr>
        <p:txBody>
          <a:bodyPr wrap="square">
            <a:spAutoFit/>
          </a:bodyPr>
          <a:lstStyle/>
          <a:p>
            <a:pPr algn="ctr"/>
            <a:r>
              <a:rPr lang="en-US" sz="3200" dirty="0" smtClean="0">
                <a:solidFill>
                  <a:schemeClr val="bg1"/>
                </a:solidFill>
                <a:effectLst>
                  <a:outerShdw blurRad="38100" dist="38100" dir="2700000" algn="tl">
                    <a:srgbClr val="000000">
                      <a:alpha val="43137"/>
                    </a:srgbClr>
                  </a:outerShdw>
                </a:effectLst>
                <a:latin typeface="Calibri" pitchFamily="34" charset="0"/>
              </a:rPr>
              <a:t>Remaining 1/3</a:t>
            </a:r>
            <a:r>
              <a:rPr lang="en-US" sz="3200" baseline="30000" dirty="0" smtClean="0">
                <a:solidFill>
                  <a:schemeClr val="bg1"/>
                </a:solidFill>
                <a:effectLst>
                  <a:outerShdw blurRad="38100" dist="38100" dir="2700000" algn="tl">
                    <a:srgbClr val="000000">
                      <a:alpha val="43137"/>
                    </a:srgbClr>
                  </a:outerShdw>
                </a:effectLst>
                <a:latin typeface="Calibri" pitchFamily="34" charset="0"/>
              </a:rPr>
              <a:t>rd</a:t>
            </a:r>
            <a:r>
              <a:rPr lang="en-US" sz="3200" dirty="0" smtClean="0">
                <a:solidFill>
                  <a:schemeClr val="bg1"/>
                </a:solidFill>
                <a:effectLst>
                  <a:outerShdw blurRad="38100" dist="38100" dir="2700000" algn="tl">
                    <a:srgbClr val="000000">
                      <a:alpha val="43137"/>
                    </a:srgbClr>
                  </a:outerShdw>
                </a:effectLst>
                <a:latin typeface="Calibri" pitchFamily="34" charset="0"/>
              </a:rPr>
              <a:t> </a:t>
            </a:r>
            <a:endParaRPr lang="en-US" sz="3200" dirty="0">
              <a:solidFill>
                <a:schemeClr val="bg1"/>
              </a:solidFill>
              <a:effectLst>
                <a:outerShdw blurRad="38100" dist="38100" dir="2700000" algn="tl">
                  <a:srgbClr val="000000">
                    <a:alpha val="43137"/>
                  </a:srgbClr>
                </a:outerShdw>
              </a:effectLst>
              <a:latin typeface="Calibri" pitchFamily="34" charset="0"/>
            </a:endParaRPr>
          </a:p>
        </p:txBody>
      </p:sp>
      <p:cxnSp>
        <p:nvCxnSpPr>
          <p:cNvPr id="12" name="Straight Connector 11"/>
          <p:cNvCxnSpPr/>
          <p:nvPr/>
        </p:nvCxnSpPr>
        <p:spPr>
          <a:xfrm>
            <a:off x="4602318" y="4623275"/>
            <a:ext cx="390811" cy="309819"/>
          </a:xfrm>
          <a:prstGeom prst="line">
            <a:avLst/>
          </a:prstGeom>
          <a:noFill/>
          <a:ln w="28575" cap="flat" cmpd="sng" algn="ctr">
            <a:solidFill>
              <a:sysClr val="window" lastClr="FFFFFF"/>
            </a:solidFill>
            <a:prstDash val="solid"/>
            <a:tailEnd type="arrow"/>
          </a:ln>
          <a:effectLst/>
        </p:spPr>
      </p:cxnSp>
    </p:spTree>
    <p:extLst>
      <p:ext uri="{BB962C8B-B14F-4D97-AF65-F5344CB8AC3E}">
        <p14:creationId xmlns:p14="http://schemas.microsoft.com/office/powerpoint/2010/main" val="26406937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cstate="print"/>
          <a:srcRect/>
          <a:stretch>
            <a:fillRect/>
          </a:stretch>
        </p:blipFill>
        <p:spPr bwMode="auto">
          <a:xfrm>
            <a:off x="914400" y="533400"/>
            <a:ext cx="7315200" cy="5486400"/>
          </a:xfrm>
          <a:prstGeom prst="rect">
            <a:avLst/>
          </a:prstGeom>
          <a:noFill/>
          <a:ln w="9525">
            <a:noFill/>
            <a:miter lim="800000"/>
            <a:headEnd/>
            <a:tailEnd/>
          </a:ln>
        </p:spPr>
      </p:pic>
      <p:sp>
        <p:nvSpPr>
          <p:cNvPr id="7" name="Oval 6"/>
          <p:cNvSpPr>
            <a:spLocks noChangeArrowheads="1"/>
          </p:cNvSpPr>
          <p:nvPr/>
        </p:nvSpPr>
        <p:spPr bwMode="auto">
          <a:xfrm>
            <a:off x="4343400" y="2743201"/>
            <a:ext cx="609600" cy="609599"/>
          </a:xfrm>
          <a:prstGeom prst="ellipse">
            <a:avLst/>
          </a:prstGeom>
          <a:noFill/>
          <a:ln w="25400" algn="ctr">
            <a:solidFill>
              <a:schemeClr val="bg1"/>
            </a:solidFill>
            <a:round/>
            <a:headEnd/>
            <a:tailEnd/>
          </a:ln>
        </p:spPr>
        <p:txBody>
          <a:bodyPr wrap="none"/>
          <a:lstStyle/>
          <a:p>
            <a:endParaRPr lang="en-US">
              <a:solidFill>
                <a:prstClr val="black"/>
              </a:solidFill>
            </a:endParaRPr>
          </a:p>
        </p:txBody>
      </p:sp>
      <p:sp>
        <p:nvSpPr>
          <p:cNvPr id="8" name="Oval 7"/>
          <p:cNvSpPr>
            <a:spLocks noChangeArrowheads="1"/>
          </p:cNvSpPr>
          <p:nvPr/>
        </p:nvSpPr>
        <p:spPr bwMode="auto">
          <a:xfrm>
            <a:off x="4114800" y="5582344"/>
            <a:ext cx="609600" cy="612648"/>
          </a:xfrm>
          <a:prstGeom prst="ellipse">
            <a:avLst/>
          </a:prstGeom>
          <a:noFill/>
          <a:ln w="25400" algn="ctr">
            <a:solidFill>
              <a:schemeClr val="bg1"/>
            </a:solidFill>
            <a:round/>
            <a:headEnd/>
            <a:tailEnd/>
          </a:ln>
        </p:spPr>
        <p:txBody>
          <a:bodyPr wrap="none"/>
          <a:lstStyle/>
          <a:p>
            <a:endParaRPr lang="en-US">
              <a:solidFill>
                <a:prstClr val="black"/>
              </a:solidFill>
            </a:endParaRPr>
          </a:p>
        </p:txBody>
      </p:sp>
      <p:sp>
        <p:nvSpPr>
          <p:cNvPr id="9" name="Oval 8"/>
          <p:cNvSpPr>
            <a:spLocks noChangeArrowheads="1"/>
          </p:cNvSpPr>
          <p:nvPr/>
        </p:nvSpPr>
        <p:spPr bwMode="auto">
          <a:xfrm>
            <a:off x="4141694" y="304800"/>
            <a:ext cx="609600" cy="609600"/>
          </a:xfrm>
          <a:prstGeom prst="ellipse">
            <a:avLst/>
          </a:prstGeom>
          <a:noFill/>
          <a:ln w="25400" algn="ctr">
            <a:solidFill>
              <a:schemeClr val="bg1"/>
            </a:solidFill>
            <a:round/>
            <a:headEnd/>
            <a:tailEnd/>
          </a:ln>
        </p:spPr>
        <p:txBody>
          <a:bodyPr wrap="none"/>
          <a:lstStyle/>
          <a:p>
            <a:endParaRPr lang="en-US">
              <a:solidFill>
                <a:prstClr val="black"/>
              </a:solidFill>
            </a:endParaRPr>
          </a:p>
        </p:txBody>
      </p:sp>
      <p:sp>
        <p:nvSpPr>
          <p:cNvPr id="10" name="Oval 9"/>
          <p:cNvSpPr>
            <a:spLocks noChangeArrowheads="1"/>
          </p:cNvSpPr>
          <p:nvPr/>
        </p:nvSpPr>
        <p:spPr bwMode="auto">
          <a:xfrm>
            <a:off x="4267200" y="3352800"/>
            <a:ext cx="609600" cy="612648"/>
          </a:xfrm>
          <a:prstGeom prst="ellipse">
            <a:avLst/>
          </a:prstGeom>
          <a:noFill/>
          <a:ln w="25400" algn="ctr">
            <a:solidFill>
              <a:schemeClr val="bg1"/>
            </a:solidFill>
            <a:round/>
            <a:headEnd/>
            <a:tailEnd/>
          </a:ln>
        </p:spPr>
        <p:txBody>
          <a:bodyPr wrap="none"/>
          <a:lstStyle/>
          <a:p>
            <a:endParaRPr lang="en-US">
              <a:solidFill>
                <a:prstClr val="black"/>
              </a:solidFill>
            </a:endParaRPr>
          </a:p>
        </p:txBody>
      </p:sp>
      <p:sp>
        <p:nvSpPr>
          <p:cNvPr id="11" name="Oval 10"/>
          <p:cNvSpPr>
            <a:spLocks noChangeArrowheads="1"/>
          </p:cNvSpPr>
          <p:nvPr/>
        </p:nvSpPr>
        <p:spPr bwMode="auto">
          <a:xfrm>
            <a:off x="3200400" y="2130553"/>
            <a:ext cx="609600" cy="612648"/>
          </a:xfrm>
          <a:prstGeom prst="ellipse">
            <a:avLst/>
          </a:prstGeom>
          <a:noFill/>
          <a:ln w="25400" algn="ctr">
            <a:solidFill>
              <a:schemeClr val="bg1"/>
            </a:solidFill>
            <a:round/>
            <a:headEnd/>
            <a:tailEnd/>
          </a:ln>
        </p:spPr>
        <p:txBody>
          <a:bodyPr wrap="none"/>
          <a:lstStyle/>
          <a:p>
            <a:endParaRPr lang="en-US">
              <a:solidFill>
                <a:prstClr val="black"/>
              </a:solidFill>
            </a:endParaRPr>
          </a:p>
        </p:txBody>
      </p:sp>
      <p:sp>
        <p:nvSpPr>
          <p:cNvPr id="12" name="Oval 11"/>
          <p:cNvSpPr>
            <a:spLocks noChangeArrowheads="1"/>
          </p:cNvSpPr>
          <p:nvPr/>
        </p:nvSpPr>
        <p:spPr bwMode="auto">
          <a:xfrm>
            <a:off x="3352800" y="3349752"/>
            <a:ext cx="609600" cy="612648"/>
          </a:xfrm>
          <a:prstGeom prst="ellipse">
            <a:avLst/>
          </a:prstGeom>
          <a:noFill/>
          <a:ln w="25400" algn="ctr">
            <a:solidFill>
              <a:schemeClr val="bg1"/>
            </a:solidFill>
            <a:round/>
            <a:headEnd/>
            <a:tailEnd/>
          </a:ln>
        </p:spPr>
        <p:txBody>
          <a:bodyPr wrap="none"/>
          <a:lstStyle/>
          <a:p>
            <a:endParaRPr lang="en-US">
              <a:solidFill>
                <a:prstClr val="black"/>
              </a:solidFill>
            </a:endParaRPr>
          </a:p>
        </p:txBody>
      </p:sp>
      <p:sp>
        <p:nvSpPr>
          <p:cNvPr id="13" name="Oval 12"/>
          <p:cNvSpPr>
            <a:spLocks noChangeArrowheads="1"/>
          </p:cNvSpPr>
          <p:nvPr/>
        </p:nvSpPr>
        <p:spPr bwMode="auto">
          <a:xfrm>
            <a:off x="5088127" y="4876800"/>
            <a:ext cx="609600" cy="609600"/>
          </a:xfrm>
          <a:prstGeom prst="ellipse">
            <a:avLst/>
          </a:prstGeom>
          <a:noFill/>
          <a:ln w="25400" algn="ctr">
            <a:solidFill>
              <a:schemeClr val="bg1"/>
            </a:solidFill>
            <a:round/>
            <a:headEnd/>
            <a:tailEnd/>
          </a:ln>
        </p:spPr>
        <p:txBody>
          <a:bodyPr wrap="none"/>
          <a:lstStyle/>
          <a:p>
            <a:endParaRPr lang="en-US" dirty="0">
              <a:solidFill>
                <a:prstClr val="black"/>
              </a:solidFill>
            </a:endParaRPr>
          </a:p>
        </p:txBody>
      </p:sp>
      <p:sp>
        <p:nvSpPr>
          <p:cNvPr id="14" name="Oval 13"/>
          <p:cNvSpPr>
            <a:spLocks noChangeArrowheads="1"/>
          </p:cNvSpPr>
          <p:nvPr/>
        </p:nvSpPr>
        <p:spPr bwMode="auto">
          <a:xfrm>
            <a:off x="4876800" y="3886200"/>
            <a:ext cx="1066800" cy="533400"/>
          </a:xfrm>
          <a:prstGeom prst="ellipse">
            <a:avLst/>
          </a:prstGeom>
          <a:noFill/>
          <a:ln w="25400" algn="ctr">
            <a:solidFill>
              <a:schemeClr val="bg1"/>
            </a:solidFill>
            <a:round/>
            <a:headEnd/>
            <a:tailEnd/>
          </a:ln>
        </p:spPr>
        <p:txBody>
          <a:bodyPr wrap="none"/>
          <a:lstStyle/>
          <a:p>
            <a:endParaRPr lang="en-US" dirty="0">
              <a:solidFill>
                <a:prstClr val="black"/>
              </a:solidFill>
            </a:endParaRPr>
          </a:p>
        </p:txBody>
      </p:sp>
      <p:sp>
        <p:nvSpPr>
          <p:cNvPr id="15" name="Oval 14"/>
          <p:cNvSpPr>
            <a:spLocks noChangeArrowheads="1"/>
          </p:cNvSpPr>
          <p:nvPr/>
        </p:nvSpPr>
        <p:spPr bwMode="auto">
          <a:xfrm>
            <a:off x="4681538" y="1920875"/>
            <a:ext cx="609600" cy="533400"/>
          </a:xfrm>
          <a:prstGeom prst="ellipse">
            <a:avLst/>
          </a:prstGeom>
          <a:noFill/>
          <a:ln w="25400" algn="ctr">
            <a:solidFill>
              <a:schemeClr val="bg1"/>
            </a:solidFill>
            <a:round/>
            <a:headEnd/>
            <a:tailEnd/>
          </a:ln>
        </p:spPr>
        <p:txBody>
          <a:bodyPr wrap="none"/>
          <a:lstStyle/>
          <a:p>
            <a:endParaRPr lang="en-US" dirty="0">
              <a:solidFill>
                <a:prstClr val="black"/>
              </a:solidFill>
            </a:endParaRPr>
          </a:p>
        </p:txBody>
      </p:sp>
      <p:sp>
        <p:nvSpPr>
          <p:cNvPr id="16" name="Text Box 3"/>
          <p:cNvSpPr txBox="1">
            <a:spLocks noChangeArrowheads="1"/>
          </p:cNvSpPr>
          <p:nvPr/>
        </p:nvSpPr>
        <p:spPr bwMode="auto">
          <a:xfrm>
            <a:off x="39014" y="965537"/>
            <a:ext cx="9104986" cy="1015663"/>
          </a:xfrm>
          <a:prstGeom prst="rect">
            <a:avLst/>
          </a:prstGeom>
          <a:noFill/>
          <a:ln w="9525">
            <a:noFill/>
            <a:miter lim="800000"/>
            <a:headEnd/>
            <a:tailEnd/>
          </a:ln>
        </p:spPr>
        <p:txBody>
          <a:bodyPr wrap="square">
            <a:spAutoFit/>
          </a:bodyPr>
          <a:lstStyle/>
          <a:p>
            <a:pPr algn="ctr"/>
            <a:r>
              <a:rPr lang="en-US" sz="6000" dirty="0" smtClean="0">
                <a:solidFill>
                  <a:srgbClr val="FFFF00"/>
                </a:solidFill>
                <a:latin typeface="Calibri" pitchFamily="34" charset="0"/>
              </a:rPr>
              <a:t>Crop or Weed?</a:t>
            </a:r>
            <a:endParaRPr lang="en-US" sz="6000" dirty="0">
              <a:solidFill>
                <a:srgbClr val="FFFF00"/>
              </a:solidFill>
              <a:latin typeface="Calibri" pitchFamily="34" charset="0"/>
            </a:endParaRPr>
          </a:p>
        </p:txBody>
      </p:sp>
      <p:sp>
        <p:nvSpPr>
          <p:cNvPr id="18" name="Text Box 3"/>
          <p:cNvSpPr txBox="1">
            <a:spLocks noChangeArrowheads="1"/>
          </p:cNvSpPr>
          <p:nvPr/>
        </p:nvSpPr>
        <p:spPr bwMode="auto">
          <a:xfrm>
            <a:off x="0" y="6092825"/>
            <a:ext cx="9144000" cy="646331"/>
          </a:xfrm>
          <a:prstGeom prst="rect">
            <a:avLst/>
          </a:prstGeom>
          <a:noFill/>
          <a:ln w="9525">
            <a:noFill/>
            <a:miter lim="800000"/>
            <a:headEnd/>
            <a:tailEnd/>
          </a:ln>
        </p:spPr>
        <p:txBody>
          <a:bodyPr>
            <a:spAutoFit/>
          </a:bodyPr>
          <a:lstStyle/>
          <a:p>
            <a:pPr algn="ctr"/>
            <a:r>
              <a:rPr lang="en-US" sz="3600" dirty="0" smtClean="0">
                <a:solidFill>
                  <a:prstClr val="white"/>
                </a:solidFill>
                <a:latin typeface="Calibri" pitchFamily="34" charset="0"/>
              </a:rPr>
              <a:t>Precision Weeding</a:t>
            </a:r>
            <a:endParaRPr lang="en-US" sz="3600" dirty="0">
              <a:solidFill>
                <a:prstClr val="white"/>
              </a:solidFill>
              <a:latin typeface="Calibri" pitchFamily="34" charset="0"/>
            </a:endParaRPr>
          </a:p>
        </p:txBody>
      </p:sp>
    </p:spTree>
    <p:extLst>
      <p:ext uri="{BB962C8B-B14F-4D97-AF65-F5344CB8AC3E}">
        <p14:creationId xmlns:p14="http://schemas.microsoft.com/office/powerpoint/2010/main" val="42195461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842" name="Text Box 3"/>
          <p:cNvSpPr txBox="1">
            <a:spLocks noChangeArrowheads="1"/>
          </p:cNvSpPr>
          <p:nvPr/>
        </p:nvSpPr>
        <p:spPr bwMode="auto">
          <a:xfrm>
            <a:off x="0" y="6092825"/>
            <a:ext cx="9144000" cy="523220"/>
          </a:xfrm>
          <a:prstGeom prst="rect">
            <a:avLst/>
          </a:prstGeom>
          <a:noFill/>
          <a:ln w="9525">
            <a:noFill/>
            <a:miter lim="800000"/>
            <a:headEnd/>
            <a:tailEnd/>
          </a:ln>
        </p:spPr>
        <p:txBody>
          <a:bodyPr>
            <a:spAutoFit/>
          </a:bodyPr>
          <a:lstStyle/>
          <a:p>
            <a:pPr algn="ctr"/>
            <a:r>
              <a:rPr lang="en-US" sz="2800" dirty="0" smtClean="0">
                <a:solidFill>
                  <a:prstClr val="white"/>
                </a:solidFill>
                <a:latin typeface="Calibri" pitchFamily="34" charset="0"/>
              </a:rPr>
              <a:t>In-Row Weeds</a:t>
            </a:r>
            <a:endParaRPr lang="en-US" sz="2800" dirty="0">
              <a:solidFill>
                <a:prstClr val="white"/>
              </a:solidFill>
              <a:latin typeface="Calibri" pitchFamily="34" charset="0"/>
            </a:endParaRPr>
          </a:p>
        </p:txBody>
      </p:sp>
      <p:pic>
        <p:nvPicPr>
          <p:cNvPr id="35843" name="Picture 2"/>
          <p:cNvPicPr>
            <a:picLocks noChangeAspect="1" noChangeArrowheads="1"/>
          </p:cNvPicPr>
          <p:nvPr/>
        </p:nvPicPr>
        <p:blipFill>
          <a:blip r:embed="rId3" cstate="print"/>
          <a:srcRect/>
          <a:stretch>
            <a:fillRect/>
          </a:stretch>
        </p:blipFill>
        <p:spPr bwMode="auto">
          <a:xfrm>
            <a:off x="914400" y="533400"/>
            <a:ext cx="7315200" cy="5486400"/>
          </a:xfrm>
          <a:prstGeom prst="rect">
            <a:avLst/>
          </a:prstGeom>
          <a:noFill/>
          <a:ln w="9525">
            <a:noFill/>
            <a:miter lim="800000"/>
            <a:headEnd/>
            <a:tailEnd/>
          </a:ln>
        </p:spPr>
      </p:pic>
      <p:sp>
        <p:nvSpPr>
          <p:cNvPr id="4" name="Oval 3"/>
          <p:cNvSpPr>
            <a:spLocks noChangeArrowheads="1"/>
          </p:cNvSpPr>
          <p:nvPr/>
        </p:nvSpPr>
        <p:spPr bwMode="auto">
          <a:xfrm>
            <a:off x="4876800" y="3886200"/>
            <a:ext cx="1066800" cy="533400"/>
          </a:xfrm>
          <a:prstGeom prst="ellipse">
            <a:avLst/>
          </a:prstGeom>
          <a:noFill/>
          <a:ln w="25400" algn="ctr">
            <a:solidFill>
              <a:srgbClr val="FFFF00"/>
            </a:solidFill>
            <a:round/>
            <a:headEnd/>
            <a:tailEnd/>
          </a:ln>
        </p:spPr>
        <p:txBody>
          <a:bodyPr wrap="none"/>
          <a:lstStyle/>
          <a:p>
            <a:endParaRPr lang="en-US" dirty="0">
              <a:solidFill>
                <a:prstClr val="black"/>
              </a:solidFill>
            </a:endParaRPr>
          </a:p>
        </p:txBody>
      </p:sp>
      <p:sp>
        <p:nvSpPr>
          <p:cNvPr id="5" name="Oval 4"/>
          <p:cNvSpPr>
            <a:spLocks noChangeArrowheads="1"/>
          </p:cNvSpPr>
          <p:nvPr/>
        </p:nvSpPr>
        <p:spPr bwMode="auto">
          <a:xfrm>
            <a:off x="4681538" y="1920875"/>
            <a:ext cx="609600" cy="533400"/>
          </a:xfrm>
          <a:prstGeom prst="ellipse">
            <a:avLst/>
          </a:prstGeom>
          <a:noFill/>
          <a:ln w="25400" algn="ctr">
            <a:solidFill>
              <a:srgbClr val="FFFF00"/>
            </a:solidFill>
            <a:round/>
            <a:headEnd/>
            <a:tailEnd/>
          </a:ln>
        </p:spPr>
        <p:txBody>
          <a:bodyPr wrap="none"/>
          <a:lstStyle/>
          <a:p>
            <a:endParaRPr lang="en-US" dirty="0">
              <a:solidFill>
                <a:prstClr val="black"/>
              </a:solidFill>
            </a:endParaRPr>
          </a:p>
        </p:txBody>
      </p:sp>
    </p:spTree>
    <p:extLst>
      <p:ext uri="{BB962C8B-B14F-4D97-AF65-F5344CB8AC3E}">
        <p14:creationId xmlns:p14="http://schemas.microsoft.com/office/powerpoint/2010/main" val="11907004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834" y="990600"/>
            <a:ext cx="8028332" cy="1952964"/>
          </a:xfrm>
          <a:prstGeom prst="rect">
            <a:avLst/>
          </a:prstGeom>
          <a:solidFill>
            <a:schemeClr val="tx1"/>
          </a:solidFill>
        </p:spPr>
      </p:pic>
      <p:sp>
        <p:nvSpPr>
          <p:cNvPr id="4"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Crop/Weed </a:t>
            </a:r>
            <a:r>
              <a:rPr lang="en-US" sz="2800" dirty="0">
                <a:solidFill>
                  <a:prstClr val="white"/>
                </a:solidFill>
                <a:latin typeface="Calibri" pitchFamily="34" charset="0"/>
              </a:rPr>
              <a:t>Classification </a:t>
            </a:r>
            <a:r>
              <a:rPr lang="en-US" sz="2800" dirty="0" smtClean="0">
                <a:solidFill>
                  <a:prstClr val="white"/>
                </a:solidFill>
                <a:latin typeface="Calibri" pitchFamily="34" charset="0"/>
              </a:rPr>
              <a:t>- Size and Location</a:t>
            </a:r>
          </a:p>
        </p:txBody>
      </p:sp>
    </p:spTree>
    <p:extLst>
      <p:ext uri="{BB962C8B-B14F-4D97-AF65-F5344CB8AC3E}">
        <p14:creationId xmlns:p14="http://schemas.microsoft.com/office/powerpoint/2010/main" val="17151268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834" y="990600"/>
            <a:ext cx="8028332" cy="3962400"/>
          </a:xfrm>
          <a:prstGeom prst="rect">
            <a:avLst/>
          </a:prstGeom>
        </p:spPr>
      </p:pic>
      <p:sp>
        <p:nvSpPr>
          <p:cNvPr id="5"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Crop/Weed </a:t>
            </a:r>
            <a:r>
              <a:rPr lang="en-US" sz="2800" dirty="0">
                <a:solidFill>
                  <a:prstClr val="white"/>
                </a:solidFill>
                <a:latin typeface="Calibri" pitchFamily="34" charset="0"/>
              </a:rPr>
              <a:t>Classification </a:t>
            </a:r>
            <a:r>
              <a:rPr lang="en-US" sz="2800" dirty="0" smtClean="0">
                <a:solidFill>
                  <a:prstClr val="white"/>
                </a:solidFill>
                <a:latin typeface="Calibri" pitchFamily="34" charset="0"/>
              </a:rPr>
              <a:t>- Size and Location</a:t>
            </a:r>
          </a:p>
        </p:txBody>
      </p:sp>
    </p:spTree>
    <p:extLst>
      <p:ext uri="{BB962C8B-B14F-4D97-AF65-F5344CB8AC3E}">
        <p14:creationId xmlns:p14="http://schemas.microsoft.com/office/powerpoint/2010/main" val="1591399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834" y="990600"/>
            <a:ext cx="8028332" cy="3962400"/>
          </a:xfrm>
          <a:prstGeom prst="rect">
            <a:avLst/>
          </a:prstGeom>
        </p:spPr>
      </p:pic>
      <p:sp>
        <p:nvSpPr>
          <p:cNvPr id="8" name="Rectangle 7"/>
          <p:cNvSpPr/>
          <p:nvPr/>
        </p:nvSpPr>
        <p:spPr>
          <a:xfrm>
            <a:off x="1066800" y="3352800"/>
            <a:ext cx="1104900" cy="1066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895600" y="3352800"/>
            <a:ext cx="914400" cy="9906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19600" y="3429000"/>
            <a:ext cx="990600" cy="9906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172200" y="3390900"/>
            <a:ext cx="1295400" cy="8763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001001" y="3543300"/>
            <a:ext cx="585166" cy="8763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Crop/Weed </a:t>
            </a:r>
            <a:r>
              <a:rPr lang="en-US" sz="2800" dirty="0">
                <a:solidFill>
                  <a:prstClr val="white"/>
                </a:solidFill>
                <a:latin typeface="Calibri" pitchFamily="34" charset="0"/>
              </a:rPr>
              <a:t>Classification </a:t>
            </a:r>
            <a:r>
              <a:rPr lang="en-US" sz="2800" dirty="0" smtClean="0">
                <a:solidFill>
                  <a:prstClr val="white"/>
                </a:solidFill>
                <a:latin typeface="Calibri" pitchFamily="34" charset="0"/>
              </a:rPr>
              <a:t>- Size and Location</a:t>
            </a:r>
          </a:p>
        </p:txBody>
      </p:sp>
    </p:spTree>
    <p:extLst>
      <p:ext uri="{BB962C8B-B14F-4D97-AF65-F5344CB8AC3E}">
        <p14:creationId xmlns:p14="http://schemas.microsoft.com/office/powerpoint/2010/main" val="8299539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834" y="990600"/>
            <a:ext cx="8028332" cy="3962400"/>
          </a:xfrm>
          <a:prstGeom prst="rect">
            <a:avLst/>
          </a:prstGeom>
        </p:spPr>
      </p:pic>
      <p:sp>
        <p:nvSpPr>
          <p:cNvPr id="8" name="Rectangle 7"/>
          <p:cNvSpPr/>
          <p:nvPr/>
        </p:nvSpPr>
        <p:spPr>
          <a:xfrm>
            <a:off x="1066800" y="3352800"/>
            <a:ext cx="1104900" cy="1066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895600" y="3352800"/>
            <a:ext cx="914400" cy="9906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19600" y="3429000"/>
            <a:ext cx="990600" cy="9906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172200" y="3390900"/>
            <a:ext cx="1295400" cy="8763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001001" y="3543300"/>
            <a:ext cx="585166" cy="8763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a:spLocks noChangeAspect="1" noChangeArrowheads="1"/>
          </p:cNvSpPr>
          <p:nvPr/>
        </p:nvSpPr>
        <p:spPr bwMode="auto">
          <a:xfrm>
            <a:off x="7594600" y="4322064"/>
            <a:ext cx="406401" cy="402336"/>
          </a:xfrm>
          <a:prstGeom prst="ellipse">
            <a:avLst/>
          </a:prstGeom>
          <a:noFill/>
          <a:ln w="25400" algn="ctr">
            <a:solidFill>
              <a:srgbClr val="FF0000"/>
            </a:solidFill>
            <a:round/>
            <a:headEnd/>
            <a:tailEnd/>
          </a:ln>
        </p:spPr>
        <p:txBody>
          <a:bodyPr wrap="none"/>
          <a:lstStyle/>
          <a:p>
            <a:endParaRPr lang="en-US" dirty="0">
              <a:solidFill>
                <a:prstClr val="black"/>
              </a:solidFill>
            </a:endParaRPr>
          </a:p>
        </p:txBody>
      </p:sp>
      <p:sp>
        <p:nvSpPr>
          <p:cNvPr id="18"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Crop/Weed </a:t>
            </a:r>
            <a:r>
              <a:rPr lang="en-US" sz="2800" dirty="0">
                <a:solidFill>
                  <a:prstClr val="white"/>
                </a:solidFill>
                <a:latin typeface="Calibri" pitchFamily="34" charset="0"/>
              </a:rPr>
              <a:t>Classification </a:t>
            </a:r>
            <a:r>
              <a:rPr lang="en-US" sz="2800" dirty="0" smtClean="0">
                <a:solidFill>
                  <a:prstClr val="white"/>
                </a:solidFill>
                <a:latin typeface="Calibri" pitchFamily="34" charset="0"/>
              </a:rPr>
              <a:t>- Size and Location</a:t>
            </a:r>
          </a:p>
        </p:txBody>
      </p:sp>
    </p:spTree>
    <p:extLst>
      <p:ext uri="{BB962C8B-B14F-4D97-AF65-F5344CB8AC3E}">
        <p14:creationId xmlns:p14="http://schemas.microsoft.com/office/powerpoint/2010/main" val="19524622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834" y="990600"/>
            <a:ext cx="8028332" cy="3962400"/>
          </a:xfrm>
          <a:prstGeom prst="rect">
            <a:avLst/>
          </a:prstGeom>
        </p:spPr>
      </p:pic>
      <p:sp>
        <p:nvSpPr>
          <p:cNvPr id="8" name="Rectangle 7"/>
          <p:cNvSpPr/>
          <p:nvPr/>
        </p:nvSpPr>
        <p:spPr>
          <a:xfrm>
            <a:off x="1066800" y="3352800"/>
            <a:ext cx="1104900" cy="1066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895600" y="3352800"/>
            <a:ext cx="914400" cy="9906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19600" y="3429000"/>
            <a:ext cx="990600" cy="9906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172200" y="3390900"/>
            <a:ext cx="1295400" cy="8763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001001" y="3543300"/>
            <a:ext cx="585166" cy="8763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a:spLocks noChangeArrowheads="1"/>
          </p:cNvSpPr>
          <p:nvPr/>
        </p:nvSpPr>
        <p:spPr bwMode="auto">
          <a:xfrm>
            <a:off x="3124200" y="4191000"/>
            <a:ext cx="609600" cy="601663"/>
          </a:xfrm>
          <a:prstGeom prst="ellipse">
            <a:avLst/>
          </a:prstGeom>
          <a:noFill/>
          <a:ln w="25400" algn="ctr">
            <a:solidFill>
              <a:srgbClr val="FF0000"/>
            </a:solidFill>
            <a:round/>
            <a:headEnd/>
            <a:tailEnd/>
          </a:ln>
        </p:spPr>
        <p:txBody>
          <a:bodyPr wrap="none"/>
          <a:lstStyle/>
          <a:p>
            <a:endParaRPr lang="en-US" dirty="0">
              <a:solidFill>
                <a:prstClr val="black"/>
              </a:solidFill>
            </a:endParaRPr>
          </a:p>
        </p:txBody>
      </p:sp>
      <p:sp>
        <p:nvSpPr>
          <p:cNvPr id="14" name="Oval 13"/>
          <p:cNvSpPr>
            <a:spLocks noChangeAspect="1" noChangeArrowheads="1"/>
          </p:cNvSpPr>
          <p:nvPr/>
        </p:nvSpPr>
        <p:spPr bwMode="auto">
          <a:xfrm>
            <a:off x="7594600" y="4322064"/>
            <a:ext cx="406401" cy="402336"/>
          </a:xfrm>
          <a:prstGeom prst="ellipse">
            <a:avLst/>
          </a:prstGeom>
          <a:noFill/>
          <a:ln w="25400" algn="ctr">
            <a:solidFill>
              <a:srgbClr val="FF0000"/>
            </a:solidFill>
            <a:round/>
            <a:headEnd/>
            <a:tailEnd/>
          </a:ln>
        </p:spPr>
        <p:txBody>
          <a:bodyPr wrap="none"/>
          <a:lstStyle/>
          <a:p>
            <a:endParaRPr lang="en-US" dirty="0">
              <a:solidFill>
                <a:prstClr val="black"/>
              </a:solidFill>
            </a:endParaRPr>
          </a:p>
        </p:txBody>
      </p:sp>
      <p:sp>
        <p:nvSpPr>
          <p:cNvPr id="18"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Crop/Weed </a:t>
            </a:r>
            <a:r>
              <a:rPr lang="en-US" sz="2800" dirty="0">
                <a:solidFill>
                  <a:prstClr val="white"/>
                </a:solidFill>
                <a:latin typeface="Calibri" pitchFamily="34" charset="0"/>
              </a:rPr>
              <a:t>Classification </a:t>
            </a:r>
            <a:r>
              <a:rPr lang="en-US" sz="2800" dirty="0" smtClean="0">
                <a:solidFill>
                  <a:prstClr val="white"/>
                </a:solidFill>
                <a:latin typeface="Calibri" pitchFamily="34" charset="0"/>
              </a:rPr>
              <a:t>- Size and Location</a:t>
            </a:r>
          </a:p>
        </p:txBody>
      </p:sp>
    </p:spTree>
    <p:extLst>
      <p:ext uri="{BB962C8B-B14F-4D97-AF65-F5344CB8AC3E}">
        <p14:creationId xmlns:p14="http://schemas.microsoft.com/office/powerpoint/2010/main" val="20498625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10800000">
            <a:off x="914400" y="533400"/>
            <a:ext cx="7315200" cy="5486400"/>
          </a:xfrm>
          <a:prstGeom prst="rect">
            <a:avLst/>
          </a:prstGeom>
          <a:noFill/>
          <a:ln w="9525">
            <a:noFill/>
            <a:miter lim="800000"/>
            <a:headEnd/>
            <a:tailEnd/>
          </a:ln>
        </p:spPr>
      </p:pic>
      <p:sp>
        <p:nvSpPr>
          <p:cNvPr id="17"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Large, Close Weed</a:t>
            </a:r>
          </a:p>
        </p:txBody>
      </p:sp>
    </p:spTree>
    <p:extLst>
      <p:ext uri="{BB962C8B-B14F-4D97-AF65-F5344CB8AC3E}">
        <p14:creationId xmlns:p14="http://schemas.microsoft.com/office/powerpoint/2010/main" val="15110240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http://startup50.com/wp-content/uploads/2014/11/bigdata_Fotolia_41468665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9" y="602660"/>
            <a:ext cx="7827013" cy="538759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152400" y="381000"/>
            <a:ext cx="3491789" cy="707886"/>
          </a:xfrm>
          <a:prstGeom prst="rect">
            <a:avLst/>
          </a:prstGeom>
          <a:noFill/>
          <a:ln w="9525">
            <a:noFill/>
            <a:miter lim="800000"/>
            <a:headEnd/>
            <a:tailEnd/>
          </a:ln>
        </p:spPr>
        <p:txBody>
          <a:bodyPr wrap="square">
            <a:spAutoFit/>
          </a:bodyPr>
          <a:lstStyle/>
          <a:p>
            <a:r>
              <a:rPr lang="en-US" sz="4000" dirty="0" smtClean="0">
                <a:solidFill>
                  <a:srgbClr val="FFFF00"/>
                </a:solidFill>
                <a:effectLst>
                  <a:outerShdw blurRad="38100" dist="38100" dir="2700000" algn="tl">
                    <a:srgbClr val="000000">
                      <a:alpha val="43137"/>
                    </a:srgbClr>
                  </a:outerShdw>
                </a:effectLst>
                <a:latin typeface="Calibri" pitchFamily="34" charset="0"/>
              </a:rPr>
              <a:t>Deep Learning</a:t>
            </a:r>
          </a:p>
        </p:txBody>
      </p:sp>
    </p:spTree>
    <p:extLst>
      <p:ext uri="{BB962C8B-B14F-4D97-AF65-F5344CB8AC3E}">
        <p14:creationId xmlns:p14="http://schemas.microsoft.com/office/powerpoint/2010/main" val="22222349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Deep Learning</a:t>
            </a:r>
            <a:endParaRPr lang="en-US" dirty="0">
              <a:solidFill>
                <a:srgbClr val="FFFF00"/>
              </a:solidFill>
            </a:endParaRPr>
          </a:p>
        </p:txBody>
      </p:sp>
      <p:sp>
        <p:nvSpPr>
          <p:cNvPr id="3" name="Content Placeholder 2"/>
          <p:cNvSpPr>
            <a:spLocks noGrp="1"/>
          </p:cNvSpPr>
          <p:nvPr>
            <p:ph idx="1"/>
          </p:nvPr>
        </p:nvSpPr>
        <p:spPr>
          <a:xfrm>
            <a:off x="457200" y="1524000"/>
            <a:ext cx="8229600" cy="2209800"/>
          </a:xfrm>
        </p:spPr>
        <p:txBody>
          <a:bodyPr>
            <a:normAutofit lnSpcReduction="10000"/>
          </a:bodyPr>
          <a:lstStyle/>
          <a:p>
            <a:r>
              <a:rPr lang="en-US" dirty="0" smtClean="0">
                <a:solidFill>
                  <a:schemeClr val="bg1"/>
                </a:solidFill>
              </a:rPr>
              <a:t>Training set – numerous images</a:t>
            </a:r>
          </a:p>
          <a:p>
            <a:r>
              <a:rPr lang="en-US" dirty="0" smtClean="0">
                <a:solidFill>
                  <a:schemeClr val="bg1"/>
                </a:solidFill>
              </a:rPr>
              <a:t>Convolutional neural network</a:t>
            </a:r>
          </a:p>
          <a:p>
            <a:r>
              <a:rPr lang="en-US" dirty="0" smtClean="0">
                <a:solidFill>
                  <a:schemeClr val="bg1"/>
                </a:solidFill>
              </a:rPr>
              <a:t>Develops classification scheme</a:t>
            </a:r>
          </a:p>
          <a:p>
            <a:r>
              <a:rPr lang="en-US" dirty="0" smtClean="0">
                <a:solidFill>
                  <a:schemeClr val="bg1"/>
                </a:solidFill>
              </a:rPr>
              <a:t>ImageNet contest - &lt;1% error </a:t>
            </a:r>
          </a:p>
          <a:p>
            <a:pPr marL="457200" lvl="1" indent="0">
              <a:buNone/>
            </a:pPr>
            <a:endParaRPr lang="en-US" dirty="0">
              <a:solidFill>
                <a:schemeClr val="bg1"/>
              </a:solidFill>
            </a:endParaRPr>
          </a:p>
        </p:txBody>
      </p:sp>
      <p:pic>
        <p:nvPicPr>
          <p:cNvPr id="6146" name="Picture 2" descr="https://devblogs.nvidia.com/wp-content/uploads/2014/11/imagenet_examp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038600"/>
            <a:ext cx="3536935" cy="2484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4453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143000" y="152400"/>
            <a:ext cx="7772400" cy="1143000"/>
          </a:xfrm>
        </p:spPr>
        <p:txBody>
          <a:bodyPr>
            <a:normAutofit/>
          </a:bodyPr>
          <a:lstStyle/>
          <a:p>
            <a:r>
              <a:rPr lang="en-US" sz="4800" dirty="0" smtClean="0">
                <a:solidFill>
                  <a:srgbClr val="FFFF00"/>
                </a:solidFill>
              </a:rPr>
              <a:t>Deep Learning</a:t>
            </a:r>
          </a:p>
        </p:txBody>
      </p:sp>
      <p:sp>
        <p:nvSpPr>
          <p:cNvPr id="8" name="Content Placeholder 2"/>
          <p:cNvSpPr txBox="1">
            <a:spLocks/>
          </p:cNvSpPr>
          <p:nvPr/>
        </p:nvSpPr>
        <p:spPr>
          <a:xfrm>
            <a:off x="1219200" y="1524000"/>
            <a:ext cx="7259252" cy="22860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dirty="0" smtClean="0">
                <a:solidFill>
                  <a:schemeClr val="bg1"/>
                </a:solidFill>
              </a:rPr>
              <a:t>Blue River Technologies Inc.</a:t>
            </a:r>
          </a:p>
          <a:p>
            <a:pPr fontAlgn="auto">
              <a:spcAft>
                <a:spcPts val="0"/>
              </a:spcAft>
            </a:pPr>
            <a:r>
              <a:rPr lang="en-US" dirty="0">
                <a:solidFill>
                  <a:prstClr val="white"/>
                </a:solidFill>
              </a:rPr>
              <a:t>+ $17 million (December, 2015)</a:t>
            </a:r>
          </a:p>
          <a:p>
            <a:pPr fontAlgn="auto">
              <a:spcAft>
                <a:spcPts val="0"/>
              </a:spcAft>
            </a:pPr>
            <a:r>
              <a:rPr lang="en-US" dirty="0" smtClean="0">
                <a:solidFill>
                  <a:schemeClr val="bg1"/>
                </a:solidFill>
              </a:rPr>
              <a:t>Spray based precision </a:t>
            </a:r>
            <a:r>
              <a:rPr lang="en-US" dirty="0" err="1" smtClean="0">
                <a:solidFill>
                  <a:schemeClr val="bg1"/>
                </a:solidFill>
              </a:rPr>
              <a:t>weeder</a:t>
            </a:r>
            <a:endParaRPr lang="en-US" dirty="0" smtClean="0">
              <a:solidFill>
                <a:schemeClr val="bg1"/>
              </a:solidFill>
            </a:endParaRPr>
          </a:p>
          <a:p>
            <a:pPr fontAlgn="auto">
              <a:spcAft>
                <a:spcPts val="0"/>
              </a:spcAft>
            </a:pPr>
            <a:r>
              <a:rPr lang="en-US" dirty="0" smtClean="0">
                <a:solidFill>
                  <a:schemeClr val="bg1"/>
                </a:solidFill>
              </a:rPr>
              <a:t>Crops – Cotton, lettuce, others</a:t>
            </a: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38200" y="4343400"/>
            <a:ext cx="3663108" cy="206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2959" y="4486992"/>
            <a:ext cx="3488225"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32309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1774" y="457200"/>
            <a:ext cx="7300451" cy="5486400"/>
          </a:xfrm>
          <a:prstGeom prst="rect">
            <a:avLst/>
          </a:prstGeom>
          <a:noFill/>
          <a:ln w="9525">
            <a:noFill/>
            <a:miter lim="800000"/>
            <a:headEnd/>
            <a:tailEnd/>
          </a:ln>
        </p:spPr>
      </p:pic>
      <p:sp>
        <p:nvSpPr>
          <p:cNvPr id="18" name="Text Box 3"/>
          <p:cNvSpPr txBox="1">
            <a:spLocks noChangeArrowheads="1"/>
          </p:cNvSpPr>
          <p:nvPr/>
        </p:nvSpPr>
        <p:spPr bwMode="auto">
          <a:xfrm>
            <a:off x="0" y="6258580"/>
            <a:ext cx="9144000" cy="523220"/>
          </a:xfrm>
          <a:prstGeom prst="rect">
            <a:avLst/>
          </a:prstGeom>
          <a:noFill/>
          <a:ln w="9525">
            <a:noFill/>
            <a:miter lim="800000"/>
            <a:headEnd/>
            <a:tailEnd/>
          </a:ln>
        </p:spPr>
        <p:txBody>
          <a:bodyPr>
            <a:spAutoFit/>
          </a:bodyPr>
          <a:lstStyle/>
          <a:p>
            <a:pPr algn="ctr"/>
            <a:r>
              <a:rPr lang="en-US" sz="2800" dirty="0" smtClean="0">
                <a:solidFill>
                  <a:prstClr val="white"/>
                </a:solidFill>
                <a:latin typeface="Calibri" pitchFamily="34" charset="0"/>
              </a:rPr>
              <a:t>Deep Learning - Crop/Weed Classification</a:t>
            </a:r>
            <a:endParaRPr lang="en-US" sz="2800" dirty="0">
              <a:solidFill>
                <a:prstClr val="white"/>
              </a:solidFill>
              <a:latin typeface="Calibri" pitchFamily="34" charset="0"/>
            </a:endParaRPr>
          </a:p>
        </p:txBody>
      </p:sp>
    </p:spTree>
    <p:extLst>
      <p:ext uri="{BB962C8B-B14F-4D97-AF65-F5344CB8AC3E}">
        <p14:creationId xmlns:p14="http://schemas.microsoft.com/office/powerpoint/2010/main" val="21617689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9988" y="1447800"/>
            <a:ext cx="7772400" cy="4495800"/>
          </a:xfrm>
        </p:spPr>
        <p:txBody>
          <a:bodyPr>
            <a:normAutofit/>
          </a:bodyPr>
          <a:lstStyle/>
          <a:p>
            <a:pPr>
              <a:spcAft>
                <a:spcPts val="1800"/>
              </a:spcAft>
              <a:defRPr/>
            </a:pPr>
            <a:r>
              <a:rPr lang="en-US" dirty="0">
                <a:solidFill>
                  <a:schemeClr val="bg1"/>
                </a:solidFill>
              </a:rPr>
              <a:t>Commercialized – 2008</a:t>
            </a:r>
          </a:p>
          <a:p>
            <a:pPr eaLnBrk="1" hangingPunct="1">
              <a:spcAft>
                <a:spcPts val="1800"/>
              </a:spcAft>
              <a:defRPr/>
            </a:pPr>
            <a:r>
              <a:rPr lang="en-US" dirty="0" smtClean="0">
                <a:solidFill>
                  <a:schemeClr val="bg1"/>
                </a:solidFill>
              </a:rPr>
              <a:t>Developed in Europe</a:t>
            </a:r>
          </a:p>
          <a:p>
            <a:pPr lvl="1">
              <a:spcAft>
                <a:spcPts val="1800"/>
              </a:spcAft>
              <a:defRPr/>
            </a:pPr>
            <a:r>
              <a:rPr lang="en-US" dirty="0" smtClean="0">
                <a:solidFill>
                  <a:schemeClr val="bg1"/>
                </a:solidFill>
              </a:rPr>
              <a:t>High labor costs</a:t>
            </a:r>
          </a:p>
          <a:p>
            <a:pPr eaLnBrk="1" hangingPunct="1">
              <a:spcAft>
                <a:spcPts val="1800"/>
              </a:spcAft>
              <a:defRPr/>
            </a:pPr>
            <a:r>
              <a:rPr lang="en-US" dirty="0" smtClean="0">
                <a:solidFill>
                  <a:schemeClr val="bg1"/>
                </a:solidFill>
              </a:rPr>
              <a:t>Latest technologies</a:t>
            </a:r>
          </a:p>
          <a:p>
            <a:pPr lvl="1">
              <a:spcAft>
                <a:spcPts val="1800"/>
              </a:spcAft>
              <a:defRPr/>
            </a:pPr>
            <a:r>
              <a:rPr lang="en-US" dirty="0" smtClean="0">
                <a:solidFill>
                  <a:schemeClr val="bg1"/>
                </a:solidFill>
              </a:rPr>
              <a:t>U.S. market - 2014</a:t>
            </a:r>
          </a:p>
        </p:txBody>
      </p:sp>
      <p:sp>
        <p:nvSpPr>
          <p:cNvPr id="7" name="Title 1"/>
          <p:cNvSpPr>
            <a:spLocks noGrp="1"/>
          </p:cNvSpPr>
          <p:nvPr>
            <p:ph type="title"/>
          </p:nvPr>
        </p:nvSpPr>
        <p:spPr>
          <a:xfrm>
            <a:off x="457200" y="76200"/>
            <a:ext cx="8229600" cy="1143000"/>
          </a:xfrm>
        </p:spPr>
        <p:txBody>
          <a:bodyPr/>
          <a:lstStyle/>
          <a:p>
            <a:r>
              <a:rPr lang="en-US" dirty="0" smtClean="0">
                <a:solidFill>
                  <a:srgbClr val="FFFF00"/>
                </a:solidFill>
              </a:rPr>
              <a:t>In-Row </a:t>
            </a:r>
            <a:r>
              <a:rPr lang="en-US" dirty="0" err="1" smtClean="0">
                <a:solidFill>
                  <a:srgbClr val="FFFF00"/>
                </a:solidFill>
              </a:rPr>
              <a:t>Weeders</a:t>
            </a:r>
            <a:endParaRPr lang="en-US" dirty="0">
              <a:solidFill>
                <a:srgbClr val="FFFF00"/>
              </a:solidFill>
            </a:endParaRPr>
          </a:p>
        </p:txBody>
      </p:sp>
    </p:spTree>
    <p:extLst>
      <p:ext uri="{BB962C8B-B14F-4D97-AF65-F5344CB8AC3E}">
        <p14:creationId xmlns:p14="http://schemas.microsoft.com/office/powerpoint/2010/main" val="15007528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1774" y="457201"/>
            <a:ext cx="7300451" cy="5486399"/>
          </a:xfrm>
          <a:prstGeom prst="rect">
            <a:avLst/>
          </a:prstGeom>
          <a:noFill/>
          <a:ln w="9525">
            <a:noFill/>
            <a:miter lim="800000"/>
            <a:headEnd/>
            <a:tailEnd/>
          </a:ln>
        </p:spPr>
      </p:pic>
      <p:sp>
        <p:nvSpPr>
          <p:cNvPr id="6" name="Text Box 3"/>
          <p:cNvSpPr txBox="1">
            <a:spLocks noChangeArrowheads="1"/>
          </p:cNvSpPr>
          <p:nvPr/>
        </p:nvSpPr>
        <p:spPr bwMode="auto">
          <a:xfrm>
            <a:off x="0" y="6248400"/>
            <a:ext cx="9144000" cy="523220"/>
          </a:xfrm>
          <a:prstGeom prst="rect">
            <a:avLst/>
          </a:prstGeom>
          <a:noFill/>
          <a:ln w="9525">
            <a:noFill/>
            <a:miter lim="800000"/>
            <a:headEnd/>
            <a:tailEnd/>
          </a:ln>
        </p:spPr>
        <p:txBody>
          <a:bodyPr>
            <a:spAutoFit/>
          </a:bodyPr>
          <a:lstStyle/>
          <a:p>
            <a:pPr algn="ctr"/>
            <a:r>
              <a:rPr lang="en-US" sz="2800" dirty="0" smtClean="0">
                <a:solidFill>
                  <a:prstClr val="white"/>
                </a:solidFill>
                <a:latin typeface="Calibri" pitchFamily="34" charset="0"/>
              </a:rPr>
              <a:t>Deep Learning - Crop/Weed Classification</a:t>
            </a:r>
            <a:endParaRPr lang="en-US" sz="2800" dirty="0">
              <a:solidFill>
                <a:prstClr val="white"/>
              </a:solidFill>
              <a:latin typeface="Calibri" pitchFamily="34" charset="0"/>
            </a:endParaRPr>
          </a:p>
        </p:txBody>
      </p:sp>
      <p:sp>
        <p:nvSpPr>
          <p:cNvPr id="7" name="Content Placeholder 2"/>
          <p:cNvSpPr txBox="1">
            <a:spLocks/>
          </p:cNvSpPr>
          <p:nvPr/>
        </p:nvSpPr>
        <p:spPr>
          <a:xfrm>
            <a:off x="228600" y="304800"/>
            <a:ext cx="2895600" cy="1005229"/>
          </a:xfrm>
          <a:prstGeom prst="rect">
            <a:avLst/>
          </a:prstGeom>
          <a:solidFill>
            <a:schemeClr val="bg1"/>
          </a:solidFill>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US" sz="2000" dirty="0" smtClean="0">
                <a:solidFill>
                  <a:srgbClr val="00B0F0"/>
                </a:solidFill>
              </a:rPr>
              <a:t>Results:</a:t>
            </a:r>
          </a:p>
          <a:p>
            <a:pPr fontAlgn="auto">
              <a:spcAft>
                <a:spcPts val="0"/>
              </a:spcAft>
            </a:pPr>
            <a:r>
              <a:rPr lang="en-US" sz="2000" dirty="0" smtClean="0">
                <a:solidFill>
                  <a:srgbClr val="00B0F0"/>
                </a:solidFill>
              </a:rPr>
              <a:t>90-95% detection rates</a:t>
            </a:r>
          </a:p>
          <a:p>
            <a:pPr fontAlgn="auto">
              <a:spcAft>
                <a:spcPts val="0"/>
              </a:spcAft>
            </a:pPr>
            <a:r>
              <a:rPr lang="en-US" sz="2000" dirty="0" smtClean="0">
                <a:solidFill>
                  <a:srgbClr val="00B0F0"/>
                </a:solidFill>
              </a:rPr>
              <a:t>1,000 image training set</a:t>
            </a:r>
          </a:p>
        </p:txBody>
      </p:sp>
    </p:spTree>
    <p:extLst>
      <p:ext uri="{BB962C8B-B14F-4D97-AF65-F5344CB8AC3E}">
        <p14:creationId xmlns:p14="http://schemas.microsoft.com/office/powerpoint/2010/main" val="761925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400" y="533400"/>
            <a:ext cx="7315200" cy="5486400"/>
          </a:xfrm>
          <a:prstGeom prst="rect">
            <a:avLst/>
          </a:prstGeom>
          <a:noFill/>
          <a:ln w="9525">
            <a:noFill/>
            <a:miter lim="800000"/>
            <a:headEnd/>
            <a:tailEnd/>
          </a:ln>
        </p:spPr>
      </p:pic>
      <p:sp>
        <p:nvSpPr>
          <p:cNvPr id="17"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Spray Transplants with Florescent Dye</a:t>
            </a:r>
          </a:p>
        </p:txBody>
      </p:sp>
      <p:pic>
        <p:nvPicPr>
          <p:cNvPr id="4" name="Picture 3" descr="Block_A_The_UofA_Horiz_01.jpg"/>
          <p:cNvPicPr>
            <a:picLocks noChangeAspect="1"/>
          </p:cNvPicPr>
          <p:nvPr/>
        </p:nvPicPr>
        <p:blipFill>
          <a:blip r:embed="rId4" cstate="print"/>
          <a:stretch>
            <a:fillRect/>
          </a:stretch>
        </p:blipFill>
        <p:spPr>
          <a:xfrm>
            <a:off x="8153400" y="6553200"/>
            <a:ext cx="944350" cy="223802"/>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bg1"/>
          </a:solidFill>
        </p:spPr>
      </p:pic>
    </p:spTree>
    <p:extLst>
      <p:ext uri="{BB962C8B-B14F-4D97-AF65-F5344CB8AC3E}">
        <p14:creationId xmlns:p14="http://schemas.microsoft.com/office/powerpoint/2010/main" val="1479031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7" name="Picture 6" descr="Block_A_The_UofA_Horiz_01.jpg"/>
          <p:cNvPicPr>
            <a:picLocks noChangeAspect="1"/>
          </p:cNvPicPr>
          <p:nvPr/>
        </p:nvPicPr>
        <p:blipFill>
          <a:blip r:embed="rId3" cstate="print"/>
          <a:stretch>
            <a:fillRect/>
          </a:stretch>
        </p:blipFill>
        <p:spPr>
          <a:xfrm>
            <a:off x="8153400" y="6553200"/>
            <a:ext cx="944350" cy="22380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sp>
        <p:nvSpPr>
          <p:cNvPr id="23" name="Text Box 3"/>
          <p:cNvSpPr txBox="1">
            <a:spLocks noChangeArrowheads="1"/>
          </p:cNvSpPr>
          <p:nvPr/>
        </p:nvSpPr>
        <p:spPr bwMode="auto">
          <a:xfrm>
            <a:off x="-1" y="5936159"/>
            <a:ext cx="9144001" cy="769441"/>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Spray Transplants with Florescent Dye</a:t>
            </a:r>
          </a:p>
          <a:p>
            <a:pPr algn="ctr"/>
            <a:r>
              <a:rPr lang="en-US" sz="1600" dirty="0" smtClean="0">
                <a:solidFill>
                  <a:prstClr val="white"/>
                </a:solidFill>
                <a:latin typeface="Calibri" pitchFamily="34" charset="0"/>
              </a:rPr>
              <a:t>Specialty Crop Research Initiative Funded Project</a:t>
            </a:r>
            <a:endParaRPr lang="en-US" sz="1600" dirty="0">
              <a:solidFill>
                <a:prstClr val="white"/>
              </a:solidFill>
              <a:latin typeface="Calibri" pitchFamily="34"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215705"/>
            <a:ext cx="2651760" cy="2918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Group 9"/>
          <p:cNvGrpSpPr>
            <a:grpSpLocks noChangeAspect="1"/>
          </p:cNvGrpSpPr>
          <p:nvPr/>
        </p:nvGrpSpPr>
        <p:grpSpPr>
          <a:xfrm rot="20542784">
            <a:off x="228600" y="411905"/>
            <a:ext cx="1160667" cy="1362284"/>
            <a:chOff x="381000" y="656248"/>
            <a:chExt cx="1623060" cy="1905000"/>
          </a:xfrm>
        </p:grpSpPr>
        <p:cxnSp>
          <p:nvCxnSpPr>
            <p:cNvPr id="11" name="Straight Connector 10"/>
            <p:cNvCxnSpPr/>
            <p:nvPr/>
          </p:nvCxnSpPr>
          <p:spPr>
            <a:xfrm>
              <a:off x="381000" y="656248"/>
              <a:ext cx="1623060" cy="0"/>
            </a:xfrm>
            <a:prstGeom prst="line">
              <a:avLst/>
            </a:prstGeom>
            <a:noFill/>
            <a:ln w="25400" cap="flat" cmpd="sng" algn="ctr">
              <a:solidFill>
                <a:sysClr val="window" lastClr="FFFFFF"/>
              </a:solidFill>
              <a:prstDash val="solid"/>
            </a:ln>
            <a:effectLst/>
          </p:spPr>
        </p:cxnSp>
        <p:cxnSp>
          <p:nvCxnSpPr>
            <p:cNvPr id="12" name="Straight Connector 11"/>
            <p:cNvCxnSpPr/>
            <p:nvPr/>
          </p:nvCxnSpPr>
          <p:spPr>
            <a:xfrm>
              <a:off x="1318260" y="1113448"/>
              <a:ext cx="0" cy="685800"/>
            </a:xfrm>
            <a:prstGeom prst="line">
              <a:avLst/>
            </a:prstGeom>
            <a:noFill/>
            <a:ln w="25400" cap="flat" cmpd="sng" algn="ctr">
              <a:solidFill>
                <a:sysClr val="window" lastClr="FFFFFF"/>
              </a:solidFill>
              <a:prstDash val="solid"/>
            </a:ln>
            <a:effectLst/>
          </p:spPr>
        </p:cxnSp>
        <p:cxnSp>
          <p:nvCxnSpPr>
            <p:cNvPr id="13" name="Straight Connector 12"/>
            <p:cNvCxnSpPr/>
            <p:nvPr/>
          </p:nvCxnSpPr>
          <p:spPr>
            <a:xfrm>
              <a:off x="381000" y="1113448"/>
              <a:ext cx="937260" cy="0"/>
            </a:xfrm>
            <a:prstGeom prst="line">
              <a:avLst/>
            </a:prstGeom>
            <a:noFill/>
            <a:ln w="25400" cap="flat" cmpd="sng" algn="ctr">
              <a:solidFill>
                <a:sysClr val="window" lastClr="FFFFFF"/>
              </a:solidFill>
              <a:prstDash val="solid"/>
            </a:ln>
            <a:effectLst/>
          </p:spPr>
        </p:cxnSp>
        <p:cxnSp>
          <p:nvCxnSpPr>
            <p:cNvPr id="14" name="Straight Connector 13"/>
            <p:cNvCxnSpPr/>
            <p:nvPr/>
          </p:nvCxnSpPr>
          <p:spPr>
            <a:xfrm>
              <a:off x="1775460" y="1113448"/>
              <a:ext cx="0" cy="685800"/>
            </a:xfrm>
            <a:prstGeom prst="line">
              <a:avLst/>
            </a:prstGeom>
            <a:noFill/>
            <a:ln w="25400" cap="flat" cmpd="sng" algn="ctr">
              <a:solidFill>
                <a:sysClr val="window" lastClr="FFFFFF"/>
              </a:solidFill>
              <a:prstDash val="solid"/>
            </a:ln>
            <a:effectLst/>
          </p:spPr>
        </p:cxnSp>
        <p:cxnSp>
          <p:nvCxnSpPr>
            <p:cNvPr id="15" name="Straight Connector 14"/>
            <p:cNvCxnSpPr/>
            <p:nvPr/>
          </p:nvCxnSpPr>
          <p:spPr>
            <a:xfrm>
              <a:off x="1775460" y="1113448"/>
              <a:ext cx="228600" cy="0"/>
            </a:xfrm>
            <a:prstGeom prst="line">
              <a:avLst/>
            </a:prstGeom>
            <a:noFill/>
            <a:ln w="25400" cap="flat" cmpd="sng" algn="ctr">
              <a:solidFill>
                <a:sysClr val="window" lastClr="FFFFFF"/>
              </a:solidFill>
              <a:prstDash val="solid"/>
            </a:ln>
            <a:effectLst/>
          </p:spPr>
        </p:cxnSp>
        <p:cxnSp>
          <p:nvCxnSpPr>
            <p:cNvPr id="16" name="Straight Connector 15"/>
            <p:cNvCxnSpPr/>
            <p:nvPr/>
          </p:nvCxnSpPr>
          <p:spPr>
            <a:xfrm>
              <a:off x="2004060" y="656248"/>
              <a:ext cx="0" cy="457200"/>
            </a:xfrm>
            <a:prstGeom prst="line">
              <a:avLst/>
            </a:prstGeom>
            <a:noFill/>
            <a:ln w="25400" cap="flat" cmpd="sng" algn="ctr">
              <a:solidFill>
                <a:sysClr val="window" lastClr="FFFFFF"/>
              </a:solidFill>
              <a:prstDash val="solid"/>
            </a:ln>
            <a:effectLst/>
          </p:spPr>
        </p:cxnSp>
        <p:cxnSp>
          <p:nvCxnSpPr>
            <p:cNvPr id="17" name="Straight Connector 16"/>
            <p:cNvCxnSpPr/>
            <p:nvPr/>
          </p:nvCxnSpPr>
          <p:spPr>
            <a:xfrm flipV="1">
              <a:off x="1318260" y="1799247"/>
              <a:ext cx="457200" cy="1"/>
            </a:xfrm>
            <a:prstGeom prst="line">
              <a:avLst/>
            </a:prstGeom>
            <a:noFill/>
            <a:ln w="25400" cap="flat" cmpd="sng" algn="ctr">
              <a:solidFill>
                <a:sysClr val="window" lastClr="FFFFFF"/>
              </a:solidFill>
              <a:prstDash val="solid"/>
            </a:ln>
            <a:effectLst/>
          </p:spPr>
        </p:cxnSp>
        <p:cxnSp>
          <p:nvCxnSpPr>
            <p:cNvPr id="18" name="Straight Connector 17"/>
            <p:cNvCxnSpPr/>
            <p:nvPr/>
          </p:nvCxnSpPr>
          <p:spPr>
            <a:xfrm>
              <a:off x="1546860" y="1875448"/>
              <a:ext cx="0" cy="685800"/>
            </a:xfrm>
            <a:prstGeom prst="line">
              <a:avLst/>
            </a:prstGeom>
            <a:noFill/>
            <a:ln w="25400" cap="flat" cmpd="sng" algn="ctr">
              <a:solidFill>
                <a:sysClr val="window" lastClr="FFFFFF"/>
              </a:solidFill>
              <a:prstDash val="solid"/>
            </a:ln>
            <a:effectLst/>
          </p:spPr>
        </p:cxnSp>
        <p:cxnSp>
          <p:nvCxnSpPr>
            <p:cNvPr id="19" name="Straight Connector 18"/>
            <p:cNvCxnSpPr/>
            <p:nvPr/>
          </p:nvCxnSpPr>
          <p:spPr>
            <a:xfrm flipH="1">
              <a:off x="1318260" y="1875448"/>
              <a:ext cx="228600" cy="685800"/>
            </a:xfrm>
            <a:prstGeom prst="line">
              <a:avLst/>
            </a:prstGeom>
            <a:noFill/>
            <a:ln w="25400" cap="flat" cmpd="sng" algn="ctr">
              <a:solidFill>
                <a:sysClr val="window" lastClr="FFFFFF"/>
              </a:solidFill>
              <a:prstDash val="solid"/>
            </a:ln>
            <a:effectLst/>
          </p:spPr>
        </p:cxnSp>
        <p:cxnSp>
          <p:nvCxnSpPr>
            <p:cNvPr id="20" name="Straight Connector 19"/>
            <p:cNvCxnSpPr/>
            <p:nvPr/>
          </p:nvCxnSpPr>
          <p:spPr>
            <a:xfrm>
              <a:off x="1546860" y="1883068"/>
              <a:ext cx="228600" cy="678180"/>
            </a:xfrm>
            <a:prstGeom prst="line">
              <a:avLst/>
            </a:prstGeom>
            <a:noFill/>
            <a:ln w="25400" cap="flat" cmpd="sng" algn="ctr">
              <a:solidFill>
                <a:sysClr val="window" lastClr="FFFFFF"/>
              </a:solidFill>
              <a:prstDash val="solid"/>
            </a:ln>
            <a:effectLst/>
          </p:spPr>
        </p:cxnSp>
      </p:grpSp>
    </p:spTree>
    <p:extLst>
      <p:ext uri="{BB962C8B-B14F-4D97-AF65-F5344CB8AC3E}">
        <p14:creationId xmlns:p14="http://schemas.microsoft.com/office/powerpoint/2010/main" val="28310477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7" name="Picture 6" descr="Block_A_The_UofA_Horiz_01.jpg"/>
          <p:cNvPicPr>
            <a:picLocks noChangeAspect="1"/>
          </p:cNvPicPr>
          <p:nvPr/>
        </p:nvPicPr>
        <p:blipFill>
          <a:blip r:embed="rId3" cstate="print"/>
          <a:stretch>
            <a:fillRect/>
          </a:stretch>
        </p:blipFill>
        <p:spPr>
          <a:xfrm>
            <a:off x="8153400" y="6553200"/>
            <a:ext cx="944350" cy="22380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sp>
        <p:nvSpPr>
          <p:cNvPr id="23" name="Text Box 3"/>
          <p:cNvSpPr txBox="1">
            <a:spLocks noChangeArrowheads="1"/>
          </p:cNvSpPr>
          <p:nvPr/>
        </p:nvSpPr>
        <p:spPr bwMode="auto">
          <a:xfrm>
            <a:off x="-1" y="5936159"/>
            <a:ext cx="9144001" cy="769441"/>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Spray Transplants with Florescent Dye</a:t>
            </a:r>
          </a:p>
          <a:p>
            <a:pPr algn="ctr"/>
            <a:r>
              <a:rPr lang="en-US" sz="1600" dirty="0" smtClean="0">
                <a:solidFill>
                  <a:prstClr val="white"/>
                </a:solidFill>
                <a:latin typeface="Calibri" pitchFamily="34" charset="0"/>
              </a:rPr>
              <a:t>Specialty Crop Research Initiative Funded Project</a:t>
            </a:r>
            <a:endParaRPr lang="en-US" sz="1600" dirty="0">
              <a:solidFill>
                <a:prstClr val="white"/>
              </a:solidFill>
              <a:latin typeface="Calibri" pitchFamily="34"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215705"/>
            <a:ext cx="2651760" cy="2918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Group 9"/>
          <p:cNvGrpSpPr>
            <a:grpSpLocks noChangeAspect="1"/>
          </p:cNvGrpSpPr>
          <p:nvPr/>
        </p:nvGrpSpPr>
        <p:grpSpPr>
          <a:xfrm rot="20542784">
            <a:off x="228600" y="411905"/>
            <a:ext cx="1160667" cy="1362284"/>
            <a:chOff x="381000" y="656248"/>
            <a:chExt cx="1623060" cy="1905000"/>
          </a:xfrm>
        </p:grpSpPr>
        <p:cxnSp>
          <p:nvCxnSpPr>
            <p:cNvPr id="11" name="Straight Connector 10"/>
            <p:cNvCxnSpPr/>
            <p:nvPr/>
          </p:nvCxnSpPr>
          <p:spPr>
            <a:xfrm>
              <a:off x="381000" y="656248"/>
              <a:ext cx="1623060" cy="0"/>
            </a:xfrm>
            <a:prstGeom prst="line">
              <a:avLst/>
            </a:prstGeom>
            <a:noFill/>
            <a:ln w="25400" cap="flat" cmpd="sng" algn="ctr">
              <a:solidFill>
                <a:sysClr val="window" lastClr="FFFFFF"/>
              </a:solidFill>
              <a:prstDash val="solid"/>
            </a:ln>
            <a:effectLst/>
          </p:spPr>
        </p:cxnSp>
        <p:cxnSp>
          <p:nvCxnSpPr>
            <p:cNvPr id="12" name="Straight Connector 11"/>
            <p:cNvCxnSpPr/>
            <p:nvPr/>
          </p:nvCxnSpPr>
          <p:spPr>
            <a:xfrm>
              <a:off x="1318260" y="1113448"/>
              <a:ext cx="0" cy="685800"/>
            </a:xfrm>
            <a:prstGeom prst="line">
              <a:avLst/>
            </a:prstGeom>
            <a:noFill/>
            <a:ln w="25400" cap="flat" cmpd="sng" algn="ctr">
              <a:solidFill>
                <a:sysClr val="window" lastClr="FFFFFF"/>
              </a:solidFill>
              <a:prstDash val="solid"/>
            </a:ln>
            <a:effectLst/>
          </p:spPr>
        </p:cxnSp>
        <p:cxnSp>
          <p:nvCxnSpPr>
            <p:cNvPr id="13" name="Straight Connector 12"/>
            <p:cNvCxnSpPr/>
            <p:nvPr/>
          </p:nvCxnSpPr>
          <p:spPr>
            <a:xfrm>
              <a:off x="381000" y="1113448"/>
              <a:ext cx="937260" cy="0"/>
            </a:xfrm>
            <a:prstGeom prst="line">
              <a:avLst/>
            </a:prstGeom>
            <a:noFill/>
            <a:ln w="25400" cap="flat" cmpd="sng" algn="ctr">
              <a:solidFill>
                <a:sysClr val="window" lastClr="FFFFFF"/>
              </a:solidFill>
              <a:prstDash val="solid"/>
            </a:ln>
            <a:effectLst/>
          </p:spPr>
        </p:cxnSp>
        <p:cxnSp>
          <p:nvCxnSpPr>
            <p:cNvPr id="14" name="Straight Connector 13"/>
            <p:cNvCxnSpPr/>
            <p:nvPr/>
          </p:nvCxnSpPr>
          <p:spPr>
            <a:xfrm>
              <a:off x="1775460" y="1113448"/>
              <a:ext cx="0" cy="685800"/>
            </a:xfrm>
            <a:prstGeom prst="line">
              <a:avLst/>
            </a:prstGeom>
            <a:noFill/>
            <a:ln w="25400" cap="flat" cmpd="sng" algn="ctr">
              <a:solidFill>
                <a:sysClr val="window" lastClr="FFFFFF"/>
              </a:solidFill>
              <a:prstDash val="solid"/>
            </a:ln>
            <a:effectLst/>
          </p:spPr>
        </p:cxnSp>
        <p:cxnSp>
          <p:nvCxnSpPr>
            <p:cNvPr id="15" name="Straight Connector 14"/>
            <p:cNvCxnSpPr/>
            <p:nvPr/>
          </p:nvCxnSpPr>
          <p:spPr>
            <a:xfrm>
              <a:off x="1775460" y="1113448"/>
              <a:ext cx="228600" cy="0"/>
            </a:xfrm>
            <a:prstGeom prst="line">
              <a:avLst/>
            </a:prstGeom>
            <a:noFill/>
            <a:ln w="25400" cap="flat" cmpd="sng" algn="ctr">
              <a:solidFill>
                <a:sysClr val="window" lastClr="FFFFFF"/>
              </a:solidFill>
              <a:prstDash val="solid"/>
            </a:ln>
            <a:effectLst/>
          </p:spPr>
        </p:cxnSp>
        <p:cxnSp>
          <p:nvCxnSpPr>
            <p:cNvPr id="16" name="Straight Connector 15"/>
            <p:cNvCxnSpPr/>
            <p:nvPr/>
          </p:nvCxnSpPr>
          <p:spPr>
            <a:xfrm>
              <a:off x="2004060" y="656248"/>
              <a:ext cx="0" cy="457200"/>
            </a:xfrm>
            <a:prstGeom prst="line">
              <a:avLst/>
            </a:prstGeom>
            <a:noFill/>
            <a:ln w="25400" cap="flat" cmpd="sng" algn="ctr">
              <a:solidFill>
                <a:sysClr val="window" lastClr="FFFFFF"/>
              </a:solidFill>
              <a:prstDash val="solid"/>
            </a:ln>
            <a:effectLst/>
          </p:spPr>
        </p:cxnSp>
        <p:cxnSp>
          <p:nvCxnSpPr>
            <p:cNvPr id="17" name="Straight Connector 16"/>
            <p:cNvCxnSpPr/>
            <p:nvPr/>
          </p:nvCxnSpPr>
          <p:spPr>
            <a:xfrm flipV="1">
              <a:off x="1318260" y="1799247"/>
              <a:ext cx="457200" cy="1"/>
            </a:xfrm>
            <a:prstGeom prst="line">
              <a:avLst/>
            </a:prstGeom>
            <a:noFill/>
            <a:ln w="25400" cap="flat" cmpd="sng" algn="ctr">
              <a:solidFill>
                <a:sysClr val="window" lastClr="FFFFFF"/>
              </a:solidFill>
              <a:prstDash val="solid"/>
            </a:ln>
            <a:effectLst/>
          </p:spPr>
        </p:cxnSp>
        <p:cxnSp>
          <p:nvCxnSpPr>
            <p:cNvPr id="18" name="Straight Connector 17"/>
            <p:cNvCxnSpPr/>
            <p:nvPr/>
          </p:nvCxnSpPr>
          <p:spPr>
            <a:xfrm>
              <a:off x="1546860" y="1875448"/>
              <a:ext cx="0" cy="685800"/>
            </a:xfrm>
            <a:prstGeom prst="line">
              <a:avLst/>
            </a:prstGeom>
            <a:noFill/>
            <a:ln w="25400" cap="flat" cmpd="sng" algn="ctr">
              <a:solidFill>
                <a:sysClr val="window" lastClr="FFFFFF"/>
              </a:solidFill>
              <a:prstDash val="solid"/>
            </a:ln>
            <a:effectLst/>
          </p:spPr>
        </p:cxnSp>
        <p:cxnSp>
          <p:nvCxnSpPr>
            <p:cNvPr id="19" name="Straight Connector 18"/>
            <p:cNvCxnSpPr/>
            <p:nvPr/>
          </p:nvCxnSpPr>
          <p:spPr>
            <a:xfrm flipH="1">
              <a:off x="1318260" y="1875448"/>
              <a:ext cx="228600" cy="685800"/>
            </a:xfrm>
            <a:prstGeom prst="line">
              <a:avLst/>
            </a:prstGeom>
            <a:noFill/>
            <a:ln w="25400" cap="flat" cmpd="sng" algn="ctr">
              <a:solidFill>
                <a:sysClr val="window" lastClr="FFFFFF"/>
              </a:solidFill>
              <a:prstDash val="solid"/>
            </a:ln>
            <a:effectLst/>
          </p:spPr>
        </p:cxnSp>
        <p:cxnSp>
          <p:nvCxnSpPr>
            <p:cNvPr id="20" name="Straight Connector 19"/>
            <p:cNvCxnSpPr/>
            <p:nvPr/>
          </p:nvCxnSpPr>
          <p:spPr>
            <a:xfrm>
              <a:off x="1546860" y="1883068"/>
              <a:ext cx="228600" cy="678180"/>
            </a:xfrm>
            <a:prstGeom prst="line">
              <a:avLst/>
            </a:prstGeom>
            <a:noFill/>
            <a:ln w="25400" cap="flat" cmpd="sng" algn="ctr">
              <a:solidFill>
                <a:sysClr val="window" lastClr="FFFFFF"/>
              </a:solidFill>
              <a:prstDash val="solid"/>
            </a:ln>
            <a:effectLst/>
          </p:spPr>
        </p:cxnSp>
      </p:grpSp>
      <p:pic>
        <p:nvPicPr>
          <p:cNvPr id="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8541" y="1219363"/>
            <a:ext cx="2651760" cy="2918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34334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7" name="Picture 6" descr="Block_A_The_UofA_Horiz_01.jpg"/>
          <p:cNvPicPr>
            <a:picLocks noChangeAspect="1"/>
          </p:cNvPicPr>
          <p:nvPr/>
        </p:nvPicPr>
        <p:blipFill>
          <a:blip r:embed="rId3" cstate="print"/>
          <a:stretch>
            <a:fillRect/>
          </a:stretch>
        </p:blipFill>
        <p:spPr>
          <a:xfrm>
            <a:off x="8153400" y="6553200"/>
            <a:ext cx="944350" cy="22380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sp>
        <p:nvSpPr>
          <p:cNvPr id="23" name="Text Box 3"/>
          <p:cNvSpPr txBox="1">
            <a:spLocks noChangeArrowheads="1"/>
          </p:cNvSpPr>
          <p:nvPr/>
        </p:nvSpPr>
        <p:spPr bwMode="auto">
          <a:xfrm>
            <a:off x="-1" y="5936159"/>
            <a:ext cx="9144001" cy="769441"/>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Spray Transplants with Florescent Dye</a:t>
            </a:r>
          </a:p>
          <a:p>
            <a:pPr algn="ctr"/>
            <a:r>
              <a:rPr lang="en-US" sz="1600" dirty="0" smtClean="0">
                <a:solidFill>
                  <a:prstClr val="white"/>
                </a:solidFill>
                <a:latin typeface="Calibri" pitchFamily="34" charset="0"/>
              </a:rPr>
              <a:t>Specialty Crop Research Initiative Funded Project</a:t>
            </a:r>
            <a:endParaRPr lang="en-US" sz="1600" dirty="0">
              <a:solidFill>
                <a:prstClr val="white"/>
              </a:solidFill>
              <a:latin typeface="Calibri" pitchFamily="34" charset="0"/>
            </a:endParaRPr>
          </a:p>
        </p:txBody>
      </p:sp>
      <p:pic>
        <p:nvPicPr>
          <p:cNvPr id="1028" name="Picture 4"/>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61386" y="1179277"/>
            <a:ext cx="2651760" cy="291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 y="1215705"/>
            <a:ext cx="2651760" cy="2918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Group 9"/>
          <p:cNvGrpSpPr>
            <a:grpSpLocks noChangeAspect="1"/>
          </p:cNvGrpSpPr>
          <p:nvPr/>
        </p:nvGrpSpPr>
        <p:grpSpPr>
          <a:xfrm rot="20542784">
            <a:off x="228600" y="411905"/>
            <a:ext cx="1160667" cy="1362284"/>
            <a:chOff x="381000" y="656248"/>
            <a:chExt cx="1623060" cy="1905000"/>
          </a:xfrm>
        </p:grpSpPr>
        <p:cxnSp>
          <p:nvCxnSpPr>
            <p:cNvPr id="11" name="Straight Connector 10"/>
            <p:cNvCxnSpPr/>
            <p:nvPr/>
          </p:nvCxnSpPr>
          <p:spPr>
            <a:xfrm>
              <a:off x="381000" y="656248"/>
              <a:ext cx="1623060" cy="0"/>
            </a:xfrm>
            <a:prstGeom prst="line">
              <a:avLst/>
            </a:prstGeom>
            <a:noFill/>
            <a:ln w="25400" cap="flat" cmpd="sng" algn="ctr">
              <a:solidFill>
                <a:sysClr val="window" lastClr="FFFFFF"/>
              </a:solidFill>
              <a:prstDash val="solid"/>
            </a:ln>
            <a:effectLst/>
          </p:spPr>
        </p:cxnSp>
        <p:cxnSp>
          <p:nvCxnSpPr>
            <p:cNvPr id="12" name="Straight Connector 11"/>
            <p:cNvCxnSpPr/>
            <p:nvPr/>
          </p:nvCxnSpPr>
          <p:spPr>
            <a:xfrm>
              <a:off x="1318260" y="1113448"/>
              <a:ext cx="0" cy="685800"/>
            </a:xfrm>
            <a:prstGeom prst="line">
              <a:avLst/>
            </a:prstGeom>
            <a:noFill/>
            <a:ln w="25400" cap="flat" cmpd="sng" algn="ctr">
              <a:solidFill>
                <a:sysClr val="window" lastClr="FFFFFF"/>
              </a:solidFill>
              <a:prstDash val="solid"/>
            </a:ln>
            <a:effectLst/>
          </p:spPr>
        </p:cxnSp>
        <p:cxnSp>
          <p:nvCxnSpPr>
            <p:cNvPr id="13" name="Straight Connector 12"/>
            <p:cNvCxnSpPr/>
            <p:nvPr/>
          </p:nvCxnSpPr>
          <p:spPr>
            <a:xfrm>
              <a:off x="381000" y="1113448"/>
              <a:ext cx="937260" cy="0"/>
            </a:xfrm>
            <a:prstGeom prst="line">
              <a:avLst/>
            </a:prstGeom>
            <a:noFill/>
            <a:ln w="25400" cap="flat" cmpd="sng" algn="ctr">
              <a:solidFill>
                <a:sysClr val="window" lastClr="FFFFFF"/>
              </a:solidFill>
              <a:prstDash val="solid"/>
            </a:ln>
            <a:effectLst/>
          </p:spPr>
        </p:cxnSp>
        <p:cxnSp>
          <p:nvCxnSpPr>
            <p:cNvPr id="14" name="Straight Connector 13"/>
            <p:cNvCxnSpPr/>
            <p:nvPr/>
          </p:nvCxnSpPr>
          <p:spPr>
            <a:xfrm>
              <a:off x="1775460" y="1113448"/>
              <a:ext cx="0" cy="685800"/>
            </a:xfrm>
            <a:prstGeom prst="line">
              <a:avLst/>
            </a:prstGeom>
            <a:noFill/>
            <a:ln w="25400" cap="flat" cmpd="sng" algn="ctr">
              <a:solidFill>
                <a:sysClr val="window" lastClr="FFFFFF"/>
              </a:solidFill>
              <a:prstDash val="solid"/>
            </a:ln>
            <a:effectLst/>
          </p:spPr>
        </p:cxnSp>
        <p:cxnSp>
          <p:nvCxnSpPr>
            <p:cNvPr id="15" name="Straight Connector 14"/>
            <p:cNvCxnSpPr/>
            <p:nvPr/>
          </p:nvCxnSpPr>
          <p:spPr>
            <a:xfrm>
              <a:off x="1775460" y="1113448"/>
              <a:ext cx="228600" cy="0"/>
            </a:xfrm>
            <a:prstGeom prst="line">
              <a:avLst/>
            </a:prstGeom>
            <a:noFill/>
            <a:ln w="25400" cap="flat" cmpd="sng" algn="ctr">
              <a:solidFill>
                <a:sysClr val="window" lastClr="FFFFFF"/>
              </a:solidFill>
              <a:prstDash val="solid"/>
            </a:ln>
            <a:effectLst/>
          </p:spPr>
        </p:cxnSp>
        <p:cxnSp>
          <p:nvCxnSpPr>
            <p:cNvPr id="16" name="Straight Connector 15"/>
            <p:cNvCxnSpPr/>
            <p:nvPr/>
          </p:nvCxnSpPr>
          <p:spPr>
            <a:xfrm>
              <a:off x="2004060" y="656248"/>
              <a:ext cx="0" cy="457200"/>
            </a:xfrm>
            <a:prstGeom prst="line">
              <a:avLst/>
            </a:prstGeom>
            <a:noFill/>
            <a:ln w="25400" cap="flat" cmpd="sng" algn="ctr">
              <a:solidFill>
                <a:sysClr val="window" lastClr="FFFFFF"/>
              </a:solidFill>
              <a:prstDash val="solid"/>
            </a:ln>
            <a:effectLst/>
          </p:spPr>
        </p:cxnSp>
        <p:cxnSp>
          <p:nvCxnSpPr>
            <p:cNvPr id="17" name="Straight Connector 16"/>
            <p:cNvCxnSpPr/>
            <p:nvPr/>
          </p:nvCxnSpPr>
          <p:spPr>
            <a:xfrm flipV="1">
              <a:off x="1318260" y="1799247"/>
              <a:ext cx="457200" cy="1"/>
            </a:xfrm>
            <a:prstGeom prst="line">
              <a:avLst/>
            </a:prstGeom>
            <a:noFill/>
            <a:ln w="25400" cap="flat" cmpd="sng" algn="ctr">
              <a:solidFill>
                <a:sysClr val="window" lastClr="FFFFFF"/>
              </a:solidFill>
              <a:prstDash val="solid"/>
            </a:ln>
            <a:effectLst/>
          </p:spPr>
        </p:cxnSp>
        <p:cxnSp>
          <p:nvCxnSpPr>
            <p:cNvPr id="18" name="Straight Connector 17"/>
            <p:cNvCxnSpPr/>
            <p:nvPr/>
          </p:nvCxnSpPr>
          <p:spPr>
            <a:xfrm>
              <a:off x="1546860" y="1875448"/>
              <a:ext cx="0" cy="685800"/>
            </a:xfrm>
            <a:prstGeom prst="line">
              <a:avLst/>
            </a:prstGeom>
            <a:noFill/>
            <a:ln w="25400" cap="flat" cmpd="sng" algn="ctr">
              <a:solidFill>
                <a:sysClr val="window" lastClr="FFFFFF"/>
              </a:solidFill>
              <a:prstDash val="solid"/>
            </a:ln>
            <a:effectLst/>
          </p:spPr>
        </p:cxnSp>
        <p:cxnSp>
          <p:nvCxnSpPr>
            <p:cNvPr id="19" name="Straight Connector 18"/>
            <p:cNvCxnSpPr/>
            <p:nvPr/>
          </p:nvCxnSpPr>
          <p:spPr>
            <a:xfrm flipH="1">
              <a:off x="1318260" y="1875448"/>
              <a:ext cx="228600" cy="685800"/>
            </a:xfrm>
            <a:prstGeom prst="line">
              <a:avLst/>
            </a:prstGeom>
            <a:noFill/>
            <a:ln w="25400" cap="flat" cmpd="sng" algn="ctr">
              <a:solidFill>
                <a:sysClr val="window" lastClr="FFFFFF"/>
              </a:solidFill>
              <a:prstDash val="solid"/>
            </a:ln>
            <a:effectLst/>
          </p:spPr>
        </p:cxnSp>
        <p:cxnSp>
          <p:nvCxnSpPr>
            <p:cNvPr id="20" name="Straight Connector 19"/>
            <p:cNvCxnSpPr/>
            <p:nvPr/>
          </p:nvCxnSpPr>
          <p:spPr>
            <a:xfrm>
              <a:off x="1546860" y="1883068"/>
              <a:ext cx="228600" cy="678180"/>
            </a:xfrm>
            <a:prstGeom prst="line">
              <a:avLst/>
            </a:prstGeom>
            <a:noFill/>
            <a:ln w="25400" cap="flat" cmpd="sng" algn="ctr">
              <a:solidFill>
                <a:sysClr val="window" lastClr="FFFFFF"/>
              </a:solidFill>
              <a:prstDash val="solid"/>
            </a:ln>
            <a:effectLst/>
          </p:spPr>
        </p:cxnSp>
      </p:grpSp>
      <p:pic>
        <p:nvPicPr>
          <p:cNvPr id="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8541" y="1219363"/>
            <a:ext cx="2651760" cy="2918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1284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16" y="597109"/>
            <a:ext cx="4330875" cy="199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Block_A_The_UofA_Horiz_01.jpg"/>
          <p:cNvPicPr>
            <a:picLocks noChangeAspect="1"/>
          </p:cNvPicPr>
          <p:nvPr/>
        </p:nvPicPr>
        <p:blipFill>
          <a:blip r:embed="rId4" cstate="print"/>
          <a:stretch>
            <a:fillRect/>
          </a:stretch>
        </p:blipFill>
        <p:spPr>
          <a:xfrm>
            <a:off x="8153400" y="6553200"/>
            <a:ext cx="944350" cy="22380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spTree>
    <p:extLst>
      <p:ext uri="{BB962C8B-B14F-4D97-AF65-F5344CB8AC3E}">
        <p14:creationId xmlns:p14="http://schemas.microsoft.com/office/powerpoint/2010/main" val="19420318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16" y="597109"/>
            <a:ext cx="4330875" cy="199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Block_A_The_UofA_Horiz_01.jpg"/>
          <p:cNvPicPr>
            <a:picLocks noChangeAspect="1"/>
          </p:cNvPicPr>
          <p:nvPr/>
        </p:nvPicPr>
        <p:blipFill>
          <a:blip r:embed="rId4" cstate="print"/>
          <a:stretch>
            <a:fillRect/>
          </a:stretch>
        </p:blipFill>
        <p:spPr>
          <a:xfrm>
            <a:off x="8153400" y="6553200"/>
            <a:ext cx="944350" cy="22380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16" y="3416509"/>
            <a:ext cx="4330875" cy="199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7" name="Table 16"/>
          <p:cNvGraphicFramePr>
            <a:graphicFrameLocks noGrp="1"/>
          </p:cNvGraphicFramePr>
          <p:nvPr>
            <p:extLst>
              <p:ext uri="{D42A27DB-BD31-4B8C-83A1-F6EECF244321}">
                <p14:modId xmlns:p14="http://schemas.microsoft.com/office/powerpoint/2010/main" val="1098438083"/>
              </p:ext>
            </p:extLst>
          </p:nvPr>
        </p:nvGraphicFramePr>
        <p:xfrm>
          <a:off x="2438400" y="3416505"/>
          <a:ext cx="4330872" cy="1993695"/>
        </p:xfrm>
        <a:graphic>
          <a:graphicData uri="http://schemas.openxmlformats.org/drawingml/2006/table">
            <a:tbl>
              <a:tblPr firstRow="1" bandRow="1">
                <a:tableStyleId>{2D5ABB26-0587-4C30-8999-92F81FD0307C}</a:tableStyleId>
              </a:tblPr>
              <a:tblGrid>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tblGrid>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4397442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16" y="597109"/>
            <a:ext cx="4330875" cy="199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Block_A_The_UofA_Horiz_01.jpg"/>
          <p:cNvPicPr>
            <a:picLocks noChangeAspect="1"/>
          </p:cNvPicPr>
          <p:nvPr/>
        </p:nvPicPr>
        <p:blipFill>
          <a:blip r:embed="rId4" cstate="print"/>
          <a:stretch>
            <a:fillRect/>
          </a:stretch>
        </p:blipFill>
        <p:spPr>
          <a:xfrm>
            <a:off x="8153400" y="6553200"/>
            <a:ext cx="944350" cy="22380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16" y="3416509"/>
            <a:ext cx="4330875" cy="199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8" name="Table 17"/>
          <p:cNvGraphicFramePr>
            <a:graphicFrameLocks noGrp="1"/>
          </p:cNvGraphicFramePr>
          <p:nvPr>
            <p:extLst>
              <p:ext uri="{D42A27DB-BD31-4B8C-83A1-F6EECF244321}">
                <p14:modId xmlns:p14="http://schemas.microsoft.com/office/powerpoint/2010/main" val="1654437348"/>
              </p:ext>
            </p:extLst>
          </p:nvPr>
        </p:nvGraphicFramePr>
        <p:xfrm>
          <a:off x="2438400" y="3416505"/>
          <a:ext cx="4330872" cy="1993695"/>
        </p:xfrm>
        <a:graphic>
          <a:graphicData uri="http://schemas.openxmlformats.org/drawingml/2006/table">
            <a:tbl>
              <a:tblPr firstRow="1" bandRow="1">
                <a:tableStyleId>{2D5ABB26-0587-4C30-8999-92F81FD0307C}</a:tableStyleId>
              </a:tblPr>
              <a:tblGrid>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tblGrid>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34" name="Group 33"/>
          <p:cNvGrpSpPr/>
          <p:nvPr/>
        </p:nvGrpSpPr>
        <p:grpSpPr>
          <a:xfrm rot="5400000">
            <a:off x="6201277" y="3084349"/>
            <a:ext cx="1230614" cy="1136368"/>
            <a:chOff x="1538281" y="2667000"/>
            <a:chExt cx="1230614" cy="1136368"/>
          </a:xfrm>
        </p:grpSpPr>
        <p:cxnSp>
          <p:nvCxnSpPr>
            <p:cNvPr id="35" name="Straight Connector 34"/>
            <p:cNvCxnSpPr/>
            <p:nvPr/>
          </p:nvCxnSpPr>
          <p:spPr bwMode="auto">
            <a:xfrm>
              <a:off x="1538281" y="2667000"/>
              <a:ext cx="1003126" cy="1136368"/>
            </a:xfrm>
            <a:prstGeom prst="line">
              <a:avLst/>
            </a:prstGeom>
            <a:solidFill>
              <a:schemeClr val="accent1"/>
            </a:solidFill>
            <a:ln w="28575" cap="flat" cmpd="sng" algn="ctr">
              <a:solidFill>
                <a:srgbClr val="AA72D4"/>
              </a:solidFill>
              <a:prstDash val="solid"/>
              <a:round/>
              <a:headEnd type="none" w="lg" len="lg"/>
              <a:tailEnd type="arrow" w="lg" len="lg"/>
            </a:ln>
            <a:effectLst/>
          </p:spPr>
        </p:cxnSp>
        <p:cxnSp>
          <p:nvCxnSpPr>
            <p:cNvPr id="36" name="Straight Connector 35"/>
            <p:cNvCxnSpPr/>
            <p:nvPr/>
          </p:nvCxnSpPr>
          <p:spPr bwMode="auto">
            <a:xfrm>
              <a:off x="1538281" y="2667000"/>
              <a:ext cx="1191005" cy="1093930"/>
            </a:xfrm>
            <a:prstGeom prst="line">
              <a:avLst/>
            </a:prstGeom>
            <a:solidFill>
              <a:schemeClr val="accent1"/>
            </a:solidFill>
            <a:ln w="28575" cap="flat" cmpd="sng" algn="ctr">
              <a:solidFill>
                <a:srgbClr val="AA72D4"/>
              </a:solidFill>
              <a:prstDash val="solid"/>
              <a:round/>
              <a:headEnd type="none" w="lg" len="lg"/>
              <a:tailEnd type="arrow" w="lg" len="lg"/>
            </a:ln>
            <a:effectLst/>
          </p:spPr>
        </p:cxnSp>
        <p:cxnSp>
          <p:nvCxnSpPr>
            <p:cNvPr id="37" name="Straight Connector 36"/>
            <p:cNvCxnSpPr/>
            <p:nvPr/>
          </p:nvCxnSpPr>
          <p:spPr bwMode="auto">
            <a:xfrm>
              <a:off x="1538281" y="2667000"/>
              <a:ext cx="1230614" cy="906051"/>
            </a:xfrm>
            <a:prstGeom prst="line">
              <a:avLst/>
            </a:prstGeom>
            <a:solidFill>
              <a:schemeClr val="accent1"/>
            </a:solidFill>
            <a:ln w="28575" cap="flat" cmpd="sng" algn="ctr">
              <a:solidFill>
                <a:srgbClr val="AA72D4"/>
              </a:solidFill>
              <a:prstDash val="solid"/>
              <a:round/>
              <a:headEnd type="none" w="lg" len="lg"/>
              <a:tailEnd type="arrow" w="lg" len="lg"/>
            </a:ln>
            <a:effectLst/>
          </p:spPr>
        </p:cxnSp>
      </p:grpSp>
      <p:sp>
        <p:nvSpPr>
          <p:cNvPr id="38" name="Text Box 3"/>
          <p:cNvSpPr txBox="1">
            <a:spLocks noChangeArrowheads="1"/>
          </p:cNvSpPr>
          <p:nvPr/>
        </p:nvSpPr>
        <p:spPr bwMode="auto">
          <a:xfrm>
            <a:off x="6934200" y="2351426"/>
            <a:ext cx="1658844" cy="707886"/>
          </a:xfrm>
          <a:prstGeom prst="rect">
            <a:avLst/>
          </a:prstGeom>
          <a:noFill/>
          <a:ln w="9525">
            <a:noFill/>
            <a:miter lim="800000"/>
            <a:headEnd/>
            <a:tailEnd/>
          </a:ln>
        </p:spPr>
        <p:txBody>
          <a:bodyPr wrap="square">
            <a:spAutoFit/>
          </a:bodyPr>
          <a:lstStyle/>
          <a:p>
            <a:pPr algn="ctr"/>
            <a:r>
              <a:rPr lang="en-US" sz="2000" dirty="0" smtClean="0">
                <a:solidFill>
                  <a:srgbClr val="AA72D4"/>
                </a:solidFill>
                <a:latin typeface="Calibri" pitchFamily="34" charset="0"/>
              </a:rPr>
              <a:t>Spray</a:t>
            </a:r>
          </a:p>
          <a:p>
            <a:pPr algn="ctr"/>
            <a:r>
              <a:rPr lang="en-US" sz="2000" dirty="0" smtClean="0">
                <a:solidFill>
                  <a:srgbClr val="AA72D4"/>
                </a:solidFill>
                <a:latin typeface="Calibri" pitchFamily="34" charset="0"/>
              </a:rPr>
              <a:t>Zone</a:t>
            </a:r>
            <a:endParaRPr lang="en-US" sz="2000" dirty="0">
              <a:solidFill>
                <a:srgbClr val="AA72D4"/>
              </a:solidFill>
              <a:latin typeface="Calibri" pitchFamily="34" charset="0"/>
            </a:endParaRPr>
          </a:p>
        </p:txBody>
      </p:sp>
    </p:spTree>
    <p:extLst>
      <p:ext uri="{BB962C8B-B14F-4D97-AF65-F5344CB8AC3E}">
        <p14:creationId xmlns:p14="http://schemas.microsoft.com/office/powerpoint/2010/main" val="10062217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16" y="597109"/>
            <a:ext cx="4330875" cy="199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Block_A_The_UofA_Horiz_01.jpg"/>
          <p:cNvPicPr>
            <a:picLocks noChangeAspect="1"/>
          </p:cNvPicPr>
          <p:nvPr/>
        </p:nvPicPr>
        <p:blipFill>
          <a:blip r:embed="rId4" cstate="print"/>
          <a:stretch>
            <a:fillRect/>
          </a:stretch>
        </p:blipFill>
        <p:spPr>
          <a:xfrm>
            <a:off x="8153400" y="6553200"/>
            <a:ext cx="944350" cy="22380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16" y="3416509"/>
            <a:ext cx="4330875" cy="199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8" name="Table 17"/>
          <p:cNvGraphicFramePr>
            <a:graphicFrameLocks noGrp="1"/>
          </p:cNvGraphicFramePr>
          <p:nvPr>
            <p:extLst>
              <p:ext uri="{D42A27DB-BD31-4B8C-83A1-F6EECF244321}">
                <p14:modId xmlns:p14="http://schemas.microsoft.com/office/powerpoint/2010/main" val="628142015"/>
              </p:ext>
            </p:extLst>
          </p:nvPr>
        </p:nvGraphicFramePr>
        <p:xfrm>
          <a:off x="2438400" y="3416505"/>
          <a:ext cx="4330872" cy="1993695"/>
        </p:xfrm>
        <a:graphic>
          <a:graphicData uri="http://schemas.openxmlformats.org/drawingml/2006/table">
            <a:tbl>
              <a:tblPr firstRow="1" bandRow="1">
                <a:tableStyleId>{2D5ABB26-0587-4C30-8999-92F81FD0307C}</a:tableStyleId>
              </a:tblPr>
              <a:tblGrid>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gridCol w="180453"/>
              </a:tblGrid>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81245">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34" name="Group 33"/>
          <p:cNvGrpSpPr/>
          <p:nvPr/>
        </p:nvGrpSpPr>
        <p:grpSpPr>
          <a:xfrm rot="5400000">
            <a:off x="6201277" y="3084349"/>
            <a:ext cx="1230614" cy="1136368"/>
            <a:chOff x="1538281" y="2667000"/>
            <a:chExt cx="1230614" cy="1136368"/>
          </a:xfrm>
        </p:grpSpPr>
        <p:cxnSp>
          <p:nvCxnSpPr>
            <p:cNvPr id="35" name="Straight Connector 34"/>
            <p:cNvCxnSpPr/>
            <p:nvPr/>
          </p:nvCxnSpPr>
          <p:spPr bwMode="auto">
            <a:xfrm>
              <a:off x="1538281" y="2667000"/>
              <a:ext cx="1003126" cy="1136368"/>
            </a:xfrm>
            <a:prstGeom prst="line">
              <a:avLst/>
            </a:prstGeom>
            <a:solidFill>
              <a:schemeClr val="accent1"/>
            </a:solidFill>
            <a:ln w="28575" cap="flat" cmpd="sng" algn="ctr">
              <a:solidFill>
                <a:srgbClr val="AA72D4"/>
              </a:solidFill>
              <a:prstDash val="solid"/>
              <a:round/>
              <a:headEnd type="none" w="lg" len="lg"/>
              <a:tailEnd type="arrow" w="lg" len="lg"/>
            </a:ln>
            <a:effectLst/>
          </p:spPr>
        </p:cxnSp>
        <p:cxnSp>
          <p:nvCxnSpPr>
            <p:cNvPr id="36" name="Straight Connector 35"/>
            <p:cNvCxnSpPr/>
            <p:nvPr/>
          </p:nvCxnSpPr>
          <p:spPr bwMode="auto">
            <a:xfrm>
              <a:off x="1538281" y="2667000"/>
              <a:ext cx="1191005" cy="1093930"/>
            </a:xfrm>
            <a:prstGeom prst="line">
              <a:avLst/>
            </a:prstGeom>
            <a:solidFill>
              <a:schemeClr val="accent1"/>
            </a:solidFill>
            <a:ln w="28575" cap="flat" cmpd="sng" algn="ctr">
              <a:solidFill>
                <a:srgbClr val="AA72D4"/>
              </a:solidFill>
              <a:prstDash val="solid"/>
              <a:round/>
              <a:headEnd type="none" w="lg" len="lg"/>
              <a:tailEnd type="arrow" w="lg" len="lg"/>
            </a:ln>
            <a:effectLst/>
          </p:spPr>
        </p:cxnSp>
        <p:cxnSp>
          <p:nvCxnSpPr>
            <p:cNvPr id="37" name="Straight Connector 36"/>
            <p:cNvCxnSpPr/>
            <p:nvPr/>
          </p:nvCxnSpPr>
          <p:spPr bwMode="auto">
            <a:xfrm>
              <a:off x="1538281" y="2667000"/>
              <a:ext cx="1230614" cy="906051"/>
            </a:xfrm>
            <a:prstGeom prst="line">
              <a:avLst/>
            </a:prstGeom>
            <a:solidFill>
              <a:schemeClr val="accent1"/>
            </a:solidFill>
            <a:ln w="28575" cap="flat" cmpd="sng" algn="ctr">
              <a:solidFill>
                <a:srgbClr val="AA72D4"/>
              </a:solidFill>
              <a:prstDash val="solid"/>
              <a:round/>
              <a:headEnd type="none" w="lg" len="lg"/>
              <a:tailEnd type="arrow" w="lg" len="lg"/>
            </a:ln>
            <a:effectLst/>
          </p:spPr>
        </p:cxnSp>
      </p:grpSp>
      <p:sp>
        <p:nvSpPr>
          <p:cNvPr id="38" name="Text Box 3"/>
          <p:cNvSpPr txBox="1">
            <a:spLocks noChangeArrowheads="1"/>
          </p:cNvSpPr>
          <p:nvPr/>
        </p:nvSpPr>
        <p:spPr bwMode="auto">
          <a:xfrm>
            <a:off x="6934200" y="2351426"/>
            <a:ext cx="1658844" cy="707886"/>
          </a:xfrm>
          <a:prstGeom prst="rect">
            <a:avLst/>
          </a:prstGeom>
          <a:noFill/>
          <a:ln w="9525">
            <a:noFill/>
            <a:miter lim="800000"/>
            <a:headEnd/>
            <a:tailEnd/>
          </a:ln>
        </p:spPr>
        <p:txBody>
          <a:bodyPr wrap="square">
            <a:spAutoFit/>
          </a:bodyPr>
          <a:lstStyle/>
          <a:p>
            <a:pPr algn="ctr"/>
            <a:r>
              <a:rPr lang="en-US" sz="2000" dirty="0" smtClean="0">
                <a:solidFill>
                  <a:srgbClr val="AA72D4"/>
                </a:solidFill>
                <a:latin typeface="Calibri" pitchFamily="34" charset="0"/>
              </a:rPr>
              <a:t>Spray</a:t>
            </a:r>
          </a:p>
          <a:p>
            <a:pPr algn="ctr"/>
            <a:r>
              <a:rPr lang="en-US" sz="2000" dirty="0" smtClean="0">
                <a:solidFill>
                  <a:srgbClr val="AA72D4"/>
                </a:solidFill>
                <a:latin typeface="Calibri" pitchFamily="34" charset="0"/>
              </a:rPr>
              <a:t>Zone</a:t>
            </a:r>
            <a:endParaRPr lang="en-US" sz="2000" dirty="0">
              <a:solidFill>
                <a:srgbClr val="AA72D4"/>
              </a:solidFill>
              <a:latin typeface="Calibri" pitchFamily="34" charset="0"/>
            </a:endParaRPr>
          </a:p>
        </p:txBody>
      </p:sp>
      <p:cxnSp>
        <p:nvCxnSpPr>
          <p:cNvPr id="19" name="Straight Connector 7"/>
          <p:cNvCxnSpPr>
            <a:cxnSpLocks noChangeShapeType="1"/>
          </p:cNvCxnSpPr>
          <p:nvPr/>
        </p:nvCxnSpPr>
        <p:spPr bwMode="auto">
          <a:xfrm rot="5400000" flipV="1">
            <a:off x="7169367" y="4675632"/>
            <a:ext cx="2742" cy="365760"/>
          </a:xfrm>
          <a:prstGeom prst="line">
            <a:avLst/>
          </a:prstGeom>
          <a:noFill/>
          <a:ln w="19050" algn="ctr">
            <a:solidFill>
              <a:sysClr val="window" lastClr="FFFFFF"/>
            </a:solidFill>
            <a:round/>
            <a:headEnd/>
            <a:tailEnd/>
          </a:ln>
        </p:spPr>
      </p:cxnSp>
      <p:cxnSp>
        <p:nvCxnSpPr>
          <p:cNvPr id="20" name="Straight Connector 7"/>
          <p:cNvCxnSpPr>
            <a:cxnSpLocks noChangeShapeType="1"/>
          </p:cNvCxnSpPr>
          <p:nvPr/>
        </p:nvCxnSpPr>
        <p:spPr bwMode="auto">
          <a:xfrm rot="5400000" flipV="1">
            <a:off x="7157590" y="4847691"/>
            <a:ext cx="2742" cy="365760"/>
          </a:xfrm>
          <a:prstGeom prst="line">
            <a:avLst/>
          </a:prstGeom>
          <a:noFill/>
          <a:ln w="19050" algn="ctr">
            <a:solidFill>
              <a:sysClr val="window" lastClr="FFFFFF"/>
            </a:solidFill>
            <a:round/>
            <a:headEnd/>
            <a:tailEnd/>
          </a:ln>
        </p:spPr>
      </p:cxnSp>
      <p:cxnSp>
        <p:nvCxnSpPr>
          <p:cNvPr id="21" name="Straight Connector 7"/>
          <p:cNvCxnSpPr>
            <a:cxnSpLocks noChangeShapeType="1"/>
          </p:cNvCxnSpPr>
          <p:nvPr/>
        </p:nvCxnSpPr>
        <p:spPr bwMode="auto">
          <a:xfrm>
            <a:off x="7162800" y="4495800"/>
            <a:ext cx="5817" cy="364083"/>
          </a:xfrm>
          <a:prstGeom prst="line">
            <a:avLst/>
          </a:prstGeom>
          <a:noFill/>
          <a:ln w="19050" algn="ctr">
            <a:solidFill>
              <a:sysClr val="window" lastClr="FFFFFF"/>
            </a:solidFill>
            <a:round/>
            <a:headEnd type="none" w="med" len="med"/>
            <a:tailEnd type="arrow" w="med" len="med"/>
          </a:ln>
        </p:spPr>
      </p:cxnSp>
      <p:sp>
        <p:nvSpPr>
          <p:cNvPr id="22" name="TextBox 21"/>
          <p:cNvSpPr txBox="1"/>
          <p:nvPr/>
        </p:nvSpPr>
        <p:spPr>
          <a:xfrm>
            <a:off x="7316197" y="4278868"/>
            <a:ext cx="684803" cy="369332"/>
          </a:xfrm>
          <a:prstGeom prst="rect">
            <a:avLst/>
          </a:prstGeom>
          <a:noFill/>
        </p:spPr>
        <p:txBody>
          <a:bodyPr wrap="none" rtlCol="0">
            <a:spAutoFit/>
          </a:bodyPr>
          <a:lstStyle/>
          <a:p>
            <a:r>
              <a:rPr lang="en-US" sz="18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cm</a:t>
            </a:r>
            <a:endParaRPr lang="en-US" sz="18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26" name="Straight Connector 7"/>
          <p:cNvCxnSpPr>
            <a:cxnSpLocks noChangeShapeType="1"/>
          </p:cNvCxnSpPr>
          <p:nvPr/>
        </p:nvCxnSpPr>
        <p:spPr bwMode="auto">
          <a:xfrm>
            <a:off x="7168617" y="5046117"/>
            <a:ext cx="5817" cy="364083"/>
          </a:xfrm>
          <a:prstGeom prst="line">
            <a:avLst/>
          </a:prstGeom>
          <a:noFill/>
          <a:ln w="19050" algn="ctr">
            <a:solidFill>
              <a:sysClr val="window" lastClr="FFFFFF"/>
            </a:solidFill>
            <a:round/>
            <a:headEnd type="arrow" w="med" len="med"/>
            <a:tailEnd type="none" w="med" len="med"/>
          </a:ln>
        </p:spPr>
      </p:cxnSp>
    </p:spTree>
    <p:extLst>
      <p:ext uri="{BB962C8B-B14F-4D97-AF65-F5344CB8AC3E}">
        <p14:creationId xmlns:p14="http://schemas.microsoft.com/office/powerpoint/2010/main" val="37175317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Precision Spray System</a:t>
            </a:r>
            <a:endParaRPr lang="en-US" dirty="0">
              <a:solidFill>
                <a:srgbClr val="FFFF00"/>
              </a:solidFill>
            </a:endParaRPr>
          </a:p>
        </p:txBody>
      </p:sp>
      <p:sp>
        <p:nvSpPr>
          <p:cNvPr id="3" name="Content Placeholder 2"/>
          <p:cNvSpPr>
            <a:spLocks noGrp="1"/>
          </p:cNvSpPr>
          <p:nvPr>
            <p:ph idx="1"/>
          </p:nvPr>
        </p:nvSpPr>
        <p:spPr>
          <a:xfrm>
            <a:off x="457200" y="1524000"/>
            <a:ext cx="8229600" cy="4800600"/>
          </a:xfrm>
        </p:spPr>
        <p:txBody>
          <a:bodyPr>
            <a:normAutofit/>
          </a:bodyPr>
          <a:lstStyle/>
          <a:p>
            <a:r>
              <a:rPr lang="en-US" dirty="0" smtClean="0">
                <a:solidFill>
                  <a:schemeClr val="bg1"/>
                </a:solidFill>
              </a:rPr>
              <a:t>Design Criteria</a:t>
            </a:r>
          </a:p>
          <a:p>
            <a:pPr lvl="1"/>
            <a:r>
              <a:rPr lang="en-US" dirty="0" smtClean="0">
                <a:solidFill>
                  <a:schemeClr val="bg1"/>
                </a:solidFill>
              </a:rPr>
              <a:t>Deliver herbicides at 1-cm level scale accuracy</a:t>
            </a:r>
          </a:p>
          <a:p>
            <a:pPr lvl="1"/>
            <a:r>
              <a:rPr lang="en-US" dirty="0" smtClean="0">
                <a:solidFill>
                  <a:schemeClr val="bg1"/>
                </a:solidFill>
              </a:rPr>
              <a:t>Travel at commercially viable speeds (2 mph)</a:t>
            </a:r>
          </a:p>
          <a:p>
            <a:pPr lvl="1"/>
            <a:r>
              <a:rPr lang="en-US" dirty="0" smtClean="0">
                <a:solidFill>
                  <a:schemeClr val="bg1"/>
                </a:solidFill>
              </a:rPr>
              <a:t>Economically feasible</a:t>
            </a:r>
          </a:p>
          <a:p>
            <a:pPr lvl="1"/>
            <a:r>
              <a:rPr lang="en-US" dirty="0" smtClean="0">
                <a:solidFill>
                  <a:schemeClr val="bg1"/>
                </a:solidFill>
              </a:rPr>
              <a:t>Suitable for use in agricultural environment</a:t>
            </a:r>
          </a:p>
          <a:p>
            <a:pPr lvl="1"/>
            <a:endParaRPr lang="en-US" dirty="0">
              <a:solidFill>
                <a:schemeClr val="bg1"/>
              </a:solidFill>
            </a:endParaRPr>
          </a:p>
        </p:txBody>
      </p:sp>
    </p:spTree>
    <p:extLst>
      <p:ext uri="{BB962C8B-B14F-4D97-AF65-F5344CB8AC3E}">
        <p14:creationId xmlns:p14="http://schemas.microsoft.com/office/powerpoint/2010/main" val="3676254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62000" y="573376"/>
            <a:ext cx="4470400" cy="2869996"/>
          </a:xfrm>
          <a:prstGeom prst="rect">
            <a:avLst/>
          </a:prstGeom>
          <a:noFill/>
          <a:ln w="9525">
            <a:noFill/>
            <a:miter lim="800000"/>
            <a:headEnd/>
            <a:tailEnd/>
          </a:ln>
        </p:spPr>
      </p:pic>
      <p:pic>
        <p:nvPicPr>
          <p:cNvPr id="24581"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562600" y="2895600"/>
            <a:ext cx="2729783" cy="2795299"/>
          </a:xfrm>
          <a:prstGeom prst="rect">
            <a:avLst/>
          </a:prstGeom>
          <a:noFill/>
          <a:ln w="9525">
            <a:noFill/>
            <a:miter lim="800000"/>
            <a:headEnd/>
            <a:tailEnd/>
          </a:ln>
        </p:spPr>
      </p:pic>
      <p:sp>
        <p:nvSpPr>
          <p:cNvPr id="8" name="Text Box 3"/>
          <p:cNvSpPr txBox="1">
            <a:spLocks noChangeArrowheads="1"/>
          </p:cNvSpPr>
          <p:nvPr/>
        </p:nvSpPr>
        <p:spPr bwMode="auto">
          <a:xfrm>
            <a:off x="0" y="5934670"/>
            <a:ext cx="9144000" cy="892552"/>
          </a:xfrm>
          <a:prstGeom prst="rect">
            <a:avLst/>
          </a:prstGeom>
          <a:noFill/>
          <a:ln w="9525">
            <a:noFill/>
            <a:miter lim="800000"/>
            <a:headEnd/>
            <a:tailEnd/>
          </a:ln>
        </p:spPr>
        <p:txBody>
          <a:bodyPr>
            <a:spAutoFit/>
          </a:bodyPr>
          <a:lstStyle/>
          <a:p>
            <a:pPr algn="ctr"/>
            <a:r>
              <a:rPr lang="en-US" sz="3200" dirty="0" err="1" smtClean="0">
                <a:solidFill>
                  <a:prstClr val="white"/>
                </a:solidFill>
                <a:latin typeface="Calibri" pitchFamily="34" charset="0"/>
              </a:rPr>
              <a:t>Stekettee</a:t>
            </a:r>
            <a:r>
              <a:rPr lang="en-US" sz="3200" dirty="0" smtClean="0">
                <a:solidFill>
                  <a:prstClr val="white"/>
                </a:solidFill>
                <a:latin typeface="Calibri" pitchFamily="34" charset="0"/>
              </a:rPr>
              <a:t> IC</a:t>
            </a:r>
          </a:p>
          <a:p>
            <a:pPr algn="ctr"/>
            <a:r>
              <a:rPr lang="en-US" sz="2000" dirty="0" smtClean="0">
                <a:solidFill>
                  <a:prstClr val="white"/>
                </a:solidFill>
                <a:latin typeface="Calibri" pitchFamily="34" charset="0"/>
              </a:rPr>
              <a:t>Distributor – Sutton Ag Enterprises, Inc., Salinas, CA</a:t>
            </a:r>
            <a:endParaRPr lang="en-US" sz="2000" dirty="0">
              <a:solidFill>
                <a:prstClr val="white"/>
              </a:solidFill>
              <a:latin typeface="Calibri" pitchFamily="34" charset="0"/>
            </a:endParaRPr>
          </a:p>
        </p:txBody>
      </p:sp>
    </p:spTree>
    <p:extLst>
      <p:ext uri="{BB962C8B-B14F-4D97-AF65-F5344CB8AC3E}">
        <p14:creationId xmlns:p14="http://schemas.microsoft.com/office/powerpoint/2010/main" val="26857209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9"/>
          <p:cNvSpPr txBox="1">
            <a:spLocks noChangeArrowheads="1"/>
          </p:cNvSpPr>
          <p:nvPr/>
        </p:nvSpPr>
        <p:spPr>
          <a:xfrm>
            <a:off x="0" y="0"/>
            <a:ext cx="91440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altLang="en-US" sz="3600" b="1" dirty="0" smtClean="0">
                <a:solidFill>
                  <a:srgbClr val="FFFF00"/>
                </a:solidFill>
              </a:rPr>
              <a:t>Solenoid Valve/Nozzle Assemblies</a:t>
            </a:r>
          </a:p>
        </p:txBody>
      </p:sp>
      <p:sp>
        <p:nvSpPr>
          <p:cNvPr id="42" name="Rectangle 7"/>
          <p:cNvSpPr>
            <a:spLocks noChangeArrowheads="1"/>
          </p:cNvSpPr>
          <p:nvPr/>
        </p:nvSpPr>
        <p:spPr bwMode="auto">
          <a:xfrm>
            <a:off x="-205164" y="1905000"/>
            <a:ext cx="1769322"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buClr>
                <a:srgbClr val="000000"/>
              </a:buClr>
              <a:buFont typeface="Wingdings" pitchFamily="2" charset="2"/>
              <a:buNone/>
            </a:pPr>
            <a:r>
              <a:rPr lang="en-US" altLang="en-US" sz="1400" b="1" dirty="0" smtClean="0">
                <a:solidFill>
                  <a:prstClr val="white"/>
                </a:solidFill>
              </a:rPr>
              <a:t>Standard</a:t>
            </a:r>
            <a:endParaRPr lang="en-US" altLang="en-US" sz="1400" b="1" dirty="0">
              <a:solidFill>
                <a:prstClr val="white"/>
              </a:solidFill>
            </a:endParaRPr>
          </a:p>
          <a:p>
            <a:pPr lvl="1" eaLnBrk="1" hangingPunct="1">
              <a:buClr>
                <a:prstClr val="black"/>
              </a:buClr>
              <a:buFont typeface="Wingdings" pitchFamily="2" charset="2"/>
              <a:buNone/>
            </a:pPr>
            <a:endParaRPr lang="en-US" altLang="en-US" sz="2400" b="1" dirty="0">
              <a:solidFill>
                <a:prstClr val="white"/>
              </a:solidFill>
            </a:endParaRPr>
          </a:p>
        </p:txBody>
      </p:sp>
      <p:sp>
        <p:nvSpPr>
          <p:cNvPr id="43" name="Rectangle 7"/>
          <p:cNvSpPr>
            <a:spLocks noChangeArrowheads="1"/>
          </p:cNvSpPr>
          <p:nvPr/>
        </p:nvSpPr>
        <p:spPr bwMode="auto">
          <a:xfrm>
            <a:off x="76200" y="4494209"/>
            <a:ext cx="128016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buClr>
                <a:srgbClr val="000000"/>
              </a:buClr>
              <a:buFont typeface="Wingdings" pitchFamily="2" charset="2"/>
              <a:buNone/>
            </a:pPr>
            <a:r>
              <a:rPr lang="en-US" altLang="en-US" sz="1400" b="1" dirty="0" smtClean="0">
                <a:solidFill>
                  <a:prstClr val="white"/>
                </a:solidFill>
              </a:rPr>
              <a:t>Custom</a:t>
            </a:r>
            <a:endParaRPr lang="en-US" altLang="en-US" sz="1400" b="1" dirty="0">
              <a:solidFill>
                <a:prstClr val="white"/>
              </a:solidFill>
            </a:endParaRPr>
          </a:p>
          <a:p>
            <a:pPr lvl="1" eaLnBrk="1" hangingPunct="1">
              <a:buClr>
                <a:prstClr val="black"/>
              </a:buClr>
              <a:buFont typeface="Wingdings" pitchFamily="2" charset="2"/>
              <a:buNone/>
            </a:pPr>
            <a:endParaRPr lang="en-US" altLang="en-US" sz="2400" b="1" dirty="0">
              <a:solidFill>
                <a:prstClr val="white"/>
              </a:solidFill>
            </a:endParaRPr>
          </a:p>
        </p:txBody>
      </p:sp>
      <p:sp>
        <p:nvSpPr>
          <p:cNvPr id="44" name="Rectangle 7"/>
          <p:cNvSpPr>
            <a:spLocks noChangeArrowheads="1"/>
          </p:cNvSpPr>
          <p:nvPr/>
        </p:nvSpPr>
        <p:spPr bwMode="auto">
          <a:xfrm>
            <a:off x="2724630" y="3581400"/>
            <a:ext cx="2286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1" eaLnBrk="1" hangingPunct="1">
              <a:buClr>
                <a:prstClr val="black"/>
              </a:buClr>
              <a:buFont typeface="Wingdings" pitchFamily="2" charset="2"/>
              <a:buNone/>
            </a:pPr>
            <a:endParaRPr lang="en-US" altLang="en-US" sz="2400" b="1" dirty="0">
              <a:solidFill>
                <a:prstClr val="white"/>
              </a:solidFill>
            </a:endParaRPr>
          </a:p>
        </p:txBody>
      </p:sp>
      <p:sp>
        <p:nvSpPr>
          <p:cNvPr id="24" name="Rectangle 7"/>
          <p:cNvSpPr>
            <a:spLocks noChangeArrowheads="1"/>
          </p:cNvSpPr>
          <p:nvPr/>
        </p:nvSpPr>
        <p:spPr bwMode="auto">
          <a:xfrm>
            <a:off x="1474506" y="938852"/>
            <a:ext cx="1791401"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buClr>
                <a:srgbClr val="000000"/>
              </a:buClr>
              <a:buFont typeface="Wingdings" pitchFamily="2" charset="2"/>
              <a:buNone/>
            </a:pPr>
            <a:r>
              <a:rPr lang="en-US" altLang="en-US" sz="1600" b="1" dirty="0" smtClean="0">
                <a:solidFill>
                  <a:prstClr val="white"/>
                </a:solidFill>
              </a:rPr>
              <a:t>Agriculture</a:t>
            </a:r>
            <a:endParaRPr lang="en-US" altLang="en-US" sz="1600" b="1" dirty="0">
              <a:solidFill>
                <a:prstClr val="white"/>
              </a:solidFill>
            </a:endParaRPr>
          </a:p>
          <a:p>
            <a:pPr lvl="1" algn="ctr" eaLnBrk="1" hangingPunct="1">
              <a:buClr>
                <a:prstClr val="black"/>
              </a:buClr>
              <a:buFont typeface="Wingdings" pitchFamily="2" charset="2"/>
              <a:buNone/>
            </a:pPr>
            <a:endParaRPr lang="en-US" altLang="en-US" sz="2400" b="1" dirty="0">
              <a:solidFill>
                <a:prstClr val="white"/>
              </a:solidFill>
            </a:endParaRPr>
          </a:p>
        </p:txBody>
      </p:sp>
      <p:sp>
        <p:nvSpPr>
          <p:cNvPr id="25" name="Rectangle 7"/>
          <p:cNvSpPr>
            <a:spLocks noChangeArrowheads="1"/>
          </p:cNvSpPr>
          <p:nvPr/>
        </p:nvSpPr>
        <p:spPr bwMode="auto">
          <a:xfrm>
            <a:off x="6781800" y="921234"/>
            <a:ext cx="1692911"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buClr>
                <a:srgbClr val="000000"/>
              </a:buClr>
              <a:buFont typeface="Wingdings" pitchFamily="2" charset="2"/>
              <a:buNone/>
            </a:pPr>
            <a:r>
              <a:rPr lang="en-US" altLang="en-US" sz="1600" b="1" dirty="0" smtClean="0">
                <a:solidFill>
                  <a:prstClr val="white"/>
                </a:solidFill>
              </a:rPr>
              <a:t>Medical</a:t>
            </a:r>
            <a:endParaRPr lang="en-US" altLang="en-US" sz="1600" b="1" dirty="0">
              <a:solidFill>
                <a:prstClr val="white"/>
              </a:solidFill>
            </a:endParaRPr>
          </a:p>
        </p:txBody>
      </p:sp>
      <p:pic>
        <p:nvPicPr>
          <p:cNvPr id="29" name="Picture 28"/>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r="12801"/>
          <a:stretch/>
        </p:blipFill>
        <p:spPr bwMode="auto">
          <a:xfrm rot="5400000">
            <a:off x="6713855" y="1644143"/>
            <a:ext cx="1828800" cy="1292942"/>
          </a:xfrm>
          <a:prstGeom prst="rect">
            <a:avLst/>
          </a:prstGeom>
          <a:ln>
            <a:noFill/>
          </a:ln>
          <a:extLst>
            <a:ext uri="{53640926-AAD7-44D8-BBD7-CCE9431645EC}">
              <a14:shadowObscured xmlns:a14="http://schemas.microsoft.com/office/drawing/2010/main"/>
            </a:ext>
          </a:extLst>
        </p:spPr>
      </p:pic>
      <p:pic>
        <p:nvPicPr>
          <p:cNvPr id="30" name="Picture 29"/>
          <p:cNvPicPr/>
          <p:nvPr/>
        </p:nvPicPr>
        <p:blipFill rotWithShape="1">
          <a:blip r:embed="rId5" cstate="print">
            <a:extLst>
              <a:ext uri="{BEBA8EAE-BF5A-486C-A8C5-ECC9F3942E4B}">
                <a14:imgProps xmlns:a14="http://schemas.microsoft.com/office/drawing/2010/main">
                  <a14:imgLayer r:embed="rId6">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3357" t="12376" r="32218" b="12399"/>
          <a:stretch/>
        </p:blipFill>
        <p:spPr bwMode="auto">
          <a:xfrm rot="5400000">
            <a:off x="6713855" y="3919545"/>
            <a:ext cx="1828800" cy="1692910"/>
          </a:xfrm>
          <a:prstGeom prst="rect">
            <a:avLst/>
          </a:prstGeom>
          <a:ln>
            <a:noFill/>
          </a:ln>
          <a:extLst>
            <a:ext uri="{53640926-AAD7-44D8-BBD7-CCE9431645EC}">
              <a14:shadowObscured xmlns:a14="http://schemas.microsoft.com/office/drawing/2010/main"/>
            </a:ext>
          </a:extLst>
        </p:spPr>
      </p:pic>
      <p:sp>
        <p:nvSpPr>
          <p:cNvPr id="26" name="Rectangle 7"/>
          <p:cNvSpPr>
            <a:spLocks noChangeArrowheads="1"/>
          </p:cNvSpPr>
          <p:nvPr/>
        </p:nvSpPr>
        <p:spPr bwMode="auto">
          <a:xfrm>
            <a:off x="3962400" y="938852"/>
            <a:ext cx="206819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buClr>
                <a:srgbClr val="000000"/>
              </a:buClr>
              <a:buFont typeface="Wingdings" pitchFamily="2" charset="2"/>
              <a:buNone/>
            </a:pPr>
            <a:r>
              <a:rPr lang="en-US" altLang="en-US" sz="1600" b="1" dirty="0" smtClean="0">
                <a:solidFill>
                  <a:prstClr val="white"/>
                </a:solidFill>
              </a:rPr>
              <a:t>Automotive</a:t>
            </a:r>
            <a:endParaRPr lang="en-US" altLang="en-US" sz="1600" b="1" dirty="0">
              <a:solidFill>
                <a:prstClr val="white"/>
              </a:solidFill>
            </a:endParaRPr>
          </a:p>
          <a:p>
            <a:pPr lvl="1" algn="ctr" eaLnBrk="1" hangingPunct="1">
              <a:buClr>
                <a:prstClr val="black"/>
              </a:buClr>
              <a:buFont typeface="Wingdings" pitchFamily="2" charset="2"/>
              <a:buNone/>
            </a:pPr>
            <a:endParaRPr lang="en-US" altLang="en-US" sz="2400" b="1" dirty="0">
              <a:solidFill>
                <a:prstClr val="white"/>
              </a:solidFill>
            </a:endParaRPr>
          </a:p>
        </p:txBody>
      </p:sp>
      <p:pic>
        <p:nvPicPr>
          <p:cNvPr id="31" name="Picture 30"/>
          <p:cNvPicPr/>
          <p:nvPr/>
        </p:nvPicPr>
        <p:blipFill rotWithShape="1">
          <a:blip r:embed="rId7" cstate="print">
            <a:extLst>
              <a:ext uri="{BEBA8EAE-BF5A-486C-A8C5-ECC9F3942E4B}">
                <a14:imgProps xmlns:a14="http://schemas.microsoft.com/office/drawing/2010/main">
                  <a14:imgLayer r:embed="rId8">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9051" r="28908"/>
          <a:stretch/>
        </p:blipFill>
        <p:spPr bwMode="auto">
          <a:xfrm rot="5400000">
            <a:off x="4093527" y="3702210"/>
            <a:ext cx="1828800" cy="2045335"/>
          </a:xfrm>
          <a:prstGeom prst="rect">
            <a:avLst/>
          </a:prstGeom>
          <a:ln>
            <a:noFill/>
          </a:ln>
          <a:extLst>
            <a:ext uri="{53640926-AAD7-44D8-BBD7-CCE9431645EC}">
              <a14:shadowObscured xmlns:a14="http://schemas.microsoft.com/office/drawing/2010/main"/>
            </a:ext>
          </a:extLst>
        </p:spPr>
      </p:pic>
      <p:pic>
        <p:nvPicPr>
          <p:cNvPr id="32" name="Picture 31"/>
          <p:cNvPicPr/>
          <p:nvPr/>
        </p:nvPicPr>
        <p:blipFill rotWithShape="1">
          <a:blip r:embed="rId9" cstate="print">
            <a:extLst>
              <a:ext uri="{BEBA8EAE-BF5A-486C-A8C5-ECC9F3942E4B}">
                <a14:imgProps xmlns:a14="http://schemas.microsoft.com/office/drawing/2010/main">
                  <a14:imgLayer r:embed="rId10">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21464" r="29853"/>
          <a:stretch/>
        </p:blipFill>
        <p:spPr bwMode="auto">
          <a:xfrm rot="5400000">
            <a:off x="4093527" y="1238254"/>
            <a:ext cx="1828800" cy="2068195"/>
          </a:xfrm>
          <a:prstGeom prst="rect">
            <a:avLst/>
          </a:prstGeom>
          <a:ln>
            <a:noFill/>
          </a:ln>
          <a:extLst>
            <a:ext uri="{53640926-AAD7-44D8-BBD7-CCE9431645EC}">
              <a14:shadowObscured xmlns:a14="http://schemas.microsoft.com/office/drawing/2010/main"/>
            </a:ext>
          </a:extLst>
        </p:spPr>
      </p:pic>
      <p:pic>
        <p:nvPicPr>
          <p:cNvPr id="33" name="Picture 32"/>
          <p:cNvPicPr>
            <a:picLocks noChangeAspect="1"/>
          </p:cNvPicPr>
          <p:nvPr/>
        </p:nvPicPr>
        <p:blipFill rotWithShape="1">
          <a:blip r:embed="rId11" cstate="print">
            <a:extLst>
              <a:ext uri="{BEBA8EAE-BF5A-486C-A8C5-ECC9F3942E4B}">
                <a14:imgProps xmlns:a14="http://schemas.microsoft.com/office/drawing/2010/main">
                  <a14:imgLayer r:embed="rId12">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6424" t="8403" r="26090" b="3938"/>
          <a:stretch/>
        </p:blipFill>
        <p:spPr bwMode="auto">
          <a:xfrm rot="5400000">
            <a:off x="1455807" y="1376650"/>
            <a:ext cx="1828800" cy="1791402"/>
          </a:xfrm>
          <a:prstGeom prst="rect">
            <a:avLst/>
          </a:prstGeom>
          <a:ln>
            <a:noFill/>
          </a:ln>
          <a:extLst>
            <a:ext uri="{53640926-AAD7-44D8-BBD7-CCE9431645EC}">
              <a14:shadowObscured xmlns:a14="http://schemas.microsoft.com/office/drawing/2010/main"/>
            </a:ext>
          </a:extLst>
        </p:spPr>
      </p:pic>
      <p:sp>
        <p:nvSpPr>
          <p:cNvPr id="34" name="Rectangle 7"/>
          <p:cNvSpPr>
            <a:spLocks noChangeArrowheads="1"/>
          </p:cNvSpPr>
          <p:nvPr/>
        </p:nvSpPr>
        <p:spPr bwMode="auto">
          <a:xfrm>
            <a:off x="0" y="6172200"/>
            <a:ext cx="91440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buClr>
                <a:srgbClr val="000000"/>
              </a:buClr>
              <a:buFont typeface="Wingdings" pitchFamily="2" charset="2"/>
              <a:buNone/>
            </a:pPr>
            <a:r>
              <a:rPr lang="en-US" altLang="en-US" sz="2400" b="1" dirty="0" smtClean="0">
                <a:solidFill>
                  <a:srgbClr val="FFFF00"/>
                </a:solidFill>
              </a:rPr>
              <a:t>&gt; 40 Solenoid Valve/Nozzle Body Combinations Tested</a:t>
            </a:r>
            <a:endParaRPr lang="en-US" altLang="en-US" sz="2400" b="1" dirty="0">
              <a:solidFill>
                <a:prstClr val="white"/>
              </a:solidFill>
            </a:endParaRPr>
          </a:p>
        </p:txBody>
      </p:sp>
      <p:pic>
        <p:nvPicPr>
          <p:cNvPr id="35" name="Picture 34"/>
          <p:cNvPicPr/>
          <p:nvPr/>
        </p:nvPicPr>
        <p:blipFill rotWithShape="1">
          <a:blip r:embed="rId13" cstate="print">
            <a:extLst>
              <a:ext uri="{BEBA8EAE-BF5A-486C-A8C5-ECC9F3942E4B}">
                <a14:imgProps xmlns:a14="http://schemas.microsoft.com/office/drawing/2010/main">
                  <a14:imgLayer r:embed="rId1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20740" t="7315" r="7790" b="3052"/>
          <a:stretch/>
        </p:blipFill>
        <p:spPr bwMode="auto">
          <a:xfrm rot="5400000">
            <a:off x="1455806" y="3900673"/>
            <a:ext cx="1828800" cy="169412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442915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 name="Title 1"/>
          <p:cNvSpPr txBox="1">
            <a:spLocks/>
          </p:cNvSpPr>
          <p:nvPr/>
        </p:nvSpPr>
        <p:spPr>
          <a:xfrm>
            <a:off x="0" y="152400"/>
            <a:ext cx="91440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dirty="0" smtClean="0">
                <a:solidFill>
                  <a:srgbClr val="FFFF00"/>
                </a:solidFill>
              </a:rPr>
              <a:t>Feasible Solenoid Valve/Nozzle Body</a:t>
            </a:r>
            <a:endParaRPr lang="en-US" dirty="0">
              <a:solidFill>
                <a:srgbClr val="FFFF00"/>
              </a:solidFill>
            </a:endParaRPr>
          </a:p>
        </p:txBody>
      </p:sp>
      <p:sp>
        <p:nvSpPr>
          <p:cNvPr id="17" name="Content Placeholder 2"/>
          <p:cNvSpPr txBox="1">
            <a:spLocks/>
          </p:cNvSpPr>
          <p:nvPr/>
        </p:nvSpPr>
        <p:spPr>
          <a:xfrm>
            <a:off x="533400" y="4419600"/>
            <a:ext cx="3505200" cy="16764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r>
              <a:rPr lang="en-US" sz="2400" dirty="0" smtClean="0">
                <a:solidFill>
                  <a:prstClr val="white"/>
                </a:solidFill>
              </a:rPr>
              <a:t>ODE Valve</a:t>
            </a:r>
          </a:p>
          <a:p>
            <a:pPr lvl="1" fontAlgn="auto">
              <a:spcAft>
                <a:spcPts val="0"/>
              </a:spcAft>
            </a:pPr>
            <a:r>
              <a:rPr lang="en-US" sz="2000" dirty="0" smtClean="0">
                <a:solidFill>
                  <a:prstClr val="white"/>
                </a:solidFill>
              </a:rPr>
              <a:t>$30</a:t>
            </a:r>
          </a:p>
          <a:p>
            <a:pPr lvl="1" fontAlgn="auto">
              <a:spcAft>
                <a:spcPts val="0"/>
              </a:spcAft>
            </a:pPr>
            <a:r>
              <a:rPr lang="en-US" sz="2000" dirty="0" smtClean="0">
                <a:solidFill>
                  <a:prstClr val="white"/>
                </a:solidFill>
              </a:rPr>
              <a:t>Cycle speed (3-4 ms)</a:t>
            </a:r>
          </a:p>
          <a:p>
            <a:pPr lvl="1" fontAlgn="auto">
              <a:spcAft>
                <a:spcPts val="0"/>
              </a:spcAft>
            </a:pPr>
            <a:r>
              <a:rPr lang="en-US" sz="2000" dirty="0" smtClean="0">
                <a:solidFill>
                  <a:prstClr val="white"/>
                </a:solidFill>
              </a:rPr>
              <a:t>24 VDC</a:t>
            </a:r>
          </a:p>
        </p:txBody>
      </p:sp>
      <p:sp>
        <p:nvSpPr>
          <p:cNvPr id="18" name="Content Placeholder 2"/>
          <p:cNvSpPr txBox="1">
            <a:spLocks/>
          </p:cNvSpPr>
          <p:nvPr/>
        </p:nvSpPr>
        <p:spPr>
          <a:xfrm>
            <a:off x="4343400" y="4419600"/>
            <a:ext cx="4648200" cy="20574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r>
              <a:rPr lang="en-US" sz="2400" dirty="0" smtClean="0">
                <a:solidFill>
                  <a:prstClr val="white"/>
                </a:solidFill>
              </a:rPr>
              <a:t>Custom Valve Body</a:t>
            </a:r>
          </a:p>
          <a:p>
            <a:pPr lvl="1" fontAlgn="auto">
              <a:spcAft>
                <a:spcPts val="0"/>
              </a:spcAft>
            </a:pPr>
            <a:r>
              <a:rPr lang="en-US" sz="2000" dirty="0" smtClean="0">
                <a:solidFill>
                  <a:prstClr val="white"/>
                </a:solidFill>
              </a:rPr>
              <a:t>Patterned after micro-dispensing valve designs</a:t>
            </a:r>
          </a:p>
        </p:txBody>
      </p:sp>
      <p:pic>
        <p:nvPicPr>
          <p:cNvPr id="9" name="Picture 8"/>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21875" t="10518" r="21675" b="7589"/>
          <a:stretch/>
        </p:blipFill>
        <p:spPr bwMode="auto">
          <a:xfrm rot="5400000">
            <a:off x="807720" y="1630681"/>
            <a:ext cx="2400300" cy="2034541"/>
          </a:xfrm>
          <a:prstGeom prst="rect">
            <a:avLst/>
          </a:prstGeom>
          <a:ln>
            <a:noFill/>
          </a:ln>
          <a:extLst>
            <a:ext uri="{53640926-AAD7-44D8-BBD7-CCE9431645EC}">
              <a14:shadowObscured xmlns:a14="http://schemas.microsoft.com/office/drawing/2010/main"/>
            </a:ext>
          </a:ex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4724400" y="1447800"/>
            <a:ext cx="3453240" cy="24003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278719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SANY273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33600" y="1600200"/>
            <a:ext cx="4876800" cy="3657600"/>
          </a:xfrm>
          <a:prstGeom prst="rect">
            <a:avLst/>
          </a:prstGeom>
        </p:spPr>
      </p:pic>
      <p:sp>
        <p:nvSpPr>
          <p:cNvPr id="4" name="Text Box 3"/>
          <p:cNvSpPr txBox="1">
            <a:spLocks noChangeArrowheads="1"/>
          </p:cNvSpPr>
          <p:nvPr/>
        </p:nvSpPr>
        <p:spPr bwMode="auto">
          <a:xfrm>
            <a:off x="-1" y="6172200"/>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1 cm</a:t>
            </a:r>
            <a:r>
              <a:rPr lang="en-US" sz="2800" baseline="30000" dirty="0" smtClean="0">
                <a:solidFill>
                  <a:prstClr val="white"/>
                </a:solidFill>
                <a:latin typeface="Calibri" pitchFamily="34" charset="0"/>
              </a:rPr>
              <a:t>2</a:t>
            </a:r>
            <a:r>
              <a:rPr lang="en-US" sz="2800" dirty="0" smtClean="0">
                <a:solidFill>
                  <a:prstClr val="white"/>
                </a:solidFill>
                <a:latin typeface="Calibri" pitchFamily="34" charset="0"/>
              </a:rPr>
              <a:t> “Weed Targets” - 2 mph</a:t>
            </a:r>
            <a:endParaRPr lang="en-US" sz="2800" dirty="0">
              <a:solidFill>
                <a:prstClr val="white"/>
              </a:solidFill>
              <a:latin typeface="Calibri" pitchFamily="34" charset="0"/>
            </a:endParaRPr>
          </a:p>
        </p:txBody>
      </p:sp>
    </p:spTree>
    <p:extLst>
      <p:ext uri="{BB962C8B-B14F-4D97-AF65-F5344CB8AC3E}">
        <p14:creationId xmlns:p14="http://schemas.microsoft.com/office/powerpoint/2010/main" val="203954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1" y="6172200"/>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1 cm</a:t>
            </a:r>
            <a:r>
              <a:rPr lang="en-US" sz="2800" baseline="30000" dirty="0" smtClean="0">
                <a:solidFill>
                  <a:prstClr val="white"/>
                </a:solidFill>
                <a:latin typeface="Calibri" pitchFamily="34" charset="0"/>
              </a:rPr>
              <a:t>2</a:t>
            </a:r>
            <a:r>
              <a:rPr lang="en-US" sz="2800" dirty="0" smtClean="0">
                <a:solidFill>
                  <a:prstClr val="white"/>
                </a:solidFill>
                <a:latin typeface="Calibri" pitchFamily="34" charset="0"/>
              </a:rPr>
              <a:t> “Weed Targets” - 2 </a:t>
            </a:r>
            <a:r>
              <a:rPr lang="en-US" sz="2800" dirty="0" err="1" smtClean="0">
                <a:solidFill>
                  <a:prstClr val="white"/>
                </a:solidFill>
                <a:latin typeface="Calibri" pitchFamily="34" charset="0"/>
              </a:rPr>
              <a:t>mphc</a:t>
            </a:r>
            <a:endParaRPr lang="en-US" sz="2800" dirty="0">
              <a:solidFill>
                <a:prstClr val="white"/>
              </a:solidFill>
              <a:latin typeface="Calibri" pitchFamily="34" charset="0"/>
            </a:endParaRPr>
          </a:p>
        </p:txBody>
      </p:sp>
      <p:cxnSp>
        <p:nvCxnSpPr>
          <p:cNvPr id="6" name="Straight Connector 5"/>
          <p:cNvCxnSpPr/>
          <p:nvPr/>
        </p:nvCxnSpPr>
        <p:spPr>
          <a:xfrm>
            <a:off x="3886200" y="2895600"/>
            <a:ext cx="0" cy="990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379976" y="2895600"/>
            <a:ext cx="0" cy="990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886200" y="3733800"/>
            <a:ext cx="493776" cy="0"/>
          </a:xfrm>
          <a:prstGeom prst="line">
            <a:avLst/>
          </a:prstGeom>
          <a:ln w="19050">
            <a:solidFill>
              <a:schemeClr val="tx1"/>
            </a:solidFill>
            <a:headEnd type="arrow" w="sm" len="med"/>
            <a:tailEnd type="arrow" w="sm"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4133088" y="3810000"/>
            <a:ext cx="553413" cy="4894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724400" y="4229277"/>
            <a:ext cx="650875" cy="369332"/>
          </a:xfrm>
          <a:prstGeom prst="rect">
            <a:avLst/>
          </a:prstGeom>
          <a:noFill/>
        </p:spPr>
        <p:txBody>
          <a:bodyPr wrap="square" lIns="0" rIns="0">
            <a:spAutoFit/>
          </a:bodyPr>
          <a:lstStyle/>
          <a:p>
            <a:pPr algn="ctr">
              <a:defRPr/>
            </a:pPr>
            <a:r>
              <a:rPr lang="en-US" sz="1800" dirty="0">
                <a:solidFill>
                  <a:prstClr val="black"/>
                </a:solidFill>
                <a:latin typeface="Arial" panose="020B0604020202020204" pitchFamily="34" charset="0"/>
                <a:cs typeface="Arial" panose="020B0604020202020204" pitchFamily="34" charset="0"/>
              </a:rPr>
              <a:t>7 mm</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714500" y="-250809"/>
            <a:ext cx="5715000" cy="6978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10661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Future Work</a:t>
            </a:r>
            <a:endParaRPr lang="en-US" dirty="0">
              <a:solidFill>
                <a:srgbClr val="FFFF00"/>
              </a:solidFill>
            </a:endParaRPr>
          </a:p>
        </p:txBody>
      </p:sp>
      <p:sp>
        <p:nvSpPr>
          <p:cNvPr id="3" name="Content Placeholder 2"/>
          <p:cNvSpPr>
            <a:spLocks noGrp="1"/>
          </p:cNvSpPr>
          <p:nvPr>
            <p:ph idx="1"/>
          </p:nvPr>
        </p:nvSpPr>
        <p:spPr>
          <a:xfrm>
            <a:off x="457200" y="1371600"/>
            <a:ext cx="8229600" cy="4800600"/>
          </a:xfrm>
        </p:spPr>
        <p:txBody>
          <a:bodyPr>
            <a:normAutofit/>
          </a:bodyPr>
          <a:lstStyle/>
          <a:p>
            <a:r>
              <a:rPr lang="en-US" dirty="0" smtClean="0">
                <a:solidFill>
                  <a:schemeClr val="bg1"/>
                </a:solidFill>
              </a:rPr>
              <a:t>Integrate Spray and Visions Systems</a:t>
            </a:r>
          </a:p>
          <a:p>
            <a:r>
              <a:rPr lang="en-US" dirty="0" smtClean="0">
                <a:solidFill>
                  <a:schemeClr val="bg1"/>
                </a:solidFill>
              </a:rPr>
              <a:t>Field test</a:t>
            </a:r>
          </a:p>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35600" y="3200400"/>
            <a:ext cx="29464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6468" y="3200400"/>
            <a:ext cx="3743132"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21271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2" descr="C:\Users\siemens\Equipment\Images\Lettuce_Thinning\Mule_Deer_Automation\2014_11_08_Ag_Mechtronix_0_Day_Post_Mellon_Farms (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650" y="1066800"/>
            <a:ext cx="7886700" cy="4436269"/>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a:spLocks noChangeArrowheads="1"/>
          </p:cNvSpPr>
          <p:nvPr/>
        </p:nvSpPr>
        <p:spPr bwMode="auto">
          <a:xfrm>
            <a:off x="-1" y="6172200"/>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Accuracy - 1/4” ?</a:t>
            </a:r>
            <a:endParaRPr lang="en-US" sz="2800" dirty="0">
              <a:solidFill>
                <a:prstClr val="white"/>
              </a:solidFill>
              <a:latin typeface="Calibri" pitchFamily="34" charset="0"/>
            </a:endParaRPr>
          </a:p>
        </p:txBody>
      </p:sp>
    </p:spTree>
    <p:extLst>
      <p:ext uri="{BB962C8B-B14F-4D97-AF65-F5344CB8AC3E}">
        <p14:creationId xmlns:p14="http://schemas.microsoft.com/office/powerpoint/2010/main" val="6657831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spect="1"/>
          </p:cNvSpPr>
          <p:nvPr/>
        </p:nvSpPr>
        <p:spPr>
          <a:xfrm>
            <a:off x="2002536" y="1905000"/>
            <a:ext cx="512064" cy="50875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bwMode="auto">
          <a:xfrm flipH="1" flipV="1">
            <a:off x="2514600" y="2368906"/>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 name="Straight Connector 5"/>
          <p:cNvCxnSpPr/>
          <p:nvPr/>
        </p:nvCxnSpPr>
        <p:spPr bwMode="auto">
          <a:xfrm flipH="1" flipV="1">
            <a:off x="2514600" y="1981200"/>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sp>
        <p:nvSpPr>
          <p:cNvPr id="8" name="Rectangle 7"/>
          <p:cNvSpPr/>
          <p:nvPr/>
        </p:nvSpPr>
        <p:spPr>
          <a:xfrm>
            <a:off x="3200400" y="2045470"/>
            <a:ext cx="2362200" cy="130733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15183" y="2483236"/>
            <a:ext cx="228600" cy="16680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53000" y="2953800"/>
            <a:ext cx="76200" cy="834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57800" y="3033179"/>
            <a:ext cx="60960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7"/>
          <p:cNvCxnSpPr>
            <a:cxnSpLocks noChangeShapeType="1"/>
          </p:cNvCxnSpPr>
          <p:nvPr/>
        </p:nvCxnSpPr>
        <p:spPr bwMode="auto">
          <a:xfrm>
            <a:off x="2468362" y="3691357"/>
            <a:ext cx="3429000" cy="0"/>
          </a:xfrm>
          <a:prstGeom prst="line">
            <a:avLst/>
          </a:prstGeom>
          <a:noFill/>
          <a:ln w="19050" algn="ctr">
            <a:solidFill>
              <a:srgbClr val="996633"/>
            </a:solidFill>
            <a:round/>
            <a:headEnd/>
            <a:tailEnd/>
          </a:ln>
        </p:spPr>
      </p:cxnSp>
      <p:cxnSp>
        <p:nvCxnSpPr>
          <p:cNvPr id="24" name="Straight Connector 23"/>
          <p:cNvCxnSpPr/>
          <p:nvPr/>
        </p:nvCxnSpPr>
        <p:spPr bwMode="auto">
          <a:xfrm flipH="1">
            <a:off x="4169968" y="1645910"/>
            <a:ext cx="899465" cy="72299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flipH="1">
            <a:off x="5181601" y="2368906"/>
            <a:ext cx="899464" cy="502047"/>
          </a:xfrm>
          <a:prstGeom prst="line">
            <a:avLst/>
          </a:prstGeom>
          <a:solidFill>
            <a:schemeClr val="accent1"/>
          </a:solidFill>
          <a:ln w="12700" cap="flat" cmpd="sng" algn="ctr">
            <a:solidFill>
              <a:schemeClr val="bg1"/>
            </a:solidFill>
            <a:prstDash val="solid"/>
            <a:round/>
            <a:headEnd type="none" w="med" len="med"/>
            <a:tailEnd type="none" w="med" len="med"/>
          </a:ln>
          <a:effectLst/>
        </p:spPr>
      </p:cxnSp>
      <p:sp>
        <p:nvSpPr>
          <p:cNvPr id="27" name="Text Box 3"/>
          <p:cNvSpPr txBox="1">
            <a:spLocks noChangeArrowheads="1"/>
          </p:cNvSpPr>
          <p:nvPr/>
        </p:nvSpPr>
        <p:spPr bwMode="auto">
          <a:xfrm>
            <a:off x="4952999" y="127629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Camera</a:t>
            </a:r>
            <a:endParaRPr lang="en-US" sz="2000" dirty="0">
              <a:solidFill>
                <a:prstClr val="white"/>
              </a:solidFill>
              <a:latin typeface="Calibri" pitchFamily="34" charset="0"/>
            </a:endParaRPr>
          </a:p>
        </p:txBody>
      </p:sp>
      <p:sp>
        <p:nvSpPr>
          <p:cNvPr id="28" name="Text Box 3"/>
          <p:cNvSpPr txBox="1">
            <a:spLocks noChangeArrowheads="1"/>
          </p:cNvSpPr>
          <p:nvPr/>
        </p:nvSpPr>
        <p:spPr bwMode="auto">
          <a:xfrm>
            <a:off x="6019800" y="205740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Sprayer</a:t>
            </a:r>
            <a:endParaRPr lang="en-US" sz="2000" dirty="0">
              <a:solidFill>
                <a:prstClr val="white"/>
              </a:solidFill>
              <a:latin typeface="Calibri" pitchFamily="34" charset="0"/>
            </a:endParaRPr>
          </a:p>
        </p:txBody>
      </p:sp>
      <p:cxnSp>
        <p:nvCxnSpPr>
          <p:cNvPr id="37" name="Straight Connector 36"/>
          <p:cNvCxnSpPr/>
          <p:nvPr/>
        </p:nvCxnSpPr>
        <p:spPr bwMode="auto">
          <a:xfrm flipH="1">
            <a:off x="3276601"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3" name="Straight Connector 42"/>
          <p:cNvCxnSpPr/>
          <p:nvPr/>
        </p:nvCxnSpPr>
        <p:spPr bwMode="auto">
          <a:xfrm>
            <a:off x="4991100" y="3093510"/>
            <a:ext cx="0" cy="549269"/>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9" name="Straight Connector 48"/>
          <p:cNvCxnSpPr/>
          <p:nvPr/>
        </p:nvCxnSpPr>
        <p:spPr bwMode="auto">
          <a:xfrm flipH="1" flipV="1">
            <a:off x="4043783"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nvGrpSpPr>
          <p:cNvPr id="33" name="Group 32"/>
          <p:cNvGrpSpPr>
            <a:grpSpLocks/>
          </p:cNvGrpSpPr>
          <p:nvPr/>
        </p:nvGrpSpPr>
        <p:grpSpPr bwMode="auto">
          <a:xfrm>
            <a:off x="3735388" y="3581400"/>
            <a:ext cx="188912" cy="107961"/>
            <a:chOff x="5544606" y="2671978"/>
            <a:chExt cx="188388" cy="107798"/>
          </a:xfrm>
        </p:grpSpPr>
        <p:cxnSp>
          <p:nvCxnSpPr>
            <p:cNvPr id="3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3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38"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44" name="Group 43"/>
          <p:cNvGrpSpPr>
            <a:grpSpLocks/>
          </p:cNvGrpSpPr>
          <p:nvPr/>
        </p:nvGrpSpPr>
        <p:grpSpPr bwMode="auto">
          <a:xfrm>
            <a:off x="4154488" y="3581400"/>
            <a:ext cx="188912" cy="107961"/>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48" name="Group 47"/>
          <p:cNvGrpSpPr>
            <a:grpSpLocks/>
          </p:cNvGrpSpPr>
          <p:nvPr/>
        </p:nvGrpSpPr>
        <p:grpSpPr bwMode="auto">
          <a:xfrm>
            <a:off x="3276600" y="3581400"/>
            <a:ext cx="188912" cy="107961"/>
            <a:chOff x="5544606" y="2671978"/>
            <a:chExt cx="188388" cy="107798"/>
          </a:xfrm>
        </p:grpSpPr>
        <p:cxnSp>
          <p:nvCxnSpPr>
            <p:cNvPr id="50"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51"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52"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53" name="Group 52"/>
          <p:cNvGrpSpPr>
            <a:grpSpLocks/>
          </p:cNvGrpSpPr>
          <p:nvPr/>
        </p:nvGrpSpPr>
        <p:grpSpPr bwMode="auto">
          <a:xfrm>
            <a:off x="2819400" y="3581400"/>
            <a:ext cx="188912" cy="107961"/>
            <a:chOff x="5544606" y="2671978"/>
            <a:chExt cx="188388" cy="107798"/>
          </a:xfrm>
        </p:grpSpPr>
        <p:cxnSp>
          <p:nvCxnSpPr>
            <p:cNvPr id="54"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55"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56"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57" name="Group 56"/>
          <p:cNvGrpSpPr>
            <a:grpSpLocks/>
          </p:cNvGrpSpPr>
          <p:nvPr/>
        </p:nvGrpSpPr>
        <p:grpSpPr bwMode="auto">
          <a:xfrm>
            <a:off x="4953000" y="3581400"/>
            <a:ext cx="188912" cy="107961"/>
            <a:chOff x="5544606" y="2671978"/>
            <a:chExt cx="188388" cy="107798"/>
          </a:xfrm>
        </p:grpSpPr>
        <p:cxnSp>
          <p:nvCxnSpPr>
            <p:cNvPr id="58"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59"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0"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spTree>
    <p:extLst>
      <p:ext uri="{BB962C8B-B14F-4D97-AF65-F5344CB8AC3E}">
        <p14:creationId xmlns:p14="http://schemas.microsoft.com/office/powerpoint/2010/main" val="3723671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spect="1"/>
          </p:cNvSpPr>
          <p:nvPr/>
        </p:nvSpPr>
        <p:spPr>
          <a:xfrm>
            <a:off x="2002536" y="1905000"/>
            <a:ext cx="512064" cy="50875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bwMode="auto">
          <a:xfrm flipH="1" flipV="1">
            <a:off x="2514600" y="2368906"/>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 name="Straight Connector 5"/>
          <p:cNvCxnSpPr/>
          <p:nvPr/>
        </p:nvCxnSpPr>
        <p:spPr bwMode="auto">
          <a:xfrm flipH="1" flipV="1">
            <a:off x="2514600" y="1981200"/>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sp>
        <p:nvSpPr>
          <p:cNvPr id="8" name="Rectangle 7"/>
          <p:cNvSpPr/>
          <p:nvPr/>
        </p:nvSpPr>
        <p:spPr>
          <a:xfrm>
            <a:off x="3200400" y="2045470"/>
            <a:ext cx="2362200" cy="130733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15183" y="2483236"/>
            <a:ext cx="228600" cy="16680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53000" y="2953800"/>
            <a:ext cx="76200" cy="834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57800" y="3033179"/>
            <a:ext cx="60960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7"/>
          <p:cNvCxnSpPr>
            <a:cxnSpLocks noChangeShapeType="1"/>
          </p:cNvCxnSpPr>
          <p:nvPr/>
        </p:nvCxnSpPr>
        <p:spPr bwMode="auto">
          <a:xfrm>
            <a:off x="2468362" y="3691357"/>
            <a:ext cx="3429000" cy="0"/>
          </a:xfrm>
          <a:prstGeom prst="line">
            <a:avLst/>
          </a:prstGeom>
          <a:noFill/>
          <a:ln w="19050" algn="ctr">
            <a:solidFill>
              <a:srgbClr val="996633"/>
            </a:solidFill>
            <a:round/>
            <a:headEnd/>
            <a:tailEnd/>
          </a:ln>
        </p:spPr>
      </p:cxnSp>
      <p:cxnSp>
        <p:nvCxnSpPr>
          <p:cNvPr id="24" name="Straight Connector 23"/>
          <p:cNvCxnSpPr/>
          <p:nvPr/>
        </p:nvCxnSpPr>
        <p:spPr bwMode="auto">
          <a:xfrm flipH="1">
            <a:off x="4169968" y="1645910"/>
            <a:ext cx="899465" cy="72299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flipH="1">
            <a:off x="5181601" y="2368906"/>
            <a:ext cx="899464" cy="502047"/>
          </a:xfrm>
          <a:prstGeom prst="line">
            <a:avLst/>
          </a:prstGeom>
          <a:solidFill>
            <a:schemeClr val="accent1"/>
          </a:solidFill>
          <a:ln w="12700" cap="flat" cmpd="sng" algn="ctr">
            <a:solidFill>
              <a:schemeClr val="bg1"/>
            </a:solidFill>
            <a:prstDash val="solid"/>
            <a:round/>
            <a:headEnd type="none" w="med" len="med"/>
            <a:tailEnd type="none" w="med" len="med"/>
          </a:ln>
          <a:effectLst/>
        </p:spPr>
      </p:cxnSp>
      <p:sp>
        <p:nvSpPr>
          <p:cNvPr id="27" name="Text Box 3"/>
          <p:cNvSpPr txBox="1">
            <a:spLocks noChangeArrowheads="1"/>
          </p:cNvSpPr>
          <p:nvPr/>
        </p:nvSpPr>
        <p:spPr bwMode="auto">
          <a:xfrm>
            <a:off x="4952999" y="127629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Camera</a:t>
            </a:r>
            <a:endParaRPr lang="en-US" sz="2000" dirty="0">
              <a:solidFill>
                <a:prstClr val="white"/>
              </a:solidFill>
              <a:latin typeface="Calibri" pitchFamily="34" charset="0"/>
            </a:endParaRPr>
          </a:p>
        </p:txBody>
      </p:sp>
      <p:sp>
        <p:nvSpPr>
          <p:cNvPr id="28" name="Text Box 3"/>
          <p:cNvSpPr txBox="1">
            <a:spLocks noChangeArrowheads="1"/>
          </p:cNvSpPr>
          <p:nvPr/>
        </p:nvSpPr>
        <p:spPr bwMode="auto">
          <a:xfrm>
            <a:off x="6019800" y="205740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Sprayer</a:t>
            </a:r>
            <a:endParaRPr lang="en-US" sz="2000" dirty="0">
              <a:solidFill>
                <a:prstClr val="white"/>
              </a:solidFill>
              <a:latin typeface="Calibri" pitchFamily="34" charset="0"/>
            </a:endParaRPr>
          </a:p>
        </p:txBody>
      </p:sp>
      <p:cxnSp>
        <p:nvCxnSpPr>
          <p:cNvPr id="34" name="Straight Connector 33"/>
          <p:cNvCxnSpPr/>
          <p:nvPr/>
        </p:nvCxnSpPr>
        <p:spPr bwMode="auto">
          <a:xfrm flipV="1">
            <a:off x="6477001" y="2763307"/>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cxnSp>
        <p:nvCxnSpPr>
          <p:cNvPr id="37" name="Straight Connector 36"/>
          <p:cNvCxnSpPr/>
          <p:nvPr/>
        </p:nvCxnSpPr>
        <p:spPr bwMode="auto">
          <a:xfrm flipH="1">
            <a:off x="3276601"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3" name="Straight Connector 42"/>
          <p:cNvCxnSpPr/>
          <p:nvPr/>
        </p:nvCxnSpPr>
        <p:spPr bwMode="auto">
          <a:xfrm>
            <a:off x="4991100" y="3093510"/>
            <a:ext cx="0" cy="549269"/>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9" name="Straight Connector 48"/>
          <p:cNvCxnSpPr/>
          <p:nvPr/>
        </p:nvCxnSpPr>
        <p:spPr bwMode="auto">
          <a:xfrm flipH="1" flipV="1">
            <a:off x="4043783"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nvGrpSpPr>
          <p:cNvPr id="56" name="Group 55"/>
          <p:cNvGrpSpPr>
            <a:grpSpLocks/>
          </p:cNvGrpSpPr>
          <p:nvPr/>
        </p:nvGrpSpPr>
        <p:grpSpPr bwMode="auto">
          <a:xfrm>
            <a:off x="3735388" y="3581400"/>
            <a:ext cx="188912" cy="107961"/>
            <a:chOff x="5544606" y="2671978"/>
            <a:chExt cx="188388" cy="107798"/>
          </a:xfrm>
        </p:grpSpPr>
        <p:cxnSp>
          <p:nvCxnSpPr>
            <p:cNvPr id="5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5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5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4" name="Group 63"/>
          <p:cNvGrpSpPr>
            <a:grpSpLocks/>
          </p:cNvGrpSpPr>
          <p:nvPr/>
        </p:nvGrpSpPr>
        <p:grpSpPr bwMode="auto">
          <a:xfrm>
            <a:off x="4154488" y="3581400"/>
            <a:ext cx="188912" cy="107961"/>
            <a:chOff x="5544606" y="2671978"/>
            <a:chExt cx="188388" cy="107798"/>
          </a:xfrm>
        </p:grpSpPr>
        <p:cxnSp>
          <p:nvCxnSpPr>
            <p:cNvPr id="6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6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8" name="Group 67"/>
          <p:cNvGrpSpPr>
            <a:grpSpLocks/>
          </p:cNvGrpSpPr>
          <p:nvPr/>
        </p:nvGrpSpPr>
        <p:grpSpPr bwMode="auto">
          <a:xfrm>
            <a:off x="3276600" y="3581400"/>
            <a:ext cx="188912" cy="107961"/>
            <a:chOff x="5544606" y="2671978"/>
            <a:chExt cx="188388" cy="107798"/>
          </a:xfrm>
        </p:grpSpPr>
        <p:cxnSp>
          <p:nvCxnSpPr>
            <p:cNvPr id="69"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0"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1"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2" name="Group 71"/>
          <p:cNvGrpSpPr>
            <a:grpSpLocks/>
          </p:cNvGrpSpPr>
          <p:nvPr/>
        </p:nvGrpSpPr>
        <p:grpSpPr bwMode="auto">
          <a:xfrm>
            <a:off x="2819400" y="3581400"/>
            <a:ext cx="188912" cy="107961"/>
            <a:chOff x="5544606" y="2671978"/>
            <a:chExt cx="188388" cy="107798"/>
          </a:xfrm>
        </p:grpSpPr>
        <p:cxnSp>
          <p:nvCxnSpPr>
            <p:cNvPr id="73"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4"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5"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6" name="Group 75"/>
          <p:cNvGrpSpPr>
            <a:grpSpLocks/>
          </p:cNvGrpSpPr>
          <p:nvPr/>
        </p:nvGrpSpPr>
        <p:grpSpPr bwMode="auto">
          <a:xfrm>
            <a:off x="4953000" y="3581400"/>
            <a:ext cx="188912" cy="107961"/>
            <a:chOff x="5544606" y="2671978"/>
            <a:chExt cx="188388" cy="107798"/>
          </a:xfrm>
        </p:grpSpPr>
        <p:cxnSp>
          <p:nvCxnSpPr>
            <p:cNvPr id="7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cxnSp>
        <p:nvCxnSpPr>
          <p:cNvPr id="80" name="Straight Connector 79"/>
          <p:cNvCxnSpPr/>
          <p:nvPr/>
        </p:nvCxnSpPr>
        <p:spPr bwMode="auto">
          <a:xfrm flipV="1">
            <a:off x="2913856" y="1336328"/>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spTree>
    <p:extLst>
      <p:ext uri="{BB962C8B-B14F-4D97-AF65-F5344CB8AC3E}">
        <p14:creationId xmlns:p14="http://schemas.microsoft.com/office/powerpoint/2010/main" val="37043454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spect="1"/>
          </p:cNvSpPr>
          <p:nvPr/>
        </p:nvSpPr>
        <p:spPr>
          <a:xfrm>
            <a:off x="2002536" y="1905000"/>
            <a:ext cx="512064" cy="50875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bwMode="auto">
          <a:xfrm flipH="1" flipV="1">
            <a:off x="2514600" y="2368906"/>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 name="Straight Connector 5"/>
          <p:cNvCxnSpPr/>
          <p:nvPr/>
        </p:nvCxnSpPr>
        <p:spPr bwMode="auto">
          <a:xfrm flipH="1" flipV="1">
            <a:off x="2514600" y="1981200"/>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sp>
        <p:nvSpPr>
          <p:cNvPr id="8" name="Rectangle 7"/>
          <p:cNvSpPr/>
          <p:nvPr/>
        </p:nvSpPr>
        <p:spPr>
          <a:xfrm>
            <a:off x="3200400" y="2045470"/>
            <a:ext cx="2362200" cy="130733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15183" y="2483236"/>
            <a:ext cx="228600" cy="16680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53000" y="2953800"/>
            <a:ext cx="76200" cy="834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57800" y="3033179"/>
            <a:ext cx="60960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7"/>
          <p:cNvCxnSpPr>
            <a:cxnSpLocks noChangeShapeType="1"/>
          </p:cNvCxnSpPr>
          <p:nvPr/>
        </p:nvCxnSpPr>
        <p:spPr bwMode="auto">
          <a:xfrm>
            <a:off x="2468362" y="3691357"/>
            <a:ext cx="3429000" cy="0"/>
          </a:xfrm>
          <a:prstGeom prst="line">
            <a:avLst/>
          </a:prstGeom>
          <a:noFill/>
          <a:ln w="19050" algn="ctr">
            <a:solidFill>
              <a:srgbClr val="996633"/>
            </a:solidFill>
            <a:round/>
            <a:headEnd/>
            <a:tailEnd/>
          </a:ln>
        </p:spPr>
      </p:cxnSp>
      <p:cxnSp>
        <p:nvCxnSpPr>
          <p:cNvPr id="24" name="Straight Connector 23"/>
          <p:cNvCxnSpPr/>
          <p:nvPr/>
        </p:nvCxnSpPr>
        <p:spPr bwMode="auto">
          <a:xfrm flipH="1">
            <a:off x="4169968" y="1645910"/>
            <a:ext cx="899465" cy="72299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flipH="1">
            <a:off x="5181601" y="2368906"/>
            <a:ext cx="899464" cy="502047"/>
          </a:xfrm>
          <a:prstGeom prst="line">
            <a:avLst/>
          </a:prstGeom>
          <a:solidFill>
            <a:schemeClr val="accent1"/>
          </a:solidFill>
          <a:ln w="12700" cap="flat" cmpd="sng" algn="ctr">
            <a:solidFill>
              <a:schemeClr val="bg1"/>
            </a:solidFill>
            <a:prstDash val="solid"/>
            <a:round/>
            <a:headEnd type="none" w="med" len="med"/>
            <a:tailEnd type="none" w="med" len="med"/>
          </a:ln>
          <a:effectLst/>
        </p:spPr>
      </p:cxnSp>
      <p:sp>
        <p:nvSpPr>
          <p:cNvPr id="27" name="Text Box 3"/>
          <p:cNvSpPr txBox="1">
            <a:spLocks noChangeArrowheads="1"/>
          </p:cNvSpPr>
          <p:nvPr/>
        </p:nvSpPr>
        <p:spPr bwMode="auto">
          <a:xfrm>
            <a:off x="4952999" y="127629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Camera</a:t>
            </a:r>
            <a:endParaRPr lang="en-US" sz="2000" dirty="0">
              <a:solidFill>
                <a:prstClr val="white"/>
              </a:solidFill>
              <a:latin typeface="Calibri" pitchFamily="34" charset="0"/>
            </a:endParaRPr>
          </a:p>
        </p:txBody>
      </p:sp>
      <p:sp>
        <p:nvSpPr>
          <p:cNvPr id="28" name="Text Box 3"/>
          <p:cNvSpPr txBox="1">
            <a:spLocks noChangeArrowheads="1"/>
          </p:cNvSpPr>
          <p:nvPr/>
        </p:nvSpPr>
        <p:spPr bwMode="auto">
          <a:xfrm>
            <a:off x="6019800" y="205740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Sprayer</a:t>
            </a:r>
            <a:endParaRPr lang="en-US" sz="2000" dirty="0">
              <a:solidFill>
                <a:prstClr val="white"/>
              </a:solidFill>
              <a:latin typeface="Calibri" pitchFamily="34" charset="0"/>
            </a:endParaRPr>
          </a:p>
        </p:txBody>
      </p:sp>
      <p:cxnSp>
        <p:nvCxnSpPr>
          <p:cNvPr id="34" name="Straight Connector 33"/>
          <p:cNvCxnSpPr/>
          <p:nvPr/>
        </p:nvCxnSpPr>
        <p:spPr bwMode="auto">
          <a:xfrm flipV="1">
            <a:off x="6477001" y="2763307"/>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cxnSp>
        <p:nvCxnSpPr>
          <p:cNvPr id="37" name="Straight Connector 36"/>
          <p:cNvCxnSpPr/>
          <p:nvPr/>
        </p:nvCxnSpPr>
        <p:spPr bwMode="auto">
          <a:xfrm flipH="1">
            <a:off x="3276601"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3" name="Straight Connector 42"/>
          <p:cNvCxnSpPr/>
          <p:nvPr/>
        </p:nvCxnSpPr>
        <p:spPr bwMode="auto">
          <a:xfrm>
            <a:off x="4991100" y="3093510"/>
            <a:ext cx="0" cy="549269"/>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9" name="Straight Connector 48"/>
          <p:cNvCxnSpPr/>
          <p:nvPr/>
        </p:nvCxnSpPr>
        <p:spPr bwMode="auto">
          <a:xfrm flipH="1" flipV="1">
            <a:off x="4043783"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nvGrpSpPr>
          <p:cNvPr id="12" name="Group 11"/>
          <p:cNvGrpSpPr/>
          <p:nvPr/>
        </p:nvGrpSpPr>
        <p:grpSpPr>
          <a:xfrm>
            <a:off x="1929780" y="2409153"/>
            <a:ext cx="538582" cy="276813"/>
            <a:chOff x="1905000" y="2437545"/>
            <a:chExt cx="538582" cy="276813"/>
          </a:xfrm>
        </p:grpSpPr>
        <p:cxnSp>
          <p:nvCxnSpPr>
            <p:cNvPr id="20" name="Straight Connector 19"/>
            <p:cNvCxnSpPr/>
            <p:nvPr/>
          </p:nvCxnSpPr>
          <p:spPr bwMode="auto">
            <a:xfrm flipH="1">
              <a:off x="1905000" y="2437545"/>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2" name="Straight Connector 21"/>
            <p:cNvCxnSpPr/>
            <p:nvPr/>
          </p:nvCxnSpPr>
          <p:spPr bwMode="auto">
            <a:xfrm flipH="1">
              <a:off x="19812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3" name="Straight Connector 22"/>
            <p:cNvCxnSpPr/>
            <p:nvPr/>
          </p:nvCxnSpPr>
          <p:spPr bwMode="auto">
            <a:xfrm flipH="1">
              <a:off x="20574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5" name="Straight Connector 24"/>
            <p:cNvCxnSpPr/>
            <p:nvPr/>
          </p:nvCxnSpPr>
          <p:spPr bwMode="auto">
            <a:xfrm flipH="1">
              <a:off x="21336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9" name="Straight Connector 28"/>
            <p:cNvCxnSpPr/>
            <p:nvPr/>
          </p:nvCxnSpPr>
          <p:spPr bwMode="auto">
            <a:xfrm flipH="1">
              <a:off x="22098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H="1">
              <a:off x="22860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grpSp>
        <p:nvGrpSpPr>
          <p:cNvPr id="56" name="Group 55"/>
          <p:cNvGrpSpPr>
            <a:grpSpLocks/>
          </p:cNvGrpSpPr>
          <p:nvPr/>
        </p:nvGrpSpPr>
        <p:grpSpPr bwMode="auto">
          <a:xfrm>
            <a:off x="3735388" y="3581400"/>
            <a:ext cx="188912" cy="107961"/>
            <a:chOff x="5544606" y="2671978"/>
            <a:chExt cx="188388" cy="107798"/>
          </a:xfrm>
        </p:grpSpPr>
        <p:cxnSp>
          <p:nvCxnSpPr>
            <p:cNvPr id="5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5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5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4" name="Group 63"/>
          <p:cNvGrpSpPr>
            <a:grpSpLocks/>
          </p:cNvGrpSpPr>
          <p:nvPr/>
        </p:nvGrpSpPr>
        <p:grpSpPr bwMode="auto">
          <a:xfrm>
            <a:off x="4154488" y="3581400"/>
            <a:ext cx="188912" cy="107961"/>
            <a:chOff x="5544606" y="2671978"/>
            <a:chExt cx="188388" cy="107798"/>
          </a:xfrm>
        </p:grpSpPr>
        <p:cxnSp>
          <p:nvCxnSpPr>
            <p:cNvPr id="6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6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8" name="Group 67"/>
          <p:cNvGrpSpPr>
            <a:grpSpLocks/>
          </p:cNvGrpSpPr>
          <p:nvPr/>
        </p:nvGrpSpPr>
        <p:grpSpPr bwMode="auto">
          <a:xfrm>
            <a:off x="3276600" y="3581400"/>
            <a:ext cx="188912" cy="107961"/>
            <a:chOff x="5544606" y="2671978"/>
            <a:chExt cx="188388" cy="107798"/>
          </a:xfrm>
        </p:grpSpPr>
        <p:cxnSp>
          <p:nvCxnSpPr>
            <p:cNvPr id="69"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0"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1"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2" name="Group 71"/>
          <p:cNvGrpSpPr>
            <a:grpSpLocks/>
          </p:cNvGrpSpPr>
          <p:nvPr/>
        </p:nvGrpSpPr>
        <p:grpSpPr bwMode="auto">
          <a:xfrm>
            <a:off x="2819400" y="3581400"/>
            <a:ext cx="188912" cy="107961"/>
            <a:chOff x="5544606" y="2671978"/>
            <a:chExt cx="188388" cy="107798"/>
          </a:xfrm>
        </p:grpSpPr>
        <p:cxnSp>
          <p:nvCxnSpPr>
            <p:cNvPr id="73"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4"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5"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6" name="Group 75"/>
          <p:cNvGrpSpPr>
            <a:grpSpLocks/>
          </p:cNvGrpSpPr>
          <p:nvPr/>
        </p:nvGrpSpPr>
        <p:grpSpPr bwMode="auto">
          <a:xfrm>
            <a:off x="4953000" y="3581400"/>
            <a:ext cx="188912" cy="107961"/>
            <a:chOff x="5544606" y="2671978"/>
            <a:chExt cx="188388" cy="107798"/>
          </a:xfrm>
        </p:grpSpPr>
        <p:cxnSp>
          <p:nvCxnSpPr>
            <p:cNvPr id="7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cxnSp>
        <p:nvCxnSpPr>
          <p:cNvPr id="80" name="Straight Connector 79"/>
          <p:cNvCxnSpPr/>
          <p:nvPr/>
        </p:nvCxnSpPr>
        <p:spPr bwMode="auto">
          <a:xfrm flipV="1">
            <a:off x="2913856" y="1336328"/>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spTree>
    <p:extLst>
      <p:ext uri="{BB962C8B-B14F-4D97-AF65-F5344CB8AC3E}">
        <p14:creationId xmlns:p14="http://schemas.microsoft.com/office/powerpoint/2010/main" val="23800004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spect="1"/>
          </p:cNvSpPr>
          <p:nvPr/>
        </p:nvSpPr>
        <p:spPr>
          <a:xfrm>
            <a:off x="2002536" y="1905000"/>
            <a:ext cx="512064" cy="50875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bwMode="auto">
          <a:xfrm flipH="1" flipV="1">
            <a:off x="2514600" y="2368906"/>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 name="Straight Connector 5"/>
          <p:cNvCxnSpPr/>
          <p:nvPr/>
        </p:nvCxnSpPr>
        <p:spPr bwMode="auto">
          <a:xfrm flipH="1" flipV="1">
            <a:off x="2514600" y="1981200"/>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sp>
        <p:nvSpPr>
          <p:cNvPr id="8" name="Rectangle 7"/>
          <p:cNvSpPr/>
          <p:nvPr/>
        </p:nvSpPr>
        <p:spPr>
          <a:xfrm>
            <a:off x="3200400" y="2045470"/>
            <a:ext cx="2362200" cy="130733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15183" y="2483236"/>
            <a:ext cx="228600" cy="16680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53000" y="2953800"/>
            <a:ext cx="76200" cy="834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57800" y="3033179"/>
            <a:ext cx="60960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7"/>
          <p:cNvCxnSpPr>
            <a:cxnSpLocks noChangeShapeType="1"/>
          </p:cNvCxnSpPr>
          <p:nvPr/>
        </p:nvCxnSpPr>
        <p:spPr bwMode="auto">
          <a:xfrm>
            <a:off x="2468362" y="3691357"/>
            <a:ext cx="3429000" cy="0"/>
          </a:xfrm>
          <a:prstGeom prst="line">
            <a:avLst/>
          </a:prstGeom>
          <a:noFill/>
          <a:ln w="19050" algn="ctr">
            <a:solidFill>
              <a:srgbClr val="996633"/>
            </a:solidFill>
            <a:round/>
            <a:headEnd/>
            <a:tailEnd/>
          </a:ln>
        </p:spPr>
      </p:cxnSp>
      <p:cxnSp>
        <p:nvCxnSpPr>
          <p:cNvPr id="24" name="Straight Connector 23"/>
          <p:cNvCxnSpPr/>
          <p:nvPr/>
        </p:nvCxnSpPr>
        <p:spPr bwMode="auto">
          <a:xfrm flipH="1">
            <a:off x="4169968" y="1645910"/>
            <a:ext cx="899465" cy="72299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flipH="1">
            <a:off x="5181601" y="2368906"/>
            <a:ext cx="899464" cy="502047"/>
          </a:xfrm>
          <a:prstGeom prst="line">
            <a:avLst/>
          </a:prstGeom>
          <a:solidFill>
            <a:schemeClr val="accent1"/>
          </a:solidFill>
          <a:ln w="12700" cap="flat" cmpd="sng" algn="ctr">
            <a:solidFill>
              <a:schemeClr val="bg1"/>
            </a:solidFill>
            <a:prstDash val="solid"/>
            <a:round/>
            <a:headEnd type="none" w="med" len="med"/>
            <a:tailEnd type="none" w="med" len="med"/>
          </a:ln>
          <a:effectLst/>
        </p:spPr>
      </p:cxnSp>
      <p:sp>
        <p:nvSpPr>
          <p:cNvPr id="27" name="Text Box 3"/>
          <p:cNvSpPr txBox="1">
            <a:spLocks noChangeArrowheads="1"/>
          </p:cNvSpPr>
          <p:nvPr/>
        </p:nvSpPr>
        <p:spPr bwMode="auto">
          <a:xfrm>
            <a:off x="4952999" y="127629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Camera</a:t>
            </a:r>
            <a:endParaRPr lang="en-US" sz="2000" dirty="0">
              <a:solidFill>
                <a:prstClr val="white"/>
              </a:solidFill>
              <a:latin typeface="Calibri" pitchFamily="34" charset="0"/>
            </a:endParaRPr>
          </a:p>
        </p:txBody>
      </p:sp>
      <p:sp>
        <p:nvSpPr>
          <p:cNvPr id="28" name="Text Box 3"/>
          <p:cNvSpPr txBox="1">
            <a:spLocks noChangeArrowheads="1"/>
          </p:cNvSpPr>
          <p:nvPr/>
        </p:nvSpPr>
        <p:spPr bwMode="auto">
          <a:xfrm>
            <a:off x="6019800" y="205740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Sprayer</a:t>
            </a:r>
            <a:endParaRPr lang="en-US" sz="2000" dirty="0">
              <a:solidFill>
                <a:prstClr val="white"/>
              </a:solidFill>
              <a:latin typeface="Calibri" pitchFamily="34" charset="0"/>
            </a:endParaRPr>
          </a:p>
        </p:txBody>
      </p:sp>
      <p:cxnSp>
        <p:nvCxnSpPr>
          <p:cNvPr id="34" name="Straight Connector 33"/>
          <p:cNvCxnSpPr/>
          <p:nvPr/>
        </p:nvCxnSpPr>
        <p:spPr bwMode="auto">
          <a:xfrm flipV="1">
            <a:off x="6477001" y="2763307"/>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cxnSp>
        <p:nvCxnSpPr>
          <p:cNvPr id="37" name="Straight Connector 36"/>
          <p:cNvCxnSpPr/>
          <p:nvPr/>
        </p:nvCxnSpPr>
        <p:spPr bwMode="auto">
          <a:xfrm flipH="1">
            <a:off x="3276601"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3" name="Straight Connector 42"/>
          <p:cNvCxnSpPr/>
          <p:nvPr/>
        </p:nvCxnSpPr>
        <p:spPr bwMode="auto">
          <a:xfrm>
            <a:off x="4991100" y="3093510"/>
            <a:ext cx="0" cy="549269"/>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49" name="Straight Connector 48"/>
          <p:cNvCxnSpPr/>
          <p:nvPr/>
        </p:nvCxnSpPr>
        <p:spPr bwMode="auto">
          <a:xfrm flipH="1" flipV="1">
            <a:off x="4043783"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nvGrpSpPr>
          <p:cNvPr id="12" name="Group 11"/>
          <p:cNvGrpSpPr/>
          <p:nvPr/>
        </p:nvGrpSpPr>
        <p:grpSpPr>
          <a:xfrm>
            <a:off x="1929780" y="2409153"/>
            <a:ext cx="538582" cy="276813"/>
            <a:chOff x="1905000" y="2437545"/>
            <a:chExt cx="538582" cy="276813"/>
          </a:xfrm>
        </p:grpSpPr>
        <p:cxnSp>
          <p:nvCxnSpPr>
            <p:cNvPr id="20" name="Straight Connector 19"/>
            <p:cNvCxnSpPr/>
            <p:nvPr/>
          </p:nvCxnSpPr>
          <p:spPr bwMode="auto">
            <a:xfrm flipH="1">
              <a:off x="1905000" y="2437545"/>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2" name="Straight Connector 21"/>
            <p:cNvCxnSpPr/>
            <p:nvPr/>
          </p:nvCxnSpPr>
          <p:spPr bwMode="auto">
            <a:xfrm flipH="1">
              <a:off x="19812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3" name="Straight Connector 22"/>
            <p:cNvCxnSpPr/>
            <p:nvPr/>
          </p:nvCxnSpPr>
          <p:spPr bwMode="auto">
            <a:xfrm flipH="1">
              <a:off x="20574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5" name="Straight Connector 24"/>
            <p:cNvCxnSpPr/>
            <p:nvPr/>
          </p:nvCxnSpPr>
          <p:spPr bwMode="auto">
            <a:xfrm flipH="1">
              <a:off x="21336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9" name="Straight Connector 28"/>
            <p:cNvCxnSpPr/>
            <p:nvPr/>
          </p:nvCxnSpPr>
          <p:spPr bwMode="auto">
            <a:xfrm flipH="1">
              <a:off x="22098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H="1">
              <a:off x="2286000" y="2438400"/>
              <a:ext cx="157582" cy="275958"/>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sp>
        <p:nvSpPr>
          <p:cNvPr id="18" name="Arc 17"/>
          <p:cNvSpPr/>
          <p:nvPr/>
        </p:nvSpPr>
        <p:spPr>
          <a:xfrm>
            <a:off x="1800903" y="1336328"/>
            <a:ext cx="877717" cy="940177"/>
          </a:xfrm>
          <a:prstGeom prst="arc">
            <a:avLst>
              <a:gd name="adj1" fmla="val 11864154"/>
              <a:gd name="adj2" fmla="val 20658020"/>
            </a:avLst>
          </a:prstGeom>
          <a:ln w="19050">
            <a:solidFill>
              <a:schemeClr val="bg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6" name="Group 55"/>
          <p:cNvGrpSpPr>
            <a:grpSpLocks/>
          </p:cNvGrpSpPr>
          <p:nvPr/>
        </p:nvGrpSpPr>
        <p:grpSpPr bwMode="auto">
          <a:xfrm>
            <a:off x="3735388" y="3581400"/>
            <a:ext cx="188912" cy="107961"/>
            <a:chOff x="5544606" y="2671978"/>
            <a:chExt cx="188388" cy="107798"/>
          </a:xfrm>
        </p:grpSpPr>
        <p:cxnSp>
          <p:nvCxnSpPr>
            <p:cNvPr id="5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5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5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4" name="Group 63"/>
          <p:cNvGrpSpPr>
            <a:grpSpLocks/>
          </p:cNvGrpSpPr>
          <p:nvPr/>
        </p:nvGrpSpPr>
        <p:grpSpPr bwMode="auto">
          <a:xfrm>
            <a:off x="4154488" y="3581400"/>
            <a:ext cx="188912" cy="107961"/>
            <a:chOff x="5544606" y="2671978"/>
            <a:chExt cx="188388" cy="107798"/>
          </a:xfrm>
        </p:grpSpPr>
        <p:cxnSp>
          <p:nvCxnSpPr>
            <p:cNvPr id="6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6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8" name="Group 67"/>
          <p:cNvGrpSpPr>
            <a:grpSpLocks/>
          </p:cNvGrpSpPr>
          <p:nvPr/>
        </p:nvGrpSpPr>
        <p:grpSpPr bwMode="auto">
          <a:xfrm>
            <a:off x="3276600" y="3581400"/>
            <a:ext cx="188912" cy="107961"/>
            <a:chOff x="5544606" y="2671978"/>
            <a:chExt cx="188388" cy="107798"/>
          </a:xfrm>
        </p:grpSpPr>
        <p:cxnSp>
          <p:nvCxnSpPr>
            <p:cNvPr id="69"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0"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1"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2" name="Group 71"/>
          <p:cNvGrpSpPr>
            <a:grpSpLocks/>
          </p:cNvGrpSpPr>
          <p:nvPr/>
        </p:nvGrpSpPr>
        <p:grpSpPr bwMode="auto">
          <a:xfrm>
            <a:off x="2819400" y="3581400"/>
            <a:ext cx="188912" cy="107961"/>
            <a:chOff x="5544606" y="2671978"/>
            <a:chExt cx="188388" cy="107798"/>
          </a:xfrm>
        </p:grpSpPr>
        <p:cxnSp>
          <p:nvCxnSpPr>
            <p:cNvPr id="73"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4"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5"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6" name="Group 75"/>
          <p:cNvGrpSpPr>
            <a:grpSpLocks/>
          </p:cNvGrpSpPr>
          <p:nvPr/>
        </p:nvGrpSpPr>
        <p:grpSpPr bwMode="auto">
          <a:xfrm>
            <a:off x="4953000" y="3581400"/>
            <a:ext cx="188912" cy="107961"/>
            <a:chOff x="5544606" y="2671978"/>
            <a:chExt cx="188388" cy="107798"/>
          </a:xfrm>
        </p:grpSpPr>
        <p:cxnSp>
          <p:nvCxnSpPr>
            <p:cNvPr id="7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cxnSp>
        <p:nvCxnSpPr>
          <p:cNvPr id="80" name="Straight Connector 79"/>
          <p:cNvCxnSpPr/>
          <p:nvPr/>
        </p:nvCxnSpPr>
        <p:spPr bwMode="auto">
          <a:xfrm flipV="1">
            <a:off x="2913856" y="1336328"/>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spTree>
    <p:extLst>
      <p:ext uri="{BB962C8B-B14F-4D97-AF65-F5344CB8AC3E}">
        <p14:creationId xmlns:p14="http://schemas.microsoft.com/office/powerpoint/2010/main" val="3529359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Steketee IC Weeder_Overview_Cut.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0" y="1143000"/>
            <a:ext cx="6096000" cy="4572000"/>
          </a:xfrm>
          <a:prstGeom prst="rect">
            <a:avLst/>
          </a:prstGeom>
        </p:spPr>
      </p:pic>
      <p:sp>
        <p:nvSpPr>
          <p:cNvPr id="4" name="Text Box 3"/>
          <p:cNvSpPr txBox="1">
            <a:spLocks noChangeArrowheads="1"/>
          </p:cNvSpPr>
          <p:nvPr/>
        </p:nvSpPr>
        <p:spPr bwMode="auto">
          <a:xfrm>
            <a:off x="0" y="5934670"/>
            <a:ext cx="9144000" cy="892552"/>
          </a:xfrm>
          <a:prstGeom prst="rect">
            <a:avLst/>
          </a:prstGeom>
          <a:noFill/>
          <a:ln w="9525">
            <a:noFill/>
            <a:miter lim="800000"/>
            <a:headEnd/>
            <a:tailEnd/>
          </a:ln>
        </p:spPr>
        <p:txBody>
          <a:bodyPr>
            <a:spAutoFit/>
          </a:bodyPr>
          <a:lstStyle/>
          <a:p>
            <a:pPr algn="ctr"/>
            <a:r>
              <a:rPr lang="en-US" sz="3200" dirty="0" err="1" smtClean="0">
                <a:solidFill>
                  <a:prstClr val="white"/>
                </a:solidFill>
                <a:latin typeface="Calibri" pitchFamily="34" charset="0"/>
              </a:rPr>
              <a:t>Stekettee</a:t>
            </a:r>
            <a:r>
              <a:rPr lang="en-US" sz="3200" dirty="0" smtClean="0">
                <a:solidFill>
                  <a:prstClr val="white"/>
                </a:solidFill>
                <a:latin typeface="Calibri" pitchFamily="34" charset="0"/>
              </a:rPr>
              <a:t> IC</a:t>
            </a:r>
          </a:p>
          <a:p>
            <a:pPr algn="ctr"/>
            <a:r>
              <a:rPr lang="en-US" sz="2000" dirty="0" smtClean="0">
                <a:solidFill>
                  <a:prstClr val="white"/>
                </a:solidFill>
                <a:latin typeface="Calibri" pitchFamily="34" charset="0"/>
              </a:rPr>
              <a:t>Distributor – Sutton Ag Enterprises, Inc., Salinas, CA</a:t>
            </a:r>
            <a:endParaRPr lang="en-US" sz="2000" dirty="0">
              <a:solidFill>
                <a:prstClr val="white"/>
              </a:solidFill>
              <a:latin typeface="Calibri" pitchFamily="34" charset="0"/>
            </a:endParaRPr>
          </a:p>
        </p:txBody>
      </p:sp>
    </p:spTree>
    <p:extLst>
      <p:ext uri="{BB962C8B-B14F-4D97-AF65-F5344CB8AC3E}">
        <p14:creationId xmlns:p14="http://schemas.microsoft.com/office/powerpoint/2010/main" val="298700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7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2468362" y="3691357"/>
            <a:ext cx="3429000" cy="0"/>
          </a:xfrm>
          <a:prstGeom prst="line">
            <a:avLst/>
          </a:prstGeom>
          <a:noFill/>
          <a:ln w="19050" algn="ctr">
            <a:solidFill>
              <a:srgbClr val="996633"/>
            </a:solidFill>
            <a:round/>
            <a:headEnd/>
            <a:tailEnd/>
          </a:ln>
        </p:spPr>
      </p:cxnSp>
      <p:cxnSp>
        <p:nvCxnSpPr>
          <p:cNvPr id="24" name="Straight Connector 23"/>
          <p:cNvCxnSpPr/>
          <p:nvPr/>
        </p:nvCxnSpPr>
        <p:spPr bwMode="auto">
          <a:xfrm flipH="1">
            <a:off x="4169968" y="1645910"/>
            <a:ext cx="899465" cy="72299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flipH="1">
            <a:off x="5181601" y="2368906"/>
            <a:ext cx="899464" cy="502047"/>
          </a:xfrm>
          <a:prstGeom prst="line">
            <a:avLst/>
          </a:prstGeom>
          <a:solidFill>
            <a:schemeClr val="accent1"/>
          </a:solidFill>
          <a:ln w="12700" cap="flat" cmpd="sng" algn="ctr">
            <a:solidFill>
              <a:schemeClr val="bg1"/>
            </a:solidFill>
            <a:prstDash val="solid"/>
            <a:round/>
            <a:headEnd type="none" w="med" len="med"/>
            <a:tailEnd type="none" w="med" len="med"/>
          </a:ln>
          <a:effectLst/>
        </p:spPr>
      </p:cxnSp>
      <p:sp>
        <p:nvSpPr>
          <p:cNvPr id="27" name="Text Box 3"/>
          <p:cNvSpPr txBox="1">
            <a:spLocks noChangeArrowheads="1"/>
          </p:cNvSpPr>
          <p:nvPr/>
        </p:nvSpPr>
        <p:spPr bwMode="auto">
          <a:xfrm>
            <a:off x="4952999" y="127629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Camera</a:t>
            </a:r>
            <a:endParaRPr lang="en-US" sz="2000" dirty="0">
              <a:solidFill>
                <a:prstClr val="white"/>
              </a:solidFill>
              <a:latin typeface="Calibri" pitchFamily="34" charset="0"/>
            </a:endParaRPr>
          </a:p>
        </p:txBody>
      </p:sp>
      <p:sp>
        <p:nvSpPr>
          <p:cNvPr id="28" name="Text Box 3"/>
          <p:cNvSpPr txBox="1">
            <a:spLocks noChangeArrowheads="1"/>
          </p:cNvSpPr>
          <p:nvPr/>
        </p:nvSpPr>
        <p:spPr bwMode="auto">
          <a:xfrm>
            <a:off x="6019800" y="205740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Sprayer</a:t>
            </a:r>
            <a:endParaRPr lang="en-US" sz="2000" dirty="0">
              <a:solidFill>
                <a:prstClr val="white"/>
              </a:solidFill>
              <a:latin typeface="Calibri" pitchFamily="34" charset="0"/>
            </a:endParaRPr>
          </a:p>
        </p:txBody>
      </p:sp>
      <p:sp>
        <p:nvSpPr>
          <p:cNvPr id="4" name="Rectangle 3"/>
          <p:cNvSpPr>
            <a:spLocks noChangeAspect="1"/>
          </p:cNvSpPr>
          <p:nvPr/>
        </p:nvSpPr>
        <p:spPr>
          <a:xfrm rot="247119">
            <a:off x="2051001" y="1786184"/>
            <a:ext cx="512064" cy="50875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bwMode="auto">
          <a:xfrm rot="247119" flipH="1" flipV="1">
            <a:off x="2540241" y="2299027"/>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 name="Straight Connector 5"/>
          <p:cNvCxnSpPr/>
          <p:nvPr/>
        </p:nvCxnSpPr>
        <p:spPr bwMode="auto">
          <a:xfrm rot="247119" flipH="1" flipV="1">
            <a:off x="2568087" y="1912323"/>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sp>
        <p:nvSpPr>
          <p:cNvPr id="8" name="Rectangle 7"/>
          <p:cNvSpPr/>
          <p:nvPr/>
        </p:nvSpPr>
        <p:spPr>
          <a:xfrm rot="247119">
            <a:off x="3204616" y="2077734"/>
            <a:ext cx="2362200" cy="130733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247119">
            <a:off x="3830082" y="2483377"/>
            <a:ext cx="228600" cy="16680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247119">
            <a:off x="4934356" y="3029081"/>
            <a:ext cx="76200" cy="834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247119">
            <a:off x="5213085" y="3060653"/>
            <a:ext cx="60960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p:nvPr/>
        </p:nvCxnSpPr>
        <p:spPr bwMode="auto">
          <a:xfrm rot="247119" flipH="1">
            <a:off x="3248572" y="2684515"/>
            <a:ext cx="538582" cy="929276"/>
          </a:xfrm>
          <a:prstGeom prst="line">
            <a:avLst/>
          </a:prstGeom>
          <a:solidFill>
            <a:schemeClr val="accent1"/>
          </a:solidFill>
          <a:ln w="12700" cap="flat" cmpd="sng" algn="ctr">
            <a:solidFill>
              <a:srgbClr val="FFFF00"/>
            </a:solidFill>
            <a:prstDash val="solid"/>
            <a:round/>
            <a:headEnd type="none" w="med" len="med"/>
            <a:tailEnd type="none" w="med" len="med"/>
          </a:ln>
          <a:effectLst/>
        </p:spPr>
      </p:cxnSp>
      <p:cxnSp>
        <p:nvCxnSpPr>
          <p:cNvPr id="43" name="Straight Connector 42"/>
          <p:cNvCxnSpPr/>
          <p:nvPr/>
        </p:nvCxnSpPr>
        <p:spPr bwMode="auto">
          <a:xfrm flipH="1">
            <a:off x="4925967" y="3168538"/>
            <a:ext cx="39450" cy="463395"/>
          </a:xfrm>
          <a:prstGeom prst="line">
            <a:avLst/>
          </a:prstGeom>
          <a:solidFill>
            <a:schemeClr val="accent1"/>
          </a:solidFill>
          <a:ln w="12700" cap="flat" cmpd="sng" algn="ctr">
            <a:solidFill>
              <a:srgbClr val="FFFF00"/>
            </a:solidFill>
            <a:prstDash val="solid"/>
            <a:round/>
            <a:headEnd type="none" w="med" len="med"/>
            <a:tailEnd type="none" w="med" len="med"/>
          </a:ln>
          <a:effectLst/>
        </p:spPr>
      </p:cxnSp>
      <p:cxnSp>
        <p:nvCxnSpPr>
          <p:cNvPr id="49" name="Straight Connector 48"/>
          <p:cNvCxnSpPr/>
          <p:nvPr/>
        </p:nvCxnSpPr>
        <p:spPr bwMode="auto">
          <a:xfrm rot="247119" flipH="1" flipV="1">
            <a:off x="4013772" y="2739615"/>
            <a:ext cx="538582" cy="929276"/>
          </a:xfrm>
          <a:prstGeom prst="line">
            <a:avLst/>
          </a:prstGeom>
          <a:solidFill>
            <a:schemeClr val="accent1"/>
          </a:solidFill>
          <a:ln w="12700" cap="flat" cmpd="sng" algn="ctr">
            <a:solidFill>
              <a:srgbClr val="FFFF00"/>
            </a:solidFill>
            <a:prstDash val="solid"/>
            <a:round/>
            <a:headEnd type="none" w="med" len="med"/>
            <a:tailEnd type="none" w="med" len="med"/>
          </a:ln>
          <a:effectLst/>
        </p:spPr>
      </p:cxnSp>
      <p:sp>
        <p:nvSpPr>
          <p:cNvPr id="18" name="Arc 17"/>
          <p:cNvSpPr/>
          <p:nvPr/>
        </p:nvSpPr>
        <p:spPr>
          <a:xfrm>
            <a:off x="1800903" y="1336328"/>
            <a:ext cx="877717" cy="940177"/>
          </a:xfrm>
          <a:prstGeom prst="arc">
            <a:avLst>
              <a:gd name="adj1" fmla="val 11864154"/>
              <a:gd name="adj2" fmla="val 20658020"/>
            </a:avLst>
          </a:prstGeom>
          <a:ln w="19050">
            <a:solidFill>
              <a:schemeClr val="bg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p:nvCxnSpPr>
        <p:spPr bwMode="auto">
          <a:xfrm flipH="1">
            <a:off x="3276601"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32" name="Straight Connector 31"/>
          <p:cNvCxnSpPr/>
          <p:nvPr/>
        </p:nvCxnSpPr>
        <p:spPr bwMode="auto">
          <a:xfrm>
            <a:off x="4991100" y="3178141"/>
            <a:ext cx="0" cy="46463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33" name="Straight Connector 32"/>
          <p:cNvCxnSpPr/>
          <p:nvPr/>
        </p:nvCxnSpPr>
        <p:spPr bwMode="auto">
          <a:xfrm flipH="1" flipV="1">
            <a:off x="4043783"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nvGrpSpPr>
          <p:cNvPr id="61" name="Group 60"/>
          <p:cNvGrpSpPr>
            <a:grpSpLocks/>
          </p:cNvGrpSpPr>
          <p:nvPr/>
        </p:nvGrpSpPr>
        <p:grpSpPr bwMode="auto">
          <a:xfrm>
            <a:off x="3735388" y="3581400"/>
            <a:ext cx="188912" cy="107961"/>
            <a:chOff x="5544606" y="2671978"/>
            <a:chExt cx="188388" cy="107798"/>
          </a:xfrm>
        </p:grpSpPr>
        <p:cxnSp>
          <p:nvCxnSpPr>
            <p:cNvPr id="62"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63"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4"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9" name="Group 68"/>
          <p:cNvGrpSpPr>
            <a:grpSpLocks/>
          </p:cNvGrpSpPr>
          <p:nvPr/>
        </p:nvGrpSpPr>
        <p:grpSpPr bwMode="auto">
          <a:xfrm>
            <a:off x="4154488" y="3581400"/>
            <a:ext cx="188912" cy="107961"/>
            <a:chOff x="5544606" y="2671978"/>
            <a:chExt cx="188388" cy="107798"/>
          </a:xfrm>
        </p:grpSpPr>
        <p:cxnSp>
          <p:nvCxnSpPr>
            <p:cNvPr id="70"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1"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2"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3" name="Group 72"/>
          <p:cNvGrpSpPr>
            <a:grpSpLocks/>
          </p:cNvGrpSpPr>
          <p:nvPr/>
        </p:nvGrpSpPr>
        <p:grpSpPr bwMode="auto">
          <a:xfrm>
            <a:off x="3276600" y="3581400"/>
            <a:ext cx="188912" cy="107961"/>
            <a:chOff x="5544606" y="2671978"/>
            <a:chExt cx="188388" cy="107798"/>
          </a:xfrm>
        </p:grpSpPr>
        <p:cxnSp>
          <p:nvCxnSpPr>
            <p:cNvPr id="74"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5"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6"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7" name="Group 76"/>
          <p:cNvGrpSpPr>
            <a:grpSpLocks/>
          </p:cNvGrpSpPr>
          <p:nvPr/>
        </p:nvGrpSpPr>
        <p:grpSpPr bwMode="auto">
          <a:xfrm>
            <a:off x="2819400" y="3581400"/>
            <a:ext cx="188912" cy="107961"/>
            <a:chOff x="5544606" y="2671978"/>
            <a:chExt cx="188388" cy="107798"/>
          </a:xfrm>
        </p:grpSpPr>
        <p:cxnSp>
          <p:nvCxnSpPr>
            <p:cNvPr id="78"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9"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80"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81" name="Group 80"/>
          <p:cNvGrpSpPr>
            <a:grpSpLocks/>
          </p:cNvGrpSpPr>
          <p:nvPr/>
        </p:nvGrpSpPr>
        <p:grpSpPr bwMode="auto">
          <a:xfrm>
            <a:off x="4953000" y="3581400"/>
            <a:ext cx="188912" cy="107961"/>
            <a:chOff x="5544606" y="2671978"/>
            <a:chExt cx="188388" cy="107798"/>
          </a:xfrm>
        </p:grpSpPr>
        <p:cxnSp>
          <p:nvCxnSpPr>
            <p:cNvPr id="82"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83"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84"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cxnSp>
        <p:nvCxnSpPr>
          <p:cNvPr id="85" name="Straight Connector 84"/>
          <p:cNvCxnSpPr/>
          <p:nvPr/>
        </p:nvCxnSpPr>
        <p:spPr bwMode="auto">
          <a:xfrm flipV="1">
            <a:off x="6477001" y="2763307"/>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spTree>
    <p:extLst>
      <p:ext uri="{BB962C8B-B14F-4D97-AF65-F5344CB8AC3E}">
        <p14:creationId xmlns:p14="http://schemas.microsoft.com/office/powerpoint/2010/main" val="21241139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2468362" y="3691357"/>
            <a:ext cx="3429000" cy="0"/>
          </a:xfrm>
          <a:prstGeom prst="line">
            <a:avLst/>
          </a:prstGeom>
          <a:noFill/>
          <a:ln w="19050" algn="ctr">
            <a:solidFill>
              <a:srgbClr val="996633"/>
            </a:solidFill>
            <a:round/>
            <a:headEnd/>
            <a:tailEnd/>
          </a:ln>
        </p:spPr>
      </p:cxnSp>
      <p:cxnSp>
        <p:nvCxnSpPr>
          <p:cNvPr id="24" name="Straight Connector 23"/>
          <p:cNvCxnSpPr/>
          <p:nvPr/>
        </p:nvCxnSpPr>
        <p:spPr bwMode="auto">
          <a:xfrm flipH="1">
            <a:off x="4169968" y="1645910"/>
            <a:ext cx="899465" cy="72299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26" name="Straight Connector 25"/>
          <p:cNvCxnSpPr/>
          <p:nvPr/>
        </p:nvCxnSpPr>
        <p:spPr bwMode="auto">
          <a:xfrm flipH="1">
            <a:off x="5181601" y="2368906"/>
            <a:ext cx="899464" cy="502047"/>
          </a:xfrm>
          <a:prstGeom prst="line">
            <a:avLst/>
          </a:prstGeom>
          <a:solidFill>
            <a:schemeClr val="accent1"/>
          </a:solidFill>
          <a:ln w="12700" cap="flat" cmpd="sng" algn="ctr">
            <a:solidFill>
              <a:schemeClr val="bg1"/>
            </a:solidFill>
            <a:prstDash val="solid"/>
            <a:round/>
            <a:headEnd type="none" w="med" len="med"/>
            <a:tailEnd type="none" w="med" len="med"/>
          </a:ln>
          <a:effectLst/>
        </p:spPr>
      </p:cxnSp>
      <p:sp>
        <p:nvSpPr>
          <p:cNvPr id="27" name="Text Box 3"/>
          <p:cNvSpPr txBox="1">
            <a:spLocks noChangeArrowheads="1"/>
          </p:cNvSpPr>
          <p:nvPr/>
        </p:nvSpPr>
        <p:spPr bwMode="auto">
          <a:xfrm>
            <a:off x="4952999" y="127629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Camera</a:t>
            </a:r>
            <a:endParaRPr lang="en-US" sz="2000" dirty="0">
              <a:solidFill>
                <a:prstClr val="white"/>
              </a:solidFill>
              <a:latin typeface="Calibri" pitchFamily="34" charset="0"/>
            </a:endParaRPr>
          </a:p>
        </p:txBody>
      </p:sp>
      <p:sp>
        <p:nvSpPr>
          <p:cNvPr id="28" name="Text Box 3"/>
          <p:cNvSpPr txBox="1">
            <a:spLocks noChangeArrowheads="1"/>
          </p:cNvSpPr>
          <p:nvPr/>
        </p:nvSpPr>
        <p:spPr bwMode="auto">
          <a:xfrm>
            <a:off x="6019800" y="2057400"/>
            <a:ext cx="1295401" cy="400110"/>
          </a:xfrm>
          <a:prstGeom prst="rect">
            <a:avLst/>
          </a:prstGeom>
          <a:noFill/>
          <a:ln w="9525">
            <a:noFill/>
            <a:miter lim="800000"/>
            <a:headEnd/>
            <a:tailEnd/>
          </a:ln>
        </p:spPr>
        <p:txBody>
          <a:bodyPr wrap="square">
            <a:spAutoFit/>
          </a:bodyPr>
          <a:lstStyle/>
          <a:p>
            <a:pPr algn="ctr"/>
            <a:r>
              <a:rPr lang="en-US" sz="2000" dirty="0" smtClean="0">
                <a:solidFill>
                  <a:prstClr val="white"/>
                </a:solidFill>
                <a:latin typeface="Calibri" pitchFamily="34" charset="0"/>
              </a:rPr>
              <a:t>Sprayer</a:t>
            </a:r>
            <a:endParaRPr lang="en-US" sz="2000" dirty="0">
              <a:solidFill>
                <a:prstClr val="white"/>
              </a:solidFill>
              <a:latin typeface="Calibri" pitchFamily="34" charset="0"/>
            </a:endParaRPr>
          </a:p>
        </p:txBody>
      </p:sp>
      <p:cxnSp>
        <p:nvCxnSpPr>
          <p:cNvPr id="34" name="Straight Connector 33"/>
          <p:cNvCxnSpPr/>
          <p:nvPr/>
        </p:nvCxnSpPr>
        <p:spPr bwMode="auto">
          <a:xfrm flipV="1">
            <a:off x="6477001" y="2763307"/>
            <a:ext cx="0" cy="513293"/>
          </a:xfrm>
          <a:prstGeom prst="line">
            <a:avLst/>
          </a:prstGeom>
          <a:solidFill>
            <a:schemeClr val="accent1"/>
          </a:solidFill>
          <a:ln w="28575" cap="flat" cmpd="sng" algn="ctr">
            <a:solidFill>
              <a:srgbClr val="FFFF00"/>
            </a:solidFill>
            <a:prstDash val="solid"/>
            <a:round/>
            <a:headEnd type="arrow" w="med" len="med"/>
            <a:tailEnd type="arrow" w="med" len="med"/>
          </a:ln>
          <a:effectLst/>
        </p:spPr>
      </p:cxnSp>
      <p:sp>
        <p:nvSpPr>
          <p:cNvPr id="4" name="Rectangle 3"/>
          <p:cNvSpPr>
            <a:spLocks noChangeAspect="1"/>
          </p:cNvSpPr>
          <p:nvPr/>
        </p:nvSpPr>
        <p:spPr>
          <a:xfrm rot="247119">
            <a:off x="2051001" y="1786184"/>
            <a:ext cx="512064" cy="50875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bwMode="auto">
          <a:xfrm rot="247119" flipH="1" flipV="1">
            <a:off x="2540241" y="2299027"/>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 name="Straight Connector 5"/>
          <p:cNvCxnSpPr/>
          <p:nvPr/>
        </p:nvCxnSpPr>
        <p:spPr bwMode="auto">
          <a:xfrm rot="247119" flipH="1" flipV="1">
            <a:off x="2568087" y="1912323"/>
            <a:ext cx="871728" cy="166757"/>
          </a:xfrm>
          <a:prstGeom prst="line">
            <a:avLst/>
          </a:prstGeom>
          <a:solidFill>
            <a:schemeClr val="accent1"/>
          </a:solidFill>
          <a:ln w="28575" cap="flat" cmpd="sng" algn="ctr">
            <a:solidFill>
              <a:schemeClr val="bg1"/>
            </a:solidFill>
            <a:prstDash val="solid"/>
            <a:round/>
            <a:headEnd type="none" w="med" len="med"/>
            <a:tailEnd type="none" w="med" len="med"/>
          </a:ln>
          <a:effectLst/>
        </p:spPr>
      </p:cxnSp>
      <p:sp>
        <p:nvSpPr>
          <p:cNvPr id="8" name="Rectangle 7"/>
          <p:cNvSpPr/>
          <p:nvPr/>
        </p:nvSpPr>
        <p:spPr>
          <a:xfrm rot="247119">
            <a:off x="3204616" y="2077734"/>
            <a:ext cx="2362200" cy="130733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247119">
            <a:off x="3830082" y="2483377"/>
            <a:ext cx="228600" cy="16680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247119">
            <a:off x="4934356" y="3029081"/>
            <a:ext cx="76200" cy="8340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247119">
            <a:off x="5213085" y="3060653"/>
            <a:ext cx="60960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p:nvPr/>
        </p:nvCxnSpPr>
        <p:spPr bwMode="auto">
          <a:xfrm rot="247119" flipH="1">
            <a:off x="3248572" y="2684515"/>
            <a:ext cx="538582" cy="929276"/>
          </a:xfrm>
          <a:prstGeom prst="line">
            <a:avLst/>
          </a:prstGeom>
          <a:solidFill>
            <a:schemeClr val="accent1"/>
          </a:solidFill>
          <a:ln w="12700" cap="flat" cmpd="sng" algn="ctr">
            <a:solidFill>
              <a:srgbClr val="FFFF00"/>
            </a:solidFill>
            <a:prstDash val="solid"/>
            <a:round/>
            <a:headEnd type="none" w="med" len="med"/>
            <a:tailEnd type="none" w="med" len="med"/>
          </a:ln>
          <a:effectLst/>
        </p:spPr>
      </p:cxnSp>
      <p:cxnSp>
        <p:nvCxnSpPr>
          <p:cNvPr id="43" name="Straight Connector 42"/>
          <p:cNvCxnSpPr/>
          <p:nvPr/>
        </p:nvCxnSpPr>
        <p:spPr bwMode="auto">
          <a:xfrm flipH="1">
            <a:off x="4925967" y="3168538"/>
            <a:ext cx="39450" cy="463395"/>
          </a:xfrm>
          <a:prstGeom prst="line">
            <a:avLst/>
          </a:prstGeom>
          <a:solidFill>
            <a:schemeClr val="accent1"/>
          </a:solidFill>
          <a:ln w="12700" cap="flat" cmpd="sng" algn="ctr">
            <a:solidFill>
              <a:srgbClr val="FFFF00"/>
            </a:solidFill>
            <a:prstDash val="solid"/>
            <a:round/>
            <a:headEnd type="none" w="med" len="med"/>
            <a:tailEnd type="none" w="med" len="med"/>
          </a:ln>
          <a:effectLst/>
        </p:spPr>
      </p:cxnSp>
      <p:cxnSp>
        <p:nvCxnSpPr>
          <p:cNvPr id="49" name="Straight Connector 48"/>
          <p:cNvCxnSpPr/>
          <p:nvPr/>
        </p:nvCxnSpPr>
        <p:spPr bwMode="auto">
          <a:xfrm rot="247119" flipH="1" flipV="1">
            <a:off x="4013772" y="2739615"/>
            <a:ext cx="538582" cy="929276"/>
          </a:xfrm>
          <a:prstGeom prst="line">
            <a:avLst/>
          </a:prstGeom>
          <a:solidFill>
            <a:schemeClr val="accent1"/>
          </a:solidFill>
          <a:ln w="12700" cap="flat" cmpd="sng" algn="ctr">
            <a:solidFill>
              <a:srgbClr val="FFFF00"/>
            </a:solidFill>
            <a:prstDash val="solid"/>
            <a:round/>
            <a:headEnd type="none" w="med" len="med"/>
            <a:tailEnd type="none" w="med" len="med"/>
          </a:ln>
          <a:effectLst/>
        </p:spPr>
      </p:cxnSp>
      <p:sp>
        <p:nvSpPr>
          <p:cNvPr id="18" name="Arc 17"/>
          <p:cNvSpPr/>
          <p:nvPr/>
        </p:nvSpPr>
        <p:spPr>
          <a:xfrm>
            <a:off x="1800903" y="1336328"/>
            <a:ext cx="877717" cy="940177"/>
          </a:xfrm>
          <a:prstGeom prst="arc">
            <a:avLst>
              <a:gd name="adj1" fmla="val 11864154"/>
              <a:gd name="adj2" fmla="val 20658020"/>
            </a:avLst>
          </a:prstGeom>
          <a:ln w="19050">
            <a:solidFill>
              <a:schemeClr val="bg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p:nvCxnSpPr>
        <p:spPr bwMode="auto">
          <a:xfrm flipH="1">
            <a:off x="3276601"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32" name="Straight Connector 31"/>
          <p:cNvCxnSpPr/>
          <p:nvPr/>
        </p:nvCxnSpPr>
        <p:spPr bwMode="auto">
          <a:xfrm>
            <a:off x="4991100" y="3178141"/>
            <a:ext cx="0" cy="464638"/>
          </a:xfrm>
          <a:prstGeom prst="line">
            <a:avLst/>
          </a:prstGeom>
          <a:solidFill>
            <a:schemeClr val="accent1"/>
          </a:solidFill>
          <a:ln w="12700" cap="flat" cmpd="sng" algn="ctr">
            <a:solidFill>
              <a:schemeClr val="bg1"/>
            </a:solidFill>
            <a:prstDash val="solid"/>
            <a:round/>
            <a:headEnd type="none" w="med" len="med"/>
            <a:tailEnd type="none" w="med" len="med"/>
          </a:ln>
          <a:effectLst/>
        </p:spPr>
      </p:cxnSp>
      <p:cxnSp>
        <p:nvCxnSpPr>
          <p:cNvPr id="33" name="Straight Connector 32"/>
          <p:cNvCxnSpPr/>
          <p:nvPr/>
        </p:nvCxnSpPr>
        <p:spPr bwMode="auto">
          <a:xfrm flipH="1" flipV="1">
            <a:off x="4043783" y="2713503"/>
            <a:ext cx="538582" cy="929276"/>
          </a:xfrm>
          <a:prstGeom prst="line">
            <a:avLst/>
          </a:prstGeom>
          <a:solidFill>
            <a:schemeClr val="accent1"/>
          </a:solidFill>
          <a:ln w="12700" cap="flat" cmpd="sng" algn="ctr">
            <a:solidFill>
              <a:schemeClr val="bg1"/>
            </a:solidFill>
            <a:prstDash val="solid"/>
            <a:round/>
            <a:headEnd type="none" w="med" len="med"/>
            <a:tailEnd type="none" w="med" len="med"/>
          </a:ln>
          <a:effectLst/>
        </p:spPr>
      </p:cxnSp>
      <p:grpSp>
        <p:nvGrpSpPr>
          <p:cNvPr id="57" name="Group 56"/>
          <p:cNvGrpSpPr>
            <a:grpSpLocks/>
          </p:cNvGrpSpPr>
          <p:nvPr/>
        </p:nvGrpSpPr>
        <p:grpSpPr bwMode="auto">
          <a:xfrm>
            <a:off x="3735388" y="3581400"/>
            <a:ext cx="188912" cy="107961"/>
            <a:chOff x="5544606" y="2671978"/>
            <a:chExt cx="188388" cy="107798"/>
          </a:xfrm>
        </p:grpSpPr>
        <p:cxnSp>
          <p:nvCxnSpPr>
            <p:cNvPr id="58"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59"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0"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1" name="Group 60"/>
          <p:cNvGrpSpPr>
            <a:grpSpLocks/>
          </p:cNvGrpSpPr>
          <p:nvPr/>
        </p:nvGrpSpPr>
        <p:grpSpPr bwMode="auto">
          <a:xfrm>
            <a:off x="4953000" y="3581400"/>
            <a:ext cx="188912" cy="107961"/>
            <a:chOff x="5544606" y="2671978"/>
            <a:chExt cx="188388" cy="107798"/>
          </a:xfrm>
        </p:grpSpPr>
        <p:cxnSp>
          <p:nvCxnSpPr>
            <p:cNvPr id="62"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63"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4"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5" name="Group 64"/>
          <p:cNvGrpSpPr>
            <a:grpSpLocks/>
          </p:cNvGrpSpPr>
          <p:nvPr/>
        </p:nvGrpSpPr>
        <p:grpSpPr bwMode="auto">
          <a:xfrm>
            <a:off x="4154488" y="3581400"/>
            <a:ext cx="188912" cy="107961"/>
            <a:chOff x="5544606" y="2671978"/>
            <a:chExt cx="188388" cy="107798"/>
          </a:xfrm>
        </p:grpSpPr>
        <p:cxnSp>
          <p:nvCxnSpPr>
            <p:cNvPr id="66"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67"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68"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69" name="Group 68"/>
          <p:cNvGrpSpPr>
            <a:grpSpLocks/>
          </p:cNvGrpSpPr>
          <p:nvPr/>
        </p:nvGrpSpPr>
        <p:grpSpPr bwMode="auto">
          <a:xfrm>
            <a:off x="3276600" y="3581400"/>
            <a:ext cx="188912" cy="107961"/>
            <a:chOff x="5544606" y="2671978"/>
            <a:chExt cx="188388" cy="107798"/>
          </a:xfrm>
        </p:grpSpPr>
        <p:cxnSp>
          <p:nvCxnSpPr>
            <p:cNvPr id="70"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1"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2"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3" name="Group 72"/>
          <p:cNvGrpSpPr>
            <a:grpSpLocks/>
          </p:cNvGrpSpPr>
          <p:nvPr/>
        </p:nvGrpSpPr>
        <p:grpSpPr bwMode="auto">
          <a:xfrm>
            <a:off x="2819400" y="3581400"/>
            <a:ext cx="188912" cy="107961"/>
            <a:chOff x="5544606" y="2671978"/>
            <a:chExt cx="188388" cy="107798"/>
          </a:xfrm>
        </p:grpSpPr>
        <p:cxnSp>
          <p:nvCxnSpPr>
            <p:cNvPr id="74"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75"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sp>
          <p:nvSpPr>
            <p:cNvPr id="76"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p>
          </p:txBody>
        </p:sp>
      </p:grpSp>
      <p:grpSp>
        <p:nvGrpSpPr>
          <p:cNvPr id="78" name="Group 77"/>
          <p:cNvGrpSpPr/>
          <p:nvPr/>
        </p:nvGrpSpPr>
        <p:grpSpPr>
          <a:xfrm>
            <a:off x="411783" y="4314358"/>
            <a:ext cx="6751017" cy="1838215"/>
            <a:chOff x="576068" y="3962400"/>
            <a:chExt cx="6751017" cy="1838215"/>
          </a:xfrm>
        </p:grpSpPr>
        <p:sp>
          <p:nvSpPr>
            <p:cNvPr id="79" name="Content Placeholder 2"/>
            <p:cNvSpPr txBox="1">
              <a:spLocks/>
            </p:cNvSpPr>
            <p:nvPr/>
          </p:nvSpPr>
          <p:spPr>
            <a:xfrm>
              <a:off x="1012850" y="4361518"/>
              <a:ext cx="6314235" cy="143909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2400" dirty="0" smtClean="0">
                  <a:solidFill>
                    <a:schemeClr val="bg1"/>
                  </a:solidFill>
                </a:rPr>
                <a:t>Camera height – 10”</a:t>
              </a:r>
            </a:p>
            <a:p>
              <a:pPr fontAlgn="auto">
                <a:spcAft>
                  <a:spcPts val="0"/>
                </a:spcAft>
              </a:pPr>
              <a:r>
                <a:rPr lang="en-US" sz="2400" dirty="0" smtClean="0">
                  <a:solidFill>
                    <a:schemeClr val="bg1"/>
                  </a:solidFill>
                </a:rPr>
                <a:t>Rotation – 1.4°</a:t>
              </a:r>
            </a:p>
            <a:p>
              <a:pPr fontAlgn="auto">
                <a:spcAft>
                  <a:spcPts val="0"/>
                </a:spcAft>
              </a:pPr>
              <a:r>
                <a:rPr lang="en-US" sz="2400" dirty="0" smtClean="0">
                  <a:solidFill>
                    <a:schemeClr val="bg1"/>
                  </a:solidFill>
                </a:rPr>
                <a:t>Object displacement – 0.25”</a:t>
              </a:r>
            </a:p>
          </p:txBody>
        </p:sp>
        <p:sp>
          <p:nvSpPr>
            <p:cNvPr id="80" name="Rectangle 79"/>
            <p:cNvSpPr/>
            <p:nvPr/>
          </p:nvSpPr>
          <p:spPr>
            <a:xfrm>
              <a:off x="576068" y="3962400"/>
              <a:ext cx="3327386" cy="461665"/>
            </a:xfrm>
            <a:prstGeom prst="rect">
              <a:avLst/>
            </a:prstGeom>
          </p:spPr>
          <p:txBody>
            <a:bodyPr wrap="none">
              <a:spAutoFit/>
            </a:bodyPr>
            <a:lstStyle/>
            <a:p>
              <a:pPr marL="0" indent="0" fontAlgn="auto">
                <a:spcAft>
                  <a:spcPts val="0"/>
                </a:spcAft>
                <a:buNone/>
              </a:pPr>
              <a:r>
                <a:rPr lang="en-US" dirty="0">
                  <a:solidFill>
                    <a:srgbClr val="FFFF00"/>
                  </a:solidFill>
                  <a:latin typeface="+mn-lt"/>
                </a:rPr>
                <a:t>Effect of toolbar rotation:</a:t>
              </a:r>
            </a:p>
          </p:txBody>
        </p:sp>
      </p:grpSp>
    </p:spTree>
    <p:extLst>
      <p:ext uri="{BB962C8B-B14F-4D97-AF65-F5344CB8AC3E}">
        <p14:creationId xmlns:p14="http://schemas.microsoft.com/office/powerpoint/2010/main" val="41043936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400" y="533400"/>
            <a:ext cx="7315200" cy="54864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2438400" y="3276600"/>
            <a:ext cx="762000" cy="76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Oval 6"/>
          <p:cNvSpPr>
            <a:spLocks noChangeAspect="1"/>
          </p:cNvSpPr>
          <p:nvPr/>
        </p:nvSpPr>
        <p:spPr>
          <a:xfrm>
            <a:off x="6680607" y="3276600"/>
            <a:ext cx="384048" cy="381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ext Box 3"/>
          <p:cNvSpPr txBox="1">
            <a:spLocks noChangeArrowheads="1"/>
          </p:cNvSpPr>
          <p:nvPr/>
        </p:nvSpPr>
        <p:spPr bwMode="auto">
          <a:xfrm>
            <a:off x="-1" y="6257925"/>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Variable Plant Height</a:t>
            </a:r>
            <a:endParaRPr lang="en-US" sz="2800" dirty="0">
              <a:solidFill>
                <a:prstClr val="white"/>
              </a:solidFill>
              <a:latin typeface="Calibri" pitchFamily="34" charset="0"/>
            </a:endParaRPr>
          </a:p>
        </p:txBody>
      </p:sp>
    </p:spTree>
    <p:extLst>
      <p:ext uri="{BB962C8B-B14F-4D97-AF65-F5344CB8AC3E}">
        <p14:creationId xmlns:p14="http://schemas.microsoft.com/office/powerpoint/2010/main" val="10307660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1124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2780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5456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2668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2780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1503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6624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2192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cxnSp>
        <p:nvCxnSpPr>
          <p:cNvPr id="53" name="Straight Connector 52"/>
          <p:cNvCxnSpPr/>
          <p:nvPr/>
        </p:nvCxnSpPr>
        <p:spPr bwMode="auto">
          <a:xfrm>
            <a:off x="2227135" y="12780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4" name="Text Box 3"/>
          <p:cNvSpPr txBox="1">
            <a:spLocks noChangeArrowheads="1"/>
          </p:cNvSpPr>
          <p:nvPr/>
        </p:nvSpPr>
        <p:spPr bwMode="auto">
          <a:xfrm>
            <a:off x="1415228" y="21503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63" name="Straight Connector 62"/>
          <p:cNvCxnSpPr/>
          <p:nvPr/>
        </p:nvCxnSpPr>
        <p:spPr bwMode="auto">
          <a:xfrm flipH="1">
            <a:off x="2752786" y="3542704"/>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4" name="Straight Connector 63"/>
          <p:cNvCxnSpPr/>
          <p:nvPr/>
        </p:nvCxnSpPr>
        <p:spPr bwMode="auto">
          <a:xfrm>
            <a:off x="2966847" y="3555141"/>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608302"/>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Tree>
    <p:extLst>
      <p:ext uri="{BB962C8B-B14F-4D97-AF65-F5344CB8AC3E}">
        <p14:creationId xmlns:p14="http://schemas.microsoft.com/office/powerpoint/2010/main" val="7484196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1124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2780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5456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2668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2780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1503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6624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2192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cxnSp>
        <p:nvCxnSpPr>
          <p:cNvPr id="63" name="Straight Connector 62"/>
          <p:cNvCxnSpPr/>
          <p:nvPr/>
        </p:nvCxnSpPr>
        <p:spPr bwMode="auto">
          <a:xfrm flipH="1">
            <a:off x="2752786" y="3542704"/>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4" name="Straight Connector 63"/>
          <p:cNvCxnSpPr/>
          <p:nvPr/>
        </p:nvCxnSpPr>
        <p:spPr bwMode="auto">
          <a:xfrm>
            <a:off x="2966847" y="3555141"/>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608302"/>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grpSp>
        <p:nvGrpSpPr>
          <p:cNvPr id="25" name="Group 24"/>
          <p:cNvGrpSpPr/>
          <p:nvPr/>
        </p:nvGrpSpPr>
        <p:grpSpPr>
          <a:xfrm>
            <a:off x="3640227" y="4272589"/>
            <a:ext cx="1047232" cy="1406708"/>
            <a:chOff x="3490854" y="4848255"/>
            <a:chExt cx="1081146" cy="1452265"/>
          </a:xfrm>
        </p:grpSpPr>
        <p:cxnSp>
          <p:nvCxnSpPr>
            <p:cNvPr id="26" name="Straight Connector 25"/>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7" name="Straight Connector 26"/>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8" name="Straight Connector 27"/>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29"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Tree>
    <p:extLst>
      <p:ext uri="{BB962C8B-B14F-4D97-AF65-F5344CB8AC3E}">
        <p14:creationId xmlns:p14="http://schemas.microsoft.com/office/powerpoint/2010/main" val="13104897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1124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2780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5456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2668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2780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1503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6624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2192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25" name="Group 24"/>
          <p:cNvGrpSpPr/>
          <p:nvPr/>
        </p:nvGrpSpPr>
        <p:grpSpPr>
          <a:xfrm>
            <a:off x="3640227" y="4272589"/>
            <a:ext cx="1047232" cy="1406708"/>
            <a:chOff x="3490854" y="4848255"/>
            <a:chExt cx="1081146" cy="1452265"/>
          </a:xfrm>
        </p:grpSpPr>
        <p:cxnSp>
          <p:nvCxnSpPr>
            <p:cNvPr id="26" name="Straight Connector 25"/>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7" name="Straight Connector 26"/>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8" name="Straight Connector 27"/>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29"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cxnSp>
        <p:nvCxnSpPr>
          <p:cNvPr id="48" name="Straight Connector 47"/>
          <p:cNvCxnSpPr/>
          <p:nvPr/>
        </p:nvCxnSpPr>
        <p:spPr bwMode="auto">
          <a:xfrm flipH="1">
            <a:off x="2752786" y="3542704"/>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49" name="Straight Connector 48"/>
          <p:cNvCxnSpPr/>
          <p:nvPr/>
        </p:nvCxnSpPr>
        <p:spPr bwMode="auto">
          <a:xfrm>
            <a:off x="2966847" y="3555141"/>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0" name="Text Box 3"/>
          <p:cNvSpPr txBox="1">
            <a:spLocks noChangeArrowheads="1"/>
          </p:cNvSpPr>
          <p:nvPr/>
        </p:nvSpPr>
        <p:spPr bwMode="auto">
          <a:xfrm>
            <a:off x="2359196" y="3608302"/>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cxnSp>
        <p:nvCxnSpPr>
          <p:cNvPr id="52" name="Straight Connector 51"/>
          <p:cNvCxnSpPr/>
          <p:nvPr/>
        </p:nvCxnSpPr>
        <p:spPr bwMode="auto">
          <a:xfrm flipV="1">
            <a:off x="3823970" y="3754699"/>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spTree>
    <p:extLst>
      <p:ext uri="{BB962C8B-B14F-4D97-AF65-F5344CB8AC3E}">
        <p14:creationId xmlns:p14="http://schemas.microsoft.com/office/powerpoint/2010/main" val="38174482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1124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2780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5456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2668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2780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1503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6624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2192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cxnSp>
        <p:nvCxnSpPr>
          <p:cNvPr id="63" name="Straight Connector 62"/>
          <p:cNvCxnSpPr/>
          <p:nvPr/>
        </p:nvCxnSpPr>
        <p:spPr bwMode="auto">
          <a:xfrm flipH="1">
            <a:off x="2752786" y="3542704"/>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4" name="Straight Connector 63"/>
          <p:cNvCxnSpPr/>
          <p:nvPr/>
        </p:nvCxnSpPr>
        <p:spPr bwMode="auto">
          <a:xfrm>
            <a:off x="2966847" y="3555141"/>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608302"/>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grpSp>
        <p:nvGrpSpPr>
          <p:cNvPr id="25" name="Group 24"/>
          <p:cNvGrpSpPr/>
          <p:nvPr/>
        </p:nvGrpSpPr>
        <p:grpSpPr>
          <a:xfrm>
            <a:off x="3640227" y="4272589"/>
            <a:ext cx="1047232" cy="1406708"/>
            <a:chOff x="3490854" y="4848255"/>
            <a:chExt cx="1081146" cy="1452265"/>
          </a:xfrm>
        </p:grpSpPr>
        <p:cxnSp>
          <p:nvCxnSpPr>
            <p:cNvPr id="26" name="Straight Connector 25"/>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7" name="Straight Connector 26"/>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8" name="Straight Connector 27"/>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29"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cxnSp>
        <p:nvCxnSpPr>
          <p:cNvPr id="30" name="Straight Connector 29"/>
          <p:cNvCxnSpPr/>
          <p:nvPr/>
        </p:nvCxnSpPr>
        <p:spPr bwMode="auto">
          <a:xfrm flipV="1">
            <a:off x="3823970" y="3754699"/>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31" name="Group 30"/>
          <p:cNvGrpSpPr/>
          <p:nvPr/>
        </p:nvGrpSpPr>
        <p:grpSpPr>
          <a:xfrm>
            <a:off x="3822869" y="4272589"/>
            <a:ext cx="848605" cy="773530"/>
            <a:chOff x="3679411" y="4848255"/>
            <a:chExt cx="876087" cy="798581"/>
          </a:xfrm>
        </p:grpSpPr>
        <p:cxnSp>
          <p:nvCxnSpPr>
            <p:cNvPr id="32" name="Straight Connector 31"/>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8" name="Straight Connector 37"/>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9"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spTree>
    <p:extLst>
      <p:ext uri="{BB962C8B-B14F-4D97-AF65-F5344CB8AC3E}">
        <p14:creationId xmlns:p14="http://schemas.microsoft.com/office/powerpoint/2010/main" val="5905101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1124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2780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5456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2668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2780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1503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6624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2192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25" name="Group 24"/>
          <p:cNvGrpSpPr/>
          <p:nvPr/>
        </p:nvGrpSpPr>
        <p:grpSpPr>
          <a:xfrm>
            <a:off x="3640227" y="4272589"/>
            <a:ext cx="1047232" cy="1406708"/>
            <a:chOff x="3490854" y="4848255"/>
            <a:chExt cx="1081146" cy="1452265"/>
          </a:xfrm>
        </p:grpSpPr>
        <p:cxnSp>
          <p:nvCxnSpPr>
            <p:cNvPr id="26" name="Straight Connector 25"/>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7" name="Straight Connector 26"/>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8" name="Straight Connector 27"/>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29"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cxnSp>
        <p:nvCxnSpPr>
          <p:cNvPr id="30" name="Straight Connector 29"/>
          <p:cNvCxnSpPr/>
          <p:nvPr/>
        </p:nvCxnSpPr>
        <p:spPr bwMode="auto">
          <a:xfrm flipV="1">
            <a:off x="3823970" y="3352800"/>
            <a:ext cx="0" cy="7232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31" name="Group 30"/>
          <p:cNvGrpSpPr/>
          <p:nvPr/>
        </p:nvGrpSpPr>
        <p:grpSpPr>
          <a:xfrm>
            <a:off x="3822869" y="4272589"/>
            <a:ext cx="848605" cy="773530"/>
            <a:chOff x="3679411" y="4848255"/>
            <a:chExt cx="876087" cy="798581"/>
          </a:xfrm>
        </p:grpSpPr>
        <p:cxnSp>
          <p:nvCxnSpPr>
            <p:cNvPr id="32" name="Straight Connector 31"/>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8" name="Straight Connector 37"/>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9"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grpSp>
        <p:nvGrpSpPr>
          <p:cNvPr id="40" name="Group 39"/>
          <p:cNvGrpSpPr/>
          <p:nvPr/>
        </p:nvGrpSpPr>
        <p:grpSpPr>
          <a:xfrm>
            <a:off x="3823969" y="3124200"/>
            <a:ext cx="624440" cy="988260"/>
            <a:chOff x="3823969" y="3352800"/>
            <a:chExt cx="624440" cy="988260"/>
          </a:xfrm>
        </p:grpSpPr>
        <p:cxnSp>
          <p:nvCxnSpPr>
            <p:cNvPr id="42" name="Straight Connector 18"/>
            <p:cNvCxnSpPr>
              <a:cxnSpLocks noChangeShapeType="1"/>
              <a:stCxn id="48" idx="0"/>
            </p:cNvCxnSpPr>
            <p:nvPr/>
          </p:nvCxnSpPr>
          <p:spPr bwMode="auto">
            <a:xfrm>
              <a:off x="4136189" y="3690326"/>
              <a:ext cx="0" cy="650734"/>
            </a:xfrm>
            <a:prstGeom prst="line">
              <a:avLst/>
            </a:prstGeom>
            <a:noFill/>
            <a:ln w="19050" algn="ctr">
              <a:solidFill>
                <a:schemeClr val="bg1"/>
              </a:solidFill>
              <a:round/>
              <a:headEnd/>
              <a:tailEnd/>
            </a:ln>
          </p:spPr>
        </p:cxnSp>
        <p:sp>
          <p:nvSpPr>
            <p:cNvPr id="43" name="Freeform 24"/>
            <p:cNvSpPr>
              <a:spLocks/>
            </p:cNvSpPr>
            <p:nvPr/>
          </p:nvSpPr>
          <p:spPr bwMode="auto">
            <a:xfrm>
              <a:off x="413618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8" name="Freeform 25"/>
            <p:cNvSpPr>
              <a:spLocks/>
            </p:cNvSpPr>
            <p:nvPr/>
          </p:nvSpPr>
          <p:spPr bwMode="auto">
            <a:xfrm flipH="1">
              <a:off x="382396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9" name="Straight Connector 48"/>
          <p:cNvCxnSpPr/>
          <p:nvPr/>
        </p:nvCxnSpPr>
        <p:spPr bwMode="auto">
          <a:xfrm flipH="1">
            <a:off x="2752786" y="31394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50" name="Straight Connector 49"/>
          <p:cNvCxnSpPr/>
          <p:nvPr/>
        </p:nvCxnSpPr>
        <p:spPr bwMode="auto">
          <a:xfrm>
            <a:off x="2966847" y="3139479"/>
            <a:ext cx="0" cy="972983"/>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2" name="Text Box 3"/>
          <p:cNvSpPr txBox="1">
            <a:spLocks noChangeArrowheads="1"/>
          </p:cNvSpPr>
          <p:nvPr/>
        </p:nvSpPr>
        <p:spPr bwMode="auto">
          <a:xfrm>
            <a:off x="2362200" y="3439017"/>
            <a:ext cx="679845"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a:t>
            </a:r>
            <a:endParaRPr lang="en-US" dirty="0">
              <a:solidFill>
                <a:prstClr val="white"/>
              </a:solidFill>
              <a:latin typeface="Calibri" pitchFamily="34" charset="0"/>
            </a:endParaRPr>
          </a:p>
        </p:txBody>
      </p:sp>
    </p:spTree>
    <p:extLst>
      <p:ext uri="{BB962C8B-B14F-4D97-AF65-F5344CB8AC3E}">
        <p14:creationId xmlns:p14="http://schemas.microsoft.com/office/powerpoint/2010/main" val="137126423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1124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2780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5456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2668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2780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1503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6624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2192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25" name="Group 24"/>
          <p:cNvGrpSpPr/>
          <p:nvPr/>
        </p:nvGrpSpPr>
        <p:grpSpPr>
          <a:xfrm>
            <a:off x="3640227" y="4272589"/>
            <a:ext cx="1047232" cy="1406708"/>
            <a:chOff x="3490854" y="4848255"/>
            <a:chExt cx="1081146" cy="1452265"/>
          </a:xfrm>
        </p:grpSpPr>
        <p:cxnSp>
          <p:nvCxnSpPr>
            <p:cNvPr id="26" name="Straight Connector 25"/>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7" name="Straight Connector 26"/>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28" name="Straight Connector 27"/>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29"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grpSp>
        <p:nvGrpSpPr>
          <p:cNvPr id="31" name="Group 30"/>
          <p:cNvGrpSpPr/>
          <p:nvPr/>
        </p:nvGrpSpPr>
        <p:grpSpPr>
          <a:xfrm>
            <a:off x="3822869" y="4272589"/>
            <a:ext cx="848605" cy="773530"/>
            <a:chOff x="3679411" y="4848255"/>
            <a:chExt cx="876087" cy="798581"/>
          </a:xfrm>
        </p:grpSpPr>
        <p:cxnSp>
          <p:nvCxnSpPr>
            <p:cNvPr id="32" name="Straight Connector 31"/>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8" name="Straight Connector 37"/>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9"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grpSp>
        <p:nvGrpSpPr>
          <p:cNvPr id="40" name="Group 39"/>
          <p:cNvGrpSpPr/>
          <p:nvPr/>
        </p:nvGrpSpPr>
        <p:grpSpPr>
          <a:xfrm>
            <a:off x="3823969" y="3124200"/>
            <a:ext cx="624440" cy="988260"/>
            <a:chOff x="3823969" y="3352800"/>
            <a:chExt cx="624440" cy="988260"/>
          </a:xfrm>
        </p:grpSpPr>
        <p:cxnSp>
          <p:nvCxnSpPr>
            <p:cNvPr id="42" name="Straight Connector 18"/>
            <p:cNvCxnSpPr>
              <a:cxnSpLocks noChangeShapeType="1"/>
              <a:stCxn id="48" idx="0"/>
            </p:cNvCxnSpPr>
            <p:nvPr/>
          </p:nvCxnSpPr>
          <p:spPr bwMode="auto">
            <a:xfrm>
              <a:off x="4136189" y="3690326"/>
              <a:ext cx="0" cy="650734"/>
            </a:xfrm>
            <a:prstGeom prst="line">
              <a:avLst/>
            </a:prstGeom>
            <a:noFill/>
            <a:ln w="19050" algn="ctr">
              <a:solidFill>
                <a:schemeClr val="bg1"/>
              </a:solidFill>
              <a:round/>
              <a:headEnd/>
              <a:tailEnd/>
            </a:ln>
          </p:spPr>
        </p:cxnSp>
        <p:sp>
          <p:nvSpPr>
            <p:cNvPr id="43" name="Freeform 24"/>
            <p:cNvSpPr>
              <a:spLocks/>
            </p:cNvSpPr>
            <p:nvPr/>
          </p:nvSpPr>
          <p:spPr bwMode="auto">
            <a:xfrm>
              <a:off x="413618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8" name="Freeform 25"/>
            <p:cNvSpPr>
              <a:spLocks/>
            </p:cNvSpPr>
            <p:nvPr/>
          </p:nvSpPr>
          <p:spPr bwMode="auto">
            <a:xfrm flipH="1">
              <a:off x="382396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9" name="Straight Connector 48"/>
          <p:cNvCxnSpPr/>
          <p:nvPr/>
        </p:nvCxnSpPr>
        <p:spPr bwMode="auto">
          <a:xfrm flipH="1">
            <a:off x="2752786" y="31394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50" name="Straight Connector 49"/>
          <p:cNvCxnSpPr/>
          <p:nvPr/>
        </p:nvCxnSpPr>
        <p:spPr bwMode="auto">
          <a:xfrm>
            <a:off x="2966847" y="3139479"/>
            <a:ext cx="0" cy="972983"/>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2" name="Text Box 3"/>
          <p:cNvSpPr txBox="1">
            <a:spLocks noChangeArrowheads="1"/>
          </p:cNvSpPr>
          <p:nvPr/>
        </p:nvSpPr>
        <p:spPr bwMode="auto">
          <a:xfrm>
            <a:off x="2362200" y="3439017"/>
            <a:ext cx="679845"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a:t>
            </a:r>
            <a:endParaRPr lang="en-US" dirty="0">
              <a:solidFill>
                <a:prstClr val="white"/>
              </a:solidFill>
              <a:latin typeface="Calibri" pitchFamily="34" charset="0"/>
            </a:endParaRPr>
          </a:p>
        </p:txBody>
      </p:sp>
      <p:cxnSp>
        <p:nvCxnSpPr>
          <p:cNvPr id="58" name="Straight Connector 57"/>
          <p:cNvCxnSpPr/>
          <p:nvPr/>
        </p:nvCxnSpPr>
        <p:spPr bwMode="auto">
          <a:xfrm flipH="1">
            <a:off x="3429000" y="1279591"/>
            <a:ext cx="1178439" cy="2832872"/>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59" name="Straight Connector 58"/>
          <p:cNvCxnSpPr/>
          <p:nvPr/>
        </p:nvCxnSpPr>
        <p:spPr bwMode="auto">
          <a:xfrm flipV="1">
            <a:off x="4687459" y="4312271"/>
            <a:ext cx="0" cy="1631329"/>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0" name="Straight Connector 59"/>
          <p:cNvCxnSpPr/>
          <p:nvPr/>
        </p:nvCxnSpPr>
        <p:spPr bwMode="auto">
          <a:xfrm flipV="1">
            <a:off x="3429000" y="4263064"/>
            <a:ext cx="13896" cy="1680536"/>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3" name="Straight Connector 62"/>
          <p:cNvCxnSpPr/>
          <p:nvPr/>
        </p:nvCxnSpPr>
        <p:spPr bwMode="auto">
          <a:xfrm flipH="1">
            <a:off x="3442896" y="5791200"/>
            <a:ext cx="12317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4" name="Text Box 3"/>
          <p:cNvSpPr txBox="1">
            <a:spLocks noChangeArrowheads="1"/>
          </p:cNvSpPr>
          <p:nvPr/>
        </p:nvSpPr>
        <p:spPr bwMode="auto">
          <a:xfrm>
            <a:off x="3657600" y="5786735"/>
            <a:ext cx="781948"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4.6”</a:t>
            </a:r>
            <a:endParaRPr lang="en-US" dirty="0">
              <a:solidFill>
                <a:prstClr val="white"/>
              </a:solidFill>
              <a:latin typeface="Calibri" pitchFamily="34" charset="0"/>
            </a:endParaRPr>
          </a:p>
        </p:txBody>
      </p:sp>
      <p:cxnSp>
        <p:nvCxnSpPr>
          <p:cNvPr id="67" name="Straight Connector 66"/>
          <p:cNvCxnSpPr/>
          <p:nvPr/>
        </p:nvCxnSpPr>
        <p:spPr bwMode="auto">
          <a:xfrm flipV="1">
            <a:off x="3823970" y="3352800"/>
            <a:ext cx="0" cy="723253"/>
          </a:xfrm>
          <a:prstGeom prst="line">
            <a:avLst/>
          </a:prstGeom>
          <a:solidFill>
            <a:schemeClr val="accent1"/>
          </a:solidFill>
          <a:ln w="28575" cap="flat" cmpd="sng" algn="ctr">
            <a:solidFill>
              <a:schemeClr val="bg1"/>
            </a:solidFill>
            <a:prstDash val="dash"/>
            <a:round/>
            <a:headEnd type="none" w="med" len="med"/>
            <a:tailEnd type="none" w="med" len="med"/>
          </a:ln>
          <a:effectLst/>
        </p:spPr>
      </p:cxnSp>
    </p:spTree>
    <p:extLst>
      <p:ext uri="{BB962C8B-B14F-4D97-AF65-F5344CB8AC3E}">
        <p14:creationId xmlns:p14="http://schemas.microsoft.com/office/powerpoint/2010/main" val="380686511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400" y="1295400"/>
            <a:ext cx="7315200" cy="315826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3"/>
          <p:cNvSpPr txBox="1">
            <a:spLocks noChangeArrowheads="1"/>
          </p:cNvSpPr>
          <p:nvPr/>
        </p:nvSpPr>
        <p:spPr bwMode="auto">
          <a:xfrm>
            <a:off x="-1" y="6019800"/>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Effect of Target Distance – 2 mph</a:t>
            </a:r>
            <a:endParaRPr lang="en-US" sz="2800" dirty="0">
              <a:solidFill>
                <a:prstClr val="white"/>
              </a:solidFill>
              <a:latin typeface="Calibri" pitchFamily="34" charset="0"/>
            </a:endParaRPr>
          </a:p>
        </p:txBody>
      </p:sp>
      <p:sp>
        <p:nvSpPr>
          <p:cNvPr id="14" name="Text Box 3"/>
          <p:cNvSpPr txBox="1">
            <a:spLocks noChangeArrowheads="1"/>
          </p:cNvSpPr>
          <p:nvPr/>
        </p:nvSpPr>
        <p:spPr bwMode="auto">
          <a:xfrm>
            <a:off x="1143000" y="1426730"/>
            <a:ext cx="533400" cy="400110"/>
          </a:xfrm>
          <a:prstGeom prst="rect">
            <a:avLst/>
          </a:prstGeom>
          <a:noFill/>
          <a:ln w="9525">
            <a:noFill/>
            <a:miter lim="800000"/>
            <a:headEnd/>
            <a:tailEnd/>
          </a:ln>
        </p:spPr>
        <p:txBody>
          <a:bodyPr wrap="square">
            <a:spAutoFit/>
          </a:bodyPr>
          <a:lstStyle/>
          <a:p>
            <a:pPr algn="ctr"/>
            <a:r>
              <a:rPr lang="en-US" sz="2000" dirty="0" smtClean="0">
                <a:solidFill>
                  <a:prstClr val="black"/>
                </a:solidFill>
                <a:latin typeface="Calibri" pitchFamily="34" charset="0"/>
              </a:rPr>
              <a:t>1”</a:t>
            </a:r>
            <a:endParaRPr lang="en-US" sz="2000" dirty="0">
              <a:solidFill>
                <a:prstClr val="black"/>
              </a:solidFill>
              <a:latin typeface="Calibri" pitchFamily="34" charset="0"/>
            </a:endParaRPr>
          </a:p>
        </p:txBody>
      </p:sp>
      <p:sp>
        <p:nvSpPr>
          <p:cNvPr id="15" name="Text Box 3"/>
          <p:cNvSpPr txBox="1">
            <a:spLocks noChangeArrowheads="1"/>
          </p:cNvSpPr>
          <p:nvPr/>
        </p:nvSpPr>
        <p:spPr bwMode="auto">
          <a:xfrm>
            <a:off x="1143000" y="2075345"/>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2</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sp>
        <p:nvSpPr>
          <p:cNvPr id="16" name="Text Box 3"/>
          <p:cNvSpPr txBox="1">
            <a:spLocks noChangeArrowheads="1"/>
          </p:cNvSpPr>
          <p:nvPr/>
        </p:nvSpPr>
        <p:spPr bwMode="auto">
          <a:xfrm>
            <a:off x="1143000" y="2703020"/>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3</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sp>
        <p:nvSpPr>
          <p:cNvPr id="18" name="Rectangle 17"/>
          <p:cNvSpPr/>
          <p:nvPr/>
        </p:nvSpPr>
        <p:spPr>
          <a:xfrm>
            <a:off x="762000" y="1981200"/>
            <a:ext cx="7696200" cy="2819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29917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1"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401" y="609600"/>
            <a:ext cx="5486400" cy="4114800"/>
          </a:xfrm>
          <a:prstGeom prst="rect">
            <a:avLst/>
          </a:prstGeom>
          <a:noFill/>
          <a:ln w="9525">
            <a:noFill/>
            <a:miter lim="800000"/>
            <a:headEnd/>
            <a:tailEnd/>
          </a:ln>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638800" y="3644921"/>
            <a:ext cx="2878611" cy="2158958"/>
          </a:xfrm>
          <a:prstGeom prst="rect">
            <a:avLst/>
          </a:prstGeom>
          <a:noFill/>
          <a:ln w="9525">
            <a:noFill/>
            <a:miter lim="800000"/>
            <a:headEnd/>
            <a:tailEnd/>
          </a:ln>
        </p:spPr>
      </p:pic>
      <p:sp>
        <p:nvSpPr>
          <p:cNvPr id="7" name="Text Box 3"/>
          <p:cNvSpPr txBox="1">
            <a:spLocks noChangeArrowheads="1"/>
          </p:cNvSpPr>
          <p:nvPr/>
        </p:nvSpPr>
        <p:spPr bwMode="auto">
          <a:xfrm>
            <a:off x="0" y="5638800"/>
            <a:ext cx="9144000" cy="1200329"/>
          </a:xfrm>
          <a:prstGeom prst="rect">
            <a:avLst/>
          </a:prstGeom>
          <a:noFill/>
          <a:ln w="9525">
            <a:noFill/>
            <a:miter lim="800000"/>
            <a:headEnd/>
            <a:tailEnd/>
          </a:ln>
        </p:spPr>
        <p:txBody>
          <a:bodyPr>
            <a:spAutoFit/>
          </a:bodyPr>
          <a:lstStyle/>
          <a:p>
            <a:pPr algn="ctr"/>
            <a:r>
              <a:rPr lang="en-US" sz="3200" dirty="0" err="1" smtClean="0">
                <a:solidFill>
                  <a:prstClr val="white"/>
                </a:solidFill>
                <a:latin typeface="Calibri" pitchFamily="34" charset="0"/>
              </a:rPr>
              <a:t>Robovator</a:t>
            </a:r>
            <a:endParaRPr lang="en-US" sz="3200" dirty="0" smtClean="0">
              <a:solidFill>
                <a:prstClr val="white"/>
              </a:solidFill>
              <a:latin typeface="Calibri" pitchFamily="34" charset="0"/>
            </a:endParaRPr>
          </a:p>
          <a:p>
            <a:pPr algn="ctr"/>
            <a:r>
              <a:rPr lang="en-US" sz="2000" dirty="0" smtClean="0">
                <a:solidFill>
                  <a:prstClr val="white"/>
                </a:solidFill>
                <a:latin typeface="Calibri" pitchFamily="34" charset="0"/>
              </a:rPr>
              <a:t>F. </a:t>
            </a:r>
            <a:r>
              <a:rPr lang="en-US" sz="2000" dirty="0" err="1" smtClean="0">
                <a:solidFill>
                  <a:prstClr val="white"/>
                </a:solidFill>
                <a:latin typeface="Calibri" pitchFamily="34" charset="0"/>
              </a:rPr>
              <a:t>Poulsen</a:t>
            </a:r>
            <a:r>
              <a:rPr lang="en-US" sz="2000" dirty="0" smtClean="0">
                <a:solidFill>
                  <a:prstClr val="white"/>
                </a:solidFill>
                <a:latin typeface="Calibri" pitchFamily="34" charset="0"/>
              </a:rPr>
              <a:t> Engineering </a:t>
            </a:r>
            <a:r>
              <a:rPr lang="en-US" sz="2000" dirty="0" err="1" smtClean="0">
                <a:solidFill>
                  <a:prstClr val="white"/>
                </a:solidFill>
                <a:latin typeface="Calibri" pitchFamily="34" charset="0"/>
              </a:rPr>
              <a:t>ApS</a:t>
            </a:r>
            <a:endParaRPr lang="en-US" sz="2000" dirty="0" smtClean="0">
              <a:solidFill>
                <a:prstClr val="white"/>
              </a:solidFill>
              <a:latin typeface="Calibri" pitchFamily="34" charset="0"/>
            </a:endParaRPr>
          </a:p>
          <a:p>
            <a:pPr algn="ctr"/>
            <a:r>
              <a:rPr lang="en-US" sz="2000" dirty="0" smtClean="0">
                <a:solidFill>
                  <a:prstClr val="white"/>
                </a:solidFill>
                <a:latin typeface="Calibri" pitchFamily="34" charset="0"/>
              </a:rPr>
              <a:t>Distributors – KULT-Kress, New Holland, PA and Pacific Ag Rentals, LLC, Salinas, CA</a:t>
            </a:r>
            <a:endParaRPr lang="en-US" sz="2000" dirty="0">
              <a:solidFill>
                <a:prstClr val="white"/>
              </a:solidFill>
              <a:latin typeface="Calibri" pitchFamily="34" charset="0"/>
            </a:endParaRPr>
          </a:p>
        </p:txBody>
      </p:sp>
    </p:spTree>
    <p:extLst>
      <p:ext uri="{BB962C8B-B14F-4D97-AF65-F5344CB8AC3E}">
        <p14:creationId xmlns:p14="http://schemas.microsoft.com/office/powerpoint/2010/main" val="297933024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400" y="1295400"/>
            <a:ext cx="7315200" cy="315826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3"/>
          <p:cNvSpPr txBox="1">
            <a:spLocks noChangeArrowheads="1"/>
          </p:cNvSpPr>
          <p:nvPr/>
        </p:nvSpPr>
        <p:spPr bwMode="auto">
          <a:xfrm>
            <a:off x="-1" y="6019800"/>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Effect of Target Distance – 2 mph</a:t>
            </a:r>
            <a:endParaRPr lang="en-US" sz="2800" dirty="0">
              <a:solidFill>
                <a:prstClr val="white"/>
              </a:solidFill>
              <a:latin typeface="Calibri" pitchFamily="34" charset="0"/>
            </a:endParaRPr>
          </a:p>
        </p:txBody>
      </p:sp>
      <p:sp>
        <p:nvSpPr>
          <p:cNvPr id="14" name="Text Box 3"/>
          <p:cNvSpPr txBox="1">
            <a:spLocks noChangeArrowheads="1"/>
          </p:cNvSpPr>
          <p:nvPr/>
        </p:nvSpPr>
        <p:spPr bwMode="auto">
          <a:xfrm>
            <a:off x="1143000" y="1426730"/>
            <a:ext cx="533400" cy="400110"/>
          </a:xfrm>
          <a:prstGeom prst="rect">
            <a:avLst/>
          </a:prstGeom>
          <a:noFill/>
          <a:ln w="9525">
            <a:noFill/>
            <a:miter lim="800000"/>
            <a:headEnd/>
            <a:tailEnd/>
          </a:ln>
        </p:spPr>
        <p:txBody>
          <a:bodyPr wrap="square">
            <a:spAutoFit/>
          </a:bodyPr>
          <a:lstStyle/>
          <a:p>
            <a:pPr algn="ctr"/>
            <a:r>
              <a:rPr lang="en-US" sz="2000" dirty="0" smtClean="0">
                <a:solidFill>
                  <a:prstClr val="black"/>
                </a:solidFill>
                <a:latin typeface="Calibri" pitchFamily="34" charset="0"/>
              </a:rPr>
              <a:t>1”</a:t>
            </a:r>
            <a:endParaRPr lang="en-US" sz="2000" dirty="0">
              <a:solidFill>
                <a:prstClr val="black"/>
              </a:solidFill>
              <a:latin typeface="Calibri" pitchFamily="34" charset="0"/>
            </a:endParaRPr>
          </a:p>
        </p:txBody>
      </p:sp>
      <p:sp>
        <p:nvSpPr>
          <p:cNvPr id="15" name="Text Box 3"/>
          <p:cNvSpPr txBox="1">
            <a:spLocks noChangeArrowheads="1"/>
          </p:cNvSpPr>
          <p:nvPr/>
        </p:nvSpPr>
        <p:spPr bwMode="auto">
          <a:xfrm>
            <a:off x="1143000" y="2075345"/>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2</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sp>
        <p:nvSpPr>
          <p:cNvPr id="16" name="Text Box 3"/>
          <p:cNvSpPr txBox="1">
            <a:spLocks noChangeArrowheads="1"/>
          </p:cNvSpPr>
          <p:nvPr/>
        </p:nvSpPr>
        <p:spPr bwMode="auto">
          <a:xfrm>
            <a:off x="1143000" y="2703020"/>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3</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sp>
        <p:nvSpPr>
          <p:cNvPr id="18" name="Rectangle 17"/>
          <p:cNvSpPr/>
          <p:nvPr/>
        </p:nvSpPr>
        <p:spPr>
          <a:xfrm>
            <a:off x="762000" y="2667000"/>
            <a:ext cx="7696200" cy="2819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2075535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400" y="1295400"/>
            <a:ext cx="7315200" cy="315826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3"/>
          <p:cNvSpPr txBox="1">
            <a:spLocks noChangeArrowheads="1"/>
          </p:cNvSpPr>
          <p:nvPr/>
        </p:nvSpPr>
        <p:spPr bwMode="auto">
          <a:xfrm>
            <a:off x="-1" y="6019800"/>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Effect of Target Distance – 2 mph</a:t>
            </a:r>
            <a:endParaRPr lang="en-US" sz="2800" dirty="0">
              <a:solidFill>
                <a:prstClr val="white"/>
              </a:solidFill>
              <a:latin typeface="Calibri" pitchFamily="34" charset="0"/>
            </a:endParaRPr>
          </a:p>
        </p:txBody>
      </p:sp>
      <p:sp>
        <p:nvSpPr>
          <p:cNvPr id="14" name="Text Box 3"/>
          <p:cNvSpPr txBox="1">
            <a:spLocks noChangeArrowheads="1"/>
          </p:cNvSpPr>
          <p:nvPr/>
        </p:nvSpPr>
        <p:spPr bwMode="auto">
          <a:xfrm>
            <a:off x="1143000" y="1426730"/>
            <a:ext cx="533400" cy="400110"/>
          </a:xfrm>
          <a:prstGeom prst="rect">
            <a:avLst/>
          </a:prstGeom>
          <a:noFill/>
          <a:ln w="9525">
            <a:noFill/>
            <a:miter lim="800000"/>
            <a:headEnd/>
            <a:tailEnd/>
          </a:ln>
        </p:spPr>
        <p:txBody>
          <a:bodyPr wrap="square">
            <a:spAutoFit/>
          </a:bodyPr>
          <a:lstStyle/>
          <a:p>
            <a:pPr algn="ctr"/>
            <a:r>
              <a:rPr lang="en-US" sz="2000" dirty="0" smtClean="0">
                <a:solidFill>
                  <a:prstClr val="black"/>
                </a:solidFill>
                <a:latin typeface="Calibri" pitchFamily="34" charset="0"/>
              </a:rPr>
              <a:t>1”</a:t>
            </a:r>
            <a:endParaRPr lang="en-US" sz="2000" dirty="0">
              <a:solidFill>
                <a:prstClr val="black"/>
              </a:solidFill>
              <a:latin typeface="Calibri" pitchFamily="34" charset="0"/>
            </a:endParaRPr>
          </a:p>
        </p:txBody>
      </p:sp>
      <p:sp>
        <p:nvSpPr>
          <p:cNvPr id="15" name="Text Box 3"/>
          <p:cNvSpPr txBox="1">
            <a:spLocks noChangeArrowheads="1"/>
          </p:cNvSpPr>
          <p:nvPr/>
        </p:nvSpPr>
        <p:spPr bwMode="auto">
          <a:xfrm>
            <a:off x="1143000" y="2075345"/>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2</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sp>
        <p:nvSpPr>
          <p:cNvPr id="16" name="Text Box 3"/>
          <p:cNvSpPr txBox="1">
            <a:spLocks noChangeArrowheads="1"/>
          </p:cNvSpPr>
          <p:nvPr/>
        </p:nvSpPr>
        <p:spPr bwMode="auto">
          <a:xfrm>
            <a:off x="1143000" y="2703020"/>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3</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sp>
        <p:nvSpPr>
          <p:cNvPr id="18" name="Rectangle 17"/>
          <p:cNvSpPr/>
          <p:nvPr/>
        </p:nvSpPr>
        <p:spPr>
          <a:xfrm>
            <a:off x="762000" y="3200400"/>
            <a:ext cx="7696200" cy="2133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475531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4400" y="1295400"/>
            <a:ext cx="7315200" cy="315826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flipH="1">
            <a:off x="1905000" y="1731530"/>
            <a:ext cx="2" cy="14039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231745" y="2417330"/>
            <a:ext cx="0" cy="7181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Box 3"/>
          <p:cNvSpPr txBox="1">
            <a:spLocks noChangeArrowheads="1"/>
          </p:cNvSpPr>
          <p:nvPr/>
        </p:nvSpPr>
        <p:spPr bwMode="auto">
          <a:xfrm>
            <a:off x="-1" y="6019800"/>
            <a:ext cx="9144001" cy="523875"/>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Effect of Target Distance – 2 mph</a:t>
            </a:r>
            <a:endParaRPr lang="en-US" sz="2800" dirty="0">
              <a:solidFill>
                <a:prstClr val="white"/>
              </a:solidFill>
              <a:latin typeface="Calibri" pitchFamily="34" charset="0"/>
            </a:endParaRPr>
          </a:p>
        </p:txBody>
      </p:sp>
      <p:sp>
        <p:nvSpPr>
          <p:cNvPr id="14" name="Text Box 3"/>
          <p:cNvSpPr txBox="1">
            <a:spLocks noChangeArrowheads="1"/>
          </p:cNvSpPr>
          <p:nvPr/>
        </p:nvSpPr>
        <p:spPr bwMode="auto">
          <a:xfrm>
            <a:off x="1143000" y="1426730"/>
            <a:ext cx="533400" cy="400110"/>
          </a:xfrm>
          <a:prstGeom prst="rect">
            <a:avLst/>
          </a:prstGeom>
          <a:noFill/>
          <a:ln w="9525">
            <a:noFill/>
            <a:miter lim="800000"/>
            <a:headEnd/>
            <a:tailEnd/>
          </a:ln>
        </p:spPr>
        <p:txBody>
          <a:bodyPr wrap="square">
            <a:spAutoFit/>
          </a:bodyPr>
          <a:lstStyle/>
          <a:p>
            <a:pPr algn="ctr"/>
            <a:r>
              <a:rPr lang="en-US" sz="2000" dirty="0" smtClean="0">
                <a:solidFill>
                  <a:prstClr val="black"/>
                </a:solidFill>
                <a:latin typeface="Calibri" pitchFamily="34" charset="0"/>
              </a:rPr>
              <a:t>1”</a:t>
            </a:r>
            <a:endParaRPr lang="en-US" sz="2000" dirty="0">
              <a:solidFill>
                <a:prstClr val="black"/>
              </a:solidFill>
              <a:latin typeface="Calibri" pitchFamily="34" charset="0"/>
            </a:endParaRPr>
          </a:p>
        </p:txBody>
      </p:sp>
      <p:sp>
        <p:nvSpPr>
          <p:cNvPr id="15" name="Text Box 3"/>
          <p:cNvSpPr txBox="1">
            <a:spLocks noChangeArrowheads="1"/>
          </p:cNvSpPr>
          <p:nvPr/>
        </p:nvSpPr>
        <p:spPr bwMode="auto">
          <a:xfrm>
            <a:off x="1143000" y="2075345"/>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2</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sp>
        <p:nvSpPr>
          <p:cNvPr id="16" name="Text Box 3"/>
          <p:cNvSpPr txBox="1">
            <a:spLocks noChangeArrowheads="1"/>
          </p:cNvSpPr>
          <p:nvPr/>
        </p:nvSpPr>
        <p:spPr bwMode="auto">
          <a:xfrm>
            <a:off x="1143000" y="2703020"/>
            <a:ext cx="533400" cy="400110"/>
          </a:xfrm>
          <a:prstGeom prst="rect">
            <a:avLst/>
          </a:prstGeom>
          <a:noFill/>
          <a:ln w="9525">
            <a:noFill/>
            <a:miter lim="800000"/>
            <a:headEnd/>
            <a:tailEnd/>
          </a:ln>
        </p:spPr>
        <p:txBody>
          <a:bodyPr wrap="square">
            <a:spAutoFit/>
          </a:bodyPr>
          <a:lstStyle/>
          <a:p>
            <a:pPr algn="ctr"/>
            <a:r>
              <a:rPr lang="en-US" sz="2000" dirty="0">
                <a:solidFill>
                  <a:prstClr val="black"/>
                </a:solidFill>
                <a:latin typeface="Calibri" pitchFamily="34" charset="0"/>
              </a:rPr>
              <a:t>3</a:t>
            </a:r>
            <a:r>
              <a:rPr lang="en-US" sz="2000" dirty="0" smtClean="0">
                <a:solidFill>
                  <a:prstClr val="black"/>
                </a:solidFill>
                <a:latin typeface="Calibri" pitchFamily="34" charset="0"/>
              </a:rPr>
              <a:t>”</a:t>
            </a:r>
            <a:endParaRPr lang="en-US" sz="2000" dirty="0">
              <a:solidFill>
                <a:prstClr val="black"/>
              </a:solidFill>
              <a:latin typeface="Calibri" pitchFamily="34" charset="0"/>
            </a:endParaRPr>
          </a:p>
        </p:txBody>
      </p:sp>
      <p:cxnSp>
        <p:nvCxnSpPr>
          <p:cNvPr id="5" name="Straight Arrow Connector 4"/>
          <p:cNvCxnSpPr/>
          <p:nvPr/>
        </p:nvCxnSpPr>
        <p:spPr>
          <a:xfrm>
            <a:off x="1905002" y="2645930"/>
            <a:ext cx="326743" cy="0"/>
          </a:xfrm>
          <a:prstGeom prst="straightConnector1">
            <a:avLst/>
          </a:prstGeom>
          <a:ln w="1905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Text Box 3"/>
          <p:cNvSpPr txBox="1">
            <a:spLocks noChangeArrowheads="1"/>
          </p:cNvSpPr>
          <p:nvPr/>
        </p:nvSpPr>
        <p:spPr bwMode="auto">
          <a:xfrm>
            <a:off x="2286000" y="2490553"/>
            <a:ext cx="646938" cy="307777"/>
          </a:xfrm>
          <a:prstGeom prst="rect">
            <a:avLst/>
          </a:prstGeom>
          <a:noFill/>
          <a:ln w="9525">
            <a:noFill/>
            <a:miter lim="800000"/>
            <a:headEnd/>
            <a:tailEnd/>
          </a:ln>
        </p:spPr>
        <p:txBody>
          <a:bodyPr wrap="square">
            <a:spAutoFit/>
          </a:bodyPr>
          <a:lstStyle/>
          <a:p>
            <a:pPr algn="ctr"/>
            <a:r>
              <a:rPr lang="en-US" sz="1400" dirty="0" smtClean="0">
                <a:solidFill>
                  <a:prstClr val="black"/>
                </a:solidFill>
                <a:latin typeface="Calibri" pitchFamily="34" charset="0"/>
              </a:rPr>
              <a:t>7/16”</a:t>
            </a:r>
            <a:endParaRPr lang="en-US" sz="1400" dirty="0">
              <a:solidFill>
                <a:prstClr val="black"/>
              </a:solidFill>
              <a:latin typeface="Calibri" pitchFamily="34" charset="0"/>
            </a:endParaRPr>
          </a:p>
        </p:txBody>
      </p:sp>
    </p:spTree>
    <p:extLst>
      <p:ext uri="{BB962C8B-B14F-4D97-AF65-F5344CB8AC3E}">
        <p14:creationId xmlns:p14="http://schemas.microsoft.com/office/powerpoint/2010/main" val="33368857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siemens\Lettuce_Weeding\2014_Crop_Protection_Fennimore\Experiments\2016_Peter_Rabbit_Steve_Powell\Images\2016_10_26_Ptr_Rab_Post_1_Day_&amp;_Errors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533400"/>
            <a:ext cx="7315200"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90601" y="3429000"/>
            <a:ext cx="4724399" cy="2154436"/>
          </a:xfrm>
          <a:prstGeom prst="rect">
            <a:avLst/>
          </a:prstGeom>
          <a:solidFill>
            <a:schemeClr val="bg2">
              <a:lumMod val="50000"/>
            </a:schemeClr>
          </a:solidFill>
        </p:spPr>
        <p:txBody>
          <a:bodyPr wrap="square">
            <a:spAutoFit/>
          </a:bodyPr>
          <a:lstStyle/>
          <a:p>
            <a:pPr marL="0" indent="0" fontAlgn="auto">
              <a:spcAft>
                <a:spcPts val="0"/>
              </a:spcAft>
              <a:buNone/>
            </a:pPr>
            <a:r>
              <a:rPr lang="en-US" sz="1000" dirty="0" smtClean="0">
                <a:solidFill>
                  <a:srgbClr val="FFFF00"/>
                </a:solidFill>
                <a:latin typeface="+mn-lt"/>
              </a:rPr>
              <a:t> </a:t>
            </a:r>
          </a:p>
          <a:p>
            <a:pPr marL="0" indent="0" fontAlgn="auto">
              <a:spcAft>
                <a:spcPts val="0"/>
              </a:spcAft>
              <a:buNone/>
            </a:pPr>
            <a:r>
              <a:rPr lang="en-US" sz="3000" dirty="0" smtClean="0">
                <a:solidFill>
                  <a:srgbClr val="FFFF00"/>
                </a:solidFill>
                <a:latin typeface="+mn-lt"/>
              </a:rPr>
              <a:t>Precision – 1 cm:</a:t>
            </a:r>
          </a:p>
          <a:p>
            <a:pPr marL="1028700" lvl="1" indent="-571500" fontAlgn="auto">
              <a:spcAft>
                <a:spcPts val="0"/>
              </a:spcAft>
              <a:buFont typeface="Arial" panose="020B0604020202020204" pitchFamily="34" charset="0"/>
              <a:buChar char="•"/>
            </a:pPr>
            <a:r>
              <a:rPr lang="en-US" sz="2800" dirty="0" smtClean="0">
                <a:solidFill>
                  <a:schemeClr val="bg1"/>
                </a:solidFill>
                <a:latin typeface="+mn-lt"/>
              </a:rPr>
              <a:t>Self leveling platforms? </a:t>
            </a:r>
          </a:p>
          <a:p>
            <a:pPr marL="1028700" lvl="1" indent="-571500" fontAlgn="auto">
              <a:spcAft>
                <a:spcPts val="0"/>
              </a:spcAft>
              <a:buFont typeface="Arial" panose="020B0604020202020204" pitchFamily="34" charset="0"/>
              <a:buChar char="•"/>
            </a:pPr>
            <a:r>
              <a:rPr lang="en-US" sz="2800" dirty="0" smtClean="0">
                <a:solidFill>
                  <a:schemeClr val="bg1"/>
                </a:solidFill>
                <a:latin typeface="+mn-lt"/>
              </a:rPr>
              <a:t>Pivoting sprayers?</a:t>
            </a:r>
          </a:p>
          <a:p>
            <a:pPr marL="1028700" lvl="1" indent="-571500" fontAlgn="auto">
              <a:spcAft>
                <a:spcPts val="0"/>
              </a:spcAft>
              <a:buFont typeface="Arial" panose="020B0604020202020204" pitchFamily="34" charset="0"/>
              <a:buChar char="•"/>
            </a:pPr>
            <a:r>
              <a:rPr lang="en-US" sz="2800" dirty="0" smtClean="0">
                <a:solidFill>
                  <a:schemeClr val="bg1"/>
                </a:solidFill>
                <a:latin typeface="+mn-lt"/>
              </a:rPr>
              <a:t>Slow travel speed?</a:t>
            </a:r>
            <a:endParaRPr lang="en-US" sz="2800" dirty="0">
              <a:solidFill>
                <a:schemeClr val="bg1"/>
              </a:solidFill>
              <a:latin typeface="+mn-lt"/>
            </a:endParaRPr>
          </a:p>
          <a:p>
            <a:pPr lvl="1" fontAlgn="auto">
              <a:spcAft>
                <a:spcPts val="0"/>
              </a:spcAft>
            </a:pPr>
            <a:r>
              <a:rPr lang="en-US" sz="1000" dirty="0" smtClean="0">
                <a:solidFill>
                  <a:schemeClr val="bg1"/>
                </a:solidFill>
                <a:latin typeface="+mn-lt"/>
              </a:rPr>
              <a:t>  </a:t>
            </a:r>
          </a:p>
        </p:txBody>
      </p:sp>
      <p:cxnSp>
        <p:nvCxnSpPr>
          <p:cNvPr id="6" name="Straight Arrow Connector 5"/>
          <p:cNvCxnSpPr/>
          <p:nvPr/>
        </p:nvCxnSpPr>
        <p:spPr>
          <a:xfrm>
            <a:off x="4267200" y="1828800"/>
            <a:ext cx="990600" cy="5334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62191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siemens\Lettuce_Weeding\2014_Crop_Protection_Fennimore\Experiments\2016_Peter_Rabbit_Steve_Powell\Images\2016_10_26_Ptr_Rab_Post_1_Day_&amp;_Errors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533400"/>
            <a:ext cx="7315200" cy="54864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5334000" y="2133600"/>
            <a:ext cx="762000" cy="76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90601" y="3429000"/>
            <a:ext cx="4724399" cy="2154436"/>
          </a:xfrm>
          <a:prstGeom prst="rect">
            <a:avLst/>
          </a:prstGeom>
          <a:solidFill>
            <a:schemeClr val="bg2">
              <a:lumMod val="50000"/>
            </a:schemeClr>
          </a:solidFill>
        </p:spPr>
        <p:txBody>
          <a:bodyPr wrap="square">
            <a:spAutoFit/>
          </a:bodyPr>
          <a:lstStyle/>
          <a:p>
            <a:pPr marL="0" indent="0" fontAlgn="auto">
              <a:spcAft>
                <a:spcPts val="0"/>
              </a:spcAft>
              <a:buNone/>
            </a:pPr>
            <a:r>
              <a:rPr lang="en-US" sz="1000" dirty="0" smtClean="0">
                <a:solidFill>
                  <a:srgbClr val="FFFF00"/>
                </a:solidFill>
                <a:latin typeface="+mn-lt"/>
              </a:rPr>
              <a:t> </a:t>
            </a:r>
          </a:p>
          <a:p>
            <a:pPr marL="0" indent="0" fontAlgn="auto">
              <a:spcAft>
                <a:spcPts val="0"/>
              </a:spcAft>
              <a:buNone/>
            </a:pPr>
            <a:r>
              <a:rPr lang="en-US" sz="3000" dirty="0" smtClean="0">
                <a:solidFill>
                  <a:srgbClr val="FFFF00"/>
                </a:solidFill>
                <a:latin typeface="+mn-lt"/>
              </a:rPr>
              <a:t>Height Sensing:</a:t>
            </a:r>
          </a:p>
          <a:p>
            <a:pPr marL="1028700" lvl="1" indent="-571500" fontAlgn="auto">
              <a:spcAft>
                <a:spcPts val="0"/>
              </a:spcAft>
              <a:buFont typeface="Arial" panose="020B0604020202020204" pitchFamily="34" charset="0"/>
              <a:buChar char="•"/>
            </a:pPr>
            <a:r>
              <a:rPr lang="en-US" sz="2800" dirty="0" smtClean="0">
                <a:solidFill>
                  <a:schemeClr val="bg1"/>
                </a:solidFill>
                <a:latin typeface="+mn-lt"/>
              </a:rPr>
              <a:t>Sonar sensors? </a:t>
            </a:r>
          </a:p>
          <a:p>
            <a:pPr marL="1028700" lvl="1" indent="-571500" fontAlgn="auto">
              <a:spcAft>
                <a:spcPts val="0"/>
              </a:spcAft>
              <a:buFont typeface="Arial" panose="020B0604020202020204" pitchFamily="34" charset="0"/>
              <a:buChar char="•"/>
            </a:pPr>
            <a:r>
              <a:rPr lang="en-US" sz="2800" dirty="0" smtClean="0">
                <a:solidFill>
                  <a:schemeClr val="bg1"/>
                </a:solidFill>
                <a:latin typeface="+mn-lt"/>
              </a:rPr>
              <a:t>Range finders?</a:t>
            </a:r>
          </a:p>
          <a:p>
            <a:pPr marL="1028700" lvl="1" indent="-571500" fontAlgn="auto">
              <a:spcAft>
                <a:spcPts val="0"/>
              </a:spcAft>
              <a:buFont typeface="Arial" panose="020B0604020202020204" pitchFamily="34" charset="0"/>
              <a:buChar char="•"/>
            </a:pPr>
            <a:r>
              <a:rPr lang="en-US" sz="2800" dirty="0" smtClean="0">
                <a:solidFill>
                  <a:schemeClr val="bg1"/>
                </a:solidFill>
                <a:latin typeface="+mn-lt"/>
              </a:rPr>
              <a:t>3-D cameras?</a:t>
            </a:r>
          </a:p>
          <a:p>
            <a:pPr lvl="1" fontAlgn="auto">
              <a:spcAft>
                <a:spcPts val="0"/>
              </a:spcAft>
            </a:pPr>
            <a:r>
              <a:rPr lang="en-US" sz="1000" dirty="0" smtClean="0">
                <a:solidFill>
                  <a:schemeClr val="bg1"/>
                </a:solidFill>
                <a:latin typeface="+mn-lt"/>
              </a:rPr>
              <a:t>  </a:t>
            </a:r>
          </a:p>
        </p:txBody>
      </p:sp>
    </p:spTree>
    <p:extLst>
      <p:ext uri="{BB962C8B-B14F-4D97-AF65-F5344CB8AC3E}">
        <p14:creationId xmlns:p14="http://schemas.microsoft.com/office/powerpoint/2010/main" val="2325645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1" y="5715000"/>
            <a:ext cx="9144001" cy="954107"/>
          </a:xfrm>
          <a:prstGeom prst="rect">
            <a:avLst/>
          </a:prstGeom>
          <a:noFill/>
          <a:ln w="9525">
            <a:noFill/>
            <a:miter lim="800000"/>
            <a:headEnd/>
            <a:tailEnd/>
          </a:ln>
        </p:spPr>
        <p:txBody>
          <a:bodyPr wrap="square">
            <a:spAutoFit/>
          </a:bodyPr>
          <a:lstStyle/>
          <a:p>
            <a:pPr algn="ctr"/>
            <a:r>
              <a:rPr lang="en-US" sz="2800" dirty="0" err="1">
                <a:solidFill>
                  <a:prstClr val="white"/>
                </a:solidFill>
                <a:latin typeface="Calibri" pitchFamily="34" charset="0"/>
              </a:rPr>
              <a:t>Deepfield</a:t>
            </a:r>
            <a:r>
              <a:rPr lang="en-US" sz="2800" dirty="0">
                <a:solidFill>
                  <a:prstClr val="white"/>
                </a:solidFill>
                <a:latin typeface="Calibri" pitchFamily="34" charset="0"/>
              </a:rPr>
              <a:t> Robotics </a:t>
            </a:r>
            <a:r>
              <a:rPr lang="en-US" sz="2800" dirty="0" smtClean="0">
                <a:solidFill>
                  <a:prstClr val="white"/>
                </a:solidFill>
                <a:latin typeface="Calibri" pitchFamily="34" charset="0"/>
              </a:rPr>
              <a:t>- Bosch Startup Co. (2015)</a:t>
            </a:r>
          </a:p>
          <a:p>
            <a:pPr algn="ctr"/>
            <a:r>
              <a:rPr lang="en-US" sz="2800" dirty="0" smtClean="0">
                <a:solidFill>
                  <a:prstClr val="white"/>
                </a:solidFill>
                <a:latin typeface="Calibri" pitchFamily="34" charset="0"/>
              </a:rPr>
              <a:t>Mechanical Precision Weeding Machine</a:t>
            </a:r>
            <a:endParaRPr lang="en-US" sz="2800" dirty="0">
              <a:solidFill>
                <a:prstClr val="white"/>
              </a:solidFill>
              <a:latin typeface="Calibri"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143001"/>
            <a:ext cx="7772400" cy="3993591"/>
          </a:xfrm>
          <a:prstGeom prst="rect">
            <a:avLst/>
          </a:prstGeom>
        </p:spPr>
      </p:pic>
    </p:spTree>
    <p:extLst>
      <p:ext uri="{BB962C8B-B14F-4D97-AF65-F5344CB8AC3E}">
        <p14:creationId xmlns:p14="http://schemas.microsoft.com/office/powerpoint/2010/main" val="378897816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err="1" smtClean="0">
                <a:solidFill>
                  <a:prstClr val="white"/>
                </a:solidFill>
                <a:latin typeface="Calibri" pitchFamily="34" charset="0"/>
              </a:rPr>
              <a:t>Deepfield</a:t>
            </a:r>
            <a:r>
              <a:rPr lang="en-US" sz="2800" dirty="0" smtClean="0">
                <a:solidFill>
                  <a:prstClr val="white"/>
                </a:solidFill>
                <a:latin typeface="Calibri" pitchFamily="34" charset="0"/>
              </a:rPr>
              <a:t> Robotics Mechanical </a:t>
            </a:r>
            <a:r>
              <a:rPr lang="en-US" sz="2800" dirty="0" err="1" smtClean="0">
                <a:solidFill>
                  <a:prstClr val="white"/>
                </a:solidFill>
                <a:latin typeface="Calibri" pitchFamily="34" charset="0"/>
              </a:rPr>
              <a:t>Weeder</a:t>
            </a:r>
            <a:endParaRPr lang="en-US" sz="2800" dirty="0">
              <a:solidFill>
                <a:prstClr val="white"/>
              </a:solidFill>
              <a:latin typeface="Calibri" pitchFamily="34" charset="0"/>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22640" y="6367479"/>
            <a:ext cx="583175" cy="303776"/>
          </a:xfrm>
          <a:prstGeom prst="rect">
            <a:avLst/>
          </a:prstGeom>
        </p:spPr>
      </p:pic>
      <p:pic>
        <p:nvPicPr>
          <p:cNvPr id="23" name="2016_Agritechnica_Day_5_Weeding_Demo_Cropped_Black_1.5_Sec_End_Cropped.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14400" y="381000"/>
            <a:ext cx="7315200" cy="5486400"/>
          </a:xfrm>
          <a:prstGeom prst="rect">
            <a:avLst/>
          </a:prstGeom>
        </p:spPr>
      </p:pic>
    </p:spTree>
    <p:extLst>
      <p:ext uri="{BB962C8B-B14F-4D97-AF65-F5344CB8AC3E}">
        <p14:creationId xmlns:p14="http://schemas.microsoft.com/office/powerpoint/2010/main" val="98228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695"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743200" y="720804"/>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107040179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4960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8297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Mech_ Weed_Cntrl_Veg_FiBil_2013_Cut_01_1min_02_sec.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533400"/>
            <a:ext cx="6400800" cy="4800600"/>
          </a:xfrm>
          <a:prstGeom prst="rect">
            <a:avLst/>
          </a:prstGeom>
        </p:spPr>
      </p:pic>
      <p:sp>
        <p:nvSpPr>
          <p:cNvPr id="4" name="Text Box 3"/>
          <p:cNvSpPr txBox="1">
            <a:spLocks noChangeArrowheads="1"/>
          </p:cNvSpPr>
          <p:nvPr/>
        </p:nvSpPr>
        <p:spPr bwMode="auto">
          <a:xfrm>
            <a:off x="0" y="5638800"/>
            <a:ext cx="9144000" cy="1200329"/>
          </a:xfrm>
          <a:prstGeom prst="rect">
            <a:avLst/>
          </a:prstGeom>
          <a:noFill/>
          <a:ln w="9525">
            <a:noFill/>
            <a:miter lim="800000"/>
            <a:headEnd/>
            <a:tailEnd/>
          </a:ln>
        </p:spPr>
        <p:txBody>
          <a:bodyPr>
            <a:spAutoFit/>
          </a:bodyPr>
          <a:lstStyle/>
          <a:p>
            <a:pPr algn="ctr"/>
            <a:r>
              <a:rPr lang="en-US" sz="3200" dirty="0" err="1" smtClean="0">
                <a:solidFill>
                  <a:prstClr val="white"/>
                </a:solidFill>
                <a:latin typeface="Calibri" pitchFamily="34" charset="0"/>
              </a:rPr>
              <a:t>Robovator</a:t>
            </a:r>
            <a:endParaRPr lang="en-US" sz="3200" dirty="0" smtClean="0">
              <a:solidFill>
                <a:prstClr val="white"/>
              </a:solidFill>
              <a:latin typeface="Calibri" pitchFamily="34" charset="0"/>
            </a:endParaRPr>
          </a:p>
          <a:p>
            <a:pPr algn="ctr"/>
            <a:r>
              <a:rPr lang="en-US" sz="2000" dirty="0" smtClean="0">
                <a:solidFill>
                  <a:prstClr val="white"/>
                </a:solidFill>
                <a:latin typeface="Calibri" pitchFamily="34" charset="0"/>
              </a:rPr>
              <a:t>F. </a:t>
            </a:r>
            <a:r>
              <a:rPr lang="en-US" sz="2000" dirty="0" err="1" smtClean="0">
                <a:solidFill>
                  <a:prstClr val="white"/>
                </a:solidFill>
                <a:latin typeface="Calibri" pitchFamily="34" charset="0"/>
              </a:rPr>
              <a:t>Poulsen</a:t>
            </a:r>
            <a:r>
              <a:rPr lang="en-US" sz="2000" dirty="0" smtClean="0">
                <a:solidFill>
                  <a:prstClr val="white"/>
                </a:solidFill>
                <a:latin typeface="Calibri" pitchFamily="34" charset="0"/>
              </a:rPr>
              <a:t> Engineering </a:t>
            </a:r>
            <a:r>
              <a:rPr lang="en-US" sz="2000" dirty="0" err="1" smtClean="0">
                <a:solidFill>
                  <a:prstClr val="white"/>
                </a:solidFill>
                <a:latin typeface="Calibri" pitchFamily="34" charset="0"/>
              </a:rPr>
              <a:t>ApS</a:t>
            </a:r>
            <a:endParaRPr lang="en-US" sz="2000" dirty="0" smtClean="0">
              <a:solidFill>
                <a:prstClr val="white"/>
              </a:solidFill>
              <a:latin typeface="Calibri" pitchFamily="34" charset="0"/>
            </a:endParaRPr>
          </a:p>
          <a:p>
            <a:pPr algn="ctr"/>
            <a:r>
              <a:rPr lang="en-US" sz="2000" dirty="0" smtClean="0">
                <a:solidFill>
                  <a:prstClr val="white"/>
                </a:solidFill>
                <a:latin typeface="Calibri" pitchFamily="34" charset="0"/>
              </a:rPr>
              <a:t>Distributors – KULT-Kress, New Holland, PA and Pacific Ag Rentals, LLC, Salinas, CA</a:t>
            </a:r>
            <a:endParaRPr lang="en-US" sz="2000" dirty="0">
              <a:solidFill>
                <a:prstClr val="white"/>
              </a:solidFill>
              <a:latin typeface="Calibri" pitchFamily="34" charset="0"/>
            </a:endParaRPr>
          </a:p>
        </p:txBody>
      </p:sp>
    </p:spTree>
    <p:extLst>
      <p:ext uri="{BB962C8B-B14F-4D97-AF65-F5344CB8AC3E}">
        <p14:creationId xmlns:p14="http://schemas.microsoft.com/office/powerpoint/2010/main" val="27344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0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grpSp>
        <p:nvGrpSpPr>
          <p:cNvPr id="2" name="Group 1"/>
          <p:cNvGrpSpPr/>
          <p:nvPr/>
        </p:nvGrpSpPr>
        <p:grpSpPr>
          <a:xfrm>
            <a:off x="4299124" y="891034"/>
            <a:ext cx="754432" cy="556766"/>
            <a:chOff x="3744516" y="1954349"/>
            <a:chExt cx="504428" cy="372265"/>
          </a:xfrm>
        </p:grpSpPr>
        <p:sp>
          <p:nvSpPr>
            <p:cNvPr id="9" name="Rectangle 8"/>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Rectangle 38"/>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1" name="Straight Connector 60"/>
          <p:cNvCxnSpPr>
            <a:endCxn id="39" idx="2"/>
          </p:cNvCxnSpPr>
          <p:nvPr/>
        </p:nvCxnSpPr>
        <p:spPr bwMode="auto">
          <a:xfrm flipH="1" flipV="1">
            <a:off x="4676340" y="14478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cxnSp>
        <p:nvCxnSpPr>
          <p:cNvPr id="64" name="Straight Connector 63"/>
          <p:cNvCxnSpPr/>
          <p:nvPr/>
        </p:nvCxnSpPr>
        <p:spPr bwMode="auto">
          <a:xfrm flipH="1">
            <a:off x="2752786" y="37617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5" name="Straight Connector 64"/>
          <p:cNvCxnSpPr/>
          <p:nvPr/>
        </p:nvCxnSpPr>
        <p:spPr bwMode="auto">
          <a:xfrm>
            <a:off x="2966847" y="3774216"/>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827377"/>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spTree>
    <p:extLst>
      <p:ext uri="{BB962C8B-B14F-4D97-AF65-F5344CB8AC3E}">
        <p14:creationId xmlns:p14="http://schemas.microsoft.com/office/powerpoint/2010/main" val="31074440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4" name="Straight Connector 63"/>
          <p:cNvCxnSpPr/>
          <p:nvPr/>
        </p:nvCxnSpPr>
        <p:spPr bwMode="auto">
          <a:xfrm flipH="1">
            <a:off x="2752786" y="37617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5" name="Straight Connector 64"/>
          <p:cNvCxnSpPr/>
          <p:nvPr/>
        </p:nvCxnSpPr>
        <p:spPr bwMode="auto">
          <a:xfrm>
            <a:off x="2966847" y="3774216"/>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827377"/>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grpSp>
        <p:nvGrpSpPr>
          <p:cNvPr id="28" name="Group 27"/>
          <p:cNvGrpSpPr/>
          <p:nvPr/>
        </p:nvGrpSpPr>
        <p:grpSpPr>
          <a:xfrm>
            <a:off x="3640227" y="4491664"/>
            <a:ext cx="1047232" cy="1406708"/>
            <a:chOff x="3490854" y="4848255"/>
            <a:chExt cx="1081146" cy="1452265"/>
          </a:xfrm>
        </p:grpSpPr>
        <p:cxnSp>
          <p:nvCxnSpPr>
            <p:cNvPr id="29" name="Straight Connector 28"/>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24" name="Group 23"/>
          <p:cNvGrpSpPr/>
          <p:nvPr/>
        </p:nvGrpSpPr>
        <p:grpSpPr>
          <a:xfrm>
            <a:off x="4299124" y="891034"/>
            <a:ext cx="754432" cy="556766"/>
            <a:chOff x="3744516" y="1954349"/>
            <a:chExt cx="504428" cy="372265"/>
          </a:xfrm>
        </p:grpSpPr>
        <p:sp>
          <p:nvSpPr>
            <p:cNvPr id="25" name="Rectangle 2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2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27" name="Straight Connector 26"/>
          <p:cNvCxnSpPr>
            <a:endCxn id="26" idx="2"/>
          </p:cNvCxnSpPr>
          <p:nvPr/>
        </p:nvCxnSpPr>
        <p:spPr bwMode="auto">
          <a:xfrm flipH="1" flipV="1">
            <a:off x="4676340" y="14478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spTree>
    <p:extLst>
      <p:ext uri="{BB962C8B-B14F-4D97-AF65-F5344CB8AC3E}">
        <p14:creationId xmlns:p14="http://schemas.microsoft.com/office/powerpoint/2010/main" val="218066875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4" name="Straight Connector 63"/>
          <p:cNvCxnSpPr/>
          <p:nvPr/>
        </p:nvCxnSpPr>
        <p:spPr bwMode="auto">
          <a:xfrm flipH="1">
            <a:off x="2752786" y="37617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5" name="Straight Connector 64"/>
          <p:cNvCxnSpPr/>
          <p:nvPr/>
        </p:nvCxnSpPr>
        <p:spPr bwMode="auto">
          <a:xfrm>
            <a:off x="2966847" y="3774216"/>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827377"/>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78" name="Straight Connector 77"/>
          <p:cNvCxnSpPr/>
          <p:nvPr/>
        </p:nvCxnSpPr>
        <p:spPr bwMode="auto">
          <a:xfrm flipV="1">
            <a:off x="3823970" y="3973774"/>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28" name="Group 27"/>
          <p:cNvGrpSpPr/>
          <p:nvPr/>
        </p:nvGrpSpPr>
        <p:grpSpPr>
          <a:xfrm>
            <a:off x="3640227" y="4491664"/>
            <a:ext cx="1047232" cy="1406708"/>
            <a:chOff x="3490854" y="4848255"/>
            <a:chExt cx="1081146" cy="1452265"/>
          </a:xfrm>
        </p:grpSpPr>
        <p:cxnSp>
          <p:nvCxnSpPr>
            <p:cNvPr id="29" name="Straight Connector 28"/>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25" name="Group 24"/>
          <p:cNvGrpSpPr/>
          <p:nvPr/>
        </p:nvGrpSpPr>
        <p:grpSpPr>
          <a:xfrm>
            <a:off x="4299124" y="891034"/>
            <a:ext cx="754432" cy="556766"/>
            <a:chOff x="3744516" y="1954349"/>
            <a:chExt cx="504428" cy="372265"/>
          </a:xfrm>
        </p:grpSpPr>
        <p:sp>
          <p:nvSpPr>
            <p:cNvPr id="26" name="Rectangle 25"/>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4" name="Straight Connector 33"/>
          <p:cNvCxnSpPr>
            <a:endCxn id="27" idx="2"/>
          </p:cNvCxnSpPr>
          <p:nvPr/>
        </p:nvCxnSpPr>
        <p:spPr bwMode="auto">
          <a:xfrm flipH="1" flipV="1">
            <a:off x="4676340" y="14478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spTree>
    <p:extLst>
      <p:ext uri="{BB962C8B-B14F-4D97-AF65-F5344CB8AC3E}">
        <p14:creationId xmlns:p14="http://schemas.microsoft.com/office/powerpoint/2010/main" val="52513794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4" name="Straight Connector 63"/>
          <p:cNvCxnSpPr/>
          <p:nvPr/>
        </p:nvCxnSpPr>
        <p:spPr bwMode="auto">
          <a:xfrm flipH="1">
            <a:off x="2752786" y="37617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5" name="Straight Connector 64"/>
          <p:cNvCxnSpPr/>
          <p:nvPr/>
        </p:nvCxnSpPr>
        <p:spPr bwMode="auto">
          <a:xfrm>
            <a:off x="2966847" y="3774216"/>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827377"/>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78" name="Straight Connector 77"/>
          <p:cNvCxnSpPr/>
          <p:nvPr/>
        </p:nvCxnSpPr>
        <p:spPr bwMode="auto">
          <a:xfrm flipV="1">
            <a:off x="3823970" y="3973774"/>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4" name="Group 3"/>
          <p:cNvGrpSpPr/>
          <p:nvPr/>
        </p:nvGrpSpPr>
        <p:grpSpPr>
          <a:xfrm>
            <a:off x="3822869" y="4491664"/>
            <a:ext cx="848605" cy="773530"/>
            <a:chOff x="3679411" y="4848255"/>
            <a:chExt cx="876087" cy="798581"/>
          </a:xfrm>
        </p:grpSpPr>
        <p:cxnSp>
          <p:nvCxnSpPr>
            <p:cNvPr id="76" name="Straight Connector 75"/>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81" name="Straight Connector 80"/>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95"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grpSp>
        <p:nvGrpSpPr>
          <p:cNvPr id="28" name="Group 27"/>
          <p:cNvGrpSpPr/>
          <p:nvPr/>
        </p:nvGrpSpPr>
        <p:grpSpPr>
          <a:xfrm>
            <a:off x="3640227" y="4491664"/>
            <a:ext cx="1047232" cy="1406708"/>
            <a:chOff x="3490854" y="4848255"/>
            <a:chExt cx="1081146" cy="1452265"/>
          </a:xfrm>
        </p:grpSpPr>
        <p:cxnSp>
          <p:nvCxnSpPr>
            <p:cNvPr id="29" name="Straight Connector 28"/>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8910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4478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spTree>
    <p:extLst>
      <p:ext uri="{BB962C8B-B14F-4D97-AF65-F5344CB8AC3E}">
        <p14:creationId xmlns:p14="http://schemas.microsoft.com/office/powerpoint/2010/main" val="383716914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78" name="Straight Connector 77"/>
          <p:cNvCxnSpPr/>
          <p:nvPr/>
        </p:nvCxnSpPr>
        <p:spPr bwMode="auto">
          <a:xfrm flipV="1">
            <a:off x="3823970" y="3973774"/>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4" name="Group 3"/>
          <p:cNvGrpSpPr/>
          <p:nvPr/>
        </p:nvGrpSpPr>
        <p:grpSpPr>
          <a:xfrm>
            <a:off x="3822869" y="4491664"/>
            <a:ext cx="848605" cy="773530"/>
            <a:chOff x="3679411" y="4848255"/>
            <a:chExt cx="876087" cy="798581"/>
          </a:xfrm>
        </p:grpSpPr>
        <p:cxnSp>
          <p:nvCxnSpPr>
            <p:cNvPr id="76" name="Straight Connector 75"/>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81" name="Straight Connector 80"/>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95"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grpSp>
        <p:nvGrpSpPr>
          <p:cNvPr id="28" name="Group 27"/>
          <p:cNvGrpSpPr/>
          <p:nvPr/>
        </p:nvGrpSpPr>
        <p:grpSpPr>
          <a:xfrm>
            <a:off x="3640227" y="4491664"/>
            <a:ext cx="1047232" cy="1406708"/>
            <a:chOff x="3490854" y="4848255"/>
            <a:chExt cx="1081146" cy="1452265"/>
          </a:xfrm>
        </p:grpSpPr>
        <p:cxnSp>
          <p:nvCxnSpPr>
            <p:cNvPr id="29" name="Straight Connector 28"/>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8910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4478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39" name="Group 38"/>
          <p:cNvGrpSpPr/>
          <p:nvPr/>
        </p:nvGrpSpPr>
        <p:grpSpPr>
          <a:xfrm>
            <a:off x="3823969" y="3352800"/>
            <a:ext cx="624440" cy="988260"/>
            <a:chOff x="3823969" y="3352800"/>
            <a:chExt cx="624440" cy="988260"/>
          </a:xfrm>
        </p:grpSpPr>
        <p:cxnSp>
          <p:nvCxnSpPr>
            <p:cNvPr id="40" name="Straight Connector 18"/>
            <p:cNvCxnSpPr>
              <a:cxnSpLocks noChangeShapeType="1"/>
              <a:stCxn id="43" idx="0"/>
            </p:cNvCxnSpPr>
            <p:nvPr/>
          </p:nvCxnSpPr>
          <p:spPr bwMode="auto">
            <a:xfrm>
              <a:off x="4136189" y="3690326"/>
              <a:ext cx="0" cy="650734"/>
            </a:xfrm>
            <a:prstGeom prst="line">
              <a:avLst/>
            </a:prstGeom>
            <a:noFill/>
            <a:ln w="19050" algn="ctr">
              <a:solidFill>
                <a:schemeClr val="bg1"/>
              </a:solidFill>
              <a:round/>
              <a:headEnd/>
              <a:tailEnd/>
            </a:ln>
          </p:spPr>
        </p:cxnSp>
        <p:sp>
          <p:nvSpPr>
            <p:cNvPr id="42" name="Freeform 24"/>
            <p:cNvSpPr>
              <a:spLocks/>
            </p:cNvSpPr>
            <p:nvPr/>
          </p:nvSpPr>
          <p:spPr bwMode="auto">
            <a:xfrm>
              <a:off x="413618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3" name="Freeform 25"/>
            <p:cNvSpPr>
              <a:spLocks/>
            </p:cNvSpPr>
            <p:nvPr/>
          </p:nvSpPr>
          <p:spPr bwMode="auto">
            <a:xfrm flipH="1">
              <a:off x="382396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8" name="Straight Connector 47"/>
          <p:cNvCxnSpPr/>
          <p:nvPr/>
        </p:nvCxnSpPr>
        <p:spPr bwMode="auto">
          <a:xfrm flipH="1">
            <a:off x="2752786" y="33680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49" name="Straight Connector 48"/>
          <p:cNvCxnSpPr/>
          <p:nvPr/>
        </p:nvCxnSpPr>
        <p:spPr bwMode="auto">
          <a:xfrm>
            <a:off x="2966847" y="3368079"/>
            <a:ext cx="0" cy="972983"/>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0" name="Text Box 3"/>
          <p:cNvSpPr txBox="1">
            <a:spLocks noChangeArrowheads="1"/>
          </p:cNvSpPr>
          <p:nvPr/>
        </p:nvSpPr>
        <p:spPr bwMode="auto">
          <a:xfrm>
            <a:off x="2362200" y="3667617"/>
            <a:ext cx="679845"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a:t>
            </a:r>
            <a:endParaRPr lang="en-US" dirty="0">
              <a:solidFill>
                <a:prstClr val="white"/>
              </a:solidFill>
              <a:latin typeface="Calibri" pitchFamily="34" charset="0"/>
            </a:endParaRPr>
          </a:p>
        </p:txBody>
      </p:sp>
    </p:spTree>
    <p:extLst>
      <p:ext uri="{BB962C8B-B14F-4D97-AF65-F5344CB8AC3E}">
        <p14:creationId xmlns:p14="http://schemas.microsoft.com/office/powerpoint/2010/main" val="236305038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78" name="Straight Connector 77"/>
          <p:cNvCxnSpPr/>
          <p:nvPr/>
        </p:nvCxnSpPr>
        <p:spPr bwMode="auto">
          <a:xfrm flipV="1">
            <a:off x="3823970" y="3973774"/>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4" name="Group 3"/>
          <p:cNvGrpSpPr/>
          <p:nvPr/>
        </p:nvGrpSpPr>
        <p:grpSpPr>
          <a:xfrm>
            <a:off x="3822869" y="4491664"/>
            <a:ext cx="848605" cy="773530"/>
            <a:chOff x="3679411" y="4848255"/>
            <a:chExt cx="876087" cy="798581"/>
          </a:xfrm>
        </p:grpSpPr>
        <p:cxnSp>
          <p:nvCxnSpPr>
            <p:cNvPr id="76" name="Straight Connector 75"/>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81" name="Straight Connector 80"/>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95"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cxnSp>
        <p:nvCxnSpPr>
          <p:cNvPr id="29" name="Straight Connector 28"/>
          <p:cNvCxnSpPr/>
          <p:nvPr/>
        </p:nvCxnSpPr>
        <p:spPr bwMode="auto">
          <a:xfrm flipV="1">
            <a:off x="4687459" y="4540871"/>
            <a:ext cx="0" cy="1631329"/>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640227" y="4491664"/>
            <a:ext cx="13896" cy="1180954"/>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640228" y="5451189"/>
            <a:ext cx="1036112"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859994" y="5451189"/>
            <a:ext cx="679846"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4" name="Group 33"/>
          <p:cNvGrpSpPr/>
          <p:nvPr/>
        </p:nvGrpSpPr>
        <p:grpSpPr>
          <a:xfrm>
            <a:off x="4299124" y="891034"/>
            <a:ext cx="754432" cy="556766"/>
            <a:chOff x="3744516" y="1954349"/>
            <a:chExt cx="504428" cy="372265"/>
          </a:xfrm>
        </p:grpSpPr>
        <p:sp>
          <p:nvSpPr>
            <p:cNvPr id="35" name="Rectangle 34"/>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37" name="Straight Connector 36"/>
          <p:cNvCxnSpPr>
            <a:endCxn id="36" idx="2"/>
          </p:cNvCxnSpPr>
          <p:nvPr/>
        </p:nvCxnSpPr>
        <p:spPr bwMode="auto">
          <a:xfrm flipH="1" flipV="1">
            <a:off x="4676340" y="1447800"/>
            <a:ext cx="4868" cy="289326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39" name="Group 38"/>
          <p:cNvGrpSpPr/>
          <p:nvPr/>
        </p:nvGrpSpPr>
        <p:grpSpPr>
          <a:xfrm>
            <a:off x="3823969" y="3352800"/>
            <a:ext cx="624440" cy="988260"/>
            <a:chOff x="3823969" y="3352800"/>
            <a:chExt cx="624440" cy="988260"/>
          </a:xfrm>
        </p:grpSpPr>
        <p:cxnSp>
          <p:nvCxnSpPr>
            <p:cNvPr id="40" name="Straight Connector 18"/>
            <p:cNvCxnSpPr>
              <a:cxnSpLocks noChangeShapeType="1"/>
              <a:stCxn id="43" idx="0"/>
            </p:cNvCxnSpPr>
            <p:nvPr/>
          </p:nvCxnSpPr>
          <p:spPr bwMode="auto">
            <a:xfrm>
              <a:off x="4136189" y="3690326"/>
              <a:ext cx="0" cy="650734"/>
            </a:xfrm>
            <a:prstGeom prst="line">
              <a:avLst/>
            </a:prstGeom>
            <a:noFill/>
            <a:ln w="19050" algn="ctr">
              <a:solidFill>
                <a:schemeClr val="bg1"/>
              </a:solidFill>
              <a:round/>
              <a:headEnd/>
              <a:tailEnd/>
            </a:ln>
          </p:spPr>
        </p:cxnSp>
        <p:sp>
          <p:nvSpPr>
            <p:cNvPr id="42" name="Freeform 24"/>
            <p:cNvSpPr>
              <a:spLocks/>
            </p:cNvSpPr>
            <p:nvPr/>
          </p:nvSpPr>
          <p:spPr bwMode="auto">
            <a:xfrm>
              <a:off x="413618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3" name="Freeform 25"/>
            <p:cNvSpPr>
              <a:spLocks/>
            </p:cNvSpPr>
            <p:nvPr/>
          </p:nvSpPr>
          <p:spPr bwMode="auto">
            <a:xfrm flipH="1">
              <a:off x="3823969" y="3352800"/>
              <a:ext cx="312220" cy="374514"/>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48" name="Straight Connector 47"/>
          <p:cNvCxnSpPr/>
          <p:nvPr/>
        </p:nvCxnSpPr>
        <p:spPr bwMode="auto">
          <a:xfrm flipH="1">
            <a:off x="2752786" y="33680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49" name="Straight Connector 48"/>
          <p:cNvCxnSpPr/>
          <p:nvPr/>
        </p:nvCxnSpPr>
        <p:spPr bwMode="auto">
          <a:xfrm>
            <a:off x="2966847" y="3368079"/>
            <a:ext cx="0" cy="972983"/>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0" name="Text Box 3"/>
          <p:cNvSpPr txBox="1">
            <a:spLocks noChangeArrowheads="1"/>
          </p:cNvSpPr>
          <p:nvPr/>
        </p:nvSpPr>
        <p:spPr bwMode="auto">
          <a:xfrm>
            <a:off x="2362200" y="3667617"/>
            <a:ext cx="679845"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a:t>
            </a:r>
            <a:endParaRPr lang="en-US" dirty="0">
              <a:solidFill>
                <a:prstClr val="white"/>
              </a:solidFill>
              <a:latin typeface="Calibri" pitchFamily="34" charset="0"/>
            </a:endParaRPr>
          </a:p>
        </p:txBody>
      </p:sp>
      <p:cxnSp>
        <p:nvCxnSpPr>
          <p:cNvPr id="38" name="Straight Connector 37"/>
          <p:cNvCxnSpPr/>
          <p:nvPr/>
        </p:nvCxnSpPr>
        <p:spPr bwMode="auto">
          <a:xfrm flipH="1">
            <a:off x="3429000" y="1508191"/>
            <a:ext cx="1178439" cy="2832872"/>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51" name="Straight Connector 50"/>
          <p:cNvCxnSpPr/>
          <p:nvPr/>
        </p:nvCxnSpPr>
        <p:spPr bwMode="auto">
          <a:xfrm flipV="1">
            <a:off x="6705600" y="4937416"/>
            <a:ext cx="11119" cy="1131748"/>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52" name="Straight Connector 51"/>
          <p:cNvCxnSpPr/>
          <p:nvPr/>
        </p:nvCxnSpPr>
        <p:spPr bwMode="auto">
          <a:xfrm flipV="1">
            <a:off x="3429000" y="4491664"/>
            <a:ext cx="13896" cy="1680536"/>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53" name="Straight Connector 52"/>
          <p:cNvCxnSpPr/>
          <p:nvPr/>
        </p:nvCxnSpPr>
        <p:spPr bwMode="auto">
          <a:xfrm flipH="1">
            <a:off x="5669488" y="5847735"/>
            <a:ext cx="1036112"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4" name="Text Box 3"/>
          <p:cNvSpPr txBox="1">
            <a:spLocks noChangeArrowheads="1"/>
          </p:cNvSpPr>
          <p:nvPr/>
        </p:nvSpPr>
        <p:spPr bwMode="auto">
          <a:xfrm>
            <a:off x="5889254" y="5847735"/>
            <a:ext cx="679846"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cxnSp>
        <p:nvCxnSpPr>
          <p:cNvPr id="55" name="Straight Connector 54"/>
          <p:cNvCxnSpPr/>
          <p:nvPr/>
        </p:nvCxnSpPr>
        <p:spPr bwMode="auto">
          <a:xfrm flipH="1">
            <a:off x="3442896" y="6019800"/>
            <a:ext cx="12317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6" name="Text Box 3"/>
          <p:cNvSpPr txBox="1">
            <a:spLocks noChangeArrowheads="1"/>
          </p:cNvSpPr>
          <p:nvPr/>
        </p:nvSpPr>
        <p:spPr bwMode="auto">
          <a:xfrm>
            <a:off x="3657600" y="6019800"/>
            <a:ext cx="781948"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4.6”</a:t>
            </a:r>
            <a:endParaRPr lang="en-US" dirty="0">
              <a:solidFill>
                <a:prstClr val="white"/>
              </a:solidFill>
              <a:latin typeface="Calibri" pitchFamily="34" charset="0"/>
            </a:endParaRPr>
          </a:p>
        </p:txBody>
      </p:sp>
    </p:spTree>
    <p:extLst>
      <p:ext uri="{BB962C8B-B14F-4D97-AF65-F5344CB8AC3E}">
        <p14:creationId xmlns:p14="http://schemas.microsoft.com/office/powerpoint/2010/main" val="326942029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7" name="Picture 6" descr="Block_A_The_UofA_Horiz_01.jpg"/>
          <p:cNvPicPr>
            <a:picLocks noChangeAspect="1"/>
          </p:cNvPicPr>
          <p:nvPr/>
        </p:nvPicPr>
        <p:blipFill>
          <a:blip r:embed="rId3" cstate="print"/>
          <a:stretch>
            <a:fillRect/>
          </a:stretch>
        </p:blipFill>
        <p:spPr>
          <a:xfrm>
            <a:off x="8153400" y="6553200"/>
            <a:ext cx="944350" cy="22380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sp>
        <p:nvSpPr>
          <p:cNvPr id="23" name="Text Box 3"/>
          <p:cNvSpPr txBox="1">
            <a:spLocks noChangeArrowheads="1"/>
          </p:cNvSpPr>
          <p:nvPr/>
        </p:nvSpPr>
        <p:spPr bwMode="auto">
          <a:xfrm>
            <a:off x="-1" y="5936159"/>
            <a:ext cx="9144001" cy="769441"/>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Spray Transplants with Florescent Dye</a:t>
            </a:r>
          </a:p>
          <a:p>
            <a:pPr algn="ctr"/>
            <a:r>
              <a:rPr lang="en-US" sz="1600" dirty="0" smtClean="0">
                <a:solidFill>
                  <a:prstClr val="white"/>
                </a:solidFill>
                <a:latin typeface="Calibri" pitchFamily="34" charset="0"/>
              </a:rPr>
              <a:t>Specialty Crop Research Initiative Funded Project</a:t>
            </a:r>
            <a:endParaRPr lang="en-US" sz="1600" dirty="0">
              <a:solidFill>
                <a:prstClr val="white"/>
              </a:solidFill>
              <a:latin typeface="Calibri" pitchFamily="34"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215705"/>
            <a:ext cx="2651760" cy="2918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Group 9"/>
          <p:cNvGrpSpPr>
            <a:grpSpLocks noChangeAspect="1"/>
          </p:cNvGrpSpPr>
          <p:nvPr/>
        </p:nvGrpSpPr>
        <p:grpSpPr>
          <a:xfrm rot="20542784">
            <a:off x="228600" y="411905"/>
            <a:ext cx="1160667" cy="1362284"/>
            <a:chOff x="381000" y="656248"/>
            <a:chExt cx="1623060" cy="1905000"/>
          </a:xfrm>
        </p:grpSpPr>
        <p:cxnSp>
          <p:nvCxnSpPr>
            <p:cNvPr id="11" name="Straight Connector 10"/>
            <p:cNvCxnSpPr/>
            <p:nvPr/>
          </p:nvCxnSpPr>
          <p:spPr>
            <a:xfrm>
              <a:off x="381000" y="656248"/>
              <a:ext cx="1623060" cy="0"/>
            </a:xfrm>
            <a:prstGeom prst="line">
              <a:avLst/>
            </a:prstGeom>
            <a:noFill/>
            <a:ln w="25400" cap="flat" cmpd="sng" algn="ctr">
              <a:solidFill>
                <a:sysClr val="window" lastClr="FFFFFF"/>
              </a:solidFill>
              <a:prstDash val="solid"/>
            </a:ln>
            <a:effectLst/>
          </p:spPr>
        </p:cxnSp>
        <p:cxnSp>
          <p:nvCxnSpPr>
            <p:cNvPr id="12" name="Straight Connector 11"/>
            <p:cNvCxnSpPr/>
            <p:nvPr/>
          </p:nvCxnSpPr>
          <p:spPr>
            <a:xfrm>
              <a:off x="1318260" y="1113448"/>
              <a:ext cx="0" cy="685800"/>
            </a:xfrm>
            <a:prstGeom prst="line">
              <a:avLst/>
            </a:prstGeom>
            <a:noFill/>
            <a:ln w="25400" cap="flat" cmpd="sng" algn="ctr">
              <a:solidFill>
                <a:sysClr val="window" lastClr="FFFFFF"/>
              </a:solidFill>
              <a:prstDash val="solid"/>
            </a:ln>
            <a:effectLst/>
          </p:spPr>
        </p:cxnSp>
        <p:cxnSp>
          <p:nvCxnSpPr>
            <p:cNvPr id="13" name="Straight Connector 12"/>
            <p:cNvCxnSpPr/>
            <p:nvPr/>
          </p:nvCxnSpPr>
          <p:spPr>
            <a:xfrm>
              <a:off x="381000" y="1113448"/>
              <a:ext cx="937260" cy="0"/>
            </a:xfrm>
            <a:prstGeom prst="line">
              <a:avLst/>
            </a:prstGeom>
            <a:noFill/>
            <a:ln w="25400" cap="flat" cmpd="sng" algn="ctr">
              <a:solidFill>
                <a:sysClr val="window" lastClr="FFFFFF"/>
              </a:solidFill>
              <a:prstDash val="solid"/>
            </a:ln>
            <a:effectLst/>
          </p:spPr>
        </p:cxnSp>
        <p:cxnSp>
          <p:nvCxnSpPr>
            <p:cNvPr id="14" name="Straight Connector 13"/>
            <p:cNvCxnSpPr/>
            <p:nvPr/>
          </p:nvCxnSpPr>
          <p:spPr>
            <a:xfrm>
              <a:off x="1775460" y="1113448"/>
              <a:ext cx="0" cy="685800"/>
            </a:xfrm>
            <a:prstGeom prst="line">
              <a:avLst/>
            </a:prstGeom>
            <a:noFill/>
            <a:ln w="25400" cap="flat" cmpd="sng" algn="ctr">
              <a:solidFill>
                <a:sysClr val="window" lastClr="FFFFFF"/>
              </a:solidFill>
              <a:prstDash val="solid"/>
            </a:ln>
            <a:effectLst/>
          </p:spPr>
        </p:cxnSp>
        <p:cxnSp>
          <p:nvCxnSpPr>
            <p:cNvPr id="15" name="Straight Connector 14"/>
            <p:cNvCxnSpPr/>
            <p:nvPr/>
          </p:nvCxnSpPr>
          <p:spPr>
            <a:xfrm>
              <a:off x="1775460" y="1113448"/>
              <a:ext cx="228600" cy="0"/>
            </a:xfrm>
            <a:prstGeom prst="line">
              <a:avLst/>
            </a:prstGeom>
            <a:noFill/>
            <a:ln w="25400" cap="flat" cmpd="sng" algn="ctr">
              <a:solidFill>
                <a:sysClr val="window" lastClr="FFFFFF"/>
              </a:solidFill>
              <a:prstDash val="solid"/>
            </a:ln>
            <a:effectLst/>
          </p:spPr>
        </p:cxnSp>
        <p:cxnSp>
          <p:nvCxnSpPr>
            <p:cNvPr id="16" name="Straight Connector 15"/>
            <p:cNvCxnSpPr/>
            <p:nvPr/>
          </p:nvCxnSpPr>
          <p:spPr>
            <a:xfrm>
              <a:off x="2004060" y="656248"/>
              <a:ext cx="0" cy="457200"/>
            </a:xfrm>
            <a:prstGeom prst="line">
              <a:avLst/>
            </a:prstGeom>
            <a:noFill/>
            <a:ln w="25400" cap="flat" cmpd="sng" algn="ctr">
              <a:solidFill>
                <a:sysClr val="window" lastClr="FFFFFF"/>
              </a:solidFill>
              <a:prstDash val="solid"/>
            </a:ln>
            <a:effectLst/>
          </p:spPr>
        </p:cxnSp>
        <p:cxnSp>
          <p:nvCxnSpPr>
            <p:cNvPr id="17" name="Straight Connector 16"/>
            <p:cNvCxnSpPr/>
            <p:nvPr/>
          </p:nvCxnSpPr>
          <p:spPr>
            <a:xfrm flipV="1">
              <a:off x="1318260" y="1799247"/>
              <a:ext cx="457200" cy="1"/>
            </a:xfrm>
            <a:prstGeom prst="line">
              <a:avLst/>
            </a:prstGeom>
            <a:noFill/>
            <a:ln w="25400" cap="flat" cmpd="sng" algn="ctr">
              <a:solidFill>
                <a:sysClr val="window" lastClr="FFFFFF"/>
              </a:solidFill>
              <a:prstDash val="solid"/>
            </a:ln>
            <a:effectLst/>
          </p:spPr>
        </p:cxnSp>
        <p:cxnSp>
          <p:nvCxnSpPr>
            <p:cNvPr id="18" name="Straight Connector 17"/>
            <p:cNvCxnSpPr/>
            <p:nvPr/>
          </p:nvCxnSpPr>
          <p:spPr>
            <a:xfrm>
              <a:off x="1546860" y="1875448"/>
              <a:ext cx="0" cy="685800"/>
            </a:xfrm>
            <a:prstGeom prst="line">
              <a:avLst/>
            </a:prstGeom>
            <a:noFill/>
            <a:ln w="25400" cap="flat" cmpd="sng" algn="ctr">
              <a:solidFill>
                <a:sysClr val="window" lastClr="FFFFFF"/>
              </a:solidFill>
              <a:prstDash val="solid"/>
            </a:ln>
            <a:effectLst/>
          </p:spPr>
        </p:cxnSp>
        <p:cxnSp>
          <p:nvCxnSpPr>
            <p:cNvPr id="19" name="Straight Connector 18"/>
            <p:cNvCxnSpPr/>
            <p:nvPr/>
          </p:nvCxnSpPr>
          <p:spPr>
            <a:xfrm flipH="1">
              <a:off x="1318260" y="1875448"/>
              <a:ext cx="228600" cy="685800"/>
            </a:xfrm>
            <a:prstGeom prst="line">
              <a:avLst/>
            </a:prstGeom>
            <a:noFill/>
            <a:ln w="25400" cap="flat" cmpd="sng" algn="ctr">
              <a:solidFill>
                <a:sysClr val="window" lastClr="FFFFFF"/>
              </a:solidFill>
              <a:prstDash val="solid"/>
            </a:ln>
            <a:effectLst/>
          </p:spPr>
        </p:cxnSp>
        <p:cxnSp>
          <p:nvCxnSpPr>
            <p:cNvPr id="20" name="Straight Connector 19"/>
            <p:cNvCxnSpPr/>
            <p:nvPr/>
          </p:nvCxnSpPr>
          <p:spPr>
            <a:xfrm>
              <a:off x="1546860" y="1883068"/>
              <a:ext cx="228600" cy="678180"/>
            </a:xfrm>
            <a:prstGeom prst="line">
              <a:avLst/>
            </a:prstGeom>
            <a:noFill/>
            <a:ln w="25400" cap="flat" cmpd="sng" algn="ctr">
              <a:solidFill>
                <a:sysClr val="window" lastClr="FFFFFF"/>
              </a:solidFill>
              <a:prstDash val="solid"/>
            </a:ln>
            <a:effectLst/>
          </p:spPr>
        </p:cxnSp>
      </p:grpSp>
      <p:pic>
        <p:nvPicPr>
          <p:cNvPr id="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8541" y="1219363"/>
            <a:ext cx="2651760" cy="2918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p:nvPr/>
        </p:nvSpPr>
        <p:spPr>
          <a:xfrm>
            <a:off x="2660848" y="1074577"/>
            <a:ext cx="3078005" cy="31242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46922353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7" name="Picture 6" descr="Block_A_The_UofA_Horiz_01.jpg"/>
          <p:cNvPicPr>
            <a:picLocks noChangeAspect="1"/>
          </p:cNvPicPr>
          <p:nvPr/>
        </p:nvPicPr>
        <p:blipFill>
          <a:blip r:embed="rId3" cstate="print"/>
          <a:stretch>
            <a:fillRect/>
          </a:stretch>
        </p:blipFill>
        <p:spPr>
          <a:xfrm>
            <a:off x="8153400" y="6553200"/>
            <a:ext cx="944350" cy="22380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48" y="6553200"/>
            <a:ext cx="862052" cy="223802"/>
          </a:xfrm>
          <a:prstGeom prst="rect">
            <a:avLst/>
          </a:prstGeom>
          <a:solidFill>
            <a:schemeClr val="tx1"/>
          </a:solidFill>
        </p:spPr>
      </p:pic>
      <p:sp>
        <p:nvSpPr>
          <p:cNvPr id="23" name="Text Box 3"/>
          <p:cNvSpPr txBox="1">
            <a:spLocks noChangeArrowheads="1"/>
          </p:cNvSpPr>
          <p:nvPr/>
        </p:nvSpPr>
        <p:spPr bwMode="auto">
          <a:xfrm>
            <a:off x="-1" y="5936159"/>
            <a:ext cx="9144001" cy="769441"/>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Spray Transplants with Florescent Dye</a:t>
            </a:r>
          </a:p>
          <a:p>
            <a:pPr algn="ctr"/>
            <a:r>
              <a:rPr lang="en-US" sz="1600" dirty="0" smtClean="0">
                <a:solidFill>
                  <a:prstClr val="white"/>
                </a:solidFill>
                <a:latin typeface="Calibri" pitchFamily="34" charset="0"/>
              </a:rPr>
              <a:t>Specialty Crop Research Initiative Funded Project</a:t>
            </a:r>
            <a:endParaRPr lang="en-US" sz="1600" dirty="0">
              <a:solidFill>
                <a:prstClr val="white"/>
              </a:solidFill>
              <a:latin typeface="Calibri" pitchFamily="34" charset="0"/>
            </a:endParaRPr>
          </a:p>
        </p:txBody>
      </p:sp>
      <p:pic>
        <p:nvPicPr>
          <p:cNvPr id="1028" name="Picture 4"/>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61386" y="1179277"/>
            <a:ext cx="2651760" cy="2916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 y="1215705"/>
            <a:ext cx="2651760" cy="2918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Group 9"/>
          <p:cNvGrpSpPr>
            <a:grpSpLocks noChangeAspect="1"/>
          </p:cNvGrpSpPr>
          <p:nvPr/>
        </p:nvGrpSpPr>
        <p:grpSpPr>
          <a:xfrm rot="20542784">
            <a:off x="228600" y="411905"/>
            <a:ext cx="1160667" cy="1362284"/>
            <a:chOff x="381000" y="656248"/>
            <a:chExt cx="1623060" cy="1905000"/>
          </a:xfrm>
        </p:grpSpPr>
        <p:cxnSp>
          <p:nvCxnSpPr>
            <p:cNvPr id="11" name="Straight Connector 10"/>
            <p:cNvCxnSpPr/>
            <p:nvPr/>
          </p:nvCxnSpPr>
          <p:spPr>
            <a:xfrm>
              <a:off x="381000" y="656248"/>
              <a:ext cx="1623060" cy="0"/>
            </a:xfrm>
            <a:prstGeom prst="line">
              <a:avLst/>
            </a:prstGeom>
            <a:noFill/>
            <a:ln w="25400" cap="flat" cmpd="sng" algn="ctr">
              <a:solidFill>
                <a:sysClr val="window" lastClr="FFFFFF"/>
              </a:solidFill>
              <a:prstDash val="solid"/>
            </a:ln>
            <a:effectLst/>
          </p:spPr>
        </p:cxnSp>
        <p:cxnSp>
          <p:nvCxnSpPr>
            <p:cNvPr id="12" name="Straight Connector 11"/>
            <p:cNvCxnSpPr/>
            <p:nvPr/>
          </p:nvCxnSpPr>
          <p:spPr>
            <a:xfrm>
              <a:off x="1318260" y="1113448"/>
              <a:ext cx="0" cy="685800"/>
            </a:xfrm>
            <a:prstGeom prst="line">
              <a:avLst/>
            </a:prstGeom>
            <a:noFill/>
            <a:ln w="25400" cap="flat" cmpd="sng" algn="ctr">
              <a:solidFill>
                <a:sysClr val="window" lastClr="FFFFFF"/>
              </a:solidFill>
              <a:prstDash val="solid"/>
            </a:ln>
            <a:effectLst/>
          </p:spPr>
        </p:cxnSp>
        <p:cxnSp>
          <p:nvCxnSpPr>
            <p:cNvPr id="13" name="Straight Connector 12"/>
            <p:cNvCxnSpPr/>
            <p:nvPr/>
          </p:nvCxnSpPr>
          <p:spPr>
            <a:xfrm>
              <a:off x="381000" y="1113448"/>
              <a:ext cx="937260" cy="0"/>
            </a:xfrm>
            <a:prstGeom prst="line">
              <a:avLst/>
            </a:prstGeom>
            <a:noFill/>
            <a:ln w="25400" cap="flat" cmpd="sng" algn="ctr">
              <a:solidFill>
                <a:sysClr val="window" lastClr="FFFFFF"/>
              </a:solidFill>
              <a:prstDash val="solid"/>
            </a:ln>
            <a:effectLst/>
          </p:spPr>
        </p:cxnSp>
        <p:cxnSp>
          <p:nvCxnSpPr>
            <p:cNvPr id="14" name="Straight Connector 13"/>
            <p:cNvCxnSpPr/>
            <p:nvPr/>
          </p:nvCxnSpPr>
          <p:spPr>
            <a:xfrm>
              <a:off x="1775460" y="1113448"/>
              <a:ext cx="0" cy="685800"/>
            </a:xfrm>
            <a:prstGeom prst="line">
              <a:avLst/>
            </a:prstGeom>
            <a:noFill/>
            <a:ln w="25400" cap="flat" cmpd="sng" algn="ctr">
              <a:solidFill>
                <a:sysClr val="window" lastClr="FFFFFF"/>
              </a:solidFill>
              <a:prstDash val="solid"/>
            </a:ln>
            <a:effectLst/>
          </p:spPr>
        </p:cxnSp>
        <p:cxnSp>
          <p:nvCxnSpPr>
            <p:cNvPr id="15" name="Straight Connector 14"/>
            <p:cNvCxnSpPr/>
            <p:nvPr/>
          </p:nvCxnSpPr>
          <p:spPr>
            <a:xfrm>
              <a:off x="1775460" y="1113448"/>
              <a:ext cx="228600" cy="0"/>
            </a:xfrm>
            <a:prstGeom prst="line">
              <a:avLst/>
            </a:prstGeom>
            <a:noFill/>
            <a:ln w="25400" cap="flat" cmpd="sng" algn="ctr">
              <a:solidFill>
                <a:sysClr val="window" lastClr="FFFFFF"/>
              </a:solidFill>
              <a:prstDash val="solid"/>
            </a:ln>
            <a:effectLst/>
          </p:spPr>
        </p:cxnSp>
        <p:cxnSp>
          <p:nvCxnSpPr>
            <p:cNvPr id="16" name="Straight Connector 15"/>
            <p:cNvCxnSpPr/>
            <p:nvPr/>
          </p:nvCxnSpPr>
          <p:spPr>
            <a:xfrm>
              <a:off x="2004060" y="656248"/>
              <a:ext cx="0" cy="457200"/>
            </a:xfrm>
            <a:prstGeom prst="line">
              <a:avLst/>
            </a:prstGeom>
            <a:noFill/>
            <a:ln w="25400" cap="flat" cmpd="sng" algn="ctr">
              <a:solidFill>
                <a:sysClr val="window" lastClr="FFFFFF"/>
              </a:solidFill>
              <a:prstDash val="solid"/>
            </a:ln>
            <a:effectLst/>
          </p:spPr>
        </p:cxnSp>
        <p:cxnSp>
          <p:nvCxnSpPr>
            <p:cNvPr id="17" name="Straight Connector 16"/>
            <p:cNvCxnSpPr/>
            <p:nvPr/>
          </p:nvCxnSpPr>
          <p:spPr>
            <a:xfrm flipV="1">
              <a:off x="1318260" y="1799247"/>
              <a:ext cx="457200" cy="1"/>
            </a:xfrm>
            <a:prstGeom prst="line">
              <a:avLst/>
            </a:prstGeom>
            <a:noFill/>
            <a:ln w="25400" cap="flat" cmpd="sng" algn="ctr">
              <a:solidFill>
                <a:sysClr val="window" lastClr="FFFFFF"/>
              </a:solidFill>
              <a:prstDash val="solid"/>
            </a:ln>
            <a:effectLst/>
          </p:spPr>
        </p:cxnSp>
        <p:cxnSp>
          <p:nvCxnSpPr>
            <p:cNvPr id="18" name="Straight Connector 17"/>
            <p:cNvCxnSpPr/>
            <p:nvPr/>
          </p:nvCxnSpPr>
          <p:spPr>
            <a:xfrm>
              <a:off x="1546860" y="1875448"/>
              <a:ext cx="0" cy="685800"/>
            </a:xfrm>
            <a:prstGeom prst="line">
              <a:avLst/>
            </a:prstGeom>
            <a:noFill/>
            <a:ln w="25400" cap="flat" cmpd="sng" algn="ctr">
              <a:solidFill>
                <a:sysClr val="window" lastClr="FFFFFF"/>
              </a:solidFill>
              <a:prstDash val="solid"/>
            </a:ln>
            <a:effectLst/>
          </p:spPr>
        </p:cxnSp>
        <p:cxnSp>
          <p:nvCxnSpPr>
            <p:cNvPr id="19" name="Straight Connector 18"/>
            <p:cNvCxnSpPr/>
            <p:nvPr/>
          </p:nvCxnSpPr>
          <p:spPr>
            <a:xfrm flipH="1">
              <a:off x="1318260" y="1875448"/>
              <a:ext cx="228600" cy="685800"/>
            </a:xfrm>
            <a:prstGeom prst="line">
              <a:avLst/>
            </a:prstGeom>
            <a:noFill/>
            <a:ln w="25400" cap="flat" cmpd="sng" algn="ctr">
              <a:solidFill>
                <a:sysClr val="window" lastClr="FFFFFF"/>
              </a:solidFill>
              <a:prstDash val="solid"/>
            </a:ln>
            <a:effectLst/>
          </p:spPr>
        </p:cxnSp>
        <p:cxnSp>
          <p:nvCxnSpPr>
            <p:cNvPr id="20" name="Straight Connector 19"/>
            <p:cNvCxnSpPr/>
            <p:nvPr/>
          </p:nvCxnSpPr>
          <p:spPr>
            <a:xfrm>
              <a:off x="1546860" y="1883068"/>
              <a:ext cx="228600" cy="678180"/>
            </a:xfrm>
            <a:prstGeom prst="line">
              <a:avLst/>
            </a:prstGeom>
            <a:noFill/>
            <a:ln w="25400" cap="flat" cmpd="sng" algn="ctr">
              <a:solidFill>
                <a:sysClr val="window" lastClr="FFFFFF"/>
              </a:solidFill>
              <a:prstDash val="solid"/>
            </a:ln>
            <a:effectLst/>
          </p:spPr>
        </p:cxnSp>
      </p:grpSp>
      <p:pic>
        <p:nvPicPr>
          <p:cNvPr id="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8541" y="1219363"/>
            <a:ext cx="2651760" cy="2918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p:nvPr/>
        </p:nvSpPr>
        <p:spPr>
          <a:xfrm>
            <a:off x="2660848" y="1074577"/>
            <a:ext cx="3078005" cy="31242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5" name="Rectangle 24"/>
          <p:cNvSpPr/>
          <p:nvPr/>
        </p:nvSpPr>
        <p:spPr>
          <a:xfrm>
            <a:off x="5948263" y="1076478"/>
            <a:ext cx="3078005" cy="3124200"/>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7567291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siemens\Lettuce_Weeding\2014_Crop_Protection_Fennimore\Experiments\2016_Peter_Rabbit_Steve_Powell\Images\2016_10_26_Ptr_Rab_Post_1_Day_&amp;_Errors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533400"/>
            <a:ext cx="7315200"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66799" y="3200400"/>
            <a:ext cx="4724399" cy="2277547"/>
          </a:xfrm>
          <a:prstGeom prst="rect">
            <a:avLst/>
          </a:prstGeom>
          <a:solidFill>
            <a:schemeClr val="bg2">
              <a:lumMod val="50000"/>
            </a:schemeClr>
          </a:solidFill>
        </p:spPr>
        <p:txBody>
          <a:bodyPr wrap="square">
            <a:spAutoFit/>
          </a:bodyPr>
          <a:lstStyle/>
          <a:p>
            <a:pPr fontAlgn="auto">
              <a:spcAft>
                <a:spcPts val="0"/>
              </a:spcAft>
            </a:pPr>
            <a:r>
              <a:rPr lang="en-US" sz="3000" dirty="0" smtClean="0">
                <a:solidFill>
                  <a:srgbClr val="FFFF00"/>
                </a:solidFill>
                <a:latin typeface="Calibri"/>
              </a:rPr>
              <a:t>Precision – 1 cm:</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Self leveling platforms? </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Pivoting sprayers?</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Small FOV?</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Multiple “robots”?</a:t>
            </a:r>
            <a:endParaRPr lang="en-US" sz="2800" dirty="0">
              <a:solidFill>
                <a:prstClr val="white"/>
              </a:solidFill>
              <a:latin typeface="Calibri"/>
            </a:endParaRPr>
          </a:p>
        </p:txBody>
      </p:sp>
      <p:cxnSp>
        <p:nvCxnSpPr>
          <p:cNvPr id="6" name="Straight Arrow Connector 5"/>
          <p:cNvCxnSpPr/>
          <p:nvPr/>
        </p:nvCxnSpPr>
        <p:spPr>
          <a:xfrm>
            <a:off x="4267200" y="1828800"/>
            <a:ext cx="990600" cy="5334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7893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siemens\Lettuce_Weeding\2014_Crop_Protection_Fennimore\Experiments\2016_Peter_Rabbit_Steve_Powell\Images\2016_10_26_Ptr_Rab_Post_1_Day_&amp;_Errors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533400"/>
            <a:ext cx="7315200"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66799" y="3200400"/>
            <a:ext cx="4724399" cy="2277547"/>
          </a:xfrm>
          <a:prstGeom prst="rect">
            <a:avLst/>
          </a:prstGeom>
          <a:solidFill>
            <a:schemeClr val="bg2">
              <a:lumMod val="50000"/>
            </a:schemeClr>
          </a:solidFill>
        </p:spPr>
        <p:txBody>
          <a:bodyPr wrap="square">
            <a:spAutoFit/>
          </a:bodyPr>
          <a:lstStyle/>
          <a:p>
            <a:pPr fontAlgn="auto">
              <a:spcAft>
                <a:spcPts val="0"/>
              </a:spcAft>
            </a:pPr>
            <a:r>
              <a:rPr lang="en-US" sz="3000" dirty="0" smtClean="0">
                <a:solidFill>
                  <a:srgbClr val="FFFF00"/>
                </a:solidFill>
                <a:latin typeface="Calibri"/>
              </a:rPr>
              <a:t>Height Effect:</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Sonar sensors?</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3-D cameras?</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Slow travel speeds?</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Multiple “robots”?</a:t>
            </a:r>
            <a:endParaRPr lang="en-US" sz="2800" dirty="0">
              <a:solidFill>
                <a:prstClr val="white"/>
              </a:solidFill>
              <a:latin typeface="Calibri"/>
            </a:endParaRPr>
          </a:p>
        </p:txBody>
      </p:sp>
      <p:sp>
        <p:nvSpPr>
          <p:cNvPr id="5" name="Oval 4"/>
          <p:cNvSpPr/>
          <p:nvPr/>
        </p:nvSpPr>
        <p:spPr>
          <a:xfrm>
            <a:off x="5334000" y="2133600"/>
            <a:ext cx="762000" cy="76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863640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33400" y="457200"/>
            <a:ext cx="3931920" cy="294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754880" y="3181290"/>
            <a:ext cx="3931920" cy="294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
          <p:cNvSpPr txBox="1">
            <a:spLocks noChangeArrowheads="1"/>
          </p:cNvSpPr>
          <p:nvPr/>
        </p:nvSpPr>
        <p:spPr bwMode="auto">
          <a:xfrm>
            <a:off x="533401" y="3406140"/>
            <a:ext cx="3931920"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Standard Cultivator</a:t>
            </a:r>
            <a:endParaRPr lang="en-US" dirty="0">
              <a:solidFill>
                <a:prstClr val="white"/>
              </a:solidFill>
              <a:latin typeface="Calibri" pitchFamily="34" charset="0"/>
            </a:endParaRPr>
          </a:p>
        </p:txBody>
      </p:sp>
      <p:sp>
        <p:nvSpPr>
          <p:cNvPr id="5" name="Text Box 3"/>
          <p:cNvSpPr txBox="1">
            <a:spLocks noChangeArrowheads="1"/>
          </p:cNvSpPr>
          <p:nvPr/>
        </p:nvSpPr>
        <p:spPr bwMode="auto">
          <a:xfrm>
            <a:off x="4770120" y="6127075"/>
            <a:ext cx="3931920"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Robovator</a:t>
            </a:r>
            <a:endParaRPr lang="en-US" dirty="0">
              <a:solidFill>
                <a:prstClr val="white"/>
              </a:solidFill>
              <a:latin typeface="Calibri" pitchFamily="34" charset="0"/>
            </a:endParaRPr>
          </a:p>
        </p:txBody>
      </p:sp>
    </p:spTree>
    <p:extLst>
      <p:ext uri="{BB962C8B-B14F-4D97-AF65-F5344CB8AC3E}">
        <p14:creationId xmlns:p14="http://schemas.microsoft.com/office/powerpoint/2010/main" val="254964631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grpSp>
        <p:nvGrpSpPr>
          <p:cNvPr id="2" name="Group 1"/>
          <p:cNvGrpSpPr/>
          <p:nvPr/>
        </p:nvGrpSpPr>
        <p:grpSpPr>
          <a:xfrm>
            <a:off x="4299124" y="656972"/>
            <a:ext cx="754432" cy="556766"/>
            <a:chOff x="3744516" y="1954349"/>
            <a:chExt cx="504428" cy="372265"/>
          </a:xfrm>
        </p:grpSpPr>
        <p:sp>
          <p:nvSpPr>
            <p:cNvPr id="9" name="Rectangle 8"/>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Rectangle 38"/>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1" name="Straight Connector 60"/>
          <p:cNvCxnSpPr/>
          <p:nvPr/>
        </p:nvCxnSpPr>
        <p:spPr bwMode="auto">
          <a:xfrm flipH="1" flipV="1">
            <a:off x="4671474" y="1494893"/>
            <a:ext cx="9734" cy="2846170"/>
          </a:xfrm>
          <a:prstGeom prst="line">
            <a:avLst/>
          </a:prstGeom>
          <a:solidFill>
            <a:schemeClr val="accent1"/>
          </a:solidFill>
          <a:ln w="28575" cap="flat" cmpd="sng" algn="ctr">
            <a:solidFill>
              <a:schemeClr val="bg1"/>
            </a:solidFill>
            <a:prstDash val="dash"/>
            <a:round/>
            <a:headEnd type="none" w="med" len="med"/>
            <a:tailEnd type="none" w="med" len="med"/>
          </a:ln>
          <a:effectLst/>
        </p:spPr>
      </p:cxnSp>
      <p:cxnSp>
        <p:nvCxnSpPr>
          <p:cNvPr id="64" name="Straight Connector 63"/>
          <p:cNvCxnSpPr/>
          <p:nvPr/>
        </p:nvCxnSpPr>
        <p:spPr bwMode="auto">
          <a:xfrm flipH="1">
            <a:off x="2752786" y="37617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5" name="Straight Connector 64"/>
          <p:cNvCxnSpPr/>
          <p:nvPr/>
        </p:nvCxnSpPr>
        <p:spPr bwMode="auto">
          <a:xfrm>
            <a:off x="2966847" y="3774216"/>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827377"/>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78" name="Straight Connector 77"/>
          <p:cNvCxnSpPr/>
          <p:nvPr/>
        </p:nvCxnSpPr>
        <p:spPr bwMode="auto">
          <a:xfrm flipV="1">
            <a:off x="3823970" y="3973774"/>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4" name="Group 3"/>
          <p:cNvGrpSpPr/>
          <p:nvPr/>
        </p:nvGrpSpPr>
        <p:grpSpPr>
          <a:xfrm>
            <a:off x="3822869" y="4491664"/>
            <a:ext cx="848605" cy="773530"/>
            <a:chOff x="3679411" y="4848255"/>
            <a:chExt cx="876087" cy="798581"/>
          </a:xfrm>
        </p:grpSpPr>
        <p:cxnSp>
          <p:nvCxnSpPr>
            <p:cNvPr id="76" name="Straight Connector 75"/>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81" name="Straight Connector 80"/>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95"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grpSp>
        <p:nvGrpSpPr>
          <p:cNvPr id="28" name="Group 27"/>
          <p:cNvGrpSpPr/>
          <p:nvPr/>
        </p:nvGrpSpPr>
        <p:grpSpPr>
          <a:xfrm>
            <a:off x="3640227" y="4491664"/>
            <a:ext cx="1047232" cy="1406708"/>
            <a:chOff x="3490854" y="4848255"/>
            <a:chExt cx="1081146" cy="1452265"/>
          </a:xfrm>
        </p:grpSpPr>
        <p:cxnSp>
          <p:nvCxnSpPr>
            <p:cNvPr id="29" name="Straight Connector 28"/>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grpSp>
        <p:nvGrpSpPr>
          <p:cNvPr id="36" name="Group 35"/>
          <p:cNvGrpSpPr>
            <a:grpSpLocks/>
          </p:cNvGrpSpPr>
          <p:nvPr/>
        </p:nvGrpSpPr>
        <p:grpSpPr bwMode="auto">
          <a:xfrm>
            <a:off x="4785761" y="3776555"/>
            <a:ext cx="624439" cy="566845"/>
            <a:chOff x="5544606" y="2671978"/>
            <a:chExt cx="188388" cy="107798"/>
          </a:xfrm>
        </p:grpSpPr>
        <p:cxnSp>
          <p:nvCxnSpPr>
            <p:cNvPr id="3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3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0"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grpSp>
        <p:nvGrpSpPr>
          <p:cNvPr id="42" name="Group 41"/>
          <p:cNvGrpSpPr>
            <a:grpSpLocks/>
          </p:cNvGrpSpPr>
          <p:nvPr/>
        </p:nvGrpSpPr>
        <p:grpSpPr bwMode="auto">
          <a:xfrm>
            <a:off x="5852561" y="3776555"/>
            <a:ext cx="624439" cy="566845"/>
            <a:chOff x="5544606" y="2671978"/>
            <a:chExt cx="188388" cy="107798"/>
          </a:xfrm>
        </p:grpSpPr>
        <p:cxnSp>
          <p:nvCxnSpPr>
            <p:cNvPr id="43"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spTree>
    <p:extLst>
      <p:ext uri="{BB962C8B-B14F-4D97-AF65-F5344CB8AC3E}">
        <p14:creationId xmlns:p14="http://schemas.microsoft.com/office/powerpoint/2010/main" val="223991080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grpSp>
        <p:nvGrpSpPr>
          <p:cNvPr id="2" name="Group 1"/>
          <p:cNvGrpSpPr/>
          <p:nvPr/>
        </p:nvGrpSpPr>
        <p:grpSpPr>
          <a:xfrm>
            <a:off x="4299124" y="656972"/>
            <a:ext cx="754432" cy="556766"/>
            <a:chOff x="3744516" y="1954349"/>
            <a:chExt cx="504428" cy="372265"/>
          </a:xfrm>
        </p:grpSpPr>
        <p:sp>
          <p:nvSpPr>
            <p:cNvPr id="9" name="Rectangle 8"/>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Rectangle 38"/>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1" name="Straight Connector 60"/>
          <p:cNvCxnSpPr/>
          <p:nvPr/>
        </p:nvCxnSpPr>
        <p:spPr bwMode="auto">
          <a:xfrm flipH="1" flipV="1">
            <a:off x="4671474" y="1494893"/>
            <a:ext cx="9734" cy="2846170"/>
          </a:xfrm>
          <a:prstGeom prst="line">
            <a:avLst/>
          </a:prstGeom>
          <a:solidFill>
            <a:schemeClr val="accent1"/>
          </a:solidFill>
          <a:ln w="28575" cap="flat" cmpd="sng" algn="ctr">
            <a:solidFill>
              <a:schemeClr val="bg1"/>
            </a:solidFill>
            <a:prstDash val="dash"/>
            <a:round/>
            <a:headEnd type="none" w="med" len="med"/>
            <a:tailEnd type="none" w="med" len="med"/>
          </a:ln>
          <a:effectLst/>
        </p:spPr>
      </p:cxnSp>
      <p:cxnSp>
        <p:nvCxnSpPr>
          <p:cNvPr id="64" name="Straight Connector 63"/>
          <p:cNvCxnSpPr/>
          <p:nvPr/>
        </p:nvCxnSpPr>
        <p:spPr bwMode="auto">
          <a:xfrm flipH="1">
            <a:off x="2752786" y="37617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5" name="Straight Connector 64"/>
          <p:cNvCxnSpPr/>
          <p:nvPr/>
        </p:nvCxnSpPr>
        <p:spPr bwMode="auto">
          <a:xfrm>
            <a:off x="2966847" y="3774216"/>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827377"/>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78" name="Straight Connector 77"/>
          <p:cNvCxnSpPr/>
          <p:nvPr/>
        </p:nvCxnSpPr>
        <p:spPr bwMode="auto">
          <a:xfrm flipV="1">
            <a:off x="3823970" y="3973774"/>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4" name="Group 3"/>
          <p:cNvGrpSpPr/>
          <p:nvPr/>
        </p:nvGrpSpPr>
        <p:grpSpPr>
          <a:xfrm>
            <a:off x="3822869" y="4491664"/>
            <a:ext cx="848605" cy="773530"/>
            <a:chOff x="3679411" y="4848255"/>
            <a:chExt cx="876087" cy="798581"/>
          </a:xfrm>
        </p:grpSpPr>
        <p:cxnSp>
          <p:nvCxnSpPr>
            <p:cNvPr id="76" name="Straight Connector 75"/>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81" name="Straight Connector 80"/>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95"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grpSp>
        <p:nvGrpSpPr>
          <p:cNvPr id="28" name="Group 27"/>
          <p:cNvGrpSpPr/>
          <p:nvPr/>
        </p:nvGrpSpPr>
        <p:grpSpPr>
          <a:xfrm>
            <a:off x="3640227" y="4491664"/>
            <a:ext cx="1047232" cy="1406708"/>
            <a:chOff x="3490854" y="4848255"/>
            <a:chExt cx="1081146" cy="1452265"/>
          </a:xfrm>
        </p:grpSpPr>
        <p:cxnSp>
          <p:nvCxnSpPr>
            <p:cNvPr id="29" name="Straight Connector 28"/>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cxnSp>
        <p:nvCxnSpPr>
          <p:cNvPr id="35" name="Straight Connector 7"/>
          <p:cNvCxnSpPr>
            <a:cxnSpLocks noChangeShapeType="1"/>
          </p:cNvCxnSpPr>
          <p:nvPr/>
        </p:nvCxnSpPr>
        <p:spPr bwMode="auto">
          <a:xfrm>
            <a:off x="3733800" y="3756162"/>
            <a:ext cx="3223731" cy="0"/>
          </a:xfrm>
          <a:prstGeom prst="line">
            <a:avLst/>
          </a:prstGeom>
          <a:noFill/>
          <a:ln w="28575" algn="ctr">
            <a:solidFill>
              <a:srgbClr val="00B0F0"/>
            </a:solidFill>
            <a:prstDash val="dash"/>
            <a:round/>
            <a:headEnd/>
            <a:tailEnd/>
          </a:ln>
        </p:spPr>
      </p:cxnSp>
      <p:grpSp>
        <p:nvGrpSpPr>
          <p:cNvPr id="36" name="Group 35"/>
          <p:cNvGrpSpPr>
            <a:grpSpLocks/>
          </p:cNvGrpSpPr>
          <p:nvPr/>
        </p:nvGrpSpPr>
        <p:grpSpPr bwMode="auto">
          <a:xfrm>
            <a:off x="4785761" y="3776555"/>
            <a:ext cx="624439" cy="566845"/>
            <a:chOff x="5544606" y="2671978"/>
            <a:chExt cx="188388" cy="107798"/>
          </a:xfrm>
        </p:grpSpPr>
        <p:cxnSp>
          <p:nvCxnSpPr>
            <p:cNvPr id="3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3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0"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grpSp>
        <p:nvGrpSpPr>
          <p:cNvPr id="42" name="Group 41"/>
          <p:cNvGrpSpPr>
            <a:grpSpLocks/>
          </p:cNvGrpSpPr>
          <p:nvPr/>
        </p:nvGrpSpPr>
        <p:grpSpPr bwMode="auto">
          <a:xfrm>
            <a:off x="5852561" y="3776555"/>
            <a:ext cx="624439" cy="566845"/>
            <a:chOff x="5544606" y="2671978"/>
            <a:chExt cx="188388" cy="107798"/>
          </a:xfrm>
        </p:grpSpPr>
        <p:cxnSp>
          <p:nvCxnSpPr>
            <p:cNvPr id="43"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spTree>
    <p:extLst>
      <p:ext uri="{BB962C8B-B14F-4D97-AF65-F5344CB8AC3E}">
        <p14:creationId xmlns:p14="http://schemas.microsoft.com/office/powerpoint/2010/main" val="329236505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7"/>
          <p:cNvCxnSpPr>
            <a:cxnSpLocks noChangeShapeType="1"/>
          </p:cNvCxnSpPr>
          <p:nvPr/>
        </p:nvCxnSpPr>
        <p:spPr bwMode="auto">
          <a:xfrm>
            <a:off x="1636657" y="4341061"/>
            <a:ext cx="5320874" cy="15738"/>
          </a:xfrm>
          <a:prstGeom prst="line">
            <a:avLst/>
          </a:prstGeom>
          <a:noFill/>
          <a:ln w="28575" algn="ctr">
            <a:solidFill>
              <a:srgbClr val="996633"/>
            </a:solidFill>
            <a:round/>
            <a:headEnd/>
            <a:tailEnd/>
          </a:ln>
        </p:spPr>
      </p:cxnSp>
      <p:cxnSp>
        <p:nvCxnSpPr>
          <p:cNvPr id="62" name="Straight Connector 61"/>
          <p:cNvCxnSpPr/>
          <p:nvPr/>
        </p:nvCxnSpPr>
        <p:spPr bwMode="auto">
          <a:xfrm flipH="1">
            <a:off x="1858086" y="1506687"/>
            <a:ext cx="2302304"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grpSp>
        <p:nvGrpSpPr>
          <p:cNvPr id="44" name="Group 43"/>
          <p:cNvGrpSpPr>
            <a:grpSpLocks/>
          </p:cNvGrpSpPr>
          <p:nvPr/>
        </p:nvGrpSpPr>
        <p:grpSpPr bwMode="auto">
          <a:xfrm>
            <a:off x="3823969" y="3774216"/>
            <a:ext cx="624439" cy="566845"/>
            <a:chOff x="5544606" y="2671978"/>
            <a:chExt cx="188388" cy="107798"/>
          </a:xfrm>
        </p:grpSpPr>
        <p:cxnSp>
          <p:nvCxnSpPr>
            <p:cNvPr id="45"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6"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7"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grpSp>
        <p:nvGrpSpPr>
          <p:cNvPr id="2" name="Group 1"/>
          <p:cNvGrpSpPr/>
          <p:nvPr/>
        </p:nvGrpSpPr>
        <p:grpSpPr>
          <a:xfrm>
            <a:off x="4299124" y="656972"/>
            <a:ext cx="754432" cy="556766"/>
            <a:chOff x="3744516" y="1954349"/>
            <a:chExt cx="504428" cy="372265"/>
          </a:xfrm>
        </p:grpSpPr>
        <p:sp>
          <p:nvSpPr>
            <p:cNvPr id="9" name="Rectangle 8"/>
            <p:cNvSpPr/>
            <p:nvPr/>
          </p:nvSpPr>
          <p:spPr>
            <a:xfrm>
              <a:off x="3744516" y="1954349"/>
              <a:ext cx="504428" cy="219864"/>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Rectangle 38"/>
            <p:cNvSpPr/>
            <p:nvPr/>
          </p:nvSpPr>
          <p:spPr>
            <a:xfrm>
              <a:off x="3870623" y="2174214"/>
              <a:ext cx="252214" cy="15240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41" name="Straight Connector 40"/>
          <p:cNvCxnSpPr/>
          <p:nvPr/>
        </p:nvCxnSpPr>
        <p:spPr bwMode="auto">
          <a:xfrm flipH="1">
            <a:off x="3650645" y="1495437"/>
            <a:ext cx="967212" cy="2848608"/>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61" name="Straight Connector 60"/>
          <p:cNvCxnSpPr/>
          <p:nvPr/>
        </p:nvCxnSpPr>
        <p:spPr bwMode="auto">
          <a:xfrm flipH="1" flipV="1">
            <a:off x="4671474" y="1494893"/>
            <a:ext cx="9734" cy="2846170"/>
          </a:xfrm>
          <a:prstGeom prst="line">
            <a:avLst/>
          </a:prstGeom>
          <a:solidFill>
            <a:schemeClr val="accent1"/>
          </a:solidFill>
          <a:ln w="28575" cap="flat" cmpd="sng" algn="ctr">
            <a:solidFill>
              <a:schemeClr val="bg1"/>
            </a:solidFill>
            <a:prstDash val="dash"/>
            <a:round/>
            <a:headEnd type="none" w="med" len="med"/>
            <a:tailEnd type="none" w="med" len="med"/>
          </a:ln>
          <a:effectLst/>
        </p:spPr>
      </p:cxnSp>
      <p:cxnSp>
        <p:nvCxnSpPr>
          <p:cNvPr id="64" name="Straight Connector 63"/>
          <p:cNvCxnSpPr/>
          <p:nvPr/>
        </p:nvCxnSpPr>
        <p:spPr bwMode="auto">
          <a:xfrm flipH="1">
            <a:off x="2752786" y="3761779"/>
            <a:ext cx="925603" cy="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65" name="Straight Connector 64"/>
          <p:cNvCxnSpPr/>
          <p:nvPr/>
        </p:nvCxnSpPr>
        <p:spPr bwMode="auto">
          <a:xfrm>
            <a:off x="2966847" y="3774216"/>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cxnSp>
        <p:nvCxnSpPr>
          <p:cNvPr id="66" name="Straight Connector 65"/>
          <p:cNvCxnSpPr/>
          <p:nvPr/>
        </p:nvCxnSpPr>
        <p:spPr bwMode="auto">
          <a:xfrm>
            <a:off x="2227135" y="1506687"/>
            <a:ext cx="0" cy="2834375"/>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67" name="Text Box 3"/>
          <p:cNvSpPr txBox="1">
            <a:spLocks noChangeArrowheads="1"/>
          </p:cNvSpPr>
          <p:nvPr/>
        </p:nvSpPr>
        <p:spPr bwMode="auto">
          <a:xfrm>
            <a:off x="2359196" y="3827377"/>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2”</a:t>
            </a:r>
            <a:endParaRPr lang="en-US" dirty="0">
              <a:solidFill>
                <a:prstClr val="white"/>
              </a:solidFill>
              <a:latin typeface="Calibri" pitchFamily="34" charset="0"/>
            </a:endParaRPr>
          </a:p>
        </p:txBody>
      </p:sp>
      <p:sp>
        <p:nvSpPr>
          <p:cNvPr id="75" name="Text Box 3"/>
          <p:cNvSpPr txBox="1">
            <a:spLocks noChangeArrowheads="1"/>
          </p:cNvSpPr>
          <p:nvPr/>
        </p:nvSpPr>
        <p:spPr bwMode="auto">
          <a:xfrm>
            <a:off x="1415228" y="2378935"/>
            <a:ext cx="679845" cy="447183"/>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10”</a:t>
            </a:r>
            <a:endParaRPr lang="en-US" dirty="0">
              <a:solidFill>
                <a:prstClr val="white"/>
              </a:solidFill>
              <a:latin typeface="Calibri" pitchFamily="34" charset="0"/>
            </a:endParaRPr>
          </a:p>
        </p:txBody>
      </p:sp>
      <p:cxnSp>
        <p:nvCxnSpPr>
          <p:cNvPr id="78" name="Straight Connector 77"/>
          <p:cNvCxnSpPr/>
          <p:nvPr/>
        </p:nvCxnSpPr>
        <p:spPr bwMode="auto">
          <a:xfrm flipV="1">
            <a:off x="3823970" y="3973774"/>
            <a:ext cx="0" cy="321353"/>
          </a:xfrm>
          <a:prstGeom prst="line">
            <a:avLst/>
          </a:prstGeom>
          <a:solidFill>
            <a:schemeClr val="accent1"/>
          </a:solidFill>
          <a:ln w="28575" cap="flat" cmpd="sng" algn="ctr">
            <a:solidFill>
              <a:schemeClr val="bg1"/>
            </a:solidFill>
            <a:prstDash val="dash"/>
            <a:round/>
            <a:headEnd type="none" w="med" len="med"/>
            <a:tailEnd type="none" w="med" len="med"/>
          </a:ln>
          <a:effectLst/>
        </p:spPr>
      </p:cxnSp>
      <p:grpSp>
        <p:nvGrpSpPr>
          <p:cNvPr id="4" name="Group 3"/>
          <p:cNvGrpSpPr/>
          <p:nvPr/>
        </p:nvGrpSpPr>
        <p:grpSpPr>
          <a:xfrm>
            <a:off x="3822869" y="4491664"/>
            <a:ext cx="848605" cy="773530"/>
            <a:chOff x="3679411" y="4848255"/>
            <a:chExt cx="876087" cy="798581"/>
          </a:xfrm>
        </p:grpSpPr>
        <p:cxnSp>
          <p:nvCxnSpPr>
            <p:cNvPr id="76" name="Straight Connector 75"/>
            <p:cNvCxnSpPr/>
            <p:nvPr/>
          </p:nvCxnSpPr>
          <p:spPr bwMode="auto">
            <a:xfrm flipH="1" flipV="1">
              <a:off x="3679411" y="4848255"/>
              <a:ext cx="1135" cy="533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81" name="Straight Connector 80"/>
            <p:cNvCxnSpPr/>
            <p:nvPr/>
          </p:nvCxnSpPr>
          <p:spPr bwMode="auto">
            <a:xfrm flipH="1">
              <a:off x="3680547" y="5153055"/>
              <a:ext cx="874951"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95" name="Text Box 3"/>
            <p:cNvSpPr txBox="1">
              <a:spLocks noChangeArrowheads="1"/>
            </p:cNvSpPr>
            <p:nvPr/>
          </p:nvSpPr>
          <p:spPr bwMode="auto">
            <a:xfrm>
              <a:off x="3723488" y="5170220"/>
              <a:ext cx="799790" cy="476616"/>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3.2”</a:t>
              </a:r>
              <a:endParaRPr lang="en-US" dirty="0">
                <a:solidFill>
                  <a:prstClr val="white"/>
                </a:solidFill>
                <a:latin typeface="Calibri" pitchFamily="34" charset="0"/>
              </a:endParaRPr>
            </a:p>
          </p:txBody>
        </p:sp>
      </p:grpSp>
      <p:grpSp>
        <p:nvGrpSpPr>
          <p:cNvPr id="28" name="Group 27"/>
          <p:cNvGrpSpPr/>
          <p:nvPr/>
        </p:nvGrpSpPr>
        <p:grpSpPr>
          <a:xfrm>
            <a:off x="3640227" y="4491664"/>
            <a:ext cx="1047232" cy="1406708"/>
            <a:chOff x="3490854" y="4848255"/>
            <a:chExt cx="1081146" cy="1452265"/>
          </a:xfrm>
        </p:grpSpPr>
        <p:cxnSp>
          <p:nvCxnSpPr>
            <p:cNvPr id="29" name="Straight Connector 28"/>
            <p:cNvCxnSpPr/>
            <p:nvPr/>
          </p:nvCxnSpPr>
          <p:spPr bwMode="auto">
            <a:xfrm flipV="1">
              <a:off x="4560521" y="4899055"/>
              <a:ext cx="11479" cy="11684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0" name="Straight Connector 29"/>
            <p:cNvCxnSpPr/>
            <p:nvPr/>
          </p:nvCxnSpPr>
          <p:spPr bwMode="auto">
            <a:xfrm flipV="1">
              <a:off x="3490854" y="4848255"/>
              <a:ext cx="14346" cy="1219200"/>
            </a:xfrm>
            <a:prstGeom prst="line">
              <a:avLst/>
            </a:prstGeom>
            <a:solidFill>
              <a:schemeClr val="accent1"/>
            </a:solidFill>
            <a:ln w="2857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3490855" y="5838855"/>
              <a:ext cx="1069666" cy="0"/>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32" name="Text Box 3"/>
            <p:cNvSpPr txBox="1">
              <a:spLocks noChangeArrowheads="1"/>
            </p:cNvSpPr>
            <p:nvPr/>
          </p:nvSpPr>
          <p:spPr bwMode="auto">
            <a:xfrm>
              <a:off x="3717738" y="5838855"/>
              <a:ext cx="701862" cy="461665"/>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itchFamily="34" charset="0"/>
                </a:rPr>
                <a:t>4”</a:t>
              </a:r>
              <a:endParaRPr lang="en-US" dirty="0">
                <a:solidFill>
                  <a:prstClr val="white"/>
                </a:solidFill>
                <a:latin typeface="Calibri" pitchFamily="34" charset="0"/>
              </a:endParaRPr>
            </a:p>
          </p:txBody>
        </p:sp>
      </p:grpSp>
      <p:sp>
        <p:nvSpPr>
          <p:cNvPr id="33" name="Text Box 3"/>
          <p:cNvSpPr txBox="1">
            <a:spLocks noChangeArrowheads="1"/>
          </p:cNvSpPr>
          <p:nvPr/>
        </p:nvSpPr>
        <p:spPr bwMode="auto">
          <a:xfrm>
            <a:off x="-1" y="6248400"/>
            <a:ext cx="9144001" cy="523875"/>
          </a:xfrm>
          <a:prstGeom prst="rect">
            <a:avLst/>
          </a:prstGeom>
          <a:noFill/>
          <a:ln w="9525">
            <a:noFill/>
            <a:miter lim="800000"/>
            <a:headEnd/>
            <a:tailEnd/>
          </a:ln>
        </p:spPr>
        <p:txBody>
          <a:bodyPr wrap="square">
            <a:spAutoFit/>
          </a:bodyPr>
          <a:lstStyle/>
          <a:p>
            <a:pPr algn="ctr"/>
            <a:r>
              <a:rPr lang="en-US" sz="2800" dirty="0" smtClean="0">
                <a:solidFill>
                  <a:srgbClr val="FFFF00"/>
                </a:solidFill>
                <a:latin typeface="Calibri" pitchFamily="34" charset="0"/>
              </a:rPr>
              <a:t>Effect of Plant Height</a:t>
            </a:r>
            <a:endParaRPr lang="en-US" sz="2800" dirty="0">
              <a:solidFill>
                <a:srgbClr val="FFFF00"/>
              </a:solidFill>
              <a:latin typeface="Calibri" pitchFamily="34" charset="0"/>
            </a:endParaRPr>
          </a:p>
        </p:txBody>
      </p:sp>
      <p:cxnSp>
        <p:nvCxnSpPr>
          <p:cNvPr id="35" name="Straight Connector 7"/>
          <p:cNvCxnSpPr>
            <a:cxnSpLocks noChangeShapeType="1"/>
          </p:cNvCxnSpPr>
          <p:nvPr/>
        </p:nvCxnSpPr>
        <p:spPr bwMode="auto">
          <a:xfrm>
            <a:off x="3733800" y="3756162"/>
            <a:ext cx="3223731" cy="0"/>
          </a:xfrm>
          <a:prstGeom prst="line">
            <a:avLst/>
          </a:prstGeom>
          <a:noFill/>
          <a:ln w="28575" algn="ctr">
            <a:solidFill>
              <a:srgbClr val="00B0F0"/>
            </a:solidFill>
            <a:prstDash val="dash"/>
            <a:round/>
            <a:headEnd/>
            <a:tailEnd/>
          </a:ln>
        </p:spPr>
      </p:cxnSp>
      <p:grpSp>
        <p:nvGrpSpPr>
          <p:cNvPr id="36" name="Group 35"/>
          <p:cNvGrpSpPr>
            <a:grpSpLocks/>
          </p:cNvGrpSpPr>
          <p:nvPr/>
        </p:nvGrpSpPr>
        <p:grpSpPr bwMode="auto">
          <a:xfrm>
            <a:off x="4785761" y="3776555"/>
            <a:ext cx="624439" cy="566845"/>
            <a:chOff x="5544606" y="2671978"/>
            <a:chExt cx="188388" cy="107798"/>
          </a:xfrm>
        </p:grpSpPr>
        <p:cxnSp>
          <p:nvCxnSpPr>
            <p:cNvPr id="37"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3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0"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grpSp>
        <p:nvGrpSpPr>
          <p:cNvPr id="42" name="Group 41"/>
          <p:cNvGrpSpPr>
            <a:grpSpLocks/>
          </p:cNvGrpSpPr>
          <p:nvPr/>
        </p:nvGrpSpPr>
        <p:grpSpPr bwMode="auto">
          <a:xfrm>
            <a:off x="5852561" y="3776555"/>
            <a:ext cx="624439" cy="566845"/>
            <a:chOff x="5544606" y="2671978"/>
            <a:chExt cx="188388" cy="107798"/>
          </a:xfrm>
        </p:grpSpPr>
        <p:cxnSp>
          <p:nvCxnSpPr>
            <p:cNvPr id="43" name="Straight Connector 18"/>
            <p:cNvCxnSpPr>
              <a:cxnSpLocks noChangeShapeType="1"/>
            </p:cNvCxnSpPr>
            <p:nvPr/>
          </p:nvCxnSpPr>
          <p:spPr bwMode="auto">
            <a:xfrm rot="5400000">
              <a:off x="5620512" y="2761488"/>
              <a:ext cx="36576" cy="0"/>
            </a:xfrm>
            <a:prstGeom prst="line">
              <a:avLst/>
            </a:prstGeom>
            <a:noFill/>
            <a:ln w="19050" algn="ctr">
              <a:solidFill>
                <a:schemeClr val="bg1"/>
              </a:solidFill>
              <a:round/>
              <a:headEnd/>
              <a:tailEnd/>
            </a:ln>
          </p:spPr>
        </p:cxnSp>
        <p:sp>
          <p:nvSpPr>
            <p:cNvPr id="48" name="Freeform 24"/>
            <p:cNvSpPr>
              <a:spLocks/>
            </p:cNvSpPr>
            <p:nvPr/>
          </p:nvSpPr>
          <p:spPr bwMode="auto">
            <a:xfrm>
              <a:off x="5638800"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sp>
          <p:nvSpPr>
            <p:cNvPr id="49" name="Freeform 25"/>
            <p:cNvSpPr>
              <a:spLocks/>
            </p:cNvSpPr>
            <p:nvPr/>
          </p:nvSpPr>
          <p:spPr bwMode="auto">
            <a:xfrm flipH="1">
              <a:off x="5544606" y="2671978"/>
              <a:ext cx="94194" cy="71222"/>
            </a:xfrm>
            <a:custGeom>
              <a:avLst/>
              <a:gdLst>
                <a:gd name="T0" fmla="*/ 0 w 94194"/>
                <a:gd name="T1" fmla="*/ 64188 h 71222"/>
                <a:gd name="T2" fmla="*/ 21101 w 94194"/>
                <a:gd name="T3" fmla="*/ 57154 h 71222"/>
                <a:gd name="T4" fmla="*/ 63304 w 94194"/>
                <a:gd name="T5" fmla="*/ 50120 h 71222"/>
                <a:gd name="T6" fmla="*/ 84406 w 94194"/>
                <a:gd name="T7" fmla="*/ 36052 h 71222"/>
                <a:gd name="T8" fmla="*/ 91440 w 94194"/>
                <a:gd name="T9" fmla="*/ 14951 h 71222"/>
                <a:gd name="T10" fmla="*/ 70338 w 94194"/>
                <a:gd name="T11" fmla="*/ 883 h 71222"/>
                <a:gd name="T12" fmla="*/ 21101 w 94194"/>
                <a:gd name="T13" fmla="*/ 14951 h 71222"/>
                <a:gd name="T14" fmla="*/ 0 w 94194"/>
                <a:gd name="T15" fmla="*/ 64188 h 71222"/>
                <a:gd name="T16" fmla="*/ 0 60000 65536"/>
                <a:gd name="T17" fmla="*/ 0 60000 65536"/>
                <a:gd name="T18" fmla="*/ 0 60000 65536"/>
                <a:gd name="T19" fmla="*/ 0 60000 65536"/>
                <a:gd name="T20" fmla="*/ 0 60000 65536"/>
                <a:gd name="T21" fmla="*/ 0 60000 65536"/>
                <a:gd name="T22" fmla="*/ 0 60000 65536"/>
                <a:gd name="T23" fmla="*/ 0 60000 65536"/>
                <a:gd name="T24" fmla="*/ 0 w 94194"/>
                <a:gd name="T25" fmla="*/ 0 h 71222"/>
                <a:gd name="T26" fmla="*/ 94194 w 94194"/>
                <a:gd name="T27" fmla="*/ 71222 h 71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194" h="71222">
                  <a:moveTo>
                    <a:pt x="0" y="64188"/>
                  </a:moveTo>
                  <a:cubicBezTo>
                    <a:pt x="0" y="71222"/>
                    <a:pt x="13863" y="58762"/>
                    <a:pt x="21101" y="57154"/>
                  </a:cubicBezTo>
                  <a:cubicBezTo>
                    <a:pt x="35023" y="54060"/>
                    <a:pt x="49774" y="54630"/>
                    <a:pt x="63304" y="50120"/>
                  </a:cubicBezTo>
                  <a:cubicBezTo>
                    <a:pt x="71324" y="47447"/>
                    <a:pt x="77372" y="40741"/>
                    <a:pt x="84406" y="36052"/>
                  </a:cubicBezTo>
                  <a:cubicBezTo>
                    <a:pt x="86751" y="29018"/>
                    <a:pt x="94194" y="21835"/>
                    <a:pt x="91440" y="14951"/>
                  </a:cubicBezTo>
                  <a:cubicBezTo>
                    <a:pt x="88300" y="7102"/>
                    <a:pt x="78707" y="2079"/>
                    <a:pt x="70338" y="883"/>
                  </a:cubicBezTo>
                  <a:cubicBezTo>
                    <a:pt x="64156" y="0"/>
                    <a:pt x="29019" y="12312"/>
                    <a:pt x="21101" y="14951"/>
                  </a:cubicBezTo>
                  <a:cubicBezTo>
                    <a:pt x="5984" y="60299"/>
                    <a:pt x="0" y="57154"/>
                    <a:pt x="0" y="64188"/>
                  </a:cubicBezTo>
                  <a:close/>
                </a:path>
              </a:pathLst>
            </a:custGeom>
            <a:solidFill>
              <a:srgbClr val="00B050"/>
            </a:solidFill>
            <a:ln w="9525" cap="flat" cmpd="sng" algn="ctr">
              <a:solidFill>
                <a:schemeClr val="bg1"/>
              </a:solidFill>
              <a:prstDash val="solid"/>
              <a:round/>
              <a:headEnd type="none" w="med" len="med"/>
              <a:tailEnd type="none" w="med" len="med"/>
            </a:ln>
          </p:spPr>
          <p:txBody>
            <a:bodyPr wrap="none"/>
            <a:lstStyle/>
            <a:p>
              <a:endParaRPr lang="en-US" dirty="0">
                <a:solidFill>
                  <a:prstClr val="black"/>
                </a:solidFill>
              </a:endParaRPr>
            </a:p>
          </p:txBody>
        </p:sp>
      </p:grpSp>
      <p:cxnSp>
        <p:nvCxnSpPr>
          <p:cNvPr id="50" name="Straight Connector 49"/>
          <p:cNvCxnSpPr/>
          <p:nvPr/>
        </p:nvCxnSpPr>
        <p:spPr bwMode="auto">
          <a:xfrm>
            <a:off x="6781800" y="3761779"/>
            <a:ext cx="0" cy="566846"/>
          </a:xfrm>
          <a:prstGeom prst="line">
            <a:avLst/>
          </a:prstGeom>
          <a:solidFill>
            <a:schemeClr val="accent1"/>
          </a:solidFill>
          <a:ln w="28575" cap="flat" cmpd="sng" algn="ctr">
            <a:solidFill>
              <a:schemeClr val="bg1"/>
            </a:solidFill>
            <a:prstDash val="solid"/>
            <a:round/>
            <a:headEnd type="arrow" w="med" len="med"/>
            <a:tailEnd type="arrow" w="med" len="med"/>
          </a:ln>
          <a:effectLst/>
        </p:spPr>
      </p:cxnSp>
      <p:sp>
        <p:nvSpPr>
          <p:cNvPr id="51" name="Text Box 3"/>
          <p:cNvSpPr txBox="1">
            <a:spLocks noChangeArrowheads="1"/>
          </p:cNvSpPr>
          <p:nvPr/>
        </p:nvSpPr>
        <p:spPr bwMode="auto">
          <a:xfrm>
            <a:off x="6957531" y="3810000"/>
            <a:ext cx="1576869" cy="461665"/>
          </a:xfrm>
          <a:prstGeom prst="rect">
            <a:avLst/>
          </a:prstGeom>
          <a:noFill/>
          <a:ln w="9525">
            <a:noFill/>
            <a:miter lim="800000"/>
            <a:headEnd/>
            <a:tailEnd/>
          </a:ln>
        </p:spPr>
        <p:txBody>
          <a:bodyPr wrap="square">
            <a:spAutoFit/>
          </a:bodyPr>
          <a:lstStyle/>
          <a:p>
            <a:r>
              <a:rPr lang="en-US" dirty="0" smtClean="0">
                <a:solidFill>
                  <a:prstClr val="white"/>
                </a:solidFill>
                <a:latin typeface="Calibri" pitchFamily="34" charset="0"/>
              </a:rPr>
              <a:t>Uniform </a:t>
            </a:r>
            <a:r>
              <a:rPr lang="en-US" dirty="0" err="1" smtClean="0">
                <a:solidFill>
                  <a:prstClr val="white"/>
                </a:solidFill>
                <a:latin typeface="Calibri" pitchFamily="34" charset="0"/>
              </a:rPr>
              <a:t>Ht</a:t>
            </a:r>
            <a:endParaRPr lang="en-US" dirty="0">
              <a:solidFill>
                <a:prstClr val="white"/>
              </a:solidFill>
              <a:latin typeface="Calibri" pitchFamily="34" charset="0"/>
            </a:endParaRPr>
          </a:p>
        </p:txBody>
      </p:sp>
    </p:spTree>
    <p:extLst>
      <p:ext uri="{BB962C8B-B14F-4D97-AF65-F5344CB8AC3E}">
        <p14:creationId xmlns:p14="http://schemas.microsoft.com/office/powerpoint/2010/main" val="255551001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10800000">
            <a:off x="914400" y="533400"/>
            <a:ext cx="7315200" cy="5486400"/>
          </a:xfrm>
          <a:prstGeom prst="rect">
            <a:avLst/>
          </a:prstGeom>
          <a:noFill/>
          <a:ln w="9525">
            <a:noFill/>
            <a:miter lim="800000"/>
            <a:headEnd/>
            <a:tailEnd/>
          </a:ln>
        </p:spPr>
      </p:pic>
      <p:sp>
        <p:nvSpPr>
          <p:cNvPr id="17"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Large Tall Weed</a:t>
            </a:r>
          </a:p>
        </p:txBody>
      </p:sp>
    </p:spTree>
    <p:extLst>
      <p:ext uri="{BB962C8B-B14F-4D97-AF65-F5344CB8AC3E}">
        <p14:creationId xmlns:p14="http://schemas.microsoft.com/office/powerpoint/2010/main" val="372600724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5842" name="Text Box 3"/>
          <p:cNvSpPr txBox="1">
            <a:spLocks noChangeArrowheads="1"/>
          </p:cNvSpPr>
          <p:nvPr/>
        </p:nvSpPr>
        <p:spPr bwMode="auto">
          <a:xfrm>
            <a:off x="0" y="6092825"/>
            <a:ext cx="9144000" cy="523875"/>
          </a:xfrm>
          <a:prstGeom prst="rect">
            <a:avLst/>
          </a:prstGeom>
          <a:noFill/>
          <a:ln w="9525">
            <a:noFill/>
            <a:miter lim="800000"/>
            <a:headEnd/>
            <a:tailEnd/>
          </a:ln>
        </p:spPr>
        <p:txBody>
          <a:bodyPr>
            <a:spAutoFit/>
          </a:bodyPr>
          <a:lstStyle/>
          <a:p>
            <a:pPr algn="ctr"/>
            <a:r>
              <a:rPr lang="en-US" sz="2800" dirty="0" smtClean="0">
                <a:solidFill>
                  <a:prstClr val="white"/>
                </a:solidFill>
                <a:latin typeface="Calibri" pitchFamily="34" charset="0"/>
              </a:rPr>
              <a:t>Precision Weeding</a:t>
            </a:r>
            <a:endParaRPr lang="en-US" sz="2800" dirty="0">
              <a:solidFill>
                <a:prstClr val="white"/>
              </a:solidFill>
              <a:latin typeface="Calibri" pitchFamily="34" charset="0"/>
            </a:endParaRPr>
          </a:p>
        </p:txBody>
      </p:sp>
      <p:pic>
        <p:nvPicPr>
          <p:cNvPr id="3584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7484" y="533400"/>
            <a:ext cx="7309032" cy="5486400"/>
          </a:xfrm>
          <a:prstGeom prst="rect">
            <a:avLst/>
          </a:prstGeom>
          <a:noFill/>
          <a:ln w="9525">
            <a:noFill/>
            <a:miter lim="800000"/>
            <a:headEnd/>
            <a:tailEnd/>
          </a:ln>
        </p:spPr>
      </p:pic>
    </p:spTree>
    <p:extLst>
      <p:ext uri="{BB962C8B-B14F-4D97-AF65-F5344CB8AC3E}">
        <p14:creationId xmlns:p14="http://schemas.microsoft.com/office/powerpoint/2010/main" val="162617779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14400" y="533400"/>
            <a:ext cx="7315200" cy="5486400"/>
          </a:xfrm>
          <a:prstGeom prst="rect">
            <a:avLst/>
          </a:prstGeom>
          <a:noFill/>
          <a:ln w="9525">
            <a:noFill/>
            <a:miter lim="800000"/>
            <a:headEnd/>
            <a:tailEnd/>
          </a:ln>
        </p:spPr>
      </p:pic>
      <p:sp>
        <p:nvSpPr>
          <p:cNvPr id="17" name="Text Box 3"/>
          <p:cNvSpPr txBox="1">
            <a:spLocks noChangeArrowheads="1"/>
          </p:cNvSpPr>
          <p:nvPr/>
        </p:nvSpPr>
        <p:spPr bwMode="auto">
          <a:xfrm>
            <a:off x="-1" y="6182380"/>
            <a:ext cx="9144001" cy="523220"/>
          </a:xfrm>
          <a:prstGeom prst="rect">
            <a:avLst/>
          </a:prstGeom>
          <a:noFill/>
          <a:ln w="9525">
            <a:noFill/>
            <a:miter lim="800000"/>
            <a:headEnd/>
            <a:tailEnd/>
          </a:ln>
        </p:spPr>
        <p:txBody>
          <a:bodyPr wrap="square">
            <a:spAutoFit/>
          </a:bodyPr>
          <a:lstStyle/>
          <a:p>
            <a:pPr algn="ctr"/>
            <a:r>
              <a:rPr lang="en-US" sz="2800" dirty="0" smtClean="0">
                <a:solidFill>
                  <a:prstClr val="white"/>
                </a:solidFill>
                <a:latin typeface="Calibri" pitchFamily="34" charset="0"/>
              </a:rPr>
              <a:t>Small Clumped Weeds</a:t>
            </a:r>
          </a:p>
        </p:txBody>
      </p:sp>
    </p:spTree>
    <p:extLst>
      <p:ext uri="{BB962C8B-B14F-4D97-AF65-F5344CB8AC3E}">
        <p14:creationId xmlns:p14="http://schemas.microsoft.com/office/powerpoint/2010/main" val="273958440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Summary</a:t>
            </a:r>
            <a:endParaRPr lang="en-US" dirty="0">
              <a:solidFill>
                <a:srgbClr val="FFFF00"/>
              </a:solidFill>
            </a:endParaRPr>
          </a:p>
        </p:txBody>
      </p:sp>
      <p:sp>
        <p:nvSpPr>
          <p:cNvPr id="3" name="Content Placeholder 2"/>
          <p:cNvSpPr>
            <a:spLocks noGrp="1"/>
          </p:cNvSpPr>
          <p:nvPr>
            <p:ph idx="1"/>
          </p:nvPr>
        </p:nvSpPr>
        <p:spPr>
          <a:xfrm>
            <a:off x="457200" y="1524000"/>
            <a:ext cx="8229600" cy="4800600"/>
          </a:xfrm>
        </p:spPr>
        <p:txBody>
          <a:bodyPr>
            <a:normAutofit/>
          </a:bodyPr>
          <a:lstStyle/>
          <a:p>
            <a:r>
              <a:rPr lang="en-US" dirty="0" smtClean="0">
                <a:solidFill>
                  <a:schemeClr val="bg1"/>
                </a:solidFill>
              </a:rPr>
              <a:t>In-row </a:t>
            </a:r>
            <a:r>
              <a:rPr lang="en-US" dirty="0" err="1" smtClean="0">
                <a:solidFill>
                  <a:schemeClr val="bg1"/>
                </a:solidFill>
              </a:rPr>
              <a:t>weeders</a:t>
            </a:r>
            <a:r>
              <a:rPr lang="en-US" dirty="0" smtClean="0">
                <a:solidFill>
                  <a:schemeClr val="bg1"/>
                </a:solidFill>
              </a:rPr>
              <a:t> today</a:t>
            </a:r>
            <a:endParaRPr lang="en-US" dirty="0">
              <a:solidFill>
                <a:schemeClr val="bg1"/>
              </a:solidFill>
            </a:endParaRPr>
          </a:p>
          <a:p>
            <a:pPr lvl="1"/>
            <a:r>
              <a:rPr lang="en-US" dirty="0" smtClean="0">
                <a:solidFill>
                  <a:schemeClr val="bg1"/>
                </a:solidFill>
              </a:rPr>
              <a:t>Remove ~ 2/3rds in-row weeds</a:t>
            </a:r>
          </a:p>
          <a:p>
            <a:r>
              <a:rPr lang="en-US" dirty="0" smtClean="0">
                <a:solidFill>
                  <a:schemeClr val="bg1"/>
                </a:solidFill>
              </a:rPr>
              <a:t>Crop/weed differentiation</a:t>
            </a:r>
          </a:p>
          <a:p>
            <a:pPr lvl="1"/>
            <a:r>
              <a:rPr lang="en-US" dirty="0" smtClean="0">
                <a:solidFill>
                  <a:schemeClr val="bg1"/>
                </a:solidFill>
              </a:rPr>
              <a:t>Deep learning</a:t>
            </a:r>
          </a:p>
          <a:p>
            <a:pPr lvl="1"/>
            <a:r>
              <a:rPr lang="en-US" dirty="0" smtClean="0">
                <a:solidFill>
                  <a:schemeClr val="bg1"/>
                </a:solidFill>
              </a:rPr>
              <a:t>Fluorescent marking</a:t>
            </a:r>
          </a:p>
          <a:p>
            <a:r>
              <a:rPr lang="en-US" dirty="0" smtClean="0">
                <a:solidFill>
                  <a:schemeClr val="bg1"/>
                </a:solidFill>
              </a:rPr>
              <a:t>Precision weeding</a:t>
            </a:r>
          </a:p>
          <a:p>
            <a:pPr lvl="1"/>
            <a:r>
              <a:rPr lang="en-US" dirty="0" smtClean="0">
                <a:solidFill>
                  <a:schemeClr val="bg1"/>
                </a:solidFill>
              </a:rPr>
              <a:t>&gt; 1/2” challenging</a:t>
            </a:r>
          </a:p>
          <a:p>
            <a:pPr lvl="1"/>
            <a:endParaRPr lang="en-US" dirty="0">
              <a:solidFill>
                <a:schemeClr val="bg1"/>
              </a:solidFill>
            </a:endParaRPr>
          </a:p>
        </p:txBody>
      </p:sp>
    </p:spTree>
    <p:extLst>
      <p:ext uri="{BB962C8B-B14F-4D97-AF65-F5344CB8AC3E}">
        <p14:creationId xmlns:p14="http://schemas.microsoft.com/office/powerpoint/2010/main" val="144403299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143000" y="152400"/>
            <a:ext cx="7772400" cy="1143000"/>
          </a:xfrm>
        </p:spPr>
        <p:txBody>
          <a:bodyPr>
            <a:normAutofit/>
          </a:bodyPr>
          <a:lstStyle/>
          <a:p>
            <a:r>
              <a:rPr lang="en-US" sz="4800" dirty="0" smtClean="0">
                <a:solidFill>
                  <a:srgbClr val="FFFF00"/>
                </a:solidFill>
              </a:rPr>
              <a:t>Blue River Technologies Inc.</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548444" y="4343400"/>
            <a:ext cx="2717257" cy="2039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txBox="1">
            <a:spLocks/>
          </p:cNvSpPr>
          <p:nvPr/>
        </p:nvSpPr>
        <p:spPr>
          <a:xfrm>
            <a:off x="1219200" y="1524000"/>
            <a:ext cx="7259252" cy="2514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dirty="0" smtClean="0">
                <a:solidFill>
                  <a:prstClr val="white"/>
                </a:solidFill>
              </a:rPr>
              <a:t>+ $17 million (December, 2015)</a:t>
            </a:r>
          </a:p>
          <a:p>
            <a:pPr fontAlgn="auto">
              <a:spcAft>
                <a:spcPts val="0"/>
              </a:spcAft>
            </a:pPr>
            <a:r>
              <a:rPr lang="en-US" dirty="0" smtClean="0">
                <a:solidFill>
                  <a:prstClr val="white"/>
                </a:solidFill>
              </a:rPr>
              <a:t>Spray based precision </a:t>
            </a:r>
            <a:r>
              <a:rPr lang="en-US" dirty="0" err="1" smtClean="0">
                <a:solidFill>
                  <a:prstClr val="white"/>
                </a:solidFill>
              </a:rPr>
              <a:t>weeder</a:t>
            </a:r>
            <a:endParaRPr lang="en-US" dirty="0" smtClean="0">
              <a:solidFill>
                <a:prstClr val="white"/>
              </a:solidFill>
            </a:endParaRPr>
          </a:p>
          <a:p>
            <a:pPr fontAlgn="auto">
              <a:spcAft>
                <a:spcPts val="0"/>
              </a:spcAft>
            </a:pPr>
            <a:r>
              <a:rPr lang="en-US" dirty="0" smtClean="0">
                <a:solidFill>
                  <a:prstClr val="white"/>
                </a:solidFill>
              </a:rPr>
              <a:t>Crops – Cotton, lettuce, others later</a:t>
            </a:r>
          </a:p>
          <a:p>
            <a:pPr fontAlgn="auto">
              <a:spcAft>
                <a:spcPts val="0"/>
              </a:spcAft>
            </a:pPr>
            <a:r>
              <a:rPr lang="en-US" dirty="0" smtClean="0">
                <a:solidFill>
                  <a:prstClr val="white"/>
                </a:solidFill>
              </a:rPr>
              <a:t>Deep Learning</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38200" y="4343400"/>
            <a:ext cx="3663108" cy="206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67042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Deep Learning</a:t>
            </a:r>
            <a:endParaRPr lang="en-US" dirty="0">
              <a:solidFill>
                <a:srgbClr val="FFFF00"/>
              </a:solidFill>
            </a:endParaRPr>
          </a:p>
        </p:txBody>
      </p:sp>
      <p:sp>
        <p:nvSpPr>
          <p:cNvPr id="3" name="Content Placeholder 2"/>
          <p:cNvSpPr>
            <a:spLocks noGrp="1"/>
          </p:cNvSpPr>
          <p:nvPr>
            <p:ph idx="1"/>
          </p:nvPr>
        </p:nvSpPr>
        <p:spPr>
          <a:xfrm>
            <a:off x="457200" y="1524000"/>
            <a:ext cx="8229600" cy="2209800"/>
          </a:xfrm>
        </p:spPr>
        <p:txBody>
          <a:bodyPr>
            <a:normAutofit lnSpcReduction="10000"/>
          </a:bodyPr>
          <a:lstStyle/>
          <a:p>
            <a:r>
              <a:rPr lang="en-US" dirty="0" smtClean="0">
                <a:solidFill>
                  <a:schemeClr val="bg1"/>
                </a:solidFill>
              </a:rPr>
              <a:t>Training set – millions of images</a:t>
            </a:r>
          </a:p>
          <a:p>
            <a:r>
              <a:rPr lang="en-US" dirty="0" smtClean="0">
                <a:solidFill>
                  <a:schemeClr val="bg1"/>
                </a:solidFill>
              </a:rPr>
              <a:t>Convolutional neural network</a:t>
            </a:r>
          </a:p>
          <a:p>
            <a:r>
              <a:rPr lang="en-US" dirty="0" smtClean="0">
                <a:solidFill>
                  <a:schemeClr val="bg1"/>
                </a:solidFill>
              </a:rPr>
              <a:t>Develops classification algorithm</a:t>
            </a:r>
          </a:p>
          <a:p>
            <a:r>
              <a:rPr lang="en-US" dirty="0" smtClean="0">
                <a:solidFill>
                  <a:schemeClr val="bg1"/>
                </a:solidFill>
              </a:rPr>
              <a:t>ImageNet Contest - &lt;1% error</a:t>
            </a:r>
            <a:endParaRPr lang="en-US" dirty="0">
              <a:solidFill>
                <a:schemeClr val="bg1"/>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114800"/>
            <a:ext cx="2743200"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740480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03500" y="762000"/>
            <a:ext cx="3937000" cy="29527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55088" y="4199453"/>
            <a:ext cx="6792623" cy="2277547"/>
          </a:xfrm>
          <a:prstGeom prst="rect">
            <a:avLst/>
          </a:prstGeom>
        </p:spPr>
        <p:txBody>
          <a:bodyPr wrap="square">
            <a:spAutoFit/>
          </a:bodyPr>
          <a:lstStyle/>
          <a:p>
            <a:pPr fontAlgn="auto">
              <a:spcAft>
                <a:spcPts val="0"/>
              </a:spcAft>
            </a:pPr>
            <a:r>
              <a:rPr lang="en-US" sz="3000" dirty="0" smtClean="0">
                <a:solidFill>
                  <a:srgbClr val="FFFF00"/>
                </a:solidFill>
                <a:latin typeface="Calibri"/>
              </a:rPr>
              <a:t>Precise weeding:</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Self leveling platforms ? </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Pivoting sprayers?</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Slow travel speeds?</a:t>
            </a:r>
          </a:p>
          <a:p>
            <a:pPr marL="1028700" lvl="1" indent="-571500" fontAlgn="auto">
              <a:spcAft>
                <a:spcPts val="0"/>
              </a:spcAft>
              <a:buFont typeface="Arial" panose="020B0604020202020204" pitchFamily="34" charset="0"/>
              <a:buChar char="•"/>
            </a:pPr>
            <a:r>
              <a:rPr lang="en-US" sz="2800" dirty="0" smtClean="0">
                <a:solidFill>
                  <a:prstClr val="white"/>
                </a:solidFill>
                <a:latin typeface="Calibri"/>
              </a:rPr>
              <a:t>Multiple “robots”?</a:t>
            </a:r>
            <a:endParaRPr lang="en-US" sz="2800" dirty="0">
              <a:solidFill>
                <a:prstClr val="white"/>
              </a:solidFill>
              <a:latin typeface="Calibri"/>
            </a:endParaRPr>
          </a:p>
        </p:txBody>
      </p:sp>
      <p:sp>
        <p:nvSpPr>
          <p:cNvPr id="4" name="Oval 3"/>
          <p:cNvSpPr/>
          <p:nvPr/>
        </p:nvSpPr>
        <p:spPr>
          <a:xfrm>
            <a:off x="3886200" y="2743200"/>
            <a:ext cx="965199" cy="9144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53675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pPr>
            <a:r>
              <a:rPr lang="en-US" dirty="0" smtClean="0">
                <a:solidFill>
                  <a:srgbClr val="FFFF00"/>
                </a:solidFill>
              </a:rPr>
              <a:t>Weed Control Effectiveness</a:t>
            </a:r>
            <a:endParaRPr lang="en-US" dirty="0">
              <a:solidFill>
                <a:srgbClr val="FFFF00"/>
              </a:solidFill>
            </a:endParaRPr>
          </a:p>
        </p:txBody>
      </p:sp>
      <p:sp>
        <p:nvSpPr>
          <p:cNvPr id="6" name="Content Placeholder 2"/>
          <p:cNvSpPr txBox="1">
            <a:spLocks/>
          </p:cNvSpPr>
          <p:nvPr/>
        </p:nvSpPr>
        <p:spPr>
          <a:xfrm>
            <a:off x="685800" y="4648200"/>
            <a:ext cx="7772400" cy="2438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endParaRPr lang="en-US" sz="2800" dirty="0">
              <a:solidFill>
                <a:prstClr val="white"/>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5385761"/>
              </p:ext>
            </p:extLst>
          </p:nvPr>
        </p:nvGraphicFramePr>
        <p:xfrm>
          <a:off x="152399" y="2057400"/>
          <a:ext cx="8763002" cy="4058412"/>
        </p:xfrm>
        <a:graphic>
          <a:graphicData uri="http://schemas.openxmlformats.org/drawingml/2006/table">
            <a:tbl>
              <a:tblPr firstRow="1" firstCol="1" bandRow="1">
                <a:tableStyleId>{5C22544A-7EE6-4342-B048-85BDC9FD1C3A}</a:tableStyleId>
              </a:tblPr>
              <a:tblGrid>
                <a:gridCol w="533401"/>
                <a:gridCol w="685800"/>
                <a:gridCol w="838200"/>
                <a:gridCol w="762000"/>
                <a:gridCol w="838200"/>
                <a:gridCol w="762000"/>
                <a:gridCol w="685800"/>
                <a:gridCol w="685800"/>
                <a:gridCol w="762000"/>
                <a:gridCol w="838200"/>
                <a:gridCol w="685800"/>
                <a:gridCol w="685801"/>
              </a:tblGrid>
              <a:tr h="228787">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latin typeface="Calibri"/>
                          <a:ea typeface="Calibri"/>
                          <a:cs typeface="Times New Roman"/>
                        </a:rPr>
                        <a:t>Weed Density</a:t>
                      </a:r>
                      <a:r>
                        <a:rPr lang="en-US" sz="2000" b="0" baseline="30000" dirty="0" smtClean="0">
                          <a:solidFill>
                            <a:schemeClr val="bg1"/>
                          </a:solidFill>
                          <a:effectLst/>
                          <a:latin typeface="Calibri"/>
                          <a:ea typeface="Calibri"/>
                          <a:cs typeface="Times New Roman"/>
                        </a:rPr>
                        <a:t>a</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smtClean="0">
                          <a:solidFill>
                            <a:schemeClr val="bg1"/>
                          </a:solidFill>
                          <a:effectLst/>
                        </a:rPr>
                        <a:t>Cult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err="1" smtClean="0">
                          <a:solidFill>
                            <a:schemeClr val="bg1"/>
                          </a:solidFill>
                          <a:effectLst/>
                        </a:rPr>
                        <a:t>Herb</a:t>
                      </a:r>
                      <a:r>
                        <a:rPr lang="en-US" sz="2000" b="0" baseline="30000" dirty="0" err="1" smtClean="0">
                          <a:solidFill>
                            <a:schemeClr val="bg1"/>
                          </a:solidFill>
                          <a:effectLst/>
                        </a:rPr>
                        <a:t>b</a:t>
                      </a:r>
                      <a:endParaRPr lang="en-US" sz="2000" b="0" baseline="3000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algn="ctr">
                        <a:lnSpc>
                          <a:spcPct val="115000"/>
                        </a:lnSpc>
                        <a:spcBef>
                          <a:spcPts val="0"/>
                        </a:spcBef>
                        <a:spcAft>
                          <a:spcPts val="0"/>
                        </a:spcAft>
                      </a:pPr>
                      <a:r>
                        <a:rPr lang="en-US" sz="2000" b="0" dirty="0">
                          <a:solidFill>
                            <a:schemeClr val="bg1"/>
                          </a:solidFill>
                          <a:effectLst/>
                        </a:rPr>
                        <a:t>Exp. 1</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2</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3</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4</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0" dirty="0">
                          <a:solidFill>
                            <a:schemeClr val="bg1"/>
                          </a:solidFill>
                          <a:effectLst/>
                        </a:rPr>
                        <a:t>Exp. 5</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2878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10">
                  <a:txBody>
                    <a:bodyPr/>
                    <a:lstStyle/>
                    <a:p>
                      <a:pPr marL="0" marR="0" algn="ctr">
                        <a:lnSpc>
                          <a:spcPct val="115000"/>
                        </a:lnSpc>
                        <a:spcBef>
                          <a:spcPts val="0"/>
                        </a:spcBef>
                        <a:spcAft>
                          <a:spcPts val="0"/>
                        </a:spcAft>
                      </a:pPr>
                      <a:r>
                        <a:rPr lang="en-US" sz="2000" b="0" dirty="0" smtClean="0">
                          <a:solidFill>
                            <a:schemeClr val="bg1"/>
                          </a:solidFill>
                          <a:effectLst/>
                        </a:rPr>
                        <a:t>---------------------------------</a:t>
                      </a:r>
                      <a:r>
                        <a:rPr lang="en-US" sz="2000" b="0" dirty="0">
                          <a:solidFill>
                            <a:schemeClr val="bg1"/>
                          </a:solidFill>
                          <a:effectLst/>
                        </a:rPr>
                        <a:t>no. ft</a:t>
                      </a:r>
                      <a:r>
                        <a:rPr lang="en-US" sz="2000" b="0" baseline="30000" dirty="0">
                          <a:solidFill>
                            <a:schemeClr val="bg1"/>
                          </a:solidFill>
                          <a:effectLst/>
                        </a:rPr>
                        <a:t>-2</a:t>
                      </a:r>
                      <a:r>
                        <a:rPr lang="en-US" sz="2000" b="0" dirty="0">
                          <a:solidFill>
                            <a:schemeClr val="bg1"/>
                          </a:solidFill>
                          <a:effectLst/>
                        </a:rPr>
                        <a:t>-</a:t>
                      </a:r>
                      <a:r>
                        <a:rPr lang="en-US" sz="2000" b="0" dirty="0" smtClean="0">
                          <a:solidFill>
                            <a:schemeClr val="bg1"/>
                          </a:solidFill>
                          <a:effectLst/>
                        </a:rPr>
                        <a: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5757">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 </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Pre</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Post</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1602">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12.8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a:t>
                      </a:r>
                      <a:r>
                        <a:rPr lang="en-US" sz="2000" b="0" dirty="0" smtClean="0">
                          <a:solidFill>
                            <a:schemeClr val="bg1"/>
                          </a:solidFill>
                          <a:effectLst/>
                        </a:rPr>
                        <a:t>a</a:t>
                      </a:r>
                      <a:endParaRPr lang="en-US" sz="2000" b="0" dirty="0">
                        <a:solidFill>
                          <a:schemeClr val="bg1"/>
                        </a:solidFill>
                        <a:effectLst/>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31.0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12.2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3.5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54417">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w/o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4.8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15.7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1.3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0.2 ab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37.6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smtClean="0">
                          <a:solidFill>
                            <a:schemeClr val="bg1"/>
                          </a:solidFill>
                          <a:effectLst/>
                        </a:rPr>
                        <a:t>  5.9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10.0 a</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1.2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17231">
                <a:tc>
                  <a:txBody>
                    <a:bodyPr/>
                    <a:lstStyle/>
                    <a:p>
                      <a:pPr marL="0" marR="0" algn="ctr">
                        <a:lnSpc>
                          <a:spcPct val="115000"/>
                        </a:lnSpc>
                        <a:spcBef>
                          <a:spcPts val="0"/>
                        </a:spcBef>
                        <a:spcAft>
                          <a:spcPts val="0"/>
                        </a:spcAft>
                      </a:pPr>
                      <a:r>
                        <a:rPr lang="en-US" sz="2000" b="0" dirty="0" smtClean="0">
                          <a:solidFill>
                            <a:schemeClr val="bg1"/>
                          </a:solidFill>
                          <a:effectLst/>
                        </a:rPr>
                        <a:t>Conv</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5.4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9.7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3.4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0.7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0.1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41960">
                <a:tc>
                  <a:txBody>
                    <a:bodyPr/>
                    <a:lstStyle/>
                    <a:p>
                      <a:pPr marL="0" marR="0" algn="ctr">
                        <a:lnSpc>
                          <a:spcPct val="115000"/>
                        </a:lnSpc>
                        <a:spcBef>
                          <a:spcPts val="0"/>
                        </a:spcBef>
                        <a:spcAft>
                          <a:spcPts val="0"/>
                        </a:spcAft>
                      </a:pPr>
                      <a:r>
                        <a:rPr lang="en-US" sz="2000" b="0" dirty="0" err="1" smtClean="0">
                          <a:solidFill>
                            <a:schemeClr val="bg1"/>
                          </a:solidFill>
                          <a:effectLst/>
                        </a:rPr>
                        <a:t>Robo</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with</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6.3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0.4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0.2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000" b="0" dirty="0" smtClean="0">
                          <a:solidFill>
                            <a:schemeClr val="bg1"/>
                          </a:solidFill>
                          <a:effectLst/>
                        </a:rPr>
                        <a:t>0.0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6.9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0.5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0.9 b</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2000" b="0" dirty="0">
                          <a:solidFill>
                            <a:schemeClr val="bg1"/>
                          </a:solidFill>
                          <a:effectLst/>
                        </a:rPr>
                        <a:t>0.3 c</a:t>
                      </a:r>
                      <a:endParaRPr lang="en-US" sz="2000" b="0" dirty="0">
                        <a:solidFill>
                          <a:schemeClr val="bg1"/>
                        </a:solidFill>
                        <a:effectLst/>
                        <a:latin typeface="Calibri"/>
                        <a:ea typeface="Calibri"/>
                        <a:cs typeface="Times New Roman"/>
                      </a:endParaRPr>
                    </a:p>
                  </a:txBody>
                  <a:tcPr marL="0" marR="0" marT="0" marB="0">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a:lnSpc>
                          <a:spcPct val="115000"/>
                        </a:lnSpc>
                        <a:spcBef>
                          <a:spcPts val="0"/>
                        </a:spcBef>
                        <a:spcAft>
                          <a:spcPts val="0"/>
                        </a:spcAft>
                      </a:pPr>
                      <a:r>
                        <a:rPr lang="en-US" sz="1400" b="0" baseline="30000" dirty="0" smtClean="0">
                          <a:effectLst/>
                          <a:latin typeface="+mn-lt"/>
                          <a:ea typeface="Calibri"/>
                          <a:cs typeface="Times New Roman"/>
                        </a:rPr>
                        <a:t>a </a:t>
                      </a:r>
                      <a:r>
                        <a:rPr lang="en-US" sz="1400" b="0" dirty="0" smtClean="0">
                          <a:effectLst/>
                          <a:latin typeface="+mn-lt"/>
                          <a:ea typeface="Calibri"/>
                          <a:cs typeface="Times New Roman"/>
                        </a:rPr>
                        <a:t>Means with the same letter within columns are not significantly different according to Tukey-Kramer Honestly Significant Difference (HSD) test P = 0.05.</a:t>
                      </a:r>
                      <a:r>
                        <a:rPr lang="en-US" sz="1400" b="0" baseline="30000" dirty="0" smtClean="0">
                          <a:effectLst/>
                          <a:latin typeface="+mn-lt"/>
                          <a:ea typeface="Calibri"/>
                          <a:cs typeface="Times New Roman"/>
                        </a:rPr>
                        <a:t> </a:t>
                      </a:r>
                      <a:endParaRPr lang="en-US" sz="1400" b="0" dirty="0" smtClean="0">
                        <a:effectLst/>
                        <a:latin typeface="+mn-lt"/>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1648">
                <a:tc gridSpan="1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b</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Herbicide for experiments 1 and 5 was pronamide at 1.2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($60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herbicide for experiments 2, 3 and 4 was DCPA at 7.5 lb ai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 ($132 ac</a:t>
                      </a:r>
                      <a:r>
                        <a:rPr kumimoji="0" lang="en-US" sz="1400" b="0" i="0" u="none" strike="noStrike" kern="1200" cap="none" spc="0" normalizeH="0" baseline="30000" noProof="0" dirty="0" smtClean="0">
                          <a:ln>
                            <a:noFill/>
                          </a:ln>
                          <a:solidFill>
                            <a:prstClr val="white"/>
                          </a:solidFill>
                          <a:effectLst/>
                          <a:uLnTx/>
                          <a:uFillTx/>
                          <a:latin typeface="+mn-lt"/>
                          <a:ea typeface="+mn-ea"/>
                          <a:cs typeface="Arial" charset="0"/>
                        </a:rPr>
                        <a:t>-1</a:t>
                      </a:r>
                      <a:r>
                        <a:rPr kumimoji="0" lang="en-US" sz="1400" b="0" i="0" u="none" strike="noStrike" kern="1200" cap="none" spc="0" normalizeH="0" baseline="0" noProof="0" dirty="0" smtClean="0">
                          <a:ln>
                            <a:noFill/>
                          </a:ln>
                          <a:solidFill>
                            <a:prstClr val="white"/>
                          </a:solidFill>
                          <a:effectLst/>
                          <a:uLnTx/>
                          <a:uFillTx/>
                          <a:latin typeface="+mn-lt"/>
                          <a:ea typeface="+mn-ea"/>
                          <a:cs typeface="Arial" charset="0"/>
                        </a:rPr>
                        <a:t>).</a:t>
                      </a:r>
                    </a:p>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marR="0" algn="ctr">
                        <a:lnSpc>
                          <a:spcPct val="115000"/>
                        </a:lnSpc>
                        <a:spcBef>
                          <a:spcPts val="0"/>
                        </a:spcBef>
                        <a:spcAft>
                          <a:spcPts val="0"/>
                        </a:spcAft>
                      </a:pPr>
                      <a:endParaRPr lang="en-US" sz="1400" b="0" dirty="0">
                        <a:solidFill>
                          <a:schemeClr val="bg1"/>
                        </a:solidFill>
                        <a:effectLst/>
                        <a:latin typeface="Calibri"/>
                        <a:ea typeface="Calibri"/>
                        <a:cs typeface="Times New Roman"/>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98273468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743200" y="720804"/>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13099619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743200" y="720804"/>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269791350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743200" y="720804"/>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379246618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743200" y="720804"/>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050966" y="6477000"/>
            <a:ext cx="94063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110336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743200" y="381000"/>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sp>
        <p:nvSpPr>
          <p:cNvPr id="5" name="Content Placeholder 2"/>
          <p:cNvSpPr txBox="1">
            <a:spLocks/>
          </p:cNvSpPr>
          <p:nvPr/>
        </p:nvSpPr>
        <p:spPr>
          <a:xfrm>
            <a:off x="457200" y="1752600"/>
            <a:ext cx="4343400" cy="3505200"/>
          </a:xfrm>
          <a:prstGeom prst="rect">
            <a:avLst/>
          </a:prstGeom>
        </p:spPr>
        <p:txBody>
          <a:bodyPr/>
          <a:lstStyle/>
          <a:p>
            <a:pPr marL="342900" indent="-342900" algn="ctr" eaLnBrk="0" hangingPunct="0">
              <a:spcBef>
                <a:spcPct val="20000"/>
              </a:spcBef>
              <a:buClr>
                <a:prstClr val="black"/>
              </a:buClr>
              <a:buSzPct val="75000"/>
              <a:defRPr/>
            </a:pPr>
            <a:r>
              <a:rPr lang="en-US" u="sng" kern="0" dirty="0" smtClean="0">
                <a:solidFill>
                  <a:srgbClr val="FFFF00"/>
                </a:solidFill>
                <a:effectLst>
                  <a:outerShdw blurRad="38100" dist="38100" dir="2700000" algn="tl">
                    <a:srgbClr val="000000"/>
                  </a:outerShdw>
                </a:effectLst>
                <a:latin typeface="Calibri" pitchFamily="34" charset="0"/>
              </a:rPr>
              <a:t>Acknowledgements</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USDA-NIFA SCRI Grant Program</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USDA-NIFA CPPM Grant Program</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David Slaughter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Steve Fennimore</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Ran </a:t>
            </a:r>
            <a:r>
              <a:rPr lang="en-US" sz="2000" kern="0" dirty="0" err="1" smtClean="0">
                <a:solidFill>
                  <a:prstClr val="white"/>
                </a:solidFill>
                <a:effectLst>
                  <a:outerShdw blurRad="38100" dist="38100" dir="2700000" algn="tl">
                    <a:srgbClr val="000000"/>
                  </a:outerShdw>
                </a:effectLst>
                <a:latin typeface="Calibri" pitchFamily="34" charset="0"/>
              </a:rPr>
              <a:t>Lati</a:t>
            </a:r>
            <a:endParaRPr lang="en-US" sz="2000" kern="0" dirty="0" smtClean="0">
              <a:solidFill>
                <a:prstClr val="white"/>
              </a:solidFill>
              <a:effectLst>
                <a:outerShdw blurRad="38100" dist="38100" dir="2700000" algn="tl">
                  <a:srgbClr val="000000"/>
                </a:outerShdw>
              </a:effectLst>
              <a:latin typeface="Calibri" pitchFamily="34" charset="0"/>
            </a:endParaRP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Mr. Ron Gayler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a:t>
            </a:r>
            <a:r>
              <a:rPr lang="en-US" sz="2000" kern="0" dirty="0" err="1" smtClean="0">
                <a:solidFill>
                  <a:prstClr val="white"/>
                </a:solidFill>
                <a:effectLst>
                  <a:outerShdw blurRad="38100" dist="38100" dir="2700000" algn="tl">
                    <a:srgbClr val="000000"/>
                  </a:outerShdw>
                </a:effectLst>
                <a:latin typeface="Calibri" pitchFamily="34" charset="0"/>
              </a:rPr>
              <a:t>Mazin</a:t>
            </a:r>
            <a:r>
              <a:rPr lang="en-US" sz="2000" kern="0" dirty="0" smtClean="0">
                <a:solidFill>
                  <a:prstClr val="white"/>
                </a:solidFill>
                <a:effectLst>
                  <a:outerShdw blurRad="38100" dist="38100" dir="2700000" algn="tl">
                    <a:srgbClr val="000000"/>
                  </a:outerShdw>
                </a:effectLst>
                <a:latin typeface="Calibri" pitchFamily="34" charset="0"/>
              </a:rPr>
              <a:t> Saber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Mr. Victor Godinez, Jr.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David Lyons</a:t>
            </a:r>
          </a:p>
        </p:txBody>
      </p:sp>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050966" y="6477000"/>
            <a:ext cx="94063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40268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895600" y="2854404"/>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050966" y="6477000"/>
            <a:ext cx="94063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735325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8640" y="304800"/>
            <a:ext cx="8046720" cy="6035040"/>
          </a:xfrm>
          <a:prstGeom prst="rect">
            <a:avLst/>
          </a:prstGeom>
          <a:noFill/>
          <a:ln w="9525">
            <a:noFill/>
            <a:miter lim="800000"/>
            <a:headEnd/>
            <a:tailEnd/>
          </a:ln>
        </p:spPr>
      </p:pic>
      <p:sp>
        <p:nvSpPr>
          <p:cNvPr id="2" name="Rectangle 1"/>
          <p:cNvSpPr/>
          <p:nvPr/>
        </p:nvSpPr>
        <p:spPr>
          <a:xfrm>
            <a:off x="2743200" y="381000"/>
            <a:ext cx="3767378" cy="1107996"/>
          </a:xfrm>
          <a:prstGeom prst="rect">
            <a:avLst/>
          </a:prstGeom>
        </p:spPr>
        <p:txBody>
          <a:bodyPr wrap="none">
            <a:spAutoFit/>
          </a:bodyPr>
          <a:lstStyle/>
          <a:p>
            <a:pPr marL="342900" indent="-342900" eaLnBrk="0" hangingPunct="0">
              <a:spcBef>
                <a:spcPct val="20000"/>
              </a:spcBef>
              <a:buClr>
                <a:prstClr val="black"/>
              </a:buClr>
              <a:buSzPct val="75000"/>
              <a:defRPr/>
            </a:pPr>
            <a:r>
              <a:rPr lang="en-US" sz="6600" kern="0" dirty="0" smtClean="0">
                <a:solidFill>
                  <a:srgbClr val="FFFF00"/>
                </a:solidFill>
                <a:effectLst>
                  <a:outerShdw blurRad="38100" dist="38100" dir="2700000" algn="tl">
                    <a:srgbClr val="000000"/>
                  </a:outerShdw>
                </a:effectLst>
                <a:latin typeface="Calibri" pitchFamily="34" charset="0"/>
              </a:rPr>
              <a:t>Thank You</a:t>
            </a:r>
            <a:endParaRPr lang="en-US" sz="6600" kern="0" dirty="0">
              <a:solidFill>
                <a:srgbClr val="FFFF00"/>
              </a:solidFill>
              <a:effectLst>
                <a:outerShdw blurRad="38100" dist="38100" dir="2700000" algn="tl">
                  <a:srgbClr val="000000"/>
                </a:outerShdw>
              </a:effectLst>
              <a:latin typeface="Calibri" pitchFamily="34" charset="0"/>
            </a:endParaRPr>
          </a:p>
        </p:txBody>
      </p:sp>
      <p:sp>
        <p:nvSpPr>
          <p:cNvPr id="5" name="Content Placeholder 2"/>
          <p:cNvSpPr txBox="1">
            <a:spLocks/>
          </p:cNvSpPr>
          <p:nvPr/>
        </p:nvSpPr>
        <p:spPr>
          <a:xfrm>
            <a:off x="457200" y="1752600"/>
            <a:ext cx="4343400" cy="3505200"/>
          </a:xfrm>
          <a:prstGeom prst="rect">
            <a:avLst/>
          </a:prstGeom>
        </p:spPr>
        <p:txBody>
          <a:bodyPr/>
          <a:lstStyle/>
          <a:p>
            <a:pPr marL="342900" indent="-342900" algn="ctr" eaLnBrk="0" hangingPunct="0">
              <a:spcBef>
                <a:spcPct val="20000"/>
              </a:spcBef>
              <a:buClr>
                <a:prstClr val="black"/>
              </a:buClr>
              <a:buSzPct val="75000"/>
              <a:defRPr/>
            </a:pPr>
            <a:r>
              <a:rPr lang="en-US" u="sng" kern="0" dirty="0" smtClean="0">
                <a:solidFill>
                  <a:srgbClr val="FFFF00"/>
                </a:solidFill>
                <a:effectLst>
                  <a:outerShdw blurRad="38100" dist="38100" dir="2700000" algn="tl">
                    <a:srgbClr val="000000"/>
                  </a:outerShdw>
                </a:effectLst>
                <a:latin typeface="Calibri" pitchFamily="34" charset="0"/>
              </a:rPr>
              <a:t>Acknowledgements</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USDA-NIFA SCRI Grant Program</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USDA-NIFA CPPM Grant Program</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David Slaughter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Steve Fennimore</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Ran </a:t>
            </a:r>
            <a:r>
              <a:rPr lang="en-US" sz="2000" kern="0" dirty="0" err="1" smtClean="0">
                <a:solidFill>
                  <a:prstClr val="white"/>
                </a:solidFill>
                <a:effectLst>
                  <a:outerShdw blurRad="38100" dist="38100" dir="2700000" algn="tl">
                    <a:srgbClr val="000000"/>
                  </a:outerShdw>
                </a:effectLst>
                <a:latin typeface="Calibri" pitchFamily="34" charset="0"/>
              </a:rPr>
              <a:t>Lati</a:t>
            </a:r>
            <a:endParaRPr lang="en-US" sz="2000" kern="0" dirty="0" smtClean="0">
              <a:solidFill>
                <a:prstClr val="white"/>
              </a:solidFill>
              <a:effectLst>
                <a:outerShdw blurRad="38100" dist="38100" dir="2700000" algn="tl">
                  <a:srgbClr val="000000"/>
                </a:outerShdw>
              </a:effectLst>
              <a:latin typeface="Calibri" pitchFamily="34" charset="0"/>
            </a:endParaRP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Mr. Ron Gayler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a:t>
            </a:r>
            <a:r>
              <a:rPr lang="en-US" sz="2000" kern="0" dirty="0" err="1" smtClean="0">
                <a:solidFill>
                  <a:prstClr val="white"/>
                </a:solidFill>
                <a:effectLst>
                  <a:outerShdw blurRad="38100" dist="38100" dir="2700000" algn="tl">
                    <a:srgbClr val="000000"/>
                  </a:outerShdw>
                </a:effectLst>
                <a:latin typeface="Calibri" pitchFamily="34" charset="0"/>
              </a:rPr>
              <a:t>Mazin</a:t>
            </a:r>
            <a:r>
              <a:rPr lang="en-US" sz="2000" kern="0" dirty="0" smtClean="0">
                <a:solidFill>
                  <a:prstClr val="white"/>
                </a:solidFill>
                <a:effectLst>
                  <a:outerShdw blurRad="38100" dist="38100" dir="2700000" algn="tl">
                    <a:srgbClr val="000000"/>
                  </a:outerShdw>
                </a:effectLst>
                <a:latin typeface="Calibri" pitchFamily="34" charset="0"/>
              </a:rPr>
              <a:t> Saber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Mr. Victor Godinez, Jr.</a:t>
            </a:r>
          </a:p>
          <a:p>
            <a:pPr marL="342900" indent="-342900" eaLnBrk="0" hangingPunct="0">
              <a:spcBef>
                <a:spcPct val="20000"/>
              </a:spcBef>
              <a:buClr>
                <a:prstClr val="white"/>
              </a:buClr>
              <a:buSzPct val="75000"/>
              <a:buFont typeface="Wingdings" panose="05000000000000000000" pitchFamily="2" charset="2"/>
              <a:buChar char="§"/>
              <a:defRPr/>
            </a:pPr>
            <a:r>
              <a:rPr lang="en-US" sz="2000" kern="0" dirty="0" smtClean="0">
                <a:solidFill>
                  <a:prstClr val="white"/>
                </a:solidFill>
                <a:effectLst>
                  <a:outerShdw blurRad="38100" dist="38100" dir="2700000" algn="tl">
                    <a:srgbClr val="000000"/>
                  </a:outerShdw>
                </a:effectLst>
                <a:latin typeface="Calibri" pitchFamily="34" charset="0"/>
              </a:rPr>
              <a:t>Dr. David Lyons</a:t>
            </a:r>
          </a:p>
        </p:txBody>
      </p:sp>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050966" y="6477000"/>
            <a:ext cx="94063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582135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http://startup50.com/wp-content/uploads/2014/11/bigdata_Fotolia_41468665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494" y="469391"/>
            <a:ext cx="7827013" cy="5387595"/>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a:spLocks noChangeArrowheads="1"/>
          </p:cNvSpPr>
          <p:nvPr/>
        </p:nvSpPr>
        <p:spPr bwMode="auto">
          <a:xfrm>
            <a:off x="2743200" y="5486400"/>
            <a:ext cx="6096001" cy="1015663"/>
          </a:xfrm>
          <a:prstGeom prst="rect">
            <a:avLst/>
          </a:prstGeom>
          <a:noFill/>
          <a:ln w="9525">
            <a:noFill/>
            <a:miter lim="800000"/>
            <a:headEnd/>
            <a:tailEnd/>
          </a:ln>
        </p:spPr>
        <p:txBody>
          <a:bodyPr wrap="square">
            <a:spAutoFit/>
          </a:bodyPr>
          <a:lstStyle/>
          <a:p>
            <a:pPr algn="r"/>
            <a:r>
              <a:rPr lang="en-US" sz="6000" dirty="0" smtClean="0">
                <a:solidFill>
                  <a:srgbClr val="92D050"/>
                </a:solidFill>
                <a:effectLst>
                  <a:outerShdw blurRad="38100" dist="38100" dir="2700000" algn="tl">
                    <a:srgbClr val="000000">
                      <a:alpha val="43137"/>
                    </a:srgbClr>
                  </a:outerShdw>
                </a:effectLst>
                <a:latin typeface="Calibri" pitchFamily="34" charset="0"/>
              </a:rPr>
              <a:t>Deep Learning</a:t>
            </a:r>
          </a:p>
        </p:txBody>
      </p:sp>
      <p:sp>
        <p:nvSpPr>
          <p:cNvPr id="5" name="Text Box 3"/>
          <p:cNvSpPr txBox="1">
            <a:spLocks noChangeArrowheads="1"/>
          </p:cNvSpPr>
          <p:nvPr/>
        </p:nvSpPr>
        <p:spPr bwMode="auto">
          <a:xfrm>
            <a:off x="152400" y="76200"/>
            <a:ext cx="6096001" cy="1107996"/>
          </a:xfrm>
          <a:prstGeom prst="rect">
            <a:avLst/>
          </a:prstGeom>
          <a:noFill/>
          <a:ln w="9525">
            <a:noFill/>
            <a:miter lim="800000"/>
            <a:headEnd/>
            <a:tailEnd/>
          </a:ln>
        </p:spPr>
        <p:txBody>
          <a:bodyPr wrap="square">
            <a:spAutoFit/>
          </a:bodyPr>
          <a:lstStyle/>
          <a:p>
            <a:r>
              <a:rPr lang="en-US" sz="6600" dirty="0" smtClean="0">
                <a:solidFill>
                  <a:srgbClr val="FFFF00"/>
                </a:solidFill>
                <a:effectLst>
                  <a:outerShdw blurRad="38100" dist="38100" dir="2700000" algn="tl">
                    <a:srgbClr val="000000">
                      <a:alpha val="43137"/>
                    </a:srgbClr>
                  </a:outerShdw>
                </a:effectLst>
                <a:latin typeface="Calibri" pitchFamily="34" charset="0"/>
              </a:rPr>
              <a:t>Solution?</a:t>
            </a:r>
          </a:p>
        </p:txBody>
      </p:sp>
    </p:spTree>
    <p:extLst>
      <p:ext uri="{BB962C8B-B14F-4D97-AF65-F5344CB8AC3E}">
        <p14:creationId xmlns:p14="http://schemas.microsoft.com/office/powerpoint/2010/main" val="68254252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143000" y="152400"/>
            <a:ext cx="7772400" cy="1143000"/>
          </a:xfrm>
        </p:spPr>
        <p:txBody>
          <a:bodyPr>
            <a:normAutofit/>
          </a:bodyPr>
          <a:lstStyle/>
          <a:p>
            <a:r>
              <a:rPr lang="en-US" sz="4800" dirty="0" smtClean="0">
                <a:solidFill>
                  <a:srgbClr val="FFFF00"/>
                </a:solidFill>
              </a:rPr>
              <a:t>Blue River Technologies Inc.</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548444" y="4343400"/>
            <a:ext cx="2717257" cy="2039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txBox="1">
            <a:spLocks/>
          </p:cNvSpPr>
          <p:nvPr/>
        </p:nvSpPr>
        <p:spPr>
          <a:xfrm>
            <a:off x="1219200" y="1524000"/>
            <a:ext cx="7259252" cy="2514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dirty="0" smtClean="0">
                <a:solidFill>
                  <a:prstClr val="white"/>
                </a:solidFill>
              </a:rPr>
              <a:t>+ $17 million (December, 2015)</a:t>
            </a:r>
          </a:p>
          <a:p>
            <a:pPr fontAlgn="auto">
              <a:spcAft>
                <a:spcPts val="0"/>
              </a:spcAft>
            </a:pPr>
            <a:r>
              <a:rPr lang="en-US" dirty="0" smtClean="0">
                <a:solidFill>
                  <a:prstClr val="white"/>
                </a:solidFill>
              </a:rPr>
              <a:t>Spray based precision thinner/</a:t>
            </a:r>
            <a:r>
              <a:rPr lang="en-US" dirty="0" err="1" smtClean="0">
                <a:solidFill>
                  <a:prstClr val="white"/>
                </a:solidFill>
              </a:rPr>
              <a:t>weeder</a:t>
            </a:r>
            <a:endParaRPr lang="en-US" dirty="0" smtClean="0">
              <a:solidFill>
                <a:prstClr val="white"/>
              </a:solidFill>
            </a:endParaRPr>
          </a:p>
          <a:p>
            <a:pPr fontAlgn="auto">
              <a:spcAft>
                <a:spcPts val="0"/>
              </a:spcAft>
            </a:pPr>
            <a:r>
              <a:rPr lang="en-US" dirty="0" smtClean="0">
                <a:solidFill>
                  <a:prstClr val="white"/>
                </a:solidFill>
              </a:rPr>
              <a:t>Demo- Winter 2016</a:t>
            </a:r>
          </a:p>
          <a:p>
            <a:pPr fontAlgn="auto">
              <a:spcAft>
                <a:spcPts val="0"/>
              </a:spcAft>
            </a:pPr>
            <a:r>
              <a:rPr lang="en-US" dirty="0" smtClean="0">
                <a:solidFill>
                  <a:prstClr val="white"/>
                </a:solidFill>
              </a:rPr>
              <a:t>Sell Units – Spring 2017</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38200" y="4343400"/>
            <a:ext cx="3663108" cy="206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177467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286000" y="723163"/>
            <a:ext cx="6521670" cy="4891253"/>
          </a:xfrm>
          <a:prstGeom prst="rect">
            <a:avLst/>
          </a:prstGeom>
          <a:noFill/>
          <a:ln w="9525">
            <a:noFill/>
            <a:miter lim="800000"/>
            <a:headEnd/>
            <a:tailEnd/>
          </a:ln>
        </p:spPr>
      </p:pic>
      <p:sp>
        <p:nvSpPr>
          <p:cNvPr id="7" name="Content Placeholder 2"/>
          <p:cNvSpPr txBox="1">
            <a:spLocks/>
          </p:cNvSpPr>
          <p:nvPr/>
        </p:nvSpPr>
        <p:spPr>
          <a:xfrm>
            <a:off x="381000" y="280416"/>
            <a:ext cx="4038600" cy="5334000"/>
          </a:xfrm>
          <a:prstGeom prst="rect">
            <a:avLst/>
          </a:prstGeom>
        </p:spPr>
        <p:txBody>
          <a:bodyPr/>
          <a:lstStyle/>
          <a:p>
            <a:pPr eaLnBrk="0" hangingPunct="0">
              <a:spcBef>
                <a:spcPct val="20000"/>
              </a:spcBef>
              <a:buClr>
                <a:prstClr val="white"/>
              </a:buClr>
              <a:buSzPct val="75000"/>
              <a:defRPr/>
            </a:pPr>
            <a:r>
              <a:rPr lang="en-US" kern="0" dirty="0" smtClean="0">
                <a:solidFill>
                  <a:srgbClr val="FFFF00"/>
                </a:solidFill>
                <a:latin typeface="Calibri"/>
              </a:rPr>
              <a:t>Features</a:t>
            </a:r>
          </a:p>
          <a:p>
            <a:pPr marL="342900" indent="-342900" eaLnBrk="0" hangingPunct="0">
              <a:spcBef>
                <a:spcPct val="20000"/>
              </a:spcBef>
              <a:buClr>
                <a:prstClr val="white"/>
              </a:buClr>
              <a:buSzPct val="75000"/>
              <a:buFont typeface="Arial" pitchFamily="34" charset="0"/>
              <a:buChar char="•"/>
              <a:defRPr/>
            </a:pPr>
            <a:r>
              <a:rPr lang="en-US" kern="0" dirty="0" smtClean="0">
                <a:solidFill>
                  <a:prstClr val="white"/>
                </a:solidFill>
                <a:latin typeface="Calibri"/>
              </a:rPr>
              <a:t>Self leveling</a:t>
            </a:r>
          </a:p>
          <a:p>
            <a:pPr marL="342900" indent="-342900" eaLnBrk="0" hangingPunct="0">
              <a:spcBef>
                <a:spcPct val="20000"/>
              </a:spcBef>
              <a:buClr>
                <a:prstClr val="white"/>
              </a:buClr>
              <a:buSzPct val="75000"/>
              <a:buFont typeface="Arial" pitchFamily="34" charset="0"/>
              <a:buChar char="•"/>
              <a:defRPr/>
            </a:pPr>
            <a:r>
              <a:rPr lang="en-US" kern="0" dirty="0" smtClean="0">
                <a:solidFill>
                  <a:prstClr val="white"/>
                </a:solidFill>
                <a:latin typeface="Calibri"/>
              </a:rPr>
              <a:t>Constant height</a:t>
            </a:r>
          </a:p>
          <a:p>
            <a:pPr marL="342900" indent="-342900" eaLnBrk="0" hangingPunct="0">
              <a:spcBef>
                <a:spcPct val="20000"/>
              </a:spcBef>
              <a:buClr>
                <a:prstClr val="white"/>
              </a:buClr>
              <a:buSzPct val="75000"/>
              <a:buFont typeface="Arial" pitchFamily="34" charset="0"/>
              <a:buChar char="•"/>
              <a:defRPr/>
            </a:pPr>
            <a:r>
              <a:rPr lang="en-US" kern="0" dirty="0">
                <a:solidFill>
                  <a:prstClr val="white"/>
                </a:solidFill>
                <a:latin typeface="Calibri"/>
              </a:rPr>
              <a:t>Side shift – 4” left or right</a:t>
            </a:r>
          </a:p>
          <a:p>
            <a:pPr marL="342900" indent="-342900" eaLnBrk="0" hangingPunct="0">
              <a:spcBef>
                <a:spcPct val="20000"/>
              </a:spcBef>
              <a:buClr>
                <a:prstClr val="white"/>
              </a:buClr>
              <a:buSzPct val="75000"/>
              <a:buFont typeface="Arial" pitchFamily="34" charset="0"/>
              <a:buChar char="•"/>
              <a:defRPr/>
            </a:pPr>
            <a:r>
              <a:rPr lang="en-US" kern="0" dirty="0" smtClean="0">
                <a:solidFill>
                  <a:prstClr val="white"/>
                </a:solidFill>
                <a:latin typeface="Calibri"/>
              </a:rPr>
              <a:t>Soil throw on plants</a:t>
            </a:r>
          </a:p>
          <a:p>
            <a:pPr marL="342900" indent="-342900" eaLnBrk="0" hangingPunct="0">
              <a:spcBef>
                <a:spcPct val="20000"/>
              </a:spcBef>
              <a:buClr>
                <a:prstClr val="white"/>
              </a:buClr>
              <a:buSzPct val="75000"/>
              <a:buFont typeface="Arial" pitchFamily="34" charset="0"/>
              <a:buChar char="•"/>
              <a:defRPr/>
            </a:pPr>
            <a:r>
              <a:rPr lang="en-US" kern="0" dirty="0" smtClean="0">
                <a:solidFill>
                  <a:prstClr val="white"/>
                </a:solidFill>
                <a:latin typeface="Calibri"/>
              </a:rPr>
              <a:t>Limited/no visibility</a:t>
            </a:r>
          </a:p>
          <a:p>
            <a:pPr marL="342900" indent="-342900" eaLnBrk="0" hangingPunct="0">
              <a:spcBef>
                <a:spcPct val="20000"/>
              </a:spcBef>
              <a:buClr>
                <a:prstClr val="white"/>
              </a:buClr>
              <a:buSzPct val="75000"/>
              <a:buFont typeface="Arial" pitchFamily="34" charset="0"/>
              <a:buChar char="•"/>
              <a:defRPr/>
            </a:pPr>
            <a:r>
              <a:rPr lang="en-US" kern="0" dirty="0" smtClean="0">
                <a:solidFill>
                  <a:prstClr val="white"/>
                </a:solidFill>
                <a:latin typeface="Calibri"/>
              </a:rPr>
              <a:t>~ 2.5 mph</a:t>
            </a:r>
            <a:endParaRPr lang="en-US" kern="0" dirty="0">
              <a:solidFill>
                <a:prstClr val="white"/>
              </a:solidFill>
              <a:latin typeface="Calibri"/>
            </a:endParaRPr>
          </a:p>
          <a:p>
            <a:pPr marL="342900" indent="-342900" eaLnBrk="0" hangingPunct="0">
              <a:spcBef>
                <a:spcPct val="20000"/>
              </a:spcBef>
              <a:buClr>
                <a:prstClr val="white"/>
              </a:buClr>
              <a:buSzPct val="75000"/>
              <a:buFont typeface="Arial" pitchFamily="34" charset="0"/>
              <a:buChar char="•"/>
              <a:defRPr/>
            </a:pPr>
            <a:r>
              <a:rPr lang="en-US" kern="0" dirty="0">
                <a:solidFill>
                  <a:prstClr val="white"/>
                </a:solidFill>
                <a:latin typeface="Calibri"/>
              </a:rPr>
              <a:t>$110,000 for 5 row</a:t>
            </a:r>
          </a:p>
          <a:p>
            <a:pPr eaLnBrk="0" hangingPunct="0">
              <a:spcBef>
                <a:spcPct val="20000"/>
              </a:spcBef>
              <a:buClr>
                <a:prstClr val="white"/>
              </a:buClr>
              <a:buSzPct val="75000"/>
              <a:defRPr/>
            </a:pPr>
            <a:endParaRPr lang="en-US" kern="0" dirty="0" smtClean="0">
              <a:solidFill>
                <a:srgbClr val="FFFF00"/>
              </a:solidFill>
              <a:effectLst>
                <a:outerShdw blurRad="38100" dist="38100" dir="2700000" algn="tl">
                  <a:srgbClr val="000000"/>
                </a:outerShdw>
              </a:effectLst>
              <a:latin typeface="Calibri"/>
            </a:endParaRPr>
          </a:p>
        </p:txBody>
      </p:sp>
      <p:sp>
        <p:nvSpPr>
          <p:cNvPr id="10" name="Text Box 3"/>
          <p:cNvSpPr txBox="1">
            <a:spLocks noChangeArrowheads="1"/>
          </p:cNvSpPr>
          <p:nvPr/>
        </p:nvSpPr>
        <p:spPr bwMode="auto">
          <a:xfrm>
            <a:off x="0" y="5934670"/>
            <a:ext cx="9144000" cy="892552"/>
          </a:xfrm>
          <a:prstGeom prst="rect">
            <a:avLst/>
          </a:prstGeom>
          <a:noFill/>
          <a:ln w="9525">
            <a:noFill/>
            <a:miter lim="800000"/>
            <a:headEnd/>
            <a:tailEnd/>
          </a:ln>
        </p:spPr>
        <p:txBody>
          <a:bodyPr>
            <a:spAutoFit/>
          </a:bodyPr>
          <a:lstStyle/>
          <a:p>
            <a:pPr algn="ctr"/>
            <a:r>
              <a:rPr lang="en-US" sz="3200" dirty="0" err="1" smtClean="0">
                <a:solidFill>
                  <a:prstClr val="white"/>
                </a:solidFill>
                <a:latin typeface="Calibri" pitchFamily="34" charset="0"/>
              </a:rPr>
              <a:t>Stekettee</a:t>
            </a:r>
            <a:r>
              <a:rPr lang="en-US" sz="3200" dirty="0" smtClean="0">
                <a:solidFill>
                  <a:prstClr val="white"/>
                </a:solidFill>
                <a:latin typeface="Calibri" pitchFamily="34" charset="0"/>
              </a:rPr>
              <a:t> IC</a:t>
            </a:r>
          </a:p>
          <a:p>
            <a:pPr algn="ctr"/>
            <a:r>
              <a:rPr lang="en-US" sz="2000" dirty="0" smtClean="0">
                <a:solidFill>
                  <a:prstClr val="white"/>
                </a:solidFill>
                <a:latin typeface="Calibri" pitchFamily="34" charset="0"/>
              </a:rPr>
              <a:t>Distributor – Sutton Ag Enterprises, Inc., Salinas, CA</a:t>
            </a:r>
            <a:endParaRPr lang="en-US" sz="2000" dirty="0">
              <a:solidFill>
                <a:prstClr val="white"/>
              </a:solidFill>
              <a:latin typeface="Calibri" pitchFamily="34" charset="0"/>
            </a:endParaRPr>
          </a:p>
        </p:txBody>
      </p:sp>
    </p:spTree>
    <p:extLst>
      <p:ext uri="{BB962C8B-B14F-4D97-AF65-F5344CB8AC3E}">
        <p14:creationId xmlns:p14="http://schemas.microsoft.com/office/powerpoint/2010/main" val="2773457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2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36930</TotalTime>
  <Words>2984</Words>
  <Application>Microsoft Office PowerPoint</Application>
  <PresentationFormat>On-screen Show (4:3)</PresentationFormat>
  <Paragraphs>900</Paragraphs>
  <Slides>112</Slides>
  <Notes>84</Notes>
  <HiddenSlides>0</HiddenSlides>
  <MMClips>4</MMClips>
  <ScaleCrop>false</ScaleCrop>
  <HeadingPairs>
    <vt:vector size="4" baseType="variant">
      <vt:variant>
        <vt:lpstr>Theme</vt:lpstr>
      </vt:variant>
      <vt:variant>
        <vt:i4>20</vt:i4>
      </vt:variant>
      <vt:variant>
        <vt:lpstr>Slide Titles</vt:lpstr>
      </vt:variant>
      <vt:variant>
        <vt:i4>112</vt:i4>
      </vt:variant>
    </vt:vector>
  </HeadingPairs>
  <TitlesOfParts>
    <vt:vector size="132" baseType="lpstr">
      <vt:lpstr>Office Theme</vt:lpstr>
      <vt:lpstr>1_Office Theme</vt:lpstr>
      <vt:lpstr>Azure</vt:lpstr>
      <vt:lpstr>14_Office Theme</vt:lpstr>
      <vt:lpstr>20_Office Theme</vt:lpstr>
      <vt:lpstr>21_Office Theme</vt:lpstr>
      <vt:lpstr>22_Office Theme</vt:lpstr>
      <vt:lpstr>23_Office Theme</vt:lpstr>
      <vt:lpstr>24_Office Theme</vt:lpstr>
      <vt:lpstr>25_Office Theme</vt:lpstr>
      <vt:lpstr>4_Office Theme</vt:lpstr>
      <vt:lpstr>9_Office Theme</vt:lpstr>
      <vt:lpstr>10_Office Theme</vt:lpstr>
      <vt:lpstr>11_Office Theme</vt:lpstr>
      <vt:lpstr>15_Office Theme</vt:lpstr>
      <vt:lpstr>28_Office Theme</vt:lpstr>
      <vt:lpstr>29_Office Theme</vt:lpstr>
      <vt:lpstr>30_Office Theme</vt:lpstr>
      <vt:lpstr>19_Office Theme</vt:lpstr>
      <vt:lpstr>26_Office Theme</vt:lpstr>
      <vt:lpstr>PowerPoint Presentation</vt:lpstr>
      <vt:lpstr>PowerPoint Presentation</vt:lpstr>
      <vt:lpstr>In-Row Weeders</vt:lpstr>
      <vt:lpstr>PowerPoint Presentation</vt:lpstr>
      <vt:lpstr>PowerPoint Presentation</vt:lpstr>
      <vt:lpstr>PowerPoint Presentation</vt:lpstr>
      <vt:lpstr>PowerPoint Presentation</vt:lpstr>
      <vt:lpstr>PowerPoint Presentation</vt:lpstr>
      <vt:lpstr>Weed Control Effectiveness</vt:lpstr>
      <vt:lpstr>Weed Control Effectiveness</vt:lpstr>
      <vt:lpstr>Weed Control Effectiveness</vt:lpstr>
      <vt:lpstr>Weed Control Effectiveness</vt:lpstr>
      <vt:lpstr>PowerPoint Presentation</vt:lpstr>
      <vt:lpstr>Weed Control Effectiveness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Deep Learning</vt:lpstr>
      <vt:lpstr>Deep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Precision Spray System</vt:lpstr>
      <vt:lpstr>PowerPoint Presentation</vt:lpstr>
      <vt:lpstr>PowerPoint Presentation</vt:lpstr>
      <vt:lpstr>PowerPoint Presentation</vt:lpstr>
      <vt:lpstr>PowerPoint Presentation</vt:lpstr>
      <vt:lpstr>Future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Blue River Technologies Inc.</vt:lpstr>
      <vt:lpstr>Deep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Blue River Technologies Inc.</vt:lpstr>
      <vt:lpstr>PowerPoint Presentation</vt:lpstr>
      <vt:lpstr>PowerPoint Presentation</vt:lpstr>
      <vt:lpstr>Post Cultivation Hand Weeding Rate</vt:lpstr>
      <vt:lpstr>Post Cultivation Hand Weeding Rate</vt:lpstr>
      <vt:lpstr>PowerPoint Presentation</vt:lpstr>
      <vt:lpstr>PowerPoint Presentation</vt:lpstr>
      <vt:lpstr>PowerPoint Presentation</vt:lpstr>
      <vt:lpstr>PowerPoint Presentation</vt:lpstr>
      <vt:lpstr>PowerPoint Presentation</vt:lpstr>
      <vt:lpstr>PowerPoint Presentation</vt:lpstr>
      <vt:lpstr>Limited Adoption in U.S.</vt:lpstr>
      <vt:lpstr>Robotic In-Row Weeders</vt:lpstr>
      <vt:lpstr>Blue River Technologies Inc.</vt:lpstr>
      <vt:lpstr>PowerPoint Presentation</vt:lpstr>
    </vt:vector>
  </TitlesOfParts>
  <Company>USDA-ARS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Siemens</dc:creator>
  <cp:lastModifiedBy>Mark C. Siemens</cp:lastModifiedBy>
  <cp:revision>1974</cp:revision>
  <cp:lastPrinted>2013-07-21T00:07:57Z</cp:lastPrinted>
  <dcterms:created xsi:type="dcterms:W3CDTF">2002-01-29T01:47:15Z</dcterms:created>
  <dcterms:modified xsi:type="dcterms:W3CDTF">2016-11-02T14:28:46Z</dcterms:modified>
</cp:coreProperties>
</file>