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427" r:id="rId3"/>
    <p:sldId id="358" r:id="rId4"/>
    <p:sldId id="428" r:id="rId5"/>
    <p:sldId id="431" r:id="rId6"/>
    <p:sldId id="432" r:id="rId7"/>
    <p:sldId id="430" r:id="rId8"/>
    <p:sldId id="433" r:id="rId9"/>
    <p:sldId id="434" r:id="rId10"/>
    <p:sldId id="355" r:id="rId11"/>
    <p:sldId id="410" r:id="rId12"/>
    <p:sldId id="411" r:id="rId13"/>
    <p:sldId id="407" r:id="rId14"/>
    <p:sldId id="406" r:id="rId15"/>
    <p:sldId id="359" r:id="rId16"/>
    <p:sldId id="387" r:id="rId17"/>
    <p:sldId id="388" r:id="rId18"/>
    <p:sldId id="389" r:id="rId19"/>
    <p:sldId id="390" r:id="rId20"/>
    <p:sldId id="391" r:id="rId21"/>
    <p:sldId id="435" r:id="rId22"/>
    <p:sldId id="436" r:id="rId23"/>
    <p:sldId id="437" r:id="rId24"/>
    <p:sldId id="438" r:id="rId25"/>
    <p:sldId id="439" r:id="rId26"/>
    <p:sldId id="440" r:id="rId27"/>
    <p:sldId id="441" r:id="rId28"/>
    <p:sldId id="442" r:id="rId29"/>
    <p:sldId id="443" r:id="rId30"/>
    <p:sldId id="444" r:id="rId31"/>
    <p:sldId id="445" r:id="rId32"/>
    <p:sldId id="446" r:id="rId33"/>
    <p:sldId id="447" r:id="rId34"/>
    <p:sldId id="448" r:id="rId35"/>
    <p:sldId id="449" r:id="rId36"/>
    <p:sldId id="450" r:id="rId37"/>
    <p:sldId id="451" r:id="rId38"/>
    <p:sldId id="452" r:id="rId39"/>
    <p:sldId id="453" r:id="rId40"/>
    <p:sldId id="362" r:id="rId41"/>
    <p:sldId id="392" r:id="rId42"/>
    <p:sldId id="395" r:id="rId43"/>
    <p:sldId id="396" r:id="rId44"/>
    <p:sldId id="357" r:id="rId45"/>
    <p:sldId id="356" r:id="rId46"/>
    <p:sldId id="398" r:id="rId47"/>
    <p:sldId id="394" r:id="rId48"/>
    <p:sldId id="397" r:id="rId49"/>
    <p:sldId id="399" r:id="rId50"/>
    <p:sldId id="400" r:id="rId51"/>
    <p:sldId id="274" r:id="rId52"/>
    <p:sldId id="426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FF9900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9900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9900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9900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9900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9900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9900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9900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9900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D59B"/>
    <a:srgbClr val="EAE0B4"/>
    <a:srgbClr val="003300"/>
    <a:srgbClr val="006600"/>
    <a:srgbClr val="33CC33"/>
    <a:srgbClr val="008000"/>
    <a:srgbClr val="00FF00"/>
    <a:srgbClr val="38D0CC"/>
    <a:srgbClr val="42D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2" autoAdjust="0"/>
    <p:restoredTop sz="94660"/>
  </p:normalViewPr>
  <p:slideViewPr>
    <p:cSldViewPr>
      <p:cViewPr varScale="1">
        <p:scale>
          <a:sx n="117" d="100"/>
          <a:sy n="117" d="100"/>
        </p:scale>
        <p:origin x="45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2F52F088-69BB-4D64-A638-2A0E9A60C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2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AD1A831-53C5-411D-9410-8CCA5EB3F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27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3A9FD-E9EF-435A-A197-F50420FEE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65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D8FE3-47A5-4268-BD65-73EFE2C0E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7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176C4-3346-48D7-A937-57DD4942F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99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DD14E-9519-40F3-A29A-F85F9A03E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3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3A5A0-1570-450F-B12D-7A5CBD399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17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DAAC4-B2C4-49E0-BDDF-959D05899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20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2F510E4-7DD3-4B42-B1F0-EC1BBB10D6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699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A6F5901-C2C9-4C47-82B1-623B3B25D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38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48CD5-F6C1-422F-B991-C1715CB52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9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DD6E9-8EA0-4C43-BB82-7C1958FBD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9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FFC82-3635-4350-AEC9-54F0C5F1C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1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BEE19-CC45-4165-9133-EDE7E9144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3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78A67-8A1B-4F28-B990-B6033F138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6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52FA3-5F72-4BBD-813B-BC5FC1071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3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3FD43-7186-45E5-B003-1A38BD4C8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7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41435-5B33-425A-BC2C-A320ABFC7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7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F0D"/>
            </a:gs>
            <a:gs pos="50000">
              <a:srgbClr val="33441C"/>
            </a:gs>
            <a:gs pos="100000">
              <a:srgbClr val="181F0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D1CE5C0-D528-4514-8DA5-04FBD6971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3" r:id="rId15"/>
    <p:sldLayoutId id="214748371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AE0B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AE0B4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AE0B4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AE0B4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AE0B4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AE0B4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AE0B4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AE0B4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AE0B4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EAE0B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EAE0B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EAE0B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EAE0B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EAE0B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AE0B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AE0B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AE0B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EAE0B4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6.wmf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plantpath.osu.edu/sites/plantpath/files/imce/files/Hoitink/BioCycle_2009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nature.berkeley.edu/garbelotto/downloads/Swainetal.pdf" TargetMode="External"/><Relationship Id="rId2" Type="http://schemas.openxmlformats.org/officeDocument/2006/relationships/hyperlink" Target="http://californiaagriculture.ucanr.edu/landingpage.cfm?article=ca.v069n04p237&amp;fulltext=ye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youtube.com/watch?v=hsdYrSgR4Ag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ddenoakdeath.org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://ucanr.edu/MarinIPM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organic.tfrec.wsu.edu/compost/ImagesWeb/CompSys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2" descr="Opening slide UC copy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43200"/>
            <a:ext cx="77724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Disease suppression in</a:t>
            </a:r>
            <a:r>
              <a:rPr lang="en-US" sz="4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composting process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5105400"/>
            <a:ext cx="5867400" cy="1447800"/>
          </a:xfrm>
          <a:gradFill rotWithShape="1">
            <a:gsLst>
              <a:gs pos="0">
                <a:srgbClr val="064002">
                  <a:alpha val="11000"/>
                </a:srgbClr>
              </a:gs>
              <a:gs pos="100000">
                <a:srgbClr val="064002">
                  <a:gamma/>
                  <a:shade val="46275"/>
                  <a:invGamma/>
                  <a:alpha val="12000"/>
                </a:srgbClr>
              </a:gs>
            </a:gsLst>
            <a:lin ang="5400000" scaled="1"/>
          </a:gradFill>
        </p:spPr>
        <p:txBody>
          <a:bodyPr/>
          <a:lstStyle/>
          <a:p>
            <a:pPr algn="r" eaLnBrk="1" hangingPunct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Steven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Swain, 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UCCE Marin &amp; Sonoma 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Counties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Matteo Garbelotto, 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UCB Forest Pathology Specialist</a:t>
            </a: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windrow composti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lum bright="-30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0"/>
            <a:ext cx="9144000" cy="685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6" y="-594"/>
            <a:ext cx="4566300" cy="6858594"/>
          </a:xfrm>
          <a:prstGeom prst="rect">
            <a:avLst/>
          </a:prstGeom>
        </p:spPr>
      </p:pic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810000"/>
            <a:ext cx="4038600" cy="2133600"/>
          </a:xfrm>
        </p:spPr>
        <p:txBody>
          <a:bodyPr/>
          <a:lstStyle/>
          <a:p>
            <a:r>
              <a:rPr lang="en-US" altLang="en-US" sz="2800" b="1" dirty="0"/>
              <a:t>“Traditional” composting method</a:t>
            </a:r>
          </a:p>
          <a:p>
            <a:r>
              <a:rPr lang="en-US" altLang="en-US" sz="2800" b="1" dirty="0"/>
              <a:t>Turned by various types of machinery</a:t>
            </a:r>
          </a:p>
        </p:txBody>
      </p:sp>
      <p:pic>
        <p:nvPicPr>
          <p:cNvPr id="46087" name="Picture 7" descr="Forced Air Static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bright="-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0"/>
            <a:ext cx="46482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90" name="Rectangle 10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 b="1" dirty="0"/>
              <a:t>No turning</a:t>
            </a:r>
          </a:p>
          <a:p>
            <a:r>
              <a:rPr lang="en-US" altLang="en-US" sz="2800" b="1" dirty="0"/>
              <a:t>Air forced in by blowers</a:t>
            </a:r>
            <a:r>
              <a:rPr lang="en-US" altLang="en-US" sz="2400" b="1" dirty="0"/>
              <a:t>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 Composting Processes (bay area)</a:t>
            </a:r>
            <a:endParaRPr lang="en-US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634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  <p:bldP spid="4609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0" y="2005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92170" name="AutoShape 10"/>
          <p:cNvGraphicFramePr>
            <a:graphicFrameLocks noChangeAspect="1"/>
          </p:cNvGraphicFramePr>
          <p:nvPr/>
        </p:nvGraphicFramePr>
        <p:xfrm>
          <a:off x="0" y="2009775"/>
          <a:ext cx="5486400" cy="283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Chart" r:id="rId3" imgW="0" imgH="0" progId="Excel.Chart.8">
                  <p:embed/>
                </p:oleObj>
              </mc:Choice>
              <mc:Fallback>
                <p:oleObj name="Chart" r:id="rId3" imgW="0" imgH="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09775"/>
                        <a:ext cx="5486400" cy="283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75" name="Rectangle 15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92174" name="Object 14"/>
          <p:cNvGraphicFramePr>
            <a:graphicFrameLocks noChangeAspect="1"/>
          </p:cNvGraphicFramePr>
          <p:nvPr/>
        </p:nvGraphicFramePr>
        <p:xfrm>
          <a:off x="0" y="77788"/>
          <a:ext cx="9066213" cy="646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Chart" r:id="rId4" imgW="9058351" imgH="6458102" progId="Excel.Chart.8">
                  <p:embed/>
                </p:oleObj>
              </mc:Choice>
              <mc:Fallback>
                <p:oleObj name="Chart" r:id="rId4" imgW="9058351" imgH="64581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7788"/>
                        <a:ext cx="9066213" cy="646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76" name="Line 16"/>
          <p:cNvSpPr>
            <a:spLocks noChangeShapeType="1"/>
          </p:cNvSpPr>
          <p:nvPr/>
        </p:nvSpPr>
        <p:spPr bwMode="auto">
          <a:xfrm>
            <a:off x="838200" y="1905000"/>
            <a:ext cx="80772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8" name="Object 4"/>
          <p:cNvGraphicFramePr>
            <a:graphicFrameLocks noChangeAspect="1"/>
          </p:cNvGraphicFramePr>
          <p:nvPr/>
        </p:nvGraphicFramePr>
        <p:xfrm>
          <a:off x="-152400" y="152400"/>
          <a:ext cx="92964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Chart" r:id="rId3" imgW="6057900" imgH="3800551" progId="Excel.Chart.8">
                  <p:embed/>
                </p:oleObj>
              </mc:Choice>
              <mc:Fallback>
                <p:oleObj name="Chart" r:id="rId3" imgW="6057900" imgH="38005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2400" y="152400"/>
                        <a:ext cx="92964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9" name="Line 15"/>
          <p:cNvSpPr>
            <a:spLocks noChangeShapeType="1"/>
          </p:cNvSpPr>
          <p:nvPr/>
        </p:nvSpPr>
        <p:spPr bwMode="auto">
          <a:xfrm>
            <a:off x="685800" y="2590800"/>
            <a:ext cx="8229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5" name="Picture 7" descr="Monica &amp; oven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75"/>
            <a:ext cx="9144000" cy="686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Heat Treatment </a:t>
            </a:r>
            <a:r>
              <a:rPr lang="en-US" altLang="en-US" sz="3600" dirty="0" smtClean="0"/>
              <a:t>of P. ramorum on </a:t>
            </a:r>
            <a:r>
              <a:rPr lang="en-US" altLang="en-US" sz="3600" dirty="0"/>
              <a:t>Natural Substrates</a:t>
            </a:r>
          </a:p>
        </p:txBody>
      </p:sp>
      <p:pic>
        <p:nvPicPr>
          <p:cNvPr id="68617" name="Picture 9" descr="Chlamydospore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4357688"/>
            <a:ext cx="3886200" cy="2576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90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 preferRelativeResize="0">
            <a:picLocks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1143000" y="1143000"/>
            <a:ext cx="6858000" cy="4572000"/>
          </a:xfrm>
          <a:solidFill>
            <a:srgbClr val="000000">
              <a:alpha val="50000"/>
            </a:srgbClr>
          </a:solidFill>
          <a:ln/>
        </p:spPr>
      </p:pic>
      <p:graphicFrame>
        <p:nvGraphicFramePr>
          <p:cNvPr id="70663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3962400" y="1676400"/>
          <a:ext cx="3244850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Chart" r:id="rId4" imgW="5781655" imgH="3895830" progId="MSGraph.Chart.8">
                  <p:embed followColorScheme="full"/>
                </p:oleObj>
              </mc:Choice>
              <mc:Fallback>
                <p:oleObj name="Chart" r:id="rId4" imgW="5781655" imgH="389583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676400"/>
                        <a:ext cx="3244850" cy="218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5" name="Object 9"/>
          <p:cNvGraphicFramePr>
            <a:graphicFrameLocks noChangeAspect="1"/>
          </p:cNvGraphicFramePr>
          <p:nvPr>
            <p:ph sz="quarter" idx="3"/>
          </p:nvPr>
        </p:nvGraphicFramePr>
        <p:xfrm>
          <a:off x="6248400" y="1676400"/>
          <a:ext cx="3278188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Chart" r:id="rId6" imgW="6096090" imgH="4067280" progId="MSGraph.Chart.8">
                  <p:embed followColorScheme="full"/>
                </p:oleObj>
              </mc:Choice>
              <mc:Fallback>
                <p:oleObj name="Chart" r:id="rId6" imgW="6096090" imgH="406728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676400"/>
                        <a:ext cx="3278188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5181600" y="2819400"/>
            <a:ext cx="74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chemeClr val="bg1"/>
                </a:solidFill>
              </a:rPr>
              <a:t>1 Hour</a:t>
            </a: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7467600" y="2819400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chemeClr val="bg1"/>
                </a:solidFill>
              </a:rPr>
              <a:t>2 Hours</a:t>
            </a:r>
          </a:p>
        </p:txBody>
      </p:sp>
      <p:graphicFrame>
        <p:nvGraphicFramePr>
          <p:cNvPr id="70669" name="Object 13"/>
          <p:cNvGraphicFramePr>
            <a:graphicFrameLocks noChangeAspect="1"/>
          </p:cNvGraphicFramePr>
          <p:nvPr>
            <p:ph sz="quarter" idx="4"/>
          </p:nvPr>
        </p:nvGraphicFramePr>
        <p:xfrm>
          <a:off x="3962400" y="4038600"/>
          <a:ext cx="3254375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Chart" r:id="rId8" imgW="5781655" imgH="3886110" progId="MSGraph.Chart.8">
                  <p:embed followColorScheme="full"/>
                </p:oleObj>
              </mc:Choice>
              <mc:Fallback>
                <p:oleObj name="Chart" r:id="rId8" imgW="5781655" imgH="38861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038600"/>
                        <a:ext cx="3254375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1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/>
              <a:t>Heat Treatment of Pure Culture</a:t>
            </a: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5105400" y="5410200"/>
            <a:ext cx="942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chemeClr val="bg1"/>
                </a:solidFill>
              </a:rPr>
              <a:t>24 Hours</a:t>
            </a:r>
          </a:p>
        </p:txBody>
      </p:sp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5775325" y="11795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Time to Mortality</a:t>
            </a:r>
          </a:p>
        </p:txBody>
      </p: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6842125" y="4532313"/>
            <a:ext cx="21145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Lower tempera-</a:t>
            </a:r>
          </a:p>
          <a:p>
            <a:r>
              <a:rPr lang="en-US" altLang="en-US"/>
              <a:t>tures did not cause</a:t>
            </a:r>
          </a:p>
          <a:p>
            <a:r>
              <a:rPr lang="en-US" altLang="en-US"/>
              <a:t>mortality within the</a:t>
            </a:r>
          </a:p>
          <a:p>
            <a:r>
              <a:rPr lang="en-US" altLang="en-US"/>
              <a:t>experimental time</a:t>
            </a:r>
          </a:p>
          <a:p>
            <a:r>
              <a:rPr lang="en-US" altLang="en-US"/>
              <a:t>frame</a:t>
            </a:r>
          </a:p>
        </p:txBody>
      </p:sp>
    </p:spTree>
    <p:extLst>
      <p:ext uri="{BB962C8B-B14F-4D97-AF65-F5344CB8AC3E}">
        <p14:creationId xmlns:p14="http://schemas.microsoft.com/office/powerpoint/2010/main" val="11877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Curing time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None technically required</a:t>
            </a:r>
          </a:p>
          <a:p>
            <a:r>
              <a:rPr lang="en-US" sz="2800" dirty="0" smtClean="0"/>
              <a:t>Young (low curing times, typically &lt;1 </a:t>
            </a:r>
            <a:r>
              <a:rPr lang="en-US" sz="2800" dirty="0" err="1" smtClean="0"/>
              <a:t>wk</a:t>
            </a:r>
            <a:r>
              <a:rPr lang="en-US" sz="2800" dirty="0" smtClean="0"/>
              <a:t>)</a:t>
            </a:r>
          </a:p>
          <a:p>
            <a:pPr lvl="1"/>
            <a:r>
              <a:rPr lang="en-US" sz="2000" dirty="0" smtClean="0"/>
              <a:t>Low biodiversity, high chemical diversity</a:t>
            </a:r>
          </a:p>
          <a:p>
            <a:pPr lvl="1"/>
            <a:r>
              <a:rPr lang="en-US" sz="2000" dirty="0" smtClean="0"/>
              <a:t>Recolonization easy(</a:t>
            </a:r>
            <a:r>
              <a:rPr lang="en-US" sz="2000" dirty="0" err="1" smtClean="0"/>
              <a:t>ish</a:t>
            </a:r>
            <a:r>
              <a:rPr lang="en-US" sz="2000" dirty="0" smtClean="0"/>
              <a:t>)</a:t>
            </a:r>
          </a:p>
          <a:p>
            <a:r>
              <a:rPr lang="en-US" sz="2800" dirty="0" smtClean="0"/>
              <a:t>Mesic (1-4 weeks)</a:t>
            </a:r>
          </a:p>
          <a:p>
            <a:pPr lvl="1"/>
            <a:r>
              <a:rPr lang="en-US" sz="2000" dirty="0" smtClean="0"/>
              <a:t>High biodiversity, recolonization in process</a:t>
            </a:r>
          </a:p>
          <a:p>
            <a:pPr lvl="1"/>
            <a:r>
              <a:rPr lang="en-US" sz="2000" dirty="0" smtClean="0"/>
              <a:t>Most reactive chemicals stabilized</a:t>
            </a:r>
            <a:endParaRPr lang="en-US" sz="2000" dirty="0" smtClean="0"/>
          </a:p>
          <a:p>
            <a:r>
              <a:rPr lang="en-US" sz="2800" dirty="0" smtClean="0"/>
              <a:t>Mature (^ curing times, typically &gt;4 </a:t>
            </a:r>
            <a:r>
              <a:rPr lang="en-US" sz="2800" dirty="0" err="1" smtClean="0"/>
              <a:t>wks</a:t>
            </a:r>
            <a:r>
              <a:rPr lang="en-US" sz="2800" dirty="0" smtClean="0"/>
              <a:t>)</a:t>
            </a:r>
          </a:p>
          <a:p>
            <a:pPr lvl="1"/>
            <a:r>
              <a:rPr lang="en-US" sz="2000" dirty="0" smtClean="0"/>
              <a:t>Moderate </a:t>
            </a:r>
            <a:r>
              <a:rPr lang="en-US" sz="2000" dirty="0" smtClean="0"/>
              <a:t>biodiversity, chemically homogenous and stable</a:t>
            </a:r>
          </a:p>
          <a:p>
            <a:pPr lvl="1"/>
            <a:r>
              <a:rPr lang="en-US" sz="2000" dirty="0" smtClean="0"/>
              <a:t>Recolonization finished</a:t>
            </a:r>
          </a:p>
          <a:p>
            <a:r>
              <a:rPr lang="en-US" sz="2400" dirty="0" smtClean="0"/>
              <a:t>NOTE: These times vary with location </a:t>
            </a:r>
            <a:r>
              <a:rPr lang="en-US" sz="2400" dirty="0"/>
              <a:t>&amp;</a:t>
            </a:r>
            <a:r>
              <a:rPr lang="en-US" sz="2400" dirty="0" smtClean="0"/>
              <a:t> climate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36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with mulch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formal definition of product or process</a:t>
            </a:r>
          </a:p>
          <a:p>
            <a:pPr lvl="1"/>
            <a:r>
              <a:rPr lang="en-US" dirty="0" smtClean="0"/>
              <a:t>Mylar </a:t>
            </a:r>
          </a:p>
          <a:p>
            <a:pPr lvl="2"/>
            <a:r>
              <a:rPr lang="en-US" dirty="0" smtClean="0"/>
              <a:t>shredded reflective plastic for </a:t>
            </a:r>
            <a:r>
              <a:rPr lang="en-US" dirty="0" err="1" smtClean="0"/>
              <a:t>thrips</a:t>
            </a:r>
            <a:r>
              <a:rPr lang="en-US" dirty="0" smtClean="0"/>
              <a:t> control</a:t>
            </a:r>
          </a:p>
          <a:p>
            <a:pPr lvl="1"/>
            <a:r>
              <a:rPr lang="en-US" dirty="0" smtClean="0"/>
              <a:t>Sheet mulching</a:t>
            </a:r>
          </a:p>
          <a:p>
            <a:pPr lvl="2"/>
            <a:r>
              <a:rPr lang="en-US" dirty="0" smtClean="0"/>
              <a:t>Newspaper/cardboard/manure/wood chip lasagna</a:t>
            </a:r>
          </a:p>
          <a:p>
            <a:pPr lvl="1"/>
            <a:r>
              <a:rPr lang="en-US" dirty="0" smtClean="0"/>
              <a:t>Wood chips</a:t>
            </a:r>
          </a:p>
          <a:p>
            <a:pPr lvl="2"/>
            <a:r>
              <a:rPr lang="en-US" dirty="0" smtClean="0"/>
              <a:t>Straight from chipper</a:t>
            </a:r>
          </a:p>
          <a:p>
            <a:pPr lvl="2"/>
            <a:r>
              <a:rPr lang="en-US" dirty="0" smtClean="0"/>
              <a:t>Pallets</a:t>
            </a:r>
          </a:p>
          <a:p>
            <a:pPr lvl="1"/>
            <a:r>
              <a:rPr lang="en-US" dirty="0" smtClean="0"/>
              <a:t>BUT fresh wood chips can self-compost</a:t>
            </a:r>
          </a:p>
          <a:p>
            <a:pPr lvl="2"/>
            <a:r>
              <a:rPr lang="en-US" dirty="0" smtClean="0"/>
              <a:t>Especially if chipped with leaves (</a:t>
            </a:r>
            <a:r>
              <a:rPr lang="en-US" dirty="0" smtClean="0"/>
              <a:t>unregulated?)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26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3.bp.blogspot.com/_NnjdtUukgt8/TOKs8DDd2VI/AAAAAAAAAGs/mZsTv5Y3q3Q/s1600/steaming+mulch+11-2010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3593" y="6096000"/>
            <a:ext cx="2819400" cy="258763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http://onelittlefarm.blogspot.com</a:t>
            </a:r>
          </a:p>
        </p:txBody>
      </p:sp>
    </p:spTree>
    <p:extLst>
      <p:ext uri="{BB962C8B-B14F-4D97-AF65-F5344CB8AC3E}">
        <p14:creationId xmlns:p14="http://schemas.microsoft.com/office/powerpoint/2010/main" val="11785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" y="8847"/>
            <a:ext cx="9114310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Compost as a cure?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Harry A.J. </a:t>
            </a:r>
            <a:r>
              <a:rPr lang="en-US" sz="2800" dirty="0" err="1" smtClean="0"/>
              <a:t>Hoitink</a:t>
            </a:r>
            <a:r>
              <a:rPr lang="en-US" sz="2800" dirty="0" smtClean="0"/>
              <a:t> at the Ohio State U.</a:t>
            </a:r>
          </a:p>
          <a:p>
            <a:pPr lvl="1"/>
            <a:r>
              <a:rPr lang="en-US" sz="2400" dirty="0" smtClean="0"/>
              <a:t>Composted green-waste (bark) is disease suppressive in potting mixes (1970’s – 2009+)</a:t>
            </a:r>
          </a:p>
          <a:p>
            <a:pPr lvl="1"/>
            <a:r>
              <a:rPr lang="en-US" sz="2400" dirty="0" smtClean="0"/>
              <a:t>Bacillus, Trichoderma, etc.</a:t>
            </a:r>
          </a:p>
          <a:p>
            <a:pPr lvl="1"/>
            <a:r>
              <a:rPr lang="en-US" sz="1400" dirty="0" smtClean="0"/>
              <a:t>e.g.:  </a:t>
            </a:r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plantpath.osu.edu/sites/plantpath/files/imce/files/Hoitink/BioCycle_2009.pdf</a:t>
            </a:r>
            <a:r>
              <a:rPr lang="en-US" sz="1400" dirty="0" smtClean="0"/>
              <a:t> </a:t>
            </a:r>
          </a:p>
          <a:p>
            <a:r>
              <a:rPr lang="en-US" sz="2800" dirty="0" smtClean="0"/>
              <a:t>The </a:t>
            </a:r>
            <a:r>
              <a:rPr lang="en-US" sz="2800" dirty="0" err="1" smtClean="0"/>
              <a:t>Ashburner</a:t>
            </a:r>
            <a:r>
              <a:rPr lang="en-US" sz="2800" dirty="0" smtClean="0"/>
              <a:t> system:  Guy </a:t>
            </a:r>
            <a:r>
              <a:rPr lang="en-US" sz="2800" dirty="0" err="1" smtClean="0"/>
              <a:t>Ashburner</a:t>
            </a:r>
            <a:r>
              <a:rPr lang="en-US" sz="2800" dirty="0" smtClean="0"/>
              <a:t> (Australian avocado grower, 1970’s) </a:t>
            </a:r>
          </a:p>
          <a:p>
            <a:pPr lvl="1"/>
            <a:r>
              <a:rPr lang="en-US" sz="2400" dirty="0" smtClean="0"/>
              <a:t>cover crop / mulches, and amends soil beneath trees</a:t>
            </a:r>
          </a:p>
          <a:p>
            <a:pPr lvl="1"/>
            <a:r>
              <a:rPr lang="en-US" sz="2400" dirty="0" smtClean="0"/>
              <a:t>Reduces </a:t>
            </a:r>
            <a:r>
              <a:rPr lang="en-US" sz="2400" i="1" dirty="0" smtClean="0"/>
              <a:t>P. </a:t>
            </a:r>
            <a:r>
              <a:rPr lang="en-US" sz="2400" i="1" dirty="0" err="1" smtClean="0"/>
              <a:t>cinnamomi</a:t>
            </a:r>
            <a:r>
              <a:rPr lang="en-US" sz="2400" i="1" dirty="0" smtClean="0"/>
              <a:t> </a:t>
            </a:r>
            <a:r>
              <a:rPr lang="en-US" sz="2400" dirty="0" smtClean="0"/>
              <a:t>infections after several years</a:t>
            </a:r>
          </a:p>
          <a:p>
            <a:pPr lvl="1"/>
            <a:r>
              <a:rPr lang="en-US" sz="1400" dirty="0" smtClean="0"/>
              <a:t>Ref: </a:t>
            </a:r>
            <a:r>
              <a:rPr lang="en-US" sz="1400" dirty="0" err="1" smtClean="0"/>
              <a:t>Magdoff</a:t>
            </a:r>
            <a:r>
              <a:rPr lang="en-US" sz="1400" dirty="0" smtClean="0"/>
              <a:t> F. &amp; Weil R.R. (2004) </a:t>
            </a:r>
            <a:r>
              <a:rPr lang="en-US" sz="1400" dirty="0">
                <a:ea typeface="+mn-ea"/>
                <a:cs typeface="+mn-cs"/>
              </a:rPr>
              <a:t>Soil Organic Matter in </a:t>
            </a:r>
            <a:r>
              <a:rPr lang="en-US" sz="1400" dirty="0" smtClean="0">
                <a:ea typeface="+mn-ea"/>
                <a:cs typeface="+mn-cs"/>
              </a:rPr>
              <a:t>Agriculture, </a:t>
            </a:r>
            <a:r>
              <a:rPr lang="en-US" sz="1400" dirty="0" smtClean="0"/>
              <a:t>CRC Press, p.162</a:t>
            </a:r>
          </a:p>
          <a:p>
            <a:pPr lvl="1"/>
            <a:r>
              <a:rPr lang="en-US" sz="2400" dirty="0" smtClean="0"/>
              <a:t>Adopted wholesale by Australian avocado industry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875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944562"/>
          </a:xfrm>
        </p:spPr>
        <p:txBody>
          <a:bodyPr/>
          <a:lstStyle/>
          <a:p>
            <a:r>
              <a:rPr lang="en-US" sz="4000" dirty="0" smtClean="0"/>
              <a:t>Compost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7638"/>
            <a:ext cx="4038600" cy="5135562"/>
          </a:xfrm>
        </p:spPr>
        <p:txBody>
          <a:bodyPr/>
          <a:lstStyle/>
          <a:p>
            <a:r>
              <a:rPr lang="en-US" dirty="0" smtClean="0"/>
              <a:t>DD?</a:t>
            </a:r>
          </a:p>
          <a:p>
            <a:pPr lvl="1"/>
            <a:r>
              <a:rPr lang="en-US" dirty="0" smtClean="0"/>
              <a:t>Webster’s 2</a:t>
            </a:r>
            <a:r>
              <a:rPr lang="en-US" baseline="30000" dirty="0" smtClean="0"/>
              <a:t>nd</a:t>
            </a:r>
            <a:r>
              <a:rPr lang="en-US" dirty="0" smtClean="0"/>
              <a:t> College Edition:</a:t>
            </a:r>
          </a:p>
          <a:p>
            <a:pPr lvl="2"/>
            <a:r>
              <a:rPr lang="en-US" sz="1600" i="1" dirty="0" smtClean="0"/>
              <a:t>-n</a:t>
            </a:r>
            <a:r>
              <a:rPr lang="en-US" sz="1600" dirty="0" smtClean="0"/>
              <a:t> A mixture of decomposing vegetable refuse, manure, etc., for fertilizing and conditioning the soil</a:t>
            </a:r>
          </a:p>
          <a:p>
            <a:pPr lvl="2"/>
            <a:r>
              <a:rPr lang="en-US" sz="1600" dirty="0" smtClean="0"/>
              <a:t>-</a:t>
            </a:r>
            <a:r>
              <a:rPr lang="en-US" sz="1600" i="1" dirty="0" err="1" smtClean="0"/>
              <a:t>vt</a:t>
            </a:r>
            <a:r>
              <a:rPr lang="en-US" sz="1600" i="1" dirty="0" smtClean="0"/>
              <a:t> </a:t>
            </a:r>
            <a:r>
              <a:rPr lang="en-US" sz="1600" dirty="0" smtClean="0"/>
              <a:t>To convert (vegetable refuse) into compost</a:t>
            </a:r>
          </a:p>
          <a:p>
            <a:pPr lvl="1"/>
            <a:r>
              <a:rPr lang="en-US" dirty="0" smtClean="0"/>
              <a:t>Mulch?</a:t>
            </a:r>
          </a:p>
          <a:p>
            <a:pPr lvl="2"/>
            <a:r>
              <a:rPr lang="en-US" sz="1600" dirty="0" smtClean="0"/>
              <a:t>Leaves, straw, peat moss, etc., spread on the ground around plants to prevent evaporation of water from soil, freezing of roots, etc.</a:t>
            </a:r>
            <a:endParaRPr lang="en-US" sz="1600" dirty="0"/>
          </a:p>
        </p:txBody>
      </p:sp>
      <p:pic>
        <p:nvPicPr>
          <p:cNvPr id="11266" name="Picture 2" descr="Garden Compost P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6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compost disinfect my soil?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3967"/>
            <a:ext cx="8229600" cy="4525963"/>
          </a:xfrm>
        </p:spPr>
        <p:txBody>
          <a:bodyPr/>
          <a:lstStyle/>
          <a:p>
            <a:r>
              <a:rPr lang="en-US" sz="2800" dirty="0" smtClean="0"/>
              <a:t>Field efficacy</a:t>
            </a:r>
          </a:p>
          <a:p>
            <a:pPr lvl="1"/>
            <a:r>
              <a:rPr lang="en-US" sz="2400" dirty="0" smtClean="0"/>
              <a:t>Results all over the board</a:t>
            </a:r>
          </a:p>
          <a:p>
            <a:pPr lvl="1"/>
            <a:r>
              <a:rPr lang="en-US" sz="2400" dirty="0" smtClean="0"/>
              <a:t>Product consistency</a:t>
            </a:r>
          </a:p>
          <a:p>
            <a:pPr lvl="2"/>
            <a:r>
              <a:rPr lang="en-US" sz="2000" dirty="0" smtClean="0"/>
              <a:t>Process is regulated (kills most pathogens)</a:t>
            </a:r>
          </a:p>
          <a:p>
            <a:pPr lvl="2"/>
            <a:r>
              <a:rPr lang="en-US" sz="2000" dirty="0" smtClean="0"/>
              <a:t>Product is not regulated (may not be effective vs pathogens)</a:t>
            </a:r>
          </a:p>
          <a:p>
            <a:pPr lvl="1"/>
            <a:r>
              <a:rPr lang="en-US" sz="2400" dirty="0" smtClean="0"/>
              <a:t>Suggestions for post-process inoculation</a:t>
            </a:r>
          </a:p>
          <a:p>
            <a:pPr lvl="2"/>
            <a:r>
              <a:rPr lang="en-US" sz="2000" dirty="0" smtClean="0"/>
              <a:t>Trichoderma, other bio-fungicides</a:t>
            </a:r>
          </a:p>
          <a:p>
            <a:pPr lvl="2"/>
            <a:r>
              <a:rPr lang="en-US" sz="2000" dirty="0" smtClean="0"/>
              <a:t>Cost is already a factor</a:t>
            </a:r>
          </a:p>
          <a:p>
            <a:pPr lvl="3"/>
            <a:r>
              <a:rPr lang="en-US" sz="1600" dirty="0" smtClean="0"/>
              <a:t>Full circle?</a:t>
            </a:r>
          </a:p>
          <a:p>
            <a:r>
              <a:rPr lang="en-US" sz="2800" dirty="0" smtClean="0"/>
              <a:t>Giles Hardy and others show that some (many?) </a:t>
            </a:r>
            <a:r>
              <a:rPr lang="en-US" sz="2800" dirty="0" err="1" smtClean="0"/>
              <a:t>soilborne</a:t>
            </a:r>
            <a:r>
              <a:rPr lang="en-US" sz="2800" dirty="0" smtClean="0"/>
              <a:t> </a:t>
            </a:r>
            <a:r>
              <a:rPr lang="en-US" sz="2800" dirty="0" err="1" smtClean="0"/>
              <a:t>Phytophthora</a:t>
            </a:r>
            <a:r>
              <a:rPr lang="en-US" sz="2800" dirty="0" smtClean="0"/>
              <a:t> species can survive in finished compost</a:t>
            </a:r>
          </a:p>
        </p:txBody>
      </p:sp>
    </p:spTree>
    <p:extLst>
      <p:ext uri="{BB962C8B-B14F-4D97-AF65-F5344CB8AC3E}">
        <p14:creationId xmlns:p14="http://schemas.microsoft.com/office/powerpoint/2010/main" val="780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r>
              <a:rPr lang="en-US" altLang="en-US" dirty="0" smtClean="0"/>
              <a:t>Can </a:t>
            </a:r>
            <a:r>
              <a:rPr lang="en-US" altLang="en-US" sz="4000" i="1" dirty="0" smtClean="0"/>
              <a:t>P. ramorum </a:t>
            </a:r>
            <a:r>
              <a:rPr lang="en-US" altLang="en-US" dirty="0" smtClean="0"/>
              <a:t>survive the composting process?</a:t>
            </a:r>
            <a:endParaRPr lang="en-US" altLang="en-US" dirty="0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altLang="en-US" dirty="0" smtClean="0"/>
              <a:t>Federal quarantine </a:t>
            </a:r>
            <a:r>
              <a:rPr lang="en-US" altLang="en-US" dirty="0"/>
              <a:t>on </a:t>
            </a:r>
            <a:r>
              <a:rPr lang="en-US" altLang="en-US" i="1" dirty="0" smtClean="0"/>
              <a:t>P. ramorum</a:t>
            </a:r>
            <a:endParaRPr lang="en-US" altLang="en-US" i="1" dirty="0"/>
          </a:p>
          <a:p>
            <a:r>
              <a:rPr lang="en-US" altLang="en-US" dirty="0"/>
              <a:t>Composting industry subject to quarantine</a:t>
            </a:r>
          </a:p>
          <a:p>
            <a:r>
              <a:rPr lang="en-US" altLang="en-US" dirty="0"/>
              <a:t>We prove composting eradicates</a:t>
            </a:r>
          </a:p>
          <a:p>
            <a:pPr lvl="1"/>
            <a:r>
              <a:rPr lang="en-US" altLang="en-US" dirty="0"/>
              <a:t>Cultural methods to assess contagion</a:t>
            </a:r>
          </a:p>
          <a:p>
            <a:pPr lvl="1"/>
            <a:r>
              <a:rPr lang="en-US" altLang="en-US" dirty="0"/>
              <a:t>DNA methods to assess survival</a:t>
            </a:r>
          </a:p>
          <a:p>
            <a:r>
              <a:rPr lang="en-US" altLang="en-US" dirty="0"/>
              <a:t>Properly processed compost </a:t>
            </a:r>
            <a:r>
              <a:rPr lang="en-US" altLang="en-US" dirty="0" smtClean="0"/>
              <a:t>should be exempted </a:t>
            </a:r>
            <a:r>
              <a:rPr lang="en-US" altLang="en-US" dirty="0"/>
              <a:t>from quarantine</a:t>
            </a:r>
          </a:p>
        </p:txBody>
      </p:sp>
    </p:spTree>
    <p:extLst>
      <p:ext uri="{BB962C8B-B14F-4D97-AF65-F5344CB8AC3E}">
        <p14:creationId xmlns:p14="http://schemas.microsoft.com/office/powerpoint/2010/main" val="35760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304800"/>
            <a:ext cx="4419600" cy="1143000"/>
          </a:xfrm>
        </p:spPr>
        <p:txBody>
          <a:bodyPr/>
          <a:lstStyle/>
          <a:p>
            <a:r>
              <a:rPr lang="en-US" altLang="en-US" sz="4000" i="1"/>
              <a:t>Phytophthora ramorum</a:t>
            </a:r>
            <a:endParaRPr lang="en-US" altLang="en-US" sz="4000"/>
          </a:p>
        </p:txBody>
      </p:sp>
      <p:pic>
        <p:nvPicPr>
          <p:cNvPr id="130054" name="Picture 6" descr="tanoak canopy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14600"/>
            <a:ext cx="3810000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53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4267200" y="1524000"/>
            <a:ext cx="4572000" cy="4953000"/>
          </a:xfrm>
        </p:spPr>
        <p:txBody>
          <a:bodyPr/>
          <a:lstStyle/>
          <a:p>
            <a:r>
              <a:rPr lang="en-US" altLang="en-US" sz="2800" dirty="0"/>
              <a:t>Sudden Oak Death</a:t>
            </a:r>
          </a:p>
          <a:p>
            <a:r>
              <a:rPr lang="en-US" altLang="en-US" sz="2800" dirty="0"/>
              <a:t>Rain, wind, water dispersed</a:t>
            </a:r>
          </a:p>
          <a:p>
            <a:r>
              <a:rPr lang="en-US" altLang="en-US" sz="2800" dirty="0"/>
              <a:t>Devastating to oak trees and relatives</a:t>
            </a:r>
          </a:p>
          <a:p>
            <a:r>
              <a:rPr lang="en-US" altLang="en-US" sz="2800" dirty="0"/>
              <a:t>Large host list</a:t>
            </a:r>
          </a:p>
          <a:p>
            <a:pPr lvl="1"/>
            <a:r>
              <a:rPr lang="en-US" altLang="en-US" sz="2400" dirty="0"/>
              <a:t>Many landscape species</a:t>
            </a:r>
          </a:p>
          <a:p>
            <a:r>
              <a:rPr lang="en-US" altLang="en-US" sz="2800" dirty="0"/>
              <a:t>Believed to be </a:t>
            </a:r>
            <a:r>
              <a:rPr lang="en-US" altLang="en-US" sz="2800" dirty="0" smtClean="0"/>
              <a:t>introduced</a:t>
            </a:r>
            <a:endParaRPr lang="en-US" altLang="en-US" sz="2800" dirty="0"/>
          </a:p>
        </p:txBody>
      </p:sp>
      <p:pic>
        <p:nvPicPr>
          <p:cNvPr id="130058" name="Picture 10" descr="dead coastlive oak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30700"/>
            <a:ext cx="3810000" cy="2527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59" name="Picture 11" descr="casca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26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46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0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0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0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0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5" name="Picture 9" descr="GG Tarp Grader 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8350" y="0"/>
            <a:ext cx="45656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143000"/>
          </a:xfrm>
        </p:spPr>
        <p:txBody>
          <a:bodyPr/>
          <a:lstStyle/>
          <a:p>
            <a:r>
              <a:rPr lang="en-US" alt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</a:t>
            </a:r>
            <a:r>
              <a:rPr lang="en-US" alt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ramorum</a:t>
            </a: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composting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38862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More than 50,000 tons composted per day in California 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Composting effective against other diseases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USDA &amp; CIWMB requested study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Validate quarantine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400" dirty="0"/>
              <a:t>                 or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Provide exemption</a:t>
            </a:r>
          </a:p>
        </p:txBody>
      </p:sp>
    </p:spTree>
    <p:extLst>
      <p:ext uri="{BB962C8B-B14F-4D97-AF65-F5344CB8AC3E}">
        <p14:creationId xmlns:p14="http://schemas.microsoft.com/office/powerpoint/2010/main" val="42668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07" name="Picture 39" descr="DSCF0001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032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80" name="Picture 1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43000" y="1143000"/>
            <a:ext cx="6858000" cy="4572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altLang="en-US" sz="3200"/>
              <a:t>Cultural methods: Direct Plating vs. Baiting</a:t>
            </a:r>
          </a:p>
        </p:txBody>
      </p:sp>
      <p:pic>
        <p:nvPicPr>
          <p:cNvPr id="83975" name="Picture 7" descr="Inf Pears2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2819400"/>
            <a:ext cx="22860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86" name="Picture 18" descr="Laurel leaf bl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9400"/>
            <a:ext cx="2286000" cy="40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001" name="Group 33"/>
          <p:cNvGrpSpPr>
            <a:grpSpLocks/>
          </p:cNvGrpSpPr>
          <p:nvPr/>
        </p:nvGrpSpPr>
        <p:grpSpPr bwMode="auto">
          <a:xfrm>
            <a:off x="3276600" y="6096000"/>
            <a:ext cx="2133600" cy="304800"/>
            <a:chOff x="2064" y="3840"/>
            <a:chExt cx="1344" cy="192"/>
          </a:xfrm>
        </p:grpSpPr>
        <p:sp>
          <p:nvSpPr>
            <p:cNvPr id="83992" name="Oval 24"/>
            <p:cNvSpPr>
              <a:spLocks noChangeArrowheads="1"/>
            </p:cNvSpPr>
            <p:nvPr/>
          </p:nvSpPr>
          <p:spPr bwMode="auto">
            <a:xfrm>
              <a:off x="3312" y="3888"/>
              <a:ext cx="96" cy="96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1F881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3" name="Line 25"/>
            <p:cNvSpPr>
              <a:spLocks noChangeShapeType="1"/>
            </p:cNvSpPr>
            <p:nvPr/>
          </p:nvSpPr>
          <p:spPr bwMode="auto">
            <a:xfrm flipH="1">
              <a:off x="2304" y="3936"/>
              <a:ext cx="100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7" name="Oval 29"/>
            <p:cNvSpPr>
              <a:spLocks noChangeArrowheads="1"/>
            </p:cNvSpPr>
            <p:nvPr/>
          </p:nvSpPr>
          <p:spPr bwMode="auto">
            <a:xfrm>
              <a:off x="2064" y="3840"/>
              <a:ext cx="192" cy="192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8" name="Line 30"/>
            <p:cNvSpPr>
              <a:spLocks noChangeShapeType="1"/>
            </p:cNvSpPr>
            <p:nvPr/>
          </p:nvSpPr>
          <p:spPr bwMode="auto">
            <a:xfrm flipV="1">
              <a:off x="2112" y="38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022" name="Group 54"/>
          <p:cNvGrpSpPr>
            <a:grpSpLocks/>
          </p:cNvGrpSpPr>
          <p:nvPr/>
        </p:nvGrpSpPr>
        <p:grpSpPr bwMode="auto">
          <a:xfrm>
            <a:off x="2362200" y="6324600"/>
            <a:ext cx="3352800" cy="304800"/>
            <a:chOff x="1488" y="3984"/>
            <a:chExt cx="2112" cy="192"/>
          </a:xfrm>
        </p:grpSpPr>
        <p:sp>
          <p:nvSpPr>
            <p:cNvPr id="83994" name="Oval 26"/>
            <p:cNvSpPr>
              <a:spLocks noChangeArrowheads="1"/>
            </p:cNvSpPr>
            <p:nvPr/>
          </p:nvSpPr>
          <p:spPr bwMode="auto">
            <a:xfrm>
              <a:off x="3504" y="4032"/>
              <a:ext cx="96" cy="96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1F881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5" name="Line 27"/>
            <p:cNvSpPr>
              <a:spLocks noChangeShapeType="1"/>
            </p:cNvSpPr>
            <p:nvPr/>
          </p:nvSpPr>
          <p:spPr bwMode="auto">
            <a:xfrm flipH="1">
              <a:off x="1728" y="4080"/>
              <a:ext cx="177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9" name="Oval 31"/>
            <p:cNvSpPr>
              <a:spLocks noChangeArrowheads="1"/>
            </p:cNvSpPr>
            <p:nvPr/>
          </p:nvSpPr>
          <p:spPr bwMode="auto">
            <a:xfrm>
              <a:off x="1488" y="3984"/>
              <a:ext cx="192" cy="192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0" name="Line 32"/>
            <p:cNvSpPr>
              <a:spLocks noChangeShapeType="1"/>
            </p:cNvSpPr>
            <p:nvPr/>
          </p:nvSpPr>
          <p:spPr bwMode="auto">
            <a:xfrm flipV="1">
              <a:off x="1536" y="4032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005" name="Group 37"/>
          <p:cNvGrpSpPr>
            <a:grpSpLocks/>
          </p:cNvGrpSpPr>
          <p:nvPr/>
        </p:nvGrpSpPr>
        <p:grpSpPr bwMode="auto">
          <a:xfrm>
            <a:off x="2362200" y="3352800"/>
            <a:ext cx="3810000" cy="381000"/>
            <a:chOff x="1488" y="2112"/>
            <a:chExt cx="2400" cy="240"/>
          </a:xfrm>
        </p:grpSpPr>
        <p:sp>
          <p:nvSpPr>
            <p:cNvPr id="84003" name="Oval 35"/>
            <p:cNvSpPr>
              <a:spLocks noChangeArrowheads="1"/>
            </p:cNvSpPr>
            <p:nvPr/>
          </p:nvSpPr>
          <p:spPr bwMode="auto">
            <a:xfrm>
              <a:off x="3792" y="2256"/>
              <a:ext cx="96" cy="96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1F881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4" name="Line 36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2304" cy="19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023" name="Group 55"/>
          <p:cNvGrpSpPr>
            <a:grpSpLocks/>
          </p:cNvGrpSpPr>
          <p:nvPr/>
        </p:nvGrpSpPr>
        <p:grpSpPr bwMode="auto">
          <a:xfrm>
            <a:off x="4267200" y="2438400"/>
            <a:ext cx="2514600" cy="3505200"/>
            <a:chOff x="2688" y="1536"/>
            <a:chExt cx="1584" cy="2208"/>
          </a:xfrm>
        </p:grpSpPr>
        <p:sp>
          <p:nvSpPr>
            <p:cNvPr id="84009" name="Oval 41"/>
            <p:cNvSpPr>
              <a:spLocks noChangeArrowheads="1"/>
            </p:cNvSpPr>
            <p:nvPr/>
          </p:nvSpPr>
          <p:spPr bwMode="auto">
            <a:xfrm>
              <a:off x="2688" y="2112"/>
              <a:ext cx="1584" cy="1632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1F881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4" name="Line 46"/>
            <p:cNvSpPr>
              <a:spLocks noChangeShapeType="1"/>
            </p:cNvSpPr>
            <p:nvPr/>
          </p:nvSpPr>
          <p:spPr bwMode="auto">
            <a:xfrm flipV="1">
              <a:off x="3840" y="1536"/>
              <a:ext cx="336" cy="6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15" name="Line 47"/>
          <p:cNvSpPr>
            <a:spLocks noChangeShapeType="1"/>
          </p:cNvSpPr>
          <p:nvPr/>
        </p:nvSpPr>
        <p:spPr bwMode="auto">
          <a:xfrm>
            <a:off x="6934200" y="2438400"/>
            <a:ext cx="762000" cy="1447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4024" name="Group 56"/>
          <p:cNvGrpSpPr>
            <a:grpSpLocks/>
          </p:cNvGrpSpPr>
          <p:nvPr/>
        </p:nvGrpSpPr>
        <p:grpSpPr bwMode="auto">
          <a:xfrm>
            <a:off x="2362200" y="825500"/>
            <a:ext cx="6096000" cy="3594100"/>
            <a:chOff x="1488" y="520"/>
            <a:chExt cx="3840" cy="2264"/>
          </a:xfrm>
        </p:grpSpPr>
        <p:sp>
          <p:nvSpPr>
            <p:cNvPr id="84016" name="Oval 48"/>
            <p:cNvSpPr>
              <a:spLocks noChangeArrowheads="1"/>
            </p:cNvSpPr>
            <p:nvPr/>
          </p:nvSpPr>
          <p:spPr bwMode="auto">
            <a:xfrm>
              <a:off x="5232" y="2688"/>
              <a:ext cx="96" cy="96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1F881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021" name="Group 53"/>
            <p:cNvGrpSpPr>
              <a:grpSpLocks/>
            </p:cNvGrpSpPr>
            <p:nvPr/>
          </p:nvGrpSpPr>
          <p:grpSpPr bwMode="auto">
            <a:xfrm>
              <a:off x="1488" y="520"/>
              <a:ext cx="3792" cy="2168"/>
              <a:chOff x="1488" y="520"/>
              <a:chExt cx="3792" cy="2168"/>
            </a:xfrm>
          </p:grpSpPr>
          <p:sp>
            <p:nvSpPr>
              <p:cNvPr id="84018" name="Freeform 50"/>
              <p:cNvSpPr>
                <a:spLocks/>
              </p:cNvSpPr>
              <p:nvPr/>
            </p:nvSpPr>
            <p:spPr bwMode="auto">
              <a:xfrm>
                <a:off x="1488" y="520"/>
                <a:ext cx="3792" cy="2168"/>
              </a:xfrm>
              <a:custGeom>
                <a:avLst/>
                <a:gdLst>
                  <a:gd name="T0" fmla="*/ 3792 w 3792"/>
                  <a:gd name="T1" fmla="*/ 2168 h 2168"/>
                  <a:gd name="T2" fmla="*/ 2016 w 3792"/>
                  <a:gd name="T3" fmla="*/ 104 h 2168"/>
                  <a:gd name="T4" fmla="*/ 0 w 3792"/>
                  <a:gd name="T5" fmla="*/ 1544 h 2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92" h="2168">
                    <a:moveTo>
                      <a:pt x="3792" y="2168"/>
                    </a:moveTo>
                    <a:cubicBezTo>
                      <a:pt x="3220" y="1188"/>
                      <a:pt x="2648" y="208"/>
                      <a:pt x="2016" y="104"/>
                    </a:cubicBezTo>
                    <a:cubicBezTo>
                      <a:pt x="1384" y="0"/>
                      <a:pt x="692" y="772"/>
                      <a:pt x="0" y="1544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20" name="Line 52"/>
              <p:cNvSpPr>
                <a:spLocks noChangeShapeType="1"/>
              </p:cNvSpPr>
              <p:nvPr/>
            </p:nvSpPr>
            <p:spPr bwMode="auto">
              <a:xfrm flipH="1">
                <a:off x="1488" y="2016"/>
                <a:ext cx="48" cy="4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4025" name="Text Box 57"/>
          <p:cNvSpPr txBox="1">
            <a:spLocks noChangeArrowheads="1"/>
          </p:cNvSpPr>
          <p:nvPr/>
        </p:nvSpPr>
        <p:spPr bwMode="auto">
          <a:xfrm>
            <a:off x="914400" y="6019800"/>
            <a:ext cx="320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Method depends on substrate</a:t>
            </a:r>
          </a:p>
        </p:txBody>
      </p:sp>
    </p:spTree>
    <p:extLst>
      <p:ext uri="{BB962C8B-B14F-4D97-AF65-F5344CB8AC3E}">
        <p14:creationId xmlns:p14="http://schemas.microsoft.com/office/powerpoint/2010/main" val="30048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15" grpId="0" animBg="1"/>
      <p:bldP spid="840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4038600" cy="1143000"/>
          </a:xfrm>
        </p:spPr>
        <p:txBody>
          <a:bodyPr/>
          <a:lstStyle/>
          <a:p>
            <a:r>
              <a:rPr lang="en-US" altLang="en-US" sz="4000"/>
              <a:t>Can composting do the job?</a:t>
            </a:r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1910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“Direct Process Evaluation”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Test probe composition: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3 Stems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10 Chips (mesh bag)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10 Laurel leaves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400"/>
              <a:t>    (mesh bag)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Temp. Recorder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4x in each pile</a:t>
            </a:r>
          </a:p>
        </p:txBody>
      </p:sp>
      <p:pic>
        <p:nvPicPr>
          <p:cNvPr id="116743" name="Picture 7" descr="schematic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8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67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67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0"/>
            <a:ext cx="9144000" cy="533400"/>
          </a:xfrm>
        </p:spPr>
        <p:txBody>
          <a:bodyPr/>
          <a:lstStyle/>
          <a:p>
            <a:r>
              <a:rPr lang="en-US" altLang="en-US" sz="3200"/>
              <a:t>Turned Windrow and Oven Results by Site</a:t>
            </a:r>
          </a:p>
        </p:txBody>
      </p:sp>
      <p:graphicFrame>
        <p:nvGraphicFramePr>
          <p:cNvPr id="88711" name="Group 647"/>
          <p:cNvGraphicFramePr>
            <a:graphicFrameLocks noGrp="1"/>
          </p:cNvGraphicFramePr>
          <p:nvPr/>
        </p:nvGraphicFramePr>
        <p:xfrm>
          <a:off x="0" y="1676400"/>
          <a:ext cx="9144000" cy="1871663"/>
        </p:xfrm>
        <a:graphic>
          <a:graphicData uri="http://schemas.openxmlformats.org/drawingml/2006/table">
            <a:tbl>
              <a:tblPr/>
              <a:tblGrid>
                <a:gridCol w="533400"/>
                <a:gridCol w="304800"/>
                <a:gridCol w="838200"/>
                <a:gridCol w="762000"/>
                <a:gridCol w="762000"/>
                <a:gridCol w="838200"/>
                <a:gridCol w="838200"/>
                <a:gridCol w="762000"/>
                <a:gridCol w="1295400"/>
                <a:gridCol w="838200"/>
                <a:gridCol w="1371600"/>
              </a:tblGrid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Site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Pre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% Pre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SE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Post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% Post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SE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Delta mean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SEdiff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99% CI for 0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B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66/180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37%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3.85%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0/180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0.00%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-37%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3.85%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 +/- 13%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M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61/180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34%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4.49%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0/180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0.00%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-34%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4.49%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 +/- 16%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C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63/180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35%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3.08%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50/180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28%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1.38%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-7%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3.38%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 +/- 11%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47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O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52/168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31%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4.03%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0/168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0.00%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-31%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4.03%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/>
                          <a:cs typeface="Times New Roman" panose="02020603050405020304" pitchFamily="18" charset="0"/>
                        </a:rPr>
                        <a:t>0 +/- 14%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639" name="Group 575"/>
          <p:cNvGraphicFramePr>
            <a:graphicFrameLocks noGrp="1"/>
          </p:cNvGraphicFramePr>
          <p:nvPr/>
        </p:nvGraphicFramePr>
        <p:xfrm>
          <a:off x="0" y="4876800"/>
          <a:ext cx="9144000" cy="1374776"/>
        </p:xfrm>
        <a:graphic>
          <a:graphicData uri="http://schemas.openxmlformats.org/drawingml/2006/table">
            <a:tbl>
              <a:tblPr/>
              <a:tblGrid>
                <a:gridCol w="533400"/>
                <a:gridCol w="381000"/>
                <a:gridCol w="990600"/>
                <a:gridCol w="685800"/>
                <a:gridCol w="762000"/>
                <a:gridCol w="838200"/>
                <a:gridCol w="838200"/>
                <a:gridCol w="762000"/>
                <a:gridCol w="1219200"/>
                <a:gridCol w="762000"/>
                <a:gridCol w="1371600"/>
              </a:tblGrid>
              <a:tr h="344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Pile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%Pre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Post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%Post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delta mean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SEdiff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99% CI for 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125/184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4.45%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0/184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-68%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4.45%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+/- 16%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4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63/92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5.95%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0/184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-68%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5.95%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+/- 35%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123/184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2.40%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92/184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7.79%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-17%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8.15%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EB60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+/- 27%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8712" name="Rectangle 648"/>
          <p:cNvSpPr>
            <a:spLocks noChangeArrowheads="1"/>
          </p:cNvSpPr>
          <p:nvPr/>
        </p:nvSpPr>
        <p:spPr bwMode="auto">
          <a:xfrm>
            <a:off x="0" y="403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>
                <a:solidFill>
                  <a:srgbClr val="FEB60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Forced Air Static Pile Results</a:t>
            </a:r>
          </a:p>
        </p:txBody>
      </p:sp>
      <p:sp>
        <p:nvSpPr>
          <p:cNvPr id="88794" name="Text Box 730"/>
          <p:cNvSpPr txBox="1">
            <a:spLocks noChangeArrowheads="1"/>
          </p:cNvSpPr>
          <p:nvPr/>
        </p:nvSpPr>
        <p:spPr bwMode="auto">
          <a:xfrm>
            <a:off x="0" y="47640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2400"/>
          </a:p>
        </p:txBody>
      </p:sp>
      <p:grpSp>
        <p:nvGrpSpPr>
          <p:cNvPr id="88797" name="Group 733"/>
          <p:cNvGrpSpPr>
            <a:grpSpLocks/>
          </p:cNvGrpSpPr>
          <p:nvPr/>
        </p:nvGrpSpPr>
        <p:grpSpPr bwMode="auto">
          <a:xfrm>
            <a:off x="4038600" y="1981200"/>
            <a:ext cx="838200" cy="4343400"/>
            <a:chOff x="2544" y="1248"/>
            <a:chExt cx="528" cy="2736"/>
          </a:xfrm>
        </p:grpSpPr>
        <p:sp>
          <p:nvSpPr>
            <p:cNvPr id="88795" name="Oval 731"/>
            <p:cNvSpPr>
              <a:spLocks noChangeArrowheads="1"/>
            </p:cNvSpPr>
            <p:nvPr/>
          </p:nvSpPr>
          <p:spPr bwMode="auto">
            <a:xfrm>
              <a:off x="2544" y="1248"/>
              <a:ext cx="528" cy="1008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796" name="Oval 732"/>
            <p:cNvSpPr>
              <a:spLocks noChangeArrowheads="1"/>
            </p:cNvSpPr>
            <p:nvPr/>
          </p:nvSpPr>
          <p:spPr bwMode="auto">
            <a:xfrm>
              <a:off x="2688" y="3264"/>
              <a:ext cx="384" cy="72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98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12" name="Object 8"/>
          <p:cNvGraphicFramePr>
            <a:graphicFrameLocks noChangeAspect="1"/>
          </p:cNvGraphicFramePr>
          <p:nvPr/>
        </p:nvGraphicFramePr>
        <p:xfrm>
          <a:off x="0" y="1143000"/>
          <a:ext cx="9144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4" name="Chart" r:id="rId3" imgW="6057900" imgH="3209849" progId="Excel.Chart.8">
                  <p:embed/>
                </p:oleObj>
              </mc:Choice>
              <mc:Fallback>
                <p:oleObj name="Chart" r:id="rId3" imgW="6057900" imgH="320984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9144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152400" y="457200"/>
            <a:ext cx="899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>
                <a:solidFill>
                  <a:srgbClr val="FEB60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Turned Windrow and Oven Results by Site</a:t>
            </a: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6858000" y="3810000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31% to 0</a:t>
            </a:r>
          </a:p>
        </p:txBody>
      </p:sp>
      <p:sp>
        <p:nvSpPr>
          <p:cNvPr id="98316" name="Text Box 12"/>
          <p:cNvSpPr txBox="1">
            <a:spLocks noChangeArrowheads="1"/>
          </p:cNvSpPr>
          <p:nvPr/>
        </p:nvSpPr>
        <p:spPr bwMode="auto">
          <a:xfrm>
            <a:off x="2727325" y="3465513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34% to 0</a:t>
            </a:r>
          </a:p>
        </p:txBody>
      </p:sp>
      <p:sp>
        <p:nvSpPr>
          <p:cNvPr id="98317" name="Text Box 13"/>
          <p:cNvSpPr txBox="1">
            <a:spLocks noChangeArrowheads="1"/>
          </p:cNvSpPr>
          <p:nvPr/>
        </p:nvSpPr>
        <p:spPr bwMode="auto">
          <a:xfrm>
            <a:off x="669925" y="3008313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37% to 0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4784725" y="552291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35-28%</a:t>
            </a:r>
          </a:p>
        </p:txBody>
      </p:sp>
      <p:sp>
        <p:nvSpPr>
          <p:cNvPr id="98320" name="Text Box 16"/>
          <p:cNvSpPr txBox="1">
            <a:spLocks noChangeArrowheads="1"/>
          </p:cNvSpPr>
          <p:nvPr/>
        </p:nvSpPr>
        <p:spPr bwMode="auto">
          <a:xfrm>
            <a:off x="1676400" y="4876800"/>
            <a:ext cx="108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Chance</a:t>
            </a:r>
          </a:p>
          <a:p>
            <a:r>
              <a:rPr lang="en-US" altLang="en-US"/>
              <a:t>Variation</a:t>
            </a:r>
          </a:p>
        </p:txBody>
      </p:sp>
      <p:sp>
        <p:nvSpPr>
          <p:cNvPr id="98321" name="Text Box 17"/>
          <p:cNvSpPr txBox="1">
            <a:spLocks noChangeArrowheads="1"/>
          </p:cNvSpPr>
          <p:nvPr/>
        </p:nvSpPr>
        <p:spPr bwMode="auto">
          <a:xfrm>
            <a:off x="3733800" y="4876800"/>
            <a:ext cx="1085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Chance</a:t>
            </a:r>
          </a:p>
          <a:p>
            <a:r>
              <a:rPr lang="en-US" altLang="en-US"/>
              <a:t>Variation</a:t>
            </a:r>
          </a:p>
          <a:p>
            <a:endParaRPr lang="en-US" altLang="en-US"/>
          </a:p>
        </p:txBody>
      </p:sp>
      <p:sp>
        <p:nvSpPr>
          <p:cNvPr id="98322" name="Text Box 18"/>
          <p:cNvSpPr txBox="1">
            <a:spLocks noChangeArrowheads="1"/>
          </p:cNvSpPr>
          <p:nvPr/>
        </p:nvSpPr>
        <p:spPr bwMode="auto">
          <a:xfrm>
            <a:off x="5851525" y="4913313"/>
            <a:ext cx="1085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Chance</a:t>
            </a:r>
          </a:p>
          <a:p>
            <a:r>
              <a:rPr lang="en-US" altLang="en-US">
                <a:solidFill>
                  <a:schemeClr val="tx1"/>
                </a:solidFill>
              </a:rPr>
              <a:t>Variation</a:t>
            </a:r>
          </a:p>
          <a:p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7848600" y="4876800"/>
            <a:ext cx="1085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Chance</a:t>
            </a:r>
          </a:p>
          <a:p>
            <a:r>
              <a:rPr lang="en-US" altLang="en-US">
                <a:solidFill>
                  <a:schemeClr val="tx1"/>
                </a:solidFill>
              </a:rPr>
              <a:t>Variation</a:t>
            </a:r>
          </a:p>
          <a:p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6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5" grpId="0"/>
      <p:bldP spid="98316" grpId="0"/>
      <p:bldP spid="98317" grpId="0"/>
      <p:bldP spid="983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3" name="Object 5"/>
          <p:cNvGraphicFramePr>
            <a:graphicFrameLocks noChangeAspect="1"/>
          </p:cNvGraphicFramePr>
          <p:nvPr/>
        </p:nvGraphicFramePr>
        <p:xfrm>
          <a:off x="0" y="601663"/>
          <a:ext cx="9144000" cy="624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8" name="Chart" r:id="rId3" imgW="6057900" imgH="4134002" progId="Excel.Chart.8">
                  <p:embed/>
                </p:oleObj>
              </mc:Choice>
              <mc:Fallback>
                <p:oleObj name="Chart" r:id="rId3" imgW="6057900" imgH="41340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1663"/>
                        <a:ext cx="9144000" cy="624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4251325" y="1190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3600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0" y="9207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/>
              <a:t>Forced Air Static Pile Composting Results</a:t>
            </a: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762000" y="2362200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68% to 0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3581400" y="2362200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68% to 0</a:t>
            </a: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6232525" y="5675313"/>
            <a:ext cx="114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67 – 50%</a:t>
            </a: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2209800" y="5257800"/>
            <a:ext cx="1085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Chance</a:t>
            </a:r>
          </a:p>
          <a:p>
            <a:r>
              <a:rPr lang="en-US" altLang="en-US"/>
              <a:t>Variation</a:t>
            </a:r>
          </a:p>
          <a:p>
            <a:endParaRPr lang="en-US" altLang="en-US"/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4953000" y="5181600"/>
            <a:ext cx="1085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Chance</a:t>
            </a:r>
          </a:p>
          <a:p>
            <a:r>
              <a:rPr lang="en-US" altLang="en-US"/>
              <a:t>Variation</a:t>
            </a:r>
          </a:p>
          <a:p>
            <a:endParaRPr lang="en-US" altLang="en-US"/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7696200" y="5105400"/>
            <a:ext cx="1085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Chance</a:t>
            </a:r>
          </a:p>
          <a:p>
            <a:r>
              <a:rPr lang="en-US" altLang="en-US"/>
              <a:t>Variation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096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600200"/>
          </a:xfrm>
        </p:spPr>
        <p:txBody>
          <a:bodyPr/>
          <a:lstStyle/>
          <a:p>
            <a:r>
              <a:rPr lang="en-US" altLang="en-US" sz="4000"/>
              <a:t>Oven and Compost Trial Conclusions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267200"/>
          </a:xfrm>
        </p:spPr>
        <p:txBody>
          <a:bodyPr/>
          <a:lstStyle/>
          <a:p>
            <a:r>
              <a:rPr lang="en-US" altLang="en-US"/>
              <a:t>Composting is capable of eliminating </a:t>
            </a:r>
            <a:r>
              <a:rPr lang="en-US" altLang="en-US" i="1"/>
              <a:t>P. ramorum </a:t>
            </a:r>
            <a:r>
              <a:rPr lang="en-US" altLang="en-US"/>
              <a:t>from green-waste</a:t>
            </a:r>
          </a:p>
          <a:p>
            <a:pPr lvl="1"/>
            <a:r>
              <a:rPr lang="en-US" altLang="en-US"/>
              <a:t>Cal. Integrated Waste Mgmt. Board guidelines</a:t>
            </a:r>
          </a:p>
          <a:p>
            <a:r>
              <a:rPr lang="en-US" altLang="en-US"/>
              <a:t>Heat alone is sufficient to kill </a:t>
            </a:r>
            <a:r>
              <a:rPr lang="en-US" altLang="en-US" i="1"/>
              <a:t>P. ramorum</a:t>
            </a:r>
            <a:endParaRPr lang="en-US" altLang="en-US"/>
          </a:p>
          <a:p>
            <a:pPr lvl="1"/>
            <a:r>
              <a:rPr lang="en-US" altLang="en-US"/>
              <a:t>Biotic and chemical interactions may augment the kill rate</a:t>
            </a:r>
          </a:p>
        </p:txBody>
      </p:sp>
    </p:spTree>
    <p:extLst>
      <p:ext uri="{BB962C8B-B14F-4D97-AF65-F5344CB8AC3E}">
        <p14:creationId xmlns:p14="http://schemas.microsoft.com/office/powerpoint/2010/main" val="42416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0" y="1600200"/>
            <a:ext cx="4038600" cy="4525963"/>
          </a:xfrm>
        </p:spPr>
        <p:txBody>
          <a:bodyPr/>
          <a:lstStyle/>
          <a:p>
            <a:r>
              <a:rPr lang="en-US" dirty="0" smtClean="0"/>
              <a:t>Secondary variables</a:t>
            </a:r>
          </a:p>
          <a:p>
            <a:pPr lvl="1"/>
            <a:r>
              <a:rPr lang="en-US" dirty="0" smtClean="0"/>
              <a:t>Feed </a:t>
            </a:r>
            <a:r>
              <a:rPr lang="en-US" dirty="0" smtClean="0"/>
              <a:t>stock</a:t>
            </a:r>
          </a:p>
          <a:p>
            <a:pPr lvl="1"/>
            <a:r>
              <a:rPr lang="en-US" dirty="0" smtClean="0"/>
              <a:t>Process type</a:t>
            </a:r>
          </a:p>
          <a:p>
            <a:pPr lvl="2"/>
            <a:r>
              <a:rPr lang="en-US" dirty="0" smtClean="0"/>
              <a:t>Turned windrow</a:t>
            </a:r>
          </a:p>
          <a:p>
            <a:pPr lvl="2"/>
            <a:r>
              <a:rPr lang="en-US" dirty="0" smtClean="0"/>
              <a:t>Forced air static pile</a:t>
            </a:r>
            <a:endParaRPr lang="en-US" dirty="0" smtClean="0"/>
          </a:p>
          <a:p>
            <a:pPr lvl="1"/>
            <a:r>
              <a:rPr lang="en-US" dirty="0" smtClean="0"/>
              <a:t>Turning type</a:t>
            </a:r>
          </a:p>
          <a:p>
            <a:pPr lvl="1"/>
            <a:r>
              <a:rPr lang="en-US" dirty="0" smtClean="0"/>
              <a:t>Urban </a:t>
            </a:r>
            <a:r>
              <a:rPr lang="en-US" dirty="0" smtClean="0"/>
              <a:t>/ Rural location</a:t>
            </a:r>
          </a:p>
          <a:p>
            <a:pPr lvl="1"/>
            <a:r>
              <a:rPr lang="en-US" dirty="0" smtClean="0"/>
              <a:t>Curing time</a:t>
            </a:r>
          </a:p>
          <a:p>
            <a:pPr lvl="1"/>
            <a:r>
              <a:rPr lang="en-US" dirty="0" smtClean="0"/>
              <a:t>Post process inoculation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832" y="1600200"/>
            <a:ext cx="4038600" cy="4525963"/>
          </a:xfrm>
        </p:spPr>
        <p:txBody>
          <a:bodyPr/>
          <a:lstStyle/>
          <a:p>
            <a:r>
              <a:rPr lang="en-US" dirty="0" smtClean="0"/>
              <a:t>Main variables</a:t>
            </a:r>
          </a:p>
          <a:p>
            <a:pPr lvl="1"/>
            <a:r>
              <a:rPr lang="en-US" dirty="0" smtClean="0"/>
              <a:t>Moisture content</a:t>
            </a:r>
          </a:p>
          <a:p>
            <a:pPr lvl="1"/>
            <a:r>
              <a:rPr lang="en-US" dirty="0" smtClean="0"/>
              <a:t>C:N ratio</a:t>
            </a:r>
          </a:p>
          <a:p>
            <a:pPr lvl="1"/>
            <a:r>
              <a:rPr lang="en-US" dirty="0" smtClean="0"/>
              <a:t>Ambient </a:t>
            </a:r>
            <a:r>
              <a:rPr lang="en-US" dirty="0" smtClean="0"/>
              <a:t>temperature</a:t>
            </a:r>
          </a:p>
          <a:p>
            <a:pPr lvl="2"/>
            <a:r>
              <a:rPr lang="en-US" dirty="0"/>
              <a:t>Open versus closed </a:t>
            </a:r>
            <a:r>
              <a:rPr lang="en-US" dirty="0" smtClean="0"/>
              <a:t>container</a:t>
            </a:r>
            <a:endParaRPr lang="en-US" dirty="0" smtClean="0"/>
          </a:p>
          <a:p>
            <a:pPr lvl="1"/>
            <a:r>
              <a:rPr lang="en-US" dirty="0" smtClean="0"/>
              <a:t>Turning </a:t>
            </a:r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Pile size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95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3" name="Picture 11" descr="NI Bay2 bis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8688" y="2362200"/>
            <a:ext cx="2822575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304800"/>
            <a:ext cx="5562600" cy="990600"/>
          </a:xfrm>
        </p:spPr>
        <p:txBody>
          <a:bodyPr/>
          <a:lstStyle/>
          <a:p>
            <a:r>
              <a:rPr lang="en-US" altLang="en-US"/>
              <a:t>Is it effective?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648200" y="1371600"/>
            <a:ext cx="40386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/>
              <a:t>“Spot Test Evaluation”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Large compost pile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10% artificially inoculated bay leaves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Estimated equivalent of 30% naturally infected material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Cultural tests (contagion)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Runoff collection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Flooding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Sentinel plants 1-15m around compost pile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Planting Rhodies in finished compost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DNA detection (presence)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Comparison of DNA levels beginning and end</a:t>
            </a:r>
          </a:p>
        </p:txBody>
      </p:sp>
      <p:pic>
        <p:nvPicPr>
          <p:cNvPr id="120842" name="Picture 10" descr="Artificially inoculated leaf"/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871788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3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0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0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0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0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08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08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STEVE COMPOS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12" name="Text Box 24"/>
          <p:cNvSpPr txBox="1">
            <a:spLocks noChangeArrowheads="1"/>
          </p:cNvSpPr>
          <p:nvPr/>
        </p:nvSpPr>
        <p:spPr bwMode="auto">
          <a:xfrm>
            <a:off x="517525" y="567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solidFill>
                <a:srgbClr val="FF3300"/>
              </a:solidFill>
            </a:endParaRPr>
          </a:p>
        </p:txBody>
      </p:sp>
      <p:grpSp>
        <p:nvGrpSpPr>
          <p:cNvPr id="89115" name="Group 27"/>
          <p:cNvGrpSpPr>
            <a:grpSpLocks/>
          </p:cNvGrpSpPr>
          <p:nvPr/>
        </p:nvGrpSpPr>
        <p:grpSpPr bwMode="auto">
          <a:xfrm>
            <a:off x="593725" y="3200400"/>
            <a:ext cx="7178675" cy="2841625"/>
            <a:chOff x="374" y="2016"/>
            <a:chExt cx="4522" cy="1790"/>
          </a:xfrm>
        </p:grpSpPr>
        <p:sp>
          <p:nvSpPr>
            <p:cNvPr id="89104" name="Line 16"/>
            <p:cNvSpPr>
              <a:spLocks noChangeShapeType="1"/>
            </p:cNvSpPr>
            <p:nvPr/>
          </p:nvSpPr>
          <p:spPr bwMode="auto">
            <a:xfrm>
              <a:off x="912" y="2304"/>
              <a:ext cx="0" cy="124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9114" name="Group 26"/>
            <p:cNvGrpSpPr>
              <a:grpSpLocks/>
            </p:cNvGrpSpPr>
            <p:nvPr/>
          </p:nvGrpSpPr>
          <p:grpSpPr bwMode="auto">
            <a:xfrm>
              <a:off x="374" y="2016"/>
              <a:ext cx="4522" cy="1790"/>
              <a:chOff x="374" y="2016"/>
              <a:chExt cx="4522" cy="1790"/>
            </a:xfrm>
          </p:grpSpPr>
          <p:sp>
            <p:nvSpPr>
              <p:cNvPr id="89096" name="Oval 8"/>
              <p:cNvSpPr>
                <a:spLocks noChangeArrowheads="1"/>
              </p:cNvSpPr>
              <p:nvPr/>
            </p:nvSpPr>
            <p:spPr bwMode="auto">
              <a:xfrm>
                <a:off x="768" y="2016"/>
                <a:ext cx="288" cy="288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5" name="Oval 17"/>
              <p:cNvSpPr>
                <a:spLocks noChangeArrowheads="1"/>
              </p:cNvSpPr>
              <p:nvPr/>
            </p:nvSpPr>
            <p:spPr bwMode="auto">
              <a:xfrm>
                <a:off x="4608" y="2208"/>
                <a:ext cx="288" cy="288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6" name="Line 18"/>
              <p:cNvSpPr>
                <a:spLocks noChangeShapeType="1"/>
              </p:cNvSpPr>
              <p:nvPr/>
            </p:nvSpPr>
            <p:spPr bwMode="auto">
              <a:xfrm flipH="1">
                <a:off x="1104" y="2400"/>
                <a:ext cx="3504" cy="115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10" name="Oval 22"/>
              <p:cNvSpPr>
                <a:spLocks noChangeArrowheads="1"/>
              </p:cNvSpPr>
              <p:nvPr/>
            </p:nvSpPr>
            <p:spPr bwMode="auto">
              <a:xfrm>
                <a:off x="2208" y="2016"/>
                <a:ext cx="288" cy="288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1" name="Line 23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248" cy="129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13" name="Text Box 25"/>
              <p:cNvSpPr txBox="1">
                <a:spLocks noChangeArrowheads="1"/>
              </p:cNvSpPr>
              <p:nvPr/>
            </p:nvSpPr>
            <p:spPr bwMode="auto">
              <a:xfrm>
                <a:off x="374" y="3575"/>
                <a:ext cx="266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rgbClr val="FF3300"/>
                    </a:solidFill>
                  </a:rPr>
                  <a:t>Level One Datalogger Locations: Cubes</a:t>
                </a:r>
              </a:p>
            </p:txBody>
          </p:sp>
        </p:grpSp>
      </p:grpSp>
      <p:grpSp>
        <p:nvGrpSpPr>
          <p:cNvPr id="89127" name="Group 39"/>
          <p:cNvGrpSpPr>
            <a:grpSpLocks/>
          </p:cNvGrpSpPr>
          <p:nvPr/>
        </p:nvGrpSpPr>
        <p:grpSpPr bwMode="auto">
          <a:xfrm>
            <a:off x="593725" y="1828800"/>
            <a:ext cx="6340475" cy="4670425"/>
            <a:chOff x="374" y="1152"/>
            <a:chExt cx="3994" cy="2942"/>
          </a:xfrm>
        </p:grpSpPr>
        <p:sp>
          <p:nvSpPr>
            <p:cNvPr id="89116" name="Oval 28"/>
            <p:cNvSpPr>
              <a:spLocks noChangeArrowheads="1"/>
            </p:cNvSpPr>
            <p:nvPr/>
          </p:nvSpPr>
          <p:spPr bwMode="auto">
            <a:xfrm>
              <a:off x="1296" y="1248"/>
              <a:ext cx="288" cy="288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F3300"/>
                </a:solidFill>
              </a:endParaRPr>
            </a:p>
          </p:txBody>
        </p:sp>
        <p:sp>
          <p:nvSpPr>
            <p:cNvPr id="89117" name="Oval 29"/>
            <p:cNvSpPr>
              <a:spLocks noChangeArrowheads="1"/>
            </p:cNvSpPr>
            <p:nvPr/>
          </p:nvSpPr>
          <p:spPr bwMode="auto">
            <a:xfrm>
              <a:off x="2544" y="1152"/>
              <a:ext cx="288" cy="288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8" name="Oval 30"/>
            <p:cNvSpPr>
              <a:spLocks noChangeArrowheads="1"/>
            </p:cNvSpPr>
            <p:nvPr/>
          </p:nvSpPr>
          <p:spPr bwMode="auto">
            <a:xfrm>
              <a:off x="4032" y="1440"/>
              <a:ext cx="336" cy="336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20" name="Line 32"/>
            <p:cNvSpPr>
              <a:spLocks noChangeShapeType="1"/>
            </p:cNvSpPr>
            <p:nvPr/>
          </p:nvSpPr>
          <p:spPr bwMode="auto">
            <a:xfrm flipH="1">
              <a:off x="720" y="1536"/>
              <a:ext cx="672" cy="235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4" name="Line 36"/>
            <p:cNvSpPr>
              <a:spLocks noChangeShapeType="1"/>
            </p:cNvSpPr>
            <p:nvPr/>
          </p:nvSpPr>
          <p:spPr bwMode="auto">
            <a:xfrm flipH="1">
              <a:off x="720" y="1392"/>
              <a:ext cx="1872" cy="24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5" name="Line 37"/>
            <p:cNvSpPr>
              <a:spLocks noChangeShapeType="1"/>
            </p:cNvSpPr>
            <p:nvPr/>
          </p:nvSpPr>
          <p:spPr bwMode="auto">
            <a:xfrm flipH="1">
              <a:off x="720" y="1728"/>
              <a:ext cx="3360" cy="216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6" name="Text Box 38"/>
            <p:cNvSpPr txBox="1">
              <a:spLocks noChangeArrowheads="1"/>
            </p:cNvSpPr>
            <p:nvPr/>
          </p:nvSpPr>
          <p:spPr bwMode="auto">
            <a:xfrm>
              <a:off x="374" y="3863"/>
              <a:ext cx="27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3300"/>
                  </a:solidFill>
                </a:rPr>
                <a:t>Level Two Datalogger Locations: Spheres</a:t>
              </a:r>
            </a:p>
          </p:txBody>
        </p:sp>
      </p:grpSp>
      <p:grpSp>
        <p:nvGrpSpPr>
          <p:cNvPr id="89144" name="Group 56"/>
          <p:cNvGrpSpPr>
            <a:grpSpLocks/>
          </p:cNvGrpSpPr>
          <p:nvPr/>
        </p:nvGrpSpPr>
        <p:grpSpPr bwMode="auto">
          <a:xfrm>
            <a:off x="365125" y="188913"/>
            <a:ext cx="5578475" cy="1639887"/>
            <a:chOff x="230" y="119"/>
            <a:chExt cx="3514" cy="1033"/>
          </a:xfrm>
        </p:grpSpPr>
        <p:sp>
          <p:nvSpPr>
            <p:cNvPr id="89131" name="Oval 43"/>
            <p:cNvSpPr>
              <a:spLocks noChangeArrowheads="1"/>
            </p:cNvSpPr>
            <p:nvPr/>
          </p:nvSpPr>
          <p:spPr bwMode="auto">
            <a:xfrm>
              <a:off x="1872" y="624"/>
              <a:ext cx="288" cy="288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32" name="Oval 44"/>
            <p:cNvSpPr>
              <a:spLocks noChangeArrowheads="1"/>
            </p:cNvSpPr>
            <p:nvPr/>
          </p:nvSpPr>
          <p:spPr bwMode="auto">
            <a:xfrm>
              <a:off x="3408" y="816"/>
              <a:ext cx="336" cy="336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40" name="Line 52"/>
            <p:cNvSpPr>
              <a:spLocks noChangeShapeType="1"/>
            </p:cNvSpPr>
            <p:nvPr/>
          </p:nvSpPr>
          <p:spPr bwMode="auto">
            <a:xfrm flipH="1" flipV="1">
              <a:off x="1584" y="384"/>
              <a:ext cx="336" cy="28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42" name="Line 54"/>
            <p:cNvSpPr>
              <a:spLocks noChangeShapeType="1"/>
            </p:cNvSpPr>
            <p:nvPr/>
          </p:nvSpPr>
          <p:spPr bwMode="auto">
            <a:xfrm flipH="1" flipV="1">
              <a:off x="1584" y="384"/>
              <a:ext cx="1824" cy="52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43" name="Text Box 55"/>
            <p:cNvSpPr txBox="1">
              <a:spLocks noChangeArrowheads="1"/>
            </p:cNvSpPr>
            <p:nvPr/>
          </p:nvSpPr>
          <p:spPr bwMode="auto">
            <a:xfrm>
              <a:off x="230" y="119"/>
              <a:ext cx="2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3300"/>
                  </a:solidFill>
                </a:rPr>
                <a:t>Level Three Datalogger locations: “X”’s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23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STEVE COMPOS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Oval 6"/>
          <p:cNvSpPr>
            <a:spLocks noChangeArrowheads="1"/>
          </p:cNvSpPr>
          <p:nvPr/>
        </p:nvSpPr>
        <p:spPr bwMode="auto">
          <a:xfrm>
            <a:off x="2743200" y="2971800"/>
            <a:ext cx="609600" cy="6096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Oval 7"/>
          <p:cNvSpPr>
            <a:spLocks noChangeArrowheads="1"/>
          </p:cNvSpPr>
          <p:nvPr/>
        </p:nvSpPr>
        <p:spPr bwMode="auto">
          <a:xfrm>
            <a:off x="4038600" y="3276600"/>
            <a:ext cx="685800" cy="6858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Oval 9"/>
          <p:cNvSpPr>
            <a:spLocks noChangeArrowheads="1"/>
          </p:cNvSpPr>
          <p:nvPr/>
        </p:nvSpPr>
        <p:spPr bwMode="auto">
          <a:xfrm>
            <a:off x="5638800" y="3657600"/>
            <a:ext cx="762000" cy="7620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 flipH="1">
            <a:off x="990600" y="3505200"/>
            <a:ext cx="1905000" cy="2133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 flipV="1">
            <a:off x="990600" y="3810000"/>
            <a:ext cx="3124200" cy="1828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 flipV="1">
            <a:off x="990600" y="4191000"/>
            <a:ext cx="4648200" cy="1447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288925" y="5751513"/>
            <a:ext cx="288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3300"/>
                </a:solidFill>
              </a:rPr>
              <a:t>Leachate Collection Boxes</a:t>
            </a:r>
          </a:p>
        </p:txBody>
      </p:sp>
    </p:spTree>
    <p:extLst>
      <p:ext uri="{BB962C8B-B14F-4D97-AF65-F5344CB8AC3E}">
        <p14:creationId xmlns:p14="http://schemas.microsoft.com/office/powerpoint/2010/main" val="34626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4343400" cy="1143000"/>
          </a:xfrm>
        </p:spPr>
        <p:txBody>
          <a:bodyPr/>
          <a:lstStyle/>
          <a:p>
            <a:r>
              <a:rPr lang="en-US" altLang="en-US"/>
              <a:t>Runoff collection</a:t>
            </a:r>
          </a:p>
        </p:txBody>
      </p:sp>
      <p:sp>
        <p:nvSpPr>
          <p:cNvPr id="118792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Test contagion in rain</a:t>
            </a:r>
          </a:p>
          <a:p>
            <a:r>
              <a:rPr lang="en-US" altLang="en-US" sz="2800"/>
              <a:t>Collection after limited irrigation</a:t>
            </a:r>
          </a:p>
          <a:p>
            <a:r>
              <a:rPr lang="en-US" altLang="en-US" sz="2800"/>
              <a:t>Pear bait collected water</a:t>
            </a:r>
          </a:p>
          <a:p>
            <a:r>
              <a:rPr lang="en-US" altLang="en-US" sz="2800"/>
              <a:t>Turn pile to dry and aerate</a:t>
            </a:r>
          </a:p>
        </p:txBody>
      </p:sp>
      <p:pic>
        <p:nvPicPr>
          <p:cNvPr id="118788" name="Picture 4" descr="BP2 Close Leachate Box View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1238" y="0"/>
            <a:ext cx="42926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0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7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7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7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7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87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87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bp2 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822325" y="4789488"/>
            <a:ext cx="68294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800"/>
              <a:t>Flood sampling:  tests contagion in water</a:t>
            </a:r>
          </a:p>
          <a:p>
            <a:pPr lvl="1">
              <a:buFontTx/>
              <a:buChar char="•"/>
            </a:pPr>
            <a:r>
              <a:rPr lang="en-US" altLang="en-US" sz="2800"/>
              <a:t> ½ of pile flooded in pools</a:t>
            </a:r>
          </a:p>
          <a:p>
            <a:pPr lvl="1">
              <a:buFontTx/>
              <a:buChar char="•"/>
            </a:pPr>
            <a:r>
              <a:rPr lang="en-US" altLang="en-US" sz="2800"/>
              <a:t> Drained</a:t>
            </a:r>
          </a:p>
          <a:p>
            <a:pPr lvl="1">
              <a:buFontTx/>
              <a:buChar char="•"/>
            </a:pPr>
            <a:r>
              <a:rPr lang="en-US" altLang="en-US" sz="2800"/>
              <a:t> Pear baited 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60963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bp2 flow rate in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6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9" name="Picture 5" descr="bp2 bucket &amp; pears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0"/>
            <a:ext cx="454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Shade hous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6482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Rectangle 5"/>
          <p:cNvSpPr>
            <a:spLocks noGrp="1" noChangeArrowheads="1"/>
          </p:cNvSpPr>
          <p:nvPr>
            <p:ph type="title"/>
          </p:nvPr>
        </p:nvSpPr>
        <p:spPr>
          <a:xfrm>
            <a:off x="5029200" y="304800"/>
            <a:ext cx="3657600" cy="1143000"/>
          </a:xfrm>
        </p:spPr>
        <p:txBody>
          <a:bodyPr/>
          <a:lstStyle/>
          <a:p>
            <a:r>
              <a:rPr lang="en-US" altLang="en-US"/>
              <a:t>Planting tests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sz="2400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600200"/>
            <a:ext cx="3581400" cy="4525963"/>
          </a:xfrm>
        </p:spPr>
        <p:txBody>
          <a:bodyPr/>
          <a:lstStyle/>
          <a:p>
            <a:r>
              <a:rPr lang="en-US" altLang="en-US" sz="2400"/>
              <a:t>Tests contagion in planting material</a:t>
            </a:r>
          </a:p>
          <a:p>
            <a:r>
              <a:rPr lang="en-US" altLang="en-US" sz="2400"/>
              <a:t>Sentinel Rhodies planted in compost</a:t>
            </a:r>
          </a:p>
          <a:p>
            <a:pPr lvl="1"/>
            <a:r>
              <a:rPr lang="en-US" altLang="en-US" sz="2000"/>
              <a:t>After pile disassembled</a:t>
            </a:r>
          </a:p>
          <a:p>
            <a:r>
              <a:rPr lang="en-US" altLang="en-US" sz="2400"/>
              <a:t>Leaves and stems evaluated for symptoms</a:t>
            </a:r>
          </a:p>
          <a:p>
            <a:r>
              <a:rPr lang="en-US" altLang="en-US" sz="2400"/>
              <a:t>Any symptoms found are plated and baited</a:t>
            </a:r>
          </a:p>
        </p:txBody>
      </p:sp>
    </p:spTree>
    <p:extLst>
      <p:ext uri="{BB962C8B-B14F-4D97-AF65-F5344CB8AC3E}">
        <p14:creationId xmlns:p14="http://schemas.microsoft.com/office/powerpoint/2010/main" val="164206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9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9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95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5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95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95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Cultural test Results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All 48 direct samples from the pile were negative</a:t>
            </a:r>
          </a:p>
          <a:p>
            <a:r>
              <a:rPr lang="en-US" altLang="en-US"/>
              <a:t>All runoff tested negative </a:t>
            </a:r>
          </a:p>
          <a:p>
            <a:r>
              <a:rPr lang="en-US" altLang="en-US"/>
              <a:t>All 120 flood samples tested negative </a:t>
            </a:r>
          </a:p>
          <a:p>
            <a:r>
              <a:rPr lang="en-US" altLang="en-US"/>
              <a:t>All 248 direct plating and 36 pear baitings of sentinel plant leaves tested negative </a:t>
            </a:r>
          </a:p>
          <a:p>
            <a:r>
              <a:rPr lang="en-US" altLang="en-US"/>
              <a:t>After three months from experiment end, all planted rhododendrons tested negative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89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3908" name="Picture 4" descr="Swain et al 2006 Figure 3b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75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3926" name="Group 22"/>
          <p:cNvGrpSpPr>
            <a:grpSpLocks/>
          </p:cNvGrpSpPr>
          <p:nvPr/>
        </p:nvGrpSpPr>
        <p:grpSpPr bwMode="auto">
          <a:xfrm>
            <a:off x="2209800" y="2322513"/>
            <a:ext cx="6302375" cy="2782887"/>
            <a:chOff x="1392" y="1463"/>
            <a:chExt cx="3970" cy="1753"/>
          </a:xfrm>
        </p:grpSpPr>
        <p:sp>
          <p:nvSpPr>
            <p:cNvPr id="123918" name="Text Box 14"/>
            <p:cNvSpPr txBox="1">
              <a:spLocks noChangeArrowheads="1"/>
            </p:cNvSpPr>
            <p:nvPr/>
          </p:nvSpPr>
          <p:spPr bwMode="auto">
            <a:xfrm>
              <a:off x="2966" y="1463"/>
              <a:ext cx="239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0000"/>
                  </a:solidFill>
                </a:rPr>
                <a:t>Detection region of positive controls</a:t>
              </a:r>
            </a:p>
            <a:p>
              <a:r>
                <a:rPr lang="en-US" altLang="en-US">
                  <a:solidFill>
                    <a:srgbClr val="FF0000"/>
                  </a:solidFill>
                </a:rPr>
                <a:t>                (Ct = approx 22)</a:t>
              </a:r>
            </a:p>
          </p:txBody>
        </p:sp>
        <p:sp>
          <p:nvSpPr>
            <p:cNvPr id="123922" name="Oval 18"/>
            <p:cNvSpPr>
              <a:spLocks noChangeArrowheads="1"/>
            </p:cNvSpPr>
            <p:nvPr/>
          </p:nvSpPr>
          <p:spPr bwMode="auto">
            <a:xfrm rot="1021231">
              <a:off x="1392" y="1680"/>
              <a:ext cx="2688" cy="1536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927" name="Group 23"/>
          <p:cNvGrpSpPr>
            <a:grpSpLocks/>
          </p:cNvGrpSpPr>
          <p:nvPr/>
        </p:nvGrpSpPr>
        <p:grpSpPr bwMode="auto">
          <a:xfrm>
            <a:off x="1127125" y="1712913"/>
            <a:ext cx="6927850" cy="4146550"/>
            <a:chOff x="710" y="1079"/>
            <a:chExt cx="4364" cy="2612"/>
          </a:xfrm>
        </p:grpSpPr>
        <p:sp>
          <p:nvSpPr>
            <p:cNvPr id="123919" name="Text Box 15"/>
            <p:cNvSpPr txBox="1">
              <a:spLocks noChangeArrowheads="1"/>
            </p:cNvSpPr>
            <p:nvPr/>
          </p:nvSpPr>
          <p:spPr bwMode="auto">
            <a:xfrm>
              <a:off x="710" y="3287"/>
              <a:ext cx="436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0000"/>
                  </a:solidFill>
                </a:rPr>
                <a:t>430 DNA samples taken throughout pile: all negative (off the chart)</a:t>
              </a:r>
            </a:p>
            <a:p>
              <a:r>
                <a:rPr lang="en-US" altLang="en-US">
                  <a:solidFill>
                    <a:srgbClr val="FF0000"/>
                  </a:solidFill>
                </a:rPr>
                <a:t>&gt;99% probability no </a:t>
              </a:r>
              <a:r>
                <a:rPr lang="en-US" altLang="en-US" i="1">
                  <a:solidFill>
                    <a:srgbClr val="FF0000"/>
                  </a:solidFill>
                </a:rPr>
                <a:t>P. ramorum</a:t>
              </a:r>
              <a:r>
                <a:rPr lang="en-US" altLang="en-US">
                  <a:solidFill>
                    <a:srgbClr val="FF0000"/>
                  </a:solidFill>
                </a:rPr>
                <a:t> DNA remaining in pile</a:t>
              </a:r>
            </a:p>
          </p:txBody>
        </p:sp>
        <p:grpSp>
          <p:nvGrpSpPr>
            <p:cNvPr id="123925" name="Group 21"/>
            <p:cNvGrpSpPr>
              <a:grpSpLocks/>
            </p:cNvGrpSpPr>
            <p:nvPr/>
          </p:nvGrpSpPr>
          <p:grpSpPr bwMode="auto">
            <a:xfrm>
              <a:off x="720" y="1079"/>
              <a:ext cx="4098" cy="1657"/>
              <a:chOff x="720" y="1079"/>
              <a:chExt cx="4098" cy="1657"/>
            </a:xfrm>
          </p:grpSpPr>
          <p:sp>
            <p:nvSpPr>
              <p:cNvPr id="123923" name="Oval 19"/>
              <p:cNvSpPr>
                <a:spLocks noChangeArrowheads="1"/>
              </p:cNvSpPr>
              <p:nvPr/>
            </p:nvSpPr>
            <p:spPr bwMode="auto">
              <a:xfrm rot="1806948">
                <a:off x="720" y="1200"/>
                <a:ext cx="2688" cy="1536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4" name="Text Box 20"/>
              <p:cNvSpPr txBox="1">
                <a:spLocks noChangeArrowheads="1"/>
              </p:cNvSpPr>
              <p:nvPr/>
            </p:nvSpPr>
            <p:spPr bwMode="auto">
              <a:xfrm>
                <a:off x="2582" y="1079"/>
                <a:ext cx="2236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rgbClr val="FF0000"/>
                    </a:solidFill>
                  </a:rPr>
                  <a:t>Detection region of killed cultures</a:t>
                </a:r>
              </a:p>
              <a:p>
                <a:r>
                  <a:rPr lang="en-US" altLang="en-US">
                    <a:solidFill>
                      <a:srgbClr val="FF0000"/>
                    </a:solidFill>
                  </a:rPr>
                  <a:t>            (Ct = approx 24)</a:t>
                </a:r>
              </a:p>
            </p:txBody>
          </p:sp>
        </p:grpSp>
      </p:grpSp>
      <p:grpSp>
        <p:nvGrpSpPr>
          <p:cNvPr id="123935" name="Group 31"/>
          <p:cNvGrpSpPr>
            <a:grpSpLocks/>
          </p:cNvGrpSpPr>
          <p:nvPr/>
        </p:nvGrpSpPr>
        <p:grpSpPr bwMode="auto">
          <a:xfrm>
            <a:off x="1295400" y="685800"/>
            <a:ext cx="7229475" cy="4419600"/>
            <a:chOff x="816" y="432"/>
            <a:chExt cx="4554" cy="2784"/>
          </a:xfrm>
        </p:grpSpPr>
        <p:grpSp>
          <p:nvGrpSpPr>
            <p:cNvPr id="123915" name="Group 11"/>
            <p:cNvGrpSpPr>
              <a:grpSpLocks/>
            </p:cNvGrpSpPr>
            <p:nvPr/>
          </p:nvGrpSpPr>
          <p:grpSpPr bwMode="auto">
            <a:xfrm>
              <a:off x="816" y="432"/>
              <a:ext cx="2386" cy="864"/>
              <a:chOff x="816" y="432"/>
              <a:chExt cx="2386" cy="864"/>
            </a:xfrm>
          </p:grpSpPr>
          <p:sp>
            <p:nvSpPr>
              <p:cNvPr id="123911" name="Oval 7"/>
              <p:cNvSpPr>
                <a:spLocks noChangeArrowheads="1"/>
              </p:cNvSpPr>
              <p:nvPr/>
            </p:nvSpPr>
            <p:spPr bwMode="auto">
              <a:xfrm>
                <a:off x="816" y="432"/>
                <a:ext cx="336" cy="864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3" name="Line 9"/>
              <p:cNvSpPr>
                <a:spLocks noChangeShapeType="1"/>
              </p:cNvSpPr>
              <p:nvPr/>
            </p:nvSpPr>
            <p:spPr bwMode="auto">
              <a:xfrm flipH="1">
                <a:off x="1200" y="864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14" name="Text Box 10"/>
              <p:cNvSpPr txBox="1">
                <a:spLocks noChangeArrowheads="1"/>
              </p:cNvSpPr>
              <p:nvPr/>
            </p:nvSpPr>
            <p:spPr bwMode="auto">
              <a:xfrm>
                <a:off x="1862" y="743"/>
                <a:ext cx="134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rgbClr val="FF0000"/>
                    </a:solidFill>
                  </a:rPr>
                  <a:t>DNA detection limit</a:t>
                </a:r>
              </a:p>
            </p:txBody>
          </p:sp>
        </p:grpSp>
        <p:grpSp>
          <p:nvGrpSpPr>
            <p:cNvPr id="123934" name="Group 30"/>
            <p:cNvGrpSpPr>
              <a:grpSpLocks/>
            </p:cNvGrpSpPr>
            <p:nvPr/>
          </p:nvGrpSpPr>
          <p:grpSpPr bwMode="auto">
            <a:xfrm>
              <a:off x="4310" y="1991"/>
              <a:ext cx="1060" cy="1225"/>
              <a:chOff x="4310" y="1991"/>
              <a:chExt cx="1060" cy="1225"/>
            </a:xfrm>
          </p:grpSpPr>
          <p:sp>
            <p:nvSpPr>
              <p:cNvPr id="123928" name="Oval 24"/>
              <p:cNvSpPr>
                <a:spLocks noChangeArrowheads="1"/>
              </p:cNvSpPr>
              <p:nvPr/>
            </p:nvSpPr>
            <p:spPr bwMode="auto">
              <a:xfrm>
                <a:off x="4608" y="2976"/>
                <a:ext cx="240" cy="240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2" name="Text Box 28"/>
              <p:cNvSpPr txBox="1">
                <a:spLocks noChangeArrowheads="1"/>
              </p:cNvSpPr>
              <p:nvPr/>
            </p:nvSpPr>
            <p:spPr bwMode="auto">
              <a:xfrm>
                <a:off x="4310" y="1991"/>
                <a:ext cx="106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>
                    <a:solidFill>
                      <a:srgbClr val="FF0000"/>
                    </a:solidFill>
                  </a:rPr>
                  <a:t>Strong signal</a:t>
                </a:r>
              </a:p>
              <a:p>
                <a:r>
                  <a:rPr lang="en-US" altLang="en-US">
                    <a:solidFill>
                      <a:srgbClr val="FF0000"/>
                    </a:solidFill>
                  </a:rPr>
                  <a:t>Easy detection</a:t>
                </a:r>
              </a:p>
            </p:txBody>
          </p:sp>
          <p:sp>
            <p:nvSpPr>
              <p:cNvPr id="123933" name="Line 29"/>
              <p:cNvSpPr>
                <a:spLocks noChangeShapeType="1"/>
              </p:cNvSpPr>
              <p:nvPr/>
            </p:nvSpPr>
            <p:spPr bwMode="auto">
              <a:xfrm>
                <a:off x="4704" y="2448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5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3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23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2" name="Picture 12" descr="GG Tarp Pool Grape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0"/>
            <a:ext cx="437991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152400"/>
            <a:ext cx="4114800" cy="990600"/>
          </a:xfrm>
        </p:spPr>
        <p:txBody>
          <a:bodyPr/>
          <a:lstStyle/>
          <a:p>
            <a:r>
              <a:rPr lang="en-US" altLang="en-US"/>
              <a:t>Conclusions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0" y="1066800"/>
            <a:ext cx="4343400" cy="5486400"/>
          </a:xfrm>
        </p:spPr>
        <p:txBody>
          <a:bodyPr/>
          <a:lstStyle/>
          <a:p>
            <a:r>
              <a:rPr lang="en-US" altLang="en-US" sz="2800"/>
              <a:t>Contagion risk from wind, water, or finished compost undetectably low </a:t>
            </a:r>
          </a:p>
          <a:p>
            <a:r>
              <a:rPr lang="en-US" altLang="en-US" sz="2800"/>
              <a:t>DNA levels at end of process undetectably low</a:t>
            </a:r>
          </a:p>
          <a:p>
            <a:r>
              <a:rPr lang="en-US" altLang="en-US" sz="2800"/>
              <a:t>Composting effectively eliminates </a:t>
            </a:r>
            <a:r>
              <a:rPr lang="en-US" altLang="en-US" sz="2800" i="1"/>
              <a:t>P. ramorum</a:t>
            </a:r>
            <a:r>
              <a:rPr lang="en-US" altLang="en-US" sz="2800"/>
              <a:t> from greenwaste</a:t>
            </a:r>
          </a:p>
          <a:p>
            <a:r>
              <a:rPr lang="en-US" altLang="en-US" sz="2800"/>
              <a:t>Compost contagion risk negligible </a:t>
            </a:r>
          </a:p>
          <a:p>
            <a:pPr>
              <a:buFontTx/>
              <a:buNone/>
            </a:pPr>
            <a:endParaRPr lang="en-US" altLang="en-US" sz="2800"/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013325" y="5791200"/>
            <a:ext cx="3825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63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944562"/>
          </a:xfrm>
        </p:spPr>
        <p:txBody>
          <a:bodyPr/>
          <a:lstStyle/>
          <a:p>
            <a:r>
              <a:rPr lang="en-US" sz="4000" dirty="0" smtClean="0"/>
              <a:t>Temperature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886200" cy="5105400"/>
          </a:xfrm>
        </p:spPr>
        <p:txBody>
          <a:bodyPr/>
          <a:lstStyle/>
          <a:p>
            <a:r>
              <a:rPr lang="en-US" dirty="0" smtClean="0"/>
              <a:t>Pile size drives this</a:t>
            </a:r>
          </a:p>
          <a:p>
            <a:r>
              <a:rPr lang="en-US" dirty="0" smtClean="0"/>
              <a:t>~1m</a:t>
            </a:r>
            <a:r>
              <a:rPr lang="en-US" baseline="30000" dirty="0" smtClean="0"/>
              <a:t>3</a:t>
            </a:r>
            <a:r>
              <a:rPr lang="en-US" dirty="0" smtClean="0"/>
              <a:t> threshold</a:t>
            </a:r>
          </a:p>
          <a:p>
            <a:pPr lvl="1"/>
            <a:r>
              <a:rPr lang="en-US" dirty="0" smtClean="0"/>
              <a:t>If everything else is right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72001" cy="6858000"/>
          </a:xfrm>
          <a:prstGeom prst="rect">
            <a:avLst/>
          </a:prstGeom>
        </p:spPr>
      </p:pic>
      <p:pic>
        <p:nvPicPr>
          <p:cNvPr id="7" name="Picture 2" descr="http://3.bp.blogspot.com/_NnjdtUukgt8/TOKs8DDd2VI/AAAAAAAAAGs/mZsTv5Y3q3Q/s1600/steaming+mulch+11-2010.jp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-1"/>
            <a:ext cx="457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7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r>
              <a:rPr lang="en-US" altLang="en-US" dirty="0" smtClean="0"/>
              <a:t>Okay, but what if it gets infected afterwards?</a:t>
            </a:r>
            <a:endParaRPr lang="en-US" altLang="en-US" dirty="0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altLang="en-US" sz="2800" dirty="0" smtClean="0"/>
              <a:t>Article in California Agriculture on </a:t>
            </a:r>
            <a:r>
              <a:rPr lang="en-US" altLang="en-US" sz="2800" i="1" dirty="0" err="1" smtClean="0"/>
              <a:t>Phytophthora</a:t>
            </a:r>
            <a:r>
              <a:rPr lang="en-US" altLang="en-US" sz="2800" i="1" dirty="0" smtClean="0"/>
              <a:t> ramorum </a:t>
            </a:r>
            <a:r>
              <a:rPr lang="en-US" altLang="en-US" sz="2800" dirty="0" smtClean="0"/>
              <a:t>infesting finished compost</a:t>
            </a:r>
          </a:p>
          <a:p>
            <a:pPr lvl="1"/>
            <a:r>
              <a:rPr lang="en-US" altLang="en-US" sz="2400" dirty="0" smtClean="0"/>
              <a:t>Somewhat esoteric angle on the subject</a:t>
            </a:r>
          </a:p>
          <a:p>
            <a:pPr lvl="1"/>
            <a:r>
              <a:rPr lang="en-US" altLang="en-US" sz="1400" dirty="0">
                <a:hlinkClick r:id="rId2"/>
              </a:rPr>
              <a:t>http://</a:t>
            </a:r>
            <a:r>
              <a:rPr lang="en-US" altLang="en-US" sz="1400" dirty="0" smtClean="0">
                <a:hlinkClick r:id="rId2"/>
              </a:rPr>
              <a:t>californiaagriculture.ucanr.edu/landingpage.cfm?article=ca.v069n04p237&amp;fulltext=yes</a:t>
            </a:r>
            <a:r>
              <a:rPr lang="en-US" altLang="en-US" sz="1400" dirty="0" smtClean="0"/>
              <a:t> </a:t>
            </a:r>
            <a:endParaRPr lang="en-US" altLang="en-US" sz="1400" dirty="0"/>
          </a:p>
          <a:p>
            <a:r>
              <a:rPr lang="en-US" altLang="en-US" sz="2800" dirty="0" smtClean="0"/>
              <a:t>Perhaps more relevant article in the Journal of Applied Microbiology</a:t>
            </a:r>
          </a:p>
          <a:p>
            <a:pPr lvl="1"/>
            <a:r>
              <a:rPr lang="en-US" altLang="en-US" sz="2400" dirty="0" smtClean="0"/>
              <a:t>More comprehensive study, and sort of a basis for the newer article</a:t>
            </a:r>
          </a:p>
          <a:p>
            <a:pPr lvl="1"/>
            <a:r>
              <a:rPr lang="en-US" altLang="en-US" sz="1400" dirty="0">
                <a:hlinkClick r:id="rId3"/>
              </a:rPr>
              <a:t>https://</a:t>
            </a:r>
            <a:r>
              <a:rPr lang="en-US" altLang="en-US" sz="1400" dirty="0" smtClean="0">
                <a:hlinkClick r:id="rId3"/>
              </a:rPr>
              <a:t>nature.berkeley.edu/garbelotto/downloads/Swainetal.pdf</a:t>
            </a:r>
            <a:r>
              <a:rPr lang="en-US" altLang="en-US" sz="1400" dirty="0" smtClean="0"/>
              <a:t> 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5888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1020762"/>
          </a:xfrm>
        </p:spPr>
        <p:txBody>
          <a:bodyPr/>
          <a:lstStyle/>
          <a:p>
            <a:r>
              <a:rPr lang="en-US" sz="4000" dirty="0" smtClean="0"/>
              <a:t>Spore types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447800"/>
            <a:ext cx="3657600" cy="4678363"/>
          </a:xfrm>
        </p:spPr>
        <p:txBody>
          <a:bodyPr/>
          <a:lstStyle/>
          <a:p>
            <a:r>
              <a:rPr lang="en-US" sz="2400" dirty="0" smtClean="0"/>
              <a:t>Oospores</a:t>
            </a:r>
          </a:p>
          <a:p>
            <a:pPr lvl="1"/>
            <a:r>
              <a:rPr lang="en-US" sz="2000" dirty="0" smtClean="0"/>
              <a:t>Sexually produced survival structures (~seeds)</a:t>
            </a:r>
          </a:p>
          <a:p>
            <a:r>
              <a:rPr lang="en-US" sz="2400" dirty="0" err="1" smtClean="0"/>
              <a:t>Chlamydospores</a:t>
            </a:r>
            <a:endParaRPr lang="en-US" sz="2400" dirty="0" smtClean="0"/>
          </a:p>
          <a:p>
            <a:pPr lvl="1"/>
            <a:r>
              <a:rPr lang="en-US" sz="2000" dirty="0" smtClean="0"/>
              <a:t>Asexual survival structures</a:t>
            </a:r>
          </a:p>
          <a:p>
            <a:r>
              <a:rPr lang="en-US" sz="2400" dirty="0" smtClean="0"/>
              <a:t>Sporangia</a:t>
            </a:r>
          </a:p>
          <a:p>
            <a:pPr lvl="1"/>
            <a:r>
              <a:rPr lang="en-US" sz="2000" dirty="0" smtClean="0"/>
              <a:t>Delicate football shaped dispersal structures</a:t>
            </a:r>
          </a:p>
          <a:p>
            <a:r>
              <a:rPr lang="en-US" sz="2400" dirty="0" smtClean="0"/>
              <a:t>Zoospores</a:t>
            </a:r>
          </a:p>
          <a:p>
            <a:pPr lvl="1"/>
            <a:r>
              <a:rPr lang="en-US" sz="2000" dirty="0" smtClean="0"/>
              <a:t>Delicate hunting spores</a:t>
            </a:r>
            <a:endParaRPr lang="en-US" sz="2000" dirty="0"/>
          </a:p>
        </p:txBody>
      </p:sp>
      <p:pic>
        <p:nvPicPr>
          <p:cNvPr id="27650" name="Picture 2" descr="http://www.bsu.edu/classes/ruch/msa/barr/4-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28931" y="1128932"/>
            <a:ext cx="6857999" cy="46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6477000"/>
            <a:ext cx="1934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EAE0B4"/>
                </a:solidFill>
              </a:rPr>
              <a:t>Image: Don Barr, bsu.edu</a:t>
            </a:r>
            <a:endParaRPr lang="en-US" sz="1200" dirty="0">
              <a:solidFill>
                <a:srgbClr val="EAE0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7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1020762"/>
          </a:xfrm>
        </p:spPr>
        <p:txBody>
          <a:bodyPr/>
          <a:lstStyle/>
          <a:p>
            <a:r>
              <a:rPr lang="en-US" sz="4000" dirty="0" smtClean="0"/>
              <a:t>Spore types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447800"/>
            <a:ext cx="3657600" cy="4678363"/>
          </a:xfrm>
        </p:spPr>
        <p:txBody>
          <a:bodyPr/>
          <a:lstStyle/>
          <a:p>
            <a:r>
              <a:rPr lang="en-US" sz="2400" dirty="0" smtClean="0"/>
              <a:t>Oospores</a:t>
            </a:r>
          </a:p>
          <a:p>
            <a:pPr lvl="1"/>
            <a:r>
              <a:rPr lang="en-US" sz="2000" dirty="0" smtClean="0"/>
              <a:t>Sexually produced survival structures (~seeds)</a:t>
            </a:r>
          </a:p>
          <a:p>
            <a:r>
              <a:rPr lang="en-US" sz="2400" dirty="0" err="1" smtClean="0"/>
              <a:t>Chlamydospores</a:t>
            </a:r>
            <a:endParaRPr lang="en-US" sz="2400" dirty="0" smtClean="0"/>
          </a:p>
          <a:p>
            <a:pPr lvl="1"/>
            <a:r>
              <a:rPr lang="en-US" sz="2000" dirty="0" smtClean="0"/>
              <a:t>Asexual survival structures</a:t>
            </a:r>
          </a:p>
          <a:p>
            <a:r>
              <a:rPr lang="en-US" sz="2400" dirty="0" smtClean="0"/>
              <a:t>Sporangia</a:t>
            </a:r>
          </a:p>
          <a:p>
            <a:pPr lvl="1"/>
            <a:r>
              <a:rPr lang="en-US" sz="2000" dirty="0" smtClean="0"/>
              <a:t>Delicate football shaped dispersal structures</a:t>
            </a:r>
          </a:p>
          <a:p>
            <a:r>
              <a:rPr lang="en-US" sz="2400" dirty="0" smtClean="0"/>
              <a:t>Zoospores</a:t>
            </a:r>
          </a:p>
          <a:p>
            <a:pPr lvl="1"/>
            <a:r>
              <a:rPr lang="en-US" sz="2000" dirty="0" smtClean="0"/>
              <a:t>Delicate hunting spores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1020762"/>
          </a:xfrm>
        </p:spPr>
        <p:txBody>
          <a:bodyPr/>
          <a:lstStyle/>
          <a:p>
            <a:r>
              <a:rPr lang="en-US" sz="4000" dirty="0" smtClean="0"/>
              <a:t>Spore types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447800"/>
            <a:ext cx="3657600" cy="4678363"/>
          </a:xfrm>
        </p:spPr>
        <p:txBody>
          <a:bodyPr/>
          <a:lstStyle/>
          <a:p>
            <a:r>
              <a:rPr lang="en-US" sz="2400" dirty="0" smtClean="0"/>
              <a:t>Oospores</a:t>
            </a:r>
          </a:p>
          <a:p>
            <a:pPr lvl="1"/>
            <a:r>
              <a:rPr lang="en-US" sz="2000" dirty="0" smtClean="0"/>
              <a:t>Sexually produced survival structures (~seeds)</a:t>
            </a:r>
          </a:p>
          <a:p>
            <a:r>
              <a:rPr lang="en-US" sz="2400" dirty="0" err="1" smtClean="0"/>
              <a:t>Chlamydospores</a:t>
            </a:r>
            <a:endParaRPr lang="en-US" sz="2400" dirty="0" smtClean="0"/>
          </a:p>
          <a:p>
            <a:pPr lvl="1"/>
            <a:r>
              <a:rPr lang="en-US" sz="2000" dirty="0" smtClean="0"/>
              <a:t>Asexual survival structures</a:t>
            </a:r>
          </a:p>
          <a:p>
            <a:r>
              <a:rPr lang="en-US" sz="2400" dirty="0" smtClean="0"/>
              <a:t>Sporangia</a:t>
            </a:r>
          </a:p>
          <a:p>
            <a:pPr lvl="1"/>
            <a:r>
              <a:rPr lang="en-US" sz="2000" dirty="0" smtClean="0"/>
              <a:t>Delicate football shaped dispersal structures</a:t>
            </a:r>
          </a:p>
          <a:p>
            <a:pPr lvl="1"/>
            <a:r>
              <a:rPr lang="en-US" sz="900" dirty="0">
                <a:hlinkClick r:id="rId2"/>
              </a:rPr>
              <a:t>https://</a:t>
            </a:r>
            <a:r>
              <a:rPr lang="en-US" sz="900" dirty="0" smtClean="0">
                <a:hlinkClick r:id="rId2"/>
              </a:rPr>
              <a:t>www.youtube.com/watch?v=hsdYrSgR4Ag</a:t>
            </a:r>
            <a:r>
              <a:rPr lang="en-US" sz="900" dirty="0" smtClean="0"/>
              <a:t> </a:t>
            </a:r>
          </a:p>
          <a:p>
            <a:r>
              <a:rPr lang="en-US" sz="2400" dirty="0" smtClean="0"/>
              <a:t>Zoospores</a:t>
            </a:r>
          </a:p>
          <a:p>
            <a:pPr lvl="1"/>
            <a:r>
              <a:rPr lang="en-US" sz="2000" dirty="0" smtClean="0"/>
              <a:t>Delicate hunting spores</a:t>
            </a:r>
          </a:p>
          <a:p>
            <a:pPr lvl="1"/>
            <a:r>
              <a:rPr lang="en-US" sz="2000" dirty="0" smtClean="0"/>
              <a:t>Cysts</a:t>
            </a:r>
            <a:endParaRPr lang="en-US" sz="2000" dirty="0"/>
          </a:p>
        </p:txBody>
      </p:sp>
      <p:pic>
        <p:nvPicPr>
          <p:cNvPr id="29698" name="Picture 2" descr="https://i.ytimg.com/vi/hsdYrSgR4Ag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3001" y="1143001"/>
            <a:ext cx="6858002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1" y="6400800"/>
            <a:ext cx="2113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Image: Rizzo Lab, UC Davis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508"/>
            <a:ext cx="6553199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1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8"/>
            <a:ext cx="9165306" cy="68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77200" cy="4525963"/>
          </a:xfrm>
        </p:spPr>
        <p:txBody>
          <a:bodyPr/>
          <a:lstStyle/>
          <a:p>
            <a:r>
              <a:rPr lang="en-US" dirty="0" smtClean="0"/>
              <a:t>Can it survive if introduced into finished compost?</a:t>
            </a:r>
          </a:p>
          <a:p>
            <a:pPr lvl="1"/>
            <a:r>
              <a:rPr lang="en-US" dirty="0" smtClean="0"/>
              <a:t>Yes, even zoospores can survive …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f introduced at high enough rates, and held under relatively ideal conditions (cool and moist).</a:t>
            </a:r>
          </a:p>
          <a:p>
            <a:pPr lvl="1"/>
            <a:r>
              <a:rPr lang="en-US" dirty="0" smtClean="0"/>
              <a:t>Survival is much higher in aged composts than in fresh composts</a:t>
            </a:r>
          </a:p>
          <a:p>
            <a:pPr lvl="1"/>
            <a:r>
              <a:rPr lang="en-US" dirty="0" smtClean="0"/>
              <a:t>Caveat: This was an “Is it possible?” kind of question, not necessarily “is it likely?”</a:t>
            </a:r>
          </a:p>
          <a:p>
            <a:pPr lvl="2"/>
            <a:r>
              <a:rPr lang="en-US" dirty="0" smtClean="0"/>
              <a:t>We’d also need to consider the </a:t>
            </a:r>
            <a:r>
              <a:rPr lang="en-US" dirty="0" err="1" smtClean="0"/>
              <a:t>Phytophthora</a:t>
            </a:r>
            <a:r>
              <a:rPr lang="en-US" dirty="0" smtClean="0"/>
              <a:t> species in question if extrapolating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1143000"/>
          </a:xfrm>
        </p:spPr>
        <p:txBody>
          <a:bodyPr/>
          <a:lstStyle/>
          <a:p>
            <a:r>
              <a:rPr lang="en-US" dirty="0" smtClean="0"/>
              <a:t>Compost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r>
              <a:rPr lang="en-US" dirty="0"/>
              <a:t>Facilities </a:t>
            </a:r>
            <a:r>
              <a:rPr lang="en-US" dirty="0" smtClean="0"/>
              <a:t>should be </a:t>
            </a:r>
            <a:r>
              <a:rPr lang="en-US" dirty="0"/>
              <a:t>distant from contamination </a:t>
            </a:r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Wind blown water</a:t>
            </a:r>
          </a:p>
          <a:p>
            <a:pPr lvl="1"/>
            <a:r>
              <a:rPr lang="en-US" dirty="0" smtClean="0"/>
              <a:t>Surface flow</a:t>
            </a:r>
            <a:endParaRPr lang="en-US" dirty="0"/>
          </a:p>
          <a:p>
            <a:pPr lvl="1"/>
            <a:r>
              <a:rPr lang="en-US" dirty="0"/>
              <a:t>How far?</a:t>
            </a:r>
          </a:p>
          <a:p>
            <a:pPr lvl="2"/>
            <a:r>
              <a:rPr lang="en-US" dirty="0"/>
              <a:t>3 miles?!</a:t>
            </a:r>
          </a:p>
          <a:p>
            <a:pPr lvl="2"/>
            <a:r>
              <a:rPr lang="en-US" dirty="0"/>
              <a:t>30 feet</a:t>
            </a:r>
            <a:r>
              <a:rPr lang="en-US" dirty="0" smtClean="0"/>
              <a:t>?</a:t>
            </a:r>
          </a:p>
          <a:p>
            <a:r>
              <a:rPr lang="en-US" dirty="0" smtClean="0"/>
              <a:t>Tarping?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1143000"/>
          </a:xfrm>
        </p:spPr>
        <p:txBody>
          <a:bodyPr/>
          <a:lstStyle/>
          <a:p>
            <a:r>
              <a:rPr lang="en-US" dirty="0" smtClean="0"/>
              <a:t>Compost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r>
              <a:rPr lang="en-US" dirty="0" smtClean="0"/>
              <a:t>Loaders used for moving fresh material should be cleaned before moving to finished composts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00" y="-594"/>
            <a:ext cx="45663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1143000"/>
          </a:xfrm>
        </p:spPr>
        <p:txBody>
          <a:bodyPr/>
          <a:lstStyle/>
          <a:p>
            <a:r>
              <a:rPr lang="en-US" sz="4000" dirty="0" smtClean="0"/>
              <a:t>Compost consumption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/>
          <a:p>
            <a:r>
              <a:rPr lang="en-US" dirty="0" smtClean="0"/>
              <a:t>Is compost safe?</a:t>
            </a:r>
          </a:p>
          <a:p>
            <a:pPr lvl="1"/>
            <a:r>
              <a:rPr lang="en-US" dirty="0" smtClean="0"/>
              <a:t>Probably</a:t>
            </a:r>
          </a:p>
          <a:p>
            <a:pPr lvl="2"/>
            <a:r>
              <a:rPr lang="en-US" dirty="0" smtClean="0"/>
              <a:t>Still hot </a:t>
            </a:r>
            <a:r>
              <a:rPr lang="en-US" dirty="0"/>
              <a:t>is </a:t>
            </a:r>
            <a:r>
              <a:rPr lang="en-US" dirty="0" smtClean="0"/>
              <a:t>good</a:t>
            </a:r>
          </a:p>
          <a:p>
            <a:pPr lvl="2"/>
            <a:r>
              <a:rPr lang="en-US" dirty="0" smtClean="0"/>
              <a:t>If </a:t>
            </a:r>
            <a:r>
              <a:rPr lang="en-US" dirty="0"/>
              <a:t>bagged, </a:t>
            </a:r>
            <a:r>
              <a:rPr lang="en-US" dirty="0" smtClean="0"/>
              <a:t>is it less </a:t>
            </a:r>
            <a:r>
              <a:rPr lang="en-US" dirty="0"/>
              <a:t>likely to be </a:t>
            </a:r>
            <a:r>
              <a:rPr lang="en-US" dirty="0" smtClean="0"/>
              <a:t>contaminated?</a:t>
            </a:r>
          </a:p>
          <a:p>
            <a:pPr lvl="1"/>
            <a:r>
              <a:rPr lang="en-US" dirty="0" smtClean="0"/>
              <a:t>It’s hard to get aged compost</a:t>
            </a:r>
          </a:p>
          <a:p>
            <a:pPr lvl="1"/>
            <a:r>
              <a:rPr lang="en-US" dirty="0" err="1" smtClean="0"/>
              <a:t>Beneficials</a:t>
            </a:r>
            <a:r>
              <a:rPr lang="en-US" dirty="0" smtClean="0"/>
              <a:t> can infest it too</a:t>
            </a:r>
          </a:p>
          <a:p>
            <a:pPr lvl="2"/>
            <a:r>
              <a:rPr lang="en-US" dirty="0" smtClean="0"/>
              <a:t>At your site …</a:t>
            </a:r>
          </a:p>
        </p:txBody>
      </p:sp>
      <p:pic>
        <p:nvPicPr>
          <p:cNvPr id="31746" name="Picture 2" descr="http://3.bp.blogspot.com/-oxFJWZa7co4/VFhnKDkNrSI/AAAAAAAABD4/NhkNdGoUxqw/s1600/compost%2Btru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8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6400800"/>
            <a:ext cx="2289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EAE0B4"/>
                </a:solidFill>
              </a:rPr>
              <a:t>Image: Scott Berndt, Fox Farm</a:t>
            </a:r>
            <a:endParaRPr lang="en-US" sz="1200" dirty="0">
              <a:solidFill>
                <a:srgbClr val="EAE0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944562"/>
          </a:xfrm>
        </p:spPr>
        <p:txBody>
          <a:bodyPr/>
          <a:lstStyle/>
          <a:p>
            <a:r>
              <a:rPr lang="en-US" sz="4000" dirty="0" smtClean="0"/>
              <a:t>Temperature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886200" cy="5105400"/>
          </a:xfrm>
        </p:spPr>
        <p:txBody>
          <a:bodyPr/>
          <a:lstStyle/>
          <a:p>
            <a:r>
              <a:rPr lang="en-US" dirty="0" smtClean="0"/>
              <a:t>Pile size drives this</a:t>
            </a:r>
          </a:p>
          <a:p>
            <a:r>
              <a:rPr lang="en-US" dirty="0" smtClean="0"/>
              <a:t>~1m</a:t>
            </a:r>
            <a:r>
              <a:rPr lang="en-US" baseline="30000" dirty="0" smtClean="0"/>
              <a:t>3</a:t>
            </a:r>
            <a:r>
              <a:rPr lang="en-US" dirty="0" smtClean="0"/>
              <a:t> threshold</a:t>
            </a:r>
          </a:p>
          <a:p>
            <a:pPr lvl="1"/>
            <a:r>
              <a:rPr lang="en-US" dirty="0" smtClean="0"/>
              <a:t>Cold composting</a:t>
            </a:r>
          </a:p>
          <a:p>
            <a:pPr lvl="2"/>
            <a:r>
              <a:rPr lang="en-US" dirty="0" smtClean="0"/>
              <a:t>Small piles</a:t>
            </a:r>
          </a:p>
          <a:p>
            <a:pPr lvl="3"/>
            <a:r>
              <a:rPr lang="en-US" dirty="0" smtClean="0"/>
              <a:t>Turned by hand</a:t>
            </a:r>
          </a:p>
          <a:p>
            <a:pPr lvl="2"/>
            <a:r>
              <a:rPr lang="en-US" dirty="0" smtClean="0"/>
              <a:t>Biological / chemical pathogen destruction</a:t>
            </a:r>
          </a:p>
          <a:p>
            <a:pPr lvl="2"/>
            <a:r>
              <a:rPr lang="en-US" dirty="0" smtClean="0"/>
              <a:t>Kills some microbes</a:t>
            </a:r>
          </a:p>
          <a:p>
            <a:pPr lvl="2"/>
            <a:r>
              <a:rPr lang="en-US" dirty="0" smtClean="0"/>
              <a:t>Yuen &amp; </a:t>
            </a:r>
            <a:r>
              <a:rPr lang="en-US" dirty="0" err="1" smtClean="0"/>
              <a:t>Raabe</a:t>
            </a:r>
            <a:r>
              <a:rPr lang="en-US" dirty="0" smtClean="0"/>
              <a:t>, Plant Disease, 1984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7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1143000"/>
          </a:xfrm>
        </p:spPr>
        <p:txBody>
          <a:bodyPr/>
          <a:lstStyle/>
          <a:p>
            <a:r>
              <a:rPr lang="en-US" sz="4000" dirty="0" smtClean="0"/>
              <a:t>Mulch consumption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/>
          <a:p>
            <a:r>
              <a:rPr lang="en-US" dirty="0" smtClean="0"/>
              <a:t>Is mulch safe?</a:t>
            </a:r>
          </a:p>
          <a:p>
            <a:pPr lvl="1"/>
            <a:r>
              <a:rPr lang="en-US" dirty="0" smtClean="0"/>
              <a:t>Probably</a:t>
            </a:r>
          </a:p>
          <a:p>
            <a:pPr lvl="2"/>
            <a:r>
              <a:rPr lang="en-US" dirty="0" smtClean="0"/>
              <a:t>Still hot </a:t>
            </a:r>
            <a:r>
              <a:rPr lang="en-US" dirty="0"/>
              <a:t>is </a:t>
            </a:r>
            <a:r>
              <a:rPr lang="en-US" dirty="0" smtClean="0"/>
              <a:t>good</a:t>
            </a:r>
          </a:p>
          <a:p>
            <a:pPr lvl="2"/>
            <a:r>
              <a:rPr lang="en-US" dirty="0" smtClean="0"/>
              <a:t>Lava rock and </a:t>
            </a:r>
            <a:r>
              <a:rPr lang="en-US" dirty="0" err="1" smtClean="0"/>
              <a:t>mylar</a:t>
            </a:r>
            <a:r>
              <a:rPr lang="en-US" dirty="0" smtClean="0"/>
              <a:t> aren’t typically good growth media …</a:t>
            </a:r>
          </a:p>
          <a:p>
            <a:pPr lvl="1"/>
            <a:r>
              <a:rPr lang="en-US" dirty="0" smtClean="0"/>
              <a:t>Compost on site first?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4"/>
            <a:ext cx="4572000" cy="685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6558603"/>
            <a:ext cx="2529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EAE0B4"/>
                </a:solidFill>
              </a:rPr>
              <a:t>Image: Urban Forest Collaborative</a:t>
            </a:r>
            <a:endParaRPr lang="en-US" sz="1200" dirty="0">
              <a:solidFill>
                <a:srgbClr val="EAE0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Soggy road"/>
          <p:cNvPicPr>
            <a:picLocks noChangeAspect="1" noChangeArrowheads="1"/>
          </p:cNvPicPr>
          <p:nvPr/>
        </p:nvPicPr>
        <p:blipFill>
          <a:blip r:embed="rId2">
            <a:lum bright="-30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657600"/>
            <a:ext cx="2743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Thanks!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27" y="4953000"/>
            <a:ext cx="7467600" cy="1547812"/>
          </a:xfr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11000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u="sng" dirty="0" smtClean="0">
                <a:solidFill>
                  <a:srgbClr val="33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www.suddenoakdeath.org</a:t>
            </a: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This presentation is on line at: 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hlinkClick r:id="rId4"/>
              </a:rPr>
              <a:t>http://ucanr.edu/MarinIPM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Steven Swain: </a:t>
            </a:r>
            <a:r>
              <a:rPr lang="en-US" sz="2000" u="sng" dirty="0" smtClean="0">
                <a:solidFill>
                  <a:srgbClr val="33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svswain@ucanr.edu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415 473 4226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1728788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Acknowledgements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This research was funded in part by: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the California Integrated Waste Management Board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000" dirty="0">
                <a:solidFill>
                  <a:schemeClr val="hlink"/>
                </a:solidFill>
              </a:rPr>
              <a:t>	</a:t>
            </a:r>
            <a:r>
              <a:rPr lang="en-US" altLang="en-US" sz="2000" u="sng" dirty="0">
                <a:solidFill>
                  <a:schemeClr val="hlink"/>
                </a:solidFill>
              </a:rPr>
              <a:t>http://www.ciwmb.ca.gov/</a:t>
            </a: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the USDA Forest service Pacific Southwest Region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the Gordon and Betty Moore Foundation. 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Many thanks to McEvoy Ranch, Grab &amp; Grow Soil Products, Chip </a:t>
            </a:r>
            <a:r>
              <a:rPr lang="en-US" altLang="en-US" sz="2400" dirty="0" err="1"/>
              <a:t>Sanborne</a:t>
            </a:r>
            <a:r>
              <a:rPr lang="en-US" altLang="en-US" sz="2400" dirty="0"/>
              <a:t> and Don </a:t>
            </a:r>
            <a:r>
              <a:rPr lang="en-US" altLang="en-US" sz="2400" dirty="0" err="1"/>
              <a:t>Liepold</a:t>
            </a:r>
            <a:r>
              <a:rPr lang="en-US" altLang="en-US" sz="2400" dirty="0"/>
              <a:t> for their invaluable assistance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Forced air and windrow composting images:  Washington State University website,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2000" dirty="0"/>
              <a:t>	</a:t>
            </a:r>
            <a:r>
              <a:rPr lang="en-US" altLang="en-US" sz="2000" u="sng" dirty="0">
                <a:hlinkClick r:id="rId2"/>
              </a:rPr>
              <a:t>http://organic.tfrec.wsu.edu/compost/ImagesWeb/CompSys.html</a:t>
            </a: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O</a:t>
            </a:r>
            <a:r>
              <a:rPr lang="en-US" altLang="en-US" sz="2400" dirty="0" smtClean="0"/>
              <a:t>ther </a:t>
            </a:r>
            <a:r>
              <a:rPr lang="en-US" altLang="en-US" sz="2400" dirty="0"/>
              <a:t>images by </a:t>
            </a:r>
            <a:r>
              <a:rPr lang="en-US" altLang="en-US" sz="2400" dirty="0" err="1"/>
              <a:t>Garbelotto</a:t>
            </a:r>
            <a:r>
              <a:rPr lang="en-US" altLang="en-US" sz="2400" dirty="0"/>
              <a:t> or Rizzo labs, UC Berkeley and Davis </a:t>
            </a:r>
            <a:r>
              <a:rPr lang="en-US" altLang="en-US" sz="2400" dirty="0" smtClean="0"/>
              <a:t>respectively, except where noted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5596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944562"/>
          </a:xfrm>
        </p:spPr>
        <p:txBody>
          <a:bodyPr/>
          <a:lstStyle/>
          <a:p>
            <a:r>
              <a:rPr lang="en-US" sz="4000" dirty="0" smtClean="0"/>
              <a:t>Temperature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886200" cy="5105400"/>
          </a:xfrm>
        </p:spPr>
        <p:txBody>
          <a:bodyPr/>
          <a:lstStyle/>
          <a:p>
            <a:r>
              <a:rPr lang="en-US" dirty="0" smtClean="0"/>
              <a:t>Pile size drives this</a:t>
            </a:r>
          </a:p>
          <a:p>
            <a:r>
              <a:rPr lang="en-US" dirty="0" smtClean="0"/>
              <a:t>~1m</a:t>
            </a:r>
            <a:r>
              <a:rPr lang="en-US" baseline="30000" dirty="0" smtClean="0"/>
              <a:t>3</a:t>
            </a:r>
            <a:r>
              <a:rPr lang="en-US" dirty="0" smtClean="0"/>
              <a:t> threshold</a:t>
            </a:r>
          </a:p>
          <a:p>
            <a:pPr lvl="1"/>
            <a:r>
              <a:rPr lang="en-US" dirty="0" smtClean="0"/>
              <a:t>Hot composting</a:t>
            </a:r>
          </a:p>
          <a:p>
            <a:pPr lvl="2"/>
            <a:r>
              <a:rPr lang="en-US" dirty="0" smtClean="0"/>
              <a:t>Big piles</a:t>
            </a:r>
          </a:p>
          <a:p>
            <a:pPr lvl="2"/>
            <a:r>
              <a:rPr lang="en-US" dirty="0" smtClean="0"/>
              <a:t>Above methods + thermal destruction</a:t>
            </a:r>
          </a:p>
          <a:p>
            <a:pPr lvl="2"/>
            <a:r>
              <a:rPr lang="en-US" dirty="0" smtClean="0"/>
              <a:t>Kills virtually all microbes</a:t>
            </a:r>
          </a:p>
          <a:p>
            <a:pPr lvl="3"/>
            <a:r>
              <a:rPr lang="en-US" dirty="0" smtClean="0"/>
              <a:t>Some viruses and prions escape</a:t>
            </a:r>
          </a:p>
          <a:p>
            <a:pPr lvl="3"/>
            <a:r>
              <a:rPr lang="en-US" dirty="0" smtClean="0"/>
              <a:t>For the most part, these exceptions are non-issues</a:t>
            </a:r>
            <a:endParaRPr lang="en-US" dirty="0"/>
          </a:p>
        </p:txBody>
      </p:sp>
      <p:pic>
        <p:nvPicPr>
          <p:cNvPr id="7" name="Picture 2" descr="http://3.bp.blogspot.com/_NnjdtUukgt8/TOKs8DDd2VI/AAAAAAAAAGs/mZsTv5Y3q3Q/s1600/steaming+mulch+11-2010.jp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0"/>
            <a:ext cx="457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944562"/>
          </a:xfrm>
        </p:spPr>
        <p:txBody>
          <a:bodyPr/>
          <a:lstStyle/>
          <a:p>
            <a:r>
              <a:rPr lang="en-US" sz="4000" dirty="0" smtClean="0"/>
              <a:t>Temperature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886200" cy="5105400"/>
          </a:xfrm>
        </p:spPr>
        <p:txBody>
          <a:bodyPr/>
          <a:lstStyle/>
          <a:p>
            <a:r>
              <a:rPr lang="en-US" dirty="0" smtClean="0"/>
              <a:t>Why do we care?</a:t>
            </a:r>
          </a:p>
          <a:p>
            <a:pPr lvl="1"/>
            <a:r>
              <a:rPr lang="en-US" dirty="0" smtClean="0"/>
              <a:t>DD of compost</a:t>
            </a:r>
          </a:p>
          <a:p>
            <a:pPr lvl="1"/>
            <a:r>
              <a:rPr lang="en-US" dirty="0" smtClean="0"/>
              <a:t>Can include:</a:t>
            </a:r>
          </a:p>
          <a:p>
            <a:pPr lvl="2"/>
            <a:r>
              <a:rPr lang="en-US" dirty="0" smtClean="0"/>
              <a:t>Animal manures</a:t>
            </a:r>
          </a:p>
          <a:p>
            <a:pPr lvl="2"/>
            <a:r>
              <a:rPr lang="en-US" dirty="0" err="1" smtClean="0"/>
              <a:t>Biosolids</a:t>
            </a:r>
            <a:endParaRPr lang="en-US" dirty="0" smtClean="0"/>
          </a:p>
          <a:p>
            <a:pPr lvl="2"/>
            <a:r>
              <a:rPr lang="en-US" dirty="0" smtClean="0"/>
              <a:t>Infected plant material</a:t>
            </a:r>
          </a:p>
          <a:p>
            <a:r>
              <a:rPr lang="en-US" dirty="0" smtClean="0"/>
              <a:t>Pre 1940’s container media (nurseries)</a:t>
            </a:r>
          </a:p>
          <a:p>
            <a:pPr lvl="1"/>
            <a:r>
              <a:rPr lang="en-US" dirty="0" smtClean="0"/>
              <a:t>Aged peat moss</a:t>
            </a:r>
          </a:p>
          <a:p>
            <a:pPr lvl="1"/>
            <a:r>
              <a:rPr lang="en-US" dirty="0" smtClean="0"/>
              <a:t>High % organic matter loams</a:t>
            </a:r>
          </a:p>
          <a:p>
            <a:pPr lvl="1"/>
            <a:r>
              <a:rPr lang="en-US" dirty="0" smtClean="0"/>
              <a:t>1960’s, hard to find</a:t>
            </a:r>
          </a:p>
        </p:txBody>
      </p:sp>
      <p:pic>
        <p:nvPicPr>
          <p:cNvPr id="7" name="Picture 2" descr="http://3.bp.blogspot.com/_NnjdtUukgt8/TOKs8DDd2VI/AAAAAAAAAGs/mZsTv5Y3q3Q/s1600/steaming+mulch+11-2010.jp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2950" y="0"/>
            <a:ext cx="457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7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944562"/>
          </a:xfrm>
        </p:spPr>
        <p:txBody>
          <a:bodyPr/>
          <a:lstStyle/>
          <a:p>
            <a:r>
              <a:rPr lang="en-US" sz="4000" dirty="0" smtClean="0"/>
              <a:t>Temperature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886200" cy="5105400"/>
          </a:xfrm>
        </p:spPr>
        <p:txBody>
          <a:bodyPr/>
          <a:lstStyle/>
          <a:p>
            <a:r>
              <a:rPr lang="en-US" dirty="0" smtClean="0"/>
              <a:t>Nursery Industry</a:t>
            </a:r>
          </a:p>
          <a:p>
            <a:pPr lvl="1"/>
            <a:r>
              <a:rPr lang="en-US" dirty="0" smtClean="0"/>
              <a:t>Tries compost</a:t>
            </a:r>
          </a:p>
          <a:p>
            <a:pPr lvl="2"/>
            <a:r>
              <a:rPr lang="en-US" dirty="0" err="1" smtClean="0"/>
              <a:t>Hoitink</a:t>
            </a:r>
            <a:r>
              <a:rPr lang="en-US" dirty="0" smtClean="0"/>
              <a:t> et al (1976) … Composted Hardwood Bark</a:t>
            </a:r>
          </a:p>
          <a:p>
            <a:r>
              <a:rPr lang="en-US" dirty="0" smtClean="0"/>
              <a:t>Compost</a:t>
            </a:r>
          </a:p>
          <a:p>
            <a:pPr lvl="1"/>
            <a:r>
              <a:rPr lang="en-US" dirty="0" smtClean="0"/>
              <a:t>Noun</a:t>
            </a:r>
          </a:p>
          <a:p>
            <a:pPr lvl="2"/>
            <a:r>
              <a:rPr lang="en-US" dirty="0" smtClean="0"/>
              <a:t>Plant and human health concerns</a:t>
            </a:r>
          </a:p>
          <a:p>
            <a:pPr lvl="1"/>
            <a:r>
              <a:rPr lang="en-US" dirty="0" smtClean="0"/>
              <a:t>Verb</a:t>
            </a:r>
          </a:p>
          <a:p>
            <a:pPr lvl="1"/>
            <a:r>
              <a:rPr lang="en-US" dirty="0" smtClean="0"/>
              <a:t>US EPA regulates commercial process</a:t>
            </a:r>
          </a:p>
          <a:p>
            <a:pPr lvl="1"/>
            <a:r>
              <a:rPr lang="en-US" dirty="0" smtClean="0"/>
              <a:t>40 CFR Part 503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9"/>
          <a:stretch/>
        </p:blipFill>
        <p:spPr>
          <a:xfrm>
            <a:off x="4571999" y="8847"/>
            <a:ext cx="4557155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944562"/>
          </a:xfrm>
        </p:spPr>
        <p:txBody>
          <a:bodyPr/>
          <a:lstStyle/>
          <a:p>
            <a:r>
              <a:rPr lang="en-US" sz="4000" dirty="0" smtClean="0"/>
              <a:t>Temperature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886200" cy="5105400"/>
          </a:xfrm>
        </p:spPr>
        <p:txBody>
          <a:bodyPr/>
          <a:lstStyle/>
          <a:p>
            <a:r>
              <a:rPr lang="en-US" dirty="0" smtClean="0"/>
              <a:t>Time requirements vary by composting process</a:t>
            </a:r>
          </a:p>
          <a:p>
            <a:pPr lvl="1"/>
            <a:r>
              <a:rPr lang="en-US" dirty="0" smtClean="0"/>
              <a:t>Always at 55°C</a:t>
            </a:r>
          </a:p>
          <a:p>
            <a:pPr lvl="1"/>
            <a:r>
              <a:rPr lang="en-US" dirty="0" smtClean="0"/>
              <a:t>131°F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9"/>
          <a:stretch/>
        </p:blipFill>
        <p:spPr>
          <a:xfrm>
            <a:off x="4571999" y="8847"/>
            <a:ext cx="4557155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8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10727</TotalTime>
  <Words>1730</Words>
  <Application>Microsoft Office PowerPoint</Application>
  <PresentationFormat>On-screen Show (4:3)</PresentationFormat>
  <Paragraphs>433</Paragraphs>
  <Slides>52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Geneva</vt:lpstr>
      <vt:lpstr>Times New Roman</vt:lpstr>
      <vt:lpstr>Default Design</vt:lpstr>
      <vt:lpstr>Microsoft Graph Chart</vt:lpstr>
      <vt:lpstr>Microsoft Excel Chart</vt:lpstr>
      <vt:lpstr>Disease suppression in the composting process</vt:lpstr>
      <vt:lpstr>Compost</vt:lpstr>
      <vt:lpstr>Process variables</vt:lpstr>
      <vt:lpstr>Temperature</vt:lpstr>
      <vt:lpstr>Temperature</vt:lpstr>
      <vt:lpstr>Temperature</vt:lpstr>
      <vt:lpstr>Temperature</vt:lpstr>
      <vt:lpstr>Temperature</vt:lpstr>
      <vt:lpstr>Temperature</vt:lpstr>
      <vt:lpstr>Commercial Composting Processes (bay area)</vt:lpstr>
      <vt:lpstr>PowerPoint Presentation</vt:lpstr>
      <vt:lpstr>PowerPoint Presentation</vt:lpstr>
      <vt:lpstr>Heat Treatment of P. ramorum on Natural Substrates</vt:lpstr>
      <vt:lpstr>Heat Treatment of Pure Culture</vt:lpstr>
      <vt:lpstr>Curing time</vt:lpstr>
      <vt:lpstr>The problem with mulch</vt:lpstr>
      <vt:lpstr>PowerPoint Presentation</vt:lpstr>
      <vt:lpstr>PowerPoint Presentation</vt:lpstr>
      <vt:lpstr>Compost as a cure?</vt:lpstr>
      <vt:lpstr>Will compost disinfect my soil?</vt:lpstr>
      <vt:lpstr>Can P. ramorum survive the composting process?</vt:lpstr>
      <vt:lpstr>Phytophthora ramorum</vt:lpstr>
      <vt:lpstr>P. ramorum and composting</vt:lpstr>
      <vt:lpstr>Cultural methods: Direct Plating vs. Baiting</vt:lpstr>
      <vt:lpstr>Can composting do the job?</vt:lpstr>
      <vt:lpstr>Turned Windrow and Oven Results by Site</vt:lpstr>
      <vt:lpstr>PowerPoint Presentation</vt:lpstr>
      <vt:lpstr>PowerPoint Presentation</vt:lpstr>
      <vt:lpstr>Oven and Compost Trial Conclusions</vt:lpstr>
      <vt:lpstr>Is it effective?</vt:lpstr>
      <vt:lpstr>PowerPoint Presentation</vt:lpstr>
      <vt:lpstr>PowerPoint Presentation</vt:lpstr>
      <vt:lpstr>Runoff collection</vt:lpstr>
      <vt:lpstr>PowerPoint Presentation</vt:lpstr>
      <vt:lpstr>PowerPoint Presentation</vt:lpstr>
      <vt:lpstr>Planting tests</vt:lpstr>
      <vt:lpstr>Cultural test Results</vt:lpstr>
      <vt:lpstr>PowerPoint Presentation</vt:lpstr>
      <vt:lpstr>Conclusions</vt:lpstr>
      <vt:lpstr>Okay, but what if it gets infected afterwards?</vt:lpstr>
      <vt:lpstr>Spore types</vt:lpstr>
      <vt:lpstr>Spore types</vt:lpstr>
      <vt:lpstr>Spore types</vt:lpstr>
      <vt:lpstr>PowerPoint Presentation</vt:lpstr>
      <vt:lpstr>PowerPoint Presentation</vt:lpstr>
      <vt:lpstr>Conclusions</vt:lpstr>
      <vt:lpstr>Compost production</vt:lpstr>
      <vt:lpstr>Compost production</vt:lpstr>
      <vt:lpstr>Compost consumption</vt:lpstr>
      <vt:lpstr>Mulch consumption</vt:lpstr>
      <vt:lpstr>Thanks!</vt:lpstr>
      <vt:lpstr>Acknowledgements</vt:lpstr>
    </vt:vector>
  </TitlesOfParts>
  <Company>County of Marin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IST</dc:creator>
  <cp:lastModifiedBy>Swain, Steven</cp:lastModifiedBy>
  <cp:revision>209</cp:revision>
  <dcterms:created xsi:type="dcterms:W3CDTF">2007-09-17T22:08:27Z</dcterms:created>
  <dcterms:modified xsi:type="dcterms:W3CDTF">2016-05-12T20:02:41Z</dcterms:modified>
</cp:coreProperties>
</file>