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74" r:id="rId2"/>
    <p:sldId id="321" r:id="rId3"/>
    <p:sldId id="275" r:id="rId4"/>
    <p:sldId id="278" r:id="rId5"/>
    <p:sldId id="280" r:id="rId6"/>
    <p:sldId id="283" r:id="rId7"/>
    <p:sldId id="289" r:id="rId8"/>
    <p:sldId id="282" r:id="rId9"/>
    <p:sldId id="284" r:id="rId10"/>
    <p:sldId id="295" r:id="rId11"/>
    <p:sldId id="277" r:id="rId12"/>
    <p:sldId id="336" r:id="rId13"/>
    <p:sldId id="288" r:id="rId14"/>
    <p:sldId id="337" r:id="rId15"/>
    <p:sldId id="322" r:id="rId16"/>
    <p:sldId id="285" r:id="rId17"/>
    <p:sldId id="338" r:id="rId18"/>
    <p:sldId id="286" r:id="rId19"/>
    <p:sldId id="292" r:id="rId20"/>
    <p:sldId id="326" r:id="rId21"/>
    <p:sldId id="293" r:id="rId22"/>
    <p:sldId id="294" r:id="rId23"/>
    <p:sldId id="296" r:id="rId24"/>
    <p:sldId id="327" r:id="rId25"/>
    <p:sldId id="297" r:id="rId26"/>
    <p:sldId id="298" r:id="rId27"/>
    <p:sldId id="328" r:id="rId28"/>
    <p:sldId id="299" r:id="rId29"/>
    <p:sldId id="300" r:id="rId30"/>
    <p:sldId id="305" r:id="rId31"/>
    <p:sldId id="329" r:id="rId32"/>
    <p:sldId id="301" r:id="rId33"/>
    <p:sldId id="302" r:id="rId34"/>
    <p:sldId id="330" r:id="rId35"/>
    <p:sldId id="303" r:id="rId36"/>
    <p:sldId id="304" r:id="rId37"/>
    <p:sldId id="307" r:id="rId38"/>
    <p:sldId id="331" r:id="rId39"/>
    <p:sldId id="308" r:id="rId40"/>
    <p:sldId id="309" r:id="rId41"/>
    <p:sldId id="332" r:id="rId42"/>
    <p:sldId id="310" r:id="rId43"/>
    <p:sldId id="311" r:id="rId44"/>
    <p:sldId id="313" r:id="rId45"/>
    <p:sldId id="333" r:id="rId46"/>
    <p:sldId id="314" r:id="rId47"/>
    <p:sldId id="315" r:id="rId48"/>
    <p:sldId id="334" r:id="rId49"/>
    <p:sldId id="316" r:id="rId50"/>
    <p:sldId id="317" r:id="rId51"/>
    <p:sldId id="335" r:id="rId5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3333FF"/>
    <a:srgbClr val="00CC66"/>
    <a:srgbClr val="33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125" d="100"/>
          <a:sy n="125" d="100"/>
        </p:scale>
        <p:origin x="12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0B98B6-10F5-4BBD-BE69-1913AC50614D}" type="datetimeFigureOut">
              <a:rPr lang="en-US"/>
              <a:pPr>
                <a:defRPr/>
              </a:pPr>
              <a:t>6/10/2014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07A953F-61A3-4E2F-A56D-D4B4B171A227}" type="slidenum">
              <a:rPr lang="en-US" altLang="en-US"/>
              <a:pPr/>
              <a:t>‹#›</a:t>
            </a:fld>
            <a:endParaRPr lang="en-US" altLang="en-US"/>
          </a:p>
        </p:txBody>
      </p:sp>
    </p:spTree>
    <p:extLst>
      <p:ext uri="{BB962C8B-B14F-4D97-AF65-F5344CB8AC3E}">
        <p14:creationId xmlns:p14="http://schemas.microsoft.com/office/powerpoint/2010/main" val="142092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AF09BF-A167-4A52-9864-BF5FD198FB1A}" type="datetimeFigureOut">
              <a:rPr lang="en-US"/>
              <a:pPr>
                <a:defRPr/>
              </a:pPr>
              <a:t>6/10/2014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4959BB8-1B91-483F-B1D4-21AF3A6934C2}" type="slidenum">
              <a:rPr lang="en-US" altLang="en-US"/>
              <a:pPr/>
              <a:t>‹#›</a:t>
            </a:fld>
            <a:endParaRPr lang="en-US" altLang="en-US"/>
          </a:p>
        </p:txBody>
      </p:sp>
    </p:spTree>
    <p:extLst>
      <p:ext uri="{BB962C8B-B14F-4D97-AF65-F5344CB8AC3E}">
        <p14:creationId xmlns:p14="http://schemas.microsoft.com/office/powerpoint/2010/main" val="1388364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7CC0E8-A34D-4F80-8E15-0FCC637DC051}"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3578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C77C78-C367-4A6C-8416-D42E97A5E65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8641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CCCCFD-7FEA-43FA-958E-5DC9D8B13B83}"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661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A68780-82B3-4381-9B7C-DCBC338AF40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37693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058F49-0F16-4D64-B3A7-ECBFC9B6F9C8}" type="datetimeFigureOut">
              <a:rPr lang="en-US"/>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6A55DC-1B5C-43BB-891E-C5405A30DE7D}" type="slidenum">
              <a:rPr lang="en-US" altLang="en-US"/>
              <a:pPr/>
              <a:t>‹#›</a:t>
            </a:fld>
            <a:endParaRPr lang="en-US" altLang="en-US"/>
          </a:p>
        </p:txBody>
      </p:sp>
    </p:spTree>
    <p:extLst>
      <p:ext uri="{BB962C8B-B14F-4D97-AF65-F5344CB8AC3E}">
        <p14:creationId xmlns:p14="http://schemas.microsoft.com/office/powerpoint/2010/main" val="313639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342366-7818-4B33-A061-C727220156DC}" type="datetimeFigureOut">
              <a:rPr lang="en-US"/>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529C15-C3D7-4A1E-9B4F-D8D333AD3B00}" type="slidenum">
              <a:rPr lang="en-US" altLang="en-US"/>
              <a:pPr/>
              <a:t>‹#›</a:t>
            </a:fld>
            <a:endParaRPr lang="en-US" altLang="en-US"/>
          </a:p>
        </p:txBody>
      </p:sp>
    </p:spTree>
    <p:extLst>
      <p:ext uri="{BB962C8B-B14F-4D97-AF65-F5344CB8AC3E}">
        <p14:creationId xmlns:p14="http://schemas.microsoft.com/office/powerpoint/2010/main" val="20831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9D9C44-C57C-46F8-953A-F27469F89ED9}" type="datetimeFigureOut">
              <a:rPr lang="en-US"/>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77C058-E029-4C2A-BB20-7474E0FF0AC2}" type="slidenum">
              <a:rPr lang="en-US" altLang="en-US"/>
              <a:pPr/>
              <a:t>‹#›</a:t>
            </a:fld>
            <a:endParaRPr lang="en-US" altLang="en-US"/>
          </a:p>
        </p:txBody>
      </p:sp>
    </p:spTree>
    <p:extLst>
      <p:ext uri="{BB962C8B-B14F-4D97-AF65-F5344CB8AC3E}">
        <p14:creationId xmlns:p14="http://schemas.microsoft.com/office/powerpoint/2010/main" val="30626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7D6921-2FF2-425C-8D53-51B157B6779A}" type="datetimeFigureOut">
              <a:rPr lang="en-US"/>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93EAE3-3DD0-4BF9-9D71-1E44C53061EC}" type="slidenum">
              <a:rPr lang="en-US" altLang="en-US"/>
              <a:pPr/>
              <a:t>‹#›</a:t>
            </a:fld>
            <a:endParaRPr lang="en-US" altLang="en-US"/>
          </a:p>
        </p:txBody>
      </p:sp>
    </p:spTree>
    <p:extLst>
      <p:ext uri="{BB962C8B-B14F-4D97-AF65-F5344CB8AC3E}">
        <p14:creationId xmlns:p14="http://schemas.microsoft.com/office/powerpoint/2010/main" val="201086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0E966B-7C1D-4C06-9BBC-B22F70AC484A}" type="datetimeFigureOut">
              <a:rPr lang="en-US"/>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59DBA-B2DD-4EF6-91C9-049D2DFA658C}" type="slidenum">
              <a:rPr lang="en-US" altLang="en-US"/>
              <a:pPr/>
              <a:t>‹#›</a:t>
            </a:fld>
            <a:endParaRPr lang="en-US" altLang="en-US"/>
          </a:p>
        </p:txBody>
      </p:sp>
    </p:spTree>
    <p:extLst>
      <p:ext uri="{BB962C8B-B14F-4D97-AF65-F5344CB8AC3E}">
        <p14:creationId xmlns:p14="http://schemas.microsoft.com/office/powerpoint/2010/main" val="369837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581CAA-CF78-43EF-A0FD-DB71C41DD0E0}" type="datetimeFigureOut">
              <a:rPr lang="en-US"/>
              <a:pPr>
                <a:defRPr/>
              </a:pPr>
              <a:t>6/10/2014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424476-971A-44E5-A883-7FA9EA918888}" type="slidenum">
              <a:rPr lang="en-US" altLang="en-US"/>
              <a:pPr/>
              <a:t>‹#›</a:t>
            </a:fld>
            <a:endParaRPr lang="en-US" altLang="en-US"/>
          </a:p>
        </p:txBody>
      </p:sp>
    </p:spTree>
    <p:extLst>
      <p:ext uri="{BB962C8B-B14F-4D97-AF65-F5344CB8AC3E}">
        <p14:creationId xmlns:p14="http://schemas.microsoft.com/office/powerpoint/2010/main" val="15523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40C172-D205-4CC1-BD91-7E687C7CBE00}" type="datetimeFigureOut">
              <a:rPr lang="en-US"/>
              <a:pPr>
                <a:defRPr/>
              </a:pPr>
              <a:t>6/10/2014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A130AC7-D569-4929-85C8-39338A7C35FE}" type="slidenum">
              <a:rPr lang="en-US" altLang="en-US"/>
              <a:pPr/>
              <a:t>‹#›</a:t>
            </a:fld>
            <a:endParaRPr lang="en-US" altLang="en-US"/>
          </a:p>
        </p:txBody>
      </p:sp>
    </p:spTree>
    <p:extLst>
      <p:ext uri="{BB962C8B-B14F-4D97-AF65-F5344CB8AC3E}">
        <p14:creationId xmlns:p14="http://schemas.microsoft.com/office/powerpoint/2010/main" val="399501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302B25-0570-4990-B865-7038B7D0DBCB}" type="datetimeFigureOut">
              <a:rPr lang="en-US"/>
              <a:pPr>
                <a:defRPr/>
              </a:pPr>
              <a:t>6/10/2014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0BF4BAB-6590-4ADC-A3EC-F2107C126AE7}" type="slidenum">
              <a:rPr lang="en-US" altLang="en-US"/>
              <a:pPr/>
              <a:t>‹#›</a:t>
            </a:fld>
            <a:endParaRPr lang="en-US" altLang="en-US"/>
          </a:p>
        </p:txBody>
      </p:sp>
    </p:spTree>
    <p:extLst>
      <p:ext uri="{BB962C8B-B14F-4D97-AF65-F5344CB8AC3E}">
        <p14:creationId xmlns:p14="http://schemas.microsoft.com/office/powerpoint/2010/main" val="166678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39AFA9-3D1C-4E53-8423-C5BF0EB02003}" type="datetimeFigureOut">
              <a:rPr lang="en-US"/>
              <a:pPr>
                <a:defRPr/>
              </a:pPr>
              <a:t>6/10/2014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5581BB3-A4A6-49E9-946C-1C70AC9E811D}" type="slidenum">
              <a:rPr lang="en-US" altLang="en-US"/>
              <a:pPr/>
              <a:t>‹#›</a:t>
            </a:fld>
            <a:endParaRPr lang="en-US" altLang="en-US"/>
          </a:p>
        </p:txBody>
      </p:sp>
    </p:spTree>
    <p:extLst>
      <p:ext uri="{BB962C8B-B14F-4D97-AF65-F5344CB8AC3E}">
        <p14:creationId xmlns:p14="http://schemas.microsoft.com/office/powerpoint/2010/main" val="16555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BAA76E-062F-4BB5-AC6B-F3F2FC6F0E1E}" type="datetimeFigureOut">
              <a:rPr lang="en-US"/>
              <a:pPr>
                <a:defRPr/>
              </a:pPr>
              <a:t>6/10/2014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7F7130-E535-4642-8401-C33B4A62BB1E}" type="slidenum">
              <a:rPr lang="en-US" altLang="en-US"/>
              <a:pPr/>
              <a:t>‹#›</a:t>
            </a:fld>
            <a:endParaRPr lang="en-US" altLang="en-US"/>
          </a:p>
        </p:txBody>
      </p:sp>
    </p:spTree>
    <p:extLst>
      <p:ext uri="{BB962C8B-B14F-4D97-AF65-F5344CB8AC3E}">
        <p14:creationId xmlns:p14="http://schemas.microsoft.com/office/powerpoint/2010/main" val="138057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B9AD0-4C25-4D1A-BAFA-47D0F476FC6E}" type="datetimeFigureOut">
              <a:rPr lang="en-US"/>
              <a:pPr>
                <a:defRPr/>
              </a:pPr>
              <a:t>6/10/2014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4A0E99-D328-4029-B09D-D1477E5305BE}" type="slidenum">
              <a:rPr lang="en-US" altLang="en-US"/>
              <a:pPr/>
              <a:t>‹#›</a:t>
            </a:fld>
            <a:endParaRPr lang="en-US" altLang="en-US"/>
          </a:p>
        </p:txBody>
      </p:sp>
    </p:spTree>
    <p:extLst>
      <p:ext uri="{BB962C8B-B14F-4D97-AF65-F5344CB8AC3E}">
        <p14:creationId xmlns:p14="http://schemas.microsoft.com/office/powerpoint/2010/main" val="94899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A900CC-0D68-437E-AA57-D81384B9A96A}" type="datetimeFigureOut">
              <a:rPr lang="en-US"/>
              <a:pPr>
                <a:defRPr/>
              </a:pPr>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4D9398E-BB38-4C02-AED3-858397F781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04800" y="3048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chemeClr val="bg1"/>
                </a:solidFill>
                <a:latin typeface="Franklin Gothic Medium" panose="020B0603020102020204" pitchFamily="34" charset="0"/>
              </a:rPr>
              <a:t>IT’S MY CHOICE…</a:t>
            </a:r>
          </a:p>
          <a:p>
            <a:pPr algn="ctr" eaLnBrk="1" hangingPunct="1"/>
            <a:r>
              <a:rPr lang="en-US" altLang="en-US" sz="4400" b="1">
                <a:solidFill>
                  <a:schemeClr val="bg1"/>
                </a:solidFill>
                <a:latin typeface="Franklin Gothic Medium" panose="020B0603020102020204" pitchFamily="34" charset="0"/>
              </a:rPr>
              <a:t>EAT RIGHT! BE ACTIVE!</a:t>
            </a:r>
          </a:p>
          <a:p>
            <a:pPr algn="ctr" eaLnBrk="1" hangingPunct="1"/>
            <a:r>
              <a:rPr lang="en-US" altLang="en-US" sz="3200">
                <a:solidFill>
                  <a:schemeClr val="bg1"/>
                </a:solidFill>
                <a:latin typeface="Franklin Gothic Medium" panose="020B0603020102020204" pitchFamily="34" charset="0"/>
              </a:rPr>
              <a:t>A Nutrition Curriculum for Third Grade</a:t>
            </a:r>
          </a:p>
        </p:txBody>
      </p:sp>
      <p:pic>
        <p:nvPicPr>
          <p:cNvPr id="2051" name="Picture 34" descr="girl drinking water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28913"/>
            <a:ext cx="35687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nvGrpSpPr>
          <p:cNvPr id="2052" name="Group 35"/>
          <p:cNvGrpSpPr>
            <a:grpSpLocks/>
          </p:cNvGrpSpPr>
          <p:nvPr/>
        </p:nvGrpSpPr>
        <p:grpSpPr bwMode="auto">
          <a:xfrm>
            <a:off x="1371600" y="2286000"/>
            <a:ext cx="6553200" cy="228600"/>
            <a:chOff x="109270800" y="109956600"/>
            <a:chExt cx="1828799" cy="457203"/>
          </a:xfrm>
        </p:grpSpPr>
        <p:sp>
          <p:nvSpPr>
            <p:cNvPr id="2053"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4"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5"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6"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7"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8"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9"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0"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1"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2"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3"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4"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5"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6"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7"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8"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9"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0"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1"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2"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3"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4"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5"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6"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7"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8"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79"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8"/>
          <p:cNvGrpSpPr>
            <a:grpSpLocks/>
          </p:cNvGrpSpPr>
          <p:nvPr/>
        </p:nvGrpSpPr>
        <p:grpSpPr bwMode="auto">
          <a:xfrm>
            <a:off x="381000" y="1962150"/>
            <a:ext cx="4038600" cy="3143250"/>
            <a:chOff x="106756200" y="107442000"/>
            <a:chExt cx="4171950" cy="3200400"/>
          </a:xfrm>
        </p:grpSpPr>
        <p:sp>
          <p:nvSpPr>
            <p:cNvPr id="11307"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0"/>
            <p:cNvSpPr txBox="1">
              <a:spLocks noChangeArrowheads="1"/>
            </p:cNvSpPr>
            <p:nvPr/>
          </p:nvSpPr>
          <p:spPr bwMode="auto">
            <a:xfrm>
              <a:off x="106870994" y="107576159"/>
              <a:ext cx="3829208" cy="2970876"/>
            </a:xfrm>
            <a:prstGeom prst="rect">
              <a:avLst/>
            </a:prstGeom>
            <a:noFill/>
            <a:ln w="9525" algn="in">
              <a:noFill/>
              <a:miter lim="800000"/>
              <a:headEnd/>
              <a:tailEnd/>
            </a:ln>
          </p:spPr>
          <p:txBody>
            <a:bodyPr lIns="36576" tIns="36576" rIns="36576" bIns="36576"/>
            <a:lstStyle/>
            <a:p>
              <a:pPr>
                <a:defRPr/>
              </a:pPr>
              <a:r>
                <a:rPr lang="en-US" sz="1600" b="1" dirty="0">
                  <a:solidFill>
                    <a:srgbClr val="000000"/>
                  </a:solidFill>
                  <a:latin typeface="Franklin Gothic Medium" pitchFamily="34" charset="0"/>
                  <a:cs typeface="Arial" charset="0"/>
                </a:rPr>
                <a:t>Assessments</a:t>
              </a:r>
            </a:p>
            <a:p>
              <a:pPr>
                <a:defRPr/>
              </a:pPr>
              <a:endParaRPr lang="en-US" sz="800" dirty="0">
                <a:latin typeface="+mn-lt"/>
                <a:cs typeface="Arial" charset="0"/>
              </a:endParaRPr>
            </a:p>
            <a:p>
              <a:pPr marL="347663" indent="-347663">
                <a:buFont typeface="Wingdings" pitchFamily="2" charset="2"/>
                <a:buChar char="Ø"/>
                <a:defRPr/>
              </a:pPr>
              <a:r>
                <a:rPr lang="en-US" sz="1600" dirty="0">
                  <a:latin typeface="+mn-lt"/>
                  <a:cs typeface="Arial" charset="0"/>
                </a:rPr>
                <a:t>Activity 1 – </a:t>
              </a:r>
              <a:r>
                <a:rPr lang="en-US" sz="1600" i="1" dirty="0">
                  <a:latin typeface="+mn-lt"/>
                  <a:cs typeface="Arial" charset="0"/>
                </a:rPr>
                <a:t>Book Retell and Fact Sheets.</a:t>
              </a:r>
            </a:p>
            <a:p>
              <a:pPr marL="347663" indent="-347663">
                <a:buFont typeface="Wingdings" pitchFamily="2" charset="2"/>
                <a:buChar char="Ø"/>
                <a:defRPr/>
              </a:pPr>
              <a:r>
                <a:rPr lang="en-US" sz="1600" dirty="0">
                  <a:latin typeface="+mn-lt"/>
                  <a:cs typeface="Arial" charset="0"/>
                </a:rPr>
                <a:t>Activity 2 – </a:t>
              </a:r>
              <a:r>
                <a:rPr lang="en-US" sz="1600" i="1" dirty="0">
                  <a:latin typeface="+mn-lt"/>
                  <a:cs typeface="Arial" charset="0"/>
                </a:rPr>
                <a:t>Review and Reflect </a:t>
              </a:r>
              <a:r>
                <a:rPr lang="en-US" sz="1600" dirty="0">
                  <a:latin typeface="+mn-lt"/>
                  <a:cs typeface="Arial" charset="0"/>
                </a:rPr>
                <a:t>questions to check understanding and ability to apply the information.</a:t>
              </a:r>
            </a:p>
            <a:p>
              <a:pPr marL="347663" indent="-347663">
                <a:buFont typeface="Wingdings" pitchFamily="2" charset="2"/>
                <a:buChar char="Ø"/>
                <a:defRPr/>
              </a:pPr>
              <a:r>
                <a:rPr lang="en-US" sz="1600" dirty="0">
                  <a:latin typeface="+mn-lt"/>
                  <a:cs typeface="Arial" charset="0"/>
                </a:rPr>
                <a:t>A </a:t>
              </a:r>
              <a:r>
                <a:rPr lang="en-US" sz="1600" i="1" dirty="0">
                  <a:latin typeface="+mn-lt"/>
                  <a:cs typeface="Arial" charset="0"/>
                </a:rPr>
                <a:t>Review the Lesson </a:t>
              </a:r>
              <a:r>
                <a:rPr lang="en-US" sz="1600" dirty="0">
                  <a:latin typeface="+mn-lt"/>
                  <a:cs typeface="Arial" charset="0"/>
                </a:rPr>
                <a:t>page is included at the end of each lesson.</a:t>
              </a:r>
            </a:p>
            <a:p>
              <a:pPr marL="347663" indent="-347663">
                <a:buFont typeface="Wingdings" pitchFamily="2" charset="2"/>
                <a:buChar char="Ø"/>
                <a:defRPr/>
              </a:pPr>
              <a:r>
                <a:rPr lang="en-US" sz="1600" i="1" dirty="0">
                  <a:latin typeface="+mn-lt"/>
                  <a:cs typeface="Arial" charset="0"/>
                </a:rPr>
                <a:t>Pre-Post Student Evaluation </a:t>
              </a:r>
              <a:r>
                <a:rPr lang="en-US" sz="1600" dirty="0">
                  <a:latin typeface="+mn-lt"/>
                  <a:cs typeface="Arial" charset="0"/>
                </a:rPr>
                <a:t>for the entire curriculum is available for measuring overall knowledge gains.</a:t>
              </a:r>
            </a:p>
            <a:p>
              <a:pPr>
                <a:buFont typeface="Wingdings" pitchFamily="2" charset="2"/>
                <a:buChar char="q"/>
                <a:defRPr/>
              </a:pPr>
              <a:endParaRPr lang="en-US" dirty="0">
                <a:latin typeface="Arial" charset="0"/>
                <a:cs typeface="Arial" charset="0"/>
              </a:endParaRPr>
            </a:p>
          </p:txBody>
        </p:sp>
      </p:grpSp>
      <p:grpSp>
        <p:nvGrpSpPr>
          <p:cNvPr id="11267" name="Group 44"/>
          <p:cNvGrpSpPr>
            <a:grpSpLocks/>
          </p:cNvGrpSpPr>
          <p:nvPr/>
        </p:nvGrpSpPr>
        <p:grpSpPr bwMode="auto">
          <a:xfrm>
            <a:off x="6781800" y="1981200"/>
            <a:ext cx="2057400" cy="2286000"/>
            <a:chOff x="111156750" y="107765850"/>
            <a:chExt cx="2057400" cy="1885950"/>
          </a:xfrm>
        </p:grpSpPr>
        <p:sp>
          <p:nvSpPr>
            <p:cNvPr id="11305"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 name="Text Box 46"/>
            <p:cNvSpPr txBox="1">
              <a:spLocks noChangeArrowheads="1"/>
            </p:cNvSpPr>
            <p:nvPr/>
          </p:nvSpPr>
          <p:spPr bwMode="auto">
            <a:xfrm>
              <a:off x="111232950" y="107828715"/>
              <a:ext cx="1981200" cy="1689497"/>
            </a:xfrm>
            <a:prstGeom prst="rect">
              <a:avLst/>
            </a:prstGeom>
            <a:noFill/>
            <a:ln w="9525" algn="in">
              <a:noFill/>
              <a:miter lim="800000"/>
              <a:headEnd/>
              <a:tailEnd/>
            </a:ln>
          </p:spPr>
          <p:txBody>
            <a:bodyPr lIns="36576" tIns="36576" rIns="36576" bIns="36576"/>
            <a:lstStyle/>
            <a:p>
              <a:pPr>
                <a:defRPr/>
              </a:pPr>
              <a:r>
                <a:rPr lang="en-US" sz="1600" b="1" i="1" dirty="0">
                  <a:solidFill>
                    <a:srgbClr val="FFFFFF"/>
                  </a:solidFill>
                  <a:latin typeface="+mn-lt"/>
                  <a:cs typeface="Arial" charset="0"/>
                </a:rPr>
                <a:t>Students understanding of            the lesson content is critical to students’ application and adoption of  the nutrition and health strategies.</a:t>
              </a:r>
            </a:p>
          </p:txBody>
        </p:sp>
      </p:grpSp>
      <p:grpSp>
        <p:nvGrpSpPr>
          <p:cNvPr id="11268" name="Group 47"/>
          <p:cNvGrpSpPr>
            <a:grpSpLocks/>
          </p:cNvGrpSpPr>
          <p:nvPr/>
        </p:nvGrpSpPr>
        <p:grpSpPr bwMode="auto">
          <a:xfrm>
            <a:off x="4191000" y="4572000"/>
            <a:ext cx="4648200" cy="1905000"/>
            <a:chOff x="107213400" y="110242350"/>
            <a:chExt cx="5943600" cy="1943100"/>
          </a:xfrm>
        </p:grpSpPr>
        <p:sp>
          <p:nvSpPr>
            <p:cNvPr id="11302"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303" name="Text Box 49"/>
            <p:cNvSpPr txBox="1">
              <a:spLocks noChangeArrowheads="1"/>
            </p:cNvSpPr>
            <p:nvPr/>
          </p:nvSpPr>
          <p:spPr bwMode="auto">
            <a:xfrm>
              <a:off x="107402992" y="110415324"/>
              <a:ext cx="4999265" cy="3710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Educator Evaluation</a:t>
              </a:r>
            </a:p>
            <a:p>
              <a:pPr eaLnBrk="1" hangingPunct="1"/>
              <a:endParaRPr lang="en-US" altLang="en-US"/>
            </a:p>
          </p:txBody>
        </p:sp>
        <p:sp>
          <p:nvSpPr>
            <p:cNvPr id="11304" name="Text Box 50"/>
            <p:cNvSpPr txBox="1">
              <a:spLocks noChangeArrowheads="1"/>
            </p:cNvSpPr>
            <p:nvPr/>
          </p:nvSpPr>
          <p:spPr bwMode="auto">
            <a:xfrm>
              <a:off x="107402086" y="110786418"/>
              <a:ext cx="5546272" cy="1322832"/>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latin typeface="Calibri" panose="020F0502020204030204" pitchFamily="34" charset="0"/>
                </a:rPr>
                <a:t>To help UCCE capture valuable teacher “expert observer” input on potential changes in students’ knowledge, skill and behavioral changes, an Educator Evaluation sheet is included at the end of each lesson.</a:t>
              </a:r>
            </a:p>
          </p:txBody>
        </p:sp>
      </p:grpSp>
      <p:pic>
        <p:nvPicPr>
          <p:cNvPr id="11269" name="Picture 4" descr="23226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17684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1270" name="Group 2"/>
          <p:cNvGrpSpPr>
            <a:grpSpLocks/>
          </p:cNvGrpSpPr>
          <p:nvPr/>
        </p:nvGrpSpPr>
        <p:grpSpPr bwMode="auto">
          <a:xfrm>
            <a:off x="1143000" y="381000"/>
            <a:ext cx="6858000" cy="1381125"/>
            <a:chOff x="106756200" y="105613200"/>
            <a:chExt cx="6858000" cy="1381125"/>
          </a:xfrm>
        </p:grpSpPr>
        <p:sp>
          <p:nvSpPr>
            <p:cNvPr id="11299"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300"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301"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Assessment of Student Learning</a:t>
              </a:r>
              <a:endParaRPr lang="en-US" altLang="en-US" sz="2800"/>
            </a:p>
          </p:txBody>
        </p:sp>
      </p:grpSp>
      <p:grpSp>
        <p:nvGrpSpPr>
          <p:cNvPr id="11271" name="Group 35"/>
          <p:cNvGrpSpPr>
            <a:grpSpLocks/>
          </p:cNvGrpSpPr>
          <p:nvPr/>
        </p:nvGrpSpPr>
        <p:grpSpPr bwMode="auto">
          <a:xfrm>
            <a:off x="1143000" y="1524000"/>
            <a:ext cx="6934200" cy="228600"/>
            <a:chOff x="109270800" y="109956600"/>
            <a:chExt cx="1828799" cy="457203"/>
          </a:xfrm>
        </p:grpSpPr>
        <p:sp>
          <p:nvSpPr>
            <p:cNvPr id="11272"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5"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6"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7"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8"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9"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0"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1"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5"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6"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7"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8"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9"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0"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4"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5"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6"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7"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8"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84"/>
          <p:cNvGrpSpPr>
            <a:grpSpLocks/>
          </p:cNvGrpSpPr>
          <p:nvPr/>
        </p:nvGrpSpPr>
        <p:grpSpPr bwMode="auto">
          <a:xfrm>
            <a:off x="685800" y="1905000"/>
            <a:ext cx="3629025" cy="4648200"/>
            <a:chOff x="109547025" y="107801708"/>
            <a:chExt cx="3629025" cy="2514600"/>
          </a:xfrm>
        </p:grpSpPr>
        <p:sp>
          <p:nvSpPr>
            <p:cNvPr id="1232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i="1">
                <a:latin typeface="Calibri" panose="020F0502020204030204" pitchFamily="34" charset="0"/>
              </a:endParaRPr>
            </a:p>
          </p:txBody>
        </p:sp>
        <p:sp>
          <p:nvSpPr>
            <p:cNvPr id="1232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a:solidFill>
                  <a:srgbClr val="000000"/>
                </a:solidFill>
                <a:latin typeface="Franklin Gothic Medium" panose="020B0603020102020204" pitchFamily="34" charset="0"/>
              </a:endParaRPr>
            </a:p>
          </p:txBody>
        </p:sp>
      </p:grpSp>
      <p:grpSp>
        <p:nvGrpSpPr>
          <p:cNvPr id="12291" name="Group 84"/>
          <p:cNvGrpSpPr>
            <a:grpSpLocks/>
          </p:cNvGrpSpPr>
          <p:nvPr/>
        </p:nvGrpSpPr>
        <p:grpSpPr bwMode="auto">
          <a:xfrm>
            <a:off x="4829175" y="1905000"/>
            <a:ext cx="3629025" cy="4648200"/>
            <a:chOff x="109547025" y="107801708"/>
            <a:chExt cx="3629025" cy="2514600"/>
          </a:xfrm>
        </p:grpSpPr>
        <p:sp>
          <p:nvSpPr>
            <p:cNvPr id="12326"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a:latin typeface="Calibri" panose="020F0502020204030204" pitchFamily="34" charset="0"/>
              </a:endParaRPr>
            </a:p>
          </p:txBody>
        </p:sp>
        <p:sp>
          <p:nvSpPr>
            <p:cNvPr id="12327" name="Text Box 86"/>
            <p:cNvSpPr txBox="1">
              <a:spLocks noChangeArrowheads="1"/>
            </p:cNvSpPr>
            <p:nvPr/>
          </p:nvSpPr>
          <p:spPr bwMode="auto">
            <a:xfrm>
              <a:off x="109640688" y="107842921"/>
              <a:ext cx="3465512" cy="240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b="1">
                <a:solidFill>
                  <a:srgbClr val="000000"/>
                </a:solidFill>
                <a:latin typeface="Franklin Gothic Medium" panose="020B0603020102020204" pitchFamily="34" charset="0"/>
              </a:endParaRPr>
            </a:p>
            <a:p>
              <a:pPr eaLnBrk="1" hangingPunct="1">
                <a:spcBef>
                  <a:spcPts val="600"/>
                </a:spcBef>
              </a:pPr>
              <a:endParaRPr lang="en-US" altLang="en-US"/>
            </a:p>
          </p:txBody>
        </p:sp>
      </p:grpSp>
      <p:grpSp>
        <p:nvGrpSpPr>
          <p:cNvPr id="12292" name="Group 2"/>
          <p:cNvGrpSpPr>
            <a:grpSpLocks/>
          </p:cNvGrpSpPr>
          <p:nvPr/>
        </p:nvGrpSpPr>
        <p:grpSpPr bwMode="auto">
          <a:xfrm>
            <a:off x="1143000" y="381000"/>
            <a:ext cx="6858000" cy="1381125"/>
            <a:chOff x="106756200" y="105613200"/>
            <a:chExt cx="6858000" cy="1381125"/>
          </a:xfrm>
        </p:grpSpPr>
        <p:sp>
          <p:nvSpPr>
            <p:cNvPr id="12323"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324"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325"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chemeClr val="bg1"/>
                  </a:solidFill>
                  <a:latin typeface="Franklin Gothic Medium" panose="020B0603020102020204" pitchFamily="34" charset="0"/>
                </a:rPr>
                <a:t>Educator Evaluation</a:t>
              </a:r>
              <a:endParaRPr lang="en-US" altLang="en-US" sz="2600"/>
            </a:p>
          </p:txBody>
        </p:sp>
      </p:grpSp>
      <p:grpSp>
        <p:nvGrpSpPr>
          <p:cNvPr id="12293" name="Group 35"/>
          <p:cNvGrpSpPr>
            <a:grpSpLocks/>
          </p:cNvGrpSpPr>
          <p:nvPr/>
        </p:nvGrpSpPr>
        <p:grpSpPr bwMode="auto">
          <a:xfrm>
            <a:off x="1143000" y="1524000"/>
            <a:ext cx="6934200" cy="228600"/>
            <a:chOff x="109270800" y="109956600"/>
            <a:chExt cx="1828799" cy="457203"/>
          </a:xfrm>
        </p:grpSpPr>
        <p:sp>
          <p:nvSpPr>
            <p:cNvPr id="1229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1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2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2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2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12294" name="Picture 40" descr="Teacher Evaluation - Lesson 1_Page_1.jpg"/>
          <p:cNvPicPr>
            <a:picLocks noChangeAspect="1"/>
          </p:cNvPicPr>
          <p:nvPr/>
        </p:nvPicPr>
        <p:blipFill>
          <a:blip r:embed="rId2">
            <a:extLst>
              <a:ext uri="{28A0092B-C50C-407E-A947-70E740481C1C}">
                <a14:useLocalDpi xmlns:a14="http://schemas.microsoft.com/office/drawing/2010/main" val="0"/>
              </a:ext>
            </a:extLst>
          </a:blip>
          <a:srcRect l="9244" t="3571" r="11180" b="5357"/>
          <a:stretch>
            <a:fillRect/>
          </a:stretch>
        </p:blipFill>
        <p:spPr bwMode="auto">
          <a:xfrm>
            <a:off x="838200" y="1981200"/>
            <a:ext cx="33528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1" descr="Teacher Evaluation - Lesson 1_Page_2.jpg"/>
          <p:cNvPicPr>
            <a:picLocks noChangeAspect="1"/>
          </p:cNvPicPr>
          <p:nvPr/>
        </p:nvPicPr>
        <p:blipFill>
          <a:blip r:embed="rId3">
            <a:extLst>
              <a:ext uri="{28A0092B-C50C-407E-A947-70E740481C1C}">
                <a14:useLocalDpi xmlns:a14="http://schemas.microsoft.com/office/drawing/2010/main" val="0"/>
              </a:ext>
            </a:extLst>
          </a:blip>
          <a:srcRect l="9412" t="3636" r="10588" b="5455"/>
          <a:stretch>
            <a:fillRect/>
          </a:stretch>
        </p:blipFill>
        <p:spPr bwMode="auto">
          <a:xfrm>
            <a:off x="4953000" y="2020888"/>
            <a:ext cx="33528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4"/>
          <p:cNvGrpSpPr>
            <a:grpSpLocks/>
          </p:cNvGrpSpPr>
          <p:nvPr/>
        </p:nvGrpSpPr>
        <p:grpSpPr bwMode="auto">
          <a:xfrm>
            <a:off x="685800" y="1905000"/>
            <a:ext cx="3629025" cy="46482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defRPr/>
              </a:pPr>
              <a:r>
                <a:rPr lang="en-US" sz="1600" b="1" dirty="0">
                  <a:latin typeface="Franklin Gothic Medium" pitchFamily="34" charset="0"/>
                  <a:cs typeface="Arial" charset="0"/>
                </a:rPr>
                <a:t>How a Book is Read is Critical For:</a:t>
              </a:r>
            </a:p>
            <a:p>
              <a:pPr>
                <a:defRPr/>
              </a:pPr>
              <a:endParaRPr lang="en-US" sz="800" b="1" dirty="0">
                <a:latin typeface="Calibri" pitchFamily="34" charset="0"/>
                <a:cs typeface="Arial" charset="0"/>
              </a:endParaRPr>
            </a:p>
            <a:p>
              <a:pPr marL="347663" indent="-347663">
                <a:buFont typeface="Wingdings" pitchFamily="2" charset="2"/>
                <a:buChar char="Ø"/>
                <a:defRPr/>
              </a:pPr>
              <a:r>
                <a:rPr lang="en-US" sz="1600" dirty="0">
                  <a:latin typeface="Calibri" pitchFamily="34" charset="0"/>
                  <a:cs typeface="Arial" charset="0"/>
                </a:rPr>
                <a:t>Comprehension</a:t>
              </a:r>
            </a:p>
            <a:p>
              <a:pPr marL="347663" indent="-347663">
                <a:buFont typeface="Wingdings" pitchFamily="2" charset="2"/>
                <a:buChar char="Ø"/>
                <a:defRPr/>
              </a:pPr>
              <a:r>
                <a:rPr lang="en-US" sz="1600" dirty="0">
                  <a:latin typeface="Calibri" pitchFamily="34" charset="0"/>
                  <a:cs typeface="Arial" charset="0"/>
                </a:rPr>
                <a:t>Vocabulary development</a:t>
              </a:r>
            </a:p>
            <a:p>
              <a:pPr marL="347663" indent="-347663">
                <a:buFont typeface="Wingdings" pitchFamily="2" charset="2"/>
                <a:buChar char="Ø"/>
                <a:defRPr/>
              </a:pPr>
              <a:r>
                <a:rPr lang="en-US" sz="1600" dirty="0">
                  <a:latin typeface="Calibri" pitchFamily="34" charset="0"/>
                  <a:cs typeface="Arial" charset="0"/>
                </a:rPr>
                <a:t>Literacy development</a:t>
              </a: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lgn="ctr">
                <a:defRPr/>
              </a:pPr>
              <a:r>
                <a:rPr lang="en-US" sz="1600" i="1" dirty="0">
                  <a:latin typeface="Calibri" pitchFamily="34" charset="0"/>
                  <a:cs typeface="Arial" charset="0"/>
                </a:rPr>
                <a:t>Activity 1 in each lesson uses research-based strategies and CCS for presenting the book reading activity.</a:t>
              </a:r>
            </a:p>
          </p:txBody>
        </p:sp>
        <p:sp>
          <p:nvSpPr>
            <p:cNvPr id="13352"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a:solidFill>
                  <a:srgbClr val="000000"/>
                </a:solidFill>
                <a:latin typeface="Franklin Gothic Medium" panose="020B0603020102020204" pitchFamily="34" charset="0"/>
              </a:endParaRPr>
            </a:p>
          </p:txBody>
        </p:sp>
      </p:grpSp>
      <p:grpSp>
        <p:nvGrpSpPr>
          <p:cNvPr id="13315" name="Group 84"/>
          <p:cNvGrpSpPr>
            <a:grpSpLocks/>
          </p:cNvGrpSpPr>
          <p:nvPr/>
        </p:nvGrpSpPr>
        <p:grpSpPr bwMode="auto">
          <a:xfrm>
            <a:off x="4752975" y="1905000"/>
            <a:ext cx="3629025" cy="4648200"/>
            <a:chOff x="109547025" y="107801708"/>
            <a:chExt cx="3629025" cy="2514600"/>
          </a:xfrm>
        </p:grpSpPr>
        <p:sp>
          <p:nvSpPr>
            <p:cNvPr id="13349"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a:latin typeface="Calibri" panose="020F0502020204030204" pitchFamily="34" charset="0"/>
              </a:endParaRPr>
            </a:p>
          </p:txBody>
        </p:sp>
        <p:sp>
          <p:nvSpPr>
            <p:cNvPr id="3" name="Text Box 86"/>
            <p:cNvSpPr txBox="1">
              <a:spLocks noChangeArrowheads="1"/>
            </p:cNvSpPr>
            <p:nvPr/>
          </p:nvSpPr>
          <p:spPr bwMode="auto">
            <a:xfrm>
              <a:off x="109640688" y="107842931"/>
              <a:ext cx="3465512" cy="2405531"/>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Narrative Books</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mn-lt"/>
                  <a:cs typeface="Arial" charset="0"/>
                </a:rPr>
                <a:t>Students listen for the sequence of the story (what happens first, next, and in the end), as well as the problem that was identified and the solution to the problem.  Students are asked to make predictions</a:t>
              </a:r>
              <a:r>
                <a:rPr lang="en-US" sz="1600" i="1" dirty="0">
                  <a:solidFill>
                    <a:srgbClr val="000000"/>
                  </a:solidFill>
                  <a:latin typeface="+mn-lt"/>
                  <a:cs typeface="Arial" charset="0"/>
                </a:rPr>
                <a:t>.</a:t>
              </a:r>
            </a:p>
            <a:p>
              <a:pPr algn="ctr">
                <a:defRPr/>
              </a:pPr>
              <a:endParaRPr lang="en-US" sz="1600" i="1" dirty="0">
                <a:solidFill>
                  <a:srgbClr val="000000"/>
                </a:solidFill>
                <a:latin typeface="Franklin Gothic Medium" pitchFamily="34" charset="0"/>
                <a:cs typeface="Arial" charset="0"/>
              </a:endParaRPr>
            </a:p>
            <a:p>
              <a:pPr algn="ctr">
                <a:defRPr/>
              </a:pPr>
              <a:r>
                <a:rPr lang="en-US" sz="1600" b="1" dirty="0">
                  <a:solidFill>
                    <a:srgbClr val="000000"/>
                  </a:solidFill>
                  <a:latin typeface="Franklin Gothic Medium" pitchFamily="34" charset="0"/>
                  <a:cs typeface="Arial" charset="0"/>
                </a:rPr>
                <a:t>Information Books</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Calibri" pitchFamily="34" charset="0"/>
                  <a:cs typeface="Arial" charset="0"/>
                </a:rPr>
                <a:t>Students learn something new and answer questions.  They are asked what they already know about the topic and what they would like to learn.</a:t>
              </a:r>
            </a:p>
            <a:p>
              <a:pPr algn="ctr">
                <a:defRPr/>
              </a:pPr>
              <a:endParaRPr lang="en-US" sz="1600" i="1" dirty="0">
                <a:solidFill>
                  <a:srgbClr val="000000"/>
                </a:solidFill>
                <a:latin typeface="Calibri" pitchFamily="34" charset="0"/>
                <a:cs typeface="Arial" charset="0"/>
              </a:endParaRPr>
            </a:p>
            <a:p>
              <a:pPr algn="ctr">
                <a:defRPr/>
              </a:pPr>
              <a:r>
                <a:rPr lang="en-US" sz="1600" b="1" i="1" dirty="0">
                  <a:solidFill>
                    <a:srgbClr val="3333CC"/>
                  </a:solidFill>
                  <a:latin typeface="Calibri" pitchFamily="34" charset="0"/>
                  <a:cs typeface="Arial" charset="0"/>
                </a:rPr>
                <a:t>Worksheets for each type of book                   are included to retell the story                             or book content.</a:t>
              </a:r>
            </a:p>
            <a:p>
              <a:pPr algn="ctr">
                <a:defRPr/>
              </a:pPr>
              <a:endParaRPr lang="en-US" sz="1600" i="1" dirty="0">
                <a:solidFill>
                  <a:srgbClr val="000000"/>
                </a:solidFill>
                <a:latin typeface="Franklin Gothic Medium" pitchFamily="34" charset="0"/>
                <a:cs typeface="Arial" charset="0"/>
              </a:endParaRPr>
            </a:p>
            <a:p>
              <a:pPr algn="ctr">
                <a:defRPr/>
              </a:pPr>
              <a:endParaRPr lang="en-US" sz="1600" i="1" dirty="0">
                <a:solidFill>
                  <a:srgbClr val="000000"/>
                </a:solidFill>
                <a:latin typeface="Franklin Gothic Medium" pitchFamily="34" charset="0"/>
                <a:cs typeface="Arial" charset="0"/>
              </a:endParaRPr>
            </a:p>
            <a:p>
              <a:pPr algn="ctr">
                <a:defRPr/>
              </a:pPr>
              <a:endParaRPr lang="en-US" sz="1600" i="1" dirty="0">
                <a:solidFill>
                  <a:srgbClr val="000000"/>
                </a:solidFill>
                <a:latin typeface="Franklin Gothic Medium" pitchFamily="34" charset="0"/>
                <a:cs typeface="Arial" charset="0"/>
              </a:endParaRPr>
            </a:p>
            <a:p>
              <a:pPr algn="ctr">
                <a:defRPr/>
              </a:pPr>
              <a:endParaRPr lang="en-US" sz="1600" i="1" dirty="0">
                <a:solidFill>
                  <a:srgbClr val="000000"/>
                </a:solidFill>
                <a:latin typeface="Franklin Gothic Medium" pitchFamily="34" charset="0"/>
                <a:cs typeface="Arial" charset="0"/>
              </a:endParaRPr>
            </a:p>
            <a:p>
              <a:pPr algn="ctr">
                <a:defRPr/>
              </a:pPr>
              <a:endParaRPr lang="en-US" sz="1600" b="1" dirty="0">
                <a:solidFill>
                  <a:srgbClr val="000000"/>
                </a:solidFill>
                <a:latin typeface="Franklin Gothic Medium" pitchFamily="34" charset="0"/>
                <a:cs typeface="Arial" charset="0"/>
              </a:endParaRPr>
            </a:p>
            <a:p>
              <a:pPr>
                <a:spcBef>
                  <a:spcPts val="600"/>
                </a:spcBef>
                <a:defRPr/>
              </a:pPr>
              <a:endParaRPr lang="en-US" dirty="0">
                <a:latin typeface="Arial" charset="0"/>
                <a:cs typeface="Arial" charset="0"/>
              </a:endParaRPr>
            </a:p>
          </p:txBody>
        </p:sp>
      </p:grpSp>
      <p:grpSp>
        <p:nvGrpSpPr>
          <p:cNvPr id="13316" name="Group 2"/>
          <p:cNvGrpSpPr>
            <a:grpSpLocks/>
          </p:cNvGrpSpPr>
          <p:nvPr/>
        </p:nvGrpSpPr>
        <p:grpSpPr bwMode="auto">
          <a:xfrm>
            <a:off x="1143000" y="381000"/>
            <a:ext cx="6858000" cy="1381125"/>
            <a:chOff x="106756200" y="105613200"/>
            <a:chExt cx="6858000" cy="1381125"/>
          </a:xfrm>
        </p:grpSpPr>
        <p:sp>
          <p:nvSpPr>
            <p:cNvPr id="13346"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3347"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3348"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How to Read the Books</a:t>
              </a:r>
              <a:endParaRPr lang="en-US" altLang="en-US" sz="2800"/>
            </a:p>
          </p:txBody>
        </p:sp>
      </p:grpSp>
      <p:grpSp>
        <p:nvGrpSpPr>
          <p:cNvPr id="13317" name="Group 35"/>
          <p:cNvGrpSpPr>
            <a:grpSpLocks/>
          </p:cNvGrpSpPr>
          <p:nvPr/>
        </p:nvGrpSpPr>
        <p:grpSpPr bwMode="auto">
          <a:xfrm>
            <a:off x="1143000" y="1524000"/>
            <a:ext cx="6934200" cy="228600"/>
            <a:chOff x="109270800" y="109956600"/>
            <a:chExt cx="1828799" cy="457203"/>
          </a:xfrm>
        </p:grpSpPr>
        <p:sp>
          <p:nvSpPr>
            <p:cNvPr id="1331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13318" name="Picture 41" descr="children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189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8"/>
          <p:cNvGrpSpPr>
            <a:grpSpLocks/>
          </p:cNvGrpSpPr>
          <p:nvPr/>
        </p:nvGrpSpPr>
        <p:grpSpPr bwMode="auto">
          <a:xfrm>
            <a:off x="381000" y="1962150"/>
            <a:ext cx="4038600" cy="3676650"/>
            <a:chOff x="106756200" y="107442000"/>
            <a:chExt cx="4171950" cy="3200400"/>
          </a:xfrm>
        </p:grpSpPr>
        <p:sp>
          <p:nvSpPr>
            <p:cNvPr id="14379"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0"/>
            <p:cNvSpPr txBox="1">
              <a:spLocks noChangeArrowheads="1"/>
            </p:cNvSpPr>
            <p:nvPr/>
          </p:nvSpPr>
          <p:spPr bwMode="auto">
            <a:xfrm>
              <a:off x="106870994" y="107576041"/>
              <a:ext cx="3829208" cy="2971010"/>
            </a:xfrm>
            <a:prstGeom prst="rect">
              <a:avLst/>
            </a:prstGeom>
            <a:noFill/>
            <a:ln w="9525" algn="in">
              <a:noFill/>
              <a:miter lim="800000"/>
              <a:headEnd/>
              <a:tailEnd/>
            </a:ln>
          </p:spPr>
          <p:txBody>
            <a:bodyPr lIns="36576" tIns="36576" rIns="36576" bIns="36576"/>
            <a:lstStyle/>
            <a:p>
              <a:pPr>
                <a:defRPr/>
              </a:pPr>
              <a:r>
                <a:rPr lang="en-US" sz="1600" b="1" dirty="0">
                  <a:solidFill>
                    <a:srgbClr val="000000"/>
                  </a:solidFill>
                  <a:latin typeface="Franklin Gothic Medium" pitchFamily="34" charset="0"/>
                  <a:cs typeface="Arial" charset="0"/>
                </a:rPr>
                <a:t>Increasing Fruit and Vegetable Consumption</a:t>
              </a:r>
            </a:p>
            <a:p>
              <a:pPr>
                <a:defRPr/>
              </a:pPr>
              <a:endParaRPr lang="en-US" sz="800" dirty="0">
                <a:latin typeface="+mn-lt"/>
                <a:cs typeface="Arial" charset="0"/>
              </a:endParaRPr>
            </a:p>
            <a:p>
              <a:pPr marL="346075" indent="-346075">
                <a:buFont typeface="Wingdings" pitchFamily="2" charset="2"/>
                <a:buChar char="Ø"/>
                <a:defRPr/>
              </a:pPr>
              <a:r>
                <a:rPr lang="en-US" sz="1600" dirty="0">
                  <a:latin typeface="+mn-lt"/>
                  <a:cs typeface="Arial" charset="0"/>
                </a:rPr>
                <a:t>Many children consume less than recommended amounts</a:t>
              </a:r>
              <a:r>
                <a:rPr lang="en-US" sz="1600" i="1" dirty="0">
                  <a:latin typeface="+mn-lt"/>
                  <a:cs typeface="Arial" charset="0"/>
                </a:rPr>
                <a:t>.</a:t>
              </a:r>
            </a:p>
            <a:p>
              <a:pPr marL="346075" indent="-346075">
                <a:buFont typeface="Wingdings" pitchFamily="2" charset="2"/>
                <a:buChar char="Ø"/>
                <a:defRPr/>
              </a:pPr>
              <a:r>
                <a:rPr lang="en-US" sz="1600" dirty="0">
                  <a:latin typeface="+mn-lt"/>
                  <a:cs typeface="Arial" charset="0"/>
                </a:rPr>
                <a:t>Taste preference is a strong predictor of children’s intake.</a:t>
              </a:r>
            </a:p>
            <a:p>
              <a:pPr marL="346075" indent="-346075">
                <a:buFont typeface="Wingdings" pitchFamily="2" charset="2"/>
                <a:buChar char="Ø"/>
                <a:defRPr/>
              </a:pPr>
              <a:r>
                <a:rPr lang="en-US" sz="1600" dirty="0">
                  <a:latin typeface="+mn-lt"/>
                  <a:cs typeface="Arial" charset="0"/>
                </a:rPr>
                <a:t>Access and exposure to fruits and vegetables affects children’s consumption.</a:t>
              </a:r>
            </a:p>
            <a:p>
              <a:pPr marL="346075" indent="-346075">
                <a:buFont typeface="Wingdings" pitchFamily="2" charset="2"/>
                <a:buChar char="Ø"/>
                <a:defRPr/>
              </a:pPr>
              <a:r>
                <a:rPr lang="en-US" sz="1600" dirty="0">
                  <a:latin typeface="+mn-lt"/>
                  <a:cs typeface="Arial" charset="0"/>
                </a:rPr>
                <a:t>Children who set goals and have positive feelings towards fruits and vegetables are more likely to consume them.</a:t>
              </a:r>
            </a:p>
            <a:p>
              <a:pPr>
                <a:buFont typeface="Wingdings" pitchFamily="2" charset="2"/>
                <a:buChar char="q"/>
                <a:defRPr/>
              </a:pPr>
              <a:endParaRPr lang="en-US" dirty="0">
                <a:latin typeface="Arial" charset="0"/>
                <a:cs typeface="Arial" charset="0"/>
              </a:endParaRPr>
            </a:p>
          </p:txBody>
        </p:sp>
      </p:grpSp>
      <p:grpSp>
        <p:nvGrpSpPr>
          <p:cNvPr id="14339" name="Group 44"/>
          <p:cNvGrpSpPr>
            <a:grpSpLocks/>
          </p:cNvGrpSpPr>
          <p:nvPr/>
        </p:nvGrpSpPr>
        <p:grpSpPr bwMode="auto">
          <a:xfrm>
            <a:off x="6781800" y="1981200"/>
            <a:ext cx="2000250" cy="2286000"/>
            <a:chOff x="111156750" y="107765850"/>
            <a:chExt cx="2000250" cy="1885950"/>
          </a:xfrm>
        </p:grpSpPr>
        <p:sp>
          <p:nvSpPr>
            <p:cNvPr id="3"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w="9525" algn="in">
              <a:noFill/>
              <a:round/>
              <a:headEnd/>
              <a:tailEnd/>
            </a:ln>
          </p:spPr>
          <p:txBody>
            <a:bodyPr lIns="36576" tIns="36576" rIns="36576" bIns="36576"/>
            <a:lstStyle/>
            <a:p>
              <a:pPr>
                <a:defRPr/>
              </a:pPr>
              <a:endParaRPr lang="en-US" sz="1600" b="1" i="1" dirty="0">
                <a:solidFill>
                  <a:schemeClr val="bg1"/>
                </a:solidFill>
                <a:latin typeface="Calibri" pitchFamily="34" charset="0"/>
                <a:cs typeface="Arial" charset="0"/>
              </a:endParaRPr>
            </a:p>
            <a:p>
              <a:pPr marL="115888">
                <a:defRPr/>
              </a:pPr>
              <a:r>
                <a:rPr lang="en-US" sz="1600" b="1" i="1" dirty="0">
                  <a:solidFill>
                    <a:schemeClr val="bg1"/>
                  </a:solidFill>
                  <a:latin typeface="Calibri" pitchFamily="34" charset="0"/>
                  <a:cs typeface="Arial" charset="0"/>
                </a:rPr>
                <a:t>Tasting of fruits and vegetables is an effective way of introducing students to new fruits and vegetables.</a:t>
              </a:r>
            </a:p>
          </p:txBody>
        </p:sp>
        <p:sp>
          <p:nvSpPr>
            <p:cNvPr id="14378" name="Text Box 46"/>
            <p:cNvSpPr txBox="1">
              <a:spLocks noChangeArrowheads="1"/>
            </p:cNvSpPr>
            <p:nvPr/>
          </p:nvSpPr>
          <p:spPr bwMode="auto">
            <a:xfrm>
              <a:off x="111293462" y="107918250"/>
              <a:ext cx="176492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i="1">
                <a:solidFill>
                  <a:srgbClr val="FFFFFF"/>
                </a:solidFill>
                <a:latin typeface="Franklin Gothic Medium" panose="020B0603020102020204" pitchFamily="34" charset="0"/>
              </a:endParaRPr>
            </a:p>
          </p:txBody>
        </p:sp>
      </p:grpSp>
      <p:grpSp>
        <p:nvGrpSpPr>
          <p:cNvPr id="14340" name="Group 47"/>
          <p:cNvGrpSpPr>
            <a:grpSpLocks/>
          </p:cNvGrpSpPr>
          <p:nvPr/>
        </p:nvGrpSpPr>
        <p:grpSpPr bwMode="auto">
          <a:xfrm>
            <a:off x="4191000" y="4572000"/>
            <a:ext cx="4648200" cy="1905000"/>
            <a:chOff x="107213400" y="110242350"/>
            <a:chExt cx="5943600" cy="1943100"/>
          </a:xfrm>
        </p:grpSpPr>
        <p:sp>
          <p:nvSpPr>
            <p:cNvPr id="14374"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4375" name="Text Box 49"/>
            <p:cNvSpPr txBox="1">
              <a:spLocks noChangeArrowheads="1"/>
            </p:cNvSpPr>
            <p:nvPr/>
          </p:nvSpPr>
          <p:spPr bwMode="auto">
            <a:xfrm>
              <a:off x="107308649" y="110337600"/>
              <a:ext cx="4999265" cy="3710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Let’s Take a Taste</a:t>
              </a:r>
            </a:p>
            <a:p>
              <a:pPr eaLnBrk="1" hangingPunct="1"/>
              <a:endParaRPr lang="en-US" altLang="en-US"/>
            </a:p>
          </p:txBody>
        </p:sp>
        <p:sp>
          <p:nvSpPr>
            <p:cNvPr id="14376" name="Text Box 50"/>
            <p:cNvSpPr txBox="1">
              <a:spLocks noChangeArrowheads="1"/>
            </p:cNvSpPr>
            <p:nvPr/>
          </p:nvSpPr>
          <p:spPr bwMode="auto">
            <a:xfrm>
              <a:off x="107308650" y="110630970"/>
              <a:ext cx="5734050" cy="1399032"/>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marL="231775" indent="-2317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600">
                  <a:solidFill>
                    <a:srgbClr val="000000"/>
                  </a:solidFill>
                  <a:latin typeface="Calibri" panose="020F0502020204030204" pitchFamily="34" charset="0"/>
                </a:rPr>
                <a:t>A fruit or vegetable is featured in each lesson.</a:t>
              </a:r>
            </a:p>
            <a:p>
              <a:pPr eaLnBrk="1" hangingPunct="1">
                <a:buFont typeface="Arial" panose="020B0604020202020204" pitchFamily="34" charset="0"/>
                <a:buChar char="•"/>
              </a:pPr>
              <a:r>
                <a:rPr lang="en-US" altLang="en-US" sz="1600">
                  <a:solidFill>
                    <a:srgbClr val="000000"/>
                  </a:solidFill>
                  <a:latin typeface="Calibri" panose="020F0502020204030204" pitchFamily="34" charset="0"/>
                </a:rPr>
                <a:t>Instruction is provided for selecting and preparing  the produce and conducting the tasting.</a:t>
              </a:r>
            </a:p>
            <a:p>
              <a:pPr eaLnBrk="1" hangingPunct="1">
                <a:buFont typeface="Arial" panose="020B0604020202020204" pitchFamily="34" charset="0"/>
                <a:buChar char="•"/>
              </a:pPr>
              <a:r>
                <a:rPr lang="en-US" altLang="en-US" sz="1600">
                  <a:solidFill>
                    <a:srgbClr val="000000"/>
                  </a:solidFill>
                  <a:latin typeface="Calibri" panose="020F0502020204030204" pitchFamily="34" charset="0"/>
                </a:rPr>
                <a:t>A Family Take Home Sheet – </a:t>
              </a:r>
              <a:r>
                <a:rPr lang="en-US" altLang="en-US" sz="1600" i="1">
                  <a:solidFill>
                    <a:srgbClr val="000000"/>
                  </a:solidFill>
                  <a:latin typeface="Calibri" panose="020F0502020204030204" pitchFamily="34" charset="0"/>
                </a:rPr>
                <a:t>Families Have you Tasted… </a:t>
              </a:r>
              <a:r>
                <a:rPr lang="en-US" altLang="en-US" sz="1600">
                  <a:solidFill>
                    <a:srgbClr val="000000"/>
                  </a:solidFill>
                  <a:latin typeface="Calibri" panose="020F0502020204030204" pitchFamily="34" charset="0"/>
                </a:rPr>
                <a:t>is provided for each lesson.</a:t>
              </a:r>
            </a:p>
          </p:txBody>
        </p:sp>
      </p:grpSp>
      <p:pic>
        <p:nvPicPr>
          <p:cNvPr id="14341" name="Picture 6" descr="Boy girl dipping fruit in yog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15843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4342" name="Group 2"/>
          <p:cNvGrpSpPr>
            <a:grpSpLocks/>
          </p:cNvGrpSpPr>
          <p:nvPr/>
        </p:nvGrpSpPr>
        <p:grpSpPr bwMode="auto">
          <a:xfrm>
            <a:off x="1143000" y="381000"/>
            <a:ext cx="6858000" cy="1381125"/>
            <a:chOff x="106756200" y="105613200"/>
            <a:chExt cx="6858000" cy="1381125"/>
          </a:xfrm>
        </p:grpSpPr>
        <p:sp>
          <p:nvSpPr>
            <p:cNvPr id="14371"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4372"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4373"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Classroom Tasting</a:t>
              </a:r>
              <a:endParaRPr lang="en-US" altLang="en-US" sz="2800"/>
            </a:p>
          </p:txBody>
        </p:sp>
      </p:grpSp>
      <p:grpSp>
        <p:nvGrpSpPr>
          <p:cNvPr id="14343" name="Group 35"/>
          <p:cNvGrpSpPr>
            <a:grpSpLocks/>
          </p:cNvGrpSpPr>
          <p:nvPr/>
        </p:nvGrpSpPr>
        <p:grpSpPr bwMode="auto">
          <a:xfrm>
            <a:off x="1143000" y="1524000"/>
            <a:ext cx="6934200" cy="228600"/>
            <a:chOff x="109270800" y="109956600"/>
            <a:chExt cx="1828799" cy="457203"/>
          </a:xfrm>
        </p:grpSpPr>
        <p:sp>
          <p:nvSpPr>
            <p:cNvPr id="1434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4"/>
          <p:cNvGrpSpPr>
            <a:grpSpLocks/>
          </p:cNvGrpSpPr>
          <p:nvPr/>
        </p:nvGrpSpPr>
        <p:grpSpPr bwMode="auto">
          <a:xfrm>
            <a:off x="685800" y="1905000"/>
            <a:ext cx="3629025" cy="4648200"/>
            <a:chOff x="109547025" y="107801708"/>
            <a:chExt cx="3629025" cy="2514600"/>
          </a:xfrm>
        </p:grpSpPr>
        <p:sp>
          <p:nvSpPr>
            <p:cNvPr id="1540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i="1">
                <a:latin typeface="Calibri" panose="020F0502020204030204" pitchFamily="34" charset="0"/>
              </a:endParaRPr>
            </a:p>
          </p:txBody>
        </p:sp>
        <p:sp>
          <p:nvSpPr>
            <p:cNvPr id="15401"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a:solidFill>
                  <a:srgbClr val="000000"/>
                </a:solidFill>
                <a:latin typeface="Franklin Gothic Medium" panose="020B0603020102020204" pitchFamily="34" charset="0"/>
              </a:endParaRPr>
            </a:p>
          </p:txBody>
        </p:sp>
      </p:grpSp>
      <p:grpSp>
        <p:nvGrpSpPr>
          <p:cNvPr id="15363" name="Group 84"/>
          <p:cNvGrpSpPr>
            <a:grpSpLocks/>
          </p:cNvGrpSpPr>
          <p:nvPr/>
        </p:nvGrpSpPr>
        <p:grpSpPr bwMode="auto">
          <a:xfrm>
            <a:off x="4752975" y="1905000"/>
            <a:ext cx="3629025" cy="4648200"/>
            <a:chOff x="109547025" y="107801708"/>
            <a:chExt cx="3629025" cy="2514600"/>
          </a:xfrm>
        </p:grpSpPr>
        <p:sp>
          <p:nvSpPr>
            <p:cNvPr id="1539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a:latin typeface="Calibri" panose="020F0502020204030204" pitchFamily="34" charset="0"/>
              </a:endParaRPr>
            </a:p>
          </p:txBody>
        </p:sp>
        <p:sp>
          <p:nvSpPr>
            <p:cNvPr id="15399" name="Text Box 86"/>
            <p:cNvSpPr txBox="1">
              <a:spLocks noChangeArrowheads="1"/>
            </p:cNvSpPr>
            <p:nvPr/>
          </p:nvSpPr>
          <p:spPr bwMode="auto">
            <a:xfrm>
              <a:off x="109640688" y="107842921"/>
              <a:ext cx="3465512" cy="240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i="1">
                <a:solidFill>
                  <a:srgbClr val="000000"/>
                </a:solidFill>
                <a:latin typeface="Franklin Gothic Medium" panose="020B0603020102020204" pitchFamily="34" charset="0"/>
              </a:endParaRPr>
            </a:p>
            <a:p>
              <a:pPr algn="ctr" eaLnBrk="1" hangingPunct="1"/>
              <a:endParaRPr lang="en-US" altLang="en-US" sz="1600" b="1">
                <a:solidFill>
                  <a:srgbClr val="000000"/>
                </a:solidFill>
                <a:latin typeface="Franklin Gothic Medium" panose="020B0603020102020204" pitchFamily="34" charset="0"/>
              </a:endParaRPr>
            </a:p>
            <a:p>
              <a:pPr eaLnBrk="1" hangingPunct="1">
                <a:spcBef>
                  <a:spcPts val="600"/>
                </a:spcBef>
              </a:pPr>
              <a:endParaRPr lang="en-US" altLang="en-US"/>
            </a:p>
          </p:txBody>
        </p:sp>
      </p:grpSp>
      <p:grpSp>
        <p:nvGrpSpPr>
          <p:cNvPr id="15364" name="Group 2"/>
          <p:cNvGrpSpPr>
            <a:grpSpLocks/>
          </p:cNvGrpSpPr>
          <p:nvPr/>
        </p:nvGrpSpPr>
        <p:grpSpPr bwMode="auto">
          <a:xfrm>
            <a:off x="1143000" y="381000"/>
            <a:ext cx="6858000" cy="1381125"/>
            <a:chOff x="106756200" y="105613200"/>
            <a:chExt cx="6858000" cy="1381125"/>
          </a:xfrm>
        </p:grpSpPr>
        <p:sp>
          <p:nvSpPr>
            <p:cNvPr id="15395"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5396"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5397"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chemeClr val="bg1"/>
                  </a:solidFill>
                  <a:latin typeface="Franklin Gothic Medium" panose="020B0603020102020204" pitchFamily="34" charset="0"/>
                </a:rPr>
                <a:t>Tasting Activity</a:t>
              </a:r>
              <a:endParaRPr lang="en-US" altLang="en-US" sz="2600"/>
            </a:p>
          </p:txBody>
        </p:sp>
      </p:grpSp>
      <p:grpSp>
        <p:nvGrpSpPr>
          <p:cNvPr id="15365" name="Group 35"/>
          <p:cNvGrpSpPr>
            <a:grpSpLocks/>
          </p:cNvGrpSpPr>
          <p:nvPr/>
        </p:nvGrpSpPr>
        <p:grpSpPr bwMode="auto">
          <a:xfrm>
            <a:off x="1143000" y="1524000"/>
            <a:ext cx="6934200" cy="228600"/>
            <a:chOff x="109270800" y="109956600"/>
            <a:chExt cx="1828799" cy="457203"/>
          </a:xfrm>
        </p:grpSpPr>
        <p:sp>
          <p:nvSpPr>
            <p:cNvPr id="1536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9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9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9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9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9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15366" name="Picture 42" descr="It's My Choice - Lesson 3 1-7-14_Page_10.jpg"/>
          <p:cNvPicPr>
            <a:picLocks noChangeAspect="1"/>
          </p:cNvPicPr>
          <p:nvPr/>
        </p:nvPicPr>
        <p:blipFill>
          <a:blip r:embed="rId2" cstate="print">
            <a:extLst>
              <a:ext uri="{28A0092B-C50C-407E-A947-70E740481C1C}">
                <a14:useLocalDpi xmlns:a14="http://schemas.microsoft.com/office/drawing/2010/main" val="0"/>
              </a:ext>
            </a:extLst>
          </a:blip>
          <a:srcRect l="9293" t="3322" r="9390" b="5116"/>
          <a:stretch>
            <a:fillRect/>
          </a:stretch>
        </p:blipFill>
        <p:spPr bwMode="auto">
          <a:xfrm>
            <a:off x="838200" y="1987550"/>
            <a:ext cx="32766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3" descr="It's My Choice - Lesson 3 1-7-14_Page_11.jpg"/>
          <p:cNvPicPr>
            <a:picLocks noChangeAspect="1"/>
          </p:cNvPicPr>
          <p:nvPr/>
        </p:nvPicPr>
        <p:blipFill>
          <a:blip r:embed="rId3">
            <a:extLst>
              <a:ext uri="{28A0092B-C50C-407E-A947-70E740481C1C}">
                <a14:useLocalDpi xmlns:a14="http://schemas.microsoft.com/office/drawing/2010/main" val="0"/>
              </a:ext>
            </a:extLst>
          </a:blip>
          <a:srcRect l="9302" t="2377" r="9302" b="5972"/>
          <a:stretch>
            <a:fillRect/>
          </a:stretch>
        </p:blipFill>
        <p:spPr bwMode="auto">
          <a:xfrm>
            <a:off x="5029200" y="1981200"/>
            <a:ext cx="32004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3048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chemeClr val="bg1"/>
                </a:solidFill>
                <a:latin typeface="Franklin Gothic Medium" panose="020B0603020102020204" pitchFamily="34" charset="0"/>
              </a:rPr>
              <a:t>IT’S MY CHOICE…</a:t>
            </a:r>
          </a:p>
          <a:p>
            <a:pPr algn="ctr" eaLnBrk="1" hangingPunct="1"/>
            <a:r>
              <a:rPr lang="en-US" altLang="en-US" sz="4400" b="1">
                <a:solidFill>
                  <a:schemeClr val="bg1"/>
                </a:solidFill>
                <a:latin typeface="Franklin Gothic Medium" panose="020B0603020102020204" pitchFamily="34" charset="0"/>
              </a:rPr>
              <a:t>EAT RIGHT! BE ACTIVE!</a:t>
            </a:r>
          </a:p>
          <a:p>
            <a:pPr algn="ctr" eaLnBrk="1" hangingPunct="1"/>
            <a:r>
              <a:rPr lang="en-US" altLang="en-US" sz="3200">
                <a:solidFill>
                  <a:schemeClr val="bg1"/>
                </a:solidFill>
                <a:latin typeface="Franklin Gothic Medium" panose="020B0603020102020204" pitchFamily="34" charset="0"/>
              </a:rPr>
              <a:t>A Nutrition Curriculum for Third Grade</a:t>
            </a:r>
          </a:p>
        </p:txBody>
      </p:sp>
      <p:pic>
        <p:nvPicPr>
          <p:cNvPr id="16387" name="Picture 34" descr="girl drinking water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28913"/>
            <a:ext cx="35687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nvGrpSpPr>
          <p:cNvPr id="16388" name="Group 35"/>
          <p:cNvGrpSpPr>
            <a:grpSpLocks/>
          </p:cNvGrpSpPr>
          <p:nvPr/>
        </p:nvGrpSpPr>
        <p:grpSpPr bwMode="auto">
          <a:xfrm>
            <a:off x="1371600" y="2286000"/>
            <a:ext cx="6553200" cy="228600"/>
            <a:chOff x="109270800" y="109956600"/>
            <a:chExt cx="1828799" cy="457203"/>
          </a:xfrm>
        </p:grpSpPr>
        <p:sp>
          <p:nvSpPr>
            <p:cNvPr id="1638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3"/>
          <p:cNvSpPr txBox="1">
            <a:spLocks noChangeArrowheads="1"/>
          </p:cNvSpPr>
          <p:nvPr/>
        </p:nvSpPr>
        <p:spPr bwMode="auto">
          <a:xfrm>
            <a:off x="1066800" y="228600"/>
            <a:ext cx="6324600" cy="830263"/>
          </a:xfrm>
          <a:prstGeom prst="rect">
            <a:avLst/>
          </a:prstGeom>
          <a:solidFill>
            <a:srgbClr val="CC0000"/>
          </a:solidFill>
          <a:ln w="9525">
            <a:solidFill>
              <a:srgbClr val="CC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a:t>
            </a:r>
          </a:p>
          <a:p>
            <a:pPr algn="ctr" eaLnBrk="1" hangingPunct="1"/>
            <a:r>
              <a:rPr lang="en-US" altLang="en-US" sz="2400" b="1">
                <a:solidFill>
                  <a:schemeClr val="bg1"/>
                </a:solidFill>
                <a:latin typeface="Franklin Gothic Medium" panose="020B0603020102020204" pitchFamily="34" charset="0"/>
              </a:rPr>
              <a:t>MyPLATE AND EXERCISE FOR HEALTH!</a:t>
            </a:r>
          </a:p>
        </p:txBody>
      </p:sp>
      <p:grpSp>
        <p:nvGrpSpPr>
          <p:cNvPr id="17411" name="Group 84"/>
          <p:cNvGrpSpPr>
            <a:grpSpLocks/>
          </p:cNvGrpSpPr>
          <p:nvPr/>
        </p:nvGrpSpPr>
        <p:grpSpPr bwMode="auto">
          <a:xfrm>
            <a:off x="685800" y="1524000"/>
            <a:ext cx="3886200" cy="4876800"/>
            <a:chOff x="109547025" y="107801708"/>
            <a:chExt cx="3629025" cy="2514600"/>
          </a:xfrm>
        </p:grpSpPr>
        <p:sp>
          <p:nvSpPr>
            <p:cNvPr id="17447"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419" y="107840999"/>
              <a:ext cx="3465956" cy="2407370"/>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It’s My Choice…                                         MyPlate and Exercise for Health!</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mn-lt"/>
                  <a:cs typeface="Arial" charset="0"/>
                </a:rPr>
                <a:t>Students learn the importance of MyPlate and the benefits that each food group gives to the body and being physically active.</a:t>
              </a:r>
            </a:p>
            <a:p>
              <a:pPr algn="ctr">
                <a:defRPr/>
              </a:pPr>
              <a:endParaRPr lang="en-US" sz="1600" b="1" dirty="0">
                <a:solidFill>
                  <a:srgbClr val="000000"/>
                </a:solidFill>
                <a:latin typeface="Franklin Gothic Medium" pitchFamily="34" charset="0"/>
                <a:cs typeface="Arial" charset="0"/>
              </a:endParaRPr>
            </a:p>
            <a:p>
              <a:pPr>
                <a:defRPr/>
              </a:pPr>
              <a:r>
                <a:rPr lang="en-US" sz="1600" b="1" dirty="0">
                  <a:solidFill>
                    <a:srgbClr val="000000"/>
                  </a:solidFill>
                  <a:latin typeface="Franklin Gothic Medium" pitchFamily="34" charset="0"/>
                  <a:cs typeface="Arial" charset="0"/>
                </a:rPr>
                <a:t>Objectives:</a:t>
              </a:r>
            </a:p>
            <a:p>
              <a:pPr>
                <a:defRPr/>
              </a:pPr>
              <a:endParaRPr lang="en-US" sz="800" b="1" dirty="0">
                <a:solidFill>
                  <a:srgbClr val="000000"/>
                </a:solidFill>
                <a:latin typeface="Franklin Gothic Medium" pitchFamily="34" charset="0"/>
                <a:cs typeface="Arial" charset="0"/>
              </a:endParaRPr>
            </a:p>
            <a:p>
              <a:pPr marL="346075" indent="-346075">
                <a:buFont typeface="Wingdings" pitchFamily="2" charset="2"/>
                <a:buChar char="Ø"/>
                <a:defRPr/>
              </a:pPr>
              <a:r>
                <a:rPr lang="en-US" sz="1600" dirty="0">
                  <a:solidFill>
                    <a:srgbClr val="000000"/>
                  </a:solidFill>
                  <a:latin typeface="+mn-lt"/>
                  <a:cs typeface="Arial" charset="0"/>
                </a:rPr>
                <a:t>Identify MyPlate as a guide to healthy eating.</a:t>
              </a:r>
            </a:p>
            <a:p>
              <a:pPr marL="346075" indent="-346075">
                <a:buFont typeface="Wingdings" pitchFamily="2" charset="2"/>
                <a:buChar char="Ø"/>
                <a:defRPr/>
              </a:pPr>
              <a:r>
                <a:rPr lang="en-US" sz="1600" dirty="0">
                  <a:solidFill>
                    <a:srgbClr val="000000"/>
                  </a:solidFill>
                  <a:latin typeface="+mn-lt"/>
                  <a:cs typeface="Arial" charset="0"/>
                </a:rPr>
                <a:t>Identify the five food groups and the major nutrients provided by each group.</a:t>
              </a:r>
            </a:p>
            <a:p>
              <a:pPr marL="346075" indent="-346075">
                <a:buFont typeface="Wingdings" pitchFamily="2" charset="2"/>
                <a:buChar char="Ø"/>
                <a:defRPr/>
              </a:pPr>
              <a:r>
                <a:rPr lang="en-US" sz="1600" dirty="0">
                  <a:solidFill>
                    <a:srgbClr val="000000"/>
                  </a:solidFill>
                  <a:latin typeface="+mn-lt"/>
                  <a:cs typeface="Arial" charset="0"/>
                </a:rPr>
                <a:t>Describe the importance of healthy food choices, daily physical activity,  and drinking plenty of water to maintaining a healthy body.</a:t>
              </a:r>
            </a:p>
            <a:p>
              <a:pPr marL="346075" indent="-346075">
                <a:buFont typeface="Wingdings" pitchFamily="2" charset="2"/>
                <a:buChar char="Ø"/>
                <a:defRPr/>
              </a:pPr>
              <a:r>
                <a:rPr lang="en-US" sz="1600" dirty="0">
                  <a:solidFill>
                    <a:srgbClr val="000000"/>
                  </a:solidFill>
                  <a:latin typeface="+mn-lt"/>
                  <a:cs typeface="Arial" charset="0"/>
                </a:rPr>
                <a:t>Make a pledge to make healthy choices to improve and maintain their health.</a:t>
              </a:r>
            </a:p>
          </p:txBody>
        </p:sp>
      </p:grpSp>
      <p:grpSp>
        <p:nvGrpSpPr>
          <p:cNvPr id="17412" name="Group 92"/>
          <p:cNvGrpSpPr>
            <a:grpSpLocks/>
          </p:cNvGrpSpPr>
          <p:nvPr/>
        </p:nvGrpSpPr>
        <p:grpSpPr bwMode="auto">
          <a:xfrm>
            <a:off x="4343400" y="4114800"/>
            <a:ext cx="3962400" cy="1676400"/>
            <a:chOff x="4191000" y="4572000"/>
            <a:chExt cx="4800600" cy="1905000"/>
          </a:xfrm>
        </p:grpSpPr>
        <p:sp>
          <p:nvSpPr>
            <p:cNvPr id="17445" name="AutoShape 48"/>
            <p:cNvSpPr>
              <a:spLocks noChangeArrowheads="1" noChangeShapeType="1"/>
            </p:cNvSpPr>
            <p:nvPr/>
          </p:nvSpPr>
          <p:spPr bwMode="auto">
            <a:xfrm>
              <a:off x="4191000" y="4572000"/>
              <a:ext cx="4800600" cy="1905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6" name="Text Box 50"/>
            <p:cNvSpPr txBox="1">
              <a:spLocks noChangeArrowheads="1"/>
            </p:cNvSpPr>
            <p:nvPr/>
          </p:nvSpPr>
          <p:spPr bwMode="auto">
            <a:xfrm>
              <a:off x="4267933" y="4724401"/>
              <a:ext cx="4631348" cy="16778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latin typeface="Calibri" panose="020F0502020204030204" pitchFamily="34" charset="0"/>
                </a:rPr>
                <a:t>    </a:t>
              </a:r>
            </a:p>
            <a:p>
              <a:pPr algn="ctr" eaLnBrk="1" hangingPunct="1"/>
              <a:r>
                <a:rPr lang="en-US" altLang="en-US" sz="2000" b="1" i="1">
                  <a:latin typeface="Franklin Gothic Medium" panose="020B0603020102020204" pitchFamily="34" charset="0"/>
                </a:rPr>
                <a:t>Picky Peggy</a:t>
              </a:r>
            </a:p>
            <a:p>
              <a:pPr algn="ctr" eaLnBrk="1" hangingPunct="1"/>
              <a:endParaRPr lang="en-US" altLang="en-US" sz="800" b="1" i="1">
                <a:latin typeface="Franklin Gothic Medium" panose="020B0603020102020204" pitchFamily="34" charset="0"/>
              </a:endParaRPr>
            </a:p>
            <a:p>
              <a:pPr algn="ctr" eaLnBrk="1" hangingPunct="1"/>
              <a:r>
                <a:rPr lang="en-US" altLang="en-US">
                  <a:latin typeface="Franklin Gothic Medium" panose="020B0603020102020204" pitchFamily="34" charset="0"/>
                </a:rPr>
                <a:t>by Jennifer Dusssling</a:t>
              </a:r>
            </a:p>
            <a:p>
              <a:pPr algn="ctr" eaLnBrk="1" hangingPunct="1"/>
              <a:r>
                <a:rPr lang="en-US" altLang="en-US">
                  <a:latin typeface="Franklin Gothic Medium" panose="020B0603020102020204" pitchFamily="34" charset="0"/>
                </a:rPr>
                <a:t>and illustrated by Lynn Adams  </a:t>
              </a:r>
            </a:p>
          </p:txBody>
        </p:sp>
      </p:grpSp>
      <p:grpSp>
        <p:nvGrpSpPr>
          <p:cNvPr id="17413" name="Group 91"/>
          <p:cNvGrpSpPr>
            <a:grpSpLocks/>
          </p:cNvGrpSpPr>
          <p:nvPr/>
        </p:nvGrpSpPr>
        <p:grpSpPr bwMode="auto">
          <a:xfrm>
            <a:off x="7239000" y="152400"/>
            <a:ext cx="914400" cy="914400"/>
            <a:chOff x="116300207" y="105521749"/>
            <a:chExt cx="1143000" cy="1085850"/>
          </a:xfrm>
        </p:grpSpPr>
        <p:sp>
          <p:nvSpPr>
            <p:cNvPr id="17443" name="AutoShape 92"/>
            <p:cNvSpPr>
              <a:spLocks noChangeArrowheads="1"/>
            </p:cNvSpPr>
            <p:nvPr/>
          </p:nvSpPr>
          <p:spPr bwMode="auto">
            <a:xfrm>
              <a:off x="116300207" y="105521749"/>
              <a:ext cx="1143000" cy="1085850"/>
            </a:xfrm>
            <a:prstGeom prst="cube">
              <a:avLst>
                <a:gd name="adj" fmla="val 14472"/>
              </a:avLst>
            </a:prstGeom>
            <a:solidFill>
              <a:srgbClr val="FFFFCC"/>
            </a:solidFill>
            <a:ln w="3175">
              <a:solidFill>
                <a:srgbClr val="CC0000"/>
              </a:solidFill>
              <a:miter lim="800000"/>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4" name="Text Box 93"/>
            <p:cNvSpPr txBox="1">
              <a:spLocks noChangeArrowheads="1"/>
            </p:cNvSpPr>
            <p:nvPr/>
          </p:nvSpPr>
          <p:spPr bwMode="auto">
            <a:xfrm>
              <a:off x="116319302" y="105750348"/>
              <a:ext cx="10096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400" b="1">
                  <a:solidFill>
                    <a:srgbClr val="000000"/>
                  </a:solidFill>
                  <a:latin typeface="Franklin Gothic Medium" panose="020B0603020102020204" pitchFamily="34" charset="0"/>
                </a:rPr>
                <a:t>Lesson </a:t>
              </a:r>
            </a:p>
            <a:p>
              <a:pPr algn="ctr" eaLnBrk="1" hangingPunct="1"/>
              <a:r>
                <a:rPr lang="en-US" altLang="en-US" sz="1400" b="1">
                  <a:solidFill>
                    <a:srgbClr val="000000"/>
                  </a:solidFill>
                  <a:latin typeface="Franklin Gothic Medium" panose="020B0603020102020204" pitchFamily="34" charset="0"/>
                </a:rPr>
                <a:t>1</a:t>
              </a:r>
              <a:endParaRPr lang="en-US" altLang="en-US" sz="1400"/>
            </a:p>
          </p:txBody>
        </p:sp>
      </p:grpSp>
      <p:grpSp>
        <p:nvGrpSpPr>
          <p:cNvPr id="17414" name="Group 35"/>
          <p:cNvGrpSpPr>
            <a:grpSpLocks/>
          </p:cNvGrpSpPr>
          <p:nvPr/>
        </p:nvGrpSpPr>
        <p:grpSpPr bwMode="auto">
          <a:xfrm>
            <a:off x="990600" y="1066800"/>
            <a:ext cx="6934200" cy="228600"/>
            <a:chOff x="109270800" y="109956600"/>
            <a:chExt cx="1828799" cy="457203"/>
          </a:xfrm>
        </p:grpSpPr>
        <p:sp>
          <p:nvSpPr>
            <p:cNvPr id="1741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17415" name="Picture 43" descr="kid-fruit-veg"/>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t="19951" b="3336"/>
          <a:stretch>
            <a:fillRect/>
          </a:stretch>
        </p:blipFill>
        <p:spPr bwMode="auto">
          <a:xfrm>
            <a:off x="4648200" y="1828800"/>
            <a:ext cx="3730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83"/>
          <p:cNvSpPr txBox="1">
            <a:spLocks noChangeArrowheads="1"/>
          </p:cNvSpPr>
          <p:nvPr/>
        </p:nvSpPr>
        <p:spPr bwMode="auto">
          <a:xfrm>
            <a:off x="1066800" y="452438"/>
            <a:ext cx="6858000" cy="46196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sp>
        <p:nvSpPr>
          <p:cNvPr id="19459" name="AutoShape 85"/>
          <p:cNvSpPr>
            <a:spLocks noChangeArrowheads="1" noChangeShapeType="1"/>
          </p:cNvSpPr>
          <p:nvPr/>
        </p:nvSpPr>
        <p:spPr bwMode="auto">
          <a:xfrm>
            <a:off x="533400" y="1219200"/>
            <a:ext cx="7924800" cy="5334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Benefits of Healthy Choices</a:t>
            </a:r>
          </a:p>
          <a:p>
            <a:pPr>
              <a:defRPr/>
            </a:pPr>
            <a:endParaRPr lang="en-US" sz="800" b="1" dirty="0">
              <a:latin typeface="+mn-lt"/>
              <a:cs typeface="Arial" charset="0"/>
            </a:endParaRPr>
          </a:p>
          <a:p>
            <a:pPr>
              <a:defRPr/>
            </a:pPr>
            <a:r>
              <a:rPr lang="en-US" sz="1600" b="1" dirty="0">
                <a:latin typeface="+mn-lt"/>
                <a:cs typeface="Arial" charset="0"/>
              </a:rPr>
              <a:t>Making Healthy Health Choices</a:t>
            </a:r>
          </a:p>
          <a:p>
            <a:pPr marL="342900" indent="-342900">
              <a:buFont typeface="Wingdings" pitchFamily="2" charset="2"/>
              <a:buChar char="Ø"/>
              <a:defRPr/>
            </a:pPr>
            <a:r>
              <a:rPr lang="en-US" sz="1600" dirty="0">
                <a:latin typeface="+mn-lt"/>
                <a:cs typeface="Arial" charset="0"/>
              </a:rPr>
              <a:t>Positive habits of healthy eating, adequate physical activity, sufficient sleep, and proper hand washing and food handling can lead to increased life expectancy, enhanced quality of life, and reduced risk of disease.  Poor health behaviors have caused childhood obesity to increase.</a:t>
            </a:r>
          </a:p>
          <a:p>
            <a:pPr marL="342900" indent="-342900">
              <a:buFont typeface="Wingdings" pitchFamily="2" charset="2"/>
              <a:buChar char="Ø"/>
              <a:defRPr/>
            </a:pPr>
            <a:r>
              <a:rPr lang="en-US" sz="1600" dirty="0">
                <a:latin typeface="+mn-lt"/>
                <a:cs typeface="Arial" charset="0"/>
              </a:rPr>
              <a:t>Obesity can lead to increased risk of heart disease, stroke, cancer, Type II diabetes, orthopedic problems, sleep disturbances, and social and psychological problems.</a:t>
            </a:r>
          </a:p>
          <a:p>
            <a:pPr>
              <a:defRPr/>
            </a:pPr>
            <a:endParaRPr lang="en-US" sz="800" dirty="0">
              <a:latin typeface="+mn-lt"/>
              <a:cs typeface="Arial" charset="0"/>
            </a:endParaRPr>
          </a:p>
          <a:p>
            <a:pPr>
              <a:defRPr/>
            </a:pPr>
            <a:r>
              <a:rPr lang="en-US" sz="1600" b="1" dirty="0">
                <a:latin typeface="+mn-lt"/>
                <a:cs typeface="Arial" charset="0"/>
              </a:rPr>
              <a:t>Making Healthy Nutrition Choices</a:t>
            </a:r>
          </a:p>
          <a:p>
            <a:pPr marL="342900" indent="-342900">
              <a:buFont typeface="Wingdings" pitchFamily="2" charset="2"/>
              <a:buChar char="Ø"/>
              <a:defRPr/>
            </a:pPr>
            <a:r>
              <a:rPr lang="en-US" sz="1600" dirty="0">
                <a:latin typeface="+mn-lt"/>
                <a:cs typeface="Arial" charset="0"/>
              </a:rPr>
              <a:t>Choosing what to eat is a learned behavior and these behaviors are progressively learned. </a:t>
            </a:r>
          </a:p>
          <a:p>
            <a:pPr marL="342900" indent="-342900">
              <a:buFont typeface="Wingdings" pitchFamily="2" charset="2"/>
              <a:buChar char="Ø"/>
              <a:defRPr/>
            </a:pPr>
            <a:r>
              <a:rPr lang="en-US" sz="1600" dirty="0">
                <a:latin typeface="+mn-lt"/>
                <a:cs typeface="Arial" charset="0"/>
              </a:rPr>
              <a:t>Elementary students are still establishing eating habits and food preferences, so it is important to provide guidance on healthy eating, expose them to new healthy foods, and create environments that support healthy choices.</a:t>
            </a:r>
          </a:p>
          <a:p>
            <a:pPr>
              <a:buFont typeface="Arial" charset="0"/>
              <a:buChar char="•"/>
              <a:defRPr/>
            </a:pPr>
            <a:endParaRPr lang="en-US" sz="800" dirty="0">
              <a:latin typeface="+mn-lt"/>
              <a:cs typeface="Arial" charset="0"/>
            </a:endParaRPr>
          </a:p>
          <a:p>
            <a:pPr>
              <a:defRPr/>
            </a:pPr>
            <a:r>
              <a:rPr lang="en-US" sz="1600" b="1" dirty="0">
                <a:latin typeface="+mn-lt"/>
                <a:cs typeface="Arial" charset="0"/>
              </a:rPr>
              <a:t>Making Healthy Exercise Choices</a:t>
            </a:r>
          </a:p>
          <a:p>
            <a:pPr marL="342900" indent="-342900">
              <a:buFont typeface="Wingdings" pitchFamily="2" charset="2"/>
              <a:buChar char="Ø"/>
              <a:defRPr/>
            </a:pPr>
            <a:r>
              <a:rPr lang="en-US" sz="1600" dirty="0">
                <a:latin typeface="+mn-lt"/>
                <a:cs typeface="Arial" charset="0"/>
              </a:rPr>
              <a:t>Students are not getting their recommended 60 minutes of physical activity and are participating more in sedentary activities.</a:t>
            </a:r>
          </a:p>
          <a:p>
            <a:pPr marL="342900" indent="-342900">
              <a:buFont typeface="Wingdings" pitchFamily="2" charset="2"/>
              <a:buChar char="Ø"/>
              <a:defRPr/>
            </a:pPr>
            <a:r>
              <a:rPr lang="en-US" sz="1600" dirty="0">
                <a:latin typeface="+mn-lt"/>
                <a:cs typeface="Arial" charset="0"/>
              </a:rPr>
              <a:t>Sufficient physical activity has significant health benefits, but also is important for mental and emotional health and can improve academic performance.</a:t>
            </a:r>
          </a:p>
          <a:p>
            <a:pPr>
              <a:defRPr/>
            </a:pPr>
            <a:endParaRPr lang="en-US" sz="1400" dirty="0">
              <a:latin typeface="Calibri" pitchFamily="34" charset="0"/>
              <a:cs typeface="Arial" charset="0"/>
            </a:endParaRPr>
          </a:p>
          <a:p>
            <a:pPr>
              <a:buFont typeface="Arial" charset="0"/>
              <a:buChar cha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p:txBody>
      </p:sp>
      <p:grpSp>
        <p:nvGrpSpPr>
          <p:cNvPr id="18436" name="Group 35"/>
          <p:cNvGrpSpPr>
            <a:grpSpLocks/>
          </p:cNvGrpSpPr>
          <p:nvPr/>
        </p:nvGrpSpPr>
        <p:grpSpPr bwMode="auto">
          <a:xfrm>
            <a:off x="1066800" y="914400"/>
            <a:ext cx="6934200" cy="228600"/>
            <a:chOff x="109270800" y="109956600"/>
            <a:chExt cx="1828799" cy="457203"/>
          </a:xfrm>
        </p:grpSpPr>
        <p:sp>
          <p:nvSpPr>
            <p:cNvPr id="18437"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38"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39"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0"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1"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2"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3"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4"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5"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6"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7"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8"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9"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0"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1"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2"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3"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4"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5"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6"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7"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8"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9"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60"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61"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62"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63"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grpSp>
        <p:nvGrpSpPr>
          <p:cNvPr id="19459" name="Group 84"/>
          <p:cNvGrpSpPr>
            <a:grpSpLocks/>
          </p:cNvGrpSpPr>
          <p:nvPr/>
        </p:nvGrpSpPr>
        <p:grpSpPr bwMode="auto">
          <a:xfrm>
            <a:off x="685800" y="1524000"/>
            <a:ext cx="3629025" cy="4876800"/>
            <a:chOff x="109547025" y="107801708"/>
            <a:chExt cx="3629025" cy="2514600"/>
          </a:xfrm>
        </p:grpSpPr>
        <p:sp>
          <p:nvSpPr>
            <p:cNvPr id="19493"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7943"/>
              <a:ext cx="3465512" cy="233042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1 Book Reading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Picky Peggy</a:t>
              </a: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sz="800" b="1" i="1" dirty="0">
                <a:solidFill>
                  <a:srgbClr val="000000"/>
                </a:solidFill>
                <a:latin typeface="Franklin Gothic Medium" pitchFamily="34" charset="0"/>
                <a:cs typeface="Arial" charset="0"/>
              </a:endParaRPr>
            </a:p>
            <a:p>
              <a:pPr>
                <a:defRPr/>
              </a:pPr>
              <a:r>
                <a:rPr lang="en-US" sz="1600" i="1" dirty="0">
                  <a:latin typeface="+mn-lt"/>
                  <a:cs typeface="Arial" charset="0"/>
                </a:rPr>
                <a:t>Read the book several times, so you are familiar with the cadence of the text, the key messages, and where to pause and discuss content.</a:t>
              </a:r>
              <a:endParaRPr lang="en-US" sz="1600" b="1" i="1" dirty="0">
                <a:latin typeface="+mn-lt"/>
                <a:cs typeface="Arial" charset="0"/>
              </a:endParaRPr>
            </a:p>
          </p:txBody>
        </p:sp>
      </p:grpSp>
      <p:grpSp>
        <p:nvGrpSpPr>
          <p:cNvPr id="19460" name="Group 84"/>
          <p:cNvGrpSpPr>
            <a:grpSpLocks/>
          </p:cNvGrpSpPr>
          <p:nvPr/>
        </p:nvGrpSpPr>
        <p:grpSpPr bwMode="auto">
          <a:xfrm>
            <a:off x="4752975" y="1524000"/>
            <a:ext cx="3629025" cy="4876800"/>
            <a:chOff x="109547025" y="107801708"/>
            <a:chExt cx="3629025" cy="2514600"/>
          </a:xfrm>
        </p:grpSpPr>
        <p:sp>
          <p:nvSpPr>
            <p:cNvPr id="19491"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19492"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pic>
        <p:nvPicPr>
          <p:cNvPr id="19461" name="Picture 37" descr="Fact Sheet for Retelling, Information Book - My Amazing Body.jpg"/>
          <p:cNvPicPr>
            <a:picLocks noChangeAspect="1"/>
          </p:cNvPicPr>
          <p:nvPr/>
        </p:nvPicPr>
        <p:blipFill>
          <a:blip r:embed="rId2">
            <a:extLst>
              <a:ext uri="{28A0092B-C50C-407E-A947-70E740481C1C}">
                <a14:useLocalDpi xmlns:a14="http://schemas.microsoft.com/office/drawing/2010/main" val="0"/>
              </a:ext>
            </a:extLst>
          </a:blip>
          <a:srcRect l="8907" t="3441" r="8716" b="5377"/>
          <a:stretch>
            <a:fillRect/>
          </a:stretch>
        </p:blipFill>
        <p:spPr bwMode="auto">
          <a:xfrm>
            <a:off x="4876800" y="16002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35"/>
          <p:cNvGrpSpPr>
            <a:grpSpLocks/>
          </p:cNvGrpSpPr>
          <p:nvPr/>
        </p:nvGrpSpPr>
        <p:grpSpPr bwMode="auto">
          <a:xfrm>
            <a:off x="1066800" y="914400"/>
            <a:ext cx="6934200" cy="228600"/>
            <a:chOff x="109270800" y="109956600"/>
            <a:chExt cx="1828799" cy="457203"/>
          </a:xfrm>
        </p:grpSpPr>
        <p:sp>
          <p:nvSpPr>
            <p:cNvPr id="1946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9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19463" name="Picture 40" descr="reading lying on grass"/>
          <p:cNvPicPr>
            <a:picLocks noChangeAspect="1" noChangeArrowheads="1"/>
          </p:cNvPicPr>
          <p:nvPr/>
        </p:nvPicPr>
        <p:blipFill>
          <a:blip r:embed="rId3">
            <a:extLst>
              <a:ext uri="{28A0092B-C50C-407E-A947-70E740481C1C}">
                <a14:useLocalDpi xmlns:a14="http://schemas.microsoft.com/office/drawing/2010/main" val="0"/>
              </a:ext>
            </a:extLst>
          </a:blip>
          <a:srcRect r="13504"/>
          <a:stretch>
            <a:fillRect/>
          </a:stretch>
        </p:blipFill>
        <p:spPr bwMode="auto">
          <a:xfrm>
            <a:off x="1066800" y="2590800"/>
            <a:ext cx="2867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4"/>
          <p:cNvGrpSpPr>
            <a:grpSpLocks/>
          </p:cNvGrpSpPr>
          <p:nvPr/>
        </p:nvGrpSpPr>
        <p:grpSpPr bwMode="auto">
          <a:xfrm>
            <a:off x="685800" y="1524000"/>
            <a:ext cx="3629025" cy="4876800"/>
            <a:chOff x="109547025" y="107801708"/>
            <a:chExt cx="3629025" cy="2514600"/>
          </a:xfrm>
        </p:grpSpPr>
        <p:sp>
          <p:nvSpPr>
            <p:cNvPr id="2051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51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latin typeface="Franklin Gothic Medium" panose="020B0603020102020204" pitchFamily="34" charset="0"/>
                </a:rPr>
                <a:t>Activity 2 </a:t>
              </a:r>
            </a:p>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600" b="1" i="1">
                  <a:solidFill>
                    <a:srgbClr val="000000"/>
                  </a:solidFill>
                  <a:latin typeface="Franklin Gothic Medium" panose="020B0603020102020204" pitchFamily="34" charset="0"/>
                </a:rPr>
                <a:t>Choosing Exercise and Using MyPlate to Make Healthy Choices</a:t>
              </a: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eaLnBrk="1" hangingPunct="1"/>
              <a:r>
                <a:rPr lang="en-US" altLang="en-US">
                  <a:solidFill>
                    <a:srgbClr val="000000"/>
                  </a:solidFill>
                  <a:latin typeface="Franklin Gothic Medium" panose="020B0603020102020204" pitchFamily="34" charset="0"/>
                </a:rPr>
                <a:t> </a:t>
              </a:r>
              <a:endParaRPr lang="en-US" altLang="en-US" b="1" i="1">
                <a:solidFill>
                  <a:srgbClr val="000000"/>
                </a:solidFill>
                <a:latin typeface="Franklin Gothic Medium" panose="020B0603020102020204" pitchFamily="34" charset="0"/>
              </a:endParaRPr>
            </a:p>
          </p:txBody>
        </p:sp>
      </p:grpSp>
      <p:grpSp>
        <p:nvGrpSpPr>
          <p:cNvPr id="20483" name="Group 84"/>
          <p:cNvGrpSpPr>
            <a:grpSpLocks/>
          </p:cNvGrpSpPr>
          <p:nvPr/>
        </p:nvGrpSpPr>
        <p:grpSpPr bwMode="auto">
          <a:xfrm>
            <a:off x="4676775" y="1524000"/>
            <a:ext cx="3629025" cy="4876800"/>
            <a:chOff x="109547025" y="107801708"/>
            <a:chExt cx="3629025" cy="2514600"/>
          </a:xfrm>
        </p:grpSpPr>
        <p:sp>
          <p:nvSpPr>
            <p:cNvPr id="20516"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0517"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17414" name="Rectangle 38"/>
          <p:cNvSpPr>
            <a:spLocks noChangeArrowheads="1"/>
          </p:cNvSpPr>
          <p:nvPr/>
        </p:nvSpPr>
        <p:spPr bwMode="auto">
          <a:xfrm>
            <a:off x="838200" y="4754563"/>
            <a:ext cx="3276600" cy="1323975"/>
          </a:xfrm>
          <a:prstGeom prst="rect">
            <a:avLst/>
          </a:prstGeom>
          <a:noFill/>
          <a:ln w="9525">
            <a:noFill/>
            <a:miter lim="800000"/>
            <a:headEnd/>
            <a:tailEnd/>
          </a:ln>
        </p:spPr>
        <p:txBody>
          <a:bodyPr>
            <a:spAutoFit/>
          </a:bodyPr>
          <a:lstStyle/>
          <a:p>
            <a:pPr>
              <a:defRPr/>
            </a:pPr>
            <a:r>
              <a:rPr lang="en-US" sz="1600" dirty="0">
                <a:latin typeface="+mn-lt"/>
                <a:cs typeface="Arial" charset="0"/>
              </a:rPr>
              <a:t>Students study MyPlate and how foods are grouped based on the nutrients they provide.  They learn and practice three different types of physical activity. </a:t>
            </a:r>
          </a:p>
        </p:txBody>
      </p:sp>
      <p:pic>
        <p:nvPicPr>
          <p:cNvPr id="20485" name="Picture 38" descr="Activity 2 Visuals Instruction Sheet.jpg"/>
          <p:cNvPicPr>
            <a:picLocks noChangeAspect="1"/>
          </p:cNvPicPr>
          <p:nvPr/>
        </p:nvPicPr>
        <p:blipFill>
          <a:blip r:embed="rId2">
            <a:extLst>
              <a:ext uri="{28A0092B-C50C-407E-A947-70E740481C1C}">
                <a14:useLocalDpi xmlns:a14="http://schemas.microsoft.com/office/drawing/2010/main" val="0"/>
              </a:ext>
            </a:extLst>
          </a:blip>
          <a:srcRect l="8534" t="2995" r="9868" b="14490"/>
          <a:stretch>
            <a:fillRect/>
          </a:stretch>
        </p:blipFill>
        <p:spPr bwMode="auto">
          <a:xfrm>
            <a:off x="4835525" y="1752600"/>
            <a:ext cx="3394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grpSp>
        <p:nvGrpSpPr>
          <p:cNvPr id="20487" name="Group 35"/>
          <p:cNvGrpSpPr>
            <a:grpSpLocks/>
          </p:cNvGrpSpPr>
          <p:nvPr/>
        </p:nvGrpSpPr>
        <p:grpSpPr bwMode="auto">
          <a:xfrm>
            <a:off x="1066800" y="914400"/>
            <a:ext cx="6934200" cy="228600"/>
            <a:chOff x="109270800" y="109956600"/>
            <a:chExt cx="1828799" cy="457203"/>
          </a:xfrm>
        </p:grpSpPr>
        <p:sp>
          <p:nvSpPr>
            <p:cNvPr id="2048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0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0488" name="Picture 42" descr="kids drinking water"/>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b="13364"/>
          <a:stretch>
            <a:fillRect/>
          </a:stretch>
        </p:blipFill>
        <p:spPr bwMode="auto">
          <a:xfrm>
            <a:off x="1295400" y="2819400"/>
            <a:ext cx="2286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143000" y="381000"/>
            <a:ext cx="6858000" cy="1381125"/>
            <a:chOff x="106756200" y="105613200"/>
            <a:chExt cx="6858000" cy="1381125"/>
          </a:xfrm>
        </p:grpSpPr>
        <p:sp>
          <p:nvSpPr>
            <p:cNvPr id="3112"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13"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14"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A Nutrition Curriculum for Third Grade</a:t>
              </a:r>
              <a:endParaRPr lang="en-US" altLang="en-US"/>
            </a:p>
          </p:txBody>
        </p:sp>
      </p:grpSp>
      <p:grpSp>
        <p:nvGrpSpPr>
          <p:cNvPr id="3075" name="Group 35"/>
          <p:cNvGrpSpPr>
            <a:grpSpLocks/>
          </p:cNvGrpSpPr>
          <p:nvPr/>
        </p:nvGrpSpPr>
        <p:grpSpPr bwMode="auto">
          <a:xfrm>
            <a:off x="1143000" y="1524000"/>
            <a:ext cx="6934200" cy="228600"/>
            <a:chOff x="109270800" y="109956600"/>
            <a:chExt cx="1828799" cy="457203"/>
          </a:xfrm>
        </p:grpSpPr>
        <p:sp>
          <p:nvSpPr>
            <p:cNvPr id="3085"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6"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7"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8"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9"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0"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1"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2"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3"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4"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5"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6"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7"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8"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9"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0"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1"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2"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3"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4"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5"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6"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7"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8"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9"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0"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1"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45" name="AutoShape 39"/>
          <p:cNvSpPr>
            <a:spLocks noChangeArrowheads="1" noChangeShapeType="1"/>
          </p:cNvSpPr>
          <p:nvPr/>
        </p:nvSpPr>
        <p:spPr bwMode="auto">
          <a:xfrm>
            <a:off x="381000" y="1962150"/>
            <a:ext cx="3886200" cy="436245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defRPr/>
            </a:pPr>
            <a:endParaRPr lang="en-US" sz="800" b="1" dirty="0">
              <a:latin typeface="Franklin Gothic Medium" pitchFamily="34" charset="0"/>
              <a:cs typeface="Arial" charset="0"/>
            </a:endParaRPr>
          </a:p>
          <a:p>
            <a:pPr>
              <a:defRPr/>
            </a:pPr>
            <a:r>
              <a:rPr lang="en-US" sz="1600" b="1" dirty="0">
                <a:solidFill>
                  <a:srgbClr val="000000"/>
                </a:solidFill>
                <a:latin typeface="Franklin Gothic Medium" pitchFamily="34" charset="0"/>
              </a:rPr>
              <a:t>Book-based Lessons</a:t>
            </a:r>
          </a:p>
          <a:p>
            <a:pPr marL="228600" indent="-228600">
              <a:spcBef>
                <a:spcPts val="600"/>
              </a:spcBef>
              <a:buSzPts val="1200"/>
              <a:buFont typeface="Wingdings" pitchFamily="2" charset="2"/>
              <a:buChar char="Ø"/>
              <a:defRPr/>
            </a:pPr>
            <a:r>
              <a:rPr lang="en-US" sz="1400" b="1" dirty="0">
                <a:solidFill>
                  <a:srgbClr val="000000"/>
                </a:solidFill>
                <a:latin typeface="Calibri" pitchFamily="34" charset="0"/>
              </a:rPr>
              <a:t>Lesson 1 – It’s My Choice…MyPlate and Exercise for Health!                                                                                                                 </a:t>
            </a:r>
            <a:r>
              <a:rPr lang="en-US" sz="1400" i="1" dirty="0">
                <a:solidFill>
                  <a:srgbClr val="000000"/>
                </a:solidFill>
                <a:latin typeface="Calibri" pitchFamily="34" charset="0"/>
              </a:rPr>
              <a:t>Picky Peggy</a:t>
            </a:r>
            <a:r>
              <a:rPr lang="en-US" sz="1400" dirty="0">
                <a:solidFill>
                  <a:srgbClr val="000000"/>
                </a:solidFill>
                <a:latin typeface="Calibri" pitchFamily="34" charset="0"/>
              </a:rPr>
              <a:t> by Jennifer </a:t>
            </a:r>
            <a:r>
              <a:rPr lang="en-US" sz="1400" dirty="0" err="1">
                <a:solidFill>
                  <a:srgbClr val="000000"/>
                </a:solidFill>
                <a:latin typeface="Calibri" pitchFamily="34" charset="0"/>
              </a:rPr>
              <a:t>Dussling</a:t>
            </a:r>
            <a:endParaRPr lang="en-US" sz="1400" i="1" dirty="0">
              <a:solidFill>
                <a:srgbClr val="000000"/>
              </a:solidFill>
              <a:latin typeface="Calibri" pitchFamily="34" charset="0"/>
            </a:endParaRPr>
          </a:p>
          <a:p>
            <a:pPr marL="228600" indent="-228600">
              <a:spcBef>
                <a:spcPts val="600"/>
              </a:spcBef>
              <a:buSzPts val="1200"/>
              <a:buFont typeface="Wingdings" pitchFamily="2" charset="2"/>
              <a:buChar char="Ø"/>
              <a:defRPr/>
            </a:pPr>
            <a:r>
              <a:rPr lang="en-US" sz="1400" b="1" dirty="0">
                <a:solidFill>
                  <a:srgbClr val="000000"/>
                </a:solidFill>
                <a:latin typeface="Calibri" pitchFamily="34" charset="0"/>
              </a:rPr>
              <a:t>Lesson 2 – It’s My Choice…Fruits and Vegetables Every Day!                                                                                                  </a:t>
            </a:r>
            <a:r>
              <a:rPr lang="en-US" sz="1400" i="1" dirty="0">
                <a:solidFill>
                  <a:srgbClr val="000000"/>
                </a:solidFill>
                <a:latin typeface="Calibri" pitchFamily="34" charset="0"/>
              </a:rPr>
              <a:t>The Ugly Vegetables </a:t>
            </a:r>
            <a:r>
              <a:rPr lang="en-US" sz="1400" dirty="0">
                <a:solidFill>
                  <a:srgbClr val="000000"/>
                </a:solidFill>
                <a:latin typeface="Calibri" pitchFamily="34" charset="0"/>
              </a:rPr>
              <a:t>by Grace Lin</a:t>
            </a:r>
          </a:p>
          <a:p>
            <a:pPr marL="228600" indent="-228600">
              <a:spcBef>
                <a:spcPts val="600"/>
              </a:spcBef>
              <a:buSzPts val="1200"/>
              <a:buFont typeface="Wingdings" pitchFamily="2" charset="2"/>
              <a:buChar char="Ø"/>
              <a:defRPr/>
            </a:pPr>
            <a:r>
              <a:rPr lang="en-US" sz="1400" b="1" dirty="0">
                <a:solidFill>
                  <a:srgbClr val="000000"/>
                </a:solidFill>
                <a:latin typeface="Calibri" pitchFamily="34" charset="0"/>
              </a:rPr>
              <a:t>Lesson 3 – It’s My Choice…Whole Grains  Every Day!                                                                                </a:t>
            </a:r>
            <a:r>
              <a:rPr lang="en-US" sz="1400" i="1" dirty="0">
                <a:solidFill>
                  <a:srgbClr val="000000"/>
                </a:solidFill>
                <a:latin typeface="Calibri" pitchFamily="34" charset="0"/>
              </a:rPr>
              <a:t>Macaroni and Rice and Bread by the Slice </a:t>
            </a:r>
            <a:r>
              <a:rPr lang="en-US" sz="1400" dirty="0">
                <a:solidFill>
                  <a:srgbClr val="000000"/>
                </a:solidFill>
                <a:latin typeface="Calibri" pitchFamily="34" charset="0"/>
              </a:rPr>
              <a:t>by Brian P. Cleary</a:t>
            </a:r>
          </a:p>
          <a:p>
            <a:pPr marL="228600" indent="-228600">
              <a:spcBef>
                <a:spcPts val="600"/>
              </a:spcBef>
              <a:buSzPts val="1200"/>
              <a:buFont typeface="Wingdings" pitchFamily="2" charset="2"/>
              <a:buChar char="Ø"/>
              <a:defRPr/>
            </a:pPr>
            <a:r>
              <a:rPr lang="en-US" sz="1400" b="1" dirty="0">
                <a:solidFill>
                  <a:srgbClr val="000000"/>
                </a:solidFill>
                <a:latin typeface="Calibri" pitchFamily="34" charset="0"/>
              </a:rPr>
              <a:t>Lesson 4 – It’s My Choice…Vary the Protein!             </a:t>
            </a:r>
            <a:r>
              <a:rPr lang="en-US" sz="1400" i="1" dirty="0">
                <a:solidFill>
                  <a:srgbClr val="000000"/>
                </a:solidFill>
                <a:latin typeface="Calibri" pitchFamily="34" charset="0"/>
              </a:rPr>
              <a:t>Scrambled Eggs Super! </a:t>
            </a:r>
            <a:r>
              <a:rPr lang="en-US" sz="1400" dirty="0">
                <a:solidFill>
                  <a:srgbClr val="000000"/>
                </a:solidFill>
                <a:latin typeface="Calibri" pitchFamily="34" charset="0"/>
              </a:rPr>
              <a:t>by Dr. </a:t>
            </a:r>
            <a:r>
              <a:rPr lang="en-US" sz="1400" dirty="0" err="1">
                <a:solidFill>
                  <a:srgbClr val="000000"/>
                </a:solidFill>
                <a:latin typeface="Calibri" pitchFamily="34" charset="0"/>
              </a:rPr>
              <a:t>Suess</a:t>
            </a:r>
            <a:endParaRPr lang="en-US" sz="1400" i="1" dirty="0">
              <a:solidFill>
                <a:srgbClr val="000000"/>
              </a:solidFill>
              <a:latin typeface="Calibri" pitchFamily="34" charset="0"/>
            </a:endParaRPr>
          </a:p>
          <a:p>
            <a:pPr marL="228600" indent="-228600">
              <a:spcBef>
                <a:spcPts val="600"/>
              </a:spcBef>
              <a:buSzPts val="1200"/>
              <a:buFont typeface="Wingdings" pitchFamily="2" charset="2"/>
              <a:buChar char="Ø"/>
              <a:defRPr/>
            </a:pPr>
            <a:r>
              <a:rPr lang="en-US" sz="1400" b="1" dirty="0">
                <a:solidFill>
                  <a:srgbClr val="000000"/>
                </a:solidFill>
                <a:latin typeface="Calibri" pitchFamily="34" charset="0"/>
              </a:rPr>
              <a:t>Lesson 5 – It’s My Choice…Choosing Healthy Beverages                                                                                     </a:t>
            </a:r>
            <a:r>
              <a:rPr lang="en-US" sz="1400" i="1" dirty="0">
                <a:solidFill>
                  <a:srgbClr val="000000"/>
                </a:solidFill>
                <a:latin typeface="Calibri" pitchFamily="34" charset="0"/>
              </a:rPr>
              <a:t>Alicia’s Fruity Drinks </a:t>
            </a:r>
            <a:r>
              <a:rPr lang="en-US" sz="1400" dirty="0">
                <a:solidFill>
                  <a:srgbClr val="000000"/>
                </a:solidFill>
                <a:latin typeface="Calibri" pitchFamily="34" charset="0"/>
              </a:rPr>
              <a:t>by Lupe Ruiz-Flores</a:t>
            </a:r>
            <a:endParaRPr lang="en-US" sz="1400" dirty="0"/>
          </a:p>
          <a:p>
            <a:pPr>
              <a:defRPr/>
            </a:pPr>
            <a:endParaRPr lang="en-US" sz="1600" i="1" dirty="0">
              <a:latin typeface="Calibri" pitchFamily="34" charset="0"/>
              <a:cs typeface="Arial" charset="0"/>
            </a:endParaRPr>
          </a:p>
        </p:txBody>
      </p:sp>
      <p:pic>
        <p:nvPicPr>
          <p:cNvPr id="3077" name="Picture 2" descr="232315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863" y="1828800"/>
            <a:ext cx="15573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nvGrpSpPr>
          <p:cNvPr id="3078" name="Group 47"/>
          <p:cNvGrpSpPr>
            <a:grpSpLocks/>
          </p:cNvGrpSpPr>
          <p:nvPr/>
        </p:nvGrpSpPr>
        <p:grpSpPr bwMode="auto">
          <a:xfrm>
            <a:off x="4114800" y="3657600"/>
            <a:ext cx="4724400" cy="3048000"/>
            <a:chOff x="107024714" y="110086943"/>
            <a:chExt cx="5943600" cy="1943101"/>
          </a:xfrm>
        </p:grpSpPr>
        <p:sp>
          <p:nvSpPr>
            <p:cNvPr id="3082" name="AutoShape 48"/>
            <p:cNvSpPr>
              <a:spLocks noChangeArrowheads="1" noChangeShapeType="1"/>
            </p:cNvSpPr>
            <p:nvPr/>
          </p:nvSpPr>
          <p:spPr bwMode="auto">
            <a:xfrm>
              <a:off x="107024714" y="110086943"/>
              <a:ext cx="5943600" cy="1943101"/>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83" name="Text Box 49"/>
            <p:cNvSpPr txBox="1">
              <a:spLocks noChangeArrowheads="1"/>
            </p:cNvSpPr>
            <p:nvPr/>
          </p:nvSpPr>
          <p:spPr bwMode="auto">
            <a:xfrm>
              <a:off x="107140229" y="110181252"/>
              <a:ext cx="1322452" cy="197157"/>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Objectives</a:t>
              </a:r>
              <a:endParaRPr lang="en-US" altLang="en-US" b="1"/>
            </a:p>
          </p:txBody>
        </p:sp>
        <p:sp>
          <p:nvSpPr>
            <p:cNvPr id="77" name="Text Box 50"/>
            <p:cNvSpPr txBox="1">
              <a:spLocks noChangeArrowheads="1"/>
            </p:cNvSpPr>
            <p:nvPr/>
          </p:nvSpPr>
          <p:spPr bwMode="auto">
            <a:xfrm>
              <a:off x="107118582" y="110410793"/>
              <a:ext cx="5753868" cy="1554481"/>
            </a:xfrm>
            <a:prstGeom prst="rect">
              <a:avLst/>
            </a:prstGeom>
            <a:solidFill>
              <a:srgbClr val="FFFFCC"/>
            </a:solidFill>
            <a:ln w="12700" algn="in">
              <a:noFill/>
              <a:miter lim="800000"/>
              <a:headEnd/>
              <a:tailEnd/>
            </a:ln>
            <a:effectLst/>
          </p:spPr>
          <p:txBody>
            <a:bodyPr lIns="36576" tIns="36576" rIns="36576" bIns="36576"/>
            <a:lstStyle/>
            <a:p>
              <a:pPr>
                <a:defRPr/>
              </a:pPr>
              <a:r>
                <a:rPr lang="en-US" sz="1400" b="1" dirty="0">
                  <a:solidFill>
                    <a:srgbClr val="000000"/>
                  </a:solidFill>
                  <a:latin typeface="Calibri" pitchFamily="34" charset="0"/>
                </a:rPr>
                <a:t>Students will:</a:t>
              </a:r>
            </a:p>
            <a:p>
              <a:pPr marL="231775" indent="-231775">
                <a:spcBef>
                  <a:spcPts val="200"/>
                </a:spcBef>
                <a:buSzPts val="1000"/>
                <a:buFont typeface="Symbol" pitchFamily="18" charset="2"/>
                <a:buChar char="·"/>
                <a:defRPr/>
              </a:pPr>
              <a:r>
                <a:rPr lang="en-US" sz="1400" dirty="0">
                  <a:latin typeface="Calibri" pitchFamily="34" charset="0"/>
                </a:rPr>
                <a:t>Recognize MyPlate and identify it as a guide to healthy eating.</a:t>
              </a:r>
            </a:p>
            <a:p>
              <a:pPr marL="231775" indent="-231775">
                <a:spcBef>
                  <a:spcPts val="200"/>
                </a:spcBef>
                <a:buSzPts val="1000"/>
                <a:buFont typeface="Symbol" pitchFamily="18" charset="2"/>
                <a:buChar char="·"/>
                <a:defRPr/>
              </a:pPr>
              <a:r>
                <a:rPr lang="en-US" sz="1400" dirty="0">
                  <a:latin typeface="Calibri" pitchFamily="34" charset="0"/>
                </a:rPr>
                <a:t>Describe the health benefits provided by foods from each of the five food groups.</a:t>
              </a:r>
            </a:p>
            <a:p>
              <a:pPr marL="231775" indent="-231775">
                <a:spcBef>
                  <a:spcPts val="200"/>
                </a:spcBef>
                <a:buSzPts val="1000"/>
                <a:buFont typeface="Symbol" pitchFamily="18" charset="2"/>
                <a:buChar char="·"/>
                <a:defRPr/>
              </a:pPr>
              <a:r>
                <a:rPr lang="en-US" sz="1400" dirty="0">
                  <a:latin typeface="Calibri" pitchFamily="34" charset="0"/>
                </a:rPr>
                <a:t>Understand the concept of essential nutrients.</a:t>
              </a:r>
            </a:p>
            <a:p>
              <a:pPr marL="231775" indent="-231775">
                <a:spcBef>
                  <a:spcPts val="200"/>
                </a:spcBef>
                <a:buSzPts val="1000"/>
                <a:buFont typeface="Symbol" pitchFamily="18" charset="2"/>
                <a:buChar char="·"/>
                <a:defRPr/>
              </a:pPr>
              <a:r>
                <a:rPr lang="en-US" sz="1400" dirty="0">
                  <a:latin typeface="Calibri" pitchFamily="34" charset="0"/>
                </a:rPr>
                <a:t>Increase their consumption of fruits, vegetables, and whole grains.</a:t>
              </a:r>
            </a:p>
            <a:p>
              <a:pPr marL="231775" indent="-231775">
                <a:spcBef>
                  <a:spcPts val="200"/>
                </a:spcBef>
                <a:buSzPts val="1000"/>
                <a:buFont typeface="Symbol" pitchFamily="18" charset="2"/>
                <a:buChar char="·"/>
                <a:defRPr/>
              </a:pPr>
              <a:r>
                <a:rPr lang="en-US" sz="1400" dirty="0">
                  <a:latin typeface="Calibri" pitchFamily="34" charset="0"/>
                </a:rPr>
                <a:t>Expand the variety in their diets.</a:t>
              </a:r>
            </a:p>
            <a:p>
              <a:pPr marL="231775" indent="-231775">
                <a:spcBef>
                  <a:spcPts val="200"/>
                </a:spcBef>
                <a:buSzPts val="1000"/>
                <a:buFont typeface="Symbol" pitchFamily="18" charset="2"/>
                <a:buChar char="·"/>
                <a:defRPr/>
              </a:pPr>
              <a:r>
                <a:rPr lang="en-US" sz="1400" dirty="0">
                  <a:latin typeface="Calibri" pitchFamily="34" charset="0"/>
                </a:rPr>
                <a:t>Increase their physical activity.</a:t>
              </a:r>
              <a:endParaRPr lang="en-US" sz="1400" dirty="0"/>
            </a:p>
          </p:txBody>
        </p:sp>
      </p:grpSp>
      <p:grpSp>
        <p:nvGrpSpPr>
          <p:cNvPr id="3079" name="Group 44"/>
          <p:cNvGrpSpPr>
            <a:grpSpLocks/>
          </p:cNvGrpSpPr>
          <p:nvPr/>
        </p:nvGrpSpPr>
        <p:grpSpPr bwMode="auto">
          <a:xfrm>
            <a:off x="6477000" y="1905000"/>
            <a:ext cx="2000250" cy="2286000"/>
            <a:chOff x="111156750" y="107765850"/>
            <a:chExt cx="2000250" cy="1885950"/>
          </a:xfrm>
        </p:grpSpPr>
        <p:sp>
          <p:nvSpPr>
            <p:cNvPr id="3080"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6" name="Text Box 46"/>
            <p:cNvSpPr txBox="1">
              <a:spLocks noChangeArrowheads="1"/>
            </p:cNvSpPr>
            <p:nvPr/>
          </p:nvSpPr>
          <p:spPr bwMode="auto">
            <a:xfrm>
              <a:off x="111232950" y="107828715"/>
              <a:ext cx="1825625" cy="1689497"/>
            </a:xfrm>
            <a:prstGeom prst="rect">
              <a:avLst/>
            </a:prstGeom>
            <a:noFill/>
            <a:ln w="9525" algn="in">
              <a:noFill/>
              <a:miter lim="800000"/>
              <a:headEnd/>
              <a:tailEnd/>
            </a:ln>
          </p:spPr>
          <p:txBody>
            <a:bodyPr lIns="36576" tIns="36576" rIns="36576" bIns="36576"/>
            <a:lstStyle/>
            <a:p>
              <a:pPr>
                <a:defRPr/>
              </a:pPr>
              <a:r>
                <a:rPr lang="en-US" sz="1600" i="1" dirty="0">
                  <a:solidFill>
                    <a:srgbClr val="FFFFFF"/>
                  </a:solidFill>
                  <a:latin typeface="Franklin Gothic Medium" pitchFamily="34" charset="0"/>
                  <a:cs typeface="Arial" charset="0"/>
                </a:rPr>
                <a:t>GOALS</a:t>
              </a:r>
            </a:p>
            <a:p>
              <a:pPr>
                <a:defRPr/>
              </a:pPr>
              <a:endParaRPr lang="en-US" sz="800" b="1" i="1" dirty="0">
                <a:solidFill>
                  <a:srgbClr val="FFFFFF"/>
                </a:solidFill>
                <a:latin typeface="+mn-lt"/>
                <a:cs typeface="Arial" charset="0"/>
              </a:endParaRPr>
            </a:p>
            <a:p>
              <a:pPr>
                <a:defRPr/>
              </a:pPr>
              <a:r>
                <a:rPr lang="en-US" sz="1600" b="1" i="1" dirty="0">
                  <a:solidFill>
                    <a:srgbClr val="FFFFFF"/>
                  </a:solidFill>
                  <a:latin typeface="+mn-lt"/>
                  <a:cs typeface="Arial" charset="0"/>
                </a:rPr>
                <a:t>Students will make healthy food and exercise choices by developing positive attitudes and behaviors towards food and fitness.</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84"/>
          <p:cNvGrpSpPr>
            <a:grpSpLocks/>
          </p:cNvGrpSpPr>
          <p:nvPr/>
        </p:nvGrpSpPr>
        <p:grpSpPr bwMode="auto">
          <a:xfrm>
            <a:off x="685800" y="1828800"/>
            <a:ext cx="3629025" cy="4191000"/>
            <a:chOff x="109547025" y="107801708"/>
            <a:chExt cx="3629025" cy="2514600"/>
          </a:xfrm>
        </p:grpSpPr>
        <p:sp>
          <p:nvSpPr>
            <p:cNvPr id="2154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7" name="Text Box 86"/>
            <p:cNvSpPr txBox="1">
              <a:spLocks noChangeArrowheads="1"/>
            </p:cNvSpPr>
            <p:nvPr/>
          </p:nvSpPr>
          <p:spPr bwMode="auto">
            <a:xfrm>
              <a:off x="109640688" y="107938868"/>
              <a:ext cx="3465512" cy="2218373"/>
            </a:xfrm>
            <a:prstGeom prst="rect">
              <a:avLst/>
            </a:prstGeom>
            <a:solidFill>
              <a:srgbClr val="FFFFCC"/>
            </a:solid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2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Choosing Exercise and Using MyPlate  to Make Healthy Choices</a:t>
              </a:r>
            </a:p>
            <a:p>
              <a:pPr algn="ctr">
                <a:defRPr/>
              </a:pPr>
              <a:endParaRPr lang="en-US" sz="1600" b="1" i="1"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Review Picky Peggy’s Food Choices.</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Explore MyPlate. </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Explore Food Groups and Nutrients.</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Study the Five Food Groups.</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Water an Essential Nutrient.</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Exercise for a Healthy Body.</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Make a My Choice Pledge.</a:t>
              </a: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algn="ctr">
                <a:defRPr/>
              </a:pPr>
              <a:endParaRPr lang="en-US" sz="1600" b="1" i="1" dirty="0">
                <a:solidFill>
                  <a:srgbClr val="000000"/>
                </a:solidFill>
                <a:latin typeface="Franklin Gothic Medium" pitchFamily="34" charset="0"/>
                <a:cs typeface="Arial" charset="0"/>
              </a:endParaRPr>
            </a:p>
            <a:p>
              <a:pPr>
                <a:defRPr/>
              </a:pPr>
              <a:endParaRPr lang="en-US" sz="1600" dirty="0">
                <a:solidFill>
                  <a:srgbClr val="000000"/>
                </a:solidFill>
                <a:latin typeface="Calibri"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b="1" i="1" dirty="0">
                <a:solidFill>
                  <a:srgbClr val="000000"/>
                </a:solidFill>
                <a:latin typeface="Franklin Gothic Medium" pitchFamily="34" charset="0"/>
                <a:cs typeface="Arial" charset="0"/>
              </a:endParaRPr>
            </a:p>
          </p:txBody>
        </p:sp>
      </p:grpSp>
      <p:grpSp>
        <p:nvGrpSpPr>
          <p:cNvPr id="21507" name="Group 84"/>
          <p:cNvGrpSpPr>
            <a:grpSpLocks/>
          </p:cNvGrpSpPr>
          <p:nvPr/>
        </p:nvGrpSpPr>
        <p:grpSpPr bwMode="auto">
          <a:xfrm>
            <a:off x="4752975" y="1524000"/>
            <a:ext cx="3629025" cy="2590800"/>
            <a:chOff x="109547025" y="107801708"/>
            <a:chExt cx="3629025" cy="2514600"/>
          </a:xfrm>
        </p:grpSpPr>
        <p:sp>
          <p:nvSpPr>
            <p:cNvPr id="2154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1541"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150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grpSp>
        <p:nvGrpSpPr>
          <p:cNvPr id="21509" name="Group 35"/>
          <p:cNvGrpSpPr>
            <a:grpSpLocks/>
          </p:cNvGrpSpPr>
          <p:nvPr/>
        </p:nvGrpSpPr>
        <p:grpSpPr bwMode="auto">
          <a:xfrm>
            <a:off x="1066800" y="914400"/>
            <a:ext cx="6934200" cy="228600"/>
            <a:chOff x="109270800" y="109956600"/>
            <a:chExt cx="1828799" cy="457203"/>
          </a:xfrm>
        </p:grpSpPr>
        <p:sp>
          <p:nvSpPr>
            <p:cNvPr id="21513"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4"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5"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6"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7"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8"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9"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0"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1"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2"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3"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4"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5"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6"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7"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8"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9"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0"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1"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2"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3"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4"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5"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6"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7"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8"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39"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1510" name="Picture 38" descr="IMG_1858"/>
          <p:cNvPicPr>
            <a:picLocks noChangeAspect="1" noChangeArrowheads="1"/>
          </p:cNvPicPr>
          <p:nvPr/>
        </p:nvPicPr>
        <p:blipFill>
          <a:blip r:embed="rId2">
            <a:lum contrast="24000"/>
            <a:extLst>
              <a:ext uri="{28A0092B-C50C-407E-A947-70E740481C1C}">
                <a14:useLocalDpi xmlns:a14="http://schemas.microsoft.com/office/drawing/2010/main" val="0"/>
              </a:ext>
            </a:extLst>
          </a:blip>
          <a:srcRect l="2243" t="2136"/>
          <a:stretch>
            <a:fillRect/>
          </a:stretch>
        </p:blipFill>
        <p:spPr bwMode="auto">
          <a:xfrm>
            <a:off x="4943475" y="1600200"/>
            <a:ext cx="32861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511" name="Text Box 39"/>
          <p:cNvSpPr txBox="1">
            <a:spLocks noChangeArrowheads="1"/>
          </p:cNvSpPr>
          <p:nvPr/>
        </p:nvSpPr>
        <p:spPr bwMode="auto">
          <a:xfrm>
            <a:off x="4876800" y="3810000"/>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tri-fold board at the end of the lesson.</a:t>
            </a:r>
            <a:endParaRPr lang="en-US" altLang="en-US"/>
          </a:p>
        </p:txBody>
      </p:sp>
      <p:pic>
        <p:nvPicPr>
          <p:cNvPr id="21512" name="Picture 39" descr="It's My Choice Pledge Sheets.jpg"/>
          <p:cNvPicPr>
            <a:picLocks noChangeAspect="1"/>
          </p:cNvPicPr>
          <p:nvPr/>
        </p:nvPicPr>
        <p:blipFill>
          <a:blip r:embed="rId3" cstate="print">
            <a:extLst>
              <a:ext uri="{28A0092B-C50C-407E-A947-70E740481C1C}">
                <a14:useLocalDpi xmlns:a14="http://schemas.microsoft.com/office/drawing/2010/main" val="0"/>
              </a:ext>
            </a:extLst>
          </a:blip>
          <a:srcRect l="10071" t="52283" r="10796" b="5556"/>
          <a:stretch>
            <a:fillRect/>
          </a:stretch>
        </p:blipFill>
        <p:spPr bwMode="auto">
          <a:xfrm>
            <a:off x="4691063" y="4221163"/>
            <a:ext cx="3767137"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84"/>
          <p:cNvGrpSpPr>
            <a:grpSpLocks/>
          </p:cNvGrpSpPr>
          <p:nvPr/>
        </p:nvGrpSpPr>
        <p:grpSpPr bwMode="auto">
          <a:xfrm>
            <a:off x="685800" y="1524000"/>
            <a:ext cx="3629025" cy="48768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Our Amazing Classroom                    Enhancing the Learning</a:t>
              </a:r>
            </a:p>
            <a:p>
              <a:pPr algn="ctr">
                <a:defRPr/>
              </a:pPr>
              <a:endParaRPr lang="en-US" sz="800" b="1" dirty="0">
                <a:latin typeface="Calibri" pitchFamily="34" charset="0"/>
                <a:cs typeface="Arial" charset="0"/>
              </a:endParaRPr>
            </a:p>
            <a:p>
              <a:pPr marL="344488" indent="-344488">
                <a:buFont typeface="Wingdings" pitchFamily="2" charset="2"/>
                <a:buChar char="Ø"/>
                <a:defRPr/>
              </a:pPr>
              <a:r>
                <a:rPr lang="en-US" sz="1600" i="1" dirty="0">
                  <a:latin typeface="Calibri" pitchFamily="34" charset="0"/>
                  <a:cs typeface="Arial" charset="0"/>
                </a:rPr>
                <a:t>Create healthy classroom rules.</a:t>
              </a:r>
            </a:p>
            <a:p>
              <a:pPr marL="344488" indent="-344488">
                <a:buFont typeface="Wingdings" pitchFamily="2" charset="2"/>
                <a:buChar char="Ø"/>
                <a:defRPr/>
              </a:pPr>
              <a:r>
                <a:rPr lang="en-US" sz="1600" i="1" dirty="0">
                  <a:latin typeface="Calibri" pitchFamily="34" charset="0"/>
                  <a:cs typeface="Arial" charset="0"/>
                </a:rPr>
                <a:t>Daily review the school lunch menu.</a:t>
              </a:r>
            </a:p>
            <a:p>
              <a:pPr marL="344488" indent="-344488">
                <a:buFont typeface="Wingdings" pitchFamily="2" charset="2"/>
                <a:buChar char="Ø"/>
                <a:defRPr/>
              </a:pPr>
              <a:r>
                <a:rPr lang="en-US" sz="1600" i="1" dirty="0">
                  <a:latin typeface="Calibri" pitchFamily="34" charset="0"/>
                  <a:cs typeface="Arial" charset="0"/>
                </a:rPr>
                <a:t>Integrate nutrition into other subjects.</a:t>
              </a:r>
            </a:p>
            <a:p>
              <a:pPr marL="344488" indent="-344488">
                <a:buFont typeface="Wingdings" pitchFamily="2" charset="2"/>
                <a:buChar char="Ø"/>
                <a:defRPr/>
              </a:pPr>
              <a:r>
                <a:rPr lang="en-US" sz="1600" i="1" dirty="0">
                  <a:latin typeface="Calibri" pitchFamily="34" charset="0"/>
                  <a:cs typeface="Arial" charset="0"/>
                </a:rPr>
                <a:t>Do classroom food tastings.</a:t>
              </a:r>
            </a:p>
            <a:p>
              <a:pPr marL="344488" indent="-344488">
                <a:buFont typeface="Wingdings" pitchFamily="2" charset="2"/>
                <a:buChar char="Ø"/>
                <a:defRPr/>
              </a:pPr>
              <a:r>
                <a:rPr lang="en-US" sz="1600" i="1" dirty="0">
                  <a:latin typeface="Calibri" pitchFamily="34" charset="0"/>
                  <a:cs typeface="Arial" charset="0"/>
                </a:rPr>
                <a:t>Take physical activity breaks.</a:t>
              </a:r>
            </a:p>
            <a:p>
              <a:pPr>
                <a:buFont typeface="Arial" charset="0"/>
                <a:buChar char="•"/>
                <a:defRPr/>
              </a:pPr>
              <a:endParaRPr lang="en-US" b="1" i="1" dirty="0">
                <a:latin typeface="Calibri" pitchFamily="34" charset="0"/>
                <a:cs typeface="Arial" charset="0"/>
              </a:endParaRPr>
            </a:p>
            <a:p>
              <a:pPr algn="ctr">
                <a:buFont typeface="Arial" charset="0"/>
                <a:buChar char="•"/>
                <a:defRPr/>
              </a:pPr>
              <a:endParaRPr lang="en-US" b="1" dirty="0">
                <a:latin typeface="Calibri" pitchFamily="34" charset="0"/>
                <a:cs typeface="Arial" charset="0"/>
              </a:endParaRPr>
            </a:p>
            <a:p>
              <a:pPr algn="ctr">
                <a:defRPr/>
              </a:pPr>
              <a:r>
                <a:rPr lang="en-US" sz="1600" b="1" dirty="0">
                  <a:latin typeface="Franklin Gothic Medium" pitchFamily="34" charset="0"/>
                  <a:cs typeface="Arial" charset="0"/>
                </a:rPr>
                <a:t>Read More Books on </a:t>
              </a:r>
            </a:p>
            <a:p>
              <a:pPr algn="ctr">
                <a:defRPr/>
              </a:pPr>
              <a:r>
                <a:rPr lang="en-US" sz="1600" b="1" dirty="0">
                  <a:latin typeface="Franklin Gothic Medium" pitchFamily="34" charset="0"/>
                  <a:cs typeface="Arial" charset="0"/>
                </a:rPr>
                <a:t>Healthy Eating and Exercise</a:t>
              </a:r>
            </a:p>
            <a:p>
              <a:pPr algn="ctr">
                <a:defRPr/>
              </a:pPr>
              <a:endParaRPr lang="en-US" sz="800" b="1" dirty="0">
                <a:latin typeface="Calibri" pitchFamily="34" charset="0"/>
                <a:cs typeface="Arial" charset="0"/>
              </a:endParaRPr>
            </a:p>
            <a:p>
              <a:pPr algn="ctr">
                <a:defRPr/>
              </a:pPr>
              <a:r>
                <a:rPr lang="en-US" sz="1600" i="1" dirty="0">
                  <a:latin typeface="Calibri" pitchFamily="34" charset="0"/>
                  <a:cs typeface="Arial" charset="0"/>
                </a:rPr>
                <a:t>Good Enough to Eat </a:t>
              </a:r>
              <a:r>
                <a:rPr lang="en-US" sz="1600" dirty="0">
                  <a:latin typeface="Calibri" pitchFamily="34" charset="0"/>
                  <a:cs typeface="Arial" charset="0"/>
                </a:rPr>
                <a:t>by </a:t>
              </a:r>
              <a:r>
                <a:rPr lang="en-US" sz="1600" dirty="0" err="1">
                  <a:latin typeface="Calibri" pitchFamily="34" charset="0"/>
                  <a:cs typeface="Arial" charset="0"/>
                </a:rPr>
                <a:t>Lizzy</a:t>
              </a:r>
              <a:r>
                <a:rPr lang="en-US" sz="1600" dirty="0">
                  <a:latin typeface="Calibri" pitchFamily="34" charset="0"/>
                  <a:cs typeface="Arial" charset="0"/>
                </a:rPr>
                <a:t> Rockwell</a:t>
              </a:r>
              <a:endParaRPr lang="en-US" sz="1600" i="1" dirty="0">
                <a:latin typeface="Calibri" pitchFamily="34" charset="0"/>
                <a:cs typeface="Arial" charset="0"/>
              </a:endParaRPr>
            </a:p>
          </p:txBody>
        </p:sp>
        <p:sp>
          <p:nvSpPr>
            <p:cNvPr id="22567"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solidFill>
                  <a:srgbClr val="000000"/>
                </a:solidFill>
                <a:latin typeface="Franklin Gothic Medium" panose="020B0603020102020204" pitchFamily="34" charset="0"/>
              </a:endParaRPr>
            </a:p>
          </p:txBody>
        </p:sp>
      </p:grpSp>
      <p:grpSp>
        <p:nvGrpSpPr>
          <p:cNvPr id="22531" name="Group 84"/>
          <p:cNvGrpSpPr>
            <a:grpSpLocks/>
          </p:cNvGrpSpPr>
          <p:nvPr/>
        </p:nvGrpSpPr>
        <p:grpSpPr bwMode="auto">
          <a:xfrm>
            <a:off x="4676775" y="1524000"/>
            <a:ext cx="3629025" cy="4876800"/>
            <a:chOff x="109547025" y="107801708"/>
            <a:chExt cx="3629025" cy="2514600"/>
          </a:xfrm>
        </p:grpSpPr>
        <p:sp>
          <p:nvSpPr>
            <p:cNvPr id="22564"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2565" name="Text Box 86"/>
            <p:cNvSpPr txBox="1">
              <a:spLocks noChangeArrowheads="1"/>
            </p:cNvSpPr>
            <p:nvPr/>
          </p:nvSpPr>
          <p:spPr bwMode="auto">
            <a:xfrm>
              <a:off x="109640952" y="107840999"/>
              <a:ext cx="3465309" cy="24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2532" name="TextBox 40"/>
          <p:cNvSpPr txBox="1">
            <a:spLocks noChangeArrowheads="1"/>
          </p:cNvSpPr>
          <p:nvPr/>
        </p:nvSpPr>
        <p:spPr bwMode="auto">
          <a:xfrm>
            <a:off x="5249863" y="1676400"/>
            <a:ext cx="252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Franklin Gothic Medium" panose="020B0603020102020204" pitchFamily="34" charset="0"/>
              </a:rPr>
              <a:t>Classroom Tasting </a:t>
            </a:r>
          </a:p>
        </p:txBody>
      </p:sp>
      <p:sp>
        <p:nvSpPr>
          <p:cNvPr id="22533" name="TextBox 44"/>
          <p:cNvSpPr txBox="1">
            <a:spLocks noChangeArrowheads="1"/>
          </p:cNvSpPr>
          <p:nvPr/>
        </p:nvSpPr>
        <p:spPr bwMode="auto">
          <a:xfrm>
            <a:off x="4960938" y="4724400"/>
            <a:ext cx="3116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Cherry Tomatoes…</a:t>
            </a:r>
            <a:r>
              <a:rPr lang="en-US" altLang="en-US" sz="1600">
                <a:latin typeface="Calibri" panose="020F0502020204030204" pitchFamily="34" charset="0"/>
              </a:rPr>
              <a:t>They</a:t>
            </a:r>
            <a:r>
              <a:rPr lang="en-US" altLang="en-US" sz="1600" b="1">
                <a:latin typeface="Calibri" panose="020F0502020204030204" pitchFamily="34" charset="0"/>
              </a:rPr>
              <a:t> </a:t>
            </a:r>
            <a:r>
              <a:rPr lang="en-US" altLang="en-US" sz="1600">
                <a:latin typeface="Calibri" panose="020F0502020204030204" pitchFamily="34" charset="0"/>
              </a:rPr>
              <a:t>pack a lot of nutrition into their small size.  Just like larger full-size tomatoes, they are excellent sources of vitamins A and C.</a:t>
            </a:r>
            <a:endParaRPr lang="en-US" altLang="en-US" sz="1600" b="1">
              <a:latin typeface="Calibri" panose="020F0502020204030204" pitchFamily="34" charset="0"/>
            </a:endParaRPr>
          </a:p>
        </p:txBody>
      </p:sp>
      <p:sp>
        <p:nvSpPr>
          <p:cNvPr id="22534"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grpSp>
        <p:nvGrpSpPr>
          <p:cNvPr id="22535" name="Group 35"/>
          <p:cNvGrpSpPr>
            <a:grpSpLocks/>
          </p:cNvGrpSpPr>
          <p:nvPr/>
        </p:nvGrpSpPr>
        <p:grpSpPr bwMode="auto">
          <a:xfrm>
            <a:off x="1066800" y="914400"/>
            <a:ext cx="6934200" cy="228600"/>
            <a:chOff x="109270800" y="109956600"/>
            <a:chExt cx="1828799" cy="457203"/>
          </a:xfrm>
        </p:grpSpPr>
        <p:sp>
          <p:nvSpPr>
            <p:cNvPr id="22537"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8"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9"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0"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1"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2"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3"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4"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5"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6"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7"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8"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9"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0"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1"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2"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3"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4"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5"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6"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7"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8"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59"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60"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61"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62"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63"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2536" name="Picture 41" descr="cherry tomatoes - variety"/>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5080000" y="2209800"/>
            <a:ext cx="292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4"/>
          <p:cNvGrpSpPr>
            <a:grpSpLocks/>
          </p:cNvGrpSpPr>
          <p:nvPr/>
        </p:nvGrpSpPr>
        <p:grpSpPr bwMode="auto">
          <a:xfrm>
            <a:off x="685800" y="1524000"/>
            <a:ext cx="3629025" cy="4876800"/>
            <a:chOff x="109547025" y="107801708"/>
            <a:chExt cx="3629025" cy="2514600"/>
          </a:xfrm>
        </p:grpSpPr>
        <p:sp>
          <p:nvSpPr>
            <p:cNvPr id="23589"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3590"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23555" name="Group 84"/>
          <p:cNvGrpSpPr>
            <a:grpSpLocks/>
          </p:cNvGrpSpPr>
          <p:nvPr/>
        </p:nvGrpSpPr>
        <p:grpSpPr bwMode="auto">
          <a:xfrm>
            <a:off x="4676775" y="1524000"/>
            <a:ext cx="3629025" cy="4876800"/>
            <a:chOff x="109547025" y="107801708"/>
            <a:chExt cx="3629025" cy="2514600"/>
          </a:xfrm>
        </p:grpSpPr>
        <p:sp>
          <p:nvSpPr>
            <p:cNvPr id="23587"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3588"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pic>
        <p:nvPicPr>
          <p:cNvPr id="23556" name="Picture 36" descr="Family Time - Take Home Sheet (English).jpg"/>
          <p:cNvPicPr>
            <a:picLocks noChangeAspect="1"/>
          </p:cNvPicPr>
          <p:nvPr/>
        </p:nvPicPr>
        <p:blipFill>
          <a:blip r:embed="rId2" cstate="print">
            <a:extLst>
              <a:ext uri="{28A0092B-C50C-407E-A947-70E740481C1C}">
                <a14:useLocalDpi xmlns:a14="http://schemas.microsoft.com/office/drawing/2010/main" val="0"/>
              </a:ext>
            </a:extLst>
          </a:blip>
          <a:srcRect l="8058" t="3186" r="10388" b="4987"/>
          <a:stretch>
            <a:fillRect/>
          </a:stretch>
        </p:blipFill>
        <p:spPr bwMode="auto">
          <a:xfrm>
            <a:off x="838200" y="16002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7" descr="Families Have You Tasted...Blueberries (English).jpg"/>
          <p:cNvPicPr>
            <a:picLocks noChangeAspect="1"/>
          </p:cNvPicPr>
          <p:nvPr/>
        </p:nvPicPr>
        <p:blipFill>
          <a:blip r:embed="rId3" cstate="print">
            <a:extLst>
              <a:ext uri="{28A0092B-C50C-407E-A947-70E740481C1C}">
                <a14:useLocalDpi xmlns:a14="http://schemas.microsoft.com/office/drawing/2010/main" val="0"/>
              </a:ext>
            </a:extLst>
          </a:blip>
          <a:srcRect l="8702" t="3262" r="6847" b="5025"/>
          <a:stretch>
            <a:fillRect/>
          </a:stretch>
        </p:blipFill>
        <p:spPr bwMode="auto">
          <a:xfrm>
            <a:off x="4943475" y="1584325"/>
            <a:ext cx="32099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1</a:t>
            </a:r>
          </a:p>
        </p:txBody>
      </p:sp>
      <p:grpSp>
        <p:nvGrpSpPr>
          <p:cNvPr id="23559" name="Group 35"/>
          <p:cNvGrpSpPr>
            <a:grpSpLocks/>
          </p:cNvGrpSpPr>
          <p:nvPr/>
        </p:nvGrpSpPr>
        <p:grpSpPr bwMode="auto">
          <a:xfrm>
            <a:off x="1066800" y="914400"/>
            <a:ext cx="6934200" cy="228600"/>
            <a:chOff x="109270800" y="109956600"/>
            <a:chExt cx="1828799" cy="457203"/>
          </a:xfrm>
        </p:grpSpPr>
        <p:sp>
          <p:nvSpPr>
            <p:cNvPr id="23560"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1"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2"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3"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4"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5"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6"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7"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8"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9"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0"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1"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2"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3"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4"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5"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6"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7"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8"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9"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0"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1"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2"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3"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4"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5"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6"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84"/>
          <p:cNvGrpSpPr>
            <a:grpSpLocks/>
          </p:cNvGrpSpPr>
          <p:nvPr/>
        </p:nvGrpSpPr>
        <p:grpSpPr bwMode="auto">
          <a:xfrm>
            <a:off x="685800" y="1371600"/>
            <a:ext cx="3629025" cy="5105400"/>
            <a:chOff x="109547025" y="107801708"/>
            <a:chExt cx="3629025" cy="2770322"/>
          </a:xfrm>
        </p:grpSpPr>
        <p:sp>
          <p:nvSpPr>
            <p:cNvPr id="24615" name="AutoShape 85"/>
            <p:cNvSpPr>
              <a:spLocks noChangeArrowheads="1" noChangeShapeType="1"/>
            </p:cNvSpPr>
            <p:nvPr/>
          </p:nvSpPr>
          <p:spPr bwMode="auto">
            <a:xfrm>
              <a:off x="109547025" y="107801708"/>
              <a:ext cx="3629025" cy="2770322"/>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843918"/>
              <a:ext cx="3465512" cy="2728112"/>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It’s My Choice…</a:t>
              </a:r>
            </a:p>
            <a:p>
              <a:pPr algn="ctr">
                <a:defRPr/>
              </a:pPr>
              <a:r>
                <a:rPr lang="en-US" sz="1600" b="1" dirty="0">
                  <a:solidFill>
                    <a:srgbClr val="000000"/>
                  </a:solidFill>
                  <a:latin typeface="Franklin Gothic Medium" pitchFamily="34" charset="0"/>
                  <a:cs typeface="Arial" charset="0"/>
                </a:rPr>
                <a:t>Fruits and Vegetables Every Day!</a:t>
              </a:r>
            </a:p>
            <a:p>
              <a:pPr algn="ctr">
                <a:defRPr/>
              </a:pPr>
              <a:endParaRPr lang="en-US" sz="800" b="1" dirty="0">
                <a:solidFill>
                  <a:srgbClr val="000000"/>
                </a:solidFill>
                <a:latin typeface="+mn-lt"/>
                <a:cs typeface="Arial" charset="0"/>
              </a:endParaRPr>
            </a:p>
            <a:p>
              <a:pPr algn="ctr">
                <a:defRPr/>
              </a:pPr>
              <a:r>
                <a:rPr lang="en-US" sz="1600" dirty="0">
                  <a:solidFill>
                    <a:srgbClr val="000000"/>
                  </a:solidFill>
                  <a:latin typeface="+mn-lt"/>
                  <a:cs typeface="Arial" charset="0"/>
                </a:rPr>
                <a:t>Students learn about phytonutrients and                  the importance of eating fruits and vegetables from all colors of the rainbow.</a:t>
              </a:r>
            </a:p>
            <a:p>
              <a:pPr algn="ctr">
                <a:defRPr/>
              </a:pPr>
              <a:endParaRPr lang="en-US" sz="1600" b="1" dirty="0">
                <a:solidFill>
                  <a:srgbClr val="000000"/>
                </a:solidFill>
                <a:latin typeface="+mn-lt"/>
                <a:cs typeface="Arial" charset="0"/>
              </a:endParaRPr>
            </a:p>
            <a:p>
              <a:pPr>
                <a:defRPr/>
              </a:pPr>
              <a:r>
                <a:rPr lang="en-US" sz="1600" b="1" dirty="0">
                  <a:solidFill>
                    <a:srgbClr val="000000"/>
                  </a:solidFill>
                  <a:latin typeface="Franklin Gothic Medium" pitchFamily="34" charset="0"/>
                  <a:cs typeface="Arial" charset="0"/>
                </a:rPr>
                <a:t>Objectives:</a:t>
              </a:r>
            </a:p>
            <a:p>
              <a:pPr>
                <a:defRPr/>
              </a:pPr>
              <a:endParaRPr lang="en-US" sz="800" b="1" dirty="0">
                <a:solidFill>
                  <a:srgbClr val="000000"/>
                </a:solidFill>
                <a:latin typeface="+mn-lt"/>
                <a:cs typeface="Arial" charset="0"/>
              </a:endParaRPr>
            </a:p>
            <a:p>
              <a:pPr marL="342900" indent="-342900">
                <a:buFont typeface="Wingdings" pitchFamily="2" charset="2"/>
                <a:buChar char="Ø"/>
                <a:defRPr/>
              </a:pPr>
              <a:r>
                <a:rPr lang="en-US" sz="1600" dirty="0">
                  <a:solidFill>
                    <a:srgbClr val="000000"/>
                  </a:solidFill>
                  <a:latin typeface="+mn-lt"/>
                  <a:cs typeface="Arial" charset="0"/>
                </a:rPr>
                <a:t>Identify they should eat a variety of fruits and vegetables every day.</a:t>
              </a:r>
            </a:p>
            <a:p>
              <a:pPr marL="342900" indent="-342900">
                <a:buFont typeface="Wingdings" pitchFamily="2" charset="2"/>
                <a:buChar char="Ø"/>
                <a:defRPr/>
              </a:pPr>
              <a:r>
                <a:rPr lang="en-US" sz="1600" dirty="0">
                  <a:solidFill>
                    <a:srgbClr val="000000"/>
                  </a:solidFill>
                  <a:latin typeface="+mn-lt"/>
                  <a:cs typeface="Arial" charset="0"/>
                </a:rPr>
                <a:t>Identify vitamins, minerals, and phytonutrients as the key nutrients provided in the Fruit and Vegetable Groups.</a:t>
              </a:r>
            </a:p>
            <a:p>
              <a:pPr marL="342900" indent="-342900">
                <a:buFont typeface="Wingdings" pitchFamily="2" charset="2"/>
                <a:buChar char="Ø"/>
                <a:defRPr/>
              </a:pPr>
              <a:r>
                <a:rPr lang="en-US" sz="1600" dirty="0">
                  <a:solidFill>
                    <a:srgbClr val="000000"/>
                  </a:solidFill>
                  <a:latin typeface="+mn-lt"/>
                  <a:cs typeface="Arial" charset="0"/>
                </a:rPr>
                <a:t>Describe how fruits and vegetables help their body.</a:t>
              </a:r>
            </a:p>
            <a:p>
              <a:pPr marL="342900" indent="-342900">
                <a:buFont typeface="Wingdings" pitchFamily="2" charset="2"/>
                <a:buChar char="Ø"/>
                <a:defRPr/>
              </a:pPr>
              <a:r>
                <a:rPr lang="en-US" sz="1600" dirty="0">
                  <a:solidFill>
                    <a:srgbClr val="000000"/>
                  </a:solidFill>
                  <a:latin typeface="+mn-lt"/>
                  <a:cs typeface="Arial" charset="0"/>
                </a:rPr>
                <a:t>Describe how to include fruits and vegetables in daily meals and snacks.</a:t>
              </a:r>
            </a:p>
            <a:p>
              <a:pPr marL="342900" indent="-342900">
                <a:buFont typeface="Wingdings" pitchFamily="2" charset="2"/>
                <a:buChar char="Ø"/>
                <a:defRPr/>
              </a:pPr>
              <a:endParaRPr lang="en-US" sz="1600" dirty="0">
                <a:solidFill>
                  <a:srgbClr val="000000"/>
                </a:solidFill>
                <a:latin typeface="+mn-lt"/>
                <a:cs typeface="Arial" charset="0"/>
              </a:endParaRPr>
            </a:p>
            <a:p>
              <a:pPr>
                <a:buFont typeface="Wingdings" pitchFamily="2" charset="2"/>
                <a:buChar char="v"/>
                <a:defRPr/>
              </a:pPr>
              <a:endParaRPr lang="en-US" sz="1600" dirty="0">
                <a:solidFill>
                  <a:srgbClr val="000000"/>
                </a:solidFill>
                <a:latin typeface="Franklin Gothic Medium" pitchFamily="34" charset="0"/>
                <a:cs typeface="Arial" charset="0"/>
              </a:endParaRPr>
            </a:p>
          </p:txBody>
        </p:sp>
      </p:grpSp>
      <p:grpSp>
        <p:nvGrpSpPr>
          <p:cNvPr id="24579" name="Group 92"/>
          <p:cNvGrpSpPr>
            <a:grpSpLocks/>
          </p:cNvGrpSpPr>
          <p:nvPr/>
        </p:nvGrpSpPr>
        <p:grpSpPr bwMode="auto">
          <a:xfrm>
            <a:off x="4191000" y="4343400"/>
            <a:ext cx="4114800" cy="1600200"/>
            <a:chOff x="4191000" y="4572000"/>
            <a:chExt cx="4800600" cy="1905000"/>
          </a:xfrm>
        </p:grpSpPr>
        <p:sp>
          <p:nvSpPr>
            <p:cNvPr id="24613" name="AutoShape 48"/>
            <p:cNvSpPr>
              <a:spLocks noChangeArrowheads="1" noChangeShapeType="1"/>
            </p:cNvSpPr>
            <p:nvPr/>
          </p:nvSpPr>
          <p:spPr bwMode="auto">
            <a:xfrm>
              <a:off x="4191000" y="4572000"/>
              <a:ext cx="4800600" cy="1905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4614" name="Text Box 50"/>
            <p:cNvSpPr txBox="1">
              <a:spLocks noChangeArrowheads="1"/>
            </p:cNvSpPr>
            <p:nvPr/>
          </p:nvSpPr>
          <p:spPr bwMode="auto">
            <a:xfrm>
              <a:off x="4267933" y="4724401"/>
              <a:ext cx="4631348" cy="16778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latin typeface="Calibri" panose="020F0502020204030204" pitchFamily="34" charset="0"/>
                </a:rPr>
                <a:t>    </a:t>
              </a:r>
            </a:p>
            <a:p>
              <a:pPr algn="ctr" eaLnBrk="1" hangingPunct="1"/>
              <a:r>
                <a:rPr lang="en-US" altLang="en-US" sz="2000" b="1" i="1">
                  <a:latin typeface="Franklin Gothic Medium" panose="020B0603020102020204" pitchFamily="34" charset="0"/>
                </a:rPr>
                <a:t>The Ugly Vegetables</a:t>
              </a:r>
            </a:p>
            <a:p>
              <a:pPr algn="ctr" eaLnBrk="1" hangingPunct="1"/>
              <a:endParaRPr lang="en-US" altLang="en-US" sz="800" b="1" i="1">
                <a:latin typeface="Franklin Gothic Medium" panose="020B0603020102020204" pitchFamily="34" charset="0"/>
              </a:endParaRPr>
            </a:p>
            <a:p>
              <a:pPr algn="ctr" eaLnBrk="1" hangingPunct="1"/>
              <a:r>
                <a:rPr lang="en-US" altLang="en-US">
                  <a:latin typeface="Franklin Gothic Medium" panose="020B0603020102020204" pitchFamily="34" charset="0"/>
                </a:rPr>
                <a:t>by Grace Lin </a:t>
              </a:r>
            </a:p>
            <a:p>
              <a:pPr algn="ctr" eaLnBrk="1" hangingPunct="1"/>
              <a:r>
                <a:rPr lang="en-US" altLang="en-US">
                  <a:latin typeface="Franklin Gothic Medium" panose="020B0603020102020204" pitchFamily="34" charset="0"/>
                </a:rPr>
                <a:t>and illustrated by Grace Lin</a:t>
              </a:r>
            </a:p>
          </p:txBody>
        </p:sp>
      </p:grpSp>
      <p:sp>
        <p:nvSpPr>
          <p:cNvPr id="24580" name="TextBox 83"/>
          <p:cNvSpPr txBox="1">
            <a:spLocks noChangeArrowheads="1"/>
          </p:cNvSpPr>
          <p:nvPr/>
        </p:nvSpPr>
        <p:spPr bwMode="auto">
          <a:xfrm>
            <a:off x="1066800" y="228600"/>
            <a:ext cx="6324600" cy="830263"/>
          </a:xfrm>
          <a:prstGeom prst="rect">
            <a:avLst/>
          </a:prstGeom>
          <a:solidFill>
            <a:srgbClr val="CC0000"/>
          </a:solidFill>
          <a:ln w="9525">
            <a:solidFill>
              <a:srgbClr val="CC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a:t>
            </a:r>
          </a:p>
          <a:p>
            <a:pPr algn="ctr" eaLnBrk="1" hangingPunct="1"/>
            <a:r>
              <a:rPr lang="en-US" altLang="en-US" sz="2400" b="1">
                <a:solidFill>
                  <a:schemeClr val="bg1"/>
                </a:solidFill>
                <a:latin typeface="Franklin Gothic Medium" panose="020B0603020102020204" pitchFamily="34" charset="0"/>
              </a:rPr>
              <a:t>FRUITS AND VEGETABLES EVERY DAY!</a:t>
            </a:r>
          </a:p>
        </p:txBody>
      </p:sp>
      <p:grpSp>
        <p:nvGrpSpPr>
          <p:cNvPr id="24581" name="Group 35"/>
          <p:cNvGrpSpPr>
            <a:grpSpLocks/>
          </p:cNvGrpSpPr>
          <p:nvPr/>
        </p:nvGrpSpPr>
        <p:grpSpPr bwMode="auto">
          <a:xfrm>
            <a:off x="990600" y="1066800"/>
            <a:ext cx="6934200" cy="228600"/>
            <a:chOff x="109270800" y="109956600"/>
            <a:chExt cx="1828799" cy="457203"/>
          </a:xfrm>
        </p:grpSpPr>
        <p:sp>
          <p:nvSpPr>
            <p:cNvPr id="2458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1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1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1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4582" name="Picture 42" descr="Vegetarian%20girl"/>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257800" y="1374775"/>
            <a:ext cx="1981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24583" name="Group 91"/>
          <p:cNvGrpSpPr>
            <a:grpSpLocks/>
          </p:cNvGrpSpPr>
          <p:nvPr/>
        </p:nvGrpSpPr>
        <p:grpSpPr bwMode="auto">
          <a:xfrm>
            <a:off x="7239000" y="152400"/>
            <a:ext cx="914400" cy="914400"/>
            <a:chOff x="116300207" y="105521749"/>
            <a:chExt cx="1143000" cy="1085850"/>
          </a:xfrm>
        </p:grpSpPr>
        <p:sp>
          <p:nvSpPr>
            <p:cNvPr id="24584" name="AutoShape 92"/>
            <p:cNvSpPr>
              <a:spLocks noChangeArrowheads="1"/>
            </p:cNvSpPr>
            <p:nvPr/>
          </p:nvSpPr>
          <p:spPr bwMode="auto">
            <a:xfrm>
              <a:off x="116300207" y="105521749"/>
              <a:ext cx="1143000" cy="1085850"/>
            </a:xfrm>
            <a:prstGeom prst="cube">
              <a:avLst>
                <a:gd name="adj" fmla="val 14472"/>
              </a:avLst>
            </a:prstGeom>
            <a:solidFill>
              <a:srgbClr val="FFFFCC"/>
            </a:solidFill>
            <a:ln w="3175">
              <a:solidFill>
                <a:srgbClr val="CC0000"/>
              </a:solidFill>
              <a:miter lim="800000"/>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4585" name="Text Box 93"/>
            <p:cNvSpPr txBox="1">
              <a:spLocks noChangeArrowheads="1"/>
            </p:cNvSpPr>
            <p:nvPr/>
          </p:nvSpPr>
          <p:spPr bwMode="auto">
            <a:xfrm>
              <a:off x="116319302" y="105750348"/>
              <a:ext cx="10096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400" b="1">
                  <a:solidFill>
                    <a:srgbClr val="000000"/>
                  </a:solidFill>
                  <a:latin typeface="Franklin Gothic Medium" panose="020B0603020102020204" pitchFamily="34" charset="0"/>
                </a:rPr>
                <a:t>Lesson </a:t>
              </a:r>
            </a:p>
            <a:p>
              <a:pPr algn="ctr" eaLnBrk="1" hangingPunct="1"/>
              <a:r>
                <a:rPr lang="en-US" altLang="en-US" sz="1400" b="1">
                  <a:solidFill>
                    <a:srgbClr val="000000"/>
                  </a:solidFill>
                  <a:latin typeface="Franklin Gothic Medium" panose="020B0603020102020204" pitchFamily="34" charset="0"/>
                </a:rPr>
                <a:t>2</a:t>
              </a:r>
              <a:endParaRPr lang="en-US" altLang="en-US" sz="140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sp>
        <p:nvSpPr>
          <p:cNvPr id="25603" name="AutoShape 85"/>
          <p:cNvSpPr>
            <a:spLocks noChangeArrowheads="1" noChangeShapeType="1"/>
          </p:cNvSpPr>
          <p:nvPr/>
        </p:nvSpPr>
        <p:spPr bwMode="auto">
          <a:xfrm>
            <a:off x="609600" y="1524000"/>
            <a:ext cx="7772400" cy="48768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Ways Schools Can Increase Student’s Consumption of Fruits and Vegetables</a:t>
            </a:r>
          </a:p>
          <a:p>
            <a:pPr>
              <a:defRPr/>
            </a:pPr>
            <a:endParaRPr lang="en-US" sz="800" b="1" dirty="0">
              <a:latin typeface="+mn-lt"/>
              <a:cs typeface="Arial" charset="0"/>
            </a:endParaRPr>
          </a:p>
          <a:p>
            <a:pPr>
              <a:defRPr/>
            </a:pPr>
            <a:r>
              <a:rPr lang="en-US" sz="1600" dirty="0">
                <a:latin typeface="+mn-lt"/>
                <a:cs typeface="Arial" charset="0"/>
              </a:rPr>
              <a:t>Consuming sufficient amounts of fruits and vegetables provide both health and academic performance benefits for students.</a:t>
            </a:r>
          </a:p>
          <a:p>
            <a:pPr>
              <a:defRPr/>
            </a:pPr>
            <a:endParaRPr lang="en-US" sz="800" dirty="0">
              <a:latin typeface="+mn-lt"/>
              <a:cs typeface="Arial" charset="0"/>
            </a:endParaRPr>
          </a:p>
          <a:p>
            <a:pPr>
              <a:defRPr/>
            </a:pPr>
            <a:r>
              <a:rPr lang="en-US" sz="1600" b="1" dirty="0">
                <a:latin typeface="+mn-lt"/>
                <a:cs typeface="Arial" charset="0"/>
              </a:rPr>
              <a:t>Establish School Gardens - </a:t>
            </a:r>
            <a:r>
              <a:rPr lang="en-US" sz="1600" dirty="0">
                <a:latin typeface="+mn-lt"/>
                <a:cs typeface="Arial" charset="0"/>
              </a:rPr>
              <a:t>School gardens have been shown to increase children's willingness to taste vegetables, their preference for eating vegetables and their nutrition knowledge.  Students who participated in school gardening scored significantly higher on science achievement tests compared to students that did not participate in garden-based learning activities.</a:t>
            </a:r>
          </a:p>
          <a:p>
            <a:pPr>
              <a:defRPr/>
            </a:pPr>
            <a:endParaRPr lang="en-US" sz="800" dirty="0">
              <a:latin typeface="+mn-lt"/>
              <a:cs typeface="Arial" charset="0"/>
            </a:endParaRPr>
          </a:p>
          <a:p>
            <a:pPr>
              <a:defRPr/>
            </a:pPr>
            <a:r>
              <a:rPr lang="en-US" sz="1600" b="1" dirty="0">
                <a:latin typeface="+mn-lt"/>
                <a:cs typeface="Arial" charset="0"/>
              </a:rPr>
              <a:t>Start Farm to Fork and Farm to School Projects - </a:t>
            </a:r>
            <a:r>
              <a:rPr lang="en-US" sz="1600" dirty="0">
                <a:latin typeface="+mn-lt"/>
                <a:cs typeface="Arial" charset="0"/>
              </a:rPr>
              <a:t>Studies have shown that school participation in sustainable food systems such as purchasing local produce, teaching students about the local food system, and making connections with local farmers create more sustainable communities, localize the food system, and improve student health. </a:t>
            </a:r>
          </a:p>
          <a:p>
            <a:pPr>
              <a:defRPr/>
            </a:pPr>
            <a:endParaRPr lang="en-US" sz="800" dirty="0">
              <a:latin typeface="+mn-lt"/>
              <a:cs typeface="Arial" charset="0"/>
            </a:endParaRPr>
          </a:p>
          <a:p>
            <a:pPr>
              <a:defRPr/>
            </a:pPr>
            <a:r>
              <a:rPr lang="en-US" sz="1600" b="1" dirty="0">
                <a:latin typeface="+mn-lt"/>
                <a:cs typeface="Arial" charset="0"/>
              </a:rPr>
              <a:t>Enhance Cafeteria Fruit and Vegetable Offerings - </a:t>
            </a:r>
            <a:r>
              <a:rPr lang="en-US" sz="1600" dirty="0">
                <a:latin typeface="+mn-lt"/>
                <a:cs typeface="Arial" charset="0"/>
              </a:rPr>
              <a:t>The school cafeteria can become a learning laboratory for the exploration of healthy fruit and vegetable choices through salad bars featuring local produce and linking nutrition lessons to farming, gardening, and composting. </a:t>
            </a:r>
          </a:p>
          <a:p>
            <a:pPr>
              <a:defRPr/>
            </a:pPr>
            <a:r>
              <a:rPr lang="en-US" sz="1400" dirty="0">
                <a:latin typeface="Arial" charset="0"/>
                <a:cs typeface="Arial" charset="0"/>
              </a:rPr>
              <a:t> </a:t>
            </a:r>
          </a:p>
          <a:p>
            <a:pPr>
              <a:defRPr/>
            </a:pPr>
            <a:endParaRPr lang="en-US" sz="1400" dirty="0">
              <a:latin typeface="Calibri" pitchFamily="34" charset="0"/>
              <a:cs typeface="Arial" charset="0"/>
            </a:endParaRPr>
          </a:p>
          <a:p>
            <a:pPr>
              <a:buFont typeface="Arial" charset="0"/>
              <a:buChar cha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p:txBody>
      </p:sp>
      <p:grpSp>
        <p:nvGrpSpPr>
          <p:cNvPr id="25604" name="Group 35"/>
          <p:cNvGrpSpPr>
            <a:grpSpLocks/>
          </p:cNvGrpSpPr>
          <p:nvPr/>
        </p:nvGrpSpPr>
        <p:grpSpPr bwMode="auto">
          <a:xfrm>
            <a:off x="1066800" y="914400"/>
            <a:ext cx="6934200" cy="228600"/>
            <a:chOff x="109270800" y="109956600"/>
            <a:chExt cx="1828799" cy="457203"/>
          </a:xfrm>
        </p:grpSpPr>
        <p:sp>
          <p:nvSpPr>
            <p:cNvPr id="25605"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6"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7"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8"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0"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1"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2"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3"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4"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5"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6"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7"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8"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9"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0"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1"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2"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3"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4"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5"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6"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7"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8"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29"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30"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31"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84"/>
          <p:cNvGrpSpPr>
            <a:grpSpLocks/>
          </p:cNvGrpSpPr>
          <p:nvPr/>
        </p:nvGrpSpPr>
        <p:grpSpPr bwMode="auto">
          <a:xfrm>
            <a:off x="685800" y="1524000"/>
            <a:ext cx="3629025" cy="4876800"/>
            <a:chOff x="109547025" y="107801708"/>
            <a:chExt cx="3629025" cy="2514600"/>
          </a:xfrm>
        </p:grpSpPr>
        <p:sp>
          <p:nvSpPr>
            <p:cNvPr id="26661"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7943"/>
              <a:ext cx="3465512" cy="233042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1 Book Reading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The Ugly Vegetables</a:t>
              </a: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p>
            <a:p>
              <a:pPr>
                <a:defRPr/>
              </a:pPr>
              <a:endParaRPr lang="en-US" dirty="0">
                <a:solidFill>
                  <a:srgbClr val="3333FF"/>
                </a:solidFill>
                <a:latin typeface="Franklin Gothic Medium" pitchFamily="34" charset="0"/>
                <a:cs typeface="Arial" charset="0"/>
              </a:endParaRPr>
            </a:p>
            <a:p>
              <a:pPr>
                <a:defRPr/>
              </a:pPr>
              <a:r>
                <a:rPr lang="en-US" sz="1600" i="1" dirty="0">
                  <a:latin typeface="+mn-lt"/>
                  <a:cs typeface="Arial" charset="0"/>
                </a:rPr>
                <a:t>BEFORE READING introduce the book, activate prior knowledge, grab interest, and predict the content.</a:t>
              </a:r>
              <a:endParaRPr lang="en-US" sz="1600" b="1" i="1" dirty="0">
                <a:latin typeface="+mn-lt"/>
                <a:cs typeface="Arial" charset="0"/>
              </a:endParaRPr>
            </a:p>
          </p:txBody>
        </p:sp>
      </p:grpSp>
      <p:grpSp>
        <p:nvGrpSpPr>
          <p:cNvPr id="26627" name="Group 84"/>
          <p:cNvGrpSpPr>
            <a:grpSpLocks/>
          </p:cNvGrpSpPr>
          <p:nvPr/>
        </p:nvGrpSpPr>
        <p:grpSpPr bwMode="auto">
          <a:xfrm>
            <a:off x="4676775" y="1524000"/>
            <a:ext cx="3629025" cy="4876800"/>
            <a:chOff x="109547025" y="107801708"/>
            <a:chExt cx="3629025" cy="2514600"/>
          </a:xfrm>
        </p:grpSpPr>
        <p:sp>
          <p:nvSpPr>
            <p:cNvPr id="26659"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6660"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pic>
        <p:nvPicPr>
          <p:cNvPr id="26628" name="Picture 37" descr="Story Retell Sheet, Narrative Book - Why Should I Eat Well.jpg"/>
          <p:cNvPicPr>
            <a:picLocks noChangeAspect="1"/>
          </p:cNvPicPr>
          <p:nvPr/>
        </p:nvPicPr>
        <p:blipFill>
          <a:blip r:embed="rId2" cstate="print">
            <a:extLst>
              <a:ext uri="{28A0092B-C50C-407E-A947-70E740481C1C}">
                <a14:useLocalDpi xmlns:a14="http://schemas.microsoft.com/office/drawing/2010/main" val="0"/>
              </a:ext>
            </a:extLst>
          </a:blip>
          <a:srcRect l="11363" t="3725" r="11299" b="7216"/>
          <a:stretch>
            <a:fillRect/>
          </a:stretch>
        </p:blipFill>
        <p:spPr bwMode="auto">
          <a:xfrm>
            <a:off x="48768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grpSp>
        <p:nvGrpSpPr>
          <p:cNvPr id="26630" name="Group 35"/>
          <p:cNvGrpSpPr>
            <a:grpSpLocks/>
          </p:cNvGrpSpPr>
          <p:nvPr/>
        </p:nvGrpSpPr>
        <p:grpSpPr bwMode="auto">
          <a:xfrm>
            <a:off x="1066800" y="914400"/>
            <a:ext cx="6934200" cy="228600"/>
            <a:chOff x="109270800" y="109956600"/>
            <a:chExt cx="1828799" cy="457203"/>
          </a:xfrm>
        </p:grpSpPr>
        <p:sp>
          <p:nvSpPr>
            <p:cNvPr id="26632"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3"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4"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5"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6"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7"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8"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9"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0"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1"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2"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3"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4"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5"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6"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7"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8"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9"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0"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1"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2"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3"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4"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5"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6"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7"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8"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6631" name="Picture 41" descr="reading-book"/>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l="3119" b="6046"/>
          <a:stretch>
            <a:fillRect/>
          </a:stretch>
        </p:blipFill>
        <p:spPr bwMode="auto">
          <a:xfrm>
            <a:off x="1066800" y="2667000"/>
            <a:ext cx="2916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4"/>
          <p:cNvGrpSpPr>
            <a:grpSpLocks/>
          </p:cNvGrpSpPr>
          <p:nvPr/>
        </p:nvGrpSpPr>
        <p:grpSpPr bwMode="auto">
          <a:xfrm>
            <a:off x="685800" y="1524000"/>
            <a:ext cx="3629025" cy="4876800"/>
            <a:chOff x="109547025" y="107801708"/>
            <a:chExt cx="3629025" cy="2514600"/>
          </a:xfrm>
        </p:grpSpPr>
        <p:sp>
          <p:nvSpPr>
            <p:cNvPr id="27686"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7687"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latin typeface="Franklin Gothic Medium" panose="020B0603020102020204" pitchFamily="34" charset="0"/>
                </a:rPr>
                <a:t>Activity 2</a:t>
              </a:r>
            </a:p>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600" b="1" i="1">
                  <a:solidFill>
                    <a:srgbClr val="000000"/>
                  </a:solidFill>
                  <a:latin typeface="Franklin Gothic Medium" panose="020B0603020102020204" pitchFamily="34" charset="0"/>
                </a:rPr>
                <a:t>Choosing a Rainbow of Colorful Fruits and Vegetables for Your Plate</a:t>
              </a: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eaLnBrk="1" hangingPunct="1"/>
              <a:r>
                <a:rPr lang="en-US" altLang="en-US">
                  <a:solidFill>
                    <a:srgbClr val="000000"/>
                  </a:solidFill>
                  <a:latin typeface="Franklin Gothic Medium" panose="020B0603020102020204" pitchFamily="34" charset="0"/>
                </a:rPr>
                <a:t> </a:t>
              </a:r>
              <a:endParaRPr lang="en-US" altLang="en-US" b="1" i="1">
                <a:solidFill>
                  <a:srgbClr val="000000"/>
                </a:solidFill>
                <a:latin typeface="Franklin Gothic Medium" panose="020B0603020102020204" pitchFamily="34" charset="0"/>
              </a:endParaRPr>
            </a:p>
          </p:txBody>
        </p:sp>
      </p:grpSp>
      <p:grpSp>
        <p:nvGrpSpPr>
          <p:cNvPr id="27651" name="Group 84"/>
          <p:cNvGrpSpPr>
            <a:grpSpLocks/>
          </p:cNvGrpSpPr>
          <p:nvPr/>
        </p:nvGrpSpPr>
        <p:grpSpPr bwMode="auto">
          <a:xfrm>
            <a:off x="4676775" y="1524000"/>
            <a:ext cx="3629025" cy="4876800"/>
            <a:chOff x="109547025" y="107801708"/>
            <a:chExt cx="3629025" cy="2514600"/>
          </a:xfrm>
        </p:grpSpPr>
        <p:sp>
          <p:nvSpPr>
            <p:cNvPr id="27684"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7685"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2534" name="Rectangle 38"/>
          <p:cNvSpPr>
            <a:spLocks noChangeArrowheads="1"/>
          </p:cNvSpPr>
          <p:nvPr/>
        </p:nvSpPr>
        <p:spPr bwMode="auto">
          <a:xfrm>
            <a:off x="914400" y="4924425"/>
            <a:ext cx="3276600" cy="1323975"/>
          </a:xfrm>
          <a:prstGeom prst="rect">
            <a:avLst/>
          </a:prstGeom>
          <a:noFill/>
          <a:ln w="9525">
            <a:noFill/>
            <a:miter lim="800000"/>
            <a:headEnd/>
            <a:tailEnd/>
          </a:ln>
        </p:spPr>
        <p:txBody>
          <a:bodyPr>
            <a:spAutoFit/>
          </a:bodyPr>
          <a:lstStyle/>
          <a:p>
            <a:pPr>
              <a:defRPr/>
            </a:pPr>
            <a:r>
              <a:rPr lang="en-US" sz="1600" dirty="0">
                <a:latin typeface="+mn-lt"/>
                <a:cs typeface="Arial" charset="0"/>
              </a:rPr>
              <a:t>Students learn about </a:t>
            </a:r>
            <a:r>
              <a:rPr lang="en-US" sz="1600" dirty="0" err="1">
                <a:latin typeface="+mn-lt"/>
                <a:cs typeface="Arial" charset="0"/>
              </a:rPr>
              <a:t>phytonutrients</a:t>
            </a:r>
            <a:r>
              <a:rPr lang="en-US" sz="1600" dirty="0">
                <a:latin typeface="+mn-lt"/>
                <a:cs typeface="Arial" charset="0"/>
              </a:rPr>
              <a:t> and the importance of eating fruits and vegetables from all colors of the rainbow to get all the benefits of eating fruits and vegetables.</a:t>
            </a:r>
          </a:p>
        </p:txBody>
      </p:sp>
      <p:pic>
        <p:nvPicPr>
          <p:cNvPr id="27653" name="Picture 38" descr="Activity 2 Visuals Instuction Sheet.jpg"/>
          <p:cNvPicPr>
            <a:picLocks noChangeAspect="1"/>
          </p:cNvPicPr>
          <p:nvPr/>
        </p:nvPicPr>
        <p:blipFill>
          <a:blip r:embed="rId2" cstate="print">
            <a:extLst>
              <a:ext uri="{28A0092B-C50C-407E-A947-70E740481C1C}">
                <a14:useLocalDpi xmlns:a14="http://schemas.microsoft.com/office/drawing/2010/main" val="0"/>
              </a:ext>
            </a:extLst>
          </a:blip>
          <a:srcRect l="10541" t="3391" r="10797" b="15254"/>
          <a:stretch>
            <a:fillRect/>
          </a:stretch>
        </p:blipFill>
        <p:spPr bwMode="auto">
          <a:xfrm>
            <a:off x="48768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grpSp>
        <p:nvGrpSpPr>
          <p:cNvPr id="27655" name="Group 35"/>
          <p:cNvGrpSpPr>
            <a:grpSpLocks/>
          </p:cNvGrpSpPr>
          <p:nvPr/>
        </p:nvGrpSpPr>
        <p:grpSpPr bwMode="auto">
          <a:xfrm>
            <a:off x="1066800" y="914400"/>
            <a:ext cx="6934200" cy="228600"/>
            <a:chOff x="109270800" y="109956600"/>
            <a:chExt cx="1828799" cy="457203"/>
          </a:xfrm>
        </p:grpSpPr>
        <p:sp>
          <p:nvSpPr>
            <p:cNvPr id="27657"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8"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9"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0"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1"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2"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3"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4"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5"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6"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7"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8"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9"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0"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1"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2"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3"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4"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5"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6"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7"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8"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79"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80"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81"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82"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83"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7656" name="Picture 41" descr="373201"/>
          <p:cNvPicPr>
            <a:picLocks noChangeAspect="1" noChangeArrowheads="1"/>
          </p:cNvPicPr>
          <p:nvPr/>
        </p:nvPicPr>
        <p:blipFill>
          <a:blip r:embed="rId3">
            <a:extLst>
              <a:ext uri="{28A0092B-C50C-407E-A947-70E740481C1C}">
                <a14:useLocalDpi xmlns:a14="http://schemas.microsoft.com/office/drawing/2010/main" val="0"/>
              </a:ext>
            </a:extLst>
          </a:blip>
          <a:srcRect t="8109"/>
          <a:stretch>
            <a:fillRect/>
          </a:stretch>
        </p:blipFill>
        <p:spPr bwMode="auto">
          <a:xfrm>
            <a:off x="914400" y="2805113"/>
            <a:ext cx="311467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4"/>
          <p:cNvGrpSpPr>
            <a:grpSpLocks/>
          </p:cNvGrpSpPr>
          <p:nvPr/>
        </p:nvGrpSpPr>
        <p:grpSpPr bwMode="auto">
          <a:xfrm>
            <a:off x="685800" y="1828800"/>
            <a:ext cx="3629025" cy="3505200"/>
            <a:chOff x="109547025" y="107801708"/>
            <a:chExt cx="3629025" cy="2514600"/>
          </a:xfrm>
        </p:grpSpPr>
        <p:sp>
          <p:nvSpPr>
            <p:cNvPr id="2871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7" name="Text Box 86"/>
            <p:cNvSpPr txBox="1">
              <a:spLocks noChangeArrowheads="1"/>
            </p:cNvSpPr>
            <p:nvPr/>
          </p:nvSpPr>
          <p:spPr bwMode="auto">
            <a:xfrm>
              <a:off x="109640688" y="107972537"/>
              <a:ext cx="3465512" cy="2234441"/>
            </a:xfrm>
            <a:prstGeom prst="rect">
              <a:avLst/>
            </a:prstGeom>
            <a:solidFill>
              <a:srgbClr val="FFFFCC"/>
            </a:solid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2 </a:t>
              </a:r>
            </a:p>
            <a:p>
              <a:pPr algn="ctr">
                <a:defRPr/>
              </a:pPr>
              <a:endParaRPr lang="en-US" sz="800" b="1" dirty="0">
                <a:solidFill>
                  <a:srgbClr val="000000"/>
                </a:solidFill>
                <a:latin typeface="Franklin Gothic Medium" pitchFamily="34" charset="0"/>
                <a:cs typeface="Arial" charset="0"/>
              </a:endParaRPr>
            </a:p>
            <a:p>
              <a:pPr algn="ctr">
                <a:defRPr/>
              </a:pPr>
              <a:r>
                <a:rPr lang="en-US" sz="1600" b="1" dirty="0">
                  <a:solidFill>
                    <a:srgbClr val="000000"/>
                  </a:solidFill>
                  <a:latin typeface="Franklin Gothic Medium" pitchFamily="34" charset="0"/>
                  <a:cs typeface="Arial" charset="0"/>
                </a:rPr>
                <a:t>It’s My Choice…</a:t>
              </a:r>
            </a:p>
            <a:p>
              <a:pPr algn="ctr">
                <a:defRPr/>
              </a:pPr>
              <a:r>
                <a:rPr lang="en-US" sz="1600" b="1" dirty="0">
                  <a:solidFill>
                    <a:srgbClr val="000000"/>
                  </a:solidFill>
                  <a:latin typeface="Franklin Gothic Medium" pitchFamily="34" charset="0"/>
                  <a:cs typeface="Arial" charset="0"/>
                </a:rPr>
                <a:t>Fruits and Vegetables Every Day!</a:t>
              </a:r>
            </a:p>
            <a:p>
              <a:pPr algn="ctr">
                <a:defRPr/>
              </a:pPr>
              <a:endParaRPr lang="en-US" sz="1600" b="1" i="1" dirty="0">
                <a:solidFill>
                  <a:srgbClr val="000000"/>
                </a:solidFill>
                <a:latin typeface="Franklin Gothic Medium"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Review MyPlate Tri-fold Board.</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Introduction to Phytonutrients. </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Fruit and Vegetable Colors Game.</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Plant a Rainbow Garden.</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Review and Reflect.</a:t>
              </a:r>
            </a:p>
            <a:p>
              <a:pPr marL="342900" indent="-342900">
                <a:buFontTx/>
                <a:buAutoNum type="arabicPeriod"/>
                <a:defRPr/>
              </a:pPr>
              <a:endParaRPr lang="en-US" sz="1600" dirty="0">
                <a:solidFill>
                  <a:srgbClr val="000000"/>
                </a:solidFill>
                <a:latin typeface="Calibri" pitchFamily="34" charset="0"/>
                <a:cs typeface="Arial" charset="0"/>
              </a:endParaRPr>
            </a:p>
            <a:p>
              <a:pPr algn="ctr">
                <a:defRPr/>
              </a:pPr>
              <a:endParaRPr lang="en-US" sz="1600" b="1" i="1" dirty="0">
                <a:solidFill>
                  <a:srgbClr val="000000"/>
                </a:solidFill>
                <a:latin typeface="Franklin Gothic Medium" pitchFamily="34" charset="0"/>
                <a:cs typeface="Arial" charset="0"/>
              </a:endParaRPr>
            </a:p>
            <a:p>
              <a:pPr>
                <a:defRPr/>
              </a:pPr>
              <a:endParaRPr lang="en-US" sz="1600" dirty="0">
                <a:solidFill>
                  <a:srgbClr val="000000"/>
                </a:solidFill>
                <a:latin typeface="Calibri"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b="1" i="1" dirty="0">
                <a:solidFill>
                  <a:srgbClr val="000000"/>
                </a:solidFill>
                <a:latin typeface="Franklin Gothic Medium" pitchFamily="34" charset="0"/>
                <a:cs typeface="Arial" charset="0"/>
              </a:endParaRPr>
            </a:p>
          </p:txBody>
        </p:sp>
      </p:grpSp>
      <p:grpSp>
        <p:nvGrpSpPr>
          <p:cNvPr id="28675" name="Group 84"/>
          <p:cNvGrpSpPr>
            <a:grpSpLocks/>
          </p:cNvGrpSpPr>
          <p:nvPr/>
        </p:nvGrpSpPr>
        <p:grpSpPr bwMode="auto">
          <a:xfrm>
            <a:off x="4572000" y="2209800"/>
            <a:ext cx="3629025" cy="2971800"/>
            <a:chOff x="109547025" y="107801708"/>
            <a:chExt cx="3629025" cy="2514600"/>
          </a:xfrm>
        </p:grpSpPr>
        <p:sp>
          <p:nvSpPr>
            <p:cNvPr id="2870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8709" name="Text Box 86"/>
            <p:cNvSpPr txBox="1">
              <a:spLocks noChangeArrowheads="1"/>
            </p:cNvSpPr>
            <p:nvPr/>
          </p:nvSpPr>
          <p:spPr bwMode="auto">
            <a:xfrm>
              <a:off x="109640952" y="107917979"/>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8676"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grpSp>
        <p:nvGrpSpPr>
          <p:cNvPr id="28677" name="Group 35"/>
          <p:cNvGrpSpPr>
            <a:grpSpLocks/>
          </p:cNvGrpSpPr>
          <p:nvPr/>
        </p:nvGrpSpPr>
        <p:grpSpPr bwMode="auto">
          <a:xfrm>
            <a:off x="1066800" y="914400"/>
            <a:ext cx="6934200" cy="228600"/>
            <a:chOff x="109270800" y="109956600"/>
            <a:chExt cx="1828799" cy="457203"/>
          </a:xfrm>
        </p:grpSpPr>
        <p:sp>
          <p:nvSpPr>
            <p:cNvPr id="2868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8678" name="Group 38"/>
          <p:cNvGrpSpPr>
            <a:grpSpLocks/>
          </p:cNvGrpSpPr>
          <p:nvPr/>
        </p:nvGrpSpPr>
        <p:grpSpPr bwMode="auto">
          <a:xfrm>
            <a:off x="4724400" y="2495550"/>
            <a:ext cx="3371850" cy="2457450"/>
            <a:chOff x="109718475" y="112014000"/>
            <a:chExt cx="3371850" cy="2457450"/>
          </a:xfrm>
        </p:grpSpPr>
        <p:sp>
          <p:nvSpPr>
            <p:cNvPr id="28679" name="Text Box 41"/>
            <p:cNvSpPr txBox="1">
              <a:spLocks noChangeArrowheads="1"/>
            </p:cNvSpPr>
            <p:nvPr/>
          </p:nvSpPr>
          <p:spPr bwMode="auto">
            <a:xfrm>
              <a:off x="109718475" y="114242850"/>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completed Rainbow Garden Poster.</a:t>
              </a:r>
              <a:endParaRPr lang="en-US" altLang="en-US"/>
            </a:p>
          </p:txBody>
        </p:sp>
        <p:pic>
          <p:nvPicPr>
            <p:cNvPr id="28680" name="Picture 42" descr="IMG_1884"/>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09785150" y="112014000"/>
              <a:ext cx="3200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4"/>
          <p:cNvGrpSpPr>
            <a:grpSpLocks/>
          </p:cNvGrpSpPr>
          <p:nvPr/>
        </p:nvGrpSpPr>
        <p:grpSpPr bwMode="auto">
          <a:xfrm>
            <a:off x="685800" y="1524000"/>
            <a:ext cx="3629025" cy="48768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Our Amazing Classroom                 Enhancing the Learning</a:t>
              </a:r>
            </a:p>
            <a:p>
              <a:pPr algn="ctr">
                <a:defRPr/>
              </a:pPr>
              <a:endParaRPr lang="en-US" sz="800" b="1" dirty="0">
                <a:latin typeface="Calibri" pitchFamily="34" charset="0"/>
                <a:cs typeface="Arial" charset="0"/>
              </a:endParaRPr>
            </a:p>
            <a:p>
              <a:pPr marL="342900" indent="-342900">
                <a:buFont typeface="Wingdings" pitchFamily="2" charset="2"/>
                <a:buChar char="Ø"/>
                <a:defRPr/>
              </a:pPr>
              <a:r>
                <a:rPr lang="en-US" sz="1600" i="1" dirty="0">
                  <a:latin typeface="Calibri" pitchFamily="34" charset="0"/>
                  <a:cs typeface="Arial" charset="0"/>
                </a:rPr>
                <a:t>Start a school garden.</a:t>
              </a:r>
            </a:p>
            <a:p>
              <a:pPr marL="342900" indent="-342900">
                <a:buFont typeface="Wingdings" pitchFamily="2" charset="2"/>
                <a:buChar char="Ø"/>
                <a:defRPr/>
              </a:pPr>
              <a:r>
                <a:rPr lang="en-US" sz="1600" i="1" dirty="0">
                  <a:latin typeface="Calibri" pitchFamily="34" charset="0"/>
                  <a:cs typeface="Arial" charset="0"/>
                </a:rPr>
                <a:t>Plan a field trip to a local farm or ranch.</a:t>
              </a:r>
            </a:p>
            <a:p>
              <a:pPr marL="342900" indent="-342900">
                <a:buFont typeface="Wingdings" pitchFamily="2" charset="2"/>
                <a:buChar char="Ø"/>
                <a:defRPr/>
              </a:pPr>
              <a:r>
                <a:rPr lang="en-US" sz="1600" i="1" dirty="0">
                  <a:latin typeface="Calibri" pitchFamily="34" charset="0"/>
                  <a:cs typeface="Arial" charset="0"/>
                </a:rPr>
                <a:t>Do classroom food tastings.</a:t>
              </a:r>
            </a:p>
            <a:p>
              <a:pPr marL="342900" indent="-342900">
                <a:buFont typeface="Wingdings" pitchFamily="2" charset="2"/>
                <a:buChar char="Ø"/>
                <a:defRPr/>
              </a:pPr>
              <a:r>
                <a:rPr lang="en-US" sz="1600" i="1" dirty="0">
                  <a:latin typeface="Calibri" pitchFamily="34" charset="0"/>
                  <a:cs typeface="Arial" charset="0"/>
                </a:rPr>
                <a:t>Create a salad bar.</a:t>
              </a:r>
            </a:p>
            <a:p>
              <a:pPr marL="342900" indent="-342900">
                <a:buFont typeface="Wingdings" pitchFamily="2" charset="2"/>
                <a:buChar char="Ø"/>
                <a:defRPr/>
              </a:pPr>
              <a:r>
                <a:rPr lang="en-US" sz="1600" i="1" dirty="0">
                  <a:latin typeface="Calibri" pitchFamily="34" charset="0"/>
                  <a:cs typeface="Arial" charset="0"/>
                </a:rPr>
                <a:t>Invite a farmer to share how she grows vegetables and fruits.</a:t>
              </a:r>
            </a:p>
            <a:p>
              <a:pPr algn="ctr">
                <a:defRPr/>
              </a:pPr>
              <a:endParaRPr lang="en-US" b="1" dirty="0">
                <a:latin typeface="Calibri" pitchFamily="34" charset="0"/>
                <a:cs typeface="Arial" charset="0"/>
              </a:endParaRPr>
            </a:p>
            <a:p>
              <a:pPr algn="ctr">
                <a:defRPr/>
              </a:pPr>
              <a:endParaRPr lang="en-US" b="1" dirty="0">
                <a:latin typeface="Calibri" pitchFamily="34" charset="0"/>
                <a:cs typeface="Arial" charset="0"/>
              </a:endParaRPr>
            </a:p>
            <a:p>
              <a:pPr algn="ctr">
                <a:defRPr/>
              </a:pPr>
              <a:r>
                <a:rPr lang="en-US" sz="1600" b="1" dirty="0">
                  <a:latin typeface="Calibri" pitchFamily="34" charset="0"/>
                  <a:cs typeface="Arial" charset="0"/>
                </a:rPr>
                <a:t>Read More…Information Book</a:t>
              </a:r>
            </a:p>
            <a:p>
              <a:pPr algn="ctr">
                <a:defRPr/>
              </a:pPr>
              <a:endParaRPr lang="en-US" sz="800" b="1" dirty="0">
                <a:latin typeface="Calibri" pitchFamily="34" charset="0"/>
                <a:cs typeface="Arial" charset="0"/>
              </a:endParaRPr>
            </a:p>
            <a:p>
              <a:pPr algn="ctr">
                <a:defRPr/>
              </a:pPr>
              <a:r>
                <a:rPr lang="en-US" sz="1600" i="1" dirty="0">
                  <a:latin typeface="Calibri" pitchFamily="34" charset="0"/>
                  <a:cs typeface="Arial" charset="0"/>
                </a:rPr>
                <a:t>The Vegetables We Eat </a:t>
              </a:r>
              <a:r>
                <a:rPr lang="en-US" sz="1600" dirty="0">
                  <a:latin typeface="Calibri" pitchFamily="34" charset="0"/>
                  <a:cs typeface="Arial" charset="0"/>
                </a:rPr>
                <a:t>by Gail Gibbons</a:t>
              </a:r>
            </a:p>
          </p:txBody>
        </p:sp>
        <p:sp>
          <p:nvSpPr>
            <p:cNvPr id="29735"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solidFill>
                  <a:srgbClr val="000000"/>
                </a:solidFill>
                <a:latin typeface="Franklin Gothic Medium" panose="020B0603020102020204" pitchFamily="34" charset="0"/>
              </a:endParaRPr>
            </a:p>
          </p:txBody>
        </p:sp>
      </p:grpSp>
      <p:grpSp>
        <p:nvGrpSpPr>
          <p:cNvPr id="29699" name="Group 84"/>
          <p:cNvGrpSpPr>
            <a:grpSpLocks/>
          </p:cNvGrpSpPr>
          <p:nvPr/>
        </p:nvGrpSpPr>
        <p:grpSpPr bwMode="auto">
          <a:xfrm>
            <a:off x="4676775" y="1524000"/>
            <a:ext cx="3629025" cy="4876800"/>
            <a:chOff x="109547025" y="107801708"/>
            <a:chExt cx="3629025" cy="2514600"/>
          </a:xfrm>
        </p:grpSpPr>
        <p:sp>
          <p:nvSpPr>
            <p:cNvPr id="2973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29733" name="Text Box 86"/>
            <p:cNvSpPr txBox="1">
              <a:spLocks noChangeArrowheads="1"/>
            </p:cNvSpPr>
            <p:nvPr/>
          </p:nvSpPr>
          <p:spPr bwMode="auto">
            <a:xfrm>
              <a:off x="109640952" y="107840999"/>
              <a:ext cx="3465309" cy="24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9700" name="TextBox 40"/>
          <p:cNvSpPr txBox="1">
            <a:spLocks noChangeArrowheads="1"/>
          </p:cNvSpPr>
          <p:nvPr/>
        </p:nvSpPr>
        <p:spPr bwMode="auto">
          <a:xfrm>
            <a:off x="5249863" y="1676400"/>
            <a:ext cx="252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Franklin Gothic Medium" panose="020B0603020102020204" pitchFamily="34" charset="0"/>
              </a:rPr>
              <a:t>Classroom Tasting </a:t>
            </a:r>
          </a:p>
        </p:txBody>
      </p:sp>
      <p:sp>
        <p:nvSpPr>
          <p:cNvPr id="29701" name="TextBox 44"/>
          <p:cNvSpPr txBox="1">
            <a:spLocks noChangeArrowheads="1"/>
          </p:cNvSpPr>
          <p:nvPr/>
        </p:nvSpPr>
        <p:spPr bwMode="auto">
          <a:xfrm>
            <a:off x="4960938" y="4724400"/>
            <a:ext cx="3116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Avocados…</a:t>
            </a:r>
            <a:r>
              <a:rPr lang="en-US" altLang="en-US" sz="1600">
                <a:latin typeface="Calibri" panose="020F0502020204030204" pitchFamily="34" charset="0"/>
              </a:rPr>
              <a:t>are full of heart healthy fats that help in the absorption of many fat soluble vitamins and are a good source of antioxidants providing helpful anti-inflammatory qualities.</a:t>
            </a:r>
            <a:endParaRPr lang="en-US" altLang="en-US" sz="1600" b="1">
              <a:latin typeface="Calibri" panose="020F0502020204030204" pitchFamily="34" charset="0"/>
            </a:endParaRPr>
          </a:p>
        </p:txBody>
      </p:sp>
      <p:sp>
        <p:nvSpPr>
          <p:cNvPr id="29702"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grpSp>
        <p:nvGrpSpPr>
          <p:cNvPr id="29703" name="Group 35"/>
          <p:cNvGrpSpPr>
            <a:grpSpLocks/>
          </p:cNvGrpSpPr>
          <p:nvPr/>
        </p:nvGrpSpPr>
        <p:grpSpPr bwMode="auto">
          <a:xfrm>
            <a:off x="1066800" y="914400"/>
            <a:ext cx="6934200" cy="228600"/>
            <a:chOff x="109270800" y="109956600"/>
            <a:chExt cx="1828799" cy="457203"/>
          </a:xfrm>
        </p:grpSpPr>
        <p:sp>
          <p:nvSpPr>
            <p:cNvPr id="29705"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6"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7"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8"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9"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0"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1"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2"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3"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4"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5"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6"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7"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8"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9"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0"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1"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2"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3"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4"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5"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6"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7"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8"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9"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0"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1"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9704" name="Picture 41" descr="avocad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2133600"/>
            <a:ext cx="2952750" cy="1905000"/>
          </a:xfrm>
          <a:prstGeom prst="rect">
            <a:avLst/>
          </a:prstGeom>
          <a:noFill/>
          <a:ln w="12700"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4"/>
          <p:cNvGrpSpPr>
            <a:grpSpLocks/>
          </p:cNvGrpSpPr>
          <p:nvPr/>
        </p:nvGrpSpPr>
        <p:grpSpPr bwMode="auto">
          <a:xfrm>
            <a:off x="685800" y="1524000"/>
            <a:ext cx="3629025" cy="4876800"/>
            <a:chOff x="109547025" y="107801708"/>
            <a:chExt cx="3629025" cy="2514600"/>
          </a:xfrm>
        </p:grpSpPr>
        <p:sp>
          <p:nvSpPr>
            <p:cNvPr id="30757"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8"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30723" name="Group 84"/>
          <p:cNvGrpSpPr>
            <a:grpSpLocks/>
          </p:cNvGrpSpPr>
          <p:nvPr/>
        </p:nvGrpSpPr>
        <p:grpSpPr bwMode="auto">
          <a:xfrm>
            <a:off x="4676775" y="1524000"/>
            <a:ext cx="3629025" cy="4876800"/>
            <a:chOff x="109547025" y="107801708"/>
            <a:chExt cx="3629025" cy="2514600"/>
          </a:xfrm>
        </p:grpSpPr>
        <p:sp>
          <p:nvSpPr>
            <p:cNvPr id="30755"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6"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pic>
        <p:nvPicPr>
          <p:cNvPr id="30724" name="Picture 36" descr="Family Time - Take Home Sheet (English).jpg"/>
          <p:cNvPicPr>
            <a:picLocks noChangeAspect="1"/>
          </p:cNvPicPr>
          <p:nvPr/>
        </p:nvPicPr>
        <p:blipFill>
          <a:blip r:embed="rId2" cstate="print">
            <a:extLst>
              <a:ext uri="{28A0092B-C50C-407E-A947-70E740481C1C}">
                <a14:useLocalDpi xmlns:a14="http://schemas.microsoft.com/office/drawing/2010/main" val="0"/>
              </a:ext>
            </a:extLst>
          </a:blip>
          <a:srcRect l="8638" t="2934" r="9370" b="6555"/>
          <a:stretch>
            <a:fillRect/>
          </a:stretch>
        </p:blipFill>
        <p:spPr bwMode="auto">
          <a:xfrm>
            <a:off x="838200" y="1654175"/>
            <a:ext cx="32766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7" descr="Families Have You Tasted...Sugar Snap Peas (English).jpg"/>
          <p:cNvPicPr>
            <a:picLocks noChangeAspect="1"/>
          </p:cNvPicPr>
          <p:nvPr/>
        </p:nvPicPr>
        <p:blipFill>
          <a:blip r:embed="rId3">
            <a:extLst>
              <a:ext uri="{28A0092B-C50C-407E-A947-70E740481C1C}">
                <a14:useLocalDpi xmlns:a14="http://schemas.microsoft.com/office/drawing/2010/main" val="0"/>
              </a:ext>
            </a:extLst>
          </a:blip>
          <a:srcRect l="10155" t="2271" r="8984" b="5740"/>
          <a:stretch>
            <a:fillRect/>
          </a:stretch>
        </p:blipFill>
        <p:spPr bwMode="auto">
          <a:xfrm>
            <a:off x="4922838" y="1568450"/>
            <a:ext cx="323056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2</a:t>
            </a:r>
          </a:p>
        </p:txBody>
      </p:sp>
      <p:grpSp>
        <p:nvGrpSpPr>
          <p:cNvPr id="30727" name="Group 35"/>
          <p:cNvGrpSpPr>
            <a:grpSpLocks/>
          </p:cNvGrpSpPr>
          <p:nvPr/>
        </p:nvGrpSpPr>
        <p:grpSpPr bwMode="auto">
          <a:xfrm>
            <a:off x="1066800" y="914400"/>
            <a:ext cx="6934200" cy="228600"/>
            <a:chOff x="109270800" y="109956600"/>
            <a:chExt cx="1828799" cy="457203"/>
          </a:xfrm>
        </p:grpSpPr>
        <p:sp>
          <p:nvSpPr>
            <p:cNvPr id="3072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8"/>
          <p:cNvGrpSpPr>
            <a:grpSpLocks/>
          </p:cNvGrpSpPr>
          <p:nvPr/>
        </p:nvGrpSpPr>
        <p:grpSpPr bwMode="auto">
          <a:xfrm>
            <a:off x="381000" y="1962150"/>
            <a:ext cx="4038600" cy="3676650"/>
            <a:chOff x="106756200" y="107442000"/>
            <a:chExt cx="4171950" cy="3200400"/>
          </a:xfrm>
        </p:grpSpPr>
        <p:sp>
          <p:nvSpPr>
            <p:cNvPr id="4139"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64" name="Text Box 40"/>
            <p:cNvSpPr txBox="1">
              <a:spLocks noChangeArrowheads="1"/>
            </p:cNvSpPr>
            <p:nvPr/>
          </p:nvSpPr>
          <p:spPr bwMode="auto">
            <a:xfrm>
              <a:off x="106870994" y="107576041"/>
              <a:ext cx="3829208" cy="2971010"/>
            </a:xfrm>
            <a:prstGeom prst="rect">
              <a:avLst/>
            </a:prstGeom>
            <a:noFill/>
            <a:ln w="9525" algn="in">
              <a:noFill/>
              <a:miter lim="800000"/>
              <a:headEnd/>
              <a:tailEnd/>
            </a:ln>
            <a:effectLst/>
          </p:spPr>
          <p:txBody>
            <a:bodyPr lIns="36576" tIns="36576" rIns="36576" bIns="36576"/>
            <a:lstStyle/>
            <a:p>
              <a:pPr>
                <a:defRPr/>
              </a:pPr>
              <a:r>
                <a:rPr lang="en-US" sz="1600" b="1" dirty="0">
                  <a:solidFill>
                    <a:srgbClr val="000000"/>
                  </a:solidFill>
                  <a:latin typeface="Franklin Gothic Medium" pitchFamily="34" charset="0"/>
                </a:rPr>
                <a:t>Lesson Highlights:</a:t>
              </a:r>
            </a:p>
            <a:p>
              <a:pPr algn="ctr">
                <a:defRPr/>
              </a:pPr>
              <a:r>
                <a:rPr lang="en-US" sz="1600" b="1" i="1" dirty="0">
                  <a:solidFill>
                    <a:srgbClr val="3333FF"/>
                  </a:solidFill>
                  <a:latin typeface="+mn-lt"/>
                </a:rPr>
                <a:t>Provides more than 10 hours of instruction, plus other classroom enrichment activities.</a:t>
              </a:r>
            </a:p>
            <a:p>
              <a:pPr marL="228600" indent="-228600">
                <a:spcBef>
                  <a:spcPts val="600"/>
                </a:spcBef>
                <a:buSzPts val="1200"/>
                <a:buFont typeface="Wingdings" pitchFamily="2" charset="2"/>
                <a:buChar char="Ø"/>
                <a:defRPr/>
              </a:pPr>
              <a:r>
                <a:rPr lang="en-US" sz="1600" dirty="0">
                  <a:latin typeface="+mn-lt"/>
                </a:rPr>
                <a:t>Teacher Background</a:t>
              </a:r>
            </a:p>
            <a:p>
              <a:pPr marL="228600" indent="-228600">
                <a:spcBef>
                  <a:spcPts val="600"/>
                </a:spcBef>
                <a:buSzPts val="1200"/>
                <a:buFont typeface="Wingdings" pitchFamily="2" charset="2"/>
                <a:buChar char="Ø"/>
                <a:defRPr/>
              </a:pPr>
              <a:r>
                <a:rPr lang="en-US" sz="1600" dirty="0">
                  <a:latin typeface="+mn-lt"/>
                </a:rPr>
                <a:t>Group Book Reading</a:t>
              </a:r>
            </a:p>
            <a:p>
              <a:pPr marL="228600" indent="-228600">
                <a:spcBef>
                  <a:spcPts val="600"/>
                </a:spcBef>
                <a:buSzPts val="1200"/>
                <a:buFont typeface="Wingdings" pitchFamily="2" charset="2"/>
                <a:buChar char="Ø"/>
                <a:defRPr/>
              </a:pPr>
              <a:r>
                <a:rPr lang="en-US" sz="1600" dirty="0">
                  <a:latin typeface="+mn-lt"/>
                </a:rPr>
                <a:t>Lesson Application</a:t>
              </a:r>
            </a:p>
            <a:p>
              <a:pPr marL="228600" indent="-228600">
                <a:spcBef>
                  <a:spcPts val="600"/>
                </a:spcBef>
                <a:buSzPts val="1200"/>
                <a:buFont typeface="Wingdings" pitchFamily="2" charset="2"/>
                <a:buChar char="Ø"/>
                <a:defRPr/>
              </a:pPr>
              <a:r>
                <a:rPr lang="en-US" sz="1600" dirty="0">
                  <a:latin typeface="+mn-lt"/>
                </a:rPr>
                <a:t>Classroom Enhancements</a:t>
              </a:r>
            </a:p>
            <a:p>
              <a:pPr marL="228600" indent="-228600">
                <a:spcBef>
                  <a:spcPts val="600"/>
                </a:spcBef>
                <a:buSzPts val="1200"/>
                <a:buFont typeface="Wingdings" pitchFamily="2" charset="2"/>
                <a:buChar char="Ø"/>
                <a:defRPr/>
              </a:pPr>
              <a:r>
                <a:rPr lang="en-US" sz="1600" dirty="0">
                  <a:latin typeface="+mn-lt"/>
                </a:rPr>
                <a:t>Tasting Activity</a:t>
              </a:r>
            </a:p>
            <a:p>
              <a:pPr marL="228600" indent="-228600">
                <a:spcBef>
                  <a:spcPts val="600"/>
                </a:spcBef>
                <a:buSzPts val="1200"/>
                <a:buFont typeface="Wingdings" pitchFamily="2" charset="2"/>
                <a:buChar char="Ø"/>
                <a:defRPr/>
              </a:pPr>
              <a:r>
                <a:rPr lang="en-US" sz="1600" dirty="0">
                  <a:latin typeface="+mn-lt"/>
                </a:rPr>
                <a:t>Family Flyers</a:t>
              </a:r>
            </a:p>
            <a:p>
              <a:pPr marL="228600" indent="-228600">
                <a:spcBef>
                  <a:spcPts val="600"/>
                </a:spcBef>
                <a:buSzPts val="1200"/>
                <a:buFont typeface="Wingdings" pitchFamily="2" charset="2"/>
                <a:buChar char="Ø"/>
                <a:defRPr/>
              </a:pPr>
              <a:r>
                <a:rPr lang="en-US" sz="1600" dirty="0">
                  <a:latin typeface="+mn-lt"/>
                </a:rPr>
                <a:t>Visual Support Pieces</a:t>
              </a:r>
            </a:p>
            <a:p>
              <a:pPr marL="228600" indent="-228600">
                <a:spcBef>
                  <a:spcPts val="600"/>
                </a:spcBef>
                <a:buSzPts val="1200"/>
                <a:buFont typeface="Symbol" pitchFamily="18" charset="2"/>
                <a:buChar char="¨"/>
                <a:defRPr/>
              </a:pPr>
              <a:endParaRPr lang="en-US" dirty="0"/>
            </a:p>
          </p:txBody>
        </p:sp>
      </p:grpSp>
      <p:grpSp>
        <p:nvGrpSpPr>
          <p:cNvPr id="4099" name="Group 47"/>
          <p:cNvGrpSpPr>
            <a:grpSpLocks/>
          </p:cNvGrpSpPr>
          <p:nvPr/>
        </p:nvGrpSpPr>
        <p:grpSpPr bwMode="auto">
          <a:xfrm>
            <a:off x="3733800" y="4572000"/>
            <a:ext cx="4876800" cy="1905000"/>
            <a:chOff x="107213400" y="110242350"/>
            <a:chExt cx="6037959" cy="1943100"/>
          </a:xfrm>
        </p:grpSpPr>
        <p:sp>
          <p:nvSpPr>
            <p:cNvPr id="4136"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137" name="Text Box 49"/>
            <p:cNvSpPr txBox="1">
              <a:spLocks noChangeArrowheads="1"/>
            </p:cNvSpPr>
            <p:nvPr/>
          </p:nvSpPr>
          <p:spPr bwMode="auto">
            <a:xfrm>
              <a:off x="107308673" y="110493048"/>
              <a:ext cx="5659666" cy="604266"/>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Meets California State Department of Education’s Grade-based Standards</a:t>
              </a:r>
              <a:endParaRPr lang="en-US" altLang="en-US" b="1"/>
            </a:p>
          </p:txBody>
        </p:sp>
        <p:sp>
          <p:nvSpPr>
            <p:cNvPr id="4138" name="Text Box 50"/>
            <p:cNvSpPr txBox="1">
              <a:spLocks noChangeArrowheads="1"/>
            </p:cNvSpPr>
            <p:nvPr/>
          </p:nvSpPr>
          <p:spPr bwMode="auto">
            <a:xfrm>
              <a:off x="107213415" y="111097314"/>
              <a:ext cx="6037944" cy="10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marL="4572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00"/>
                </a:spcBef>
                <a:buSzPts val="1000"/>
                <a:buFont typeface="Symbol" panose="05050102010706020507" pitchFamily="18" charset="2"/>
                <a:buChar char="·"/>
              </a:pPr>
              <a:r>
                <a:rPr lang="en-US" altLang="en-US" sz="1600">
                  <a:latin typeface="Calibri" panose="020F0502020204030204" pitchFamily="34" charset="0"/>
                </a:rPr>
                <a:t>Common Core Standards for English Language Arts</a:t>
              </a:r>
            </a:p>
            <a:p>
              <a:pPr eaLnBrk="1" hangingPunct="1">
                <a:spcBef>
                  <a:spcPts val="200"/>
                </a:spcBef>
                <a:buSzPts val="1000"/>
                <a:buFont typeface="Symbol" panose="05050102010706020507" pitchFamily="18" charset="2"/>
                <a:buChar char="·"/>
              </a:pPr>
              <a:r>
                <a:rPr lang="en-US" altLang="en-US" sz="1600">
                  <a:latin typeface="Calibri" panose="020F0502020204030204" pitchFamily="34" charset="0"/>
                </a:rPr>
                <a:t>Health Framework and Content Standards</a:t>
              </a:r>
            </a:p>
            <a:p>
              <a:pPr eaLnBrk="1" hangingPunct="1">
                <a:spcBef>
                  <a:spcPts val="200"/>
                </a:spcBef>
                <a:buSzPts val="1000"/>
                <a:buFont typeface="Symbol" panose="05050102010706020507" pitchFamily="18" charset="2"/>
                <a:buChar char="·"/>
              </a:pPr>
              <a:r>
                <a:rPr lang="en-US" altLang="en-US" sz="1600">
                  <a:latin typeface="Calibri" panose="020F0502020204030204" pitchFamily="34" charset="0"/>
                </a:rPr>
                <a:t>Nutrition Competencies</a:t>
              </a:r>
              <a:endParaRPr lang="en-US" altLang="en-US" sz="1600"/>
            </a:p>
          </p:txBody>
        </p:sp>
      </p:grpSp>
      <p:grpSp>
        <p:nvGrpSpPr>
          <p:cNvPr id="4100" name="Group 44"/>
          <p:cNvGrpSpPr>
            <a:grpSpLocks/>
          </p:cNvGrpSpPr>
          <p:nvPr/>
        </p:nvGrpSpPr>
        <p:grpSpPr bwMode="auto">
          <a:xfrm>
            <a:off x="6629400" y="1905000"/>
            <a:ext cx="1847850" cy="2286000"/>
            <a:chOff x="111156750" y="107765850"/>
            <a:chExt cx="2000250" cy="1885950"/>
          </a:xfrm>
        </p:grpSpPr>
        <p:sp>
          <p:nvSpPr>
            <p:cNvPr id="4134"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8" name="Text Box 46"/>
            <p:cNvSpPr txBox="1">
              <a:spLocks noChangeArrowheads="1"/>
            </p:cNvSpPr>
            <p:nvPr/>
          </p:nvSpPr>
          <p:spPr bwMode="auto">
            <a:xfrm>
              <a:off x="111232361" y="107828715"/>
              <a:ext cx="1826689" cy="1689497"/>
            </a:xfrm>
            <a:prstGeom prst="rect">
              <a:avLst/>
            </a:prstGeom>
            <a:noFill/>
            <a:ln w="9525" algn="in">
              <a:noFill/>
              <a:miter lim="800000"/>
              <a:headEnd/>
              <a:tailEnd/>
            </a:ln>
          </p:spPr>
          <p:txBody>
            <a:bodyPr lIns="36576" tIns="36576" rIns="36576" bIns="36576"/>
            <a:lstStyle/>
            <a:p>
              <a:pPr>
                <a:defRPr/>
              </a:pPr>
              <a:endParaRPr lang="en-US" sz="800" b="1" i="1" dirty="0">
                <a:solidFill>
                  <a:srgbClr val="FFFFFF"/>
                </a:solidFill>
                <a:latin typeface="+mn-lt"/>
                <a:cs typeface="Arial" charset="0"/>
              </a:endParaRPr>
            </a:p>
            <a:p>
              <a:pPr>
                <a:defRPr/>
              </a:pPr>
              <a:r>
                <a:rPr lang="en-US" sz="1600" b="1" i="1" dirty="0">
                  <a:solidFill>
                    <a:srgbClr val="FFFFFF"/>
                  </a:solidFill>
                  <a:latin typeface="+mn-lt"/>
                  <a:cs typeface="Arial" charset="0"/>
                </a:rPr>
                <a:t>Students will make healthy food and exercise choices by developing positive attitudes and behaviors towards food and fitness.</a:t>
              </a:r>
            </a:p>
          </p:txBody>
        </p:sp>
      </p:grpSp>
      <p:grpSp>
        <p:nvGrpSpPr>
          <p:cNvPr id="4101" name="Group 2"/>
          <p:cNvGrpSpPr>
            <a:grpSpLocks/>
          </p:cNvGrpSpPr>
          <p:nvPr/>
        </p:nvGrpSpPr>
        <p:grpSpPr bwMode="auto">
          <a:xfrm>
            <a:off x="1143000" y="381000"/>
            <a:ext cx="6858000" cy="1381125"/>
            <a:chOff x="106756200" y="105613200"/>
            <a:chExt cx="6858000" cy="1381125"/>
          </a:xfrm>
        </p:grpSpPr>
        <p:sp>
          <p:nvSpPr>
            <p:cNvPr id="4131"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132"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133"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A Nutrition Curriculum for Third Grade</a:t>
              </a:r>
              <a:endParaRPr lang="en-US" altLang="en-US"/>
            </a:p>
          </p:txBody>
        </p:sp>
      </p:grpSp>
      <p:grpSp>
        <p:nvGrpSpPr>
          <p:cNvPr id="4102" name="Group 35"/>
          <p:cNvGrpSpPr>
            <a:grpSpLocks/>
          </p:cNvGrpSpPr>
          <p:nvPr/>
        </p:nvGrpSpPr>
        <p:grpSpPr bwMode="auto">
          <a:xfrm>
            <a:off x="1143000" y="1524000"/>
            <a:ext cx="6934200" cy="228600"/>
            <a:chOff x="109270800" y="109956600"/>
            <a:chExt cx="1828799" cy="457203"/>
          </a:xfrm>
        </p:grpSpPr>
        <p:sp>
          <p:nvSpPr>
            <p:cNvPr id="410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1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2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3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103" name="Picture 44" descr="kids drinking water"/>
          <p:cNvPicPr>
            <a:picLocks noChangeAspect="1" noChangeArrowheads="1"/>
          </p:cNvPicPr>
          <p:nvPr/>
        </p:nvPicPr>
        <p:blipFill>
          <a:blip r:embed="rId2" cstate="print">
            <a:lum bright="6000" contrast="12000"/>
            <a:extLst>
              <a:ext uri="{28A0092B-C50C-407E-A947-70E740481C1C}">
                <a14:useLocalDpi xmlns:a14="http://schemas.microsoft.com/office/drawing/2010/main" val="0"/>
              </a:ext>
            </a:extLst>
          </a:blip>
          <a:srcRect t="3104" b="13103"/>
          <a:stretch>
            <a:fillRect/>
          </a:stretch>
        </p:blipFill>
        <p:spPr bwMode="auto">
          <a:xfrm>
            <a:off x="4572000" y="2438400"/>
            <a:ext cx="200183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84"/>
          <p:cNvGrpSpPr>
            <a:grpSpLocks/>
          </p:cNvGrpSpPr>
          <p:nvPr/>
        </p:nvGrpSpPr>
        <p:grpSpPr bwMode="auto">
          <a:xfrm>
            <a:off x="685800" y="1676400"/>
            <a:ext cx="3629025" cy="4724400"/>
            <a:chOff x="109547025" y="107801708"/>
            <a:chExt cx="3629025" cy="2514600"/>
          </a:xfrm>
        </p:grpSpPr>
        <p:sp>
          <p:nvSpPr>
            <p:cNvPr id="31783"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8312"/>
              <a:ext cx="3465512" cy="2330399"/>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It’s My Choice…</a:t>
              </a:r>
            </a:p>
            <a:p>
              <a:pPr algn="ctr">
                <a:defRPr/>
              </a:pPr>
              <a:r>
                <a:rPr lang="en-US" sz="1600" b="1" dirty="0">
                  <a:solidFill>
                    <a:srgbClr val="000000"/>
                  </a:solidFill>
                  <a:latin typeface="Franklin Gothic Medium" pitchFamily="34" charset="0"/>
                  <a:cs typeface="Arial" charset="0"/>
                </a:rPr>
                <a:t>Whole Grains Every Day!</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mn-lt"/>
                  <a:cs typeface="Arial" charset="0"/>
                </a:rPr>
                <a:t>Students examine the difference between whole and refined grains.</a:t>
              </a:r>
            </a:p>
            <a:p>
              <a:pPr algn="ctr">
                <a:defRPr/>
              </a:pPr>
              <a:endParaRPr lang="en-US" sz="1600" b="1" dirty="0">
                <a:solidFill>
                  <a:srgbClr val="000000"/>
                </a:solidFill>
                <a:latin typeface="Franklin Gothic Medium" pitchFamily="34" charset="0"/>
                <a:cs typeface="Arial" charset="0"/>
              </a:endParaRPr>
            </a:p>
            <a:p>
              <a:pPr>
                <a:defRPr/>
              </a:pPr>
              <a:r>
                <a:rPr lang="en-US" sz="1600" b="1" dirty="0">
                  <a:solidFill>
                    <a:srgbClr val="000000"/>
                  </a:solidFill>
                  <a:latin typeface="Franklin Gothic Medium" pitchFamily="34" charset="0"/>
                  <a:cs typeface="Arial" charset="0"/>
                </a:rPr>
                <a:t>Objectives:</a:t>
              </a:r>
            </a:p>
            <a:p>
              <a:pPr>
                <a:defRPr/>
              </a:pPr>
              <a:endParaRPr lang="en-US" sz="800" b="1" dirty="0">
                <a:solidFill>
                  <a:srgbClr val="000000"/>
                </a:solidFill>
                <a:latin typeface="Franklin Gothic Medium" pitchFamily="34" charset="0"/>
                <a:cs typeface="Arial" charset="0"/>
              </a:endParaRPr>
            </a:p>
            <a:p>
              <a:pPr marL="342900" indent="-342900">
                <a:buFont typeface="Wingdings" pitchFamily="2" charset="2"/>
                <a:buChar char="Ø"/>
                <a:defRPr/>
              </a:pPr>
              <a:r>
                <a:rPr lang="en-US" sz="1600" dirty="0">
                  <a:solidFill>
                    <a:srgbClr val="000000"/>
                  </a:solidFill>
                  <a:latin typeface="+mn-lt"/>
                  <a:cs typeface="Arial" charset="0"/>
                </a:rPr>
                <a:t>Describe carbohydrates, fiber, vitamins, and minerals as the key nutrients of the Grains Group and that we should eat Grains Group foods every day.</a:t>
              </a:r>
            </a:p>
            <a:p>
              <a:pPr marL="342900" indent="-342900">
                <a:buFont typeface="Wingdings" pitchFamily="2" charset="2"/>
                <a:buChar char="Ø"/>
                <a:defRPr/>
              </a:pPr>
              <a:r>
                <a:rPr lang="en-US" sz="1600" dirty="0">
                  <a:solidFill>
                    <a:srgbClr val="000000"/>
                  </a:solidFill>
                  <a:latin typeface="+mn-lt"/>
                  <a:cs typeface="Arial" charset="0"/>
                </a:rPr>
                <a:t>Identify the difference between whole grains and refined grains.</a:t>
              </a:r>
            </a:p>
            <a:p>
              <a:pPr marL="342900" indent="-342900">
                <a:buFont typeface="Wingdings" pitchFamily="2" charset="2"/>
                <a:buChar char="Ø"/>
                <a:defRPr/>
              </a:pPr>
              <a:r>
                <a:rPr lang="en-US" sz="1600" dirty="0">
                  <a:solidFill>
                    <a:srgbClr val="000000"/>
                  </a:solidFill>
                  <a:latin typeface="+mn-lt"/>
                  <a:cs typeface="Arial" charset="0"/>
                </a:rPr>
                <a:t>Identify ways to include Grains Group foods in meals and snacks.</a:t>
              </a:r>
            </a:p>
          </p:txBody>
        </p:sp>
      </p:grpSp>
      <p:grpSp>
        <p:nvGrpSpPr>
          <p:cNvPr id="31747" name="Group 92"/>
          <p:cNvGrpSpPr>
            <a:grpSpLocks/>
          </p:cNvGrpSpPr>
          <p:nvPr/>
        </p:nvGrpSpPr>
        <p:grpSpPr bwMode="auto">
          <a:xfrm>
            <a:off x="4191000" y="4495800"/>
            <a:ext cx="4114800" cy="1676400"/>
            <a:chOff x="4191000" y="4572000"/>
            <a:chExt cx="4800600" cy="1905000"/>
          </a:xfrm>
        </p:grpSpPr>
        <p:sp>
          <p:nvSpPr>
            <p:cNvPr id="31781" name="AutoShape 48"/>
            <p:cNvSpPr>
              <a:spLocks noChangeArrowheads="1" noChangeShapeType="1"/>
            </p:cNvSpPr>
            <p:nvPr/>
          </p:nvSpPr>
          <p:spPr bwMode="auto">
            <a:xfrm>
              <a:off x="4191000" y="4572000"/>
              <a:ext cx="4800600" cy="1905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782" name="Text Box 50"/>
            <p:cNvSpPr txBox="1">
              <a:spLocks noChangeArrowheads="1"/>
            </p:cNvSpPr>
            <p:nvPr/>
          </p:nvSpPr>
          <p:spPr bwMode="auto">
            <a:xfrm>
              <a:off x="4457687" y="4722906"/>
              <a:ext cx="4355427" cy="16778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1">
                  <a:latin typeface="Franklin Gothic Medium" panose="020B0603020102020204" pitchFamily="34" charset="0"/>
                </a:rPr>
                <a:t>Macaroni and Rice and </a:t>
              </a:r>
            </a:p>
            <a:p>
              <a:pPr algn="ctr" eaLnBrk="1" hangingPunct="1"/>
              <a:r>
                <a:rPr lang="en-US" altLang="en-US" sz="2000" b="1" i="1">
                  <a:latin typeface="Franklin Gothic Medium" panose="020B0603020102020204" pitchFamily="34" charset="0"/>
                </a:rPr>
                <a:t>Bread by the Slice</a:t>
              </a:r>
            </a:p>
            <a:p>
              <a:pPr algn="ctr" eaLnBrk="1" hangingPunct="1"/>
              <a:endParaRPr lang="en-US" altLang="en-US" sz="800" b="1" i="1">
                <a:latin typeface="Franklin Gothic Medium" panose="020B0603020102020204" pitchFamily="34" charset="0"/>
              </a:endParaRPr>
            </a:p>
            <a:p>
              <a:pPr algn="ctr" eaLnBrk="1" hangingPunct="1"/>
              <a:r>
                <a:rPr lang="en-US" altLang="en-US">
                  <a:latin typeface="Franklin Gothic Medium" panose="020B0603020102020204" pitchFamily="34" charset="0"/>
                </a:rPr>
                <a:t>by Brian P. Cleary</a:t>
              </a:r>
            </a:p>
            <a:p>
              <a:pPr algn="ctr" eaLnBrk="1" hangingPunct="1"/>
              <a:r>
                <a:rPr lang="en-US" altLang="en-US">
                  <a:latin typeface="Franklin Gothic Medium" panose="020B0603020102020204" pitchFamily="34" charset="0"/>
                </a:rPr>
                <a:t> and illustrated by Marin Goneau</a:t>
              </a:r>
            </a:p>
          </p:txBody>
        </p:sp>
      </p:grpSp>
      <p:sp>
        <p:nvSpPr>
          <p:cNvPr id="31748" name="TextBox 83"/>
          <p:cNvSpPr txBox="1">
            <a:spLocks noChangeArrowheads="1"/>
          </p:cNvSpPr>
          <p:nvPr/>
        </p:nvSpPr>
        <p:spPr bwMode="auto">
          <a:xfrm>
            <a:off x="1066800" y="228600"/>
            <a:ext cx="6324600" cy="830263"/>
          </a:xfrm>
          <a:prstGeom prst="rect">
            <a:avLst/>
          </a:prstGeom>
          <a:solidFill>
            <a:srgbClr val="CC0000"/>
          </a:solidFill>
          <a:ln w="9525">
            <a:solidFill>
              <a:srgbClr val="CC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a:t>
            </a:r>
          </a:p>
          <a:p>
            <a:pPr algn="ctr" eaLnBrk="1" hangingPunct="1"/>
            <a:r>
              <a:rPr lang="en-US" altLang="en-US" sz="2400" b="1">
                <a:solidFill>
                  <a:schemeClr val="bg1"/>
                </a:solidFill>
                <a:latin typeface="Franklin Gothic Medium" panose="020B0603020102020204" pitchFamily="34" charset="0"/>
              </a:rPr>
              <a:t>WHOLE GRAINS EVERY DAY!</a:t>
            </a:r>
          </a:p>
        </p:txBody>
      </p:sp>
      <p:grpSp>
        <p:nvGrpSpPr>
          <p:cNvPr id="31749" name="Group 91"/>
          <p:cNvGrpSpPr>
            <a:grpSpLocks/>
          </p:cNvGrpSpPr>
          <p:nvPr/>
        </p:nvGrpSpPr>
        <p:grpSpPr bwMode="auto">
          <a:xfrm>
            <a:off x="7239000" y="152400"/>
            <a:ext cx="914400" cy="914400"/>
            <a:chOff x="116300207" y="105521749"/>
            <a:chExt cx="1143000" cy="1085850"/>
          </a:xfrm>
        </p:grpSpPr>
        <p:sp>
          <p:nvSpPr>
            <p:cNvPr id="31779" name="AutoShape 92"/>
            <p:cNvSpPr>
              <a:spLocks noChangeArrowheads="1"/>
            </p:cNvSpPr>
            <p:nvPr/>
          </p:nvSpPr>
          <p:spPr bwMode="auto">
            <a:xfrm>
              <a:off x="116300207" y="105521749"/>
              <a:ext cx="1143000" cy="1085850"/>
            </a:xfrm>
            <a:prstGeom prst="cube">
              <a:avLst>
                <a:gd name="adj" fmla="val 14472"/>
              </a:avLst>
            </a:prstGeom>
            <a:solidFill>
              <a:srgbClr val="FFFFCC"/>
            </a:solidFill>
            <a:ln w="3175">
              <a:solidFill>
                <a:srgbClr val="CC0000"/>
              </a:solidFill>
              <a:miter lim="800000"/>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780" name="Text Box 93"/>
            <p:cNvSpPr txBox="1">
              <a:spLocks noChangeArrowheads="1"/>
            </p:cNvSpPr>
            <p:nvPr/>
          </p:nvSpPr>
          <p:spPr bwMode="auto">
            <a:xfrm>
              <a:off x="116319302" y="105750348"/>
              <a:ext cx="10096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400" b="1">
                  <a:solidFill>
                    <a:srgbClr val="000000"/>
                  </a:solidFill>
                  <a:latin typeface="Franklin Gothic Medium" panose="020B0603020102020204" pitchFamily="34" charset="0"/>
                </a:rPr>
                <a:t>Lesson </a:t>
              </a:r>
            </a:p>
            <a:p>
              <a:pPr algn="ctr" eaLnBrk="1" hangingPunct="1"/>
              <a:r>
                <a:rPr lang="en-US" altLang="en-US" sz="1400" b="1">
                  <a:solidFill>
                    <a:srgbClr val="000000"/>
                  </a:solidFill>
                  <a:latin typeface="Franklin Gothic Medium" panose="020B0603020102020204" pitchFamily="34" charset="0"/>
                </a:rPr>
                <a:t>3</a:t>
              </a:r>
              <a:endParaRPr lang="en-US" altLang="en-US" sz="1400"/>
            </a:p>
          </p:txBody>
        </p:sp>
      </p:grpSp>
      <p:grpSp>
        <p:nvGrpSpPr>
          <p:cNvPr id="31750" name="Group 35"/>
          <p:cNvGrpSpPr>
            <a:grpSpLocks/>
          </p:cNvGrpSpPr>
          <p:nvPr/>
        </p:nvGrpSpPr>
        <p:grpSpPr bwMode="auto">
          <a:xfrm>
            <a:off x="990600" y="1066800"/>
            <a:ext cx="6934200" cy="228600"/>
            <a:chOff x="109270800" y="109956600"/>
            <a:chExt cx="1828799" cy="457203"/>
          </a:xfrm>
        </p:grpSpPr>
        <p:sp>
          <p:nvSpPr>
            <p:cNvPr id="31752"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3"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4"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5"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6"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7"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8"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9"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0"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1"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2"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3"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4"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5"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6"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7"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8"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9"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0"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1"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2"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3"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4"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5"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6"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7"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8"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31751" name="Picture 43" descr="bread &amp; g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048000" cy="264795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sp>
        <p:nvSpPr>
          <p:cNvPr id="32771" name="AutoShape 85"/>
          <p:cNvSpPr>
            <a:spLocks noChangeArrowheads="1" noChangeShapeType="1"/>
          </p:cNvSpPr>
          <p:nvPr/>
        </p:nvSpPr>
        <p:spPr bwMode="auto">
          <a:xfrm>
            <a:off x="533400" y="1371600"/>
            <a:ext cx="7848600" cy="4953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Benefits of the Grains Group</a:t>
            </a:r>
          </a:p>
          <a:p>
            <a:pPr>
              <a:defRPr/>
            </a:pPr>
            <a:endParaRPr lang="en-US" sz="800" dirty="0">
              <a:latin typeface="+mn-lt"/>
              <a:cs typeface="Arial" charset="0"/>
            </a:endParaRPr>
          </a:p>
          <a:p>
            <a:pPr>
              <a:defRPr/>
            </a:pPr>
            <a:r>
              <a:rPr lang="en-US" sz="1600" dirty="0">
                <a:latin typeface="+mn-lt"/>
                <a:cs typeface="Arial" charset="0"/>
              </a:rPr>
              <a:t>People who eat whole grains as part of a healthy diet have a reduced risk of some chronic diseases.  Unfortunately, only 4% of U.S. adults and children over 12 are consuming sufficient whole grains.  In fact, most children consume less than one serving of whole grain each day. </a:t>
            </a:r>
          </a:p>
          <a:p>
            <a:pPr>
              <a:defRPr/>
            </a:pPr>
            <a:endParaRPr lang="en-US" sz="800" dirty="0">
              <a:latin typeface="+mn-lt"/>
              <a:cs typeface="Arial" charset="0"/>
            </a:endParaRPr>
          </a:p>
          <a:p>
            <a:pPr>
              <a:defRPr/>
            </a:pPr>
            <a:r>
              <a:rPr lang="en-US" sz="1600" dirty="0">
                <a:latin typeface="+mn-lt"/>
                <a:cs typeface="Arial" charset="0"/>
              </a:rPr>
              <a:t>Grains Group foods, especially whole grains, are vital for the health and maintenance of our bodies.  </a:t>
            </a:r>
          </a:p>
          <a:p>
            <a:pPr marL="685800" lvl="1" indent="-342900">
              <a:buFont typeface="Wingdings" pitchFamily="2" charset="2"/>
              <a:buChar char="Ø"/>
              <a:defRPr/>
            </a:pPr>
            <a:r>
              <a:rPr lang="en-US" sz="1600" b="1" dirty="0">
                <a:latin typeface="+mn-lt"/>
                <a:cs typeface="Arial" charset="0"/>
              </a:rPr>
              <a:t>Carbohydrates</a:t>
            </a:r>
            <a:r>
              <a:rPr lang="en-US" sz="1600" dirty="0">
                <a:latin typeface="+mn-lt"/>
                <a:cs typeface="Arial" charset="0"/>
              </a:rPr>
              <a:t> – are the body’s major source of  the essential nutrient carbohydrate, which provides energy to power the body. </a:t>
            </a:r>
          </a:p>
          <a:p>
            <a:pPr marL="685800" lvl="1" indent="-342900">
              <a:buFont typeface="Wingdings" pitchFamily="2" charset="2"/>
              <a:buChar char="Ø"/>
              <a:defRPr/>
            </a:pPr>
            <a:r>
              <a:rPr lang="en-US" sz="1600" b="1" dirty="0">
                <a:latin typeface="+mn-lt"/>
                <a:cs typeface="Arial" charset="0"/>
              </a:rPr>
              <a:t>Fiber</a:t>
            </a:r>
            <a:r>
              <a:rPr lang="en-US" sz="1600" dirty="0">
                <a:latin typeface="+mn-lt"/>
                <a:cs typeface="Arial" charset="0"/>
              </a:rPr>
              <a:t> – provided by whole grains reduces constipation, can lower blood cholesterol, and may lower the risk of heart disease, obesity, and Type II diabetes.</a:t>
            </a:r>
          </a:p>
          <a:p>
            <a:pPr marL="685800" lvl="1" indent="-342900">
              <a:buFont typeface="Wingdings" pitchFamily="2" charset="2"/>
              <a:buChar char="Ø"/>
              <a:defRPr/>
            </a:pPr>
            <a:r>
              <a:rPr lang="en-US" sz="1600" b="1" dirty="0">
                <a:latin typeface="+mn-lt"/>
                <a:cs typeface="Arial" charset="0"/>
              </a:rPr>
              <a:t>B Vitamins </a:t>
            </a:r>
            <a:r>
              <a:rPr lang="en-US" sz="1600" dirty="0">
                <a:latin typeface="+mn-lt"/>
                <a:cs typeface="Arial" charset="0"/>
              </a:rPr>
              <a:t>– including thiamin, riboflavin, and niacin play an important role in   metabolism by releasing energy from protein, fat, and carbohydrates and are essential for the proper functioning of the nervous system.  </a:t>
            </a:r>
          </a:p>
          <a:p>
            <a:pPr marL="685800" lvl="1" indent="-342900">
              <a:buFont typeface="Wingdings" pitchFamily="2" charset="2"/>
              <a:buChar char="Ø"/>
              <a:defRPr/>
            </a:pPr>
            <a:r>
              <a:rPr lang="en-US" sz="1600" b="1" dirty="0">
                <a:latin typeface="+mn-lt"/>
                <a:cs typeface="Arial" charset="0"/>
              </a:rPr>
              <a:t>Iron</a:t>
            </a:r>
            <a:r>
              <a:rPr lang="en-US" sz="1600" dirty="0">
                <a:latin typeface="+mn-lt"/>
                <a:cs typeface="Arial" charset="0"/>
              </a:rPr>
              <a:t> – used to carry oxygen in the blood is provided by whole and enriched Grains Group foods.</a:t>
            </a:r>
          </a:p>
          <a:p>
            <a:pPr marL="685800" lvl="1" indent="-342900">
              <a:buFont typeface="Wingdings" pitchFamily="2" charset="2"/>
              <a:buChar char="Ø"/>
              <a:defRPr/>
            </a:pPr>
            <a:r>
              <a:rPr lang="en-US" sz="1600" b="1" dirty="0">
                <a:latin typeface="+mn-lt"/>
                <a:cs typeface="Arial" charset="0"/>
              </a:rPr>
              <a:t>Magnesium and Selenium </a:t>
            </a:r>
            <a:r>
              <a:rPr lang="en-US" sz="1600" dirty="0">
                <a:latin typeface="+mn-lt"/>
                <a:cs typeface="Arial" charset="0"/>
              </a:rPr>
              <a:t>– provided by grains are used in building bones, releasing energy from muscles and protecting cells from oxidation.</a:t>
            </a:r>
            <a:endParaRPr lang="en-US" sz="1400" dirty="0">
              <a:latin typeface="Calibri" pitchFamily="34" charset="0"/>
              <a:cs typeface="Arial" charset="0"/>
            </a:endParaRPr>
          </a:p>
        </p:txBody>
      </p:sp>
      <p:grpSp>
        <p:nvGrpSpPr>
          <p:cNvPr id="32772" name="Group 35"/>
          <p:cNvGrpSpPr>
            <a:grpSpLocks/>
          </p:cNvGrpSpPr>
          <p:nvPr/>
        </p:nvGrpSpPr>
        <p:grpSpPr bwMode="auto">
          <a:xfrm>
            <a:off x="1066800" y="914400"/>
            <a:ext cx="6934200" cy="228600"/>
            <a:chOff x="109270800" y="109956600"/>
            <a:chExt cx="1828799" cy="457203"/>
          </a:xfrm>
        </p:grpSpPr>
        <p:sp>
          <p:nvSpPr>
            <p:cNvPr id="32773"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4"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5"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6"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7"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8"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9"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0"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1"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2"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3"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4"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5"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6"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7"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8"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9"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0"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1"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2"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3"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4"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5"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6"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7"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8"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9"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84"/>
          <p:cNvGrpSpPr>
            <a:grpSpLocks/>
          </p:cNvGrpSpPr>
          <p:nvPr/>
        </p:nvGrpSpPr>
        <p:grpSpPr bwMode="auto">
          <a:xfrm>
            <a:off x="685800" y="1524000"/>
            <a:ext cx="3629025" cy="4876800"/>
            <a:chOff x="109547025" y="107801708"/>
            <a:chExt cx="3629025" cy="2514600"/>
          </a:xfrm>
        </p:grpSpPr>
        <p:sp>
          <p:nvSpPr>
            <p:cNvPr id="33829"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7943"/>
              <a:ext cx="3465512" cy="233042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1 Book Reading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Macaroni and Rice </a:t>
              </a:r>
            </a:p>
            <a:p>
              <a:pPr algn="ctr">
                <a:defRPr/>
              </a:pPr>
              <a:r>
                <a:rPr lang="en-US" sz="1600" b="1" i="1" dirty="0">
                  <a:solidFill>
                    <a:srgbClr val="000000"/>
                  </a:solidFill>
                  <a:latin typeface="Franklin Gothic Medium" pitchFamily="34" charset="0"/>
                  <a:cs typeface="Arial" charset="0"/>
                </a:rPr>
                <a:t>and Bread by the  Slice</a:t>
              </a: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endParaRPr lang="en-US" sz="1600" dirty="0">
                <a:solidFill>
                  <a:srgbClr val="000000"/>
                </a:solidFill>
                <a:latin typeface="+mn-lt"/>
                <a:cs typeface="Arial" charset="0"/>
              </a:endParaRPr>
            </a:p>
            <a:p>
              <a:pPr marL="114300">
                <a:defRPr/>
              </a:pPr>
              <a:r>
                <a:rPr lang="en-US" sz="1600" i="1" dirty="0">
                  <a:latin typeface="+mn-lt"/>
                  <a:cs typeface="Arial" charset="0"/>
                </a:rPr>
                <a:t>DURING THE READING pause to emphasize text and illustrations and discuss the key points of the book.</a:t>
              </a:r>
              <a:endParaRPr lang="en-US" sz="1600" b="1" i="1" dirty="0">
                <a:latin typeface="+mn-lt"/>
                <a:cs typeface="Arial" charset="0"/>
              </a:endParaRPr>
            </a:p>
          </p:txBody>
        </p:sp>
      </p:grpSp>
      <p:grpSp>
        <p:nvGrpSpPr>
          <p:cNvPr id="33795" name="Group 84"/>
          <p:cNvGrpSpPr>
            <a:grpSpLocks/>
          </p:cNvGrpSpPr>
          <p:nvPr/>
        </p:nvGrpSpPr>
        <p:grpSpPr bwMode="auto">
          <a:xfrm>
            <a:off x="4676775" y="1524000"/>
            <a:ext cx="3629025" cy="4876800"/>
            <a:chOff x="109547025" y="107801708"/>
            <a:chExt cx="3629025" cy="2514600"/>
          </a:xfrm>
        </p:grpSpPr>
        <p:sp>
          <p:nvSpPr>
            <p:cNvPr id="33827"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33828"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pic>
        <p:nvPicPr>
          <p:cNvPr id="33796" name="Picture 39" descr="Story Retell Sheet, Narrative Book - Exercise.jpg"/>
          <p:cNvPicPr>
            <a:picLocks noChangeAspect="1"/>
          </p:cNvPicPr>
          <p:nvPr/>
        </p:nvPicPr>
        <p:blipFill>
          <a:blip r:embed="rId2">
            <a:extLst>
              <a:ext uri="{28A0092B-C50C-407E-A947-70E740481C1C}">
                <a14:useLocalDpi xmlns:a14="http://schemas.microsoft.com/office/drawing/2010/main" val="0"/>
              </a:ext>
            </a:extLst>
          </a:blip>
          <a:srcRect l="9271" t="2968" r="9608" b="5266"/>
          <a:stretch>
            <a:fillRect/>
          </a:stretch>
        </p:blipFill>
        <p:spPr bwMode="auto">
          <a:xfrm>
            <a:off x="4800600" y="16002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grpSp>
        <p:nvGrpSpPr>
          <p:cNvPr id="33798" name="Group 35"/>
          <p:cNvGrpSpPr>
            <a:grpSpLocks/>
          </p:cNvGrpSpPr>
          <p:nvPr/>
        </p:nvGrpSpPr>
        <p:grpSpPr bwMode="auto">
          <a:xfrm>
            <a:off x="1066800" y="914400"/>
            <a:ext cx="6934200" cy="228600"/>
            <a:chOff x="109270800" y="109956600"/>
            <a:chExt cx="1828799" cy="457203"/>
          </a:xfrm>
        </p:grpSpPr>
        <p:sp>
          <p:nvSpPr>
            <p:cNvPr id="33800"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1"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2"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3"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4"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5"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6"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7"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8"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9"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0"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1"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2"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3"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4"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5"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6"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7"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8"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9"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0"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1"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2"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3"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4"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5"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6"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33799" name="Picture 41" descr="surprised_girl_reading_book"/>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371600" y="2743200"/>
            <a:ext cx="24352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4"/>
          <p:cNvGrpSpPr>
            <a:grpSpLocks/>
          </p:cNvGrpSpPr>
          <p:nvPr/>
        </p:nvGrpSpPr>
        <p:grpSpPr bwMode="auto">
          <a:xfrm>
            <a:off x="685800" y="1524000"/>
            <a:ext cx="3629025" cy="4876800"/>
            <a:chOff x="109547025" y="107801708"/>
            <a:chExt cx="3629025" cy="2514600"/>
          </a:xfrm>
        </p:grpSpPr>
        <p:sp>
          <p:nvSpPr>
            <p:cNvPr id="3485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85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latin typeface="Franklin Gothic Medium" panose="020B0603020102020204" pitchFamily="34" charset="0"/>
                </a:rPr>
                <a:t>Activity 2 </a:t>
              </a:r>
            </a:p>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600" b="1" i="1">
                  <a:solidFill>
                    <a:srgbClr val="000000"/>
                  </a:solidFill>
                  <a:latin typeface="Franklin Gothic Medium" panose="020B0603020102020204" pitchFamily="34" charset="0"/>
                </a:rPr>
                <a:t>It’s My Choice…Eating Whole Grains</a:t>
              </a: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eaLnBrk="1" hangingPunct="1"/>
              <a:r>
                <a:rPr lang="en-US" altLang="en-US">
                  <a:solidFill>
                    <a:srgbClr val="000000"/>
                  </a:solidFill>
                  <a:latin typeface="Franklin Gothic Medium" panose="020B0603020102020204" pitchFamily="34" charset="0"/>
                </a:rPr>
                <a:t> </a:t>
              </a:r>
              <a:endParaRPr lang="en-US" altLang="en-US" b="1" i="1">
                <a:solidFill>
                  <a:srgbClr val="000000"/>
                </a:solidFill>
                <a:latin typeface="Franklin Gothic Medium" panose="020B0603020102020204" pitchFamily="34" charset="0"/>
              </a:endParaRPr>
            </a:p>
          </p:txBody>
        </p:sp>
      </p:grpSp>
      <p:grpSp>
        <p:nvGrpSpPr>
          <p:cNvPr id="34819" name="Group 84"/>
          <p:cNvGrpSpPr>
            <a:grpSpLocks/>
          </p:cNvGrpSpPr>
          <p:nvPr/>
        </p:nvGrpSpPr>
        <p:grpSpPr bwMode="auto">
          <a:xfrm>
            <a:off x="4676775" y="1524000"/>
            <a:ext cx="3629025" cy="4876800"/>
            <a:chOff x="109547025" y="107801708"/>
            <a:chExt cx="3629025" cy="2514600"/>
          </a:xfrm>
        </p:grpSpPr>
        <p:sp>
          <p:nvSpPr>
            <p:cNvPr id="34856"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34857"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27654" name="Rectangle 38"/>
          <p:cNvSpPr>
            <a:spLocks noChangeArrowheads="1"/>
          </p:cNvSpPr>
          <p:nvPr/>
        </p:nvSpPr>
        <p:spPr bwMode="auto">
          <a:xfrm>
            <a:off x="838200" y="5181600"/>
            <a:ext cx="3276600" cy="1077913"/>
          </a:xfrm>
          <a:prstGeom prst="rect">
            <a:avLst/>
          </a:prstGeom>
          <a:noFill/>
          <a:ln w="9525">
            <a:noFill/>
            <a:miter lim="800000"/>
            <a:headEnd/>
            <a:tailEnd/>
          </a:ln>
        </p:spPr>
        <p:txBody>
          <a:bodyPr>
            <a:spAutoFit/>
          </a:bodyPr>
          <a:lstStyle/>
          <a:p>
            <a:pPr>
              <a:defRPr/>
            </a:pPr>
            <a:r>
              <a:rPr lang="en-US" sz="1600" dirty="0">
                <a:latin typeface="+mn-lt"/>
                <a:cs typeface="Arial" charset="0"/>
              </a:rPr>
              <a:t>Students learn how the bran and germ are removed from refined grains, taking away many of the their important nutrients. </a:t>
            </a:r>
          </a:p>
        </p:txBody>
      </p:sp>
      <p:pic>
        <p:nvPicPr>
          <p:cNvPr id="34821" name="Picture 39" descr="Activity 2 Visuals Instruction Sheet.jpg"/>
          <p:cNvPicPr>
            <a:picLocks noChangeAspect="1"/>
          </p:cNvPicPr>
          <p:nvPr/>
        </p:nvPicPr>
        <p:blipFill>
          <a:blip r:embed="rId2" cstate="print">
            <a:extLst>
              <a:ext uri="{28A0092B-C50C-407E-A947-70E740481C1C}">
                <a14:useLocalDpi xmlns:a14="http://schemas.microsoft.com/office/drawing/2010/main" val="0"/>
              </a:ext>
            </a:extLst>
          </a:blip>
          <a:srcRect l="10721" t="3529" r="9602" b="15578"/>
          <a:stretch>
            <a:fillRect/>
          </a:stretch>
        </p:blipFill>
        <p:spPr bwMode="auto">
          <a:xfrm>
            <a:off x="4876800" y="1690688"/>
            <a:ext cx="33528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grpSp>
        <p:nvGrpSpPr>
          <p:cNvPr id="34823" name="Group 35"/>
          <p:cNvGrpSpPr>
            <a:grpSpLocks/>
          </p:cNvGrpSpPr>
          <p:nvPr/>
        </p:nvGrpSpPr>
        <p:grpSpPr bwMode="auto">
          <a:xfrm>
            <a:off x="1066800" y="914400"/>
            <a:ext cx="6934200" cy="228600"/>
            <a:chOff x="109270800" y="109956600"/>
            <a:chExt cx="1828799" cy="457203"/>
          </a:xfrm>
        </p:grpSpPr>
        <p:sp>
          <p:nvSpPr>
            <p:cNvPr id="3482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4824" name="Group 41"/>
          <p:cNvGrpSpPr>
            <a:grpSpLocks/>
          </p:cNvGrpSpPr>
          <p:nvPr/>
        </p:nvGrpSpPr>
        <p:grpSpPr bwMode="auto">
          <a:xfrm>
            <a:off x="1371600" y="2667000"/>
            <a:ext cx="2286000" cy="2362200"/>
            <a:chOff x="111499650" y="108413550"/>
            <a:chExt cx="1543050" cy="1485900"/>
          </a:xfrm>
        </p:grpSpPr>
        <p:pic>
          <p:nvPicPr>
            <p:cNvPr id="34825" name="Picture 42" descr="wholewheat"/>
            <p:cNvPicPr>
              <a:picLocks noChangeAspect="1" noChangeArrowheads="1"/>
            </p:cNvPicPr>
            <p:nvPr/>
          </p:nvPicPr>
          <p:blipFill>
            <a:blip r:embed="rId3">
              <a:clrChange>
                <a:clrFrom>
                  <a:srgbClr val="F3F3F5"/>
                </a:clrFrom>
                <a:clrTo>
                  <a:srgbClr val="F3F3F5">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11577582" y="108413550"/>
              <a:ext cx="1433945" cy="14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4826" name="Text Box 43"/>
            <p:cNvSpPr txBox="1">
              <a:spLocks noChangeArrowheads="1"/>
            </p:cNvSpPr>
            <p:nvPr/>
          </p:nvSpPr>
          <p:spPr bwMode="auto">
            <a:xfrm>
              <a:off x="112497177" y="108651294"/>
              <a:ext cx="529937" cy="277368"/>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7" name="Text Box 44"/>
            <p:cNvSpPr txBox="1">
              <a:spLocks noChangeArrowheads="1"/>
            </p:cNvSpPr>
            <p:nvPr/>
          </p:nvSpPr>
          <p:spPr bwMode="auto">
            <a:xfrm>
              <a:off x="112575109" y="109523022"/>
              <a:ext cx="467591" cy="376428"/>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8" name="AutoShape 45"/>
            <p:cNvSpPr>
              <a:spLocks noChangeArrowheads="1"/>
            </p:cNvSpPr>
            <p:nvPr/>
          </p:nvSpPr>
          <p:spPr bwMode="auto">
            <a:xfrm>
              <a:off x="111499650" y="108671106"/>
              <a:ext cx="436418" cy="376428"/>
            </a:xfrm>
            <a:prstGeom prst="hexagon">
              <a:avLst>
                <a:gd name="adj" fmla="val 28984"/>
                <a:gd name="vf" fmla="val 11547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84"/>
          <p:cNvGrpSpPr>
            <a:grpSpLocks/>
          </p:cNvGrpSpPr>
          <p:nvPr/>
        </p:nvGrpSpPr>
        <p:grpSpPr bwMode="auto">
          <a:xfrm>
            <a:off x="685800" y="1524000"/>
            <a:ext cx="3886200" cy="4648200"/>
            <a:chOff x="109547025" y="107801699"/>
            <a:chExt cx="3629025" cy="2514600"/>
          </a:xfrm>
        </p:grpSpPr>
        <p:sp>
          <p:nvSpPr>
            <p:cNvPr id="35877" name="AutoShape 85"/>
            <p:cNvSpPr>
              <a:spLocks noChangeArrowheads="1" noChangeShapeType="1"/>
            </p:cNvSpPr>
            <p:nvPr/>
          </p:nvSpPr>
          <p:spPr bwMode="auto">
            <a:xfrm>
              <a:off x="109547025" y="107801699"/>
              <a:ext cx="3629025" cy="25146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7" name="Text Box 86"/>
            <p:cNvSpPr txBox="1">
              <a:spLocks noChangeArrowheads="1"/>
            </p:cNvSpPr>
            <p:nvPr/>
          </p:nvSpPr>
          <p:spPr bwMode="auto">
            <a:xfrm>
              <a:off x="109640419" y="107841204"/>
              <a:ext cx="3465956" cy="2407249"/>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2 </a:t>
              </a:r>
            </a:p>
            <a:p>
              <a:pPr algn="ctr">
                <a:defRPr/>
              </a:pPr>
              <a:endParaRPr lang="en-US" sz="800" b="1" dirty="0">
                <a:solidFill>
                  <a:srgbClr val="000000"/>
                </a:solidFill>
                <a:latin typeface="Franklin Gothic Medium" pitchFamily="34" charset="0"/>
                <a:cs typeface="Arial" charset="0"/>
              </a:endParaRPr>
            </a:p>
            <a:p>
              <a:pPr algn="ctr">
                <a:defRPr/>
              </a:pPr>
              <a:r>
                <a:rPr lang="en-US" sz="1600" b="1" dirty="0">
                  <a:solidFill>
                    <a:srgbClr val="000000"/>
                  </a:solidFill>
                  <a:latin typeface="Franklin Gothic Medium" pitchFamily="34" charset="0"/>
                  <a:cs typeface="Arial" charset="0"/>
                </a:rPr>
                <a:t>It’s My Choice…</a:t>
              </a:r>
            </a:p>
            <a:p>
              <a:pPr algn="ctr">
                <a:defRPr/>
              </a:pPr>
              <a:r>
                <a:rPr lang="en-US" sz="1600" b="1" dirty="0">
                  <a:solidFill>
                    <a:srgbClr val="000000"/>
                  </a:solidFill>
                  <a:latin typeface="Franklin Gothic Medium" pitchFamily="34" charset="0"/>
                  <a:cs typeface="Arial" charset="0"/>
                </a:rPr>
                <a:t>Whole Grains Every Day!</a:t>
              </a:r>
            </a:p>
            <a:p>
              <a:pPr algn="ctr">
                <a:defRPr/>
              </a:pPr>
              <a:endParaRPr lang="en-US" sz="16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Review </a:t>
              </a:r>
              <a:r>
                <a:rPr lang="en-US" sz="1600" i="1" dirty="0">
                  <a:solidFill>
                    <a:srgbClr val="000000"/>
                  </a:solidFill>
                  <a:latin typeface="+mn-lt"/>
                  <a:cs typeface="Arial" charset="0"/>
                </a:rPr>
                <a:t>Macaroni and Rice and Bread by the Slice</a:t>
              </a:r>
              <a:r>
                <a:rPr lang="en-US" sz="1600" dirty="0">
                  <a:solidFill>
                    <a:srgbClr val="000000"/>
                  </a:solidFill>
                  <a:latin typeface="+mn-lt"/>
                  <a:cs typeface="Arial" charset="0"/>
                </a:rPr>
                <a:t>.</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Grains and Seeds from the Cereal Plant. </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Two Types of Grains – Whole and Refined.</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Comparing Whole and Refined Grains.</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Name Grains Groups Foods. </a:t>
              </a:r>
            </a:p>
            <a:p>
              <a:pPr marL="342900" indent="-342900">
                <a:buFont typeface="+mj-lt"/>
                <a:buAutoNum type="arabicPeriod"/>
                <a:defRPr/>
              </a:pPr>
              <a:endParaRPr lang="en-US" sz="800" dirty="0">
                <a:solidFill>
                  <a:srgbClr val="000000"/>
                </a:solidFill>
                <a:latin typeface="+mn-lt"/>
                <a:cs typeface="Arial" charset="0"/>
              </a:endParaRPr>
            </a:p>
            <a:p>
              <a:pPr marL="342900" indent="-342900">
                <a:buFont typeface="+mj-lt"/>
                <a:buAutoNum type="arabicPeriod"/>
                <a:defRPr/>
              </a:pPr>
              <a:r>
                <a:rPr lang="en-US" sz="1600" dirty="0" smtClean="0">
                  <a:solidFill>
                    <a:srgbClr val="000000"/>
                  </a:solidFill>
                  <a:latin typeface="+mn-lt"/>
                  <a:cs typeface="Arial" charset="0"/>
                </a:rPr>
                <a:t>Choose </a:t>
              </a:r>
              <a:r>
                <a:rPr lang="en-US" sz="1600" dirty="0">
                  <a:solidFill>
                    <a:srgbClr val="000000"/>
                  </a:solidFill>
                  <a:latin typeface="+mn-lt"/>
                  <a:cs typeface="Arial" charset="0"/>
                </a:rPr>
                <a:t>to Make Half of Your Grains Whole Grains. </a:t>
              </a:r>
            </a:p>
            <a:p>
              <a:pPr marL="342900" indent="-342900">
                <a:buFont typeface="+mj-lt"/>
                <a:buAutoNum type="arabicPeriod"/>
                <a:defRPr/>
              </a:pPr>
              <a:endParaRPr lang="en-US" sz="800" dirty="0">
                <a:solidFill>
                  <a:srgbClr val="000000"/>
                </a:solidFill>
                <a:latin typeface="+mn-lt"/>
                <a:cs typeface="Arial" charset="0"/>
              </a:endParaRPr>
            </a:p>
            <a:p>
              <a:pPr marL="342900" indent="-342900">
                <a:buFont typeface="+mj-lt"/>
                <a:buAutoNum type="arabicPeriod"/>
                <a:defRPr/>
              </a:pPr>
              <a:r>
                <a:rPr lang="en-US" sz="1600" dirty="0" smtClean="0">
                  <a:solidFill>
                    <a:srgbClr val="000000"/>
                  </a:solidFill>
                  <a:latin typeface="+mn-lt"/>
                  <a:cs typeface="Arial" charset="0"/>
                </a:rPr>
                <a:t>Plan </a:t>
              </a:r>
              <a:r>
                <a:rPr lang="en-US" sz="1600" dirty="0">
                  <a:solidFill>
                    <a:srgbClr val="000000"/>
                  </a:solidFill>
                  <a:latin typeface="+mn-lt"/>
                  <a:cs typeface="Arial" charset="0"/>
                </a:rPr>
                <a:t>Meals With Whole Grains.</a:t>
              </a: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algn="ctr">
                <a:defRPr/>
              </a:pPr>
              <a:endParaRPr lang="en-US" sz="1600" b="1" i="1" dirty="0">
                <a:solidFill>
                  <a:srgbClr val="000000"/>
                </a:solidFill>
                <a:latin typeface="Franklin Gothic Medium" pitchFamily="34" charset="0"/>
                <a:cs typeface="Arial" charset="0"/>
              </a:endParaRPr>
            </a:p>
            <a:p>
              <a:pPr>
                <a:defRPr/>
              </a:pPr>
              <a:endParaRPr lang="en-US" sz="1600" dirty="0">
                <a:solidFill>
                  <a:srgbClr val="000000"/>
                </a:solidFill>
                <a:latin typeface="Calibri"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b="1" i="1" dirty="0">
                <a:solidFill>
                  <a:srgbClr val="000000"/>
                </a:solidFill>
                <a:latin typeface="Franklin Gothic Medium" pitchFamily="34" charset="0"/>
                <a:cs typeface="Arial" charset="0"/>
              </a:endParaRPr>
            </a:p>
          </p:txBody>
        </p:sp>
      </p:grpSp>
      <p:grpSp>
        <p:nvGrpSpPr>
          <p:cNvPr id="35843" name="Group 84"/>
          <p:cNvGrpSpPr>
            <a:grpSpLocks/>
          </p:cNvGrpSpPr>
          <p:nvPr/>
        </p:nvGrpSpPr>
        <p:grpSpPr bwMode="auto">
          <a:xfrm>
            <a:off x="4876800" y="2133600"/>
            <a:ext cx="3324225" cy="2819400"/>
            <a:chOff x="109547025" y="107801708"/>
            <a:chExt cx="3629025" cy="2514600"/>
          </a:xfrm>
        </p:grpSpPr>
        <p:sp>
          <p:nvSpPr>
            <p:cNvPr id="35875"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35876"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35844"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grpSp>
        <p:nvGrpSpPr>
          <p:cNvPr id="35845" name="Group 35"/>
          <p:cNvGrpSpPr>
            <a:grpSpLocks/>
          </p:cNvGrpSpPr>
          <p:nvPr/>
        </p:nvGrpSpPr>
        <p:grpSpPr bwMode="auto">
          <a:xfrm>
            <a:off x="1066800" y="914400"/>
            <a:ext cx="6934200" cy="228600"/>
            <a:chOff x="109270800" y="109956600"/>
            <a:chExt cx="1828799" cy="457203"/>
          </a:xfrm>
        </p:grpSpPr>
        <p:sp>
          <p:nvSpPr>
            <p:cNvPr id="3584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35846" name="Picture 38" descr="IMG_1879"/>
          <p:cNvPicPr>
            <a:picLocks noChangeAspect="1" noChangeArrowheads="1"/>
          </p:cNvPicPr>
          <p:nvPr/>
        </p:nvPicPr>
        <p:blipFill>
          <a:blip r:embed="rId2">
            <a:lum bright="6000" contrast="48000"/>
            <a:extLst>
              <a:ext uri="{28A0092B-C50C-407E-A947-70E740481C1C}">
                <a14:useLocalDpi xmlns:a14="http://schemas.microsoft.com/office/drawing/2010/main" val="0"/>
              </a:ext>
            </a:extLst>
          </a:blip>
          <a:srcRect l="5449" r="9937"/>
          <a:stretch>
            <a:fillRect/>
          </a:stretch>
        </p:blipFill>
        <p:spPr bwMode="auto">
          <a:xfrm>
            <a:off x="4953000" y="2362200"/>
            <a:ext cx="3143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5847" name="Text Box 39"/>
          <p:cNvSpPr txBox="1">
            <a:spLocks noChangeArrowheads="1"/>
          </p:cNvSpPr>
          <p:nvPr/>
        </p:nvSpPr>
        <p:spPr bwMode="auto">
          <a:xfrm>
            <a:off x="4876800" y="4572000"/>
            <a:ext cx="3263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completed Grains Group Food Chart.</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84"/>
          <p:cNvGrpSpPr>
            <a:grpSpLocks/>
          </p:cNvGrpSpPr>
          <p:nvPr/>
        </p:nvGrpSpPr>
        <p:grpSpPr bwMode="auto">
          <a:xfrm>
            <a:off x="685800" y="1524000"/>
            <a:ext cx="3629025" cy="48768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Our Amazing Classroom </a:t>
              </a:r>
            </a:p>
            <a:p>
              <a:pPr algn="ctr">
                <a:defRPr/>
              </a:pPr>
              <a:r>
                <a:rPr lang="en-US" sz="1600" b="1" dirty="0">
                  <a:latin typeface="Franklin Gothic Medium" pitchFamily="34" charset="0"/>
                  <a:cs typeface="Arial" charset="0"/>
                </a:rPr>
                <a:t>Enhancing the Learning</a:t>
              </a:r>
            </a:p>
            <a:p>
              <a:pPr algn="ctr">
                <a:defRPr/>
              </a:pPr>
              <a:endParaRPr lang="en-US" sz="800" b="1" dirty="0">
                <a:latin typeface="Calibri" pitchFamily="34" charset="0"/>
                <a:cs typeface="Arial" charset="0"/>
              </a:endParaRPr>
            </a:p>
            <a:p>
              <a:pPr marL="342900" indent="-342900">
                <a:buFont typeface="Wingdings" pitchFamily="2" charset="2"/>
                <a:buChar char="Ø"/>
                <a:defRPr/>
              </a:pPr>
              <a:r>
                <a:rPr lang="en-US" sz="1600" i="1" dirty="0">
                  <a:latin typeface="Calibri" pitchFamily="34" charset="0"/>
                  <a:cs typeface="Arial" charset="0"/>
                </a:rPr>
                <a:t>Take water breaks.</a:t>
              </a:r>
            </a:p>
            <a:p>
              <a:pPr marL="342900" indent="-342900">
                <a:buFont typeface="Wingdings" pitchFamily="2" charset="2"/>
                <a:buChar char="Ø"/>
                <a:defRPr/>
              </a:pPr>
              <a:r>
                <a:rPr lang="en-US" sz="1600" i="1" dirty="0">
                  <a:latin typeface="Calibri" pitchFamily="34" charset="0"/>
                  <a:cs typeface="Arial" charset="0"/>
                </a:rPr>
                <a:t>Inform parents of your classroom policies.</a:t>
              </a:r>
            </a:p>
            <a:p>
              <a:pPr marL="342900" indent="-342900">
                <a:buFont typeface="Wingdings" pitchFamily="2" charset="2"/>
                <a:buChar char="Ø"/>
                <a:defRPr/>
              </a:pPr>
              <a:r>
                <a:rPr lang="en-US" sz="1600" i="1" dirty="0">
                  <a:latin typeface="Calibri" pitchFamily="34" charset="0"/>
                  <a:cs typeface="Arial" charset="0"/>
                </a:rPr>
                <a:t>Keep yourself healthy.</a:t>
              </a:r>
            </a:p>
            <a:p>
              <a:pPr marL="342900" indent="-342900">
                <a:buFont typeface="Wingdings" pitchFamily="2" charset="2"/>
                <a:buChar char="Ø"/>
                <a:defRPr/>
              </a:pPr>
              <a:r>
                <a:rPr lang="en-US" sz="1600" i="1" dirty="0">
                  <a:latin typeface="Calibri" pitchFamily="34" charset="0"/>
                  <a:cs typeface="Arial" charset="0"/>
                </a:rPr>
                <a:t>Start a Squeaky Clean Friday.</a:t>
              </a:r>
            </a:p>
            <a:p>
              <a:pPr marL="342900" indent="-342900">
                <a:buFont typeface="Wingdings" pitchFamily="2" charset="2"/>
                <a:buChar char="Ø"/>
                <a:defRPr/>
              </a:pPr>
              <a:r>
                <a:rPr lang="en-US" sz="1600" i="1" dirty="0">
                  <a:latin typeface="Calibri" pitchFamily="34" charset="0"/>
                  <a:cs typeface="Arial" charset="0"/>
                </a:rPr>
                <a:t>Lead students in aerobic activities.</a:t>
              </a:r>
            </a:p>
            <a:p>
              <a:pPr>
                <a:defRPr/>
              </a:pPr>
              <a:endParaRPr lang="en-US" b="1" dirty="0">
                <a:latin typeface="Calibri" pitchFamily="34" charset="0"/>
                <a:cs typeface="Arial" charset="0"/>
              </a:endParaRPr>
            </a:p>
            <a:p>
              <a:pPr>
                <a:defRPr/>
              </a:pPr>
              <a:endParaRPr lang="en-US" b="1" dirty="0">
                <a:latin typeface="Calibri" pitchFamily="34" charset="0"/>
                <a:cs typeface="Arial" charset="0"/>
              </a:endParaRPr>
            </a:p>
            <a:p>
              <a:pPr algn="ctr">
                <a:defRPr/>
              </a:pPr>
              <a:r>
                <a:rPr lang="en-US" sz="1600" b="1" dirty="0">
                  <a:latin typeface="Calibri" pitchFamily="34" charset="0"/>
                  <a:cs typeface="Arial" charset="0"/>
                </a:rPr>
                <a:t>Read More Books on </a:t>
              </a:r>
            </a:p>
            <a:p>
              <a:pPr algn="ctr">
                <a:defRPr/>
              </a:pPr>
              <a:r>
                <a:rPr lang="en-US" sz="1600" b="1" dirty="0">
                  <a:latin typeface="Calibri" pitchFamily="34" charset="0"/>
                  <a:cs typeface="Arial" charset="0"/>
                </a:rPr>
                <a:t>the Grains Groups and Carbohydrates</a:t>
              </a:r>
            </a:p>
            <a:p>
              <a:pPr algn="ctr">
                <a:defRPr/>
              </a:pPr>
              <a:endParaRPr lang="en-US" sz="800" b="1" i="1" dirty="0">
                <a:latin typeface="Calibri" pitchFamily="34" charset="0"/>
                <a:cs typeface="Arial" charset="0"/>
              </a:endParaRPr>
            </a:p>
            <a:p>
              <a:pPr algn="ctr">
                <a:defRPr/>
              </a:pPr>
              <a:r>
                <a:rPr lang="en-US" sz="1600" i="1" dirty="0">
                  <a:latin typeface="Calibri" pitchFamily="34" charset="0"/>
                  <a:cs typeface="Arial" charset="0"/>
                </a:rPr>
                <a:t>Everybody Cooks Rice </a:t>
              </a:r>
              <a:r>
                <a:rPr lang="en-US" sz="1600" dirty="0">
                  <a:latin typeface="Calibri" pitchFamily="34" charset="0"/>
                  <a:cs typeface="Arial" charset="0"/>
                </a:rPr>
                <a:t>by Norah Dooley</a:t>
              </a:r>
              <a:endParaRPr lang="en-US" sz="1600" i="1" dirty="0">
                <a:latin typeface="Calibri" pitchFamily="34" charset="0"/>
                <a:cs typeface="Arial" charset="0"/>
              </a:endParaRPr>
            </a:p>
            <a:p>
              <a:pPr algn="ctr">
                <a:defRPr/>
              </a:pPr>
              <a:endParaRPr lang="en-US" b="1" dirty="0">
                <a:latin typeface="Calibri" pitchFamily="34" charset="0"/>
                <a:cs typeface="Arial" charset="0"/>
              </a:endParaRPr>
            </a:p>
            <a:p>
              <a:pPr algn="ctr">
                <a:defRPr/>
              </a:pPr>
              <a:endParaRPr lang="en-US" i="1" dirty="0">
                <a:latin typeface="Calibri" pitchFamily="34" charset="0"/>
                <a:cs typeface="Arial" charset="0"/>
              </a:endParaRPr>
            </a:p>
          </p:txBody>
        </p:sp>
        <p:sp>
          <p:nvSpPr>
            <p:cNvPr id="36903"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solidFill>
                  <a:srgbClr val="000000"/>
                </a:solidFill>
                <a:latin typeface="Franklin Gothic Medium" panose="020B0603020102020204" pitchFamily="34" charset="0"/>
              </a:endParaRPr>
            </a:p>
          </p:txBody>
        </p:sp>
      </p:grpSp>
      <p:grpSp>
        <p:nvGrpSpPr>
          <p:cNvPr id="36867" name="Group 84"/>
          <p:cNvGrpSpPr>
            <a:grpSpLocks/>
          </p:cNvGrpSpPr>
          <p:nvPr/>
        </p:nvGrpSpPr>
        <p:grpSpPr bwMode="auto">
          <a:xfrm>
            <a:off x="4676775" y="1524000"/>
            <a:ext cx="3629025" cy="4876800"/>
            <a:chOff x="109547025" y="107801708"/>
            <a:chExt cx="3629025" cy="2514600"/>
          </a:xfrm>
        </p:grpSpPr>
        <p:sp>
          <p:nvSpPr>
            <p:cNvPr id="3690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36901" name="Text Box 86"/>
            <p:cNvSpPr txBox="1">
              <a:spLocks noChangeArrowheads="1"/>
            </p:cNvSpPr>
            <p:nvPr/>
          </p:nvSpPr>
          <p:spPr bwMode="auto">
            <a:xfrm>
              <a:off x="109640952" y="107840999"/>
              <a:ext cx="3465309" cy="24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36868" name="TextBox 40"/>
          <p:cNvSpPr txBox="1">
            <a:spLocks noChangeArrowheads="1"/>
          </p:cNvSpPr>
          <p:nvPr/>
        </p:nvSpPr>
        <p:spPr bwMode="auto">
          <a:xfrm>
            <a:off x="5249863" y="1676400"/>
            <a:ext cx="252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Franklin Gothic Medium" panose="020B0603020102020204" pitchFamily="34" charset="0"/>
              </a:rPr>
              <a:t>Classroom Tasting </a:t>
            </a:r>
          </a:p>
        </p:txBody>
      </p:sp>
      <p:sp>
        <p:nvSpPr>
          <p:cNvPr id="36869" name="TextBox 44"/>
          <p:cNvSpPr txBox="1">
            <a:spLocks noChangeArrowheads="1"/>
          </p:cNvSpPr>
          <p:nvPr/>
        </p:nvSpPr>
        <p:spPr bwMode="auto">
          <a:xfrm>
            <a:off x="4960938" y="4572000"/>
            <a:ext cx="3116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Brown Rice…</a:t>
            </a:r>
            <a:r>
              <a:rPr lang="en-US" altLang="en-US" sz="1600">
                <a:latin typeface="Calibri" panose="020F0502020204030204" pitchFamily="34" charset="0"/>
              </a:rPr>
              <a:t>is a whole grain that still has most of its natural nutrition.  It is an excellent source of fiber and other vitamins and minerals important for good digestion. </a:t>
            </a:r>
            <a:endParaRPr lang="en-US" altLang="en-US" sz="1600" b="1">
              <a:latin typeface="Calibri" panose="020F0502020204030204" pitchFamily="34" charset="0"/>
            </a:endParaRPr>
          </a:p>
        </p:txBody>
      </p:sp>
      <p:sp>
        <p:nvSpPr>
          <p:cNvPr id="36870"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grpSp>
        <p:nvGrpSpPr>
          <p:cNvPr id="36871" name="Group 35"/>
          <p:cNvGrpSpPr>
            <a:grpSpLocks/>
          </p:cNvGrpSpPr>
          <p:nvPr/>
        </p:nvGrpSpPr>
        <p:grpSpPr bwMode="auto">
          <a:xfrm>
            <a:off x="1066800" y="914400"/>
            <a:ext cx="6934200" cy="228600"/>
            <a:chOff x="109270800" y="109956600"/>
            <a:chExt cx="1828799" cy="457203"/>
          </a:xfrm>
        </p:grpSpPr>
        <p:sp>
          <p:nvSpPr>
            <p:cNvPr id="36873"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4"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5"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6"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7"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8"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9"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0"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1"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2"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3"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4"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5"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6"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7"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8"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9"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0"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1"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2"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3"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4"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5"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6"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7"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8"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9"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36872" name="Picture 42" descr="brown &amp; white 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292350"/>
            <a:ext cx="30003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85"/>
          <p:cNvSpPr>
            <a:spLocks noChangeArrowheads="1" noChangeShapeType="1"/>
          </p:cNvSpPr>
          <p:nvPr/>
        </p:nvSpPr>
        <p:spPr bwMode="auto">
          <a:xfrm>
            <a:off x="685800"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7891" name="AutoShape 85"/>
          <p:cNvSpPr>
            <a:spLocks noChangeArrowheads="1" noChangeShapeType="1"/>
          </p:cNvSpPr>
          <p:nvPr/>
        </p:nvSpPr>
        <p:spPr bwMode="auto">
          <a:xfrm>
            <a:off x="4676775"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7892" name="Picture 36" descr="Family Time - Take Home Sheet (English).jpg"/>
          <p:cNvPicPr>
            <a:picLocks noChangeAspect="1"/>
          </p:cNvPicPr>
          <p:nvPr/>
        </p:nvPicPr>
        <p:blipFill>
          <a:blip r:embed="rId2" cstate="print">
            <a:extLst>
              <a:ext uri="{28A0092B-C50C-407E-A947-70E740481C1C}">
                <a14:useLocalDpi xmlns:a14="http://schemas.microsoft.com/office/drawing/2010/main" val="0"/>
              </a:ext>
            </a:extLst>
          </a:blip>
          <a:srcRect l="9302" t="3258" r="9302" b="5093"/>
          <a:stretch>
            <a:fillRect/>
          </a:stretch>
        </p:blipFill>
        <p:spPr bwMode="auto">
          <a:xfrm>
            <a:off x="914400" y="1647825"/>
            <a:ext cx="315753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7" descr="Families Have You Tasted...Sweet Potatoes (English).jpg"/>
          <p:cNvPicPr>
            <a:picLocks noChangeAspect="1"/>
          </p:cNvPicPr>
          <p:nvPr/>
        </p:nvPicPr>
        <p:blipFill>
          <a:blip r:embed="rId3" cstate="print">
            <a:extLst>
              <a:ext uri="{28A0092B-C50C-407E-A947-70E740481C1C}">
                <a14:useLocalDpi xmlns:a14="http://schemas.microsoft.com/office/drawing/2010/main" val="0"/>
              </a:ext>
            </a:extLst>
          </a:blip>
          <a:srcRect l="9352" t="2820" r="8817" b="5040"/>
          <a:stretch>
            <a:fillRect/>
          </a:stretch>
        </p:blipFill>
        <p:spPr bwMode="auto">
          <a:xfrm>
            <a:off x="4876800" y="1600200"/>
            <a:ext cx="32766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3</a:t>
            </a:r>
          </a:p>
        </p:txBody>
      </p:sp>
      <p:grpSp>
        <p:nvGrpSpPr>
          <p:cNvPr id="37895" name="Group 35"/>
          <p:cNvGrpSpPr>
            <a:grpSpLocks/>
          </p:cNvGrpSpPr>
          <p:nvPr/>
        </p:nvGrpSpPr>
        <p:grpSpPr bwMode="auto">
          <a:xfrm>
            <a:off x="1066800" y="914400"/>
            <a:ext cx="6934200" cy="228600"/>
            <a:chOff x="109270800" y="109956600"/>
            <a:chExt cx="1828799" cy="457203"/>
          </a:xfrm>
        </p:grpSpPr>
        <p:sp>
          <p:nvSpPr>
            <p:cNvPr id="3789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84"/>
          <p:cNvGrpSpPr>
            <a:grpSpLocks/>
          </p:cNvGrpSpPr>
          <p:nvPr/>
        </p:nvGrpSpPr>
        <p:grpSpPr bwMode="auto">
          <a:xfrm>
            <a:off x="685800" y="1524000"/>
            <a:ext cx="3629025" cy="5029200"/>
            <a:chOff x="109547025" y="107801708"/>
            <a:chExt cx="3629025" cy="2514600"/>
          </a:xfrm>
        </p:grpSpPr>
        <p:sp>
          <p:nvSpPr>
            <p:cNvPr id="38951"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839808"/>
              <a:ext cx="3465512" cy="2476500"/>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It’s My Choice…Vary the Protein!</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mn-lt"/>
                  <a:cs typeface="Arial" charset="0"/>
                </a:rPr>
                <a:t>Students learn that protein comes from both plant and animal sources.</a:t>
              </a:r>
            </a:p>
            <a:p>
              <a:pPr algn="ctr">
                <a:defRPr/>
              </a:pPr>
              <a:endParaRPr lang="en-US" sz="1600" b="1" dirty="0">
                <a:solidFill>
                  <a:srgbClr val="000000"/>
                </a:solidFill>
                <a:latin typeface="Franklin Gothic Medium" pitchFamily="34" charset="0"/>
                <a:cs typeface="Arial" charset="0"/>
              </a:endParaRPr>
            </a:p>
            <a:p>
              <a:pPr>
                <a:defRPr/>
              </a:pPr>
              <a:r>
                <a:rPr lang="en-US" sz="1600" b="1" dirty="0">
                  <a:solidFill>
                    <a:srgbClr val="000000"/>
                  </a:solidFill>
                  <a:latin typeface="Franklin Gothic Medium" pitchFamily="34" charset="0"/>
                  <a:cs typeface="Arial" charset="0"/>
                </a:rPr>
                <a:t>Objectives:</a:t>
              </a:r>
            </a:p>
            <a:p>
              <a:pPr>
                <a:defRPr/>
              </a:pPr>
              <a:endParaRPr lang="en-US" sz="800" b="1" dirty="0">
                <a:solidFill>
                  <a:srgbClr val="000000"/>
                </a:solidFill>
                <a:latin typeface="Franklin Gothic Medium" pitchFamily="34" charset="0"/>
                <a:cs typeface="Arial" charset="0"/>
              </a:endParaRPr>
            </a:p>
            <a:p>
              <a:pPr marL="342900" indent="-342900">
                <a:buFont typeface="Wingdings" pitchFamily="2" charset="2"/>
                <a:buChar char="Ø"/>
                <a:defRPr/>
              </a:pPr>
              <a:r>
                <a:rPr lang="en-US" sz="1600" dirty="0">
                  <a:solidFill>
                    <a:srgbClr val="000000"/>
                  </a:solidFill>
                  <a:latin typeface="+mn-lt"/>
                  <a:cs typeface="Arial" charset="0"/>
                </a:rPr>
                <a:t>Describe protein as the key nutrient of the Protein Group and that we should eat Protein Group foods every day.</a:t>
              </a:r>
            </a:p>
            <a:p>
              <a:pPr marL="342900" indent="-342900">
                <a:buFont typeface="Wingdings" pitchFamily="2" charset="2"/>
                <a:buChar char="Ø"/>
                <a:defRPr/>
              </a:pPr>
              <a:r>
                <a:rPr lang="en-US" sz="1600" dirty="0">
                  <a:solidFill>
                    <a:srgbClr val="000000"/>
                  </a:solidFill>
                  <a:latin typeface="+mn-lt"/>
                  <a:cs typeface="Arial" charset="0"/>
                </a:rPr>
                <a:t>Describe that Protein Group foods are the body’s building blocks and help build strong muscles, cartilage, skin, blood, and brains.</a:t>
              </a:r>
            </a:p>
            <a:p>
              <a:pPr marL="342900" indent="-342900">
                <a:buFont typeface="Wingdings" pitchFamily="2" charset="2"/>
                <a:buChar char="Ø"/>
                <a:defRPr/>
              </a:pPr>
              <a:r>
                <a:rPr lang="en-US" sz="1600" dirty="0">
                  <a:solidFill>
                    <a:srgbClr val="000000"/>
                  </a:solidFill>
                  <a:latin typeface="+mn-lt"/>
                  <a:cs typeface="Arial" charset="0"/>
                </a:rPr>
                <a:t>Describe Protein Group sources as coming from both animals and plants.</a:t>
              </a:r>
            </a:p>
            <a:p>
              <a:pPr marL="342900" indent="-342900">
                <a:buFont typeface="Wingdings" pitchFamily="2" charset="2"/>
                <a:buChar char="Ø"/>
                <a:defRPr/>
              </a:pPr>
              <a:r>
                <a:rPr lang="en-US" sz="1600" dirty="0">
                  <a:solidFill>
                    <a:srgbClr val="000000"/>
                  </a:solidFill>
                  <a:latin typeface="+mn-lt"/>
                  <a:cs typeface="Arial" charset="0"/>
                </a:rPr>
                <a:t>Identify how to include Protein Group foods in daily meals and snacks.</a:t>
              </a:r>
            </a:p>
            <a:p>
              <a:pPr marL="342900" indent="-342900">
                <a:buFont typeface="Wingdings" pitchFamily="2" charset="2"/>
                <a:buChar char="Ø"/>
                <a:defRPr/>
              </a:pPr>
              <a:endParaRPr lang="en-US" sz="1600" dirty="0">
                <a:solidFill>
                  <a:srgbClr val="000000"/>
                </a:solidFill>
                <a:latin typeface="+mn-lt"/>
                <a:cs typeface="Arial" charset="0"/>
              </a:endParaRPr>
            </a:p>
          </p:txBody>
        </p:sp>
      </p:grpSp>
      <p:grpSp>
        <p:nvGrpSpPr>
          <p:cNvPr id="38915" name="Group 92"/>
          <p:cNvGrpSpPr>
            <a:grpSpLocks/>
          </p:cNvGrpSpPr>
          <p:nvPr/>
        </p:nvGrpSpPr>
        <p:grpSpPr bwMode="auto">
          <a:xfrm>
            <a:off x="4191000" y="4343400"/>
            <a:ext cx="4114800" cy="1524000"/>
            <a:chOff x="4191000" y="4572000"/>
            <a:chExt cx="4800600" cy="1905000"/>
          </a:xfrm>
        </p:grpSpPr>
        <p:sp>
          <p:nvSpPr>
            <p:cNvPr id="38949" name="AutoShape 48"/>
            <p:cNvSpPr>
              <a:spLocks noChangeArrowheads="1" noChangeShapeType="1"/>
            </p:cNvSpPr>
            <p:nvPr/>
          </p:nvSpPr>
          <p:spPr bwMode="auto">
            <a:xfrm>
              <a:off x="4191000" y="4572000"/>
              <a:ext cx="4800600" cy="1905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8950" name="Text Box 50"/>
            <p:cNvSpPr txBox="1">
              <a:spLocks noChangeArrowheads="1"/>
            </p:cNvSpPr>
            <p:nvPr/>
          </p:nvSpPr>
          <p:spPr bwMode="auto">
            <a:xfrm>
              <a:off x="4368800" y="4800600"/>
              <a:ext cx="4444314" cy="1371600"/>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latin typeface="Calibri" panose="020F0502020204030204" pitchFamily="34" charset="0"/>
                </a:rPr>
                <a:t>    </a:t>
              </a:r>
            </a:p>
            <a:p>
              <a:pPr algn="ctr" eaLnBrk="1" hangingPunct="1"/>
              <a:r>
                <a:rPr lang="en-US" altLang="en-US" sz="2000" b="1" i="1">
                  <a:latin typeface="Franklin Gothic Medium" panose="020B0603020102020204" pitchFamily="34" charset="0"/>
                </a:rPr>
                <a:t>Scrambled Eggs Super!</a:t>
              </a:r>
            </a:p>
            <a:p>
              <a:pPr algn="ctr" eaLnBrk="1" hangingPunct="1"/>
              <a:endParaRPr lang="en-US" altLang="en-US" sz="800">
                <a:latin typeface="Franklin Gothic Medium" panose="020B0603020102020204" pitchFamily="34" charset="0"/>
              </a:endParaRPr>
            </a:p>
            <a:p>
              <a:pPr algn="ctr" eaLnBrk="1" hangingPunct="1"/>
              <a:r>
                <a:rPr lang="en-US" altLang="en-US">
                  <a:latin typeface="Franklin Gothic Medium" panose="020B0603020102020204" pitchFamily="34" charset="0"/>
                </a:rPr>
                <a:t>by Dr. Suess</a:t>
              </a:r>
            </a:p>
          </p:txBody>
        </p:sp>
      </p:grpSp>
      <p:sp>
        <p:nvSpPr>
          <p:cNvPr id="38916" name="TextBox 83"/>
          <p:cNvSpPr txBox="1">
            <a:spLocks noChangeArrowheads="1"/>
          </p:cNvSpPr>
          <p:nvPr/>
        </p:nvSpPr>
        <p:spPr bwMode="auto">
          <a:xfrm>
            <a:off x="1066800" y="228600"/>
            <a:ext cx="6324600" cy="830263"/>
          </a:xfrm>
          <a:prstGeom prst="rect">
            <a:avLst/>
          </a:prstGeom>
          <a:solidFill>
            <a:srgbClr val="CC0000"/>
          </a:solidFill>
          <a:ln w="9525">
            <a:solidFill>
              <a:srgbClr val="CC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a:t>
            </a:r>
          </a:p>
          <a:p>
            <a:pPr algn="ctr" eaLnBrk="1" hangingPunct="1"/>
            <a:r>
              <a:rPr lang="en-US" altLang="en-US" sz="2400" b="1">
                <a:solidFill>
                  <a:schemeClr val="bg1"/>
                </a:solidFill>
                <a:latin typeface="Franklin Gothic Medium" panose="020B0603020102020204" pitchFamily="34" charset="0"/>
              </a:rPr>
              <a:t>VARY THE PROTEIN!</a:t>
            </a:r>
          </a:p>
        </p:txBody>
      </p:sp>
      <p:grpSp>
        <p:nvGrpSpPr>
          <p:cNvPr id="38917" name="Group 91"/>
          <p:cNvGrpSpPr>
            <a:grpSpLocks/>
          </p:cNvGrpSpPr>
          <p:nvPr/>
        </p:nvGrpSpPr>
        <p:grpSpPr bwMode="auto">
          <a:xfrm>
            <a:off x="7239000" y="152400"/>
            <a:ext cx="914400" cy="914400"/>
            <a:chOff x="116300207" y="105521749"/>
            <a:chExt cx="1143000" cy="1085850"/>
          </a:xfrm>
        </p:grpSpPr>
        <p:sp>
          <p:nvSpPr>
            <p:cNvPr id="38947" name="AutoShape 92"/>
            <p:cNvSpPr>
              <a:spLocks noChangeArrowheads="1"/>
            </p:cNvSpPr>
            <p:nvPr/>
          </p:nvSpPr>
          <p:spPr bwMode="auto">
            <a:xfrm>
              <a:off x="116300207" y="105521749"/>
              <a:ext cx="1143000" cy="1085850"/>
            </a:xfrm>
            <a:prstGeom prst="cube">
              <a:avLst>
                <a:gd name="adj" fmla="val 14472"/>
              </a:avLst>
            </a:prstGeom>
            <a:solidFill>
              <a:srgbClr val="FFFFCC"/>
            </a:solidFill>
            <a:ln w="3175">
              <a:solidFill>
                <a:srgbClr val="CC0000"/>
              </a:solidFill>
              <a:miter lim="800000"/>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8948" name="Text Box 93"/>
            <p:cNvSpPr txBox="1">
              <a:spLocks noChangeArrowheads="1"/>
            </p:cNvSpPr>
            <p:nvPr/>
          </p:nvSpPr>
          <p:spPr bwMode="auto">
            <a:xfrm>
              <a:off x="116319302" y="105750348"/>
              <a:ext cx="10096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400" b="1">
                  <a:solidFill>
                    <a:srgbClr val="000000"/>
                  </a:solidFill>
                  <a:latin typeface="Franklin Gothic Medium" panose="020B0603020102020204" pitchFamily="34" charset="0"/>
                </a:rPr>
                <a:t>Lesson </a:t>
              </a:r>
            </a:p>
            <a:p>
              <a:pPr algn="ctr" eaLnBrk="1" hangingPunct="1"/>
              <a:r>
                <a:rPr lang="en-US" altLang="en-US" sz="1400" b="1">
                  <a:solidFill>
                    <a:srgbClr val="000000"/>
                  </a:solidFill>
                  <a:latin typeface="Franklin Gothic Medium" panose="020B0603020102020204" pitchFamily="34" charset="0"/>
                </a:rPr>
                <a:t>4</a:t>
              </a:r>
              <a:endParaRPr lang="en-US" altLang="en-US" sz="1400"/>
            </a:p>
          </p:txBody>
        </p:sp>
      </p:grpSp>
      <p:grpSp>
        <p:nvGrpSpPr>
          <p:cNvPr id="38918" name="Group 35"/>
          <p:cNvGrpSpPr>
            <a:grpSpLocks/>
          </p:cNvGrpSpPr>
          <p:nvPr/>
        </p:nvGrpSpPr>
        <p:grpSpPr bwMode="auto">
          <a:xfrm>
            <a:off x="990600" y="1066800"/>
            <a:ext cx="6934200" cy="228600"/>
            <a:chOff x="109270800" y="109956600"/>
            <a:chExt cx="1828799" cy="457203"/>
          </a:xfrm>
        </p:grpSpPr>
        <p:sp>
          <p:nvSpPr>
            <p:cNvPr id="38920"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1"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2"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3"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4"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5"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6"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7"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8"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9"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0"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1"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2"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3"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4"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5"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6"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7"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8"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9"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0"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1"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2"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3"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4"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5"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6"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38919" name="Picture 42" descr="boys cracking eggs"/>
          <p:cNvPicPr>
            <a:picLocks noChangeAspect="1" noChangeArrowheads="1"/>
          </p:cNvPicPr>
          <p:nvPr/>
        </p:nvPicPr>
        <p:blipFill>
          <a:blip r:embed="rId2">
            <a:clrChange>
              <a:clrFrom>
                <a:srgbClr val="F9F6F1"/>
              </a:clrFrom>
              <a:clrTo>
                <a:srgbClr val="F9F6F1">
                  <a:alpha val="0"/>
                </a:srgbClr>
              </a:clrTo>
            </a:clrChange>
            <a:extLst>
              <a:ext uri="{28A0092B-C50C-407E-A947-70E740481C1C}">
                <a14:useLocalDpi xmlns:a14="http://schemas.microsoft.com/office/drawing/2010/main" val="0"/>
              </a:ext>
            </a:extLst>
          </a:blip>
          <a:srcRect/>
          <a:stretch>
            <a:fillRect/>
          </a:stretch>
        </p:blipFill>
        <p:spPr bwMode="auto">
          <a:xfrm>
            <a:off x="4419600" y="1828800"/>
            <a:ext cx="3806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sp>
        <p:nvSpPr>
          <p:cNvPr id="39939" name="AutoShape 85"/>
          <p:cNvSpPr>
            <a:spLocks noChangeArrowheads="1" noChangeShapeType="1"/>
          </p:cNvSpPr>
          <p:nvPr/>
        </p:nvSpPr>
        <p:spPr bwMode="auto">
          <a:xfrm>
            <a:off x="685800" y="1447800"/>
            <a:ext cx="7772400" cy="48768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Benefits of the Protein Group</a:t>
            </a:r>
          </a:p>
          <a:p>
            <a:pPr>
              <a:defRPr/>
            </a:pPr>
            <a:endParaRPr lang="en-US" sz="800" dirty="0">
              <a:latin typeface="+mn-lt"/>
              <a:cs typeface="Arial" charset="0"/>
            </a:endParaRPr>
          </a:p>
          <a:p>
            <a:pPr>
              <a:defRPr/>
            </a:pPr>
            <a:r>
              <a:rPr lang="en-US" sz="1600" dirty="0">
                <a:latin typeface="+mn-lt"/>
                <a:cs typeface="Arial" charset="0"/>
              </a:rPr>
              <a:t>Proteins are one of the essential nutrients needed for good health.  Proteins function as the body's building blocks.  Because of children's higher growth rates, it is especially important for them to eat protein-rich foods every day.</a:t>
            </a:r>
          </a:p>
          <a:p>
            <a:pPr>
              <a:defRPr/>
            </a:pPr>
            <a:endParaRPr lang="en-US" sz="800" dirty="0">
              <a:latin typeface="+mn-lt"/>
              <a:cs typeface="Arial" charset="0"/>
            </a:endParaRPr>
          </a:p>
          <a:p>
            <a:pPr>
              <a:defRPr/>
            </a:pPr>
            <a:r>
              <a:rPr lang="en-US" sz="1600" b="1" dirty="0">
                <a:latin typeface="+mn-lt"/>
                <a:cs typeface="Arial" charset="0"/>
              </a:rPr>
              <a:t>Health Benefits of Protein</a:t>
            </a:r>
            <a:endParaRPr lang="en-US" sz="1600" dirty="0">
              <a:latin typeface="+mn-lt"/>
              <a:cs typeface="Arial" charset="0"/>
            </a:endParaRPr>
          </a:p>
          <a:p>
            <a:pPr>
              <a:defRPr/>
            </a:pPr>
            <a:r>
              <a:rPr lang="en-US" sz="1600" dirty="0">
                <a:latin typeface="+mn-lt"/>
                <a:cs typeface="Arial" charset="0"/>
              </a:rPr>
              <a:t>According to the U.S.D.A., there are many health benefits derived from the Protein Group of MyPlate:</a:t>
            </a:r>
          </a:p>
          <a:p>
            <a:pPr marL="685800" lvl="1" indent="-342900">
              <a:buFont typeface="Wingdings" pitchFamily="2" charset="2"/>
              <a:buChar char="Ø"/>
              <a:defRPr/>
            </a:pPr>
            <a:r>
              <a:rPr lang="en-US" sz="1600" dirty="0">
                <a:latin typeface="+mn-lt"/>
                <a:cs typeface="Arial" charset="0"/>
              </a:rPr>
              <a:t>Proteins function as building blocks for bones, muscles, cartilage, skin, blood, and the brain.  They are also building blocks for enzymes, hormones, and vitamins.  </a:t>
            </a:r>
          </a:p>
          <a:p>
            <a:pPr marL="685800" lvl="1" indent="-342900">
              <a:buFont typeface="Wingdings" pitchFamily="2" charset="2"/>
              <a:buChar char="Ø"/>
              <a:defRPr/>
            </a:pPr>
            <a:r>
              <a:rPr lang="en-US" sz="1600" dirty="0">
                <a:latin typeface="+mn-lt"/>
                <a:cs typeface="Arial" charset="0"/>
              </a:rPr>
              <a:t>B vitamins found in the Protein Group help the body release energy, play a vital role in the function of the nervous system, aid in the formation of red blood cells, and help build tissues.</a:t>
            </a:r>
          </a:p>
          <a:p>
            <a:pPr marL="685800" lvl="1" indent="-342900">
              <a:buFont typeface="Wingdings" pitchFamily="2" charset="2"/>
              <a:buChar char="Ø"/>
              <a:defRPr/>
            </a:pPr>
            <a:r>
              <a:rPr lang="en-US" sz="1600" dirty="0">
                <a:latin typeface="+mn-lt"/>
                <a:cs typeface="Arial" charset="0"/>
              </a:rPr>
              <a:t>Protein Group Foods are a main source of iron used to carry oxygen in the blood. </a:t>
            </a:r>
          </a:p>
          <a:p>
            <a:pPr marL="685800" lvl="1" indent="-342900">
              <a:buFont typeface="Wingdings" pitchFamily="2" charset="2"/>
              <a:buChar char="Ø"/>
              <a:defRPr/>
            </a:pPr>
            <a:r>
              <a:rPr lang="en-US" sz="1600" dirty="0">
                <a:latin typeface="+mn-lt"/>
                <a:cs typeface="Arial" charset="0"/>
              </a:rPr>
              <a:t>Magnesium is used in building bones and in releasing energy from muscles.</a:t>
            </a:r>
          </a:p>
          <a:p>
            <a:pPr marL="685800" lvl="1" indent="-342900">
              <a:buFont typeface="Wingdings" pitchFamily="2" charset="2"/>
              <a:buChar char="Ø"/>
              <a:defRPr/>
            </a:pPr>
            <a:r>
              <a:rPr lang="en-US" sz="1600" dirty="0">
                <a:latin typeface="+mn-lt"/>
                <a:cs typeface="Arial" charset="0"/>
              </a:rPr>
              <a:t>Zinc is necessary for biochemical reactions and helps the immune system function properly.</a:t>
            </a:r>
          </a:p>
          <a:p>
            <a:pPr marL="685800" lvl="1" indent="-342900">
              <a:buFont typeface="Wingdings" pitchFamily="2" charset="2"/>
              <a:buChar char="Ø"/>
              <a:defRPr/>
            </a:pPr>
            <a:r>
              <a:rPr lang="en-US" sz="1600" dirty="0">
                <a:latin typeface="+mn-lt"/>
                <a:cs typeface="Arial" charset="0"/>
              </a:rPr>
              <a:t>EPA and DHA are omega-3 fatty acids found in varying amounts in seafood.  Adults   eating 8 ounces per week of seafood have reduced their risk for heart disease. </a:t>
            </a: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p:txBody>
      </p:sp>
      <p:grpSp>
        <p:nvGrpSpPr>
          <p:cNvPr id="39940" name="Group 35"/>
          <p:cNvGrpSpPr>
            <a:grpSpLocks/>
          </p:cNvGrpSpPr>
          <p:nvPr/>
        </p:nvGrpSpPr>
        <p:grpSpPr bwMode="auto">
          <a:xfrm>
            <a:off x="1066800" y="914400"/>
            <a:ext cx="6934200" cy="228600"/>
            <a:chOff x="109270800" y="109956600"/>
            <a:chExt cx="1828799" cy="457203"/>
          </a:xfrm>
        </p:grpSpPr>
        <p:sp>
          <p:nvSpPr>
            <p:cNvPr id="3994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84"/>
          <p:cNvGrpSpPr>
            <a:grpSpLocks/>
          </p:cNvGrpSpPr>
          <p:nvPr/>
        </p:nvGrpSpPr>
        <p:grpSpPr bwMode="auto">
          <a:xfrm>
            <a:off x="685800" y="1524000"/>
            <a:ext cx="3629025" cy="4876800"/>
            <a:chOff x="109547025" y="107801708"/>
            <a:chExt cx="3629025" cy="2514600"/>
          </a:xfrm>
        </p:grpSpPr>
        <p:sp>
          <p:nvSpPr>
            <p:cNvPr id="40997"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7943"/>
              <a:ext cx="3465512" cy="233042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1 Book Reading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Scrambled Eggs Super!</a:t>
              </a: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sz="1600" b="1" i="1" dirty="0">
                <a:solidFill>
                  <a:srgbClr val="000000"/>
                </a:solidFill>
                <a:latin typeface="+mn-lt"/>
                <a:cs typeface="Arial" charset="0"/>
              </a:endParaRPr>
            </a:p>
            <a:p>
              <a:pPr algn="ctr">
                <a:defRPr/>
              </a:pPr>
              <a:endParaRPr lang="en-US" sz="1600" b="1" i="1" dirty="0">
                <a:solidFill>
                  <a:srgbClr val="000000"/>
                </a:solidFill>
                <a:latin typeface="+mn-lt"/>
                <a:cs typeface="Arial" charset="0"/>
              </a:endParaRPr>
            </a:p>
            <a:p>
              <a:pPr>
                <a:defRPr/>
              </a:pPr>
              <a:endParaRPr lang="en-US" sz="1600" dirty="0">
                <a:solidFill>
                  <a:srgbClr val="000000"/>
                </a:solidFill>
                <a:latin typeface="+mn-lt"/>
                <a:cs typeface="Arial" charset="0"/>
              </a:endParaRPr>
            </a:p>
            <a:p>
              <a:pPr>
                <a:defRPr/>
              </a:pPr>
              <a:r>
                <a:rPr lang="en-US" sz="1600" i="1" dirty="0">
                  <a:latin typeface="+mn-lt"/>
                  <a:cs typeface="Arial" charset="0"/>
                </a:rPr>
                <a:t>AFTER THE READING review the list of things students wanted to learn and ask questions to reinforce and clarify the learning.</a:t>
              </a:r>
              <a:endParaRPr lang="en-US" sz="1600" b="1" i="1" dirty="0">
                <a:latin typeface="+mn-lt"/>
                <a:cs typeface="Arial" charset="0"/>
              </a:endParaRPr>
            </a:p>
          </p:txBody>
        </p:sp>
      </p:grpSp>
      <p:grpSp>
        <p:nvGrpSpPr>
          <p:cNvPr id="40963" name="Group 84"/>
          <p:cNvGrpSpPr>
            <a:grpSpLocks/>
          </p:cNvGrpSpPr>
          <p:nvPr/>
        </p:nvGrpSpPr>
        <p:grpSpPr bwMode="auto">
          <a:xfrm>
            <a:off x="4676775" y="1524000"/>
            <a:ext cx="3629025" cy="4876800"/>
            <a:chOff x="109547025" y="107801708"/>
            <a:chExt cx="3629025" cy="2514600"/>
          </a:xfrm>
        </p:grpSpPr>
        <p:sp>
          <p:nvSpPr>
            <p:cNvPr id="40995"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40996"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pic>
        <p:nvPicPr>
          <p:cNvPr id="40964" name="Picture 37" descr="Fact Sheet for Retelling, Information Book - Sleep is for Everyone.jpg"/>
          <p:cNvPicPr>
            <a:picLocks noChangeAspect="1"/>
          </p:cNvPicPr>
          <p:nvPr/>
        </p:nvPicPr>
        <p:blipFill>
          <a:blip r:embed="rId2">
            <a:extLst>
              <a:ext uri="{28A0092B-C50C-407E-A947-70E740481C1C}">
                <a14:useLocalDpi xmlns:a14="http://schemas.microsoft.com/office/drawing/2010/main" val="0"/>
              </a:ext>
            </a:extLst>
          </a:blip>
          <a:srcRect l="10986" t="3461" r="11279" b="5217"/>
          <a:stretch>
            <a:fillRect/>
          </a:stretch>
        </p:blipFill>
        <p:spPr bwMode="auto">
          <a:xfrm>
            <a:off x="4876800" y="1600200"/>
            <a:ext cx="3276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grpSp>
        <p:nvGrpSpPr>
          <p:cNvPr id="40966" name="Group 35"/>
          <p:cNvGrpSpPr>
            <a:grpSpLocks/>
          </p:cNvGrpSpPr>
          <p:nvPr/>
        </p:nvGrpSpPr>
        <p:grpSpPr bwMode="auto">
          <a:xfrm>
            <a:off x="1066800" y="914400"/>
            <a:ext cx="6934200" cy="228600"/>
            <a:chOff x="109270800" y="109956600"/>
            <a:chExt cx="1828799" cy="457203"/>
          </a:xfrm>
        </p:grpSpPr>
        <p:sp>
          <p:nvSpPr>
            <p:cNvPr id="4096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0967" name="Picture 40" descr="mom reading to gir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3184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AutoShape 39"/>
          <p:cNvSpPr>
            <a:spLocks noChangeArrowheads="1" noChangeShapeType="1"/>
          </p:cNvSpPr>
          <p:nvPr/>
        </p:nvSpPr>
        <p:spPr bwMode="auto">
          <a:xfrm>
            <a:off x="762000" y="1962150"/>
            <a:ext cx="4267200" cy="253365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defRPr/>
            </a:pPr>
            <a:endParaRPr lang="en-US" sz="800" b="1" dirty="0">
              <a:latin typeface="Franklin Gothic Medium" pitchFamily="34" charset="0"/>
              <a:cs typeface="Arial" charset="0"/>
            </a:endParaRPr>
          </a:p>
          <a:p>
            <a:pPr>
              <a:defRPr/>
            </a:pPr>
            <a:r>
              <a:rPr lang="en-US" sz="1600" b="1" dirty="0">
                <a:latin typeface="Franklin Gothic Medium" pitchFamily="34" charset="0"/>
                <a:cs typeface="Arial" charset="0"/>
              </a:rPr>
              <a:t>2003 California Health Framework and              2008 Health Education Content Standards</a:t>
            </a:r>
            <a:endParaRPr lang="en-US" sz="1600" dirty="0">
              <a:latin typeface="Franklin Gothic Medium" pitchFamily="34" charset="0"/>
              <a:cs typeface="Arial" charset="0"/>
            </a:endParaRPr>
          </a:p>
          <a:p>
            <a:pPr>
              <a:defRPr/>
            </a:pPr>
            <a:endParaRPr lang="en-US" sz="800" dirty="0">
              <a:latin typeface="Calibri" pitchFamily="34" charset="0"/>
              <a:cs typeface="Arial" charset="0"/>
            </a:endParaRPr>
          </a:p>
          <a:p>
            <a:pPr marL="347663" indent="-347663">
              <a:buFont typeface="Wingdings" pitchFamily="2" charset="2"/>
              <a:buChar char=""/>
              <a:defRPr/>
            </a:pPr>
            <a:r>
              <a:rPr lang="en-US" sz="1600" i="1" dirty="0">
                <a:latin typeface="Calibri" pitchFamily="34" charset="0"/>
                <a:cs typeface="Arial" charset="0"/>
              </a:rPr>
              <a:t>Nutrition and Physical Activity </a:t>
            </a:r>
            <a:r>
              <a:rPr lang="en-US" sz="1600" dirty="0">
                <a:latin typeface="Calibri" pitchFamily="34" charset="0"/>
                <a:cs typeface="Arial" charset="0"/>
              </a:rPr>
              <a:t>emphasized in grades K, 2, 4, 5, 7, 8, 9-12</a:t>
            </a:r>
          </a:p>
          <a:p>
            <a:pPr marL="347663" indent="-347663">
              <a:buFont typeface="Wingdings" pitchFamily="2" charset="2"/>
              <a:buChar char=""/>
              <a:defRPr/>
            </a:pPr>
            <a:r>
              <a:rPr lang="en-US" sz="1600" i="1" dirty="0">
                <a:latin typeface="Calibri" pitchFamily="34" charset="0"/>
                <a:cs typeface="Arial" charset="0"/>
              </a:rPr>
              <a:t>Growth and Development </a:t>
            </a:r>
            <a:r>
              <a:rPr lang="en-US" sz="1600" dirty="0">
                <a:latin typeface="Calibri" pitchFamily="34" charset="0"/>
                <a:cs typeface="Arial" charset="0"/>
              </a:rPr>
              <a:t>emphasized in grades K, 1, 3, 4, 5, 7, 8, 9-12</a:t>
            </a:r>
          </a:p>
          <a:p>
            <a:pPr>
              <a:defRPr/>
            </a:pPr>
            <a:endParaRPr lang="en-US" sz="800" dirty="0">
              <a:latin typeface="Calibri" pitchFamily="34" charset="0"/>
              <a:cs typeface="Arial" charset="0"/>
            </a:endParaRPr>
          </a:p>
          <a:p>
            <a:pPr>
              <a:defRPr/>
            </a:pPr>
            <a:r>
              <a:rPr lang="en-US" sz="1600" i="1" dirty="0">
                <a:latin typeface="Calibri" pitchFamily="34" charset="0"/>
                <a:cs typeface="Arial" charset="0"/>
              </a:rPr>
              <a:t>Content standards met are listed in each lesson.</a:t>
            </a:r>
          </a:p>
        </p:txBody>
      </p:sp>
      <p:grpSp>
        <p:nvGrpSpPr>
          <p:cNvPr id="5123" name="Group 47"/>
          <p:cNvGrpSpPr>
            <a:grpSpLocks/>
          </p:cNvGrpSpPr>
          <p:nvPr/>
        </p:nvGrpSpPr>
        <p:grpSpPr bwMode="auto">
          <a:xfrm>
            <a:off x="3886200" y="4267200"/>
            <a:ext cx="4572000" cy="1752600"/>
            <a:chOff x="107213400" y="110242350"/>
            <a:chExt cx="5943600" cy="1943100"/>
          </a:xfrm>
        </p:grpSpPr>
        <p:sp>
          <p:nvSpPr>
            <p:cNvPr id="5161"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62" name="Text Box 49"/>
            <p:cNvSpPr txBox="1">
              <a:spLocks noChangeArrowheads="1"/>
            </p:cNvSpPr>
            <p:nvPr/>
          </p:nvSpPr>
          <p:spPr bwMode="auto">
            <a:xfrm>
              <a:off x="107402086" y="110493048"/>
              <a:ext cx="5660571" cy="3710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Franklin Gothic Medium" panose="020B0603020102020204" pitchFamily="34" charset="0"/>
                </a:rPr>
                <a:t>2010 Nutrition Competencies</a:t>
              </a:r>
            </a:p>
          </p:txBody>
        </p:sp>
        <p:sp>
          <p:nvSpPr>
            <p:cNvPr id="3" name="Text Box 50"/>
            <p:cNvSpPr txBox="1">
              <a:spLocks noChangeArrowheads="1"/>
            </p:cNvSpPr>
            <p:nvPr/>
          </p:nvSpPr>
          <p:spPr bwMode="auto">
            <a:xfrm>
              <a:off x="107401202" y="110863650"/>
              <a:ext cx="5547360" cy="1089473"/>
            </a:xfrm>
            <a:prstGeom prst="rect">
              <a:avLst/>
            </a:prstGeom>
            <a:solidFill>
              <a:srgbClr val="FFFFCC"/>
            </a:solidFill>
            <a:ln w="12700" algn="in">
              <a:noFill/>
              <a:miter lim="800000"/>
              <a:headEnd/>
              <a:tailEnd/>
            </a:ln>
          </p:spPr>
          <p:txBody>
            <a:bodyPr lIns="36576" tIns="36576" rIns="36576" bIns="36576"/>
            <a:lstStyle/>
            <a:p>
              <a:pPr>
                <a:spcBef>
                  <a:spcPts val="200"/>
                </a:spcBef>
                <a:buSzPts val="1000"/>
                <a:defRPr/>
              </a:pPr>
              <a:r>
                <a:rPr lang="en-US" sz="1600" dirty="0">
                  <a:latin typeface="+mn-lt"/>
                  <a:cs typeface="Arial" charset="0"/>
                </a:rPr>
                <a:t>Guide the development of curricular materials and benchmark learning in nutrition education. </a:t>
              </a:r>
            </a:p>
            <a:p>
              <a:pPr>
                <a:spcBef>
                  <a:spcPts val="200"/>
                </a:spcBef>
                <a:buSzPts val="1000"/>
                <a:defRPr/>
              </a:pPr>
              <a:endParaRPr lang="en-US" sz="800" dirty="0">
                <a:latin typeface="+mn-lt"/>
                <a:cs typeface="Arial" charset="0"/>
              </a:endParaRPr>
            </a:p>
            <a:p>
              <a:pPr>
                <a:spcBef>
                  <a:spcPts val="200"/>
                </a:spcBef>
                <a:buSzPts val="1000"/>
                <a:defRPr/>
              </a:pPr>
              <a:r>
                <a:rPr lang="en-US" sz="1600" i="1" dirty="0">
                  <a:latin typeface="+mn-lt"/>
                  <a:cs typeface="Arial" charset="0"/>
                </a:rPr>
                <a:t>Nutrition Competencies are listed for each lesson.</a:t>
              </a:r>
            </a:p>
          </p:txBody>
        </p:sp>
      </p:grpSp>
      <p:grpSp>
        <p:nvGrpSpPr>
          <p:cNvPr id="5124" name="Group 2"/>
          <p:cNvGrpSpPr>
            <a:grpSpLocks/>
          </p:cNvGrpSpPr>
          <p:nvPr/>
        </p:nvGrpSpPr>
        <p:grpSpPr bwMode="auto">
          <a:xfrm>
            <a:off x="1143000" y="381000"/>
            <a:ext cx="6858000" cy="1381125"/>
            <a:chOff x="106756200" y="105613200"/>
            <a:chExt cx="6858000" cy="1381125"/>
          </a:xfrm>
        </p:grpSpPr>
        <p:sp>
          <p:nvSpPr>
            <p:cNvPr id="5158"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59"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60"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A Nutrition Curriculum for Third Grade</a:t>
              </a:r>
              <a:endParaRPr lang="en-US" altLang="en-US"/>
            </a:p>
          </p:txBody>
        </p:sp>
      </p:grpSp>
      <p:grpSp>
        <p:nvGrpSpPr>
          <p:cNvPr id="5125" name="Group 35"/>
          <p:cNvGrpSpPr>
            <a:grpSpLocks/>
          </p:cNvGrpSpPr>
          <p:nvPr/>
        </p:nvGrpSpPr>
        <p:grpSpPr bwMode="auto">
          <a:xfrm>
            <a:off x="1143000" y="1524000"/>
            <a:ext cx="6934200" cy="228600"/>
            <a:chOff x="109270800" y="109956600"/>
            <a:chExt cx="1828799" cy="457203"/>
          </a:xfrm>
        </p:grpSpPr>
        <p:sp>
          <p:nvSpPr>
            <p:cNvPr id="513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4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5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5126" name="Picture 43" descr="students in line"/>
          <p:cNvPicPr>
            <a:picLocks noChangeAspect="1" noChangeArrowheads="1"/>
          </p:cNvPicPr>
          <p:nvPr/>
        </p:nvPicPr>
        <p:blipFill>
          <a:blip r:embed="rId2">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a:stretch>
            <a:fillRect/>
          </a:stretch>
        </p:blipFill>
        <p:spPr bwMode="auto">
          <a:xfrm>
            <a:off x="912813" y="4648200"/>
            <a:ext cx="259238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5127" name="Group 44"/>
          <p:cNvGrpSpPr>
            <a:grpSpLocks/>
          </p:cNvGrpSpPr>
          <p:nvPr/>
        </p:nvGrpSpPr>
        <p:grpSpPr bwMode="auto">
          <a:xfrm>
            <a:off x="5410200" y="1981200"/>
            <a:ext cx="2076450" cy="1981200"/>
            <a:chOff x="111156750" y="107765850"/>
            <a:chExt cx="2000250" cy="1885950"/>
          </a:xfrm>
        </p:grpSpPr>
        <p:sp>
          <p:nvSpPr>
            <p:cNvPr id="5129"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5" name="Text Box 46"/>
            <p:cNvSpPr txBox="1">
              <a:spLocks noChangeArrowheads="1"/>
            </p:cNvSpPr>
            <p:nvPr/>
          </p:nvSpPr>
          <p:spPr bwMode="auto">
            <a:xfrm>
              <a:off x="111231683" y="107829319"/>
              <a:ext cx="1827445" cy="1689497"/>
            </a:xfrm>
            <a:prstGeom prst="rect">
              <a:avLst/>
            </a:prstGeom>
            <a:noFill/>
            <a:ln w="9525" algn="in">
              <a:noFill/>
              <a:miter lim="800000"/>
              <a:headEnd/>
              <a:tailEnd/>
            </a:ln>
          </p:spPr>
          <p:txBody>
            <a:bodyPr lIns="36576" tIns="36576" rIns="36576" bIns="36576"/>
            <a:lstStyle/>
            <a:p>
              <a:pPr>
                <a:defRPr/>
              </a:pPr>
              <a:endParaRPr lang="en-US" sz="800" b="1" i="1" dirty="0">
                <a:solidFill>
                  <a:srgbClr val="FFFFFF"/>
                </a:solidFill>
                <a:latin typeface="+mn-lt"/>
                <a:cs typeface="Arial" charset="0"/>
              </a:endParaRPr>
            </a:p>
          </p:txBody>
        </p:sp>
      </p:grpSp>
      <p:sp>
        <p:nvSpPr>
          <p:cNvPr id="47" name="Rectangle 46"/>
          <p:cNvSpPr/>
          <p:nvPr/>
        </p:nvSpPr>
        <p:spPr>
          <a:xfrm>
            <a:off x="5486400" y="2163763"/>
            <a:ext cx="1981200" cy="1570037"/>
          </a:xfrm>
          <a:prstGeom prst="rect">
            <a:avLst/>
          </a:prstGeom>
        </p:spPr>
        <p:txBody>
          <a:bodyPr>
            <a:spAutoFit/>
          </a:bodyPr>
          <a:lstStyle/>
          <a:p>
            <a:pPr>
              <a:defRPr/>
            </a:pPr>
            <a:r>
              <a:rPr lang="en-US" sz="1600" b="1" i="1" dirty="0">
                <a:solidFill>
                  <a:schemeClr val="bg1"/>
                </a:solidFill>
                <a:latin typeface="+mn-lt"/>
                <a:cs typeface="Arial" charset="0"/>
              </a:rPr>
              <a:t>Meets California State Department            of  Education’s </a:t>
            </a:r>
          </a:p>
          <a:p>
            <a:pPr>
              <a:defRPr/>
            </a:pPr>
            <a:r>
              <a:rPr lang="en-US" sz="1600" b="1" i="1" dirty="0">
                <a:solidFill>
                  <a:schemeClr val="bg1"/>
                </a:solidFill>
                <a:latin typeface="+mn-lt"/>
                <a:cs typeface="Arial" charset="0"/>
              </a:rPr>
              <a:t>2010 Common Core Standards for English Language Arts.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84"/>
          <p:cNvGrpSpPr>
            <a:grpSpLocks/>
          </p:cNvGrpSpPr>
          <p:nvPr/>
        </p:nvGrpSpPr>
        <p:grpSpPr bwMode="auto">
          <a:xfrm>
            <a:off x="685800" y="1524000"/>
            <a:ext cx="3629025" cy="4876800"/>
            <a:chOff x="109547025" y="107801708"/>
            <a:chExt cx="3629025" cy="2514600"/>
          </a:xfrm>
        </p:grpSpPr>
        <p:sp>
          <p:nvSpPr>
            <p:cNvPr id="4202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2023"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latin typeface="Franklin Gothic Medium" panose="020B0603020102020204" pitchFamily="34" charset="0"/>
                </a:rPr>
                <a:t>Activity 2 </a:t>
              </a:r>
            </a:p>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600" b="1" i="1">
                  <a:solidFill>
                    <a:srgbClr val="000000"/>
                  </a:solidFill>
                  <a:latin typeface="Franklin Gothic Medium" panose="020B0603020102020204" pitchFamily="34" charset="0"/>
                </a:rPr>
                <a:t>Making Healthy Choices</a:t>
              </a:r>
            </a:p>
            <a:p>
              <a:pPr algn="ctr" eaLnBrk="1" hangingPunct="1"/>
              <a:r>
                <a:rPr lang="en-US" altLang="en-US" sz="1600" b="1" i="1">
                  <a:solidFill>
                    <a:srgbClr val="000000"/>
                  </a:solidFill>
                  <a:latin typeface="Franklin Gothic Medium" panose="020B0603020102020204" pitchFamily="34" charset="0"/>
                </a:rPr>
                <a:t> from the Protein Group</a:t>
              </a: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eaLnBrk="1" hangingPunct="1"/>
              <a:r>
                <a:rPr lang="en-US" altLang="en-US">
                  <a:solidFill>
                    <a:srgbClr val="000000"/>
                  </a:solidFill>
                  <a:latin typeface="Franklin Gothic Medium" panose="020B0603020102020204" pitchFamily="34" charset="0"/>
                </a:rPr>
                <a:t> </a:t>
              </a:r>
              <a:endParaRPr lang="en-US" altLang="en-US" b="1" i="1">
                <a:solidFill>
                  <a:srgbClr val="000000"/>
                </a:solidFill>
                <a:latin typeface="Franklin Gothic Medium" panose="020B0603020102020204" pitchFamily="34" charset="0"/>
              </a:endParaRPr>
            </a:p>
          </p:txBody>
        </p:sp>
      </p:grpSp>
      <p:grpSp>
        <p:nvGrpSpPr>
          <p:cNvPr id="41987" name="Group 84"/>
          <p:cNvGrpSpPr>
            <a:grpSpLocks/>
          </p:cNvGrpSpPr>
          <p:nvPr/>
        </p:nvGrpSpPr>
        <p:grpSpPr bwMode="auto">
          <a:xfrm>
            <a:off x="4676775" y="1524000"/>
            <a:ext cx="3629025" cy="4876800"/>
            <a:chOff x="109547025" y="107801708"/>
            <a:chExt cx="3629025" cy="2514600"/>
          </a:xfrm>
        </p:grpSpPr>
        <p:sp>
          <p:nvSpPr>
            <p:cNvPr id="4202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42021" name="Text Box 86"/>
            <p:cNvSpPr txBox="1">
              <a:spLocks noChangeArrowheads="1"/>
            </p:cNvSpPr>
            <p:nvPr/>
          </p:nvSpPr>
          <p:spPr bwMode="auto">
            <a:xfrm>
              <a:off x="109640952" y="107917979"/>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32774" name="Rectangle 38"/>
          <p:cNvSpPr>
            <a:spLocks noChangeArrowheads="1"/>
          </p:cNvSpPr>
          <p:nvPr/>
        </p:nvSpPr>
        <p:spPr bwMode="auto">
          <a:xfrm>
            <a:off x="838200" y="5094288"/>
            <a:ext cx="3276600" cy="1077912"/>
          </a:xfrm>
          <a:prstGeom prst="rect">
            <a:avLst/>
          </a:prstGeom>
          <a:noFill/>
          <a:ln w="9525">
            <a:noFill/>
            <a:miter lim="800000"/>
            <a:headEnd/>
            <a:tailEnd/>
          </a:ln>
        </p:spPr>
        <p:txBody>
          <a:bodyPr>
            <a:spAutoFit/>
          </a:bodyPr>
          <a:lstStyle/>
          <a:p>
            <a:pPr>
              <a:defRPr/>
            </a:pPr>
            <a:r>
              <a:rPr lang="en-US" sz="1600" dirty="0">
                <a:latin typeface="+mn-lt"/>
                <a:cs typeface="Arial" charset="0"/>
              </a:rPr>
              <a:t>Students learn that proteins are the building blocks of the body…helping it grow strong muscles, cartilage, skin, blood, and healthy brains.</a:t>
            </a:r>
          </a:p>
        </p:txBody>
      </p:sp>
      <p:pic>
        <p:nvPicPr>
          <p:cNvPr id="41989" name="Picture 38" descr="Activity 2 Visuals Instruction Sheet.jpg"/>
          <p:cNvPicPr>
            <a:picLocks noChangeAspect="1"/>
          </p:cNvPicPr>
          <p:nvPr/>
        </p:nvPicPr>
        <p:blipFill>
          <a:blip r:embed="rId2" cstate="print">
            <a:extLst>
              <a:ext uri="{28A0092B-C50C-407E-A947-70E740481C1C}">
                <a14:useLocalDpi xmlns:a14="http://schemas.microsoft.com/office/drawing/2010/main" val="0"/>
              </a:ext>
            </a:extLst>
          </a:blip>
          <a:srcRect l="8910" t="3529" r="8678" b="15233"/>
          <a:stretch>
            <a:fillRect/>
          </a:stretch>
        </p:blipFill>
        <p:spPr bwMode="auto">
          <a:xfrm>
            <a:off x="4800600" y="16764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grpSp>
        <p:nvGrpSpPr>
          <p:cNvPr id="41991" name="Group 35"/>
          <p:cNvGrpSpPr>
            <a:grpSpLocks/>
          </p:cNvGrpSpPr>
          <p:nvPr/>
        </p:nvGrpSpPr>
        <p:grpSpPr bwMode="auto">
          <a:xfrm>
            <a:off x="1066800" y="914400"/>
            <a:ext cx="6934200" cy="228600"/>
            <a:chOff x="109270800" y="109956600"/>
            <a:chExt cx="1828799" cy="457203"/>
          </a:xfrm>
        </p:grpSpPr>
        <p:sp>
          <p:nvSpPr>
            <p:cNvPr id="41993"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4"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5"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6"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7"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8"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9"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0"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1"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2"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3"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4"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5"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6"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7"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8"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9"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0"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1"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2"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3"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4"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5"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6"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7"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8"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9"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1992" name="Picture 41" descr="protein foods"/>
          <p:cNvPicPr>
            <a:picLocks noChangeAspect="1" noChangeArrowheads="1"/>
          </p:cNvPicPr>
          <p:nvPr/>
        </p:nvPicPr>
        <p:blipFill>
          <a:blip r:embed="rId3">
            <a:clrChange>
              <a:clrFrom>
                <a:srgbClr val="EBEAE5"/>
              </a:clrFrom>
              <a:clrTo>
                <a:srgbClr val="EBEAE5">
                  <a:alpha val="0"/>
                </a:srgbClr>
              </a:clrTo>
            </a:clrChange>
            <a:lum bright="6000" contrast="24000"/>
            <a:extLst>
              <a:ext uri="{28A0092B-C50C-407E-A947-70E740481C1C}">
                <a14:useLocalDpi xmlns:a14="http://schemas.microsoft.com/office/drawing/2010/main" val="0"/>
              </a:ext>
            </a:extLst>
          </a:blip>
          <a:srcRect/>
          <a:stretch>
            <a:fillRect/>
          </a:stretch>
        </p:blipFill>
        <p:spPr bwMode="auto">
          <a:xfrm>
            <a:off x="877888" y="2819400"/>
            <a:ext cx="3251200" cy="2209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84"/>
          <p:cNvGrpSpPr>
            <a:grpSpLocks/>
          </p:cNvGrpSpPr>
          <p:nvPr/>
        </p:nvGrpSpPr>
        <p:grpSpPr bwMode="auto">
          <a:xfrm>
            <a:off x="685800" y="1905000"/>
            <a:ext cx="3629025" cy="3886200"/>
            <a:chOff x="109547025" y="108048245"/>
            <a:chExt cx="3629025" cy="2514600"/>
          </a:xfrm>
        </p:grpSpPr>
        <p:sp>
          <p:nvSpPr>
            <p:cNvPr id="43050" name="AutoShape 85"/>
            <p:cNvSpPr>
              <a:spLocks noChangeArrowheads="1" noChangeShapeType="1"/>
            </p:cNvSpPr>
            <p:nvPr/>
          </p:nvSpPr>
          <p:spPr bwMode="auto">
            <a:xfrm>
              <a:off x="109547025" y="108048245"/>
              <a:ext cx="3629025" cy="25146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7" name="Text Box 86"/>
            <p:cNvSpPr txBox="1">
              <a:spLocks noChangeArrowheads="1"/>
            </p:cNvSpPr>
            <p:nvPr/>
          </p:nvSpPr>
          <p:spPr bwMode="auto">
            <a:xfrm>
              <a:off x="109640688" y="108196163"/>
              <a:ext cx="3465512" cy="2268071"/>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2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Making Healthy Choices from the Protein Group</a:t>
              </a:r>
            </a:p>
            <a:p>
              <a:pPr algn="ctr">
                <a:defRPr/>
              </a:pPr>
              <a:endParaRPr lang="en-US" sz="1600" b="1" i="1"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An </a:t>
              </a:r>
              <a:r>
                <a:rPr lang="en-US" sz="1600" dirty="0" err="1">
                  <a:solidFill>
                    <a:srgbClr val="000000"/>
                  </a:solidFill>
                  <a:latin typeface="+mn-lt"/>
                  <a:cs typeface="Arial" charset="0"/>
                </a:rPr>
                <a:t>Eggsperiment</a:t>
              </a:r>
              <a:r>
                <a:rPr lang="en-US" sz="1600" dirty="0">
                  <a:solidFill>
                    <a:srgbClr val="000000"/>
                  </a:solidFill>
                  <a:latin typeface="+mn-lt"/>
                  <a:cs typeface="Arial" charset="0"/>
                </a:rPr>
                <a:t>.</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The Protein Group on MyPlate. </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Protein Provides Building Blocks for the Body.</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Animal and Plant Sources of Protein.</a:t>
              </a:r>
            </a:p>
            <a:p>
              <a:pPr marL="342900" indent="-342900">
                <a:buFontTx/>
                <a:buAutoNum type="arabicPeriod"/>
                <a:defRPr/>
              </a:pPr>
              <a:endParaRPr lang="en-US" sz="800" dirty="0">
                <a:solidFill>
                  <a:srgbClr val="000000"/>
                </a:solidFill>
                <a:latin typeface="+mn-lt"/>
                <a:cs typeface="Arial" charset="0"/>
              </a:endParaRPr>
            </a:p>
            <a:p>
              <a:pPr marL="342900" indent="-342900">
                <a:buFontTx/>
                <a:buAutoNum type="arabicPeriod"/>
                <a:defRPr/>
              </a:pPr>
              <a:r>
                <a:rPr lang="en-US" sz="1600" dirty="0">
                  <a:solidFill>
                    <a:srgbClr val="000000"/>
                  </a:solidFill>
                  <a:latin typeface="+mn-lt"/>
                  <a:cs typeface="Arial" charset="0"/>
                </a:rPr>
                <a:t>Vary Your Protein. </a:t>
              </a:r>
            </a:p>
            <a:p>
              <a:pPr marL="342900" indent="-342900">
                <a:buFont typeface="+mj-lt"/>
                <a:buAutoNum type="arabicPeriod"/>
                <a:defRPr/>
              </a:pPr>
              <a:endParaRPr lang="en-US" sz="800" dirty="0">
                <a:solidFill>
                  <a:srgbClr val="000000"/>
                </a:solidFill>
                <a:latin typeface="+mn-lt"/>
                <a:cs typeface="Arial" charset="0"/>
              </a:endParaRPr>
            </a:p>
            <a:p>
              <a:pPr marL="342900" indent="-342900">
                <a:buFont typeface="+mj-lt"/>
                <a:buAutoNum type="arabicPeriod"/>
                <a:defRPr/>
              </a:pPr>
              <a:r>
                <a:rPr lang="en-US" sz="1600" dirty="0" smtClean="0">
                  <a:solidFill>
                    <a:srgbClr val="000000"/>
                  </a:solidFill>
                  <a:latin typeface="+mn-lt"/>
                  <a:cs typeface="Arial" charset="0"/>
                </a:rPr>
                <a:t>Review </a:t>
              </a:r>
              <a:r>
                <a:rPr lang="en-US" sz="1600" dirty="0">
                  <a:solidFill>
                    <a:srgbClr val="000000"/>
                  </a:solidFill>
                  <a:latin typeface="+mn-lt"/>
                  <a:cs typeface="Arial" charset="0"/>
                </a:rPr>
                <a:t>and Reflect. </a:t>
              </a:r>
            </a:p>
            <a:p>
              <a:pPr marL="342900" indent="-342900">
                <a:defRPr/>
              </a:pPr>
              <a:endParaRPr lang="en-US" sz="1400" dirty="0">
                <a:solidFill>
                  <a:srgbClr val="000000"/>
                </a:solidFill>
                <a:latin typeface="Calibri" pitchFamily="34" charset="0"/>
                <a:cs typeface="Arial" charset="0"/>
              </a:endParaRPr>
            </a:p>
            <a:p>
              <a:pPr marL="342900" indent="-342900">
                <a:defRPr/>
              </a:pPr>
              <a:endParaRPr lang="en-US" sz="14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algn="ctr">
                <a:defRPr/>
              </a:pPr>
              <a:endParaRPr lang="en-US" sz="1600" b="1" i="1" dirty="0">
                <a:solidFill>
                  <a:srgbClr val="000000"/>
                </a:solidFill>
                <a:latin typeface="Franklin Gothic Medium" pitchFamily="34" charset="0"/>
                <a:cs typeface="Arial" charset="0"/>
              </a:endParaRPr>
            </a:p>
            <a:p>
              <a:pPr>
                <a:defRPr/>
              </a:pPr>
              <a:endParaRPr lang="en-US" sz="1600" dirty="0">
                <a:solidFill>
                  <a:srgbClr val="000000"/>
                </a:solidFill>
                <a:latin typeface="Calibri"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b="1" i="1" dirty="0">
                <a:solidFill>
                  <a:srgbClr val="000000"/>
                </a:solidFill>
                <a:latin typeface="Franklin Gothic Medium" pitchFamily="34" charset="0"/>
                <a:cs typeface="Arial" charset="0"/>
              </a:endParaRPr>
            </a:p>
          </p:txBody>
        </p:sp>
      </p:grpSp>
      <p:grpSp>
        <p:nvGrpSpPr>
          <p:cNvPr id="43011" name="Group 84"/>
          <p:cNvGrpSpPr>
            <a:grpSpLocks/>
          </p:cNvGrpSpPr>
          <p:nvPr/>
        </p:nvGrpSpPr>
        <p:grpSpPr bwMode="auto">
          <a:xfrm>
            <a:off x="4676775" y="1371600"/>
            <a:ext cx="3629025" cy="5029200"/>
            <a:chOff x="109547025" y="107801708"/>
            <a:chExt cx="3629025" cy="2514600"/>
          </a:xfrm>
        </p:grpSpPr>
        <p:sp>
          <p:nvSpPr>
            <p:cNvPr id="4304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p:txBody>
        </p:sp>
        <p:sp>
          <p:nvSpPr>
            <p:cNvPr id="4304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43012"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grpSp>
        <p:nvGrpSpPr>
          <p:cNvPr id="43013" name="Group 35"/>
          <p:cNvGrpSpPr>
            <a:grpSpLocks/>
          </p:cNvGrpSpPr>
          <p:nvPr/>
        </p:nvGrpSpPr>
        <p:grpSpPr bwMode="auto">
          <a:xfrm>
            <a:off x="1066800" y="914400"/>
            <a:ext cx="6934200" cy="228600"/>
            <a:chOff x="109270800" y="109956600"/>
            <a:chExt cx="1828799" cy="457203"/>
          </a:xfrm>
        </p:grpSpPr>
        <p:sp>
          <p:nvSpPr>
            <p:cNvPr id="4302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3014" name="Group 38"/>
          <p:cNvGrpSpPr>
            <a:grpSpLocks/>
          </p:cNvGrpSpPr>
          <p:nvPr/>
        </p:nvGrpSpPr>
        <p:grpSpPr bwMode="auto">
          <a:xfrm>
            <a:off x="4857750" y="1447800"/>
            <a:ext cx="3371850" cy="2438400"/>
            <a:chOff x="108521692" y="111969641"/>
            <a:chExt cx="3371850" cy="2461467"/>
          </a:xfrm>
        </p:grpSpPr>
        <p:sp>
          <p:nvSpPr>
            <p:cNvPr id="43019" name="Text Box 39"/>
            <p:cNvSpPr txBox="1">
              <a:spLocks noChangeArrowheads="1"/>
            </p:cNvSpPr>
            <p:nvPr/>
          </p:nvSpPr>
          <p:spPr bwMode="auto">
            <a:xfrm>
              <a:off x="108521692" y="113957100"/>
              <a:ext cx="3371850" cy="4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completed Protein Provides Building Blocks for the Body chart.</a:t>
              </a:r>
              <a:endParaRPr lang="en-US" altLang="en-US"/>
            </a:p>
          </p:txBody>
        </p:sp>
        <p:pic>
          <p:nvPicPr>
            <p:cNvPr id="43020" name="Picture 40" descr="IMG_1889"/>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15277" t="4630" r="6944" b="2777"/>
            <a:stretch>
              <a:fillRect/>
            </a:stretch>
          </p:blipFill>
          <p:spPr bwMode="auto">
            <a:xfrm>
              <a:off x="108585000" y="111969641"/>
              <a:ext cx="3200400" cy="198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43015" name="Group 41"/>
          <p:cNvGrpSpPr>
            <a:grpSpLocks/>
          </p:cNvGrpSpPr>
          <p:nvPr/>
        </p:nvGrpSpPr>
        <p:grpSpPr bwMode="auto">
          <a:xfrm>
            <a:off x="4857750" y="3962400"/>
            <a:ext cx="3371850" cy="2411413"/>
            <a:chOff x="108521692" y="112021144"/>
            <a:chExt cx="3371850" cy="2409964"/>
          </a:xfrm>
        </p:grpSpPr>
        <p:sp>
          <p:nvSpPr>
            <p:cNvPr id="43017" name="Text Box 42"/>
            <p:cNvSpPr txBox="1">
              <a:spLocks noChangeArrowheads="1"/>
            </p:cNvSpPr>
            <p:nvPr/>
          </p:nvSpPr>
          <p:spPr bwMode="auto">
            <a:xfrm>
              <a:off x="108521692" y="114202508"/>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completed Protein Foods chart.</a:t>
              </a:r>
              <a:endParaRPr lang="en-US" altLang="en-US"/>
            </a:p>
          </p:txBody>
        </p:sp>
        <p:pic>
          <p:nvPicPr>
            <p:cNvPr id="43018" name="Picture 43" descr="IMG_1873"/>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l="7408" r="1852"/>
            <a:stretch>
              <a:fillRect/>
            </a:stretch>
          </p:blipFill>
          <p:spPr bwMode="auto">
            <a:xfrm>
              <a:off x="108597700" y="112021144"/>
              <a:ext cx="3200400" cy="2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43016" name="Text Box 45"/>
          <p:cNvSpPr txBox="1">
            <a:spLocks noChangeArrowheads="1"/>
          </p:cNvSpPr>
          <p:nvPr/>
        </p:nvSpPr>
        <p:spPr bwMode="auto">
          <a:xfrm>
            <a:off x="5772150" y="6629400"/>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completed Protein Foods chart.</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84"/>
          <p:cNvGrpSpPr>
            <a:grpSpLocks/>
          </p:cNvGrpSpPr>
          <p:nvPr/>
        </p:nvGrpSpPr>
        <p:grpSpPr bwMode="auto">
          <a:xfrm>
            <a:off x="685800" y="1524000"/>
            <a:ext cx="3629025" cy="48768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Our Amazing Classroom </a:t>
              </a:r>
            </a:p>
            <a:p>
              <a:pPr algn="ctr">
                <a:defRPr/>
              </a:pPr>
              <a:r>
                <a:rPr lang="en-US" sz="1600" b="1" dirty="0">
                  <a:latin typeface="Franklin Gothic Medium" pitchFamily="34" charset="0"/>
                  <a:cs typeface="Arial" charset="0"/>
                </a:rPr>
                <a:t>Enhancing the Learning</a:t>
              </a:r>
            </a:p>
            <a:p>
              <a:pPr algn="ctr">
                <a:defRPr/>
              </a:pPr>
              <a:endParaRPr lang="en-US" sz="800" b="1" dirty="0">
                <a:latin typeface="Calibri" pitchFamily="34" charset="0"/>
                <a:cs typeface="Arial" charset="0"/>
              </a:endParaRPr>
            </a:p>
            <a:p>
              <a:pPr marL="342900" indent="-342900">
                <a:buFont typeface="Wingdings" pitchFamily="2" charset="2"/>
                <a:buChar char="Ø"/>
                <a:defRPr/>
              </a:pPr>
              <a:r>
                <a:rPr lang="en-US" sz="1600" i="1" dirty="0">
                  <a:latin typeface="Calibri" pitchFamily="34" charset="0"/>
                  <a:cs typeface="Arial" charset="0"/>
                </a:rPr>
                <a:t>Write a healthy classroom snack policy.</a:t>
              </a:r>
            </a:p>
            <a:p>
              <a:pPr marL="342900" indent="-342900">
                <a:buFont typeface="Wingdings" pitchFamily="2" charset="2"/>
                <a:buChar char="Ø"/>
                <a:defRPr/>
              </a:pPr>
              <a:r>
                <a:rPr lang="en-US" sz="1600" i="1" dirty="0">
                  <a:latin typeface="Calibri" pitchFamily="34" charset="0"/>
                  <a:cs typeface="Arial" charset="0"/>
                </a:rPr>
                <a:t>Open the classroom windows.</a:t>
              </a:r>
            </a:p>
            <a:p>
              <a:pPr marL="342900" indent="-342900">
                <a:buFont typeface="Wingdings" pitchFamily="2" charset="2"/>
                <a:buChar char="Ø"/>
                <a:defRPr/>
              </a:pPr>
              <a:r>
                <a:rPr lang="en-US" sz="1600" i="1" dirty="0">
                  <a:latin typeface="Calibri" pitchFamily="34" charset="0"/>
                  <a:cs typeface="Arial" charset="0"/>
                </a:rPr>
                <a:t>Lead students in muscle strengthening activities.</a:t>
              </a:r>
            </a:p>
            <a:p>
              <a:pPr marL="342900" indent="-342900">
                <a:buFont typeface="Wingdings" pitchFamily="2" charset="2"/>
                <a:buChar char="Ø"/>
                <a:defRPr/>
              </a:pPr>
              <a:r>
                <a:rPr lang="en-US" sz="1600" i="1" dirty="0">
                  <a:latin typeface="Calibri" pitchFamily="34" charset="0"/>
                  <a:cs typeface="Arial" charset="0"/>
                </a:rPr>
                <a:t>Cook in the classroom.</a:t>
              </a:r>
            </a:p>
            <a:p>
              <a:pPr marL="342900" indent="-342900">
                <a:buFont typeface="Wingdings" pitchFamily="2" charset="2"/>
                <a:buChar char="Ø"/>
                <a:defRPr/>
              </a:pPr>
              <a:r>
                <a:rPr lang="en-US" sz="1600" i="1" dirty="0">
                  <a:latin typeface="Calibri" pitchFamily="34" charset="0"/>
                  <a:cs typeface="Arial" charset="0"/>
                </a:rPr>
                <a:t>Invite a guest speaker to talk about how they make healthy choices about eating and exercise.</a:t>
              </a:r>
              <a:endParaRPr lang="en-US" b="1" i="1" dirty="0">
                <a:latin typeface="Calibri" pitchFamily="34" charset="0"/>
                <a:cs typeface="Arial" charset="0"/>
              </a:endParaRPr>
            </a:p>
            <a:p>
              <a:pPr>
                <a:buFont typeface="Arial" charset="0"/>
                <a:buChar char="•"/>
                <a:defRPr/>
              </a:pPr>
              <a:endParaRPr lang="en-US" b="1" dirty="0">
                <a:latin typeface="Calibri" pitchFamily="34" charset="0"/>
                <a:cs typeface="Arial" charset="0"/>
              </a:endParaRPr>
            </a:p>
            <a:p>
              <a:pPr algn="ctr">
                <a:defRPr/>
              </a:pPr>
              <a:r>
                <a:rPr lang="en-US" sz="1600" b="1" dirty="0">
                  <a:latin typeface="Calibri" pitchFamily="34" charset="0"/>
                  <a:cs typeface="Arial" charset="0"/>
                </a:rPr>
                <a:t>Read More…Information Book</a:t>
              </a:r>
            </a:p>
            <a:p>
              <a:pPr algn="ctr">
                <a:defRPr/>
              </a:pPr>
              <a:endParaRPr lang="en-US" sz="800" b="1" dirty="0">
                <a:latin typeface="Calibri" pitchFamily="34" charset="0"/>
                <a:cs typeface="Arial" charset="0"/>
              </a:endParaRPr>
            </a:p>
            <a:p>
              <a:pPr algn="ctr">
                <a:defRPr/>
              </a:pPr>
              <a:r>
                <a:rPr lang="en-US" sz="1600" i="1" dirty="0">
                  <a:latin typeface="Calibri" pitchFamily="34" charset="0"/>
                  <a:cs typeface="Arial" charset="0"/>
                </a:rPr>
                <a:t>Black Beans and Lamb, Poached Eggs and Ham </a:t>
              </a:r>
              <a:r>
                <a:rPr lang="en-US" sz="1600" dirty="0">
                  <a:latin typeface="Calibri" pitchFamily="34" charset="0"/>
                  <a:cs typeface="Arial" charset="0"/>
                </a:rPr>
                <a:t>by Brian P. Cleary and illustrated by Martin Juneau</a:t>
              </a:r>
            </a:p>
            <a:p>
              <a:pPr algn="ctr">
                <a:defRPr/>
              </a:pPr>
              <a:endParaRPr lang="en-US" sz="1600" i="1" dirty="0">
                <a:latin typeface="Calibri" pitchFamily="34" charset="0"/>
                <a:cs typeface="Arial" charset="0"/>
              </a:endParaRPr>
            </a:p>
            <a:p>
              <a:pPr algn="ctr">
                <a:defRPr/>
              </a:pPr>
              <a:endParaRPr lang="en-US" b="1" dirty="0">
                <a:latin typeface="Calibri" pitchFamily="34" charset="0"/>
                <a:cs typeface="Arial" charset="0"/>
              </a:endParaRPr>
            </a:p>
            <a:p>
              <a:pPr algn="ctr">
                <a:defRPr/>
              </a:pPr>
              <a:endParaRPr lang="en-US" i="1" dirty="0">
                <a:latin typeface="Calibri" pitchFamily="34" charset="0"/>
                <a:cs typeface="Arial" charset="0"/>
              </a:endParaRPr>
            </a:p>
          </p:txBody>
        </p:sp>
        <p:sp>
          <p:nvSpPr>
            <p:cNvPr id="44071"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solidFill>
                  <a:srgbClr val="000000"/>
                </a:solidFill>
                <a:latin typeface="Franklin Gothic Medium" panose="020B0603020102020204" pitchFamily="34" charset="0"/>
              </a:endParaRPr>
            </a:p>
          </p:txBody>
        </p:sp>
      </p:grpSp>
      <p:grpSp>
        <p:nvGrpSpPr>
          <p:cNvPr id="44035" name="Group 84"/>
          <p:cNvGrpSpPr>
            <a:grpSpLocks/>
          </p:cNvGrpSpPr>
          <p:nvPr/>
        </p:nvGrpSpPr>
        <p:grpSpPr bwMode="auto">
          <a:xfrm>
            <a:off x="4676775" y="1524000"/>
            <a:ext cx="3629025" cy="4876800"/>
            <a:chOff x="109547025" y="107801708"/>
            <a:chExt cx="3629025" cy="2514600"/>
          </a:xfrm>
        </p:grpSpPr>
        <p:sp>
          <p:nvSpPr>
            <p:cNvPr id="4406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44069" name="Text Box 86"/>
            <p:cNvSpPr txBox="1">
              <a:spLocks noChangeArrowheads="1"/>
            </p:cNvSpPr>
            <p:nvPr/>
          </p:nvSpPr>
          <p:spPr bwMode="auto">
            <a:xfrm>
              <a:off x="109640952" y="107840999"/>
              <a:ext cx="3465309" cy="24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44036" name="TextBox 40"/>
          <p:cNvSpPr txBox="1">
            <a:spLocks noChangeArrowheads="1"/>
          </p:cNvSpPr>
          <p:nvPr/>
        </p:nvSpPr>
        <p:spPr bwMode="auto">
          <a:xfrm>
            <a:off x="5249863" y="1676400"/>
            <a:ext cx="252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Franklin Gothic Medium" panose="020B0603020102020204" pitchFamily="34" charset="0"/>
              </a:rPr>
              <a:t>Classroom Tasting </a:t>
            </a:r>
          </a:p>
        </p:txBody>
      </p:sp>
      <p:sp>
        <p:nvSpPr>
          <p:cNvPr id="44037" name="TextBox 44"/>
          <p:cNvSpPr txBox="1">
            <a:spLocks noChangeArrowheads="1"/>
          </p:cNvSpPr>
          <p:nvPr/>
        </p:nvSpPr>
        <p:spPr bwMode="auto">
          <a:xfrm>
            <a:off x="4960938" y="4724400"/>
            <a:ext cx="3116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Edamame…</a:t>
            </a:r>
            <a:r>
              <a:rPr lang="en-US" altLang="en-US" sz="1600">
                <a:latin typeface="Calibri" panose="020F0502020204030204" pitchFamily="34" charset="0"/>
              </a:rPr>
              <a:t>Is a fun word to say and is another name for the immature green soybean.  They are an excellent source of fiber; one serving providing as much fiber as four slices of whole wheat bread.</a:t>
            </a:r>
          </a:p>
        </p:txBody>
      </p:sp>
      <p:sp>
        <p:nvSpPr>
          <p:cNvPr id="4403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grpSp>
        <p:nvGrpSpPr>
          <p:cNvPr id="44039" name="Group 35"/>
          <p:cNvGrpSpPr>
            <a:grpSpLocks/>
          </p:cNvGrpSpPr>
          <p:nvPr/>
        </p:nvGrpSpPr>
        <p:grpSpPr bwMode="auto">
          <a:xfrm>
            <a:off x="1066800" y="914400"/>
            <a:ext cx="6934200" cy="228600"/>
            <a:chOff x="109270800" y="109956600"/>
            <a:chExt cx="1828799" cy="457203"/>
          </a:xfrm>
        </p:grpSpPr>
        <p:sp>
          <p:nvSpPr>
            <p:cNvPr id="4404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4040" name="Picture 42" descr="edamame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2209800"/>
            <a:ext cx="3203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85"/>
          <p:cNvSpPr>
            <a:spLocks noChangeArrowheads="1" noChangeShapeType="1"/>
          </p:cNvSpPr>
          <p:nvPr/>
        </p:nvSpPr>
        <p:spPr bwMode="auto">
          <a:xfrm>
            <a:off x="685800"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5059" name="AutoShape 85"/>
          <p:cNvSpPr>
            <a:spLocks noChangeArrowheads="1" noChangeShapeType="1"/>
          </p:cNvSpPr>
          <p:nvPr/>
        </p:nvSpPr>
        <p:spPr bwMode="auto">
          <a:xfrm>
            <a:off x="4676775"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45060" name="Picture 36" descr="Family Time - Take Home Sheet (English).jpg"/>
          <p:cNvPicPr>
            <a:picLocks noChangeAspect="1"/>
          </p:cNvPicPr>
          <p:nvPr/>
        </p:nvPicPr>
        <p:blipFill>
          <a:blip r:embed="rId2" cstate="print">
            <a:extLst>
              <a:ext uri="{28A0092B-C50C-407E-A947-70E740481C1C}">
                <a14:useLocalDpi xmlns:a14="http://schemas.microsoft.com/office/drawing/2010/main" val="0"/>
              </a:ext>
            </a:extLst>
          </a:blip>
          <a:srcRect l="9091" t="3259" r="9091" b="5418"/>
          <a:stretch>
            <a:fillRect/>
          </a:stretch>
        </p:blipFill>
        <p:spPr bwMode="auto">
          <a:xfrm>
            <a:off x="855663" y="1600200"/>
            <a:ext cx="32591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7" descr="Families Have You Tasted... Dried Apricots (English).jpg"/>
          <p:cNvPicPr>
            <a:picLocks noChangeAspect="1"/>
          </p:cNvPicPr>
          <p:nvPr/>
        </p:nvPicPr>
        <p:blipFill>
          <a:blip r:embed="rId3">
            <a:extLst>
              <a:ext uri="{28A0092B-C50C-407E-A947-70E740481C1C}">
                <a14:useLocalDpi xmlns:a14="http://schemas.microsoft.com/office/drawing/2010/main" val="0"/>
              </a:ext>
            </a:extLst>
          </a:blip>
          <a:srcRect l="9091" t="3511" r="9091" b="5214"/>
          <a:stretch>
            <a:fillRect/>
          </a:stretch>
        </p:blipFill>
        <p:spPr bwMode="auto">
          <a:xfrm>
            <a:off x="4876800" y="1592263"/>
            <a:ext cx="3276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4</a:t>
            </a:r>
          </a:p>
        </p:txBody>
      </p:sp>
      <p:grpSp>
        <p:nvGrpSpPr>
          <p:cNvPr id="45063" name="Group 35"/>
          <p:cNvGrpSpPr>
            <a:grpSpLocks/>
          </p:cNvGrpSpPr>
          <p:nvPr/>
        </p:nvGrpSpPr>
        <p:grpSpPr bwMode="auto">
          <a:xfrm>
            <a:off x="1066800" y="914400"/>
            <a:ext cx="6934200" cy="228600"/>
            <a:chOff x="109270800" y="109956600"/>
            <a:chExt cx="1828799" cy="457203"/>
          </a:xfrm>
        </p:grpSpPr>
        <p:sp>
          <p:nvSpPr>
            <p:cNvPr id="4506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84"/>
          <p:cNvGrpSpPr>
            <a:grpSpLocks/>
          </p:cNvGrpSpPr>
          <p:nvPr/>
        </p:nvGrpSpPr>
        <p:grpSpPr bwMode="auto">
          <a:xfrm>
            <a:off x="685800" y="1447800"/>
            <a:ext cx="3629025" cy="4953000"/>
            <a:chOff x="109547025" y="107801708"/>
            <a:chExt cx="3629025" cy="2514600"/>
          </a:xfrm>
        </p:grpSpPr>
        <p:sp>
          <p:nvSpPr>
            <p:cNvPr id="46119"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879080"/>
              <a:ext cx="3465512" cy="233003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It’s My Choice…Choosing Healthy Beverages!</a:t>
              </a:r>
            </a:p>
            <a:p>
              <a:pPr algn="ctr">
                <a:defRPr/>
              </a:pPr>
              <a:endParaRPr lang="en-US" sz="800" b="1" dirty="0">
                <a:solidFill>
                  <a:srgbClr val="000000"/>
                </a:solidFill>
                <a:latin typeface="Franklin Gothic Medium" pitchFamily="34" charset="0"/>
                <a:cs typeface="Arial" charset="0"/>
              </a:endParaRPr>
            </a:p>
            <a:p>
              <a:pPr algn="ctr">
                <a:defRPr/>
              </a:pPr>
              <a:r>
                <a:rPr lang="en-US" sz="1600" dirty="0">
                  <a:solidFill>
                    <a:srgbClr val="000000"/>
                  </a:solidFill>
                  <a:latin typeface="+mn-lt"/>
                  <a:cs typeface="Arial" charset="0"/>
                </a:rPr>
                <a:t>Students develop criteria to make healthy beverage choices.</a:t>
              </a:r>
            </a:p>
            <a:p>
              <a:pPr algn="ctr">
                <a:defRPr/>
              </a:pPr>
              <a:endParaRPr lang="en-US" sz="1600" b="1" dirty="0">
                <a:solidFill>
                  <a:srgbClr val="000000"/>
                </a:solidFill>
                <a:latin typeface="Franklin Gothic Medium" pitchFamily="34" charset="0"/>
                <a:cs typeface="Arial" charset="0"/>
              </a:endParaRPr>
            </a:p>
            <a:p>
              <a:pPr>
                <a:defRPr/>
              </a:pPr>
              <a:r>
                <a:rPr lang="en-US" sz="1600" b="1" dirty="0">
                  <a:solidFill>
                    <a:srgbClr val="000000"/>
                  </a:solidFill>
                  <a:latin typeface="Franklin Gothic Medium" pitchFamily="34" charset="0"/>
                  <a:cs typeface="Arial" charset="0"/>
                </a:rPr>
                <a:t>Objectives:</a:t>
              </a:r>
            </a:p>
            <a:p>
              <a:pPr marL="342900" indent="-342900">
                <a:buFont typeface="Wingdings" pitchFamily="2" charset="2"/>
                <a:buChar char="Ø"/>
                <a:defRPr/>
              </a:pPr>
              <a:r>
                <a:rPr lang="en-US" sz="1600" dirty="0">
                  <a:solidFill>
                    <a:srgbClr val="000000"/>
                  </a:solidFill>
                  <a:latin typeface="+mn-lt"/>
                  <a:cs typeface="Arial" charset="0"/>
                </a:rPr>
                <a:t>Describe healthy beverages as ones that come from one of the food groups on MyPlate.</a:t>
              </a:r>
            </a:p>
            <a:p>
              <a:pPr marL="342900" indent="-342900">
                <a:buFont typeface="Wingdings" pitchFamily="2" charset="2"/>
                <a:buChar char="Ø"/>
                <a:defRPr/>
              </a:pPr>
              <a:r>
                <a:rPr lang="en-US" sz="1600" dirty="0">
                  <a:solidFill>
                    <a:srgbClr val="000000"/>
                  </a:solidFill>
                  <a:latin typeface="+mn-lt"/>
                  <a:cs typeface="Arial" charset="0"/>
                </a:rPr>
                <a:t>Identify water as an essential nutrient that should be consumed throughout the day.</a:t>
              </a:r>
            </a:p>
            <a:p>
              <a:pPr marL="342900" indent="-342900">
                <a:buFont typeface="Wingdings" pitchFamily="2" charset="2"/>
                <a:buChar char="Ø"/>
                <a:defRPr/>
              </a:pPr>
              <a:r>
                <a:rPr lang="en-US" sz="1600" dirty="0">
                  <a:solidFill>
                    <a:srgbClr val="000000"/>
                  </a:solidFill>
                  <a:latin typeface="+mn-lt"/>
                  <a:cs typeface="Arial" charset="0"/>
                </a:rPr>
                <a:t>Describe low-fat milk as a healthy beverage and calcium as the key nutrient of the Dairy Group.</a:t>
              </a:r>
            </a:p>
            <a:p>
              <a:pPr marL="342900" indent="-342900">
                <a:buFont typeface="Wingdings" pitchFamily="2" charset="2"/>
                <a:buChar char="Ø"/>
                <a:defRPr/>
              </a:pPr>
              <a:r>
                <a:rPr lang="en-US" sz="1600" dirty="0">
                  <a:solidFill>
                    <a:srgbClr val="000000"/>
                  </a:solidFill>
                  <a:latin typeface="+mn-lt"/>
                  <a:cs typeface="Arial" charset="0"/>
                </a:rPr>
                <a:t>Describe healthy alternatives to high sugar beverages including sodas, sports, and other sugary drinks.</a:t>
              </a:r>
            </a:p>
          </p:txBody>
        </p:sp>
      </p:grpSp>
      <p:grpSp>
        <p:nvGrpSpPr>
          <p:cNvPr id="46083" name="Group 92"/>
          <p:cNvGrpSpPr>
            <a:grpSpLocks/>
          </p:cNvGrpSpPr>
          <p:nvPr/>
        </p:nvGrpSpPr>
        <p:grpSpPr bwMode="auto">
          <a:xfrm>
            <a:off x="4191000" y="4572000"/>
            <a:ext cx="4114800" cy="1371600"/>
            <a:chOff x="4191000" y="4572000"/>
            <a:chExt cx="4800600" cy="1905000"/>
          </a:xfrm>
        </p:grpSpPr>
        <p:sp>
          <p:nvSpPr>
            <p:cNvPr id="46117" name="AutoShape 48"/>
            <p:cNvSpPr>
              <a:spLocks noChangeArrowheads="1" noChangeShapeType="1"/>
            </p:cNvSpPr>
            <p:nvPr/>
          </p:nvSpPr>
          <p:spPr bwMode="auto">
            <a:xfrm>
              <a:off x="4191000" y="4572000"/>
              <a:ext cx="4800600" cy="19050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6118" name="Text Box 50"/>
            <p:cNvSpPr txBox="1">
              <a:spLocks noChangeArrowheads="1"/>
            </p:cNvSpPr>
            <p:nvPr/>
          </p:nvSpPr>
          <p:spPr bwMode="auto">
            <a:xfrm>
              <a:off x="4279887" y="4722906"/>
              <a:ext cx="4631348" cy="16778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1">
                  <a:latin typeface="Franklin Gothic Medium" panose="020B0603020102020204" pitchFamily="34" charset="0"/>
                </a:rPr>
                <a:t>Alicia’s Fruity Drinks</a:t>
              </a:r>
            </a:p>
            <a:p>
              <a:pPr algn="ctr" eaLnBrk="1" hangingPunct="1"/>
              <a:endParaRPr lang="en-US" altLang="en-US" sz="800" b="1" i="1">
                <a:latin typeface="Franklin Gothic Medium" panose="020B0603020102020204" pitchFamily="34" charset="0"/>
              </a:endParaRPr>
            </a:p>
            <a:p>
              <a:pPr algn="ctr" eaLnBrk="1" hangingPunct="1"/>
              <a:r>
                <a:rPr lang="en-US" altLang="en-US">
                  <a:latin typeface="Franklin Gothic Medium" panose="020B0603020102020204" pitchFamily="34" charset="0"/>
                </a:rPr>
                <a:t>by Lupe Ruiz-Flores </a:t>
              </a:r>
            </a:p>
            <a:p>
              <a:pPr algn="ctr" eaLnBrk="1" hangingPunct="1"/>
              <a:r>
                <a:rPr lang="en-US" altLang="en-US">
                  <a:latin typeface="Franklin Gothic Medium" panose="020B0603020102020204" pitchFamily="34" charset="0"/>
                </a:rPr>
                <a:t>and illustrated by Laura Lacomara</a:t>
              </a:r>
            </a:p>
          </p:txBody>
        </p:sp>
      </p:grpSp>
      <p:sp>
        <p:nvSpPr>
          <p:cNvPr id="46084" name="TextBox 83"/>
          <p:cNvSpPr txBox="1">
            <a:spLocks noChangeArrowheads="1"/>
          </p:cNvSpPr>
          <p:nvPr/>
        </p:nvSpPr>
        <p:spPr bwMode="auto">
          <a:xfrm>
            <a:off x="1066800" y="228600"/>
            <a:ext cx="6324600" cy="830263"/>
          </a:xfrm>
          <a:prstGeom prst="rect">
            <a:avLst/>
          </a:prstGeom>
          <a:solidFill>
            <a:srgbClr val="CC0000"/>
          </a:solidFill>
          <a:ln w="9525">
            <a:solidFill>
              <a:srgbClr val="CC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a:t>
            </a:r>
          </a:p>
          <a:p>
            <a:pPr algn="ctr" eaLnBrk="1" hangingPunct="1"/>
            <a:r>
              <a:rPr lang="en-US" altLang="en-US" sz="2400" b="1">
                <a:solidFill>
                  <a:schemeClr val="bg1"/>
                </a:solidFill>
                <a:latin typeface="Franklin Gothic Medium" panose="020B0603020102020204" pitchFamily="34" charset="0"/>
              </a:rPr>
              <a:t>HEALHTY BEVERAGES!</a:t>
            </a:r>
          </a:p>
        </p:txBody>
      </p:sp>
      <p:grpSp>
        <p:nvGrpSpPr>
          <p:cNvPr id="46085" name="Group 91"/>
          <p:cNvGrpSpPr>
            <a:grpSpLocks/>
          </p:cNvGrpSpPr>
          <p:nvPr/>
        </p:nvGrpSpPr>
        <p:grpSpPr bwMode="auto">
          <a:xfrm>
            <a:off x="7239000" y="152400"/>
            <a:ext cx="914400" cy="914400"/>
            <a:chOff x="116300207" y="105521749"/>
            <a:chExt cx="1143000" cy="1085850"/>
          </a:xfrm>
        </p:grpSpPr>
        <p:sp>
          <p:nvSpPr>
            <p:cNvPr id="46115" name="AutoShape 92"/>
            <p:cNvSpPr>
              <a:spLocks noChangeArrowheads="1"/>
            </p:cNvSpPr>
            <p:nvPr/>
          </p:nvSpPr>
          <p:spPr bwMode="auto">
            <a:xfrm>
              <a:off x="116300207" y="105521749"/>
              <a:ext cx="1143000" cy="1085850"/>
            </a:xfrm>
            <a:prstGeom prst="cube">
              <a:avLst>
                <a:gd name="adj" fmla="val 14472"/>
              </a:avLst>
            </a:prstGeom>
            <a:solidFill>
              <a:srgbClr val="FFFFCC"/>
            </a:solidFill>
            <a:ln w="3175">
              <a:solidFill>
                <a:srgbClr val="CC0000"/>
              </a:solidFill>
              <a:miter lim="800000"/>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6116" name="Text Box 93"/>
            <p:cNvSpPr txBox="1">
              <a:spLocks noChangeArrowheads="1"/>
            </p:cNvSpPr>
            <p:nvPr/>
          </p:nvSpPr>
          <p:spPr bwMode="auto">
            <a:xfrm>
              <a:off x="116319302" y="105750348"/>
              <a:ext cx="10096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400" b="1">
                  <a:solidFill>
                    <a:srgbClr val="000000"/>
                  </a:solidFill>
                  <a:latin typeface="Franklin Gothic Medium" panose="020B0603020102020204" pitchFamily="34" charset="0"/>
                </a:rPr>
                <a:t>Lesson </a:t>
              </a:r>
            </a:p>
            <a:p>
              <a:pPr algn="ctr" eaLnBrk="1" hangingPunct="1"/>
              <a:r>
                <a:rPr lang="en-US" altLang="en-US" sz="1400" b="1">
                  <a:solidFill>
                    <a:srgbClr val="000000"/>
                  </a:solidFill>
                  <a:latin typeface="Franklin Gothic Medium" panose="020B0603020102020204" pitchFamily="34" charset="0"/>
                </a:rPr>
                <a:t>5</a:t>
              </a:r>
              <a:endParaRPr lang="en-US" altLang="en-US" sz="1400"/>
            </a:p>
          </p:txBody>
        </p:sp>
      </p:grpSp>
      <p:grpSp>
        <p:nvGrpSpPr>
          <p:cNvPr id="46086" name="Group 35"/>
          <p:cNvGrpSpPr>
            <a:grpSpLocks/>
          </p:cNvGrpSpPr>
          <p:nvPr/>
        </p:nvGrpSpPr>
        <p:grpSpPr bwMode="auto">
          <a:xfrm>
            <a:off x="990600" y="1066800"/>
            <a:ext cx="6934200" cy="228600"/>
            <a:chOff x="109270800" y="109956600"/>
            <a:chExt cx="1828799" cy="457203"/>
          </a:xfrm>
        </p:grpSpPr>
        <p:sp>
          <p:nvSpPr>
            <p:cNvPr id="4608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6087" name="Picture 42" descr="girl drinking juice"/>
          <p:cNvPicPr>
            <a:picLocks noChangeAspect="1" noChangeArrowheads="1"/>
          </p:cNvPicPr>
          <p:nvPr/>
        </p:nvPicPr>
        <p:blipFill>
          <a:blip r:embed="rId2">
            <a:clrChange>
              <a:clrFrom>
                <a:srgbClr val="F0F3FA"/>
              </a:clrFrom>
              <a:clrTo>
                <a:srgbClr val="F0F3FA">
                  <a:alpha val="0"/>
                </a:srgbClr>
              </a:clrTo>
            </a:clrChange>
            <a:lum bright="-6000"/>
            <a:extLst>
              <a:ext uri="{28A0092B-C50C-407E-A947-70E740481C1C}">
                <a14:useLocalDpi xmlns:a14="http://schemas.microsoft.com/office/drawing/2010/main" val="0"/>
              </a:ext>
            </a:extLst>
          </a:blip>
          <a:srcRect/>
          <a:stretch>
            <a:fillRect/>
          </a:stretch>
        </p:blipFill>
        <p:spPr bwMode="auto">
          <a:xfrm>
            <a:off x="4495800" y="1828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sp>
        <p:nvSpPr>
          <p:cNvPr id="16421" name="AutoShape 85"/>
          <p:cNvSpPr>
            <a:spLocks noChangeArrowheads="1" noChangeShapeType="1"/>
          </p:cNvSpPr>
          <p:nvPr/>
        </p:nvSpPr>
        <p:spPr bwMode="auto">
          <a:xfrm>
            <a:off x="609600" y="1371600"/>
            <a:ext cx="7772400" cy="48768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Choosing Healthy Beverages </a:t>
            </a:r>
          </a:p>
          <a:p>
            <a:pPr>
              <a:defRPr/>
            </a:pPr>
            <a:endParaRPr lang="en-US" sz="800" dirty="0">
              <a:latin typeface="+mn-lt"/>
              <a:cs typeface="Arial" charset="0"/>
            </a:endParaRPr>
          </a:p>
          <a:p>
            <a:pPr>
              <a:defRPr/>
            </a:pPr>
            <a:r>
              <a:rPr lang="en-US" sz="1600" b="1" dirty="0">
                <a:latin typeface="+mn-lt"/>
                <a:cs typeface="Arial" charset="0"/>
              </a:rPr>
              <a:t>The Issue</a:t>
            </a:r>
          </a:p>
          <a:p>
            <a:pPr>
              <a:defRPr/>
            </a:pPr>
            <a:r>
              <a:rPr lang="en-US" sz="1600" dirty="0">
                <a:latin typeface="+mn-lt"/>
                <a:cs typeface="Arial" charset="0"/>
              </a:rPr>
              <a:t>Healthy beverages are an important part of children's diets.  Healthy beverages can help children consume all the vitamins, minerals, and other nutrients needed for a balanced diet.  Unfortunately, many of the beverages consumed by children at meals and throughout the day are high in sugar and fat and lack other essential nutrients. </a:t>
            </a:r>
          </a:p>
          <a:p>
            <a:pPr marL="685800" lvl="1" indent="-342900">
              <a:buFont typeface="Wingdings" pitchFamily="2" charset="2"/>
              <a:buChar char="Ø"/>
              <a:defRPr/>
            </a:pPr>
            <a:r>
              <a:rPr lang="en-US" sz="1600" dirty="0">
                <a:latin typeface="+mn-lt"/>
                <a:cs typeface="Arial" charset="0"/>
              </a:rPr>
              <a:t>Over 40% of the added sugars consumed by children come from beverages.</a:t>
            </a:r>
          </a:p>
          <a:p>
            <a:pPr marL="685800" lvl="1" indent="-342900">
              <a:buFont typeface="Wingdings" pitchFamily="2" charset="2"/>
              <a:buChar char="Ø"/>
              <a:defRPr/>
            </a:pPr>
            <a:r>
              <a:rPr lang="en-US" sz="1600" dirty="0">
                <a:latin typeface="+mn-lt"/>
                <a:cs typeface="Arial" charset="0"/>
              </a:rPr>
              <a:t>22% of the empty calories children consume are from beverages.  </a:t>
            </a:r>
          </a:p>
          <a:p>
            <a:pPr marL="685800" lvl="1" indent="-342900">
              <a:buFont typeface="Wingdings" pitchFamily="2" charset="2"/>
              <a:buChar char="Ø"/>
              <a:defRPr/>
            </a:pPr>
            <a:r>
              <a:rPr lang="en-US" sz="1600" dirty="0">
                <a:latin typeface="+mn-lt"/>
                <a:cs typeface="Arial" charset="0"/>
              </a:rPr>
              <a:t>One study has shown that children consuming just one 8 ounce sugary drink a day can increase their odds of becoming obese by 60%. </a:t>
            </a:r>
          </a:p>
          <a:p>
            <a:pPr>
              <a:defRPr/>
            </a:pPr>
            <a:endParaRPr lang="en-US" sz="800" dirty="0">
              <a:latin typeface="+mn-lt"/>
              <a:cs typeface="Arial" charset="0"/>
            </a:endParaRPr>
          </a:p>
          <a:p>
            <a:pPr>
              <a:defRPr/>
            </a:pPr>
            <a:r>
              <a:rPr lang="en-US" sz="1600" b="1" dirty="0">
                <a:latin typeface="+mn-lt"/>
                <a:cs typeface="Arial" charset="0"/>
              </a:rPr>
              <a:t>Healthy Beverage Choices</a:t>
            </a:r>
          </a:p>
          <a:p>
            <a:pPr>
              <a:defRPr/>
            </a:pPr>
            <a:r>
              <a:rPr lang="en-US" sz="1600" dirty="0">
                <a:latin typeface="+mn-lt"/>
                <a:cs typeface="Arial" charset="0"/>
              </a:rPr>
              <a:t>In addition to water, healthy beverages should come from one of the five food groups of MyPlate and be:</a:t>
            </a:r>
          </a:p>
          <a:p>
            <a:pPr marL="685800" lvl="1" indent="-342900">
              <a:buFont typeface="Wingdings" pitchFamily="2" charset="2"/>
              <a:buChar char="Ø"/>
              <a:defRPr/>
            </a:pPr>
            <a:r>
              <a:rPr lang="en-US" sz="1600" dirty="0">
                <a:latin typeface="+mn-lt"/>
                <a:cs typeface="Arial" charset="0"/>
              </a:rPr>
              <a:t>Low in fat, especially trans and saturated fats</a:t>
            </a:r>
          </a:p>
          <a:p>
            <a:pPr marL="685800" lvl="1" indent="-342900">
              <a:buFont typeface="Wingdings" pitchFamily="2" charset="2"/>
              <a:buChar char="Ø"/>
              <a:defRPr/>
            </a:pPr>
            <a:r>
              <a:rPr lang="en-US" sz="1600" dirty="0">
                <a:latin typeface="+mn-lt"/>
                <a:cs typeface="Arial" charset="0"/>
              </a:rPr>
              <a:t>Low in added sugar</a:t>
            </a:r>
          </a:p>
          <a:p>
            <a:pPr marL="685800" lvl="1" indent="-342900">
              <a:buFont typeface="Wingdings" pitchFamily="2" charset="2"/>
              <a:buChar char="Ø"/>
              <a:defRPr/>
            </a:pPr>
            <a:r>
              <a:rPr lang="en-US" sz="1600" dirty="0">
                <a:latin typeface="+mn-lt"/>
                <a:cs typeface="Arial" charset="0"/>
              </a:rPr>
              <a:t>Low in calories</a:t>
            </a:r>
          </a:p>
          <a:p>
            <a:pPr marL="685800" lvl="1" indent="-342900">
              <a:buFont typeface="Wingdings" pitchFamily="2" charset="2"/>
              <a:buChar char="Ø"/>
              <a:defRPr/>
            </a:pPr>
            <a:r>
              <a:rPr lang="en-US" sz="1600" dirty="0">
                <a:latin typeface="+mn-lt"/>
                <a:cs typeface="Arial" charset="0"/>
              </a:rPr>
              <a:t>High in vitamins, minerals, or fiber </a:t>
            </a:r>
          </a:p>
          <a:p>
            <a:pPr marL="685800" lvl="1" indent="-342900">
              <a:buFont typeface="Wingdings" pitchFamily="2" charset="2"/>
              <a:buChar char="Ø"/>
              <a:defRPr/>
            </a:pPr>
            <a:r>
              <a:rPr lang="en-US" sz="1600" dirty="0">
                <a:latin typeface="+mn-lt"/>
                <a:cs typeface="Arial" charset="0"/>
              </a:rPr>
              <a:t>High in calcium or protein</a:t>
            </a:r>
          </a:p>
          <a:p>
            <a:pPr>
              <a:defRPr/>
            </a:pPr>
            <a:endParaRPr lang="en-US" sz="1400" dirty="0">
              <a:latin typeface="+mn-lt"/>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a:p>
            <a:pPr>
              <a:defRPr/>
            </a:pPr>
            <a:endParaRPr lang="en-US" sz="1400" dirty="0">
              <a:latin typeface="Calibri" pitchFamily="34" charset="0"/>
              <a:cs typeface="Arial" charset="0"/>
            </a:endParaRPr>
          </a:p>
        </p:txBody>
      </p:sp>
      <p:grpSp>
        <p:nvGrpSpPr>
          <p:cNvPr id="47108" name="Group 35"/>
          <p:cNvGrpSpPr>
            <a:grpSpLocks/>
          </p:cNvGrpSpPr>
          <p:nvPr/>
        </p:nvGrpSpPr>
        <p:grpSpPr bwMode="auto">
          <a:xfrm>
            <a:off x="1066800" y="914400"/>
            <a:ext cx="6934200" cy="228600"/>
            <a:chOff x="109270800" y="109956600"/>
            <a:chExt cx="1828799" cy="457203"/>
          </a:xfrm>
        </p:grpSpPr>
        <p:sp>
          <p:nvSpPr>
            <p:cNvPr id="4710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84"/>
          <p:cNvGrpSpPr>
            <a:grpSpLocks/>
          </p:cNvGrpSpPr>
          <p:nvPr/>
        </p:nvGrpSpPr>
        <p:grpSpPr bwMode="auto">
          <a:xfrm>
            <a:off x="685800" y="1524000"/>
            <a:ext cx="3629025" cy="4876800"/>
            <a:chOff x="109547025" y="107801708"/>
            <a:chExt cx="3629025" cy="2514600"/>
          </a:xfrm>
        </p:grpSpPr>
        <p:sp>
          <p:nvSpPr>
            <p:cNvPr id="48165"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86"/>
            <p:cNvSpPr txBox="1">
              <a:spLocks noChangeArrowheads="1"/>
            </p:cNvSpPr>
            <p:nvPr/>
          </p:nvSpPr>
          <p:spPr bwMode="auto">
            <a:xfrm>
              <a:off x="109640688" y="107917943"/>
              <a:ext cx="3465512" cy="2330425"/>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1 Book Reading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Alicia’s Fruity Drinks</a:t>
              </a: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sz="1000" dirty="0">
                <a:solidFill>
                  <a:srgbClr val="000000"/>
                </a:solidFill>
                <a:latin typeface="Franklin Gothic Medium" pitchFamily="34" charset="0"/>
                <a:cs typeface="Arial" charset="0"/>
              </a:endParaRPr>
            </a:p>
            <a:p>
              <a:pPr marL="114300">
                <a:defRPr/>
              </a:pPr>
              <a:r>
                <a:rPr lang="en-US" sz="1600" i="1" dirty="0">
                  <a:latin typeface="+mn-lt"/>
                  <a:cs typeface="Arial" charset="0"/>
                </a:rPr>
                <a:t>AFTER THE READING help the students “retell the story” by completing the Story Retell or Fact Sheet.</a:t>
              </a:r>
              <a:endParaRPr lang="en-US" sz="1600" b="1" i="1" dirty="0">
                <a:latin typeface="+mn-lt"/>
                <a:cs typeface="Arial" charset="0"/>
              </a:endParaRPr>
            </a:p>
          </p:txBody>
        </p:sp>
      </p:grpSp>
      <p:grpSp>
        <p:nvGrpSpPr>
          <p:cNvPr id="48131" name="Group 84"/>
          <p:cNvGrpSpPr>
            <a:grpSpLocks/>
          </p:cNvGrpSpPr>
          <p:nvPr/>
        </p:nvGrpSpPr>
        <p:grpSpPr bwMode="auto">
          <a:xfrm>
            <a:off x="4676775" y="1524000"/>
            <a:ext cx="3629025" cy="4876800"/>
            <a:chOff x="109547025" y="107801708"/>
            <a:chExt cx="3629025" cy="2514600"/>
          </a:xfrm>
        </p:grpSpPr>
        <p:sp>
          <p:nvSpPr>
            <p:cNvPr id="48163"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48164"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pic>
        <p:nvPicPr>
          <p:cNvPr id="48132" name="Picture 37" descr="Fact Sheet for Retelling, Information Book - Germs Are Not for Sharing.jpg"/>
          <p:cNvPicPr>
            <a:picLocks noChangeAspect="1"/>
          </p:cNvPicPr>
          <p:nvPr/>
        </p:nvPicPr>
        <p:blipFill>
          <a:blip r:embed="rId2">
            <a:extLst>
              <a:ext uri="{28A0092B-C50C-407E-A947-70E740481C1C}">
                <a14:useLocalDpi xmlns:a14="http://schemas.microsoft.com/office/drawing/2010/main" val="0"/>
              </a:ext>
            </a:extLst>
          </a:blip>
          <a:srcRect l="10616" t="3233" r="11172" b="6975"/>
          <a:stretch>
            <a:fillRect/>
          </a:stretch>
        </p:blipFill>
        <p:spPr bwMode="auto">
          <a:xfrm>
            <a:off x="4876800" y="1643063"/>
            <a:ext cx="3276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grpSp>
        <p:nvGrpSpPr>
          <p:cNvPr id="48134" name="Group 35"/>
          <p:cNvGrpSpPr>
            <a:grpSpLocks/>
          </p:cNvGrpSpPr>
          <p:nvPr/>
        </p:nvGrpSpPr>
        <p:grpSpPr bwMode="auto">
          <a:xfrm>
            <a:off x="1066800" y="914400"/>
            <a:ext cx="6934200" cy="228600"/>
            <a:chOff x="109270800" y="109956600"/>
            <a:chExt cx="1828799" cy="457203"/>
          </a:xfrm>
        </p:grpSpPr>
        <p:sp>
          <p:nvSpPr>
            <p:cNvPr id="4813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8135" name="Picture 41" descr="girl reading 1"/>
          <p:cNvPicPr>
            <a:picLocks noChangeAspect="1" noChangeArrowheads="1"/>
          </p:cNvPicPr>
          <p:nvPr/>
        </p:nvPicPr>
        <p:blipFill>
          <a:blip r:embed="rId3">
            <a:lum bright="-6000"/>
            <a:extLst>
              <a:ext uri="{28A0092B-C50C-407E-A947-70E740481C1C}">
                <a14:useLocalDpi xmlns:a14="http://schemas.microsoft.com/office/drawing/2010/main" val="0"/>
              </a:ext>
            </a:extLst>
          </a:blip>
          <a:srcRect l="10347"/>
          <a:stretch>
            <a:fillRect/>
          </a:stretch>
        </p:blipFill>
        <p:spPr bwMode="auto">
          <a:xfrm>
            <a:off x="1524000" y="2438400"/>
            <a:ext cx="182086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84"/>
          <p:cNvGrpSpPr>
            <a:grpSpLocks/>
          </p:cNvGrpSpPr>
          <p:nvPr/>
        </p:nvGrpSpPr>
        <p:grpSpPr bwMode="auto">
          <a:xfrm>
            <a:off x="685800" y="1524000"/>
            <a:ext cx="3629025" cy="4876800"/>
            <a:chOff x="109547025" y="107801708"/>
            <a:chExt cx="3629025" cy="2514600"/>
          </a:xfrm>
        </p:grpSpPr>
        <p:sp>
          <p:nvSpPr>
            <p:cNvPr id="49190"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9191"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latin typeface="Franklin Gothic Medium" panose="020B0603020102020204" pitchFamily="34" charset="0"/>
                </a:rPr>
                <a:t>Activity 2 </a:t>
              </a:r>
            </a:p>
            <a:p>
              <a:pPr algn="ctr" eaLnBrk="1" hangingPunct="1"/>
              <a:endParaRPr lang="en-US" altLang="en-US" sz="800" b="1">
                <a:solidFill>
                  <a:srgbClr val="000000"/>
                </a:solidFill>
                <a:latin typeface="Franklin Gothic Medium" panose="020B0603020102020204" pitchFamily="34" charset="0"/>
              </a:endParaRPr>
            </a:p>
            <a:p>
              <a:pPr algn="ctr" eaLnBrk="1" hangingPunct="1"/>
              <a:r>
                <a:rPr lang="en-US" altLang="en-US" sz="1600" b="1" i="1">
                  <a:solidFill>
                    <a:srgbClr val="000000"/>
                  </a:solidFill>
                  <a:latin typeface="Franklin Gothic Medium" panose="020B0603020102020204" pitchFamily="34" charset="0"/>
                </a:rPr>
                <a:t>Making Healthy Beverage Choices</a:t>
              </a: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algn="ctr" eaLnBrk="1" hangingPunct="1"/>
              <a:endParaRPr lang="en-US" altLang="en-US" b="1" i="1">
                <a:solidFill>
                  <a:srgbClr val="000000"/>
                </a:solidFill>
                <a:latin typeface="Franklin Gothic Medium" panose="020B0603020102020204" pitchFamily="34" charset="0"/>
              </a:endParaRPr>
            </a:p>
            <a:p>
              <a:pPr eaLnBrk="1" hangingPunct="1"/>
              <a:r>
                <a:rPr lang="en-US" altLang="en-US">
                  <a:solidFill>
                    <a:srgbClr val="000000"/>
                  </a:solidFill>
                  <a:latin typeface="Franklin Gothic Medium" panose="020B0603020102020204" pitchFamily="34" charset="0"/>
                </a:rPr>
                <a:t> </a:t>
              </a:r>
              <a:endParaRPr lang="en-US" altLang="en-US" b="1" i="1">
                <a:solidFill>
                  <a:srgbClr val="000000"/>
                </a:solidFill>
                <a:latin typeface="Franklin Gothic Medium" panose="020B0603020102020204" pitchFamily="34" charset="0"/>
              </a:endParaRPr>
            </a:p>
          </p:txBody>
        </p:sp>
      </p:grpSp>
      <p:grpSp>
        <p:nvGrpSpPr>
          <p:cNvPr id="49155" name="Group 84"/>
          <p:cNvGrpSpPr>
            <a:grpSpLocks/>
          </p:cNvGrpSpPr>
          <p:nvPr/>
        </p:nvGrpSpPr>
        <p:grpSpPr bwMode="auto">
          <a:xfrm>
            <a:off x="4676775" y="1524000"/>
            <a:ext cx="3629025" cy="4876800"/>
            <a:chOff x="109547025" y="107801708"/>
            <a:chExt cx="3629025" cy="2514600"/>
          </a:xfrm>
        </p:grpSpPr>
        <p:sp>
          <p:nvSpPr>
            <p:cNvPr id="49188"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4918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37894" name="Rectangle 38"/>
          <p:cNvSpPr>
            <a:spLocks noChangeArrowheads="1"/>
          </p:cNvSpPr>
          <p:nvPr/>
        </p:nvSpPr>
        <p:spPr bwMode="auto">
          <a:xfrm>
            <a:off x="914400" y="5094288"/>
            <a:ext cx="3276600" cy="830262"/>
          </a:xfrm>
          <a:prstGeom prst="rect">
            <a:avLst/>
          </a:prstGeom>
          <a:noFill/>
          <a:ln w="9525">
            <a:noFill/>
            <a:miter lim="800000"/>
            <a:headEnd/>
            <a:tailEnd/>
          </a:ln>
        </p:spPr>
        <p:txBody>
          <a:bodyPr>
            <a:spAutoFit/>
          </a:bodyPr>
          <a:lstStyle/>
          <a:p>
            <a:pPr>
              <a:defRPr/>
            </a:pPr>
            <a:r>
              <a:rPr lang="en-US" sz="1600" dirty="0">
                <a:latin typeface="+mn-lt"/>
                <a:cs typeface="Arial" charset="0"/>
              </a:rPr>
              <a:t>Students review the four prior lessons and apply what they learned to making healthy beverage choices.</a:t>
            </a:r>
          </a:p>
        </p:txBody>
      </p:sp>
      <p:pic>
        <p:nvPicPr>
          <p:cNvPr id="49157" name="Picture 38" descr="Activity 2 Visuals Instruction Sheet.jpg"/>
          <p:cNvPicPr>
            <a:picLocks noChangeAspect="1"/>
          </p:cNvPicPr>
          <p:nvPr/>
        </p:nvPicPr>
        <p:blipFill>
          <a:blip r:embed="rId2" cstate="print">
            <a:extLst>
              <a:ext uri="{28A0092B-C50C-407E-A947-70E740481C1C}">
                <a14:useLocalDpi xmlns:a14="http://schemas.microsoft.com/office/drawing/2010/main" val="0"/>
              </a:ext>
            </a:extLst>
          </a:blip>
          <a:srcRect l="9082" t="3505" r="9177" b="14032"/>
          <a:stretch>
            <a:fillRect/>
          </a:stretch>
        </p:blipFill>
        <p:spPr bwMode="auto">
          <a:xfrm>
            <a:off x="48006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grpSp>
        <p:nvGrpSpPr>
          <p:cNvPr id="49159" name="Group 35"/>
          <p:cNvGrpSpPr>
            <a:grpSpLocks/>
          </p:cNvGrpSpPr>
          <p:nvPr/>
        </p:nvGrpSpPr>
        <p:grpSpPr bwMode="auto">
          <a:xfrm>
            <a:off x="1066800" y="914400"/>
            <a:ext cx="6934200" cy="228600"/>
            <a:chOff x="109270800" y="109956600"/>
            <a:chExt cx="1828799" cy="457203"/>
          </a:xfrm>
        </p:grpSpPr>
        <p:sp>
          <p:nvSpPr>
            <p:cNvPr id="49161"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2"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3"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4"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5"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6"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7"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8"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9"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0"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1"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2"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3"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4"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5"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6"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7"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8"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9"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0"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1"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2"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3"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4"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5"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6"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7"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9160" name="Picture 46" descr="Girl drinking milk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524000" y="2514600"/>
            <a:ext cx="18923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4"/>
          <p:cNvGrpSpPr>
            <a:grpSpLocks/>
          </p:cNvGrpSpPr>
          <p:nvPr/>
        </p:nvGrpSpPr>
        <p:grpSpPr bwMode="auto">
          <a:xfrm>
            <a:off x="685800" y="1524000"/>
            <a:ext cx="3629025" cy="4191000"/>
            <a:chOff x="109547025" y="107801708"/>
            <a:chExt cx="3629025" cy="2514600"/>
          </a:xfrm>
        </p:grpSpPr>
        <p:sp>
          <p:nvSpPr>
            <p:cNvPr id="50213" name="AutoShape 85"/>
            <p:cNvSpPr>
              <a:spLocks noChangeArrowheads="1" noChangeShapeType="1"/>
            </p:cNvSpPr>
            <p:nvPr/>
          </p:nvSpPr>
          <p:spPr bwMode="auto">
            <a:xfrm>
              <a:off x="109547025" y="107801708"/>
              <a:ext cx="3629025" cy="25146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447" name="Text Box 86"/>
            <p:cNvSpPr txBox="1">
              <a:spLocks noChangeArrowheads="1"/>
            </p:cNvSpPr>
            <p:nvPr/>
          </p:nvSpPr>
          <p:spPr bwMode="auto">
            <a:xfrm>
              <a:off x="109640688" y="107919818"/>
              <a:ext cx="3465512" cy="2043113"/>
            </a:xfrm>
            <a:prstGeom prst="rect">
              <a:avLst/>
            </a:prstGeom>
            <a:noFill/>
            <a:ln w="9525" algn="in">
              <a:noFill/>
              <a:miter lim="800000"/>
              <a:headEnd/>
              <a:tailEnd/>
            </a:ln>
          </p:spPr>
          <p:txBody>
            <a:bodyPr lIns="36576" tIns="36576" rIns="36576" bIns="36576"/>
            <a:lstStyle/>
            <a:p>
              <a:pPr algn="ctr">
                <a:defRPr/>
              </a:pPr>
              <a:r>
                <a:rPr lang="en-US" sz="1600" b="1" dirty="0">
                  <a:solidFill>
                    <a:srgbClr val="000000"/>
                  </a:solidFill>
                  <a:latin typeface="Franklin Gothic Medium" pitchFamily="34" charset="0"/>
                  <a:cs typeface="Arial" charset="0"/>
                </a:rPr>
                <a:t>Activity 2 </a:t>
              </a:r>
            </a:p>
            <a:p>
              <a:pPr algn="ctr">
                <a:defRPr/>
              </a:pPr>
              <a:endParaRPr lang="en-US" sz="800" b="1" dirty="0">
                <a:solidFill>
                  <a:srgbClr val="000000"/>
                </a:solidFill>
                <a:latin typeface="Franklin Gothic Medium" pitchFamily="34" charset="0"/>
                <a:cs typeface="Arial" charset="0"/>
              </a:endParaRPr>
            </a:p>
            <a:p>
              <a:pPr algn="ctr">
                <a:defRPr/>
              </a:pPr>
              <a:r>
                <a:rPr lang="en-US" sz="1600" b="1" i="1" dirty="0">
                  <a:solidFill>
                    <a:srgbClr val="000000"/>
                  </a:solidFill>
                  <a:latin typeface="Franklin Gothic Medium" pitchFamily="34" charset="0"/>
                  <a:cs typeface="Arial" charset="0"/>
                </a:rPr>
                <a:t>Making Healthy  Beverage Choices </a:t>
              </a:r>
            </a:p>
            <a:p>
              <a:pPr algn="ctr">
                <a:defRPr/>
              </a:pPr>
              <a:endParaRPr lang="en-US" sz="1600" b="1" i="1" dirty="0">
                <a:solidFill>
                  <a:srgbClr val="000000"/>
                </a:solidFill>
                <a:latin typeface="Franklin Gothic Medium"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Review MyPlate and the Essential Nutrients.</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Introduction to Beverages. </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Review Our Need for Water.</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Healthy Guide for Making Beverage Choices.</a:t>
              </a:r>
            </a:p>
            <a:p>
              <a:pPr marL="342900" indent="-342900">
                <a:buFontTx/>
                <a:buAutoNum type="arabicPeriod"/>
                <a:defRPr/>
              </a:pPr>
              <a:endParaRPr lang="en-US" sz="800" dirty="0">
                <a:solidFill>
                  <a:srgbClr val="000000"/>
                </a:solidFill>
                <a:latin typeface="Calibri" pitchFamily="34" charset="0"/>
                <a:cs typeface="Arial" charset="0"/>
              </a:endParaRPr>
            </a:p>
            <a:p>
              <a:pPr marL="342900" indent="-342900">
                <a:buFontTx/>
                <a:buAutoNum type="arabicPeriod"/>
                <a:defRPr/>
              </a:pPr>
              <a:r>
                <a:rPr lang="en-US" sz="1600" dirty="0">
                  <a:solidFill>
                    <a:srgbClr val="000000"/>
                  </a:solidFill>
                  <a:latin typeface="Calibri" pitchFamily="34" charset="0"/>
                  <a:cs typeface="Arial" charset="0"/>
                </a:rPr>
                <a:t>Thumbs Up for Healthy Beverage Choices. </a:t>
              </a:r>
            </a:p>
            <a:p>
              <a:pPr marL="342900" indent="-342900">
                <a:buFont typeface="+mj-lt"/>
                <a:buAutoNum type="arabicPeriod"/>
                <a:defRPr/>
              </a:pPr>
              <a:endParaRPr lang="en-US" sz="800" dirty="0">
                <a:solidFill>
                  <a:srgbClr val="000000"/>
                </a:solidFill>
                <a:latin typeface="Calibri" pitchFamily="34" charset="0"/>
                <a:cs typeface="Arial" charset="0"/>
              </a:endParaRPr>
            </a:p>
            <a:p>
              <a:pPr marL="342900" indent="-342900">
                <a:buFont typeface="+mj-lt"/>
                <a:buAutoNum type="arabicPeriod"/>
                <a:defRPr/>
              </a:pPr>
              <a:r>
                <a:rPr lang="en-US" sz="1600" smtClean="0">
                  <a:solidFill>
                    <a:srgbClr val="000000"/>
                  </a:solidFill>
                  <a:latin typeface="Calibri" pitchFamily="34" charset="0"/>
                  <a:cs typeface="Arial" charset="0"/>
                </a:rPr>
                <a:t>Review </a:t>
              </a:r>
              <a:r>
                <a:rPr lang="en-US" sz="1600" dirty="0">
                  <a:solidFill>
                    <a:srgbClr val="000000"/>
                  </a:solidFill>
                  <a:latin typeface="Calibri" pitchFamily="34" charset="0"/>
                  <a:cs typeface="Arial" charset="0"/>
                </a:rPr>
                <a:t>and Reflect. </a:t>
              </a:r>
            </a:p>
            <a:p>
              <a:pPr marL="342900" indent="-342900">
                <a:defRPr/>
              </a:pPr>
              <a:endParaRPr lang="en-US" sz="1400" dirty="0">
                <a:solidFill>
                  <a:srgbClr val="000000"/>
                </a:solidFill>
                <a:latin typeface="Calibri" pitchFamily="34" charset="0"/>
                <a:cs typeface="Arial" charset="0"/>
              </a:endParaRPr>
            </a:p>
            <a:p>
              <a:pPr marL="342900" indent="-342900">
                <a:defRPr/>
              </a:pPr>
              <a:endParaRPr lang="en-US" sz="14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marL="342900" indent="-342900">
                <a:defRPr/>
              </a:pPr>
              <a:endParaRPr lang="en-US" sz="1600" dirty="0">
                <a:solidFill>
                  <a:srgbClr val="000000"/>
                </a:solidFill>
                <a:latin typeface="Calibri" pitchFamily="34" charset="0"/>
                <a:cs typeface="Arial" charset="0"/>
              </a:endParaRPr>
            </a:p>
            <a:p>
              <a:pPr marL="342900" indent="-342900">
                <a:buFontTx/>
                <a:buAutoNum type="arabicPeriod"/>
                <a:defRPr/>
              </a:pPr>
              <a:endParaRPr lang="en-US" sz="1600" dirty="0">
                <a:solidFill>
                  <a:srgbClr val="000000"/>
                </a:solidFill>
                <a:latin typeface="Calibri" pitchFamily="34" charset="0"/>
                <a:cs typeface="Arial" charset="0"/>
              </a:endParaRPr>
            </a:p>
            <a:p>
              <a:pPr algn="ctr">
                <a:defRPr/>
              </a:pPr>
              <a:endParaRPr lang="en-US" sz="1600" b="1" i="1" dirty="0">
                <a:solidFill>
                  <a:srgbClr val="000000"/>
                </a:solidFill>
                <a:latin typeface="Franklin Gothic Medium" pitchFamily="34" charset="0"/>
                <a:cs typeface="Arial" charset="0"/>
              </a:endParaRPr>
            </a:p>
            <a:p>
              <a:pPr>
                <a:defRPr/>
              </a:pPr>
              <a:endParaRPr lang="en-US" sz="1600" dirty="0">
                <a:solidFill>
                  <a:srgbClr val="000000"/>
                </a:solidFill>
                <a:latin typeface="Calibri"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lgn="ctr">
                <a:defRPr/>
              </a:pPr>
              <a:endParaRPr lang="en-US" b="1" i="1" dirty="0">
                <a:solidFill>
                  <a:srgbClr val="000000"/>
                </a:solidFill>
                <a:latin typeface="Franklin Gothic Medium" pitchFamily="34" charset="0"/>
                <a:cs typeface="Arial" charset="0"/>
              </a:endParaRPr>
            </a:p>
            <a:p>
              <a:pPr>
                <a:defRPr/>
              </a:pPr>
              <a:r>
                <a:rPr lang="en-US" dirty="0">
                  <a:solidFill>
                    <a:srgbClr val="000000"/>
                  </a:solidFill>
                  <a:latin typeface="Franklin Gothic Medium" pitchFamily="34" charset="0"/>
                  <a:cs typeface="Arial" charset="0"/>
                </a:rPr>
                <a:t> </a:t>
              </a:r>
              <a:endParaRPr lang="en-US" b="1" i="1" dirty="0">
                <a:solidFill>
                  <a:srgbClr val="000000"/>
                </a:solidFill>
                <a:latin typeface="Franklin Gothic Medium" pitchFamily="34" charset="0"/>
                <a:cs typeface="Arial" charset="0"/>
              </a:endParaRPr>
            </a:p>
          </p:txBody>
        </p:sp>
      </p:grpSp>
      <p:grpSp>
        <p:nvGrpSpPr>
          <p:cNvPr id="50179" name="Group 84"/>
          <p:cNvGrpSpPr>
            <a:grpSpLocks/>
          </p:cNvGrpSpPr>
          <p:nvPr/>
        </p:nvGrpSpPr>
        <p:grpSpPr bwMode="auto">
          <a:xfrm>
            <a:off x="4572000" y="1654175"/>
            <a:ext cx="3629025" cy="3222625"/>
            <a:chOff x="109547025" y="107917974"/>
            <a:chExt cx="3629025" cy="2874052"/>
          </a:xfrm>
        </p:grpSpPr>
        <p:sp>
          <p:nvSpPr>
            <p:cNvPr id="50211" name="AutoShape 85"/>
            <p:cNvSpPr>
              <a:spLocks noChangeArrowheads="1" noChangeShapeType="1"/>
            </p:cNvSpPr>
            <p:nvPr/>
          </p:nvSpPr>
          <p:spPr bwMode="auto">
            <a:xfrm>
              <a:off x="109547025" y="108277426"/>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50212"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50180"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grpSp>
        <p:nvGrpSpPr>
          <p:cNvPr id="50181" name="Group 35"/>
          <p:cNvGrpSpPr>
            <a:grpSpLocks/>
          </p:cNvGrpSpPr>
          <p:nvPr/>
        </p:nvGrpSpPr>
        <p:grpSpPr bwMode="auto">
          <a:xfrm>
            <a:off x="1066800" y="914400"/>
            <a:ext cx="6934200" cy="228600"/>
            <a:chOff x="109270800" y="109956600"/>
            <a:chExt cx="1828799" cy="457203"/>
          </a:xfrm>
        </p:grpSpPr>
        <p:sp>
          <p:nvSpPr>
            <p:cNvPr id="5018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50182" name="Picture 38" descr="IMG_1903"/>
          <p:cNvPicPr>
            <a:picLocks noChangeAspect="1" noChangeArrowheads="1"/>
          </p:cNvPicPr>
          <p:nvPr/>
        </p:nvPicPr>
        <p:blipFill>
          <a:blip r:embed="rId2">
            <a:extLst>
              <a:ext uri="{28A0092B-C50C-407E-A947-70E740481C1C}">
                <a14:useLocalDpi xmlns:a14="http://schemas.microsoft.com/office/drawing/2010/main" val="0"/>
              </a:ext>
            </a:extLst>
          </a:blip>
          <a:srcRect l="3334" t="2963" r="3334" b="3703"/>
          <a:stretch>
            <a:fillRect/>
          </a:stretch>
        </p:blipFill>
        <p:spPr bwMode="auto">
          <a:xfrm>
            <a:off x="4724400" y="2217738"/>
            <a:ext cx="33432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0183" name="Text Box 39"/>
          <p:cNvSpPr txBox="1">
            <a:spLocks noChangeArrowheads="1"/>
          </p:cNvSpPr>
          <p:nvPr/>
        </p:nvSpPr>
        <p:spPr bwMode="auto">
          <a:xfrm>
            <a:off x="4724400" y="4495800"/>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i="1">
                <a:solidFill>
                  <a:srgbClr val="000000"/>
                </a:solidFill>
                <a:latin typeface="Calibri" panose="020F0502020204030204" pitchFamily="34" charset="0"/>
              </a:rPr>
              <a:t>Photo of tri-fold board completed from Lesson 1.</a:t>
            </a:r>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84"/>
          <p:cNvGrpSpPr>
            <a:grpSpLocks/>
          </p:cNvGrpSpPr>
          <p:nvPr/>
        </p:nvGrpSpPr>
        <p:grpSpPr bwMode="auto">
          <a:xfrm>
            <a:off x="685800" y="1524000"/>
            <a:ext cx="3629025" cy="4876800"/>
            <a:chOff x="109547025" y="107801708"/>
            <a:chExt cx="3629025" cy="2514600"/>
          </a:xfrm>
        </p:grpSpPr>
        <p:sp>
          <p:nvSpPr>
            <p:cNvPr id="2"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p>
              <a:pPr algn="ctr">
                <a:defRPr/>
              </a:pPr>
              <a:r>
                <a:rPr lang="en-US" sz="1600" b="1" dirty="0">
                  <a:latin typeface="Franklin Gothic Medium" pitchFamily="34" charset="0"/>
                  <a:cs typeface="Arial" charset="0"/>
                </a:rPr>
                <a:t>Our Amazing Classroom </a:t>
              </a:r>
            </a:p>
            <a:p>
              <a:pPr algn="ctr">
                <a:defRPr/>
              </a:pPr>
              <a:r>
                <a:rPr lang="en-US" sz="1600" b="1" dirty="0">
                  <a:latin typeface="Franklin Gothic Medium" pitchFamily="34" charset="0"/>
                  <a:cs typeface="Arial" charset="0"/>
                </a:rPr>
                <a:t>Enhancing the Learning</a:t>
              </a:r>
            </a:p>
            <a:p>
              <a:pPr algn="ctr">
                <a:defRPr/>
              </a:pPr>
              <a:endParaRPr lang="en-US" sz="800" b="1" dirty="0">
                <a:latin typeface="Calibri" pitchFamily="34" charset="0"/>
                <a:cs typeface="Arial" charset="0"/>
              </a:endParaRPr>
            </a:p>
            <a:p>
              <a:pPr marL="342900" indent="-342900">
                <a:buFont typeface="Wingdings" pitchFamily="2" charset="2"/>
                <a:buChar char="Ø"/>
                <a:defRPr/>
              </a:pPr>
              <a:r>
                <a:rPr lang="en-US" sz="1600" i="1" dirty="0">
                  <a:latin typeface="Calibri" pitchFamily="34" charset="0"/>
                  <a:cs typeface="Arial" charset="0"/>
                </a:rPr>
                <a:t>Set up a water station in the classroom.</a:t>
              </a:r>
            </a:p>
            <a:p>
              <a:pPr marL="342900" indent="-342900">
                <a:buFont typeface="Wingdings" pitchFamily="2" charset="2"/>
                <a:buChar char="Ø"/>
                <a:defRPr/>
              </a:pPr>
              <a:r>
                <a:rPr lang="en-US" sz="1600" i="1" dirty="0">
                  <a:latin typeface="Calibri" pitchFamily="34" charset="0"/>
                  <a:cs typeface="Arial" charset="0"/>
                </a:rPr>
                <a:t>Keep yourself healthy.</a:t>
              </a:r>
            </a:p>
            <a:p>
              <a:pPr marL="342900" indent="-342900">
                <a:buFont typeface="Wingdings" pitchFamily="2" charset="2"/>
                <a:buChar char="Ø"/>
                <a:defRPr/>
              </a:pPr>
              <a:r>
                <a:rPr lang="en-US" sz="1600" i="1" dirty="0">
                  <a:latin typeface="Calibri" pitchFamily="34" charset="0"/>
                  <a:cs typeface="Arial" charset="0"/>
                </a:rPr>
                <a:t>Hold a school health fair.</a:t>
              </a:r>
            </a:p>
            <a:p>
              <a:pPr marL="342900" indent="-342900">
                <a:buFont typeface="Wingdings" pitchFamily="2" charset="2"/>
                <a:buChar char="Ø"/>
                <a:defRPr/>
              </a:pPr>
              <a:r>
                <a:rPr lang="en-US" sz="1600" i="1">
                  <a:latin typeface="Calibri" pitchFamily="34" charset="0"/>
                  <a:cs typeface="Arial" charset="0"/>
                </a:rPr>
                <a:t>Lead students in </a:t>
              </a:r>
              <a:r>
                <a:rPr lang="en-US" sz="1600" i="1" dirty="0">
                  <a:latin typeface="Calibri" pitchFamily="34" charset="0"/>
                  <a:cs typeface="Arial" charset="0"/>
                </a:rPr>
                <a:t>bone building activities.</a:t>
              </a:r>
            </a:p>
            <a:p>
              <a:pPr marL="342900" indent="-342900">
                <a:buFont typeface="Wingdings" pitchFamily="2" charset="2"/>
                <a:buChar char="Ø"/>
                <a:defRPr/>
              </a:pPr>
              <a:r>
                <a:rPr lang="en-US" sz="1600" i="1" dirty="0">
                  <a:latin typeface="Calibri" pitchFamily="34" charset="0"/>
                  <a:cs typeface="Arial" charset="0"/>
                </a:rPr>
                <a:t>Send home messages on healthy eating and exercise.</a:t>
              </a:r>
            </a:p>
            <a:p>
              <a:pPr>
                <a:buFont typeface="Arial" charset="0"/>
                <a:buChar char="•"/>
                <a:defRPr/>
              </a:pPr>
              <a:endParaRPr lang="en-US" i="1" dirty="0">
                <a:latin typeface="Calibri" pitchFamily="34" charset="0"/>
                <a:cs typeface="Arial" charset="0"/>
              </a:endParaRPr>
            </a:p>
            <a:p>
              <a:pPr>
                <a:defRPr/>
              </a:pPr>
              <a:endParaRPr lang="en-US" i="1" dirty="0">
                <a:latin typeface="Calibri" pitchFamily="34" charset="0"/>
                <a:cs typeface="Arial" charset="0"/>
              </a:endParaRPr>
            </a:p>
            <a:p>
              <a:pPr>
                <a:defRPr/>
              </a:pPr>
              <a:endParaRPr lang="en-US" i="1" dirty="0">
                <a:latin typeface="Calibri" pitchFamily="34" charset="0"/>
                <a:cs typeface="Arial" charset="0"/>
              </a:endParaRPr>
            </a:p>
            <a:p>
              <a:pPr algn="ctr">
                <a:defRPr/>
              </a:pPr>
              <a:r>
                <a:rPr lang="en-US" sz="1600" b="1" dirty="0">
                  <a:latin typeface="Calibri" pitchFamily="34" charset="0"/>
                  <a:cs typeface="Arial" charset="0"/>
                </a:rPr>
                <a:t>Read More…Information Book</a:t>
              </a:r>
            </a:p>
            <a:p>
              <a:pPr algn="ctr">
                <a:defRPr/>
              </a:pPr>
              <a:endParaRPr lang="en-US" sz="800" b="1" i="1" dirty="0">
                <a:latin typeface="Calibri" pitchFamily="34" charset="0"/>
                <a:cs typeface="Arial" charset="0"/>
              </a:endParaRPr>
            </a:p>
            <a:p>
              <a:pPr algn="ctr">
                <a:defRPr/>
              </a:pPr>
              <a:r>
                <a:rPr lang="en-US" sz="1600" i="1" dirty="0">
                  <a:latin typeface="Calibri" pitchFamily="34" charset="0"/>
                  <a:cs typeface="Arial" charset="0"/>
                </a:rPr>
                <a:t>Drinking Water </a:t>
              </a:r>
              <a:r>
                <a:rPr lang="en-US" sz="1600" dirty="0">
                  <a:latin typeface="Calibri" pitchFamily="34" charset="0"/>
                  <a:cs typeface="Arial" charset="0"/>
                </a:rPr>
                <a:t>by Mari C. </a:t>
              </a:r>
              <a:r>
                <a:rPr lang="en-US" sz="1600" dirty="0" err="1">
                  <a:latin typeface="Calibri" pitchFamily="34" charset="0"/>
                  <a:cs typeface="Arial" charset="0"/>
                </a:rPr>
                <a:t>Schuh</a:t>
              </a:r>
              <a:endParaRPr lang="en-US" sz="1600" i="1" dirty="0">
                <a:latin typeface="Calibri" pitchFamily="34" charset="0"/>
                <a:cs typeface="Arial" charset="0"/>
              </a:endParaRPr>
            </a:p>
            <a:p>
              <a:pPr algn="ctr">
                <a:defRPr/>
              </a:pPr>
              <a:endParaRPr lang="en-US" b="1" dirty="0">
                <a:latin typeface="Calibri" pitchFamily="34" charset="0"/>
                <a:cs typeface="Arial" charset="0"/>
              </a:endParaRPr>
            </a:p>
            <a:p>
              <a:pPr algn="ctr">
                <a:defRPr/>
              </a:pPr>
              <a:endParaRPr lang="en-US" i="1" dirty="0">
                <a:latin typeface="Calibri" pitchFamily="34" charset="0"/>
                <a:cs typeface="Arial" charset="0"/>
              </a:endParaRPr>
            </a:p>
          </p:txBody>
        </p:sp>
        <p:sp>
          <p:nvSpPr>
            <p:cNvPr id="51239" name="Text Box 86"/>
            <p:cNvSpPr txBox="1">
              <a:spLocks noChangeArrowheads="1"/>
            </p:cNvSpPr>
            <p:nvPr/>
          </p:nvSpPr>
          <p:spPr bwMode="auto">
            <a:xfrm>
              <a:off x="109640952" y="107917974"/>
              <a:ext cx="3465309" cy="23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solidFill>
                  <a:srgbClr val="000000"/>
                </a:solidFill>
                <a:latin typeface="Franklin Gothic Medium" panose="020B0603020102020204" pitchFamily="34" charset="0"/>
              </a:endParaRPr>
            </a:p>
          </p:txBody>
        </p:sp>
      </p:grpSp>
      <p:grpSp>
        <p:nvGrpSpPr>
          <p:cNvPr id="51203" name="Group 84"/>
          <p:cNvGrpSpPr>
            <a:grpSpLocks/>
          </p:cNvGrpSpPr>
          <p:nvPr/>
        </p:nvGrpSpPr>
        <p:grpSpPr bwMode="auto">
          <a:xfrm>
            <a:off x="4676775" y="1524000"/>
            <a:ext cx="3629025" cy="4876800"/>
            <a:chOff x="109547025" y="107801708"/>
            <a:chExt cx="3629025" cy="2514600"/>
          </a:xfrm>
        </p:grpSpPr>
        <p:sp>
          <p:nvSpPr>
            <p:cNvPr id="51236" name="AutoShape 85"/>
            <p:cNvSpPr>
              <a:spLocks noChangeArrowheads="1" noChangeShapeType="1"/>
            </p:cNvSpPr>
            <p:nvPr/>
          </p:nvSpPr>
          <p:spPr bwMode="auto">
            <a:xfrm>
              <a:off x="109547025" y="107801708"/>
              <a:ext cx="3629025" cy="25146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i="1">
                <a:latin typeface="Franklin Gothic Medium" panose="020B06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a:p>
              <a:pPr algn="ctr" eaLnBrk="1" hangingPunct="1"/>
              <a:endParaRPr lang="en-US" altLang="en-US">
                <a:latin typeface="Franklin Gothic Demi" panose="020B0703020102020204" pitchFamily="34" charset="0"/>
              </a:endParaRPr>
            </a:p>
          </p:txBody>
        </p:sp>
        <p:sp>
          <p:nvSpPr>
            <p:cNvPr id="51237" name="Text Box 86"/>
            <p:cNvSpPr txBox="1">
              <a:spLocks noChangeArrowheads="1"/>
            </p:cNvSpPr>
            <p:nvPr/>
          </p:nvSpPr>
          <p:spPr bwMode="auto">
            <a:xfrm>
              <a:off x="109640952" y="107840999"/>
              <a:ext cx="3465309" cy="24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i="1">
                <a:latin typeface="Franklin Gothic Heavy" panose="020B0903020102020204" pitchFamily="34" charset="0"/>
              </a:endParaRPr>
            </a:p>
          </p:txBody>
        </p:sp>
      </p:grpSp>
      <p:sp>
        <p:nvSpPr>
          <p:cNvPr id="51204" name="TextBox 40"/>
          <p:cNvSpPr txBox="1">
            <a:spLocks noChangeArrowheads="1"/>
          </p:cNvSpPr>
          <p:nvPr/>
        </p:nvSpPr>
        <p:spPr bwMode="auto">
          <a:xfrm>
            <a:off x="5249863" y="1676400"/>
            <a:ext cx="252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Franklin Gothic Medium" panose="020B0603020102020204" pitchFamily="34" charset="0"/>
              </a:rPr>
              <a:t>Classroom Tasting </a:t>
            </a:r>
          </a:p>
        </p:txBody>
      </p:sp>
      <p:sp>
        <p:nvSpPr>
          <p:cNvPr id="51205" name="TextBox 44"/>
          <p:cNvSpPr txBox="1">
            <a:spLocks noChangeArrowheads="1"/>
          </p:cNvSpPr>
          <p:nvPr/>
        </p:nvSpPr>
        <p:spPr bwMode="auto">
          <a:xfrm>
            <a:off x="4960938" y="4724400"/>
            <a:ext cx="3116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Yogurt…</a:t>
            </a:r>
            <a:r>
              <a:rPr lang="en-US" altLang="en-US" sz="1600">
                <a:latin typeface="Calibri" panose="020F0502020204030204" pitchFamily="34" charset="0"/>
              </a:rPr>
              <a:t>A fermented milk product,  is an outstanding source of calcium and protein and is a good source of other vitamins and minerals.</a:t>
            </a:r>
            <a:endParaRPr lang="en-US" altLang="en-US" sz="1600" b="1">
              <a:latin typeface="Calibri" panose="020F0502020204030204" pitchFamily="34" charset="0"/>
            </a:endParaRPr>
          </a:p>
        </p:txBody>
      </p:sp>
      <p:sp>
        <p:nvSpPr>
          <p:cNvPr id="51206"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grpSp>
        <p:nvGrpSpPr>
          <p:cNvPr id="51207" name="Group 35"/>
          <p:cNvGrpSpPr>
            <a:grpSpLocks/>
          </p:cNvGrpSpPr>
          <p:nvPr/>
        </p:nvGrpSpPr>
        <p:grpSpPr bwMode="auto">
          <a:xfrm>
            <a:off x="1066800" y="914400"/>
            <a:ext cx="6934200" cy="228600"/>
            <a:chOff x="109270800" y="109956600"/>
            <a:chExt cx="1828799" cy="457203"/>
          </a:xfrm>
        </p:grpSpPr>
        <p:sp>
          <p:nvSpPr>
            <p:cNvPr id="51209"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0"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1"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2"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3"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4"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5"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6"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7"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8"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9"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0"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1"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2"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3"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4"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5"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6"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7"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8"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9"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0"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1"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2"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3"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4"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5"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51208" name="Picture 42" descr="yogurt-bones-400x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2286000" cy="2286000"/>
          </a:xfrm>
          <a:prstGeom prst="rect">
            <a:avLst/>
          </a:prstGeom>
          <a:noFill/>
          <a:ln w="12700"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8"/>
          <p:cNvGrpSpPr>
            <a:grpSpLocks/>
          </p:cNvGrpSpPr>
          <p:nvPr/>
        </p:nvGrpSpPr>
        <p:grpSpPr bwMode="auto">
          <a:xfrm>
            <a:off x="381000" y="1962150"/>
            <a:ext cx="4038600" cy="3981450"/>
            <a:chOff x="106756200" y="107442000"/>
            <a:chExt cx="4171950" cy="3016645"/>
          </a:xfrm>
        </p:grpSpPr>
        <p:sp>
          <p:nvSpPr>
            <p:cNvPr id="6187" name="AutoShape 39"/>
            <p:cNvSpPr>
              <a:spLocks noChangeArrowheads="1" noChangeShapeType="1"/>
            </p:cNvSpPr>
            <p:nvPr/>
          </p:nvSpPr>
          <p:spPr bwMode="auto">
            <a:xfrm>
              <a:off x="106756200" y="107442000"/>
              <a:ext cx="4171950" cy="3016645"/>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0"/>
            <p:cNvSpPr txBox="1">
              <a:spLocks noChangeArrowheads="1"/>
            </p:cNvSpPr>
            <p:nvPr/>
          </p:nvSpPr>
          <p:spPr bwMode="auto">
            <a:xfrm>
              <a:off x="106941511" y="107517777"/>
              <a:ext cx="3829207" cy="2879525"/>
            </a:xfrm>
            <a:prstGeom prst="rect">
              <a:avLst/>
            </a:prstGeom>
            <a:noFill/>
            <a:ln w="9525" algn="in">
              <a:noFill/>
              <a:miter lim="800000"/>
              <a:headEnd/>
              <a:tailEnd/>
            </a:ln>
          </p:spPr>
          <p:txBody>
            <a:bodyPr lIns="36576" tIns="36576" rIns="36576" bIns="36576"/>
            <a:lstStyle/>
            <a:p>
              <a:pPr>
                <a:defRPr/>
              </a:pPr>
              <a:r>
                <a:rPr lang="en-US" sz="1600" b="1" dirty="0">
                  <a:solidFill>
                    <a:srgbClr val="000000"/>
                  </a:solidFill>
                  <a:latin typeface="Franklin Gothic Medium" pitchFamily="34" charset="0"/>
                  <a:cs typeface="Arial" charset="0"/>
                </a:rPr>
                <a:t>Establishing Healthy Habits</a:t>
              </a:r>
            </a:p>
            <a:p>
              <a:pPr>
                <a:defRPr/>
              </a:pPr>
              <a:endParaRPr lang="en-US" sz="800" dirty="0">
                <a:solidFill>
                  <a:srgbClr val="000000"/>
                </a:solidFill>
                <a:latin typeface="Franklin Gothic Medium" pitchFamily="34" charset="0"/>
                <a:cs typeface="Arial" charset="0"/>
              </a:endParaRPr>
            </a:p>
            <a:p>
              <a:pPr>
                <a:defRPr/>
              </a:pPr>
              <a:r>
                <a:rPr lang="en-US" sz="1600" dirty="0">
                  <a:latin typeface="+mn-lt"/>
                  <a:cs typeface="Arial" charset="0"/>
                </a:rPr>
                <a:t>Positive habits of healthy eating, adequate physical activity, sufficient sleep, and proper hand washing can lead to increased life expectancy, enhanced quality of life, and reduced risk of disease</a:t>
              </a:r>
              <a:r>
                <a:rPr lang="en-US" sz="1400" dirty="0">
                  <a:latin typeface="+mn-lt"/>
                  <a:cs typeface="Arial" charset="0"/>
                </a:rPr>
                <a:t>.</a:t>
              </a:r>
            </a:p>
            <a:p>
              <a:pPr>
                <a:defRPr/>
              </a:pPr>
              <a:endParaRPr lang="en-US" sz="800" dirty="0">
                <a:latin typeface="+mn-lt"/>
                <a:cs typeface="Arial" charset="0"/>
              </a:endParaRPr>
            </a:p>
            <a:p>
              <a:pPr marL="284163" indent="-284163">
                <a:buFont typeface="Wingdings" pitchFamily="2" charset="2"/>
                <a:buChar char="Ø"/>
                <a:defRPr/>
              </a:pPr>
              <a:r>
                <a:rPr lang="en-US" sz="1600" dirty="0">
                  <a:latin typeface="+mn-lt"/>
                  <a:cs typeface="Arial" charset="0"/>
                </a:rPr>
                <a:t>Only 2% of children daily meet the MyPlate recommendations.</a:t>
              </a:r>
            </a:p>
            <a:p>
              <a:pPr marL="284163" indent="-284163">
                <a:buFont typeface="Wingdings" pitchFamily="2" charset="2"/>
                <a:buChar char="Ø"/>
                <a:defRPr/>
              </a:pPr>
              <a:r>
                <a:rPr lang="en-US" sz="1600" dirty="0">
                  <a:latin typeface="+mn-lt"/>
                  <a:cs typeface="Arial" charset="0"/>
                </a:rPr>
                <a:t>Only 42% of children get 60 minutes of physical activity.</a:t>
              </a:r>
            </a:p>
            <a:p>
              <a:pPr marL="284163" indent="-284163">
                <a:buFont typeface="Wingdings" pitchFamily="2" charset="2"/>
                <a:buChar char="Ø"/>
                <a:defRPr/>
              </a:pPr>
              <a:r>
                <a:rPr lang="en-US" sz="1600" dirty="0">
                  <a:latin typeface="+mn-lt"/>
                  <a:cs typeface="Arial" charset="0"/>
                </a:rPr>
                <a:t>Few children get 10-12 hours of sleep.</a:t>
              </a:r>
            </a:p>
            <a:p>
              <a:pPr marL="284163" indent="-284163">
                <a:buFont typeface="Wingdings" pitchFamily="2" charset="2"/>
                <a:buChar char="Ø"/>
                <a:defRPr/>
              </a:pPr>
              <a:r>
                <a:rPr lang="en-US" sz="1600" dirty="0">
                  <a:latin typeface="+mn-lt"/>
                  <a:cs typeface="Arial" charset="0"/>
                </a:rPr>
                <a:t>Most children do not practice proper hand washing. </a:t>
              </a:r>
            </a:p>
            <a:p>
              <a:pPr>
                <a:buFont typeface="Wingdings" pitchFamily="2" charset="2"/>
                <a:buChar char="q"/>
                <a:defRPr/>
              </a:pPr>
              <a:endParaRPr lang="en-US" dirty="0">
                <a:latin typeface="Arial" charset="0"/>
                <a:cs typeface="Arial" charset="0"/>
              </a:endParaRPr>
            </a:p>
            <a:p>
              <a:pPr>
                <a:buFont typeface="Wingdings" pitchFamily="2" charset="2"/>
                <a:buChar char="q"/>
                <a:defRPr/>
              </a:pPr>
              <a:endParaRPr lang="en-US" dirty="0">
                <a:latin typeface="Arial" charset="0"/>
                <a:cs typeface="Arial" charset="0"/>
              </a:endParaRPr>
            </a:p>
          </p:txBody>
        </p:sp>
      </p:grpSp>
      <p:grpSp>
        <p:nvGrpSpPr>
          <p:cNvPr id="6147" name="Group 44"/>
          <p:cNvGrpSpPr>
            <a:grpSpLocks/>
          </p:cNvGrpSpPr>
          <p:nvPr/>
        </p:nvGrpSpPr>
        <p:grpSpPr bwMode="auto">
          <a:xfrm>
            <a:off x="6781800" y="1981200"/>
            <a:ext cx="2000250" cy="2286000"/>
            <a:chOff x="111156750" y="107765850"/>
            <a:chExt cx="2000250" cy="1885950"/>
          </a:xfrm>
        </p:grpSpPr>
        <p:sp>
          <p:nvSpPr>
            <p:cNvPr id="6185"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 name="Text Box 46"/>
            <p:cNvSpPr txBox="1">
              <a:spLocks noChangeArrowheads="1"/>
            </p:cNvSpPr>
            <p:nvPr/>
          </p:nvSpPr>
          <p:spPr bwMode="auto">
            <a:xfrm>
              <a:off x="111236125" y="107891580"/>
              <a:ext cx="1901825" cy="1760220"/>
            </a:xfrm>
            <a:prstGeom prst="rect">
              <a:avLst/>
            </a:prstGeom>
            <a:noFill/>
            <a:ln w="9525" algn="in">
              <a:noFill/>
              <a:miter lim="800000"/>
              <a:headEnd/>
              <a:tailEnd/>
            </a:ln>
          </p:spPr>
          <p:txBody>
            <a:bodyPr lIns="36576" tIns="36576" rIns="36576" bIns="36576"/>
            <a:lstStyle/>
            <a:p>
              <a:pPr>
                <a:defRPr/>
              </a:pPr>
              <a:r>
                <a:rPr lang="en-US" sz="1600" b="1" i="1" dirty="0">
                  <a:solidFill>
                    <a:srgbClr val="FFFFFF"/>
                  </a:solidFill>
                  <a:latin typeface="+mn-lt"/>
                  <a:cs typeface="Arial" charset="0"/>
                </a:rPr>
                <a:t>Promoting healthy eating and physical activity in childhood, when important lifestyle habits are formed, can provide lifelong health benefits for children.</a:t>
              </a:r>
            </a:p>
            <a:p>
              <a:pPr>
                <a:defRPr/>
              </a:pPr>
              <a:endParaRPr lang="en-US" sz="1600" i="1" dirty="0">
                <a:solidFill>
                  <a:srgbClr val="FFFFFF"/>
                </a:solidFill>
                <a:latin typeface="Franklin Gothic Medium" pitchFamily="34" charset="0"/>
                <a:cs typeface="Arial" charset="0"/>
              </a:endParaRPr>
            </a:p>
          </p:txBody>
        </p:sp>
      </p:grpSp>
      <p:grpSp>
        <p:nvGrpSpPr>
          <p:cNvPr id="6148" name="Group 47"/>
          <p:cNvGrpSpPr>
            <a:grpSpLocks/>
          </p:cNvGrpSpPr>
          <p:nvPr/>
        </p:nvGrpSpPr>
        <p:grpSpPr bwMode="auto">
          <a:xfrm>
            <a:off x="4191000" y="4572000"/>
            <a:ext cx="4648200" cy="1905000"/>
            <a:chOff x="107213400" y="110242350"/>
            <a:chExt cx="5943600" cy="1943100"/>
          </a:xfrm>
        </p:grpSpPr>
        <p:sp>
          <p:nvSpPr>
            <p:cNvPr id="6182"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83" name="Text Box 49"/>
            <p:cNvSpPr txBox="1">
              <a:spLocks noChangeArrowheads="1"/>
            </p:cNvSpPr>
            <p:nvPr/>
          </p:nvSpPr>
          <p:spPr bwMode="auto">
            <a:xfrm>
              <a:off x="107308649" y="110337600"/>
              <a:ext cx="4999265" cy="3710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Teachers and Schools are Important Players</a:t>
              </a:r>
            </a:p>
            <a:p>
              <a:pPr eaLnBrk="1" hangingPunct="1"/>
              <a:endParaRPr lang="en-US" altLang="en-US"/>
            </a:p>
          </p:txBody>
        </p:sp>
        <p:sp>
          <p:nvSpPr>
            <p:cNvPr id="6184" name="Text Box 50"/>
            <p:cNvSpPr txBox="1">
              <a:spLocks noChangeArrowheads="1"/>
            </p:cNvSpPr>
            <p:nvPr/>
          </p:nvSpPr>
          <p:spPr bwMode="auto">
            <a:xfrm>
              <a:off x="107308657" y="110708694"/>
              <a:ext cx="5734050" cy="1322832"/>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latin typeface="Calibri" panose="020F0502020204030204" pitchFamily="34" charset="0"/>
                </a:rPr>
                <a:t>Teachers and schools, not only play and important role in helping students acquire important knowledge and skills, but also in promoting healthy environments where these behaviors are valued, nurtured, and practiced.</a:t>
              </a:r>
            </a:p>
          </p:txBody>
        </p:sp>
      </p:grpSp>
      <p:pic>
        <p:nvPicPr>
          <p:cNvPr id="6149" name="Picture 4" descr="fruits-and-veggies-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2209800" cy="1266825"/>
          </a:xfrm>
          <a:prstGeom prst="rect">
            <a:avLst/>
          </a:prstGeom>
          <a:noFill/>
          <a:ln w="12700"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6150" name="Group 2"/>
          <p:cNvGrpSpPr>
            <a:grpSpLocks/>
          </p:cNvGrpSpPr>
          <p:nvPr/>
        </p:nvGrpSpPr>
        <p:grpSpPr bwMode="auto">
          <a:xfrm>
            <a:off x="1143000" y="381000"/>
            <a:ext cx="6858000" cy="1381125"/>
            <a:chOff x="106756200" y="105613200"/>
            <a:chExt cx="6858000" cy="1381125"/>
          </a:xfrm>
        </p:grpSpPr>
        <p:sp>
          <p:nvSpPr>
            <p:cNvPr id="6179"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80"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81"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A Nutrition Curriculum for Third Grade</a:t>
              </a:r>
              <a:endParaRPr lang="en-US" altLang="en-US"/>
            </a:p>
          </p:txBody>
        </p:sp>
      </p:grpSp>
      <p:grpSp>
        <p:nvGrpSpPr>
          <p:cNvPr id="6151" name="Group 35"/>
          <p:cNvGrpSpPr>
            <a:grpSpLocks/>
          </p:cNvGrpSpPr>
          <p:nvPr/>
        </p:nvGrpSpPr>
        <p:grpSpPr bwMode="auto">
          <a:xfrm>
            <a:off x="1143000" y="1524000"/>
            <a:ext cx="6934200" cy="228600"/>
            <a:chOff x="109270800" y="109956600"/>
            <a:chExt cx="1828799" cy="457203"/>
          </a:xfrm>
        </p:grpSpPr>
        <p:sp>
          <p:nvSpPr>
            <p:cNvPr id="6152"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3"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4"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5"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6"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7"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8"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9"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0"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1"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2"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3"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4"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5"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6"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7"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8"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9"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0"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1"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2"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3"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4"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5"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6"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7"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8"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85"/>
          <p:cNvSpPr>
            <a:spLocks noChangeArrowheads="1" noChangeShapeType="1"/>
          </p:cNvSpPr>
          <p:nvPr/>
        </p:nvSpPr>
        <p:spPr bwMode="auto">
          <a:xfrm>
            <a:off x="685800"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2227" name="AutoShape 85"/>
          <p:cNvSpPr>
            <a:spLocks noChangeArrowheads="1" noChangeShapeType="1"/>
          </p:cNvSpPr>
          <p:nvPr/>
        </p:nvSpPr>
        <p:spPr bwMode="auto">
          <a:xfrm>
            <a:off x="4676775" y="1524000"/>
            <a:ext cx="3629025" cy="48768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52228" name="Picture 36" descr="Families Have You Tasted...Bell Peppers (English0.jpg"/>
          <p:cNvPicPr>
            <a:picLocks noChangeAspect="1"/>
          </p:cNvPicPr>
          <p:nvPr/>
        </p:nvPicPr>
        <p:blipFill>
          <a:blip r:embed="rId2">
            <a:extLst>
              <a:ext uri="{28A0092B-C50C-407E-A947-70E740481C1C}">
                <a14:useLocalDpi xmlns:a14="http://schemas.microsoft.com/office/drawing/2010/main" val="0"/>
              </a:ext>
            </a:extLst>
          </a:blip>
          <a:srcRect l="9091" t="2583" r="9091" b="6094"/>
          <a:stretch>
            <a:fillRect/>
          </a:stretch>
        </p:blipFill>
        <p:spPr bwMode="auto">
          <a:xfrm>
            <a:off x="4876800" y="1600200"/>
            <a:ext cx="3259138"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7" descr="Family Time - Take Home Sheet (English).jpg"/>
          <p:cNvPicPr>
            <a:picLocks noChangeAspect="1"/>
          </p:cNvPicPr>
          <p:nvPr/>
        </p:nvPicPr>
        <p:blipFill>
          <a:blip r:embed="rId3" cstate="print">
            <a:extLst>
              <a:ext uri="{28A0092B-C50C-407E-A947-70E740481C1C}">
                <a14:useLocalDpi xmlns:a14="http://schemas.microsoft.com/office/drawing/2010/main" val="0"/>
              </a:ext>
            </a:extLst>
          </a:blip>
          <a:srcRect l="9091" t="3461" r="9091" b="5217"/>
          <a:stretch>
            <a:fillRect/>
          </a:stretch>
        </p:blipFill>
        <p:spPr bwMode="auto">
          <a:xfrm>
            <a:off x="879475" y="1600200"/>
            <a:ext cx="3235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83"/>
          <p:cNvSpPr txBox="1">
            <a:spLocks noChangeArrowheads="1"/>
          </p:cNvSpPr>
          <p:nvPr/>
        </p:nvSpPr>
        <p:spPr bwMode="auto">
          <a:xfrm>
            <a:off x="1066800" y="457200"/>
            <a:ext cx="6858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Franklin Gothic Medium" panose="020B0603020102020204" pitchFamily="34" charset="0"/>
              </a:rPr>
              <a:t>IT’S MY CHOICE…EAT RIGHT! BE ACTIVE – Lesson 5</a:t>
            </a:r>
          </a:p>
        </p:txBody>
      </p:sp>
      <p:grpSp>
        <p:nvGrpSpPr>
          <p:cNvPr id="52231" name="Group 35"/>
          <p:cNvGrpSpPr>
            <a:grpSpLocks/>
          </p:cNvGrpSpPr>
          <p:nvPr/>
        </p:nvGrpSpPr>
        <p:grpSpPr bwMode="auto">
          <a:xfrm>
            <a:off x="1066800" y="914400"/>
            <a:ext cx="6934200" cy="228600"/>
            <a:chOff x="109270800" y="109956600"/>
            <a:chExt cx="1828799" cy="457203"/>
          </a:xfrm>
        </p:grpSpPr>
        <p:sp>
          <p:nvSpPr>
            <p:cNvPr id="52232"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3"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4"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5"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6"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7"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8"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9"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0"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1"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2"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3"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4"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5"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6"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7"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8"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9"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0"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1"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2"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3"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4"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5"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6"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7"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8"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34"/>
          <p:cNvGrpSpPr>
            <a:grpSpLocks/>
          </p:cNvGrpSpPr>
          <p:nvPr/>
        </p:nvGrpSpPr>
        <p:grpSpPr bwMode="auto">
          <a:xfrm>
            <a:off x="1447800" y="1905000"/>
            <a:ext cx="6096000" cy="3657600"/>
            <a:chOff x="107213400" y="106775250"/>
            <a:chExt cx="5943600" cy="3190875"/>
          </a:xfrm>
        </p:grpSpPr>
        <p:grpSp>
          <p:nvGrpSpPr>
            <p:cNvPr id="53284" name="Group 35"/>
            <p:cNvGrpSpPr>
              <a:grpSpLocks/>
            </p:cNvGrpSpPr>
            <p:nvPr/>
          </p:nvGrpSpPr>
          <p:grpSpPr bwMode="auto">
            <a:xfrm>
              <a:off x="107213400" y="107451525"/>
              <a:ext cx="5943600" cy="2514600"/>
              <a:chOff x="107213400" y="108108750"/>
              <a:chExt cx="5943600" cy="2514600"/>
            </a:xfrm>
          </p:grpSpPr>
          <p:sp>
            <p:nvSpPr>
              <p:cNvPr id="53287" name="AutoShape 36"/>
              <p:cNvSpPr>
                <a:spLocks noChangeArrowheads="1"/>
              </p:cNvSpPr>
              <p:nvPr/>
            </p:nvSpPr>
            <p:spPr bwMode="auto">
              <a:xfrm>
                <a:off x="107213400" y="108108750"/>
                <a:ext cx="5943600" cy="2514600"/>
              </a:xfrm>
              <a:prstGeom prst="roundRect">
                <a:avLst>
                  <a:gd name="adj" fmla="val 16667"/>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3" name="Text Box 37"/>
              <p:cNvSpPr txBox="1">
                <a:spLocks noChangeArrowheads="1"/>
              </p:cNvSpPr>
              <p:nvPr/>
            </p:nvSpPr>
            <p:spPr bwMode="auto">
              <a:xfrm>
                <a:off x="107487363" y="108185876"/>
                <a:ext cx="5372457" cy="2370998"/>
              </a:xfrm>
              <a:prstGeom prst="rect">
                <a:avLst/>
              </a:prstGeom>
              <a:solidFill>
                <a:srgbClr val="FFFFCC"/>
              </a:solidFill>
              <a:ln w="25400" algn="ctr">
                <a:noFill/>
                <a:miter lim="800000"/>
                <a:headEnd/>
                <a:tailEnd/>
              </a:ln>
              <a:effectLst/>
            </p:spPr>
            <p:txBody>
              <a:bodyPr lIns="36576" tIns="36576" rIns="36576" bIns="36576"/>
              <a:lstStyle/>
              <a:p>
                <a:pPr>
                  <a:defRPr/>
                </a:pPr>
                <a:r>
                  <a:rPr lang="en-US" sz="1200" b="1" dirty="0">
                    <a:solidFill>
                      <a:srgbClr val="000000"/>
                    </a:solidFill>
                    <a:latin typeface="Calibri" pitchFamily="34" charset="0"/>
                  </a:rPr>
                  <a:t>Developer:  </a:t>
                </a:r>
              </a:p>
              <a:p>
                <a:pPr>
                  <a:defRPr/>
                </a:pPr>
                <a:r>
                  <a:rPr lang="en-US" sz="1200" b="1" dirty="0">
                    <a:solidFill>
                      <a:srgbClr val="000000"/>
                    </a:solidFill>
                    <a:latin typeface="Calibri" pitchFamily="34" charset="0"/>
                  </a:rPr>
                  <a:t>	</a:t>
                </a:r>
                <a:r>
                  <a:rPr lang="en-US" sz="1200" dirty="0">
                    <a:solidFill>
                      <a:srgbClr val="000000"/>
                    </a:solidFill>
                    <a:latin typeface="Calibri" pitchFamily="34" charset="0"/>
                  </a:rPr>
                  <a:t>Sharon K. Junge, </a:t>
                </a:r>
                <a:r>
                  <a:rPr lang="en-US" sz="1200" i="1" dirty="0">
                    <a:solidFill>
                      <a:srgbClr val="000000"/>
                    </a:solidFill>
                    <a:latin typeface="Calibri" pitchFamily="34" charset="0"/>
                  </a:rPr>
                  <a:t>University of California Cooperative Extension, Emeritus</a:t>
                </a:r>
                <a:endParaRPr lang="en-US" sz="1200" dirty="0">
                  <a:solidFill>
                    <a:srgbClr val="000000"/>
                  </a:solidFill>
                  <a:latin typeface="Calibri" pitchFamily="34" charset="0"/>
                </a:endParaRPr>
              </a:p>
              <a:p>
                <a:pPr>
                  <a:spcBef>
                    <a:spcPts val="600"/>
                  </a:spcBef>
                  <a:defRPr/>
                </a:pPr>
                <a:r>
                  <a:rPr lang="en-US" sz="1200" b="1" dirty="0">
                    <a:solidFill>
                      <a:srgbClr val="000000"/>
                    </a:solidFill>
                    <a:latin typeface="Calibri" pitchFamily="34" charset="0"/>
                  </a:rPr>
                  <a:t>Contributor:  </a:t>
                </a:r>
              </a:p>
              <a:p>
                <a:pPr>
                  <a:defRPr/>
                </a:pPr>
                <a:r>
                  <a:rPr lang="en-US" sz="1200" b="1" dirty="0">
                    <a:solidFill>
                      <a:srgbClr val="000000"/>
                    </a:solidFill>
                    <a:latin typeface="Calibri" pitchFamily="34" charset="0"/>
                  </a:rPr>
                  <a:t>	</a:t>
                </a:r>
                <a:r>
                  <a:rPr lang="en-US" sz="1200" dirty="0">
                    <a:solidFill>
                      <a:srgbClr val="000000"/>
                    </a:solidFill>
                    <a:latin typeface="Calibri" pitchFamily="34" charset="0"/>
                  </a:rPr>
                  <a:t>Rosemary Carter, </a:t>
                </a:r>
                <a:r>
                  <a:rPr lang="en-US" sz="1200" i="1" dirty="0">
                    <a:solidFill>
                      <a:srgbClr val="000000"/>
                    </a:solidFill>
                    <a:latin typeface="Calibri" pitchFamily="34" charset="0"/>
                  </a:rPr>
                  <a:t>University of California Cooperative Extension, </a:t>
                </a:r>
              </a:p>
              <a:p>
                <a:pPr>
                  <a:defRPr/>
                </a:pPr>
                <a:r>
                  <a:rPr lang="en-US" sz="1200" i="1" dirty="0">
                    <a:solidFill>
                      <a:srgbClr val="000000"/>
                    </a:solidFill>
                    <a:latin typeface="Calibri" pitchFamily="34" charset="0"/>
                  </a:rPr>
                  <a:t>	Placer/Nevada Counties</a:t>
                </a:r>
                <a:endParaRPr lang="en-US" sz="1200" dirty="0">
                  <a:solidFill>
                    <a:srgbClr val="000000"/>
                  </a:solidFill>
                  <a:latin typeface="Calibri" pitchFamily="34" charset="0"/>
                </a:endParaRPr>
              </a:p>
              <a:p>
                <a:pPr>
                  <a:spcBef>
                    <a:spcPts val="500"/>
                  </a:spcBef>
                  <a:defRPr/>
                </a:pPr>
                <a:r>
                  <a:rPr lang="en-US" sz="1200" b="1" dirty="0">
                    <a:solidFill>
                      <a:srgbClr val="000000"/>
                    </a:solidFill>
                    <a:latin typeface="+mn-lt"/>
                    <a:cs typeface="Arial" charset="0"/>
                  </a:rPr>
                  <a:t>Translation:</a:t>
                </a:r>
                <a:endParaRPr lang="en-US" sz="1200" dirty="0">
                  <a:solidFill>
                    <a:srgbClr val="000000"/>
                  </a:solidFill>
                  <a:latin typeface="+mn-lt"/>
                  <a:cs typeface="Arial" charset="0"/>
                </a:endParaRPr>
              </a:p>
              <a:p>
                <a:pPr>
                  <a:defRPr/>
                </a:pPr>
                <a:r>
                  <a:rPr lang="en-US" sz="1200" dirty="0">
                    <a:solidFill>
                      <a:srgbClr val="000000"/>
                    </a:solidFill>
                    <a:latin typeface="+mn-lt"/>
                    <a:cs typeface="Arial" charset="0"/>
                  </a:rPr>
                  <a:t>    	 Myriam Grajales-Hall, </a:t>
                </a:r>
                <a:r>
                  <a:rPr lang="en-US" sz="1200" i="1" dirty="0">
                    <a:solidFill>
                      <a:srgbClr val="000000"/>
                    </a:solidFill>
                    <a:latin typeface="+mn-lt"/>
                    <a:cs typeface="Arial" charset="0"/>
                  </a:rPr>
                  <a:t>ANR News and Outreach in Spanish</a:t>
                </a:r>
                <a:endParaRPr lang="en-US" sz="1200" dirty="0">
                  <a:solidFill>
                    <a:srgbClr val="000000"/>
                  </a:solidFill>
                  <a:latin typeface="+mn-lt"/>
                  <a:cs typeface="Arial" charset="0"/>
                </a:endParaRPr>
              </a:p>
              <a:p>
                <a:pPr>
                  <a:defRPr/>
                </a:pPr>
                <a:r>
                  <a:rPr lang="en-US" sz="1200" dirty="0">
                    <a:solidFill>
                      <a:srgbClr val="000000"/>
                    </a:solidFill>
                    <a:latin typeface="Arial" charset="0"/>
                    <a:cs typeface="Arial" charset="0"/>
                  </a:rPr>
                  <a:t> </a:t>
                </a:r>
                <a:r>
                  <a:rPr lang="en-US" sz="1200" b="1" dirty="0">
                    <a:solidFill>
                      <a:srgbClr val="000000"/>
                    </a:solidFill>
                    <a:latin typeface="Calibri" pitchFamily="34" charset="0"/>
                  </a:rPr>
                  <a:t>Pilot Testing:  </a:t>
                </a:r>
              </a:p>
              <a:p>
                <a:pPr>
                  <a:defRPr/>
                </a:pPr>
                <a:r>
                  <a:rPr lang="en-US" sz="1200" b="1" dirty="0">
                    <a:solidFill>
                      <a:srgbClr val="000000"/>
                    </a:solidFill>
                    <a:latin typeface="Calibri" pitchFamily="34" charset="0"/>
                  </a:rPr>
                  <a:t>	</a:t>
                </a:r>
                <a:r>
                  <a:rPr lang="en-US" sz="1200" dirty="0">
                    <a:solidFill>
                      <a:srgbClr val="000000"/>
                    </a:solidFill>
                    <a:latin typeface="Calibri" pitchFamily="34" charset="0"/>
                  </a:rPr>
                  <a:t>Rosemary Carter, </a:t>
                </a:r>
                <a:r>
                  <a:rPr lang="en-US" sz="1200" i="1" dirty="0">
                    <a:solidFill>
                      <a:srgbClr val="000000"/>
                    </a:solidFill>
                    <a:latin typeface="Calibri" pitchFamily="34" charset="0"/>
                  </a:rPr>
                  <a:t>University of California Cooperative Extension, </a:t>
                </a:r>
              </a:p>
              <a:p>
                <a:pPr>
                  <a:defRPr/>
                </a:pPr>
                <a:r>
                  <a:rPr lang="en-US" sz="1200" i="1" dirty="0">
                    <a:solidFill>
                      <a:srgbClr val="000000"/>
                    </a:solidFill>
                    <a:latin typeface="Calibri" pitchFamily="34" charset="0"/>
                  </a:rPr>
                  <a:t>	Placer/Nevada Counties</a:t>
                </a:r>
                <a:endParaRPr lang="en-US" sz="1200" dirty="0">
                  <a:solidFill>
                    <a:srgbClr val="000000"/>
                  </a:solidFill>
                  <a:latin typeface="Calibri" pitchFamily="34" charset="0"/>
                </a:endParaRPr>
              </a:p>
              <a:p>
                <a:pPr>
                  <a:spcBef>
                    <a:spcPts val="500"/>
                  </a:spcBef>
                  <a:defRPr/>
                </a:pPr>
                <a:r>
                  <a:rPr lang="en-US" sz="1200" b="1" dirty="0">
                    <a:solidFill>
                      <a:srgbClr val="000000"/>
                    </a:solidFill>
                    <a:latin typeface="Calibri" pitchFamily="34" charset="0"/>
                  </a:rPr>
                  <a:t>Layout and Design:  </a:t>
                </a:r>
              </a:p>
              <a:p>
                <a:pPr>
                  <a:defRPr/>
                </a:pPr>
                <a:r>
                  <a:rPr lang="en-US" sz="1200" b="1" dirty="0">
                    <a:solidFill>
                      <a:srgbClr val="000000"/>
                    </a:solidFill>
                    <a:latin typeface="Calibri" pitchFamily="34" charset="0"/>
                  </a:rPr>
                  <a:t>	</a:t>
                </a:r>
                <a:r>
                  <a:rPr lang="en-US" sz="1200" dirty="0">
                    <a:solidFill>
                      <a:srgbClr val="000000"/>
                    </a:solidFill>
                    <a:latin typeface="Calibri" pitchFamily="34" charset="0"/>
                  </a:rPr>
                  <a:t>Annette Cosgrove, </a:t>
                </a:r>
                <a:r>
                  <a:rPr lang="en-US" sz="1200" i="1" dirty="0">
                    <a:solidFill>
                      <a:srgbClr val="000000"/>
                    </a:solidFill>
                    <a:latin typeface="Calibri" pitchFamily="34" charset="0"/>
                  </a:rPr>
                  <a:t>University of California Cooperative Extension, </a:t>
                </a:r>
              </a:p>
              <a:p>
                <a:pPr>
                  <a:defRPr/>
                </a:pPr>
                <a:r>
                  <a:rPr lang="en-US" sz="1200" i="1" dirty="0">
                    <a:solidFill>
                      <a:srgbClr val="000000"/>
                    </a:solidFill>
                    <a:latin typeface="Calibri" pitchFamily="34" charset="0"/>
                  </a:rPr>
                  <a:t>	Placer/Nevada Counties</a:t>
                </a:r>
                <a:endParaRPr lang="en-US" dirty="0">
                  <a:solidFill>
                    <a:srgbClr val="000000"/>
                  </a:solidFill>
                </a:endParaRPr>
              </a:p>
            </p:txBody>
          </p:sp>
        </p:grpSp>
        <p:pic>
          <p:nvPicPr>
            <p:cNvPr id="53285" name="Picture 38" descr="UCANR_blue_gold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70600" y="106813350"/>
              <a:ext cx="2914650" cy="5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53286" name="Picture 39" descr="UCCE_DropShadow with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1150" y="10677525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sp>
        <p:nvSpPr>
          <p:cNvPr id="53251" name="Text Box 40"/>
          <p:cNvSpPr txBox="1">
            <a:spLocks noChangeArrowheads="1"/>
          </p:cNvSpPr>
          <p:nvPr/>
        </p:nvSpPr>
        <p:spPr bwMode="auto">
          <a:xfrm>
            <a:off x="1600200" y="6019800"/>
            <a:ext cx="5943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b="1" noProof="1">
                <a:solidFill>
                  <a:srgbClr val="000000"/>
                </a:solidFill>
                <a:latin typeface="Calibri" panose="020F0502020204030204" pitchFamily="34" charset="0"/>
              </a:rPr>
              <a:t>©2014 by the Regents of the University of California.  All rights reserved.  </a:t>
            </a:r>
            <a:r>
              <a:rPr lang="en-US" altLang="en-US" sz="900" noProof="1">
                <a:solidFill>
                  <a:srgbClr val="000000"/>
                </a:solidFill>
                <a:latin typeface="Calibri" panose="020F0502020204030204" pitchFamily="34" charset="0"/>
              </a:rPr>
              <a:t>Permission is granted to reproduce the handouts and home activities for workshop sessions.  No other part of this publication may be reproduced in whole or in part, or stored in a retrival system or transmitted</a:t>
            </a:r>
            <a:r>
              <a:rPr lang="en-US" altLang="en-US" sz="900">
                <a:solidFill>
                  <a:srgbClr val="000000"/>
                </a:solidFill>
                <a:latin typeface="Calibri" panose="020F0502020204030204" pitchFamily="34" charset="0"/>
              </a:rPr>
              <a:t> in any form or by any means, electronic, mechanical, photocopying, recording, or otherwise, without written permission of the author.</a:t>
            </a:r>
            <a:endParaRPr lang="en-US" altLang="en-US"/>
          </a:p>
        </p:txBody>
      </p:sp>
      <p:grpSp>
        <p:nvGrpSpPr>
          <p:cNvPr id="53252" name="Group 2"/>
          <p:cNvGrpSpPr>
            <a:grpSpLocks/>
          </p:cNvGrpSpPr>
          <p:nvPr/>
        </p:nvGrpSpPr>
        <p:grpSpPr bwMode="auto">
          <a:xfrm>
            <a:off x="1143000" y="371475"/>
            <a:ext cx="6858000" cy="1381125"/>
            <a:chOff x="106756200" y="105613200"/>
            <a:chExt cx="6858000" cy="1381125"/>
          </a:xfrm>
        </p:grpSpPr>
        <p:sp>
          <p:nvSpPr>
            <p:cNvPr id="53281"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3282"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3283"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Credits</a:t>
              </a:r>
              <a:endParaRPr lang="en-US" altLang="en-US" sz="2800"/>
            </a:p>
          </p:txBody>
        </p:sp>
      </p:grpSp>
      <p:grpSp>
        <p:nvGrpSpPr>
          <p:cNvPr id="53253" name="Group 35"/>
          <p:cNvGrpSpPr>
            <a:grpSpLocks/>
          </p:cNvGrpSpPr>
          <p:nvPr/>
        </p:nvGrpSpPr>
        <p:grpSpPr bwMode="auto">
          <a:xfrm>
            <a:off x="1143000" y="1524000"/>
            <a:ext cx="6934200" cy="228600"/>
            <a:chOff x="109270800" y="109956600"/>
            <a:chExt cx="1828799" cy="457203"/>
          </a:xfrm>
        </p:grpSpPr>
        <p:sp>
          <p:nvSpPr>
            <p:cNvPr id="5325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8"/>
          <p:cNvGrpSpPr>
            <a:grpSpLocks/>
          </p:cNvGrpSpPr>
          <p:nvPr/>
        </p:nvGrpSpPr>
        <p:grpSpPr bwMode="auto">
          <a:xfrm>
            <a:off x="381000" y="1828800"/>
            <a:ext cx="4038600" cy="3676650"/>
            <a:chOff x="106756200" y="107442000"/>
            <a:chExt cx="4171950" cy="3200400"/>
          </a:xfrm>
        </p:grpSpPr>
        <p:sp>
          <p:nvSpPr>
            <p:cNvPr id="7211"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64" name="Text Box 40"/>
            <p:cNvSpPr txBox="1">
              <a:spLocks noChangeArrowheads="1"/>
            </p:cNvSpPr>
            <p:nvPr/>
          </p:nvSpPr>
          <p:spPr bwMode="auto">
            <a:xfrm>
              <a:off x="106870994" y="107576041"/>
              <a:ext cx="3829208" cy="2971010"/>
            </a:xfrm>
            <a:prstGeom prst="rect">
              <a:avLst/>
            </a:prstGeom>
            <a:noFill/>
            <a:ln w="9525" algn="in">
              <a:noFill/>
              <a:miter lim="800000"/>
              <a:headEnd/>
              <a:tailEnd/>
            </a:ln>
            <a:effectLst/>
          </p:spPr>
          <p:txBody>
            <a:bodyPr lIns="36576" tIns="36576" rIns="36576" bIns="36576"/>
            <a:lstStyle/>
            <a:p>
              <a:pPr>
                <a:defRPr/>
              </a:pPr>
              <a:r>
                <a:rPr lang="en-US" sz="1600" b="1" dirty="0">
                  <a:solidFill>
                    <a:srgbClr val="000000"/>
                  </a:solidFill>
                  <a:latin typeface="Franklin Gothic Medium" pitchFamily="34" charset="0"/>
                </a:rPr>
                <a:t>School Involvement</a:t>
              </a:r>
            </a:p>
            <a:p>
              <a:pPr>
                <a:defRPr/>
              </a:pPr>
              <a:endParaRPr lang="en-US" sz="800" dirty="0">
                <a:latin typeface="+mn-lt"/>
              </a:endParaRPr>
            </a:p>
            <a:p>
              <a:pPr marL="347663" indent="-347663">
                <a:buFont typeface="Wingdings" pitchFamily="2" charset="2"/>
                <a:buChar char="Ø"/>
                <a:defRPr/>
              </a:pPr>
              <a:r>
                <a:rPr lang="en-US" sz="1600" b="1" i="1" dirty="0">
                  <a:latin typeface="+mn-lt"/>
                </a:rPr>
                <a:t>School Administrators </a:t>
              </a:r>
              <a:r>
                <a:rPr lang="en-US" sz="1600" i="1" dirty="0">
                  <a:latin typeface="+mn-lt"/>
                </a:rPr>
                <a:t>– </a:t>
              </a:r>
              <a:r>
                <a:rPr lang="en-US" sz="1600" dirty="0">
                  <a:latin typeface="+mn-lt"/>
                </a:rPr>
                <a:t>can assure that School Wellness and other policies are of sufficient strength and fully implemented.</a:t>
              </a:r>
            </a:p>
            <a:p>
              <a:pPr marL="347663" indent="-347663">
                <a:buFont typeface="Wingdings" pitchFamily="2" charset="2"/>
                <a:buChar char="Ø"/>
                <a:defRPr/>
              </a:pPr>
              <a:r>
                <a:rPr lang="en-US" sz="1600" b="1" i="1" dirty="0">
                  <a:latin typeface="+mn-lt"/>
                </a:rPr>
                <a:t>Teachers</a:t>
              </a:r>
              <a:r>
                <a:rPr lang="en-US" sz="1600" i="1" dirty="0">
                  <a:latin typeface="+mn-lt"/>
                </a:rPr>
                <a:t> – </a:t>
              </a:r>
              <a:r>
                <a:rPr lang="en-US" sz="1600" dirty="0">
                  <a:latin typeface="+mn-lt"/>
                </a:rPr>
                <a:t>can integrate nutrition education into daily activities and create environments that nurture and support behavior adoption.</a:t>
              </a:r>
            </a:p>
            <a:p>
              <a:pPr marL="347663" indent="-347663">
                <a:buFont typeface="Wingdings" pitchFamily="2" charset="2"/>
                <a:buChar char="Ø"/>
                <a:defRPr/>
              </a:pPr>
              <a:r>
                <a:rPr lang="en-US" sz="1600" b="1" i="1" dirty="0">
                  <a:latin typeface="+mn-lt"/>
                </a:rPr>
                <a:t>Food Service </a:t>
              </a:r>
              <a:r>
                <a:rPr lang="en-US" sz="1600" i="1" dirty="0">
                  <a:latin typeface="+mn-lt"/>
                </a:rPr>
                <a:t>– </a:t>
              </a:r>
              <a:r>
                <a:rPr lang="en-US" sz="1600" dirty="0">
                  <a:latin typeface="+mn-lt"/>
                </a:rPr>
                <a:t>can provide healthy appealing food and appropriate eating environments for making healthy choices.</a:t>
              </a:r>
              <a:endParaRPr lang="en-US" sz="1600" i="1" dirty="0">
                <a:latin typeface="+mn-lt"/>
              </a:endParaRPr>
            </a:p>
            <a:p>
              <a:pPr marL="228600" indent="-228600">
                <a:spcBef>
                  <a:spcPts val="600"/>
                </a:spcBef>
                <a:buSzPts val="1200"/>
                <a:buFont typeface="Symbol" pitchFamily="18" charset="2"/>
                <a:buChar char="¨"/>
                <a:defRPr/>
              </a:pPr>
              <a:endParaRPr lang="en-US" dirty="0"/>
            </a:p>
          </p:txBody>
        </p:sp>
      </p:grpSp>
      <p:grpSp>
        <p:nvGrpSpPr>
          <p:cNvPr id="7171" name="Group 44"/>
          <p:cNvGrpSpPr>
            <a:grpSpLocks/>
          </p:cNvGrpSpPr>
          <p:nvPr/>
        </p:nvGrpSpPr>
        <p:grpSpPr bwMode="auto">
          <a:xfrm>
            <a:off x="6781800" y="1905000"/>
            <a:ext cx="2000250" cy="2286000"/>
            <a:chOff x="111156750" y="107765850"/>
            <a:chExt cx="2000250" cy="1885950"/>
          </a:xfrm>
        </p:grpSpPr>
        <p:sp>
          <p:nvSpPr>
            <p:cNvPr id="7209"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6"/>
            <p:cNvSpPr txBox="1">
              <a:spLocks noChangeArrowheads="1"/>
            </p:cNvSpPr>
            <p:nvPr/>
          </p:nvSpPr>
          <p:spPr bwMode="auto">
            <a:xfrm>
              <a:off x="111217075" y="107954445"/>
              <a:ext cx="1920875" cy="1571625"/>
            </a:xfrm>
            <a:prstGeom prst="rect">
              <a:avLst/>
            </a:prstGeom>
            <a:noFill/>
            <a:ln w="9525" algn="in">
              <a:noFill/>
              <a:miter lim="800000"/>
              <a:headEnd/>
              <a:tailEnd/>
            </a:ln>
          </p:spPr>
          <p:txBody>
            <a:bodyPr lIns="36576" tIns="36576" rIns="36576" bIns="36576"/>
            <a:lstStyle/>
            <a:p>
              <a:pPr>
                <a:defRPr/>
              </a:pPr>
              <a:r>
                <a:rPr lang="en-US" sz="1600" b="1" i="1" dirty="0">
                  <a:solidFill>
                    <a:srgbClr val="FFFFFF"/>
                  </a:solidFill>
                  <a:latin typeface="+mn-lt"/>
                  <a:cs typeface="Arial" charset="0"/>
                </a:rPr>
                <a:t>According to the CDC, it is unlikely the rate of childhood obesity will be significantly improved without strong contributions from schools</a:t>
              </a:r>
              <a:r>
                <a:rPr lang="en-US" sz="1400" b="1" i="1" dirty="0">
                  <a:solidFill>
                    <a:srgbClr val="FFFFFF"/>
                  </a:solidFill>
                  <a:latin typeface="+mn-lt"/>
                  <a:cs typeface="Arial" charset="0"/>
                </a:rPr>
                <a:t>.</a:t>
              </a:r>
            </a:p>
          </p:txBody>
        </p:sp>
      </p:grpSp>
      <p:grpSp>
        <p:nvGrpSpPr>
          <p:cNvPr id="7172" name="Group 47"/>
          <p:cNvGrpSpPr>
            <a:grpSpLocks/>
          </p:cNvGrpSpPr>
          <p:nvPr/>
        </p:nvGrpSpPr>
        <p:grpSpPr bwMode="auto">
          <a:xfrm>
            <a:off x="4114800" y="4343400"/>
            <a:ext cx="4724400" cy="2286000"/>
            <a:chOff x="107213400" y="110242350"/>
            <a:chExt cx="5943600" cy="1943100"/>
          </a:xfrm>
        </p:grpSpPr>
        <p:sp>
          <p:nvSpPr>
            <p:cNvPr id="7206"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207" name="Text Box 49"/>
            <p:cNvSpPr txBox="1">
              <a:spLocks noChangeArrowheads="1"/>
            </p:cNvSpPr>
            <p:nvPr/>
          </p:nvSpPr>
          <p:spPr bwMode="auto">
            <a:xfrm>
              <a:off x="107308649" y="110337600"/>
              <a:ext cx="4999265" cy="321129"/>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Multiple Benefits</a:t>
              </a:r>
            </a:p>
            <a:p>
              <a:pPr eaLnBrk="1" hangingPunct="1"/>
              <a:endParaRPr lang="en-US" altLang="en-US"/>
            </a:p>
          </p:txBody>
        </p:sp>
        <p:sp>
          <p:nvSpPr>
            <p:cNvPr id="7208" name="Text Box 50"/>
            <p:cNvSpPr txBox="1">
              <a:spLocks noChangeArrowheads="1"/>
            </p:cNvSpPr>
            <p:nvPr/>
          </p:nvSpPr>
          <p:spPr bwMode="auto">
            <a:xfrm>
              <a:off x="107308658" y="110618434"/>
              <a:ext cx="5734051" cy="1441655"/>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600" i="1">
                  <a:solidFill>
                    <a:srgbClr val="000000"/>
                  </a:solidFill>
                  <a:latin typeface="Calibri" panose="020F0502020204030204" pitchFamily="34" charset="0"/>
                </a:rPr>
                <a:t>Schools have opportunities to implement a range of policies to promote student wellness, enhance health skills and knowledge, and influence positive behavior acquisition.</a:t>
              </a:r>
            </a:p>
            <a:p>
              <a:pPr eaLnBrk="1" hangingPunct="1">
                <a:buFont typeface="Arial" panose="020B0604020202020204" pitchFamily="34" charset="0"/>
                <a:buChar char="•"/>
              </a:pPr>
              <a:r>
                <a:rPr lang="en-US" altLang="en-US" sz="1600" i="1">
                  <a:solidFill>
                    <a:srgbClr val="000000"/>
                  </a:solidFill>
                  <a:latin typeface="Calibri" panose="020F0502020204030204" pitchFamily="34" charset="0"/>
                </a:rPr>
                <a:t>There are more benefits than just health…research shows that healthy children also perform better academically and socially. </a:t>
              </a:r>
            </a:p>
          </p:txBody>
        </p:sp>
      </p:grpSp>
      <p:grpSp>
        <p:nvGrpSpPr>
          <p:cNvPr id="7173" name="Group 2"/>
          <p:cNvGrpSpPr>
            <a:grpSpLocks/>
          </p:cNvGrpSpPr>
          <p:nvPr/>
        </p:nvGrpSpPr>
        <p:grpSpPr bwMode="auto">
          <a:xfrm>
            <a:off x="1143000" y="371475"/>
            <a:ext cx="6858000" cy="1381125"/>
            <a:chOff x="106756200" y="105613200"/>
            <a:chExt cx="6858000" cy="1381125"/>
          </a:xfrm>
        </p:grpSpPr>
        <p:sp>
          <p:nvSpPr>
            <p:cNvPr id="7203"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204"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205"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Role of Schools in Nutrition Education</a:t>
              </a:r>
              <a:endParaRPr lang="en-US" altLang="en-US" sz="2800"/>
            </a:p>
          </p:txBody>
        </p:sp>
      </p:grpSp>
      <p:grpSp>
        <p:nvGrpSpPr>
          <p:cNvPr id="7174" name="Group 35"/>
          <p:cNvGrpSpPr>
            <a:grpSpLocks/>
          </p:cNvGrpSpPr>
          <p:nvPr/>
        </p:nvGrpSpPr>
        <p:grpSpPr bwMode="auto">
          <a:xfrm>
            <a:off x="1143000" y="1524000"/>
            <a:ext cx="6934200" cy="228600"/>
            <a:chOff x="109270800" y="109956600"/>
            <a:chExt cx="1828799" cy="457203"/>
          </a:xfrm>
        </p:grpSpPr>
        <p:sp>
          <p:nvSpPr>
            <p:cNvPr id="7176"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7"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8"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9"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0"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1"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2"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3"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4"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5"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6"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7"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8"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0"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1"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2"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3"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4"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5"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6"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7"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8"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9"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0"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1"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2"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7175" name="Picture 45" descr="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2286000"/>
            <a:ext cx="21764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8"/>
          <p:cNvGrpSpPr>
            <a:grpSpLocks/>
          </p:cNvGrpSpPr>
          <p:nvPr/>
        </p:nvGrpSpPr>
        <p:grpSpPr bwMode="auto">
          <a:xfrm>
            <a:off x="381000" y="1962150"/>
            <a:ext cx="4038600" cy="3143250"/>
            <a:chOff x="106756200" y="107442000"/>
            <a:chExt cx="4171950" cy="3200400"/>
          </a:xfrm>
        </p:grpSpPr>
        <p:sp>
          <p:nvSpPr>
            <p:cNvPr id="8235"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0"/>
            <p:cNvSpPr txBox="1">
              <a:spLocks noChangeArrowheads="1"/>
            </p:cNvSpPr>
            <p:nvPr/>
          </p:nvSpPr>
          <p:spPr bwMode="auto">
            <a:xfrm>
              <a:off x="106870994" y="107576159"/>
              <a:ext cx="3829208" cy="2970876"/>
            </a:xfrm>
            <a:prstGeom prst="rect">
              <a:avLst/>
            </a:prstGeom>
            <a:noFill/>
            <a:ln w="9525" algn="in">
              <a:noFill/>
              <a:miter lim="800000"/>
              <a:headEnd/>
              <a:tailEnd/>
            </a:ln>
          </p:spPr>
          <p:txBody>
            <a:bodyPr lIns="36576" tIns="36576" rIns="36576" bIns="36576"/>
            <a:lstStyle/>
            <a:p>
              <a:pPr>
                <a:defRPr/>
              </a:pPr>
              <a:r>
                <a:rPr lang="en-US" sz="1600" b="1" dirty="0">
                  <a:solidFill>
                    <a:srgbClr val="000000"/>
                  </a:solidFill>
                  <a:latin typeface="Franklin Gothic Medium" pitchFamily="34" charset="0"/>
                  <a:cs typeface="Arial" charset="0"/>
                </a:rPr>
                <a:t>Our Amazing Classroom</a:t>
              </a:r>
            </a:p>
            <a:p>
              <a:pPr>
                <a:defRPr/>
              </a:pPr>
              <a:endParaRPr lang="en-US" sz="800" dirty="0">
                <a:latin typeface="+mn-lt"/>
                <a:cs typeface="Arial" charset="0"/>
              </a:endParaRPr>
            </a:p>
            <a:p>
              <a:pPr marL="347663" indent="-347663">
                <a:buFont typeface="Wingdings" pitchFamily="2" charset="2"/>
                <a:buChar char="Ø"/>
                <a:defRPr/>
              </a:pPr>
              <a:r>
                <a:rPr lang="en-US" sz="1600" dirty="0">
                  <a:latin typeface="+mn-lt"/>
                  <a:cs typeface="Arial" charset="0"/>
                </a:rPr>
                <a:t>Easy to implement ideas that reinforce the learning.</a:t>
              </a:r>
            </a:p>
            <a:p>
              <a:pPr marL="347663" indent="-347663">
                <a:buFont typeface="Wingdings" pitchFamily="2" charset="2"/>
                <a:buChar char="Ø"/>
                <a:defRPr/>
              </a:pPr>
              <a:r>
                <a:rPr lang="en-US" sz="1600" dirty="0">
                  <a:latin typeface="+mn-lt"/>
                  <a:cs typeface="Arial" charset="0"/>
                </a:rPr>
                <a:t>Ways to enhance the classroom environment to support the learning.</a:t>
              </a:r>
            </a:p>
            <a:p>
              <a:pPr marL="347663" indent="-347663">
                <a:buFont typeface="Wingdings" pitchFamily="2" charset="2"/>
                <a:buChar char="Ø"/>
                <a:defRPr/>
              </a:pPr>
              <a:r>
                <a:rPr lang="en-US" sz="1600" dirty="0">
                  <a:latin typeface="+mn-lt"/>
                  <a:cs typeface="Arial" charset="0"/>
                </a:rPr>
                <a:t>Offers a secondary book of the opposing genre for the lesson.</a:t>
              </a:r>
            </a:p>
            <a:p>
              <a:pPr marL="347663" indent="-347663">
                <a:buFont typeface="Wingdings" pitchFamily="2" charset="2"/>
                <a:buChar char="Ø"/>
                <a:defRPr/>
              </a:pPr>
              <a:r>
                <a:rPr lang="en-US" sz="1600" dirty="0">
                  <a:latin typeface="+mn-lt"/>
                  <a:cs typeface="Arial" charset="0"/>
                </a:rPr>
                <a:t>Provides family supports - Family Time Flyer – </a:t>
              </a:r>
              <a:r>
                <a:rPr lang="en-US" sz="1600" i="1" dirty="0">
                  <a:latin typeface="+mn-lt"/>
                  <a:cs typeface="Arial" charset="0"/>
                </a:rPr>
                <a:t>Creating Healthy Habits Together. </a:t>
              </a:r>
              <a:endParaRPr lang="en-US" sz="1600" dirty="0">
                <a:latin typeface="+mn-lt"/>
                <a:cs typeface="Arial" charset="0"/>
              </a:endParaRPr>
            </a:p>
            <a:p>
              <a:pPr>
                <a:buFont typeface="Wingdings" pitchFamily="2" charset="2"/>
                <a:buChar char="q"/>
                <a:defRPr/>
              </a:pPr>
              <a:endParaRPr lang="en-US" dirty="0">
                <a:latin typeface="Arial" charset="0"/>
                <a:cs typeface="Arial" charset="0"/>
              </a:endParaRPr>
            </a:p>
          </p:txBody>
        </p:sp>
      </p:grpSp>
      <p:grpSp>
        <p:nvGrpSpPr>
          <p:cNvPr id="8195" name="Group 44"/>
          <p:cNvGrpSpPr>
            <a:grpSpLocks/>
          </p:cNvGrpSpPr>
          <p:nvPr/>
        </p:nvGrpSpPr>
        <p:grpSpPr bwMode="auto">
          <a:xfrm>
            <a:off x="6781800" y="1981200"/>
            <a:ext cx="2000250" cy="2286000"/>
            <a:chOff x="111156750" y="107765850"/>
            <a:chExt cx="2000250" cy="1885950"/>
          </a:xfrm>
        </p:grpSpPr>
        <p:sp>
          <p:nvSpPr>
            <p:cNvPr id="8233"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 name="Text Box 46"/>
            <p:cNvSpPr txBox="1">
              <a:spLocks noChangeArrowheads="1"/>
            </p:cNvSpPr>
            <p:nvPr/>
          </p:nvSpPr>
          <p:spPr bwMode="auto">
            <a:xfrm>
              <a:off x="111293275" y="107917774"/>
              <a:ext cx="1765300" cy="1600438"/>
            </a:xfrm>
            <a:prstGeom prst="rect">
              <a:avLst/>
            </a:prstGeom>
            <a:noFill/>
            <a:ln w="9525" algn="in">
              <a:noFill/>
              <a:miter lim="800000"/>
              <a:headEnd/>
              <a:tailEnd/>
            </a:ln>
          </p:spPr>
          <p:txBody>
            <a:bodyPr lIns="36576" tIns="36576" rIns="36576" bIns="36576"/>
            <a:lstStyle/>
            <a:p>
              <a:pPr>
                <a:defRPr/>
              </a:pPr>
              <a:r>
                <a:rPr lang="en-US" sz="1600" b="1" i="1" dirty="0">
                  <a:solidFill>
                    <a:srgbClr val="FFFFFF"/>
                  </a:solidFill>
                  <a:latin typeface="+mn-lt"/>
                  <a:cs typeface="Arial" charset="0"/>
                </a:rPr>
                <a:t>Teachers make the classroom a warm and supportive environment that instills the joy of learning in every student.</a:t>
              </a:r>
            </a:p>
          </p:txBody>
        </p:sp>
      </p:grpSp>
      <p:grpSp>
        <p:nvGrpSpPr>
          <p:cNvPr id="8196" name="Group 47"/>
          <p:cNvGrpSpPr>
            <a:grpSpLocks/>
          </p:cNvGrpSpPr>
          <p:nvPr/>
        </p:nvGrpSpPr>
        <p:grpSpPr bwMode="auto">
          <a:xfrm>
            <a:off x="4114800" y="4572000"/>
            <a:ext cx="4724400" cy="1828800"/>
            <a:chOff x="107213400" y="110242350"/>
            <a:chExt cx="5943600" cy="1943100"/>
          </a:xfrm>
        </p:grpSpPr>
        <p:sp>
          <p:nvSpPr>
            <p:cNvPr id="8230"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31" name="Text Box 49"/>
            <p:cNvSpPr txBox="1">
              <a:spLocks noChangeArrowheads="1"/>
            </p:cNvSpPr>
            <p:nvPr/>
          </p:nvSpPr>
          <p:spPr bwMode="auto">
            <a:xfrm>
              <a:off x="107308649" y="110519936"/>
              <a:ext cx="4999265" cy="526542"/>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Enhancing the Classroom Environment</a:t>
              </a:r>
            </a:p>
            <a:p>
              <a:pPr eaLnBrk="1" hangingPunct="1"/>
              <a:endParaRPr lang="en-US" altLang="en-US"/>
            </a:p>
          </p:txBody>
        </p:sp>
        <p:sp>
          <p:nvSpPr>
            <p:cNvPr id="8232" name="Text Box 50"/>
            <p:cNvSpPr txBox="1">
              <a:spLocks noChangeArrowheads="1"/>
            </p:cNvSpPr>
            <p:nvPr/>
          </p:nvSpPr>
          <p:spPr bwMode="auto">
            <a:xfrm>
              <a:off x="107308650" y="110890050"/>
              <a:ext cx="5734050" cy="1132550"/>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latin typeface="Calibri" panose="020F0502020204030204" pitchFamily="34" charset="0"/>
                </a:rPr>
                <a:t>Teachers can assure that students are not just learning new knowledge, but adopting new habits that will help them maintain healthy bodies for optimal growth and development.</a:t>
              </a:r>
            </a:p>
          </p:txBody>
        </p:sp>
      </p:grpSp>
      <p:grpSp>
        <p:nvGrpSpPr>
          <p:cNvPr id="8197" name="Group 2"/>
          <p:cNvGrpSpPr>
            <a:grpSpLocks/>
          </p:cNvGrpSpPr>
          <p:nvPr/>
        </p:nvGrpSpPr>
        <p:grpSpPr bwMode="auto">
          <a:xfrm>
            <a:off x="1143000" y="371475"/>
            <a:ext cx="6858000" cy="1381125"/>
            <a:chOff x="106756200" y="105613200"/>
            <a:chExt cx="6858000" cy="1381125"/>
          </a:xfrm>
        </p:grpSpPr>
        <p:sp>
          <p:nvSpPr>
            <p:cNvPr id="8227"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28"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29"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Role of Teachers in Nutrition Education</a:t>
              </a:r>
              <a:endParaRPr lang="en-US" altLang="en-US" sz="2800"/>
            </a:p>
          </p:txBody>
        </p:sp>
      </p:grpSp>
      <p:grpSp>
        <p:nvGrpSpPr>
          <p:cNvPr id="8198" name="Group 35"/>
          <p:cNvGrpSpPr>
            <a:grpSpLocks/>
          </p:cNvGrpSpPr>
          <p:nvPr/>
        </p:nvGrpSpPr>
        <p:grpSpPr bwMode="auto">
          <a:xfrm>
            <a:off x="1143000" y="1524000"/>
            <a:ext cx="6934200" cy="228600"/>
            <a:chOff x="109270800" y="109956600"/>
            <a:chExt cx="1828799" cy="457203"/>
          </a:xfrm>
        </p:grpSpPr>
        <p:sp>
          <p:nvSpPr>
            <p:cNvPr id="8200"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1"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2"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3"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4"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5"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6"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7"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8"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9"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0"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1"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2"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3"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4"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5"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6"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7"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8"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9"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0"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1"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2"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3"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4"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5"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6"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8199" name="Picture 45" descr="kids_reading_book_at_school_pm-thumb-270x270"/>
          <p:cNvPicPr>
            <a:picLocks noChangeAspect="1" noChangeArrowheads="1"/>
          </p:cNvPicPr>
          <p:nvPr/>
        </p:nvPicPr>
        <p:blipFill>
          <a:blip r:embed="rId2">
            <a:lum bright="6000"/>
            <a:extLst>
              <a:ext uri="{28A0092B-C50C-407E-A947-70E740481C1C}">
                <a14:useLocalDpi xmlns:a14="http://schemas.microsoft.com/office/drawing/2010/main" val="0"/>
              </a:ext>
            </a:extLst>
          </a:blip>
          <a:srcRect t="6482"/>
          <a:stretch>
            <a:fillRect/>
          </a:stretch>
        </p:blipFill>
        <p:spPr bwMode="auto">
          <a:xfrm>
            <a:off x="4495800" y="2286000"/>
            <a:ext cx="22288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8"/>
          <p:cNvGrpSpPr>
            <a:grpSpLocks/>
          </p:cNvGrpSpPr>
          <p:nvPr/>
        </p:nvGrpSpPr>
        <p:grpSpPr bwMode="auto">
          <a:xfrm>
            <a:off x="381000" y="1962150"/>
            <a:ext cx="3886200" cy="3067050"/>
            <a:chOff x="106756200" y="107442005"/>
            <a:chExt cx="4171950" cy="3200400"/>
          </a:xfrm>
        </p:grpSpPr>
        <p:sp>
          <p:nvSpPr>
            <p:cNvPr id="9259" name="AutoShape 39"/>
            <p:cNvSpPr>
              <a:spLocks noChangeArrowheads="1" noChangeShapeType="1"/>
            </p:cNvSpPr>
            <p:nvPr/>
          </p:nvSpPr>
          <p:spPr bwMode="auto">
            <a:xfrm>
              <a:off x="106756200" y="107442005"/>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0000"/>
                </a:solidFill>
                <a:latin typeface="Calibri" panose="020F0502020204030204" pitchFamily="34" charset="0"/>
              </a:endParaRPr>
            </a:p>
          </p:txBody>
        </p:sp>
        <p:sp>
          <p:nvSpPr>
            <p:cNvPr id="2" name="Text Box 40"/>
            <p:cNvSpPr txBox="1">
              <a:spLocks noChangeArrowheads="1"/>
            </p:cNvSpPr>
            <p:nvPr/>
          </p:nvSpPr>
          <p:spPr bwMode="auto">
            <a:xfrm>
              <a:off x="106870384" y="107569558"/>
              <a:ext cx="3829400" cy="2978426"/>
            </a:xfrm>
            <a:prstGeom prst="rect">
              <a:avLst/>
            </a:prstGeom>
            <a:noFill/>
            <a:ln w="9525" algn="in">
              <a:noFill/>
              <a:miter lim="800000"/>
              <a:headEnd/>
              <a:tailEnd/>
            </a:ln>
          </p:spPr>
          <p:txBody>
            <a:bodyPr lIns="36576" tIns="36576" rIns="36576" bIns="36576"/>
            <a:lstStyle/>
            <a:p>
              <a:pPr>
                <a:defRPr/>
              </a:pPr>
              <a:r>
                <a:rPr lang="en-US" sz="1600" b="1" dirty="0">
                  <a:solidFill>
                    <a:srgbClr val="000000"/>
                  </a:solidFill>
                  <a:latin typeface="Franklin Gothic Medium" pitchFamily="34" charset="0"/>
                  <a:cs typeface="Arial" charset="0"/>
                </a:rPr>
                <a:t>Family Involvement</a:t>
              </a:r>
            </a:p>
            <a:p>
              <a:pPr>
                <a:defRPr/>
              </a:pPr>
              <a:endParaRPr lang="en-US" sz="800" b="1" dirty="0">
                <a:solidFill>
                  <a:srgbClr val="000000"/>
                </a:solidFill>
                <a:latin typeface="Franklin Gothic Medium" pitchFamily="34" charset="0"/>
                <a:cs typeface="Arial" charset="0"/>
              </a:endParaRPr>
            </a:p>
            <a:p>
              <a:pPr marL="347663" indent="-347663">
                <a:buFont typeface="Wingdings" pitchFamily="2" charset="2"/>
                <a:buChar char="Ø"/>
                <a:defRPr/>
              </a:pPr>
              <a:r>
                <a:rPr lang="en-US" sz="1600" dirty="0">
                  <a:latin typeface="+mn-lt"/>
                  <a:cs typeface="Arial" charset="0"/>
                </a:rPr>
                <a:t>Active partners in nutrition education.</a:t>
              </a:r>
            </a:p>
            <a:p>
              <a:pPr marL="347663" indent="-347663">
                <a:buFont typeface="Wingdings" pitchFamily="2" charset="2"/>
                <a:buChar char="Ø"/>
                <a:defRPr/>
              </a:pPr>
              <a:r>
                <a:rPr lang="en-US" sz="1600" dirty="0">
                  <a:latin typeface="+mn-lt"/>
                  <a:cs typeface="Arial" charset="0"/>
                </a:rPr>
                <a:t>Engaged in policy development and volunteer activities.</a:t>
              </a:r>
            </a:p>
            <a:p>
              <a:pPr marL="347663" indent="-347663">
                <a:buFont typeface="Wingdings" pitchFamily="2" charset="2"/>
                <a:buChar char="Ø"/>
                <a:defRPr/>
              </a:pPr>
              <a:r>
                <a:rPr lang="en-US" sz="1600" dirty="0">
                  <a:latin typeface="+mn-lt"/>
                  <a:cs typeface="Arial" charset="0"/>
                </a:rPr>
                <a:t>Informed of classroom and school practices and strategies.</a:t>
              </a:r>
            </a:p>
            <a:p>
              <a:pPr marL="347663" indent="-347663">
                <a:buFont typeface="Wingdings" pitchFamily="2" charset="2"/>
                <a:buChar char="Ø"/>
                <a:defRPr/>
              </a:pPr>
              <a:r>
                <a:rPr lang="en-US" sz="1600" dirty="0">
                  <a:latin typeface="+mn-lt"/>
                  <a:cs typeface="Arial" charset="0"/>
                </a:rPr>
                <a:t>Communicated with through consultations, newsletters, take-home sheets, and workshops.</a:t>
              </a:r>
            </a:p>
            <a:p>
              <a:pPr>
                <a:buFont typeface="Wingdings" pitchFamily="2" charset="2"/>
                <a:buChar char="q"/>
                <a:defRPr/>
              </a:pPr>
              <a:endParaRPr lang="en-US" dirty="0">
                <a:latin typeface="Arial" charset="0"/>
                <a:cs typeface="Arial" charset="0"/>
              </a:endParaRPr>
            </a:p>
            <a:p>
              <a:pPr>
                <a:buFont typeface="Wingdings" pitchFamily="2" charset="2"/>
                <a:buChar char="q"/>
                <a:defRPr/>
              </a:pPr>
              <a:endParaRPr lang="en-US" dirty="0">
                <a:latin typeface="Arial" charset="0"/>
                <a:cs typeface="Arial" charset="0"/>
              </a:endParaRPr>
            </a:p>
            <a:p>
              <a:pPr>
                <a:buFont typeface="Wingdings" pitchFamily="2" charset="2"/>
                <a:buChar char="q"/>
                <a:defRPr/>
              </a:pPr>
              <a:endParaRPr lang="en-US" dirty="0">
                <a:latin typeface="Arial" charset="0"/>
                <a:cs typeface="Arial" charset="0"/>
              </a:endParaRPr>
            </a:p>
          </p:txBody>
        </p:sp>
      </p:grpSp>
      <p:grpSp>
        <p:nvGrpSpPr>
          <p:cNvPr id="9219" name="Group 44"/>
          <p:cNvGrpSpPr>
            <a:grpSpLocks/>
          </p:cNvGrpSpPr>
          <p:nvPr/>
        </p:nvGrpSpPr>
        <p:grpSpPr bwMode="auto">
          <a:xfrm>
            <a:off x="6781800" y="1981200"/>
            <a:ext cx="2000250" cy="2286000"/>
            <a:chOff x="111156750" y="107765850"/>
            <a:chExt cx="2000250" cy="1885950"/>
          </a:xfrm>
        </p:grpSpPr>
        <p:sp>
          <p:nvSpPr>
            <p:cNvPr id="9257"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 name="Text Box 46"/>
            <p:cNvSpPr txBox="1">
              <a:spLocks noChangeArrowheads="1"/>
            </p:cNvSpPr>
            <p:nvPr/>
          </p:nvSpPr>
          <p:spPr bwMode="auto">
            <a:xfrm>
              <a:off x="111293275" y="107828715"/>
              <a:ext cx="1765300" cy="1689497"/>
            </a:xfrm>
            <a:prstGeom prst="rect">
              <a:avLst/>
            </a:prstGeom>
            <a:noFill/>
            <a:ln w="9525" algn="in">
              <a:noFill/>
              <a:miter lim="800000"/>
              <a:headEnd/>
              <a:tailEnd/>
            </a:ln>
          </p:spPr>
          <p:txBody>
            <a:bodyPr lIns="36576" tIns="36576" rIns="36576" bIns="36576"/>
            <a:lstStyle/>
            <a:p>
              <a:pPr>
                <a:defRPr/>
              </a:pPr>
              <a:endParaRPr lang="en-US" sz="1400" i="1" dirty="0">
                <a:solidFill>
                  <a:srgbClr val="FFFFFF"/>
                </a:solidFill>
                <a:latin typeface="Franklin Gothic Medium" pitchFamily="34" charset="0"/>
                <a:cs typeface="Arial" charset="0"/>
              </a:endParaRPr>
            </a:p>
            <a:p>
              <a:pPr>
                <a:defRPr/>
              </a:pPr>
              <a:r>
                <a:rPr lang="en-US" sz="1600" b="1" i="1" dirty="0">
                  <a:solidFill>
                    <a:srgbClr val="FFFFFF"/>
                  </a:solidFill>
                  <a:latin typeface="+mn-lt"/>
                  <a:cs typeface="Arial" charset="0"/>
                </a:rPr>
                <a:t>Parents and families have the greatest initial influence on children’s nutrition and physical activity behaviors.</a:t>
              </a:r>
            </a:p>
          </p:txBody>
        </p:sp>
      </p:grpSp>
      <p:grpSp>
        <p:nvGrpSpPr>
          <p:cNvPr id="9220" name="Group 47"/>
          <p:cNvGrpSpPr>
            <a:grpSpLocks/>
          </p:cNvGrpSpPr>
          <p:nvPr/>
        </p:nvGrpSpPr>
        <p:grpSpPr bwMode="auto">
          <a:xfrm>
            <a:off x="3429000" y="4572000"/>
            <a:ext cx="5410200" cy="2057400"/>
            <a:chOff x="107213400" y="110242350"/>
            <a:chExt cx="5943600" cy="1943100"/>
          </a:xfrm>
        </p:grpSpPr>
        <p:sp>
          <p:nvSpPr>
            <p:cNvPr id="9254"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255" name="Text Box 49"/>
            <p:cNvSpPr txBox="1">
              <a:spLocks noChangeArrowheads="1"/>
            </p:cNvSpPr>
            <p:nvPr/>
          </p:nvSpPr>
          <p:spPr bwMode="auto">
            <a:xfrm>
              <a:off x="107308649" y="110337600"/>
              <a:ext cx="4999265" cy="371094"/>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Curriculum Family Supports</a:t>
              </a:r>
            </a:p>
            <a:p>
              <a:pPr eaLnBrk="1" hangingPunct="1"/>
              <a:endParaRPr lang="en-US" altLang="en-US"/>
            </a:p>
          </p:txBody>
        </p:sp>
        <p:sp>
          <p:nvSpPr>
            <p:cNvPr id="9256" name="Text Box 50"/>
            <p:cNvSpPr txBox="1">
              <a:spLocks noChangeArrowheads="1"/>
            </p:cNvSpPr>
            <p:nvPr/>
          </p:nvSpPr>
          <p:spPr bwMode="auto">
            <a:xfrm>
              <a:off x="107308657" y="110674150"/>
              <a:ext cx="5734050" cy="1439333"/>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600" b="1" i="1">
                  <a:solidFill>
                    <a:srgbClr val="000000"/>
                  </a:solidFill>
                  <a:latin typeface="Calibri" panose="020F0502020204030204" pitchFamily="34" charset="0"/>
                </a:rPr>
                <a:t>Family Time: Creating Healthy Habits Together Take Home Sheet </a:t>
              </a:r>
              <a:r>
                <a:rPr lang="en-US" altLang="en-US" sz="1600" i="1">
                  <a:solidFill>
                    <a:srgbClr val="000000"/>
                  </a:solidFill>
                  <a:latin typeface="Calibri" panose="020F0502020204030204" pitchFamily="34" charset="0"/>
                </a:rPr>
                <a:t>–</a:t>
              </a:r>
              <a:r>
                <a:rPr lang="en-US" altLang="en-US" sz="1600" b="1" i="1">
                  <a:solidFill>
                    <a:srgbClr val="000000"/>
                  </a:solidFill>
                  <a:latin typeface="Calibri" panose="020F0502020204030204" pitchFamily="34" charset="0"/>
                </a:rPr>
                <a:t> </a:t>
              </a:r>
              <a:r>
                <a:rPr lang="en-US" altLang="en-US" sz="1600" i="1">
                  <a:solidFill>
                    <a:srgbClr val="000000"/>
                  </a:solidFill>
                  <a:latin typeface="Calibri" panose="020F0502020204030204" pitchFamily="34" charset="0"/>
                </a:rPr>
                <a:t>Lesson specific flyer with easy to implement strategies that reinforce the lesson’s messages.</a:t>
              </a:r>
            </a:p>
            <a:p>
              <a:pPr eaLnBrk="1" hangingPunct="1">
                <a:buFont typeface="Arial" panose="020B0604020202020204" pitchFamily="34" charset="0"/>
                <a:buChar char="•"/>
              </a:pPr>
              <a:r>
                <a:rPr lang="en-US" altLang="en-US" sz="1600" b="1" i="1">
                  <a:solidFill>
                    <a:srgbClr val="000000"/>
                  </a:solidFill>
                  <a:latin typeface="Calibri" panose="020F0502020204030204" pitchFamily="34" charset="0"/>
                </a:rPr>
                <a:t>Families Have You Tasted Take Home Sheet </a:t>
              </a:r>
              <a:r>
                <a:rPr lang="en-US" altLang="en-US" sz="1600" i="1">
                  <a:solidFill>
                    <a:srgbClr val="000000"/>
                  </a:solidFill>
                  <a:latin typeface="Calibri" panose="020F0502020204030204" pitchFamily="34" charset="0"/>
                </a:rPr>
                <a:t>– One page sheet on the produce or food tasted in the classroom and an easy to prepare recipe.</a:t>
              </a:r>
            </a:p>
          </p:txBody>
        </p:sp>
      </p:grpSp>
      <p:grpSp>
        <p:nvGrpSpPr>
          <p:cNvPr id="9221" name="Group 2"/>
          <p:cNvGrpSpPr>
            <a:grpSpLocks/>
          </p:cNvGrpSpPr>
          <p:nvPr/>
        </p:nvGrpSpPr>
        <p:grpSpPr bwMode="auto">
          <a:xfrm>
            <a:off x="1143000" y="371475"/>
            <a:ext cx="6858000" cy="1381125"/>
            <a:chOff x="106756200" y="105613200"/>
            <a:chExt cx="6858000" cy="1381125"/>
          </a:xfrm>
        </p:grpSpPr>
        <p:sp>
          <p:nvSpPr>
            <p:cNvPr id="9251"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252"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253"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Role of Families in Nutrition Education</a:t>
              </a:r>
              <a:endParaRPr lang="en-US" altLang="en-US" sz="2800"/>
            </a:p>
          </p:txBody>
        </p:sp>
      </p:grpSp>
      <p:grpSp>
        <p:nvGrpSpPr>
          <p:cNvPr id="9222" name="Group 35"/>
          <p:cNvGrpSpPr>
            <a:grpSpLocks/>
          </p:cNvGrpSpPr>
          <p:nvPr/>
        </p:nvGrpSpPr>
        <p:grpSpPr bwMode="auto">
          <a:xfrm>
            <a:off x="1143000" y="1524000"/>
            <a:ext cx="6934200" cy="228600"/>
            <a:chOff x="109270800" y="109956600"/>
            <a:chExt cx="1828799" cy="457203"/>
          </a:xfrm>
        </p:grpSpPr>
        <p:sp>
          <p:nvSpPr>
            <p:cNvPr id="9224"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6"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7"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8"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0"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1"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2"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3"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4"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5"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6"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7"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8"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9"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0"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1"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2"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3"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4"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5"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6"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7"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8"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9"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0"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9223" name="Picture 45" descr="mother-with-children-in-park"/>
          <p:cNvPicPr>
            <a:picLocks noChangeAspect="1" noChangeArrowheads="1"/>
          </p:cNvPicPr>
          <p:nvPr/>
        </p:nvPicPr>
        <p:blipFill>
          <a:blip r:embed="rId3" cstate="print">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4343400" y="2209800"/>
            <a:ext cx="2362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8"/>
          <p:cNvGrpSpPr>
            <a:grpSpLocks/>
          </p:cNvGrpSpPr>
          <p:nvPr/>
        </p:nvGrpSpPr>
        <p:grpSpPr bwMode="auto">
          <a:xfrm>
            <a:off x="381000" y="1962150"/>
            <a:ext cx="4038600" cy="3143250"/>
            <a:chOff x="106756200" y="107442000"/>
            <a:chExt cx="4171950" cy="3200400"/>
          </a:xfrm>
        </p:grpSpPr>
        <p:sp>
          <p:nvSpPr>
            <p:cNvPr id="10283" name="AutoShape 39"/>
            <p:cNvSpPr>
              <a:spLocks noChangeArrowheads="1" noChangeShapeType="1"/>
            </p:cNvSpPr>
            <p:nvPr/>
          </p:nvSpPr>
          <p:spPr bwMode="auto">
            <a:xfrm>
              <a:off x="106756200" y="107442000"/>
              <a:ext cx="4171950" cy="3200400"/>
            </a:xfrm>
            <a:prstGeom prst="roundRect">
              <a:avLst>
                <a:gd name="adj" fmla="val 7852"/>
              </a:avLst>
            </a:prstGeom>
            <a:solidFill>
              <a:srgbClr val="FFFFFF"/>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64" name="Text Box 40"/>
            <p:cNvSpPr txBox="1">
              <a:spLocks noChangeArrowheads="1"/>
            </p:cNvSpPr>
            <p:nvPr/>
          </p:nvSpPr>
          <p:spPr bwMode="auto">
            <a:xfrm>
              <a:off x="106870994" y="107576159"/>
              <a:ext cx="3829208" cy="2970876"/>
            </a:xfrm>
            <a:prstGeom prst="rect">
              <a:avLst/>
            </a:prstGeom>
            <a:noFill/>
            <a:ln w="9525" algn="in">
              <a:noFill/>
              <a:miter lim="800000"/>
              <a:headEnd/>
              <a:tailEnd/>
            </a:ln>
            <a:effectLst/>
          </p:spPr>
          <p:txBody>
            <a:bodyPr lIns="36576" tIns="36576" rIns="36576" bIns="36576"/>
            <a:lstStyle/>
            <a:p>
              <a:pPr>
                <a:defRPr/>
              </a:pPr>
              <a:r>
                <a:rPr lang="en-US" sz="1600" b="1" dirty="0">
                  <a:solidFill>
                    <a:srgbClr val="000000"/>
                  </a:solidFill>
                  <a:latin typeface="Franklin Gothic Medium" pitchFamily="34" charset="0"/>
                </a:rPr>
                <a:t>Books Are Used to Teach Nutrition</a:t>
              </a:r>
            </a:p>
            <a:p>
              <a:pPr>
                <a:defRPr/>
              </a:pPr>
              <a:endParaRPr lang="en-US" sz="800" dirty="0">
                <a:latin typeface="+mn-lt"/>
              </a:endParaRPr>
            </a:p>
            <a:p>
              <a:pPr marL="347663" indent="-347663">
                <a:buFont typeface="Wingdings" pitchFamily="2" charset="2"/>
                <a:buChar char="Ø"/>
                <a:defRPr/>
              </a:pPr>
              <a:r>
                <a:rPr lang="en-US" sz="1600" dirty="0">
                  <a:latin typeface="+mn-lt"/>
                </a:rPr>
                <a:t>Books are a natural way to reach early elementary students.</a:t>
              </a:r>
            </a:p>
            <a:p>
              <a:pPr marL="347663" indent="-347663">
                <a:buFont typeface="Wingdings" pitchFamily="2" charset="2"/>
                <a:buChar char="Ø"/>
                <a:defRPr/>
              </a:pPr>
              <a:r>
                <a:rPr lang="en-US" sz="1600" dirty="0">
                  <a:latin typeface="+mn-lt"/>
                </a:rPr>
                <a:t>Books provide an emotional attachment to the content – important for effective learning.</a:t>
              </a:r>
            </a:p>
            <a:p>
              <a:pPr marL="347663" indent="-347663">
                <a:buFont typeface="Wingdings" pitchFamily="2" charset="2"/>
                <a:buChar char="Ø"/>
                <a:defRPr/>
              </a:pPr>
              <a:r>
                <a:rPr lang="en-US" sz="1600" dirty="0">
                  <a:latin typeface="+mn-lt"/>
                </a:rPr>
                <a:t>Books offer a familiar and interesting way to stimulate curiosity, build background, and introduce the lesson content. </a:t>
              </a:r>
            </a:p>
            <a:p>
              <a:pPr marL="228600" indent="-228600">
                <a:spcBef>
                  <a:spcPts val="600"/>
                </a:spcBef>
                <a:buSzPts val="1200"/>
                <a:buFont typeface="Symbol" pitchFamily="18" charset="2"/>
                <a:buChar char="¨"/>
                <a:defRPr/>
              </a:pPr>
              <a:endParaRPr lang="en-US" dirty="0"/>
            </a:p>
          </p:txBody>
        </p:sp>
      </p:grpSp>
      <p:grpSp>
        <p:nvGrpSpPr>
          <p:cNvPr id="10243" name="Group 44"/>
          <p:cNvGrpSpPr>
            <a:grpSpLocks/>
          </p:cNvGrpSpPr>
          <p:nvPr/>
        </p:nvGrpSpPr>
        <p:grpSpPr bwMode="auto">
          <a:xfrm>
            <a:off x="6781800" y="1981200"/>
            <a:ext cx="2000250" cy="2286000"/>
            <a:chOff x="111156750" y="107765850"/>
            <a:chExt cx="2000250" cy="1885950"/>
          </a:xfrm>
        </p:grpSpPr>
        <p:sp>
          <p:nvSpPr>
            <p:cNvPr id="10281" name="AutoShape 45"/>
            <p:cNvSpPr>
              <a:spLocks noChangeArrowheads="1" noChangeShapeType="1"/>
            </p:cNvSpPr>
            <p:nvPr/>
          </p:nvSpPr>
          <p:spPr bwMode="auto">
            <a:xfrm>
              <a:off x="111156750" y="107765850"/>
              <a:ext cx="2000250" cy="188595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 name="Text Box 46"/>
            <p:cNvSpPr txBox="1">
              <a:spLocks noChangeArrowheads="1"/>
            </p:cNvSpPr>
            <p:nvPr/>
          </p:nvSpPr>
          <p:spPr bwMode="auto">
            <a:xfrm>
              <a:off x="111309150" y="107917774"/>
              <a:ext cx="1673225" cy="1600438"/>
            </a:xfrm>
            <a:prstGeom prst="rect">
              <a:avLst/>
            </a:prstGeom>
            <a:noFill/>
            <a:ln w="9525" algn="in">
              <a:noFill/>
              <a:miter lim="800000"/>
              <a:headEnd/>
              <a:tailEnd/>
            </a:ln>
          </p:spPr>
          <p:txBody>
            <a:bodyPr lIns="36576" tIns="36576" rIns="36576" bIns="36576"/>
            <a:lstStyle/>
            <a:p>
              <a:pPr>
                <a:defRPr/>
              </a:pPr>
              <a:r>
                <a:rPr lang="en-US" sz="1600" b="1" i="1" dirty="0">
                  <a:solidFill>
                    <a:srgbClr val="FFFFFF"/>
                  </a:solidFill>
                  <a:latin typeface="+mn-lt"/>
                  <a:cs typeface="Arial" charset="0"/>
                </a:rPr>
                <a:t>Books were selected to help           tell the nutrition message, meet the SDE CCS, and be interesting and engaging for students.</a:t>
              </a:r>
            </a:p>
          </p:txBody>
        </p:sp>
      </p:grpSp>
      <p:grpSp>
        <p:nvGrpSpPr>
          <p:cNvPr id="10244" name="Group 47"/>
          <p:cNvGrpSpPr>
            <a:grpSpLocks/>
          </p:cNvGrpSpPr>
          <p:nvPr/>
        </p:nvGrpSpPr>
        <p:grpSpPr bwMode="auto">
          <a:xfrm>
            <a:off x="3505200" y="4572000"/>
            <a:ext cx="5334000" cy="1905000"/>
            <a:chOff x="107213400" y="110242350"/>
            <a:chExt cx="5943600" cy="1943100"/>
          </a:xfrm>
        </p:grpSpPr>
        <p:sp>
          <p:nvSpPr>
            <p:cNvPr id="10278" name="AutoShape 48"/>
            <p:cNvSpPr>
              <a:spLocks noChangeArrowheads="1" noChangeShapeType="1"/>
            </p:cNvSpPr>
            <p:nvPr/>
          </p:nvSpPr>
          <p:spPr bwMode="auto">
            <a:xfrm>
              <a:off x="107213400" y="110242350"/>
              <a:ext cx="5943600" cy="1943100"/>
            </a:xfrm>
            <a:prstGeom prst="roundRect">
              <a:avLst>
                <a:gd name="adj" fmla="val 7852"/>
              </a:avLst>
            </a:prstGeom>
            <a:solidFill>
              <a:srgbClr val="FFFFCC"/>
            </a:solidFill>
            <a:ln w="25400" algn="ctr">
              <a:solidFill>
                <a:srgbClr val="CC0000"/>
              </a:solidFill>
              <a:round/>
              <a:headEnd/>
              <a:tailEnd/>
            </a:ln>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279" name="Text Box 49"/>
            <p:cNvSpPr txBox="1">
              <a:spLocks noChangeArrowheads="1"/>
            </p:cNvSpPr>
            <p:nvPr/>
          </p:nvSpPr>
          <p:spPr bwMode="auto">
            <a:xfrm>
              <a:off x="107308649" y="110337600"/>
              <a:ext cx="4999265" cy="293370"/>
            </a:xfrm>
            <a:prstGeom prst="rect">
              <a:avLst/>
            </a:prstGeom>
            <a:solidFill>
              <a:srgbClr val="FFFFCC"/>
            </a:solidFill>
            <a:ln>
              <a:noFill/>
            </a:ln>
            <a:extLst>
              <a:ext uri="{91240B29-F687-4F45-9708-019B960494DF}">
                <a14:hiddenLine xmlns:a14="http://schemas.microsoft.com/office/drawing/2010/main" w="1270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0000"/>
                  </a:solidFill>
                  <a:latin typeface="Franklin Gothic Medium" panose="020B0603020102020204" pitchFamily="34" charset="0"/>
                </a:rPr>
                <a:t>Use of Book Genre</a:t>
              </a:r>
            </a:p>
            <a:p>
              <a:pPr eaLnBrk="1" hangingPunct="1"/>
              <a:endParaRPr lang="en-US" altLang="en-US"/>
            </a:p>
          </p:txBody>
        </p:sp>
        <p:sp>
          <p:nvSpPr>
            <p:cNvPr id="3" name="Text Box 50"/>
            <p:cNvSpPr txBox="1">
              <a:spLocks noChangeArrowheads="1"/>
            </p:cNvSpPr>
            <p:nvPr/>
          </p:nvSpPr>
          <p:spPr bwMode="auto">
            <a:xfrm>
              <a:off x="107307154" y="110708694"/>
              <a:ext cx="5736635" cy="1322928"/>
            </a:xfrm>
            <a:prstGeom prst="rect">
              <a:avLst/>
            </a:prstGeom>
            <a:solidFill>
              <a:srgbClr val="FFFFCC"/>
            </a:solidFill>
            <a:ln w="12700" algn="in">
              <a:noFill/>
              <a:miter lim="800000"/>
              <a:headEnd/>
              <a:tailEnd/>
            </a:ln>
          </p:spPr>
          <p:txBody>
            <a:bodyPr lIns="36576" tIns="36576" rIns="36576" bIns="36576"/>
            <a:lstStyle/>
            <a:p>
              <a:pPr marL="228600" indent="-228600">
                <a:buFont typeface="Arial" charset="0"/>
                <a:buChar char="•"/>
                <a:defRPr/>
              </a:pPr>
              <a:r>
                <a:rPr lang="en-US" sz="1600" b="1" i="1" dirty="0">
                  <a:solidFill>
                    <a:srgbClr val="000000"/>
                  </a:solidFill>
                  <a:latin typeface="Calibri" pitchFamily="34" charset="0"/>
                  <a:cs typeface="Arial" charset="0"/>
                </a:rPr>
                <a:t>Narrative Books </a:t>
              </a:r>
              <a:r>
                <a:rPr lang="en-US" sz="1600" dirty="0">
                  <a:solidFill>
                    <a:srgbClr val="000000"/>
                  </a:solidFill>
                  <a:latin typeface="Calibri" pitchFamily="34" charset="0"/>
                  <a:cs typeface="Arial" charset="0"/>
                </a:rPr>
                <a:t>–</a:t>
              </a:r>
              <a:r>
                <a:rPr lang="en-US" sz="1600" b="1" dirty="0">
                  <a:solidFill>
                    <a:srgbClr val="000000"/>
                  </a:solidFill>
                  <a:latin typeface="Calibri" pitchFamily="34" charset="0"/>
                  <a:cs typeface="Arial" charset="0"/>
                </a:rPr>
                <a:t> </a:t>
              </a:r>
              <a:r>
                <a:rPr lang="en-US" sz="1600" dirty="0">
                  <a:solidFill>
                    <a:srgbClr val="000000"/>
                  </a:solidFill>
                  <a:latin typeface="Calibri" pitchFamily="34" charset="0"/>
                  <a:cs typeface="Arial" charset="0"/>
                </a:rPr>
                <a:t>Also called picture or story books, tell a story based on reality or fiction.</a:t>
              </a:r>
            </a:p>
            <a:p>
              <a:pPr marL="228600" indent="-228600">
                <a:buFont typeface="Arial" charset="0"/>
                <a:buChar char="•"/>
                <a:defRPr/>
              </a:pPr>
              <a:r>
                <a:rPr lang="en-US" sz="1600" b="1" i="1" dirty="0">
                  <a:solidFill>
                    <a:srgbClr val="000000"/>
                  </a:solidFill>
                  <a:latin typeface="Calibri" pitchFamily="34" charset="0"/>
                  <a:cs typeface="Arial" charset="0"/>
                </a:rPr>
                <a:t>Information Books </a:t>
              </a:r>
              <a:r>
                <a:rPr lang="en-US" sz="1600" dirty="0">
                  <a:solidFill>
                    <a:srgbClr val="000000"/>
                  </a:solidFill>
                  <a:latin typeface="Calibri" pitchFamily="34" charset="0"/>
                  <a:cs typeface="Arial" charset="0"/>
                </a:rPr>
                <a:t>– Are non-fiction books and should provide reliable, documentable information.</a:t>
              </a:r>
            </a:p>
            <a:p>
              <a:pPr>
                <a:defRPr/>
              </a:pPr>
              <a:endParaRPr lang="en-US" sz="800" b="1" dirty="0">
                <a:solidFill>
                  <a:srgbClr val="000000"/>
                </a:solidFill>
                <a:latin typeface="Calibri" pitchFamily="34" charset="0"/>
                <a:cs typeface="Arial" charset="0"/>
              </a:endParaRPr>
            </a:p>
            <a:p>
              <a:pPr algn="ctr">
                <a:defRPr/>
              </a:pPr>
              <a:r>
                <a:rPr lang="en-US" sz="1600" b="1" i="1" dirty="0">
                  <a:solidFill>
                    <a:srgbClr val="000000"/>
                  </a:solidFill>
                  <a:latin typeface="Calibri" pitchFamily="34" charset="0"/>
                  <a:cs typeface="Arial" charset="0"/>
                </a:rPr>
                <a:t>Illustrations are an essential part of both types of books.</a:t>
              </a:r>
            </a:p>
          </p:txBody>
        </p:sp>
      </p:grpSp>
      <p:pic>
        <p:nvPicPr>
          <p:cNvPr id="10245" name="Picture 46" descr="homepic"/>
          <p:cNvPicPr>
            <a:picLocks noChangeAspect="1" noChangeArrowheads="1"/>
          </p:cNvPicPr>
          <p:nvPr/>
        </p:nvPicPr>
        <p:blipFill>
          <a:blip r:embed="rId2">
            <a:extLst>
              <a:ext uri="{28A0092B-C50C-407E-A947-70E740481C1C}">
                <a14:useLocalDpi xmlns:a14="http://schemas.microsoft.com/office/drawing/2010/main" val="0"/>
              </a:ext>
            </a:extLst>
          </a:blip>
          <a:srcRect l="16216" t="6487" r="10811"/>
          <a:stretch>
            <a:fillRect/>
          </a:stretch>
        </p:blipFill>
        <p:spPr bwMode="auto">
          <a:xfrm>
            <a:off x="4495800" y="2209800"/>
            <a:ext cx="2216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0246" name="Group 2"/>
          <p:cNvGrpSpPr>
            <a:grpSpLocks/>
          </p:cNvGrpSpPr>
          <p:nvPr/>
        </p:nvGrpSpPr>
        <p:grpSpPr bwMode="auto">
          <a:xfrm>
            <a:off x="1143000" y="371475"/>
            <a:ext cx="6858000" cy="1381125"/>
            <a:chOff x="106756200" y="105613200"/>
            <a:chExt cx="6858000" cy="1381125"/>
          </a:xfrm>
        </p:grpSpPr>
        <p:sp>
          <p:nvSpPr>
            <p:cNvPr id="10275" name="Rectangle 4" hidden="1"/>
            <p:cNvSpPr>
              <a:spLocks noChangeArrowheads="1" noChangeShapeType="1"/>
            </p:cNvSpPr>
            <p:nvPr/>
          </p:nvSpPr>
          <p:spPr bwMode="auto">
            <a:xfrm>
              <a:off x="106756200" y="106765725"/>
              <a:ext cx="6857997" cy="2286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276" name="AutoShape 35"/>
            <p:cNvSpPr>
              <a:spLocks noChangeArrowheads="1" noChangeShapeType="1"/>
            </p:cNvSpPr>
            <p:nvPr/>
          </p:nvSpPr>
          <p:spPr bwMode="auto">
            <a:xfrm>
              <a:off x="106756200" y="105613200"/>
              <a:ext cx="6858000" cy="1143000"/>
            </a:xfrm>
            <a:prstGeom prst="roundRect">
              <a:avLst>
                <a:gd name="adj" fmla="val 3472"/>
              </a:avLst>
            </a:prstGeom>
            <a:solidFill>
              <a:srgbClr val="CC0000"/>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277" name="Text Box 36"/>
            <p:cNvSpPr txBox="1">
              <a:spLocks noChangeArrowheads="1"/>
            </p:cNvSpPr>
            <p:nvPr/>
          </p:nvSpPr>
          <p:spPr bwMode="auto">
            <a:xfrm>
              <a:off x="106756200" y="105613200"/>
              <a:ext cx="6829425" cy="1143000"/>
            </a:xfrm>
            <a:prstGeom prst="rect">
              <a:avLst/>
            </a:prstGeom>
            <a:solidFill>
              <a:srgbClr val="CC0000"/>
            </a:solidFill>
            <a:ln w="9525" algn="in">
              <a:solidFill>
                <a:srgbClr val="CC0000"/>
              </a:solidFill>
              <a:miter lim="800000"/>
              <a:headEnd/>
              <a:tailEnd/>
            </a:ln>
          </p:spPr>
          <p:txBody>
            <a:bodyPr lIns="36576" tIns="36576" rIns="36576" bIns="36576"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FFFF"/>
                  </a:solidFill>
                  <a:latin typeface="Franklin Gothic Medium" panose="020B0603020102020204" pitchFamily="34" charset="0"/>
                </a:rPr>
                <a:t>IT’S MY CHOICE…EAT RIGHT! BE ACTIVE!</a:t>
              </a:r>
            </a:p>
            <a:p>
              <a:pPr algn="ctr" eaLnBrk="1" hangingPunct="1"/>
              <a:r>
                <a:rPr lang="en-US" altLang="en-US" sz="2600">
                  <a:solidFill>
                    <a:srgbClr val="FFFFFF"/>
                  </a:solidFill>
                  <a:latin typeface="Franklin Gothic Medium" panose="020B0603020102020204" pitchFamily="34" charset="0"/>
                </a:rPr>
                <a:t>Use of Literature</a:t>
              </a:r>
              <a:endParaRPr lang="en-US" altLang="en-US" sz="2800"/>
            </a:p>
          </p:txBody>
        </p:sp>
      </p:grpSp>
      <p:grpSp>
        <p:nvGrpSpPr>
          <p:cNvPr id="10247" name="Group 35"/>
          <p:cNvGrpSpPr>
            <a:grpSpLocks/>
          </p:cNvGrpSpPr>
          <p:nvPr/>
        </p:nvGrpSpPr>
        <p:grpSpPr bwMode="auto">
          <a:xfrm>
            <a:off x="1143000" y="1524000"/>
            <a:ext cx="6934200" cy="228600"/>
            <a:chOff x="109270800" y="109956600"/>
            <a:chExt cx="1828799" cy="457203"/>
          </a:xfrm>
        </p:grpSpPr>
        <p:sp>
          <p:nvSpPr>
            <p:cNvPr id="10248" name="Rectangle 36" hidden="1"/>
            <p:cNvSpPr>
              <a:spLocks noChangeArrowheads="1" noChangeShapeType="1"/>
            </p:cNvSpPr>
            <p:nvPr/>
          </p:nvSpPr>
          <p:spPr bwMode="auto">
            <a:xfrm>
              <a:off x="109270800" y="109956600"/>
              <a:ext cx="1828799" cy="45720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9" name="AutoShape 37"/>
            <p:cNvSpPr>
              <a:spLocks noChangeArrowheads="1" noChangeShapeType="1"/>
            </p:cNvSpPr>
            <p:nvPr/>
          </p:nvSpPr>
          <p:spPr bwMode="auto">
            <a:xfrm>
              <a:off x="109270800"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0" name="AutoShape 38"/>
            <p:cNvSpPr>
              <a:spLocks noChangeArrowheads="1" noChangeShapeType="1"/>
            </p:cNvSpPr>
            <p:nvPr/>
          </p:nvSpPr>
          <p:spPr bwMode="auto">
            <a:xfrm>
              <a:off x="109341138"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1" name="AutoShape 39"/>
            <p:cNvSpPr>
              <a:spLocks noChangeArrowheads="1" noChangeShapeType="1"/>
            </p:cNvSpPr>
            <p:nvPr/>
          </p:nvSpPr>
          <p:spPr bwMode="auto">
            <a:xfrm>
              <a:off x="10941147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2" name="AutoShape 40"/>
            <p:cNvSpPr>
              <a:spLocks noChangeArrowheads="1" noChangeShapeType="1"/>
            </p:cNvSpPr>
            <p:nvPr/>
          </p:nvSpPr>
          <p:spPr bwMode="auto">
            <a:xfrm>
              <a:off x="109481814"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3" name="AutoShape 41"/>
            <p:cNvSpPr>
              <a:spLocks noChangeArrowheads="1" noChangeShapeType="1"/>
            </p:cNvSpPr>
            <p:nvPr/>
          </p:nvSpPr>
          <p:spPr bwMode="auto">
            <a:xfrm>
              <a:off x="10955215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4" name="AutoShape 42"/>
            <p:cNvSpPr>
              <a:spLocks noChangeArrowheads="1" noChangeShapeType="1"/>
            </p:cNvSpPr>
            <p:nvPr/>
          </p:nvSpPr>
          <p:spPr bwMode="auto">
            <a:xfrm>
              <a:off x="10962249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5" name="AutoShape 43"/>
            <p:cNvSpPr>
              <a:spLocks noChangeArrowheads="1" noChangeShapeType="1"/>
            </p:cNvSpPr>
            <p:nvPr/>
          </p:nvSpPr>
          <p:spPr bwMode="auto">
            <a:xfrm>
              <a:off x="10969282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6" name="AutoShape 44"/>
            <p:cNvSpPr>
              <a:spLocks noChangeArrowheads="1" noChangeShapeType="1"/>
            </p:cNvSpPr>
            <p:nvPr/>
          </p:nvSpPr>
          <p:spPr bwMode="auto">
            <a:xfrm>
              <a:off x="109763167"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7" name="AutoShape 45"/>
            <p:cNvSpPr>
              <a:spLocks noChangeArrowheads="1" noChangeShapeType="1"/>
            </p:cNvSpPr>
            <p:nvPr/>
          </p:nvSpPr>
          <p:spPr bwMode="auto">
            <a:xfrm>
              <a:off x="109903843"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8" name="AutoShape 46"/>
            <p:cNvSpPr>
              <a:spLocks noChangeArrowheads="1" noChangeShapeType="1"/>
            </p:cNvSpPr>
            <p:nvPr/>
          </p:nvSpPr>
          <p:spPr bwMode="auto">
            <a:xfrm>
              <a:off x="109833505"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9" name="AutoShape 47"/>
            <p:cNvSpPr>
              <a:spLocks noChangeArrowheads="1" noChangeShapeType="1"/>
            </p:cNvSpPr>
            <p:nvPr/>
          </p:nvSpPr>
          <p:spPr bwMode="auto">
            <a:xfrm>
              <a:off x="110044520"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0" name="AutoShape 48"/>
            <p:cNvSpPr>
              <a:spLocks noChangeArrowheads="1" noChangeShapeType="1"/>
            </p:cNvSpPr>
            <p:nvPr/>
          </p:nvSpPr>
          <p:spPr bwMode="auto">
            <a:xfrm>
              <a:off x="109974182"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1" name="AutoShape 49"/>
            <p:cNvSpPr>
              <a:spLocks noChangeArrowheads="1" noChangeShapeType="1"/>
            </p:cNvSpPr>
            <p:nvPr/>
          </p:nvSpPr>
          <p:spPr bwMode="auto">
            <a:xfrm>
              <a:off x="110185196"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2" name="AutoShape 50"/>
            <p:cNvSpPr>
              <a:spLocks noChangeArrowheads="1" noChangeShapeType="1"/>
            </p:cNvSpPr>
            <p:nvPr/>
          </p:nvSpPr>
          <p:spPr bwMode="auto">
            <a:xfrm>
              <a:off x="110114858"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3" name="AutoShape 51"/>
            <p:cNvSpPr>
              <a:spLocks noChangeArrowheads="1" noChangeShapeType="1"/>
            </p:cNvSpPr>
            <p:nvPr/>
          </p:nvSpPr>
          <p:spPr bwMode="auto">
            <a:xfrm>
              <a:off x="110325872"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4" name="AutoShape 52"/>
            <p:cNvSpPr>
              <a:spLocks noChangeArrowheads="1" noChangeShapeType="1"/>
            </p:cNvSpPr>
            <p:nvPr/>
          </p:nvSpPr>
          <p:spPr bwMode="auto">
            <a:xfrm>
              <a:off x="110255534"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5" name="AutoShape 53"/>
            <p:cNvSpPr>
              <a:spLocks noChangeArrowheads="1" noChangeShapeType="1"/>
            </p:cNvSpPr>
            <p:nvPr/>
          </p:nvSpPr>
          <p:spPr bwMode="auto">
            <a:xfrm>
              <a:off x="110396210" y="109956600"/>
              <a:ext cx="70339"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6" name="AutoShape 54"/>
            <p:cNvSpPr>
              <a:spLocks noChangeArrowheads="1" noChangeShapeType="1"/>
            </p:cNvSpPr>
            <p:nvPr/>
          </p:nvSpPr>
          <p:spPr bwMode="auto">
            <a:xfrm>
              <a:off x="110466549"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7" name="AutoShape 55"/>
            <p:cNvSpPr>
              <a:spLocks noChangeArrowheads="1" noChangeShapeType="1"/>
            </p:cNvSpPr>
            <p:nvPr/>
          </p:nvSpPr>
          <p:spPr bwMode="auto">
            <a:xfrm>
              <a:off x="110536887"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8" name="AutoShape 56"/>
            <p:cNvSpPr>
              <a:spLocks noChangeArrowheads="1" noChangeShapeType="1"/>
            </p:cNvSpPr>
            <p:nvPr/>
          </p:nvSpPr>
          <p:spPr bwMode="auto">
            <a:xfrm>
              <a:off x="110607225"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9" name="AutoShape 57"/>
            <p:cNvSpPr>
              <a:spLocks noChangeArrowheads="1" noChangeShapeType="1"/>
            </p:cNvSpPr>
            <p:nvPr/>
          </p:nvSpPr>
          <p:spPr bwMode="auto">
            <a:xfrm>
              <a:off x="110677563"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0" name="AutoShape 58"/>
            <p:cNvSpPr>
              <a:spLocks noChangeArrowheads="1" noChangeShapeType="1"/>
            </p:cNvSpPr>
            <p:nvPr/>
          </p:nvSpPr>
          <p:spPr bwMode="auto">
            <a:xfrm>
              <a:off x="110747901"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1" name="AutoShape 59"/>
            <p:cNvSpPr>
              <a:spLocks noChangeArrowheads="1" noChangeShapeType="1"/>
            </p:cNvSpPr>
            <p:nvPr/>
          </p:nvSpPr>
          <p:spPr bwMode="auto">
            <a:xfrm>
              <a:off x="110818239"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2" name="AutoShape 60"/>
            <p:cNvSpPr>
              <a:spLocks noChangeArrowheads="1" noChangeShapeType="1"/>
            </p:cNvSpPr>
            <p:nvPr/>
          </p:nvSpPr>
          <p:spPr bwMode="auto">
            <a:xfrm>
              <a:off x="110888577" y="109956600"/>
              <a:ext cx="70339"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3" name="AutoShape 61"/>
            <p:cNvSpPr>
              <a:spLocks noChangeArrowheads="1" noChangeShapeType="1"/>
            </p:cNvSpPr>
            <p:nvPr/>
          </p:nvSpPr>
          <p:spPr bwMode="auto">
            <a:xfrm>
              <a:off x="110958916" y="109956600"/>
              <a:ext cx="70338" cy="457203"/>
            </a:xfrm>
            <a:prstGeom prst="diamond">
              <a:avLst/>
            </a:prstGeom>
            <a:solidFill>
              <a:srgbClr val="FF505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4" name="AutoShape 62"/>
            <p:cNvSpPr>
              <a:spLocks noChangeArrowheads="1" noChangeShapeType="1"/>
            </p:cNvSpPr>
            <p:nvPr/>
          </p:nvSpPr>
          <p:spPr bwMode="auto">
            <a:xfrm>
              <a:off x="111029254" y="109956600"/>
              <a:ext cx="70338" cy="457203"/>
            </a:xfrm>
            <a:prstGeom prst="diamond">
              <a:avLst/>
            </a:prstGeom>
            <a:solidFill>
              <a:srgbClr val="FFCC00"/>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16641</TotalTime>
  <Words>4427</Words>
  <Application>Microsoft Office PowerPoint</Application>
  <PresentationFormat>On-screen Show (4:3)</PresentationFormat>
  <Paragraphs>981</Paragraphs>
  <Slides>51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Franklin Gothic Demi</vt:lpstr>
      <vt:lpstr>Franklin Gothic Heavy</vt:lpstr>
      <vt:lpstr>Franklin Gothic Medium</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Annette Cosgrove</dc:creator>
  <cp:lastModifiedBy>Melissa Ann Tamargo</cp:lastModifiedBy>
  <cp:revision>351</cp:revision>
  <dcterms:created xsi:type="dcterms:W3CDTF">2014-01-10T18:05:43Z</dcterms:created>
  <dcterms:modified xsi:type="dcterms:W3CDTF">2014-06-10T22:37:43Z</dcterms:modified>
</cp:coreProperties>
</file>