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2" r:id="rId2"/>
  </p:sldMasterIdLst>
  <p:notesMasterIdLst>
    <p:notesMasterId r:id="rId36"/>
  </p:notesMasterIdLst>
  <p:sldIdLst>
    <p:sldId id="261"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2769" autoAdjust="0"/>
  </p:normalViewPr>
  <p:slideViewPr>
    <p:cSldViewPr snapToGrid="0" snapToObjects="1">
      <p:cViewPr varScale="1">
        <p:scale>
          <a:sx n="59" d="100"/>
          <a:sy n="59" d="100"/>
        </p:scale>
        <p:origin x="1422"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6C93E5-83E8-4CF9-A6EB-F52306BF5A5A}" type="datetimeFigureOut">
              <a:rPr lang="en-US" smtClean="0"/>
              <a:t>3/14/2016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E8694D-2274-4701-89F4-132798720B38}" type="slidenum">
              <a:rPr lang="en-US" smtClean="0"/>
              <a:t>‹#›</a:t>
            </a:fld>
            <a:endParaRPr lang="en-US"/>
          </a:p>
        </p:txBody>
      </p:sp>
    </p:spTree>
    <p:extLst>
      <p:ext uri="{BB962C8B-B14F-4D97-AF65-F5344CB8AC3E}">
        <p14:creationId xmlns:p14="http://schemas.microsoft.com/office/powerpoint/2010/main" val="2481819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 lot of effort goes into growing a crop.  We plant, water, fertilize, and manage pests but often times, at the critical stage of harvest there is a lot of loss due to incorrect timing of the harvest (i.e. waiting too long), or just not doing it and then the fruit or vegetables bolt or rot.  Each crop has an optimum period and method for harvest but it can vary depending upon your personal preferences, physiological characteristics of the produce and how you plan to use.  However, most crops can be ripened over a range of maturities.  I prefer my fruit to be firm ripe not soft ripe but others may prefer the </a:t>
            </a:r>
            <a:r>
              <a:rPr lang="en-US" altLang="en-US" dirty="0" err="1" smtClean="0"/>
              <a:t>delectible</a:t>
            </a:r>
            <a:r>
              <a:rPr lang="en-US" altLang="en-US" dirty="0" smtClean="0"/>
              <a:t> juiciness of a very ripe peach.  Other factors may come into play such as size of the seeds inside the fruit.  Eggplant for example, is best harvested when fully developed but before the seeds in the fruit start to enlarge.  They may look similar on the outside but the larger seeds can cause some off flavors in foods.  In addition, planning for harvest in terms of your planned time away is important.  You can schedule your vacations at the right time so you can be home when the bulk of the fruit matures.  Finally, most fruits don’t need to be picked and processed all at one time which is great for people who don’t want to spend all weekend processing peaches…</a:t>
            </a:r>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89E8694D-2274-4701-89F4-132798720B38}" type="slidenum">
              <a:rPr lang="en-US" smtClean="0"/>
              <a:t>2</a:t>
            </a:fld>
            <a:endParaRPr lang="en-US"/>
          </a:p>
        </p:txBody>
      </p:sp>
    </p:spTree>
    <p:extLst>
      <p:ext uri="{BB962C8B-B14F-4D97-AF65-F5344CB8AC3E}">
        <p14:creationId xmlns:p14="http://schemas.microsoft.com/office/powerpoint/2010/main" val="2324027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r>
              <a:rPr lang="en-US" altLang="en-US" dirty="0" smtClean="0"/>
              <a:t>Avoid stacking bins and buckets on top of each other to avoid introducing contaminants from the bottoms of the containers. </a:t>
            </a:r>
          </a:p>
          <a:p>
            <a:pPr lvl="1" eaLnBrk="1" hangingPunct="1"/>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89E8694D-2274-4701-89F4-132798720B38}" type="slidenum">
              <a:rPr lang="en-US" smtClean="0"/>
              <a:t>12</a:t>
            </a:fld>
            <a:endParaRPr lang="en-US"/>
          </a:p>
        </p:txBody>
      </p:sp>
    </p:spTree>
    <p:extLst>
      <p:ext uri="{BB962C8B-B14F-4D97-AF65-F5344CB8AC3E}">
        <p14:creationId xmlns:p14="http://schemas.microsoft.com/office/powerpoint/2010/main" val="804234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For county regulations contact County Department of Environmental Health.</a:t>
            </a:r>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89E8694D-2274-4701-89F4-132798720B38}" type="slidenum">
              <a:rPr lang="en-US" smtClean="0"/>
              <a:t>13</a:t>
            </a:fld>
            <a:endParaRPr lang="en-US"/>
          </a:p>
        </p:txBody>
      </p:sp>
    </p:spTree>
    <p:extLst>
      <p:ext uri="{BB962C8B-B14F-4D97-AF65-F5344CB8AC3E}">
        <p14:creationId xmlns:p14="http://schemas.microsoft.com/office/powerpoint/2010/main" val="980587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Most fruit such as peaches, nectarines, plums, cherries, apricots, pears and apples are harvest by gently twisting and pulling up on the fruit.  Avoid damaging the fruit spurs.  If the fruit resists separating from the spur, it is likely not quite ready to harvest. </a:t>
            </a:r>
          </a:p>
          <a:p>
            <a:endParaRPr lang="en-US" dirty="0"/>
          </a:p>
        </p:txBody>
      </p:sp>
      <p:sp>
        <p:nvSpPr>
          <p:cNvPr id="4" name="Slide Number Placeholder 3"/>
          <p:cNvSpPr>
            <a:spLocks noGrp="1"/>
          </p:cNvSpPr>
          <p:nvPr>
            <p:ph type="sldNum" sz="quarter" idx="10"/>
          </p:nvPr>
        </p:nvSpPr>
        <p:spPr/>
        <p:txBody>
          <a:bodyPr/>
          <a:lstStyle/>
          <a:p>
            <a:fld id="{89E8694D-2274-4701-89F4-132798720B38}" type="slidenum">
              <a:rPr lang="en-US" smtClean="0"/>
              <a:t>15</a:t>
            </a:fld>
            <a:endParaRPr lang="en-US"/>
          </a:p>
        </p:txBody>
      </p:sp>
    </p:spTree>
    <p:extLst>
      <p:ext uri="{BB962C8B-B14F-4D97-AF65-F5344CB8AC3E}">
        <p14:creationId xmlns:p14="http://schemas.microsoft.com/office/powerpoint/2010/main" val="4051364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Grab stems and twist upward.  Be careful not to break the fruit spur.  If you are using the fruit for canning or further processing, you can harvest without the stems, which is much faster. </a:t>
            </a:r>
          </a:p>
          <a:p>
            <a:endParaRPr lang="en-US" dirty="0"/>
          </a:p>
        </p:txBody>
      </p:sp>
      <p:sp>
        <p:nvSpPr>
          <p:cNvPr id="4" name="Slide Number Placeholder 3"/>
          <p:cNvSpPr>
            <a:spLocks noGrp="1"/>
          </p:cNvSpPr>
          <p:nvPr>
            <p:ph type="sldNum" sz="quarter" idx="10"/>
          </p:nvPr>
        </p:nvSpPr>
        <p:spPr/>
        <p:txBody>
          <a:bodyPr/>
          <a:lstStyle/>
          <a:p>
            <a:fld id="{89E8694D-2274-4701-89F4-132798720B38}" type="slidenum">
              <a:rPr lang="en-US" smtClean="0"/>
              <a:t>16</a:t>
            </a:fld>
            <a:endParaRPr lang="en-US"/>
          </a:p>
        </p:txBody>
      </p:sp>
    </p:spTree>
    <p:extLst>
      <p:ext uri="{BB962C8B-B14F-4D97-AF65-F5344CB8AC3E}">
        <p14:creationId xmlns:p14="http://schemas.microsoft.com/office/powerpoint/2010/main" val="260082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http://www.puyallup.wsu.edu/~linda%20chalker-scott/FactSheets/Pruning.pdf</a:t>
            </a:r>
          </a:p>
          <a:p>
            <a:r>
              <a:rPr lang="en-US" altLang="en-US" dirty="0" smtClean="0"/>
              <a:t>http://baker.ifas.ufl.edu/Horticulture/documents/DisinfectingPruningTools.pdf</a:t>
            </a:r>
          </a:p>
          <a:p>
            <a:r>
              <a:rPr lang="en-US" altLang="en-US" dirty="0" smtClean="0"/>
              <a:t>Available Disinfecting Products*</a:t>
            </a:r>
          </a:p>
          <a:p>
            <a:r>
              <a:rPr lang="en-US" altLang="en-US" dirty="0" smtClean="0"/>
              <a:t>Household bleach (ex: Clorox): 25% solution (1 part bleach + 3 parts water)</a:t>
            </a:r>
          </a:p>
          <a:p>
            <a:r>
              <a:rPr lang="en-US" altLang="en-US" dirty="0" smtClean="0"/>
              <a:t>Pine oil cleaner (ex. Pine-Sol): 25% solution (1 part cleaner + 3 parts water)</a:t>
            </a:r>
          </a:p>
          <a:p>
            <a:r>
              <a:rPr lang="en-US" altLang="en-US" dirty="0" smtClean="0"/>
              <a:t>Rubbing alcohol (70% isopropyl): 50% solution (1 part alcohol + 1 part water)</a:t>
            </a:r>
          </a:p>
          <a:p>
            <a:r>
              <a:rPr lang="en-US" altLang="en-US" dirty="0" smtClean="0"/>
              <a:t>Denatured ethanol (95%): 50% solution (1 part alcohol + 1 part water)</a:t>
            </a:r>
          </a:p>
          <a:p>
            <a:r>
              <a:rPr lang="en-US" altLang="en-US" dirty="0" err="1" smtClean="0"/>
              <a:t>Trisodium</a:t>
            </a:r>
            <a:r>
              <a:rPr lang="en-US" altLang="en-US" dirty="0" smtClean="0"/>
              <a:t> phosphate (Na3PO4): 10% solution (1 part Na3PO4 + 9 parts water)</a:t>
            </a:r>
          </a:p>
          <a:p>
            <a:r>
              <a:rPr lang="en-US" altLang="en-US" dirty="0" smtClean="0"/>
              <a:t>Quaternary ammonium salts: use as directed on product label</a:t>
            </a:r>
          </a:p>
          <a:p>
            <a:r>
              <a:rPr lang="en-US" altLang="en-US" dirty="0" smtClean="0"/>
              <a:t>Household Disinfectants (Lysol, </a:t>
            </a:r>
            <a:r>
              <a:rPr lang="en-US" altLang="en-US" dirty="0" err="1" smtClean="0"/>
              <a:t>etc</a:t>
            </a:r>
            <a:r>
              <a:rPr lang="en-US" altLang="en-US" dirty="0" smtClean="0"/>
              <a:t>): full strength</a:t>
            </a:r>
          </a:p>
          <a:p>
            <a:endParaRPr lang="en-US" dirty="0"/>
          </a:p>
        </p:txBody>
      </p:sp>
      <p:sp>
        <p:nvSpPr>
          <p:cNvPr id="4" name="Slide Number Placeholder 3"/>
          <p:cNvSpPr>
            <a:spLocks noGrp="1"/>
          </p:cNvSpPr>
          <p:nvPr>
            <p:ph type="sldNum" sz="quarter" idx="10"/>
          </p:nvPr>
        </p:nvSpPr>
        <p:spPr/>
        <p:txBody>
          <a:bodyPr/>
          <a:lstStyle/>
          <a:p>
            <a:fld id="{89E8694D-2274-4701-89F4-132798720B38}" type="slidenum">
              <a:rPr lang="en-US" smtClean="0"/>
              <a:t>19</a:t>
            </a:fld>
            <a:endParaRPr lang="en-US"/>
          </a:p>
        </p:txBody>
      </p:sp>
    </p:spTree>
    <p:extLst>
      <p:ext uri="{BB962C8B-B14F-4D97-AF65-F5344CB8AC3E}">
        <p14:creationId xmlns:p14="http://schemas.microsoft.com/office/powerpoint/2010/main" val="4099114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same criterion for harvest of fruit often also applies to vegetables.  Exceptions to this include leafy vegetables and </a:t>
            </a:r>
            <a:r>
              <a:rPr lang="en-US" altLang="en-US" dirty="0" err="1" smtClean="0"/>
              <a:t>cole</a:t>
            </a:r>
            <a:r>
              <a:rPr lang="en-US" altLang="en-US" dirty="0" smtClean="0"/>
              <a:t> crops.  Leafy veggies and </a:t>
            </a:r>
            <a:r>
              <a:rPr lang="en-US" altLang="en-US" dirty="0" err="1" smtClean="0"/>
              <a:t>cole</a:t>
            </a:r>
            <a:r>
              <a:rPr lang="en-US" altLang="en-US" dirty="0" smtClean="0"/>
              <a:t> crops should be harvested with the head is fully developed but still firm and before the plants begin to flower.  Size and bud maturity are the best indicators of harvest period.  However, with some leafy crops such as lettuce, spinach, chard, kale etc. can be harvested over a sustained period of time by just removing the outside leaves.  Others can be cut and then they grow back again for successive harvests.  </a:t>
            </a:r>
          </a:p>
          <a:p>
            <a:endParaRPr lang="en-US" dirty="0"/>
          </a:p>
        </p:txBody>
      </p:sp>
      <p:sp>
        <p:nvSpPr>
          <p:cNvPr id="4" name="Slide Number Placeholder 3"/>
          <p:cNvSpPr>
            <a:spLocks noGrp="1"/>
          </p:cNvSpPr>
          <p:nvPr>
            <p:ph type="sldNum" sz="quarter" idx="10"/>
          </p:nvPr>
        </p:nvSpPr>
        <p:spPr/>
        <p:txBody>
          <a:bodyPr/>
          <a:lstStyle/>
          <a:p>
            <a:fld id="{89E8694D-2274-4701-89F4-132798720B38}" type="slidenum">
              <a:rPr lang="en-US" smtClean="0"/>
              <a:t>20</a:t>
            </a:fld>
            <a:endParaRPr lang="en-US"/>
          </a:p>
        </p:txBody>
      </p:sp>
    </p:spTree>
    <p:extLst>
      <p:ext uri="{BB962C8B-B14F-4D97-AF65-F5344CB8AC3E}">
        <p14:creationId xmlns:p14="http://schemas.microsoft.com/office/powerpoint/2010/main" val="1950156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When it comes to tree fruit, temperature is the most crucial facto that determines how fast fruit will </a:t>
            </a:r>
            <a:r>
              <a:rPr lang="en-US" altLang="en-US" dirty="0" err="1" smtClean="0"/>
              <a:t>derad</a:t>
            </a:r>
            <a:r>
              <a:rPr lang="en-US" altLang="en-US" dirty="0" smtClean="0"/>
              <a:t> in storage.  For every 18F above the fruits optimum temp, the rate of </a:t>
            </a:r>
            <a:r>
              <a:rPr lang="en-US" altLang="en-US" dirty="0" err="1" smtClean="0"/>
              <a:t>deterioriation</a:t>
            </a:r>
            <a:r>
              <a:rPr lang="en-US" altLang="en-US" dirty="0" smtClean="0"/>
              <a:t> increases two to three times.  (deciduous fruits are not as sensitive to chilling injury).  However, for ripening, the optimum temperature is 77F</a:t>
            </a:r>
          </a:p>
          <a:p>
            <a:endParaRPr lang="en-US" dirty="0"/>
          </a:p>
        </p:txBody>
      </p:sp>
      <p:sp>
        <p:nvSpPr>
          <p:cNvPr id="4" name="Slide Number Placeholder 3"/>
          <p:cNvSpPr>
            <a:spLocks noGrp="1"/>
          </p:cNvSpPr>
          <p:nvPr>
            <p:ph type="sldNum" sz="quarter" idx="10"/>
          </p:nvPr>
        </p:nvSpPr>
        <p:spPr/>
        <p:txBody>
          <a:bodyPr/>
          <a:lstStyle/>
          <a:p>
            <a:fld id="{89E8694D-2274-4701-89F4-132798720B38}" type="slidenum">
              <a:rPr lang="en-US" smtClean="0"/>
              <a:t>22</a:t>
            </a:fld>
            <a:endParaRPr lang="en-US"/>
          </a:p>
        </p:txBody>
      </p:sp>
    </p:spTree>
    <p:extLst>
      <p:ext uri="{BB962C8B-B14F-4D97-AF65-F5344CB8AC3E}">
        <p14:creationId xmlns:p14="http://schemas.microsoft.com/office/powerpoint/2010/main" val="4163894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Tropical fruits are prone to chilling injury so they are best stored </a:t>
            </a:r>
            <a:r>
              <a:rPr lang="en-US" altLang="en-US" dirty="0" err="1" smtClean="0"/>
              <a:t>bwetween</a:t>
            </a:r>
            <a:r>
              <a:rPr lang="en-US" altLang="en-US" dirty="0" smtClean="0"/>
              <a:t> 50-59F.  Optimum ripening occurs from 68-77F</a:t>
            </a:r>
          </a:p>
          <a:p>
            <a:endParaRPr lang="en-US" dirty="0"/>
          </a:p>
        </p:txBody>
      </p:sp>
      <p:sp>
        <p:nvSpPr>
          <p:cNvPr id="4" name="Slide Number Placeholder 3"/>
          <p:cNvSpPr>
            <a:spLocks noGrp="1"/>
          </p:cNvSpPr>
          <p:nvPr>
            <p:ph type="sldNum" sz="quarter" idx="10"/>
          </p:nvPr>
        </p:nvSpPr>
        <p:spPr/>
        <p:txBody>
          <a:bodyPr/>
          <a:lstStyle/>
          <a:p>
            <a:fld id="{89E8694D-2274-4701-89F4-132798720B38}" type="slidenum">
              <a:rPr lang="en-US" smtClean="0"/>
              <a:t>23</a:t>
            </a:fld>
            <a:endParaRPr lang="en-US"/>
          </a:p>
        </p:txBody>
      </p:sp>
    </p:spTree>
    <p:extLst>
      <p:ext uri="{BB962C8B-B14F-4D97-AF65-F5344CB8AC3E}">
        <p14:creationId xmlns:p14="http://schemas.microsoft.com/office/powerpoint/2010/main" val="155399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7.5C=44.5F</a:t>
            </a:r>
          </a:p>
          <a:p>
            <a:r>
              <a:rPr lang="en-US" altLang="en-US" dirty="0" smtClean="0"/>
              <a:t>20=68F</a:t>
            </a:r>
          </a:p>
          <a:p>
            <a:endParaRPr lang="en-US" dirty="0"/>
          </a:p>
        </p:txBody>
      </p:sp>
      <p:sp>
        <p:nvSpPr>
          <p:cNvPr id="4" name="Slide Number Placeholder 3"/>
          <p:cNvSpPr>
            <a:spLocks noGrp="1"/>
          </p:cNvSpPr>
          <p:nvPr>
            <p:ph type="sldNum" sz="quarter" idx="10"/>
          </p:nvPr>
        </p:nvSpPr>
        <p:spPr/>
        <p:txBody>
          <a:bodyPr/>
          <a:lstStyle/>
          <a:p>
            <a:fld id="{89E8694D-2274-4701-89F4-132798720B38}" type="slidenum">
              <a:rPr lang="en-US" smtClean="0"/>
              <a:t>24</a:t>
            </a:fld>
            <a:endParaRPr lang="en-US"/>
          </a:p>
        </p:txBody>
      </p:sp>
    </p:spTree>
    <p:extLst>
      <p:ext uri="{BB962C8B-B14F-4D97-AF65-F5344CB8AC3E}">
        <p14:creationId xmlns:p14="http://schemas.microsoft.com/office/powerpoint/2010/main" val="3048477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Layering with paper helps to isolate decay and protect fruit from bruising</a:t>
            </a:r>
          </a:p>
          <a:p>
            <a:endParaRPr lang="en-US" dirty="0"/>
          </a:p>
        </p:txBody>
      </p:sp>
      <p:sp>
        <p:nvSpPr>
          <p:cNvPr id="4" name="Slide Number Placeholder 3"/>
          <p:cNvSpPr>
            <a:spLocks noGrp="1"/>
          </p:cNvSpPr>
          <p:nvPr>
            <p:ph type="sldNum" sz="quarter" idx="10"/>
          </p:nvPr>
        </p:nvSpPr>
        <p:spPr/>
        <p:txBody>
          <a:bodyPr/>
          <a:lstStyle/>
          <a:p>
            <a:fld id="{89E8694D-2274-4701-89F4-132798720B38}" type="slidenum">
              <a:rPr lang="en-US" smtClean="0"/>
              <a:t>25</a:t>
            </a:fld>
            <a:endParaRPr lang="en-US"/>
          </a:p>
        </p:txBody>
      </p:sp>
    </p:spTree>
    <p:extLst>
      <p:ext uri="{BB962C8B-B14F-4D97-AF65-F5344CB8AC3E}">
        <p14:creationId xmlns:p14="http://schemas.microsoft.com/office/powerpoint/2010/main" val="1564817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Each crop has an optimum period and method for harvest but it can vary depending upon your personal preferences, physiological characteristics of the produce and the use.  </a:t>
            </a:r>
          </a:p>
          <a:p>
            <a:r>
              <a:rPr lang="en-US" altLang="en-US" dirty="0" smtClean="0"/>
              <a:t>Some species are harvested when fully ripe and ready to eat while others are harvested when they are physiologically mature, but that they continue to ripen after harvest.  Many of the berries, for example, as the fruit matures, while the sugar content may remain the same once they reach maturity, the acidity does go down which may cause the fruit to taste sweeter., blackberries, cherries, grapes, citrus, raspberries and strawberries-which do tend to taste better when they are on the more mature side.  There are several stages of ripening and I would like to discuss each of them.</a:t>
            </a:r>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89E8694D-2274-4701-89F4-132798720B38}" type="slidenum">
              <a:rPr lang="en-US" smtClean="0"/>
              <a:t>3</a:t>
            </a:fld>
            <a:endParaRPr lang="en-US"/>
          </a:p>
        </p:txBody>
      </p:sp>
    </p:spTree>
    <p:extLst>
      <p:ext uri="{BB962C8B-B14F-4D97-AF65-F5344CB8AC3E}">
        <p14:creationId xmlns:p14="http://schemas.microsoft.com/office/powerpoint/2010/main" val="3207584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This chart is a synopsis of how to store many types of fruits and vegetables. Page 37</a:t>
            </a:r>
          </a:p>
          <a:p>
            <a:endParaRPr lang="en-US" dirty="0"/>
          </a:p>
        </p:txBody>
      </p:sp>
      <p:sp>
        <p:nvSpPr>
          <p:cNvPr id="4" name="Slide Number Placeholder 3"/>
          <p:cNvSpPr>
            <a:spLocks noGrp="1"/>
          </p:cNvSpPr>
          <p:nvPr>
            <p:ph type="sldNum" sz="quarter" idx="10"/>
          </p:nvPr>
        </p:nvSpPr>
        <p:spPr/>
        <p:txBody>
          <a:bodyPr/>
          <a:lstStyle/>
          <a:p>
            <a:fld id="{89E8694D-2274-4701-89F4-132798720B38}" type="slidenum">
              <a:rPr lang="en-US" smtClean="0"/>
              <a:t>26</a:t>
            </a:fld>
            <a:endParaRPr lang="en-US"/>
          </a:p>
        </p:txBody>
      </p:sp>
    </p:spTree>
    <p:extLst>
      <p:ext uri="{BB962C8B-B14F-4D97-AF65-F5344CB8AC3E}">
        <p14:creationId xmlns:p14="http://schemas.microsoft.com/office/powerpoint/2010/main" val="3696935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Most home refrigerators will not be large enough to handle fruit harvest and the household food.  A second refrigerator is a good alternative.  </a:t>
            </a:r>
          </a:p>
          <a:p>
            <a:r>
              <a:rPr lang="en-US" altLang="en-US" dirty="0" smtClean="0"/>
              <a:t>	</a:t>
            </a:r>
          </a:p>
          <a:p>
            <a:endParaRPr lang="en-US" altLang="en-US" dirty="0" smtClean="0"/>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89E8694D-2274-4701-89F4-132798720B38}" type="slidenum">
              <a:rPr lang="en-US" smtClean="0"/>
              <a:t>27</a:t>
            </a:fld>
            <a:endParaRPr lang="en-US"/>
          </a:p>
        </p:txBody>
      </p:sp>
    </p:spTree>
    <p:extLst>
      <p:ext uri="{BB962C8B-B14F-4D97-AF65-F5344CB8AC3E}">
        <p14:creationId xmlns:p14="http://schemas.microsoft.com/office/powerpoint/2010/main" val="1776458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same criteria for harvest of fruit most often also applies to vegetables. IN all cases, you want to harvest at the peak of quality, store quickly and appropriately and then process as needed. </a:t>
            </a:r>
          </a:p>
          <a:p>
            <a:endParaRPr lang="en-US" dirty="0"/>
          </a:p>
        </p:txBody>
      </p:sp>
      <p:sp>
        <p:nvSpPr>
          <p:cNvPr id="4" name="Slide Number Placeholder 3"/>
          <p:cNvSpPr>
            <a:spLocks noGrp="1"/>
          </p:cNvSpPr>
          <p:nvPr>
            <p:ph type="sldNum" sz="quarter" idx="10"/>
          </p:nvPr>
        </p:nvSpPr>
        <p:spPr/>
        <p:txBody>
          <a:bodyPr/>
          <a:lstStyle/>
          <a:p>
            <a:fld id="{89E8694D-2274-4701-89F4-132798720B38}" type="slidenum">
              <a:rPr lang="en-US" smtClean="0"/>
              <a:t>28</a:t>
            </a:fld>
            <a:endParaRPr lang="en-US"/>
          </a:p>
        </p:txBody>
      </p:sp>
    </p:spTree>
    <p:extLst>
      <p:ext uri="{BB962C8B-B14F-4D97-AF65-F5344CB8AC3E}">
        <p14:creationId xmlns:p14="http://schemas.microsoft.com/office/powerpoint/2010/main" val="494177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This website has an excerpt from the Master Gardener Handbook, which can be a very useful guide for harvest and storage of vegetables. I have to say though, that I have never had dried broccoli or </a:t>
            </a:r>
            <a:r>
              <a:rPr lang="en-US" altLang="en-US" dirty="0" err="1" smtClean="0"/>
              <a:t>chinese</a:t>
            </a:r>
            <a:r>
              <a:rPr lang="en-US" altLang="en-US" dirty="0" smtClean="0"/>
              <a:t> cabbage…..Kale chips yes, but not dried beets either.  </a:t>
            </a:r>
          </a:p>
          <a:p>
            <a:endParaRPr lang="en-US" dirty="0"/>
          </a:p>
        </p:txBody>
      </p:sp>
      <p:sp>
        <p:nvSpPr>
          <p:cNvPr id="4" name="Slide Number Placeholder 3"/>
          <p:cNvSpPr>
            <a:spLocks noGrp="1"/>
          </p:cNvSpPr>
          <p:nvPr>
            <p:ph type="sldNum" sz="quarter" idx="10"/>
          </p:nvPr>
        </p:nvSpPr>
        <p:spPr/>
        <p:txBody>
          <a:bodyPr/>
          <a:lstStyle/>
          <a:p>
            <a:fld id="{89E8694D-2274-4701-89F4-132798720B38}" type="slidenum">
              <a:rPr lang="en-US" smtClean="0"/>
              <a:t>29</a:t>
            </a:fld>
            <a:endParaRPr lang="en-US"/>
          </a:p>
        </p:txBody>
      </p:sp>
    </p:spTree>
    <p:extLst>
      <p:ext uri="{BB962C8B-B14F-4D97-AF65-F5344CB8AC3E}">
        <p14:creationId xmlns:p14="http://schemas.microsoft.com/office/powerpoint/2010/main" val="1084867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http://www.fda.gov/food/resourcesforyou/consumers/ucm114299</a:t>
            </a:r>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89E8694D-2274-4701-89F4-132798720B38}" type="slidenum">
              <a:rPr lang="en-US" smtClean="0"/>
              <a:t>30</a:t>
            </a:fld>
            <a:endParaRPr lang="en-US"/>
          </a:p>
        </p:txBody>
      </p:sp>
    </p:spTree>
    <p:extLst>
      <p:ext uri="{BB962C8B-B14F-4D97-AF65-F5344CB8AC3E}">
        <p14:creationId xmlns:p14="http://schemas.microsoft.com/office/powerpoint/2010/main" val="1398329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Fruits and vegetables can be stored for long periods of time if frozen, dried, fermented, or canned.  The UC Davis </a:t>
            </a:r>
            <a:r>
              <a:rPr lang="en-US" altLang="en-US" dirty="0" err="1" smtClean="0"/>
              <a:t>foodsafety</a:t>
            </a:r>
            <a:r>
              <a:rPr lang="en-US" altLang="en-US" dirty="0" smtClean="0"/>
              <a:t> website has brochures describing the post harvest handling on a variety of fruits and vegetables.</a:t>
            </a:r>
          </a:p>
          <a:p>
            <a:endParaRPr lang="en-US" altLang="en-US" dirty="0" smtClean="0"/>
          </a:p>
          <a:p>
            <a:r>
              <a:rPr lang="en-US" altLang="en-US" dirty="0" smtClean="0"/>
              <a:t>http://ucfoodsafety.ucdavis.edu/UC_Publications/UC_Home_Preservation_and_Storage_Publications/</a:t>
            </a:r>
          </a:p>
          <a:p>
            <a:r>
              <a:rPr lang="en-US" altLang="en-US" dirty="0" smtClean="0"/>
              <a:t>Canning Safe Methods of Canning Vegetables (PDF 355 KB) </a:t>
            </a:r>
          </a:p>
          <a:p>
            <a:r>
              <a:rPr lang="en-US" altLang="en-US" dirty="0" smtClean="0"/>
              <a:t>Fermentation http://nchfp.uga.edu/how/can6a_ferment.html </a:t>
            </a:r>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89E8694D-2274-4701-89F4-132798720B38}" type="slidenum">
              <a:rPr lang="en-US" smtClean="0"/>
              <a:t>31</a:t>
            </a:fld>
            <a:endParaRPr lang="en-US"/>
          </a:p>
        </p:txBody>
      </p:sp>
    </p:spTree>
    <p:extLst>
      <p:ext uri="{BB962C8B-B14F-4D97-AF65-F5344CB8AC3E}">
        <p14:creationId xmlns:p14="http://schemas.microsoft.com/office/powerpoint/2010/main" val="3369189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first is the Fully tree ripe fruit.  These fruits are ready to eat right off the tree.  Fruit of this maturity is best for fresh eating and drying.  For me, this is almost too ripe (for my taste preference).  I prefer what is called “Firm Ripe” which means that the sugars have already developed in the fruit but the fruit has not yet started to soften, perhaps change color and increase in juiciness.  </a:t>
            </a:r>
          </a:p>
          <a:p>
            <a:endParaRPr lang="en-US" dirty="0"/>
          </a:p>
        </p:txBody>
      </p:sp>
      <p:sp>
        <p:nvSpPr>
          <p:cNvPr id="4" name="Slide Number Placeholder 3"/>
          <p:cNvSpPr>
            <a:spLocks noGrp="1"/>
          </p:cNvSpPr>
          <p:nvPr>
            <p:ph type="sldNum" sz="quarter" idx="10"/>
          </p:nvPr>
        </p:nvSpPr>
        <p:spPr/>
        <p:txBody>
          <a:bodyPr/>
          <a:lstStyle/>
          <a:p>
            <a:fld id="{89E8694D-2274-4701-89F4-132798720B38}" type="slidenum">
              <a:rPr lang="en-US" smtClean="0"/>
              <a:t>4</a:t>
            </a:fld>
            <a:endParaRPr lang="en-US"/>
          </a:p>
        </p:txBody>
      </p:sp>
    </p:spTree>
    <p:extLst>
      <p:ext uri="{BB962C8B-B14F-4D97-AF65-F5344CB8AC3E}">
        <p14:creationId xmlns:p14="http://schemas.microsoft.com/office/powerpoint/2010/main" val="3837472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These are mature fruits but not really ready to eat.  Some will continue to ripen after harvest and others will not but will soften….</a:t>
            </a:r>
          </a:p>
          <a:p>
            <a:pPr marL="228600" indent="-228600">
              <a:buFontTx/>
              <a:buAutoNum type="arabicPeriod"/>
              <a:defRPr/>
            </a:pPr>
            <a:r>
              <a:rPr lang="en-US" dirty="0" smtClean="0"/>
              <a:t>May change color, texture and juiciness but will not improve in sweetness or flavor….peaches, pears, mango, plum,…</a:t>
            </a:r>
          </a:p>
          <a:p>
            <a:pPr>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9E8694D-2274-4701-89F4-132798720B38}" type="slidenum">
              <a:rPr lang="en-US" smtClean="0"/>
              <a:t>5</a:t>
            </a:fld>
            <a:endParaRPr lang="en-US"/>
          </a:p>
        </p:txBody>
      </p:sp>
    </p:spTree>
    <p:extLst>
      <p:ext uri="{BB962C8B-B14F-4D97-AF65-F5344CB8AC3E}">
        <p14:creationId xmlns:p14="http://schemas.microsoft.com/office/powerpoint/2010/main" val="2899022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3.  Some do increase in sugar and sweetness after harvest.  In many cases, exposing to cold storage (except for tropical fruit) helps to improve the ripening process.  </a:t>
            </a:r>
          </a:p>
          <a:p>
            <a:endParaRPr lang="en-US" dirty="0"/>
          </a:p>
        </p:txBody>
      </p:sp>
      <p:sp>
        <p:nvSpPr>
          <p:cNvPr id="4" name="Slide Number Placeholder 3"/>
          <p:cNvSpPr>
            <a:spLocks noGrp="1"/>
          </p:cNvSpPr>
          <p:nvPr>
            <p:ph type="sldNum" sz="quarter" idx="10"/>
          </p:nvPr>
        </p:nvSpPr>
        <p:spPr/>
        <p:txBody>
          <a:bodyPr/>
          <a:lstStyle/>
          <a:p>
            <a:fld id="{89E8694D-2274-4701-89F4-132798720B38}" type="slidenum">
              <a:rPr lang="en-US" smtClean="0"/>
              <a:t>6</a:t>
            </a:fld>
            <a:endParaRPr lang="en-US"/>
          </a:p>
        </p:txBody>
      </p:sp>
    </p:spTree>
    <p:extLst>
      <p:ext uri="{BB962C8B-B14F-4D97-AF65-F5344CB8AC3E}">
        <p14:creationId xmlns:p14="http://schemas.microsoft.com/office/powerpoint/2010/main" val="3954144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Tx/>
              <a:buAutoNum type="arabicPeriod"/>
              <a:defRPr/>
            </a:pPr>
            <a:r>
              <a:rPr lang="en-US" dirty="0" smtClean="0"/>
              <a:t>Those that do not ripen further after harvest (the sugar they have is all they will ever have) berries) but do decrease in acidity which makes them taste sweeter</a:t>
            </a:r>
          </a:p>
          <a:p>
            <a:pPr>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9E8694D-2274-4701-89F4-132798720B38}" type="slidenum">
              <a:rPr lang="en-US" smtClean="0"/>
              <a:t>7</a:t>
            </a:fld>
            <a:endParaRPr lang="en-US"/>
          </a:p>
        </p:txBody>
      </p:sp>
    </p:spTree>
    <p:extLst>
      <p:ext uri="{BB962C8B-B14F-4D97-AF65-F5344CB8AC3E}">
        <p14:creationId xmlns:p14="http://schemas.microsoft.com/office/powerpoint/2010/main" val="2827340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t>In all cases, waiting too long to harvest will render the fruit overripe, perhaps over tough and susceptible to birds, dried fruit beetles, fruit flies (spotted wing drosophila) and beetles or rot.  Over ripe fruit does not store well.</a:t>
            </a:r>
          </a:p>
          <a:p>
            <a:pPr eaLnBrk="1" hangingPunct="1"/>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89E8694D-2274-4701-89F4-132798720B38}" type="slidenum">
              <a:rPr lang="en-US" smtClean="0"/>
              <a:t>9</a:t>
            </a:fld>
            <a:endParaRPr lang="en-US"/>
          </a:p>
        </p:txBody>
      </p:sp>
    </p:spTree>
    <p:extLst>
      <p:ext uri="{BB962C8B-B14F-4D97-AF65-F5344CB8AC3E}">
        <p14:creationId xmlns:p14="http://schemas.microsoft.com/office/powerpoint/2010/main" val="4082050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You may have to harvest every 3-5 days in order to get all of the fruit right when it is ready.  While more time-consuming than one-time harvesting, this extended harvest period allows you to process a smaller quantity of fruit at  one time instead of processing the whole try all at once. </a:t>
            </a:r>
          </a:p>
          <a:p>
            <a:endParaRPr lang="en-US" dirty="0"/>
          </a:p>
        </p:txBody>
      </p:sp>
      <p:sp>
        <p:nvSpPr>
          <p:cNvPr id="4" name="Slide Number Placeholder 3"/>
          <p:cNvSpPr>
            <a:spLocks noGrp="1"/>
          </p:cNvSpPr>
          <p:nvPr>
            <p:ph type="sldNum" sz="quarter" idx="10"/>
          </p:nvPr>
        </p:nvSpPr>
        <p:spPr/>
        <p:txBody>
          <a:bodyPr/>
          <a:lstStyle/>
          <a:p>
            <a:fld id="{89E8694D-2274-4701-89F4-132798720B38}" type="slidenum">
              <a:rPr lang="en-US" smtClean="0"/>
              <a:t>10</a:t>
            </a:fld>
            <a:endParaRPr lang="en-US"/>
          </a:p>
        </p:txBody>
      </p:sp>
    </p:spTree>
    <p:extLst>
      <p:ext uri="{BB962C8B-B14F-4D97-AF65-F5344CB8AC3E}">
        <p14:creationId xmlns:p14="http://schemas.microsoft.com/office/powerpoint/2010/main" val="3120793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http://postharvest.ucdavis.edu/producefacts/#fruitsmelons--fact sheets on maturity indices</a:t>
            </a:r>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89E8694D-2274-4701-89F4-132798720B38}" type="slidenum">
              <a:rPr lang="en-US" smtClean="0"/>
              <a:t>11</a:t>
            </a:fld>
            <a:endParaRPr lang="en-US"/>
          </a:p>
        </p:txBody>
      </p:sp>
    </p:spTree>
    <p:extLst>
      <p:ext uri="{BB962C8B-B14F-4D97-AF65-F5344CB8AC3E}">
        <p14:creationId xmlns:p14="http://schemas.microsoft.com/office/powerpoint/2010/main" val="1665288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6943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8D5D81A-3D73-274D-864F-15F38B6002DB}" type="datetimeFigureOut">
              <a:rPr lang="en-US"/>
              <a:pPr>
                <a:defRPr/>
              </a:pPr>
              <a:t>3/14/2016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D6D70FA-212C-9C4C-A3B5-B8BC0433DA9B}" type="slidenum">
              <a:rPr lang="en-US"/>
              <a:pPr>
                <a:defRPr/>
              </a:pPr>
              <a:t>‹#›</a:t>
            </a:fld>
            <a:endParaRPr lang="en-US"/>
          </a:p>
        </p:txBody>
      </p:sp>
    </p:spTree>
    <p:extLst>
      <p:ext uri="{BB962C8B-B14F-4D97-AF65-F5344CB8AC3E}">
        <p14:creationId xmlns:p14="http://schemas.microsoft.com/office/powerpoint/2010/main" val="2085900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2699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267590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1543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1543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170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34763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707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4549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2928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49906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4405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7103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5F2168E-51D6-B442-B454-9110B2BC6164}" type="datetimeFigureOut">
              <a:rPr lang="en-US"/>
              <a:pPr>
                <a:defRPr/>
              </a:pPr>
              <a:t>3/14/2016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994C592-CD11-4441-8E58-D5877BFD500D}" type="slidenum">
              <a:rPr lang="en-US"/>
              <a:pPr>
                <a:defRPr/>
              </a:pPr>
              <a:t>‹#›</a:t>
            </a:fld>
            <a:endParaRPr lang="en-US"/>
          </a:p>
        </p:txBody>
      </p:sp>
    </p:spTree>
    <p:extLst>
      <p:ext uri="{BB962C8B-B14F-4D97-AF65-F5344CB8AC3E}">
        <p14:creationId xmlns:p14="http://schemas.microsoft.com/office/powerpoint/2010/main" val="2523540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8" name="Text Placeholder 2"/>
          <p:cNvSpPr>
            <a:spLocks noGrp="1"/>
          </p:cNvSpPr>
          <p:nvPr>
            <p:ph type="body" idx="1"/>
          </p:nvPr>
        </p:nvSpPr>
        <p:spPr bwMode="auto">
          <a:xfrm>
            <a:off x="457200" y="1600200"/>
            <a:ext cx="8229600" cy="381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2" name="Picture 1" descr="Wave+ANR_MG.pn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72410" y="5703169"/>
            <a:ext cx="8674608" cy="1045238"/>
          </a:xfrm>
          <a:prstGeom prst="rect">
            <a:avLst/>
          </a:prstGeom>
        </p:spPr>
      </p:pic>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3CC843E-C13A-5744-B272-0F6E46035465}" type="datetimeFigureOut">
              <a:rPr lang="en-US"/>
              <a:pPr>
                <a:defRPr/>
              </a:pPr>
              <a:t>3/14/2016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DE48070-5850-0046-B6B0-CC18AED003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hyperlink" Target="mailto:pgeisel@ucanr.edu"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108916" y="1804160"/>
            <a:ext cx="4926169" cy="1283706"/>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smtClean="0"/>
              <a:t>Edible Landscaping</a:t>
            </a:r>
            <a:endParaRPr lang="en-US" dirty="0"/>
          </a:p>
        </p:txBody>
      </p:sp>
      <p:sp>
        <p:nvSpPr>
          <p:cNvPr id="3" name="Title 1"/>
          <p:cNvSpPr txBox="1">
            <a:spLocks/>
          </p:cNvSpPr>
          <p:nvPr/>
        </p:nvSpPr>
        <p:spPr bwMode="auto">
          <a:xfrm>
            <a:off x="1126901" y="2931365"/>
            <a:ext cx="7470038" cy="2060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r"/>
            <a:r>
              <a:rPr lang="en-US" altLang="en-US" sz="3200" dirty="0">
                <a:solidFill>
                  <a:schemeClr val="tx1">
                    <a:tint val="75000"/>
                  </a:schemeClr>
                </a:solidFill>
                <a:latin typeface="+mn-lt"/>
              </a:rPr>
              <a:t>Harvest and Storage</a:t>
            </a:r>
          </a:p>
        </p:txBody>
      </p:sp>
      <p:sp>
        <p:nvSpPr>
          <p:cNvPr id="4" name="Subtitle 2"/>
          <p:cNvSpPr txBox="1">
            <a:spLocks/>
          </p:cNvSpPr>
          <p:nvPr/>
        </p:nvSpPr>
        <p:spPr>
          <a:xfrm>
            <a:off x="4115426" y="4478427"/>
            <a:ext cx="4481513" cy="1027113"/>
          </a:xfrm>
          <a:prstGeom prst="rect">
            <a:avLst/>
          </a:prstGeom>
        </p:spPr>
        <p:txBody>
          <a:bodyPr>
            <a:normAutofit/>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fontAlgn="auto">
              <a:spcAft>
                <a:spcPts val="0"/>
              </a:spcAft>
              <a:buNone/>
              <a:defRPr/>
            </a:pPr>
            <a:r>
              <a:rPr lang="en-US" sz="1400" dirty="0" smtClean="0">
                <a:solidFill>
                  <a:schemeClr val="bg1">
                    <a:lumMod val="50000"/>
                  </a:schemeClr>
                </a:solidFill>
                <a:latin typeface="Georgia" panose="02040502050405020303" pitchFamily="18" charset="0"/>
                <a:ea typeface="+mn-ea"/>
                <a:cs typeface="+mn-cs"/>
              </a:rPr>
              <a:t>Pam Geisel</a:t>
            </a:r>
          </a:p>
          <a:p>
            <a:pPr marL="0" indent="0" algn="r" fontAlgn="auto">
              <a:spcAft>
                <a:spcPts val="0"/>
              </a:spcAft>
              <a:buNone/>
              <a:defRPr/>
            </a:pPr>
            <a:r>
              <a:rPr lang="en-US" sz="1400" dirty="0" smtClean="0">
                <a:solidFill>
                  <a:schemeClr val="bg1">
                    <a:lumMod val="50000"/>
                  </a:schemeClr>
                </a:solidFill>
                <a:latin typeface="Georgia" panose="02040502050405020303" pitchFamily="18" charset="0"/>
                <a:ea typeface="+mn-ea"/>
                <a:cs typeface="+mn-cs"/>
              </a:rPr>
              <a:t>UC Cooperative Extension</a:t>
            </a:r>
          </a:p>
          <a:p>
            <a:pPr marL="0" indent="0" algn="r" fontAlgn="auto">
              <a:spcAft>
                <a:spcPts val="0"/>
              </a:spcAft>
              <a:buNone/>
              <a:defRPr/>
            </a:pPr>
            <a:r>
              <a:rPr lang="en-US" sz="1400" dirty="0" smtClean="0">
                <a:solidFill>
                  <a:schemeClr val="bg1">
                    <a:lumMod val="50000"/>
                  </a:schemeClr>
                </a:solidFill>
                <a:latin typeface="Georgia" panose="02040502050405020303" pitchFamily="18" charset="0"/>
                <a:ea typeface="+mn-ea"/>
                <a:cs typeface="+mn-cs"/>
              </a:rPr>
              <a:t>pgeisel@ucanr.edu</a:t>
            </a:r>
            <a:endParaRPr lang="en-US" sz="1400" dirty="0">
              <a:solidFill>
                <a:schemeClr val="bg1">
                  <a:lumMod val="50000"/>
                </a:schemeClr>
              </a:solidFill>
              <a:latin typeface="Georgia" panose="02040502050405020303" pitchFamily="18" charset="0"/>
              <a:ea typeface="+mn-ea"/>
              <a:cs typeface="+mn-cs"/>
            </a:endParaRPr>
          </a:p>
        </p:txBody>
      </p:sp>
    </p:spTree>
    <p:extLst>
      <p:ext uri="{BB962C8B-B14F-4D97-AF65-F5344CB8AC3E}">
        <p14:creationId xmlns:p14="http://schemas.microsoft.com/office/powerpoint/2010/main" val="2490930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8475" y="259335"/>
            <a:ext cx="8167688"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smtClean="0">
                <a:ea typeface="MS PGothic" pitchFamily="34" charset="-128"/>
              </a:rPr>
              <a:t>Harvest Over Time</a:t>
            </a:r>
            <a:endParaRPr lang="en-US" dirty="0">
              <a:ea typeface="MS PGothic" pitchFamily="34" charset="-128"/>
            </a:endParaRPr>
          </a:p>
        </p:txBody>
      </p:sp>
      <p:sp>
        <p:nvSpPr>
          <p:cNvPr id="3" name="Content Placeholder 2"/>
          <p:cNvSpPr txBox="1">
            <a:spLocks/>
          </p:cNvSpPr>
          <p:nvPr/>
        </p:nvSpPr>
        <p:spPr>
          <a:xfrm>
            <a:off x="498475" y="1156741"/>
            <a:ext cx="5255216" cy="414496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2600" dirty="0" smtClean="0">
                <a:latin typeface="Georgia" panose="02040502050405020303" pitchFamily="18" charset="0"/>
                <a:ea typeface="MS PGothic" pitchFamily="34" charset="-128"/>
              </a:rPr>
              <a:t>Some crops can be harvested over a period </a:t>
            </a:r>
            <a:r>
              <a:rPr lang="en-US" sz="2600" dirty="0" smtClean="0">
                <a:latin typeface="Georgia" panose="02040502050405020303" pitchFamily="18" charset="0"/>
                <a:ea typeface="MS PGothic" pitchFamily="34" charset="-128"/>
              </a:rPr>
              <a:t>of </a:t>
            </a:r>
            <a:r>
              <a:rPr lang="en-US" sz="2600" dirty="0" smtClean="0">
                <a:latin typeface="Georgia" panose="02040502050405020303" pitchFamily="18" charset="0"/>
                <a:ea typeface="MS PGothic" pitchFamily="34" charset="-128"/>
              </a:rPr>
              <a:t>weeks.</a:t>
            </a:r>
          </a:p>
          <a:p>
            <a:pPr lvl="1">
              <a:defRPr/>
            </a:pPr>
            <a:r>
              <a:rPr lang="en-US" sz="2600" dirty="0" smtClean="0">
                <a:latin typeface="Georgia" panose="02040502050405020303" pitchFamily="18" charset="0"/>
                <a:ea typeface="MS PGothic" pitchFamily="34" charset="-128"/>
              </a:rPr>
              <a:t>Allows processing of smaller quantities</a:t>
            </a:r>
          </a:p>
          <a:p>
            <a:pPr lvl="1">
              <a:defRPr/>
            </a:pPr>
            <a:r>
              <a:rPr lang="en-US" sz="2600" dirty="0" smtClean="0">
                <a:latin typeface="Georgia" panose="02040502050405020303" pitchFamily="18" charset="0"/>
                <a:ea typeface="MS PGothic" pitchFamily="34" charset="-128"/>
              </a:rPr>
              <a:t>Harvest at the peak of ripeness</a:t>
            </a:r>
          </a:p>
          <a:p>
            <a:pPr lvl="1">
              <a:defRPr/>
            </a:pPr>
            <a:r>
              <a:rPr lang="en-US" sz="2600" dirty="0" smtClean="0">
                <a:latin typeface="Georgia" panose="02040502050405020303" pitchFamily="18" charset="0"/>
                <a:ea typeface="MS PGothic" pitchFamily="34" charset="-128"/>
              </a:rPr>
              <a:t>Reduces pest problems by promptly removing </a:t>
            </a:r>
            <a:br>
              <a:rPr lang="en-US" sz="2600" dirty="0" smtClean="0">
                <a:latin typeface="Georgia" panose="02040502050405020303" pitchFamily="18" charset="0"/>
                <a:ea typeface="MS PGothic" pitchFamily="34" charset="-128"/>
              </a:rPr>
            </a:br>
            <a:r>
              <a:rPr lang="en-US" sz="2600" dirty="0" smtClean="0">
                <a:latin typeface="Georgia" panose="02040502050405020303" pitchFamily="18" charset="0"/>
                <a:ea typeface="MS PGothic" pitchFamily="34" charset="-128"/>
              </a:rPr>
              <a:t>ripe fruit</a:t>
            </a:r>
          </a:p>
          <a:p>
            <a:pPr>
              <a:defRPr/>
            </a:pPr>
            <a:endParaRPr lang="en-US" sz="2600" dirty="0">
              <a:latin typeface="Georgia" panose="02040502050405020303" pitchFamily="18" charset="0"/>
              <a:ea typeface="MS PGothic" pitchFamily="34" charset="-128"/>
            </a:endParaRP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3691" y="1238732"/>
            <a:ext cx="2770637" cy="419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9658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8475" y="158309"/>
            <a:ext cx="8167688"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smtClean="0">
                <a:ea typeface="MS PGothic" pitchFamily="34" charset="-128"/>
              </a:rPr>
              <a:t>Optimum Harvest/</a:t>
            </a:r>
            <a:br>
              <a:rPr lang="en-US" smtClean="0">
                <a:ea typeface="MS PGothic" pitchFamily="34" charset="-128"/>
              </a:rPr>
            </a:br>
            <a:r>
              <a:rPr lang="en-US" sz="1800" smtClean="0"/>
              <a:t>http://postharvest.ucdavis.edu/producefacts</a:t>
            </a:r>
            <a:endParaRPr lang="en-US" sz="1800" dirty="0">
              <a:ea typeface="MS PGothic" pitchFamily="34" charset="-128"/>
            </a:endParaRPr>
          </a:p>
        </p:txBody>
      </p:sp>
      <p:sp>
        <p:nvSpPr>
          <p:cNvPr id="3" name="Content Placeholder 2"/>
          <p:cNvSpPr txBox="1">
            <a:spLocks/>
          </p:cNvSpPr>
          <p:nvPr/>
        </p:nvSpPr>
        <p:spPr>
          <a:xfrm>
            <a:off x="498475" y="1295714"/>
            <a:ext cx="8167688" cy="414496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2800" dirty="0" smtClean="0">
                <a:latin typeface="Georgia" panose="02040502050405020303" pitchFamily="18" charset="0"/>
                <a:ea typeface="MS PGothic" pitchFamily="34" charset="-128"/>
              </a:rPr>
              <a:t>Based on taste</a:t>
            </a:r>
          </a:p>
          <a:p>
            <a:pPr>
              <a:defRPr/>
            </a:pPr>
            <a:r>
              <a:rPr lang="en-US" sz="2800" dirty="0" smtClean="0">
                <a:latin typeface="Georgia" panose="02040502050405020303" pitchFamily="18" charset="0"/>
                <a:ea typeface="MS PGothic" pitchFamily="34" charset="-128"/>
              </a:rPr>
              <a:t>Color of fruit (change of skin or skin ground color)</a:t>
            </a:r>
          </a:p>
          <a:p>
            <a:pPr>
              <a:defRPr/>
            </a:pPr>
            <a:r>
              <a:rPr lang="en-US" sz="2800" dirty="0" smtClean="0">
                <a:latin typeface="Georgia" panose="02040502050405020303" pitchFamily="18" charset="0"/>
                <a:ea typeface="MS PGothic" pitchFamily="34" charset="-128"/>
              </a:rPr>
              <a:t>Soluble solids content/acidity ratio</a:t>
            </a:r>
          </a:p>
          <a:p>
            <a:pPr>
              <a:defRPr/>
            </a:pPr>
            <a:r>
              <a:rPr lang="en-US" sz="2800" dirty="0" smtClean="0">
                <a:latin typeface="Georgia" panose="02040502050405020303" pitchFamily="18" charset="0"/>
                <a:ea typeface="MS PGothic" pitchFamily="34" charset="-128"/>
              </a:rPr>
              <a:t>Firmness</a:t>
            </a:r>
          </a:p>
          <a:p>
            <a:pPr>
              <a:defRPr/>
            </a:pPr>
            <a:r>
              <a:rPr lang="en-US" sz="2800" dirty="0" smtClean="0">
                <a:latin typeface="Georgia" panose="02040502050405020303" pitchFamily="18" charset="0"/>
                <a:ea typeface="MS PGothic" pitchFamily="34" charset="-128"/>
              </a:rPr>
              <a:t>Size-(vegetables)</a:t>
            </a:r>
          </a:p>
          <a:p>
            <a:pPr>
              <a:defRPr/>
            </a:pPr>
            <a:r>
              <a:rPr lang="en-US" sz="2800" dirty="0" smtClean="0">
                <a:latin typeface="Georgia" panose="02040502050405020303" pitchFamily="18" charset="0"/>
                <a:ea typeface="MS PGothic" pitchFamily="34" charset="-128"/>
              </a:rPr>
              <a:t>Free from defects</a:t>
            </a:r>
          </a:p>
          <a:p>
            <a:pPr>
              <a:defRPr/>
            </a:pPr>
            <a:endParaRPr lang="en-US" sz="2800" dirty="0">
              <a:latin typeface="Georgia" panose="02040502050405020303" pitchFamily="18" charset="0"/>
              <a:ea typeface="MS PGothic" pitchFamily="34" charset="-128"/>
            </a:endParaRP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7113" y="3368196"/>
            <a:ext cx="3365742" cy="2208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2728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79138" y="229355"/>
            <a:ext cx="7965255"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dirty="0" smtClean="0">
                <a:ea typeface="MS PGothic" pitchFamily="34" charset="-128"/>
              </a:rPr>
              <a:t>Sanitation and Harvest</a:t>
            </a:r>
            <a:endParaRPr lang="en-US" dirty="0">
              <a:ea typeface="MS PGothic" pitchFamily="34" charset="-128"/>
            </a:endParaRPr>
          </a:p>
        </p:txBody>
      </p:sp>
      <p:sp>
        <p:nvSpPr>
          <p:cNvPr id="3" name="Content Placeholder 2"/>
          <p:cNvSpPr txBox="1">
            <a:spLocks/>
          </p:cNvSpPr>
          <p:nvPr/>
        </p:nvSpPr>
        <p:spPr>
          <a:xfrm>
            <a:off x="704538" y="1210455"/>
            <a:ext cx="7724788" cy="414496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2800" dirty="0" smtClean="0">
                <a:latin typeface="Georgia" panose="02040502050405020303" pitchFamily="18" charset="0"/>
                <a:ea typeface="MS PGothic" pitchFamily="34" charset="-128"/>
              </a:rPr>
              <a:t>Use only clean, sanitized buckets and bins</a:t>
            </a:r>
          </a:p>
          <a:p>
            <a:pPr>
              <a:defRPr/>
            </a:pPr>
            <a:r>
              <a:rPr lang="en-US" sz="2800" dirty="0" smtClean="0">
                <a:latin typeface="Georgia" panose="02040502050405020303" pitchFamily="18" charset="0"/>
                <a:ea typeface="MS PGothic" pitchFamily="34" charset="-128"/>
              </a:rPr>
              <a:t>Wash hands prior to harvest</a:t>
            </a:r>
          </a:p>
          <a:p>
            <a:pPr>
              <a:defRPr/>
            </a:pPr>
            <a:r>
              <a:rPr lang="en-US" sz="2800" dirty="0" smtClean="0">
                <a:latin typeface="Georgia" panose="02040502050405020303" pitchFamily="18" charset="0"/>
                <a:ea typeface="MS PGothic" pitchFamily="34" charset="-128"/>
              </a:rPr>
              <a:t>Wear</a:t>
            </a:r>
            <a:r>
              <a:rPr lang="en-US" sz="2800" b="1" u="sng" dirty="0" smtClean="0">
                <a:latin typeface="Georgia" panose="02040502050405020303" pitchFamily="18" charset="0"/>
                <a:ea typeface="MS PGothic" pitchFamily="34" charset="-128"/>
              </a:rPr>
              <a:t> clean </a:t>
            </a:r>
            <a:r>
              <a:rPr lang="en-US" sz="2800" dirty="0" smtClean="0">
                <a:latin typeface="Georgia" panose="02040502050405020303" pitchFamily="18" charset="0"/>
                <a:ea typeface="MS PGothic" pitchFamily="34" charset="-128"/>
              </a:rPr>
              <a:t>cotton gloves to reduce contaminants on fruit</a:t>
            </a:r>
          </a:p>
          <a:p>
            <a:pPr>
              <a:defRPr/>
            </a:pPr>
            <a:r>
              <a:rPr lang="en-US" sz="2800" dirty="0" smtClean="0">
                <a:latin typeface="Georgia" panose="02040502050405020303" pitchFamily="18" charset="0"/>
                <a:ea typeface="MS PGothic" pitchFamily="34" charset="-128"/>
              </a:rPr>
              <a:t>Do not stack bins/buckets </a:t>
            </a:r>
          </a:p>
          <a:p>
            <a:pPr>
              <a:defRPr/>
            </a:pPr>
            <a:endParaRPr lang="en-US" sz="2800" dirty="0" smtClean="0">
              <a:latin typeface="Georgia" panose="02040502050405020303" pitchFamily="18" charset="0"/>
              <a:ea typeface="MS PGothic" pitchFamily="34" charset="-128"/>
            </a:endParaRP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6948" y="3368197"/>
            <a:ext cx="3167778" cy="2372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0582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8475" y="233363"/>
            <a:ext cx="8167688"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smtClean="0">
                <a:ea typeface="MS PGothic" pitchFamily="34" charset="-128"/>
              </a:rPr>
              <a:t>Harvest Gently</a:t>
            </a:r>
            <a:endParaRPr lang="en-US" dirty="0">
              <a:ea typeface="MS PGothic" pitchFamily="34" charset="-128"/>
            </a:endParaRPr>
          </a:p>
        </p:txBody>
      </p:sp>
      <p:sp>
        <p:nvSpPr>
          <p:cNvPr id="3" name="Content Placeholder 2"/>
          <p:cNvSpPr txBox="1">
            <a:spLocks/>
          </p:cNvSpPr>
          <p:nvPr/>
        </p:nvSpPr>
        <p:spPr>
          <a:xfrm>
            <a:off x="498475" y="1143781"/>
            <a:ext cx="4921250" cy="414496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2800" dirty="0" smtClean="0">
                <a:latin typeface="Georgia" panose="02040502050405020303" pitchFamily="18" charset="0"/>
                <a:ea typeface="MS PGothic" pitchFamily="34" charset="-128"/>
              </a:rPr>
              <a:t>Avoid bruising and cutting</a:t>
            </a:r>
          </a:p>
          <a:p>
            <a:pPr>
              <a:defRPr/>
            </a:pPr>
            <a:r>
              <a:rPr lang="en-US" sz="2800" dirty="0" smtClean="0">
                <a:latin typeface="Georgia" panose="02040502050405020303" pitchFamily="18" charset="0"/>
                <a:ea typeface="MS PGothic" pitchFamily="34" charset="-128"/>
              </a:rPr>
              <a:t>Wear</a:t>
            </a:r>
            <a:r>
              <a:rPr lang="en-US" sz="2800" b="1" u="sng" dirty="0" smtClean="0">
                <a:latin typeface="Georgia" panose="02040502050405020303" pitchFamily="18" charset="0"/>
                <a:ea typeface="MS PGothic" pitchFamily="34" charset="-128"/>
              </a:rPr>
              <a:t> clean </a:t>
            </a:r>
            <a:r>
              <a:rPr lang="en-US" sz="2800" dirty="0" smtClean="0">
                <a:latin typeface="Georgia" panose="02040502050405020303" pitchFamily="18" charset="0"/>
                <a:ea typeface="MS PGothic" pitchFamily="34" charset="-128"/>
              </a:rPr>
              <a:t>cotton gloves to reduce </a:t>
            </a:r>
            <a:br>
              <a:rPr lang="en-US" sz="2800" dirty="0" smtClean="0">
                <a:latin typeface="Georgia" panose="02040502050405020303" pitchFamily="18" charset="0"/>
                <a:ea typeface="MS PGothic" pitchFamily="34" charset="-128"/>
              </a:rPr>
            </a:br>
            <a:r>
              <a:rPr lang="en-US" sz="2800" dirty="0" smtClean="0">
                <a:latin typeface="Georgia" panose="02040502050405020303" pitchFamily="18" charset="0"/>
                <a:ea typeface="MS PGothic" pitchFamily="34" charset="-128"/>
              </a:rPr>
              <a:t>damage to fruit</a:t>
            </a:r>
          </a:p>
          <a:p>
            <a:pPr>
              <a:defRPr/>
            </a:pPr>
            <a:r>
              <a:rPr lang="en-US" sz="2800" dirty="0" smtClean="0">
                <a:latin typeface="Georgia" panose="02040502050405020303" pitchFamily="18" charset="0"/>
                <a:ea typeface="MS PGothic" pitchFamily="34" charset="-128"/>
              </a:rPr>
              <a:t>Place gently into buckets/bins</a:t>
            </a:r>
          </a:p>
          <a:p>
            <a:pPr>
              <a:defRPr/>
            </a:pPr>
            <a:r>
              <a:rPr lang="en-US" sz="2800" dirty="0" smtClean="0">
                <a:latin typeface="Georgia" panose="02040502050405020303" pitchFamily="18" charset="0"/>
                <a:ea typeface="MS PGothic" pitchFamily="34" charset="-128"/>
              </a:rPr>
              <a:t>Preserve fruit spurs</a:t>
            </a:r>
          </a:p>
          <a:p>
            <a:pPr marL="0" indent="0">
              <a:buFont typeface="Wingdings" panose="05000000000000000000" pitchFamily="2" charset="2"/>
              <a:buNone/>
              <a:defRPr/>
            </a:pPr>
            <a:endParaRPr lang="en-US" sz="2800" dirty="0">
              <a:latin typeface="Georgia" panose="02040502050405020303" pitchFamily="18" charset="0"/>
              <a:ea typeface="MS PGothic" pitchFamily="34" charset="-128"/>
            </a:endParaRP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1923" y="1143781"/>
            <a:ext cx="2984240" cy="4508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4033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959" y="337656"/>
            <a:ext cx="8167688"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dirty="0" smtClean="0">
                <a:ea typeface="MS PGothic" pitchFamily="34" charset="-128"/>
              </a:rPr>
              <a:t>Harvest Gently</a:t>
            </a:r>
            <a:endParaRPr lang="en-US" dirty="0">
              <a:ea typeface="MS PGothic" pitchFamily="34" charset="-128"/>
            </a:endParaRPr>
          </a:p>
        </p:txBody>
      </p:sp>
      <p:sp>
        <p:nvSpPr>
          <p:cNvPr id="3" name="Content Placeholder 2"/>
          <p:cNvSpPr txBox="1">
            <a:spLocks/>
          </p:cNvSpPr>
          <p:nvPr/>
        </p:nvSpPr>
        <p:spPr>
          <a:xfrm>
            <a:off x="506959" y="1597290"/>
            <a:ext cx="8167688" cy="414496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Wingdings" panose="05000000000000000000" pitchFamily="2" charset="2"/>
              <a:buNone/>
              <a:defRPr/>
            </a:pPr>
            <a:endParaRPr lang="en-US" dirty="0" smtClean="0">
              <a:ea typeface="MS PGothic" pitchFamily="34" charset="-128"/>
            </a:endParaRPr>
          </a:p>
          <a:p>
            <a:pPr marL="0" indent="0" algn="ctr">
              <a:buFont typeface="Wingdings" panose="05000000000000000000" pitchFamily="2" charset="2"/>
              <a:buNone/>
              <a:defRPr/>
            </a:pPr>
            <a:endParaRPr lang="en-US" dirty="0" smtClean="0">
              <a:ea typeface="MS PGothic" pitchFamily="34" charset="-128"/>
            </a:endParaRPr>
          </a:p>
          <a:p>
            <a:pPr marL="0" indent="0" algn="ctr">
              <a:buFont typeface="Wingdings" panose="05000000000000000000" pitchFamily="2" charset="2"/>
              <a:buNone/>
              <a:defRPr/>
            </a:pPr>
            <a:endParaRPr lang="en-US" dirty="0" smtClean="0">
              <a:ea typeface="MS PGothic" pitchFamily="34" charset="-128"/>
            </a:endParaRPr>
          </a:p>
          <a:p>
            <a:pPr marL="0" indent="0" algn="ctr">
              <a:buFont typeface="Wingdings" panose="05000000000000000000" pitchFamily="2" charset="2"/>
              <a:buNone/>
              <a:defRPr/>
            </a:pPr>
            <a:endParaRPr lang="en-US" dirty="0" smtClean="0">
              <a:ea typeface="MS PGothic" pitchFamily="34" charset="-128"/>
            </a:endParaRPr>
          </a:p>
          <a:p>
            <a:pPr marL="0" indent="0" algn="ctr">
              <a:buFont typeface="Wingdings" panose="05000000000000000000" pitchFamily="2" charset="2"/>
              <a:buNone/>
              <a:defRPr/>
            </a:pPr>
            <a:endParaRPr lang="en-US" dirty="0" smtClean="0">
              <a:ea typeface="MS PGothic" pitchFamily="34" charset="-128"/>
            </a:endParaRPr>
          </a:p>
          <a:p>
            <a:pPr marL="0" indent="0" algn="ctr">
              <a:buFont typeface="Wingdings" panose="05000000000000000000" pitchFamily="2" charset="2"/>
              <a:buNone/>
              <a:defRPr/>
            </a:pPr>
            <a:endParaRPr lang="en-US" dirty="0" smtClean="0">
              <a:latin typeface="Georgia" panose="02040502050405020303" pitchFamily="18" charset="0"/>
              <a:ea typeface="MS PGothic" pitchFamily="34" charset="-128"/>
            </a:endParaRPr>
          </a:p>
          <a:p>
            <a:pPr marL="0" indent="0" algn="ctr">
              <a:buFont typeface="Wingdings" panose="05000000000000000000" pitchFamily="2" charset="2"/>
              <a:buNone/>
              <a:defRPr/>
            </a:pPr>
            <a:r>
              <a:rPr lang="en-US" sz="2000" dirty="0" smtClean="0">
                <a:latin typeface="Georgia" panose="02040502050405020303" pitchFamily="18" charset="0"/>
                <a:ea typeface="MS PGothic" pitchFamily="34" charset="-128"/>
              </a:rPr>
              <a:t>Avoid stacking fruit too high in buckets or bins.</a:t>
            </a:r>
            <a:br>
              <a:rPr lang="en-US" sz="2000" dirty="0" smtClean="0">
                <a:latin typeface="Georgia" panose="02040502050405020303" pitchFamily="18" charset="0"/>
                <a:ea typeface="MS PGothic" pitchFamily="34" charset="-128"/>
              </a:rPr>
            </a:br>
            <a:r>
              <a:rPr lang="en-US" sz="1500" i="1" dirty="0" smtClean="0">
                <a:latin typeface="Georgia" panose="02040502050405020303" pitchFamily="18" charset="0"/>
                <a:ea typeface="MS PGothic" pitchFamily="34" charset="-128"/>
              </a:rPr>
              <a:t>Photo courtesy of Cornell University</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6819" y="1060554"/>
            <a:ext cx="6707968" cy="3958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4076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8475" y="313051"/>
            <a:ext cx="8167688"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dirty="0" smtClean="0">
                <a:ea typeface="MS PGothic" pitchFamily="34" charset="-128"/>
              </a:rPr>
              <a:t>Twist Up!</a:t>
            </a:r>
            <a:endParaRPr lang="en-US" dirty="0">
              <a:ea typeface="MS PGothic" pitchFamily="34" charset="-128"/>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200" y="1225446"/>
            <a:ext cx="6218238" cy="414496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9504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39750" y="169395"/>
            <a:ext cx="8167688"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dirty="0" smtClean="0">
                <a:ea typeface="MS PGothic" pitchFamily="34" charset="-128"/>
              </a:rPr>
              <a:t>Twist Up!</a:t>
            </a:r>
            <a:endParaRPr lang="en-US" dirty="0">
              <a:ea typeface="MS PGothic" pitchFamily="34" charset="-128"/>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t="4971" b="-4971"/>
          <a:stretch>
            <a:fillRect/>
          </a:stretch>
        </p:blipFill>
        <p:spPr bwMode="auto">
          <a:xfrm>
            <a:off x="825487" y="979177"/>
            <a:ext cx="7596214" cy="4282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a:xfrm>
            <a:off x="498475" y="1636426"/>
            <a:ext cx="8167688" cy="414496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Wingdings" panose="05000000000000000000" pitchFamily="2" charset="2"/>
              <a:buNone/>
              <a:defRPr/>
            </a:pPr>
            <a:endParaRPr lang="en-US" dirty="0" smtClean="0">
              <a:ea typeface="MS PGothic" pitchFamily="34" charset="-128"/>
            </a:endParaRPr>
          </a:p>
          <a:p>
            <a:pPr marL="0" indent="0" algn="ctr">
              <a:buFont typeface="Wingdings" panose="05000000000000000000" pitchFamily="2" charset="2"/>
              <a:buNone/>
              <a:defRPr/>
            </a:pPr>
            <a:endParaRPr lang="en-US" dirty="0" smtClean="0">
              <a:ea typeface="MS PGothic" pitchFamily="34" charset="-128"/>
            </a:endParaRPr>
          </a:p>
          <a:p>
            <a:pPr marL="0" indent="0" algn="ctr">
              <a:buFont typeface="Wingdings" panose="05000000000000000000" pitchFamily="2" charset="2"/>
              <a:buNone/>
              <a:defRPr/>
            </a:pPr>
            <a:endParaRPr lang="en-US" dirty="0" smtClean="0">
              <a:ea typeface="MS PGothic" pitchFamily="34" charset="-128"/>
            </a:endParaRPr>
          </a:p>
          <a:p>
            <a:pPr marL="0" indent="0" algn="ctr">
              <a:buFont typeface="Wingdings" panose="05000000000000000000" pitchFamily="2" charset="2"/>
              <a:buNone/>
              <a:defRPr/>
            </a:pPr>
            <a:endParaRPr lang="en-US" dirty="0" smtClean="0">
              <a:ea typeface="MS PGothic" pitchFamily="34" charset="-128"/>
            </a:endParaRPr>
          </a:p>
          <a:p>
            <a:pPr marL="0" indent="0" algn="ctr">
              <a:buFont typeface="Wingdings" panose="05000000000000000000" pitchFamily="2" charset="2"/>
              <a:buNone/>
              <a:defRPr/>
            </a:pPr>
            <a:endParaRPr lang="en-US" dirty="0" smtClean="0">
              <a:ea typeface="MS PGothic" pitchFamily="34" charset="-128"/>
            </a:endParaRPr>
          </a:p>
          <a:p>
            <a:pPr marL="0" indent="0" algn="ctr">
              <a:buFont typeface="Wingdings" panose="05000000000000000000" pitchFamily="2" charset="2"/>
              <a:buNone/>
              <a:defRPr/>
            </a:pPr>
            <a:endParaRPr lang="en-US" dirty="0" smtClean="0">
              <a:ea typeface="MS PGothic" pitchFamily="34" charset="-128"/>
            </a:endParaRPr>
          </a:p>
          <a:p>
            <a:pPr marL="0" indent="0" algn="ctr">
              <a:buFont typeface="Wingdings" panose="05000000000000000000" pitchFamily="2" charset="2"/>
              <a:buNone/>
              <a:defRPr/>
            </a:pPr>
            <a:r>
              <a:rPr lang="en-US" sz="2400" dirty="0" smtClean="0">
                <a:latin typeface="Georgia" panose="02040502050405020303" pitchFamily="18" charset="0"/>
                <a:ea typeface="MS PGothic" pitchFamily="34" charset="-128"/>
              </a:rPr>
              <a:t>Some fruits store best with stems attached.</a:t>
            </a:r>
            <a:endParaRPr lang="en-US" sz="2400" dirty="0">
              <a:latin typeface="Georgia" panose="02040502050405020303" pitchFamily="18" charset="0"/>
              <a:ea typeface="MS PGothic" pitchFamily="34" charset="-128"/>
            </a:endParaRPr>
          </a:p>
        </p:txBody>
      </p:sp>
    </p:spTree>
    <p:extLst>
      <p:ext uri="{BB962C8B-B14F-4D97-AF65-F5344CB8AC3E}">
        <p14:creationId xmlns:p14="http://schemas.microsoft.com/office/powerpoint/2010/main" val="4040861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8475" y="259336"/>
            <a:ext cx="8167688"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smtClean="0">
                <a:ea typeface="MS PGothic" pitchFamily="34" charset="-128"/>
              </a:rPr>
              <a:t>Clipping</a:t>
            </a:r>
            <a:endParaRPr lang="en-US" dirty="0">
              <a:ea typeface="MS PGothic" pitchFamily="34" charset="-128"/>
            </a:endParaRPr>
          </a:p>
        </p:txBody>
      </p:sp>
      <p:sp>
        <p:nvSpPr>
          <p:cNvPr id="3" name="Content Placeholder 2"/>
          <p:cNvSpPr txBox="1">
            <a:spLocks/>
          </p:cNvSpPr>
          <p:nvPr/>
        </p:nvSpPr>
        <p:spPr>
          <a:xfrm>
            <a:off x="498475" y="1186722"/>
            <a:ext cx="5197787" cy="414496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2800" dirty="0" smtClean="0">
                <a:latin typeface="Georgia" panose="02040502050405020303" pitchFamily="18" charset="0"/>
                <a:ea typeface="MS PGothic" pitchFamily="34" charset="-128"/>
              </a:rPr>
              <a:t>Fruits such as persimmon, pomegranate, </a:t>
            </a:r>
            <a:br>
              <a:rPr lang="en-US" sz="2800" dirty="0" smtClean="0">
                <a:latin typeface="Georgia" panose="02040502050405020303" pitchFamily="18" charset="0"/>
                <a:ea typeface="MS PGothic" pitchFamily="34" charset="-128"/>
              </a:rPr>
            </a:br>
            <a:r>
              <a:rPr lang="en-US" sz="2800" dirty="0" smtClean="0">
                <a:latin typeface="Georgia" panose="02040502050405020303" pitchFamily="18" charset="0"/>
                <a:ea typeface="MS PGothic" pitchFamily="34" charset="-128"/>
              </a:rPr>
              <a:t>quince and grapes require clipping.  </a:t>
            </a:r>
          </a:p>
          <a:p>
            <a:pPr>
              <a:defRPr/>
            </a:pPr>
            <a:r>
              <a:rPr lang="en-US" sz="2800" dirty="0" smtClean="0">
                <a:latin typeface="Georgia" panose="02040502050405020303" pitchFamily="18" charset="0"/>
                <a:ea typeface="MS PGothic" pitchFamily="34" charset="-128"/>
              </a:rPr>
              <a:t>Avoid damaging the skin of the fruit by </a:t>
            </a:r>
            <a:br>
              <a:rPr lang="en-US" sz="2800" dirty="0" smtClean="0">
                <a:latin typeface="Georgia" panose="02040502050405020303" pitchFamily="18" charset="0"/>
                <a:ea typeface="MS PGothic" pitchFamily="34" charset="-128"/>
              </a:rPr>
            </a:br>
            <a:r>
              <a:rPr lang="en-US" sz="2800" dirty="0" smtClean="0">
                <a:latin typeface="Georgia" panose="02040502050405020303" pitchFamily="18" charset="0"/>
                <a:ea typeface="MS PGothic" pitchFamily="34" charset="-128"/>
              </a:rPr>
              <a:t>layering newspaper between fruit layers.</a:t>
            </a:r>
          </a:p>
          <a:p>
            <a:pPr>
              <a:defRPr/>
            </a:pPr>
            <a:endParaRPr lang="en-US" sz="2800" dirty="0">
              <a:latin typeface="Georgia" panose="02040502050405020303" pitchFamily="18" charset="0"/>
              <a:ea typeface="MS PGothic" pitchFamily="34" charset="-128"/>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0076" y="1076248"/>
            <a:ext cx="2994025" cy="455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9251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8475" y="334287"/>
            <a:ext cx="8167688"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smtClean="0">
                <a:ea typeface="MS PGothic" pitchFamily="34" charset="-128"/>
              </a:rPr>
              <a:t>Clipping</a:t>
            </a:r>
            <a:endParaRPr lang="en-US" dirty="0">
              <a:ea typeface="MS PGothic" pitchFamily="34" charset="-128"/>
            </a:endParaRPr>
          </a:p>
        </p:txBody>
      </p:sp>
      <p:sp>
        <p:nvSpPr>
          <p:cNvPr id="3" name="Content Placeholder 2"/>
          <p:cNvSpPr txBox="1">
            <a:spLocks/>
          </p:cNvSpPr>
          <p:nvPr/>
        </p:nvSpPr>
        <p:spPr>
          <a:xfrm>
            <a:off x="498475" y="1246682"/>
            <a:ext cx="8167688" cy="414496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defRPr/>
            </a:pPr>
            <a:r>
              <a:rPr lang="en-US" dirty="0" smtClean="0">
                <a:latin typeface="Georgia" panose="02040502050405020303" pitchFamily="18" charset="0"/>
                <a:ea typeface="MS PGothic" pitchFamily="34" charset="-128"/>
              </a:rPr>
              <a:t>Peppers and eggplants can be harvested by clipping.</a:t>
            </a:r>
            <a:endParaRPr lang="en-US" dirty="0">
              <a:latin typeface="Georgia" panose="02040502050405020303" pitchFamily="18" charset="0"/>
              <a:ea typeface="MS PGothic" pitchFamily="34" charset="-128"/>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76" y="2540797"/>
            <a:ext cx="4184318" cy="279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680" y="2451746"/>
            <a:ext cx="4076112" cy="2976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8297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8475" y="244345"/>
            <a:ext cx="8167688"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sz="4000" dirty="0" smtClean="0">
                <a:ea typeface="MS PGothic" pitchFamily="34" charset="-128"/>
              </a:rPr>
              <a:t>Harvesting Leafy Herbs and Veggies</a:t>
            </a:r>
            <a:endParaRPr lang="en-US" sz="4000" dirty="0">
              <a:ea typeface="MS PGothic" pitchFamily="34" charset="-128"/>
            </a:endParaRPr>
          </a:p>
        </p:txBody>
      </p:sp>
      <p:sp>
        <p:nvSpPr>
          <p:cNvPr id="3" name="Content Placeholder 2"/>
          <p:cNvSpPr txBox="1">
            <a:spLocks/>
          </p:cNvSpPr>
          <p:nvPr/>
        </p:nvSpPr>
        <p:spPr>
          <a:xfrm>
            <a:off x="498475" y="988088"/>
            <a:ext cx="8167688" cy="414496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2800" dirty="0" smtClean="0">
                <a:latin typeface="Georgia" panose="02040502050405020303" pitchFamily="18" charset="0"/>
                <a:ea typeface="MS PGothic" pitchFamily="34" charset="-128"/>
              </a:rPr>
              <a:t>Clip using clean kitchen shears or sanitized clippers</a:t>
            </a:r>
          </a:p>
          <a:p>
            <a:pPr>
              <a:defRPr/>
            </a:pPr>
            <a:r>
              <a:rPr lang="en-US" sz="2800" dirty="0" smtClean="0">
                <a:latin typeface="Georgia" panose="02040502050405020303" pitchFamily="18" charset="0"/>
                <a:ea typeface="MS PGothic" pitchFamily="34" charset="-128"/>
              </a:rPr>
              <a:t>Sanitize clippers with product such as Lysol (least corrosive)</a:t>
            </a:r>
          </a:p>
          <a:p>
            <a:pPr>
              <a:defRPr/>
            </a:pPr>
            <a:r>
              <a:rPr lang="en-US" sz="2800" dirty="0" smtClean="0">
                <a:latin typeface="Georgia" panose="02040502050405020303" pitchFamily="18" charset="0"/>
                <a:ea typeface="MS PGothic" pitchFamily="34" charset="-128"/>
              </a:rPr>
              <a:t>Lubricate clippers after use to avoid corrosion.</a:t>
            </a:r>
          </a:p>
          <a:p>
            <a:pPr>
              <a:defRPr/>
            </a:pPr>
            <a:endParaRPr lang="en-US" sz="2800" dirty="0">
              <a:latin typeface="Georgia" panose="02040502050405020303" pitchFamily="18" charset="0"/>
              <a:ea typeface="MS PGothic" pitchFamily="34" charset="-128"/>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9017" y="3508482"/>
            <a:ext cx="2569928" cy="2035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6760" y="3611907"/>
            <a:ext cx="254158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5886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8475" y="278126"/>
            <a:ext cx="8167688"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fontAlgn="auto">
              <a:spcAft>
                <a:spcPts val="0"/>
              </a:spcAft>
              <a:defRPr/>
            </a:pPr>
            <a:r>
              <a:rPr lang="en-US" smtClean="0">
                <a:ea typeface="+mj-ea"/>
                <a:cs typeface="+mj-cs"/>
              </a:rPr>
              <a:t>Why Pay Attention to Harvest?</a:t>
            </a:r>
            <a:endParaRPr lang="en-US" dirty="0">
              <a:ea typeface="+mj-ea"/>
              <a:cs typeface="+mj-cs"/>
            </a:endParaRPr>
          </a:p>
        </p:txBody>
      </p:sp>
      <p:sp>
        <p:nvSpPr>
          <p:cNvPr id="3" name="Content Placeholder 2"/>
          <p:cNvSpPr txBox="1">
            <a:spLocks/>
          </p:cNvSpPr>
          <p:nvPr/>
        </p:nvSpPr>
        <p:spPr>
          <a:xfrm>
            <a:off x="498475" y="1247104"/>
            <a:ext cx="5451564" cy="414496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sz="2800" dirty="0" smtClean="0">
                <a:latin typeface="Georgia" panose="02040502050405020303" pitchFamily="18" charset="0"/>
                <a:ea typeface="+mn-ea"/>
                <a:cs typeface="+mn-cs"/>
              </a:rPr>
              <a:t>Resources go into producing a crop</a:t>
            </a:r>
          </a:p>
          <a:p>
            <a:pPr fontAlgn="auto">
              <a:spcAft>
                <a:spcPts val="0"/>
              </a:spcAft>
              <a:defRPr/>
            </a:pPr>
            <a:r>
              <a:rPr lang="en-US" sz="2800" dirty="0" smtClean="0">
                <a:latin typeface="Georgia" panose="02040502050405020303" pitchFamily="18" charset="0"/>
                <a:ea typeface="+mn-ea"/>
                <a:cs typeface="+mn-cs"/>
              </a:rPr>
              <a:t>Allows harvest to suit personal ripeness and </a:t>
            </a:r>
            <a:br>
              <a:rPr lang="en-US" sz="2800" dirty="0" smtClean="0">
                <a:latin typeface="Georgia" panose="02040502050405020303" pitchFamily="18" charset="0"/>
                <a:ea typeface="+mn-ea"/>
                <a:cs typeface="+mn-cs"/>
              </a:rPr>
            </a:br>
            <a:r>
              <a:rPr lang="en-US" sz="2800" dirty="0" smtClean="0">
                <a:latin typeface="Georgia" panose="02040502050405020303" pitchFamily="18" charset="0"/>
                <a:ea typeface="+mn-ea"/>
                <a:cs typeface="+mn-cs"/>
              </a:rPr>
              <a:t>preferences</a:t>
            </a:r>
          </a:p>
          <a:p>
            <a:pPr fontAlgn="auto">
              <a:spcAft>
                <a:spcPts val="0"/>
              </a:spcAft>
              <a:defRPr/>
            </a:pPr>
            <a:r>
              <a:rPr lang="en-US" sz="2800" dirty="0" smtClean="0">
                <a:latin typeface="Georgia" panose="02040502050405020303" pitchFamily="18" charset="0"/>
                <a:ea typeface="+mn-ea"/>
                <a:cs typeface="+mn-cs"/>
              </a:rPr>
              <a:t>Plan to be available to process harvest</a:t>
            </a:r>
          </a:p>
          <a:p>
            <a:pPr fontAlgn="auto">
              <a:spcAft>
                <a:spcPts val="0"/>
              </a:spcAft>
              <a:defRPr/>
            </a:pPr>
            <a:endParaRPr lang="en-US" sz="2800" dirty="0">
              <a:latin typeface="Georgia" panose="02040502050405020303" pitchFamily="18" charset="0"/>
              <a:ea typeface="+mn-ea"/>
              <a:cs typeface="+mn-cs"/>
            </a:endParaRP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1309" y="1247104"/>
            <a:ext cx="2414854" cy="3952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3478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8475" y="259336"/>
            <a:ext cx="8167688"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dirty="0" smtClean="0">
                <a:ea typeface="MS PGothic" pitchFamily="34" charset="-128"/>
              </a:rPr>
              <a:t>Sustained Harvest</a:t>
            </a:r>
            <a:endParaRPr lang="en-US" dirty="0">
              <a:ea typeface="MS PGothic" pitchFamily="34" charset="-128"/>
            </a:endParaRPr>
          </a:p>
        </p:txBody>
      </p:sp>
      <p:sp>
        <p:nvSpPr>
          <p:cNvPr id="3" name="Content Placeholder 2"/>
          <p:cNvSpPr txBox="1">
            <a:spLocks/>
          </p:cNvSpPr>
          <p:nvPr/>
        </p:nvSpPr>
        <p:spPr>
          <a:xfrm>
            <a:off x="498475" y="2588536"/>
            <a:ext cx="8167688" cy="3412292"/>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Wingdings" panose="05000000000000000000" pitchFamily="2" charset="2"/>
              <a:buNone/>
              <a:defRPr/>
            </a:pPr>
            <a:endParaRPr lang="en-US" sz="2200" dirty="0" smtClean="0">
              <a:ea typeface="MS PGothic" pitchFamily="34" charset="-128"/>
            </a:endParaRPr>
          </a:p>
          <a:p>
            <a:pPr marL="0" indent="0" algn="ctr">
              <a:buFont typeface="Wingdings" panose="05000000000000000000" pitchFamily="2" charset="2"/>
              <a:buNone/>
              <a:defRPr/>
            </a:pPr>
            <a:endParaRPr lang="en-US" sz="2200" dirty="0" smtClean="0">
              <a:ea typeface="MS PGothic" pitchFamily="34" charset="-128"/>
            </a:endParaRPr>
          </a:p>
          <a:p>
            <a:pPr marL="0" indent="0" algn="ctr">
              <a:buFont typeface="Wingdings" panose="05000000000000000000" pitchFamily="2" charset="2"/>
              <a:buNone/>
              <a:defRPr/>
            </a:pPr>
            <a:endParaRPr lang="en-US" sz="2200" dirty="0" smtClean="0">
              <a:ea typeface="MS PGothic" pitchFamily="34" charset="-128"/>
            </a:endParaRPr>
          </a:p>
          <a:p>
            <a:pPr marL="0" indent="0" algn="ctr">
              <a:buFont typeface="Wingdings" panose="05000000000000000000" pitchFamily="2" charset="2"/>
              <a:buNone/>
              <a:defRPr/>
            </a:pPr>
            <a:endParaRPr lang="en-US" sz="2200" dirty="0" smtClean="0">
              <a:ea typeface="MS PGothic" pitchFamily="34" charset="-128"/>
            </a:endParaRPr>
          </a:p>
          <a:p>
            <a:pPr marL="0" indent="0" algn="ctr">
              <a:buFont typeface="Wingdings" panose="05000000000000000000" pitchFamily="2" charset="2"/>
              <a:buNone/>
              <a:defRPr/>
            </a:pPr>
            <a:endParaRPr lang="en-US" sz="2200" dirty="0" smtClean="0">
              <a:ea typeface="MS PGothic" pitchFamily="34" charset="-128"/>
            </a:endParaRPr>
          </a:p>
          <a:p>
            <a:pPr marL="0" indent="0" algn="ctr">
              <a:buFont typeface="Wingdings" panose="05000000000000000000" pitchFamily="2" charset="2"/>
              <a:buNone/>
              <a:defRPr/>
            </a:pPr>
            <a:endParaRPr lang="en-US" sz="2200" dirty="0" smtClean="0">
              <a:ea typeface="MS PGothic" pitchFamily="34" charset="-128"/>
            </a:endParaRPr>
          </a:p>
          <a:p>
            <a:pPr marL="0" indent="0" algn="ctr">
              <a:buFont typeface="Wingdings" panose="05000000000000000000" pitchFamily="2" charset="2"/>
              <a:buNone/>
              <a:defRPr/>
            </a:pPr>
            <a:r>
              <a:rPr lang="en-US" sz="2200" dirty="0" smtClean="0">
                <a:latin typeface="Georgia" panose="02040502050405020303" pitchFamily="18" charset="0"/>
                <a:ea typeface="MS PGothic" pitchFamily="34" charset="-128"/>
              </a:rPr>
              <a:t>Sustain harvest of leafy crops by harvesting outside leaves frequently.</a:t>
            </a:r>
            <a:endParaRPr lang="en-US" sz="2200" dirty="0">
              <a:latin typeface="Georgia" panose="02040502050405020303" pitchFamily="18" charset="0"/>
              <a:ea typeface="MS PGothic" pitchFamily="34" charset="-128"/>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675" y="1026801"/>
            <a:ext cx="5923288" cy="3924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6701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8475" y="219833"/>
            <a:ext cx="8167688"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dirty="0" smtClean="0">
                <a:ea typeface="MS PGothic" pitchFamily="34" charset="-128"/>
              </a:rPr>
              <a:t>Proper Storage</a:t>
            </a:r>
            <a:br>
              <a:rPr lang="en-US" dirty="0" smtClean="0">
                <a:ea typeface="MS PGothic" pitchFamily="34" charset="-128"/>
              </a:rPr>
            </a:br>
            <a:r>
              <a:rPr lang="en-US" sz="3000" dirty="0" smtClean="0">
                <a:ea typeface="MS PGothic" pitchFamily="34" charset="-128"/>
              </a:rPr>
              <a:t>Short Term and Long Term</a:t>
            </a:r>
            <a:endParaRPr lang="en-US" sz="3000" dirty="0">
              <a:ea typeface="MS PGothic" pitchFamily="34" charset="-128"/>
            </a:endParaRPr>
          </a:p>
        </p:txBody>
      </p:sp>
      <p:sp>
        <p:nvSpPr>
          <p:cNvPr id="3" name="Content Placeholder 2"/>
          <p:cNvSpPr txBox="1">
            <a:spLocks/>
          </p:cNvSpPr>
          <p:nvPr/>
        </p:nvSpPr>
        <p:spPr>
          <a:xfrm>
            <a:off x="498475" y="1516505"/>
            <a:ext cx="8167688" cy="414496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2800" dirty="0" smtClean="0">
                <a:latin typeface="Georgia" panose="02040502050405020303" pitchFamily="18" charset="0"/>
                <a:ea typeface="MS PGothic" pitchFamily="34" charset="-128"/>
              </a:rPr>
              <a:t>One large tree may produce several hundred pounds of fruit…...  </a:t>
            </a:r>
          </a:p>
          <a:p>
            <a:pPr lvl="1">
              <a:defRPr/>
            </a:pPr>
            <a:r>
              <a:rPr lang="en-US" dirty="0" smtClean="0">
                <a:latin typeface="Georgia" panose="02040502050405020303" pitchFamily="18" charset="0"/>
                <a:ea typeface="MS PGothic" pitchFamily="34" charset="-128"/>
              </a:rPr>
              <a:t>Do you have time to process by canning, jamming, freezing or drying?</a:t>
            </a:r>
          </a:p>
          <a:p>
            <a:pPr lvl="1">
              <a:defRPr/>
            </a:pPr>
            <a:r>
              <a:rPr lang="en-US" dirty="0" smtClean="0">
                <a:latin typeface="Georgia" panose="02040502050405020303" pitchFamily="18" charset="0"/>
                <a:ea typeface="MS PGothic" pitchFamily="34" charset="-128"/>
              </a:rPr>
              <a:t>Do you have adequate freezer space?</a:t>
            </a:r>
          </a:p>
          <a:p>
            <a:pPr lvl="1">
              <a:defRPr/>
            </a:pPr>
            <a:r>
              <a:rPr lang="en-US" dirty="0" smtClean="0">
                <a:latin typeface="Georgia" panose="02040502050405020303" pitchFamily="18" charset="0"/>
                <a:ea typeface="MS PGothic" pitchFamily="34" charset="-128"/>
              </a:rPr>
              <a:t>Do you have a food dryer or places to sun dry?</a:t>
            </a:r>
          </a:p>
          <a:p>
            <a:pPr lvl="1">
              <a:defRPr/>
            </a:pPr>
            <a:r>
              <a:rPr lang="en-US" dirty="0" smtClean="0">
                <a:latin typeface="Georgia" panose="02040502050405020303" pitchFamily="18" charset="0"/>
                <a:ea typeface="MS PGothic" pitchFamily="34" charset="-128"/>
              </a:rPr>
              <a:t>Do you have space in the refrigerator to store fruit until ready to process?</a:t>
            </a:r>
          </a:p>
          <a:p>
            <a:pPr>
              <a:defRPr/>
            </a:pPr>
            <a:endParaRPr lang="en-US" sz="2400" dirty="0">
              <a:latin typeface="Georgia" panose="02040502050405020303" pitchFamily="18" charset="0"/>
              <a:ea typeface="MS PGothic" pitchFamily="34" charset="-128"/>
            </a:endParaRPr>
          </a:p>
        </p:txBody>
      </p:sp>
    </p:spTree>
    <p:extLst>
      <p:ext uri="{BB962C8B-B14F-4D97-AF65-F5344CB8AC3E}">
        <p14:creationId xmlns:p14="http://schemas.microsoft.com/office/powerpoint/2010/main" val="296780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8475" y="199375"/>
            <a:ext cx="8167688"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smtClean="0">
                <a:ea typeface="MS PGothic" pitchFamily="34" charset="-128"/>
              </a:rPr>
              <a:t>Key Storage Requirements</a:t>
            </a:r>
            <a:endParaRPr lang="en-US" dirty="0">
              <a:ea typeface="MS PGothic" pitchFamily="34" charset="-128"/>
            </a:endParaRPr>
          </a:p>
        </p:txBody>
      </p:sp>
      <p:sp>
        <p:nvSpPr>
          <p:cNvPr id="3" name="Content Placeholder 2"/>
          <p:cNvSpPr txBox="1">
            <a:spLocks/>
          </p:cNvSpPr>
          <p:nvPr/>
        </p:nvSpPr>
        <p:spPr>
          <a:xfrm>
            <a:off x="498475" y="1156741"/>
            <a:ext cx="6065611" cy="414496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defRPr/>
            </a:pPr>
            <a:r>
              <a:rPr lang="en-US" sz="2800" dirty="0" smtClean="0">
                <a:latin typeface="Georgia" panose="02040502050405020303" pitchFamily="18" charset="0"/>
                <a:ea typeface="MS PGothic" pitchFamily="34" charset="-128"/>
              </a:rPr>
              <a:t>Depends on Product:</a:t>
            </a:r>
          </a:p>
          <a:p>
            <a:pPr>
              <a:defRPr/>
            </a:pPr>
            <a:r>
              <a:rPr lang="en-US" sz="2800" dirty="0" smtClean="0">
                <a:latin typeface="Georgia" panose="02040502050405020303" pitchFamily="18" charset="0"/>
                <a:ea typeface="MS PGothic" pitchFamily="34" charset="-128"/>
              </a:rPr>
              <a:t>Most ripe fruit (apples, stone fruits, fig and berries)</a:t>
            </a:r>
          </a:p>
          <a:p>
            <a:pPr lvl="1">
              <a:defRPr/>
            </a:pPr>
            <a:r>
              <a:rPr lang="en-US" dirty="0" smtClean="0">
                <a:latin typeface="Georgia" panose="02040502050405020303" pitchFamily="18" charset="0"/>
                <a:ea typeface="MS PGothic" pitchFamily="34" charset="-128"/>
              </a:rPr>
              <a:t>Harvest in a.m. </a:t>
            </a:r>
          </a:p>
          <a:p>
            <a:pPr lvl="1">
              <a:defRPr/>
            </a:pPr>
            <a:r>
              <a:rPr lang="en-US" dirty="0" smtClean="0">
                <a:latin typeface="Georgia" panose="02040502050405020303" pitchFamily="18" charset="0"/>
                <a:ea typeface="MS PGothic" pitchFamily="34" charset="-128"/>
              </a:rPr>
              <a:t>Place in refrigerator at 32-35F ASAP</a:t>
            </a:r>
          </a:p>
          <a:p>
            <a:pPr lvl="1">
              <a:defRPr/>
            </a:pPr>
            <a:r>
              <a:rPr lang="en-US" dirty="0" smtClean="0">
                <a:latin typeface="Georgia" panose="02040502050405020303" pitchFamily="18" charset="0"/>
                <a:ea typeface="MS PGothic" pitchFamily="34" charset="-128"/>
              </a:rPr>
              <a:t>Get fruit cold after harvest and keep cold </a:t>
            </a:r>
            <a:br>
              <a:rPr lang="en-US" dirty="0" smtClean="0">
                <a:latin typeface="Georgia" panose="02040502050405020303" pitchFamily="18" charset="0"/>
                <a:ea typeface="MS PGothic" pitchFamily="34" charset="-128"/>
              </a:rPr>
            </a:br>
            <a:r>
              <a:rPr lang="en-US" dirty="0" smtClean="0">
                <a:latin typeface="Georgia" panose="02040502050405020303" pitchFamily="18" charset="0"/>
                <a:ea typeface="MS PGothic" pitchFamily="34" charset="-128"/>
              </a:rPr>
              <a:t>until use</a:t>
            </a:r>
          </a:p>
          <a:p>
            <a:pPr>
              <a:defRPr/>
            </a:pPr>
            <a:endParaRPr lang="en-US" sz="2400" dirty="0" smtClean="0">
              <a:latin typeface="Georgia" panose="02040502050405020303" pitchFamily="18" charset="0"/>
              <a:ea typeface="MS PGothic" pitchFamily="34" charset="-128"/>
            </a:endParaRPr>
          </a:p>
          <a:p>
            <a:pPr>
              <a:defRPr/>
            </a:pPr>
            <a:endParaRPr lang="en-US" sz="2400" dirty="0">
              <a:latin typeface="Georgia" panose="02040502050405020303" pitchFamily="18" charset="0"/>
              <a:ea typeface="MS PGothic" pitchFamily="34" charset="-128"/>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8170" y="2008414"/>
            <a:ext cx="2307993" cy="173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9749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24291" y="394247"/>
            <a:ext cx="8167688"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dirty="0" smtClean="0">
                <a:ea typeface="MS PGothic" pitchFamily="34" charset="-128"/>
              </a:rPr>
              <a:t>Key Storage Requirements</a:t>
            </a:r>
            <a:endParaRPr lang="en-US" dirty="0">
              <a:ea typeface="MS PGothic" pitchFamily="34" charset="-128"/>
            </a:endParaRPr>
          </a:p>
        </p:txBody>
      </p:sp>
      <p:sp>
        <p:nvSpPr>
          <p:cNvPr id="3" name="Content Placeholder 2"/>
          <p:cNvSpPr txBox="1">
            <a:spLocks/>
          </p:cNvSpPr>
          <p:nvPr/>
        </p:nvSpPr>
        <p:spPr>
          <a:xfrm>
            <a:off x="524291" y="1270416"/>
            <a:ext cx="3514725" cy="4573588"/>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defRPr/>
            </a:pPr>
            <a:r>
              <a:rPr lang="en-US" sz="2400" dirty="0" smtClean="0">
                <a:latin typeface="Georgia" panose="02040502050405020303" pitchFamily="18" charset="0"/>
                <a:ea typeface="MS PGothic" pitchFamily="34" charset="-128"/>
              </a:rPr>
              <a:t>Tropical fruit (olive, citrus, cherimoya, mango, papaya, avocado)</a:t>
            </a:r>
          </a:p>
          <a:p>
            <a:pPr>
              <a:defRPr/>
            </a:pPr>
            <a:r>
              <a:rPr lang="en-US" sz="2400" dirty="0" smtClean="0">
                <a:latin typeface="Georgia" panose="02040502050405020303" pitchFamily="18" charset="0"/>
                <a:ea typeface="MS PGothic" pitchFamily="34" charset="-128"/>
              </a:rPr>
              <a:t>Store on counter until ripe at temperatures between 68-77F</a:t>
            </a:r>
          </a:p>
          <a:p>
            <a:pPr>
              <a:defRPr/>
            </a:pPr>
            <a:r>
              <a:rPr lang="en-US" sz="2400" dirty="0" smtClean="0">
                <a:latin typeface="Georgia" panose="02040502050405020303" pitchFamily="18" charset="0"/>
                <a:ea typeface="MS PGothic" pitchFamily="34" charset="-128"/>
              </a:rPr>
              <a:t>For cold storage, store between 50-59F</a:t>
            </a:r>
          </a:p>
          <a:p>
            <a:pPr>
              <a:defRPr/>
            </a:pPr>
            <a:endParaRPr lang="en-US" sz="2400" dirty="0" smtClean="0">
              <a:latin typeface="Georgia" panose="02040502050405020303" pitchFamily="18" charset="0"/>
              <a:ea typeface="MS PGothic" pitchFamily="34" charset="-128"/>
            </a:endParaRPr>
          </a:p>
          <a:p>
            <a:pPr>
              <a:defRPr/>
            </a:pPr>
            <a:endParaRPr lang="en-US" sz="2400" dirty="0" smtClean="0">
              <a:latin typeface="Georgia" panose="02040502050405020303" pitchFamily="18" charset="0"/>
              <a:ea typeface="MS PGothic" pitchFamily="34" charset="-128"/>
            </a:endParaRPr>
          </a:p>
          <a:p>
            <a:pPr>
              <a:defRPr/>
            </a:pPr>
            <a:endParaRPr lang="en-US" sz="2400" dirty="0">
              <a:latin typeface="Georgia" panose="02040502050405020303" pitchFamily="18" charset="0"/>
              <a:ea typeface="MS PGothic" pitchFamily="34" charset="-128"/>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9016" y="1270416"/>
            <a:ext cx="47244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7385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8475" y="199375"/>
            <a:ext cx="8167688"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smtClean="0">
                <a:ea typeface="MS PGothic" pitchFamily="34" charset="-128"/>
              </a:rPr>
              <a:t>Key Storage Requirements</a:t>
            </a:r>
            <a:endParaRPr lang="en-US" dirty="0">
              <a:ea typeface="MS PGothic" pitchFamily="34" charset="-128"/>
            </a:endParaRPr>
          </a:p>
        </p:txBody>
      </p:sp>
      <p:sp>
        <p:nvSpPr>
          <p:cNvPr id="3" name="Content Placeholder 2"/>
          <p:cNvSpPr txBox="1">
            <a:spLocks/>
          </p:cNvSpPr>
          <p:nvPr/>
        </p:nvSpPr>
        <p:spPr>
          <a:xfrm>
            <a:off x="463550" y="1137587"/>
            <a:ext cx="8167688" cy="414496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defRPr/>
            </a:pPr>
            <a:r>
              <a:rPr lang="en-US" sz="2400" dirty="0" smtClean="0">
                <a:latin typeface="Georgia" panose="02040502050405020303" pitchFamily="18" charset="0"/>
                <a:ea typeface="MS PGothic" pitchFamily="34" charset="-128"/>
              </a:rPr>
              <a:t>Fruit that must ripen further (stone fruits, pears, kiwi, avocado)</a:t>
            </a:r>
          </a:p>
          <a:p>
            <a:pPr>
              <a:defRPr/>
            </a:pPr>
            <a:r>
              <a:rPr lang="en-US" sz="2400" dirty="0" smtClean="0">
                <a:latin typeface="Georgia" panose="02040502050405020303" pitchFamily="18" charset="0"/>
                <a:ea typeface="MS PGothic" pitchFamily="34" charset="-128"/>
              </a:rPr>
              <a:t>Countertop</a:t>
            </a:r>
          </a:p>
          <a:p>
            <a:pPr>
              <a:defRPr/>
            </a:pPr>
            <a:r>
              <a:rPr lang="en-US" sz="2400" dirty="0" smtClean="0">
                <a:latin typeface="Georgia" panose="02040502050405020303" pitchFamily="18" charset="0"/>
                <a:ea typeface="MS PGothic" pitchFamily="34" charset="-128"/>
              </a:rPr>
              <a:t>Then cool storage</a:t>
            </a:r>
          </a:p>
          <a:p>
            <a:pPr>
              <a:defRPr/>
            </a:pPr>
            <a:endParaRPr lang="en-US" sz="2400" dirty="0" smtClean="0">
              <a:latin typeface="Georgia" panose="02040502050405020303" pitchFamily="18" charset="0"/>
              <a:ea typeface="MS PGothic" pitchFamily="34" charset="-128"/>
            </a:endParaRPr>
          </a:p>
          <a:p>
            <a:pPr>
              <a:defRPr/>
            </a:pPr>
            <a:endParaRPr lang="en-US" sz="2400" dirty="0">
              <a:latin typeface="Georgia" panose="02040502050405020303" pitchFamily="18" charset="0"/>
              <a:ea typeface="MS PGothic" pitchFamily="34" charset="-128"/>
            </a:endParaRPr>
          </a:p>
        </p:txBody>
      </p:sp>
      <p:pic>
        <p:nvPicPr>
          <p:cNvPr id="4" name="Picture 6" descr="http://www.stuffcookswant.com/wp-content/uploads/2009/07/liivia-fruit-ripeniing-bow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5562" y="2873370"/>
            <a:ext cx="6729226" cy="259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1618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8475" y="321638"/>
            <a:ext cx="8167688"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dirty="0" smtClean="0">
                <a:ea typeface="MS PGothic" pitchFamily="34" charset="-128"/>
              </a:rPr>
              <a:t>Key Storage Requirements</a:t>
            </a:r>
            <a:endParaRPr lang="en-US" dirty="0">
              <a:ea typeface="MS PGothic" pitchFamily="34" charset="-128"/>
            </a:endParaRPr>
          </a:p>
        </p:txBody>
      </p:sp>
      <p:sp>
        <p:nvSpPr>
          <p:cNvPr id="3" name="Content Placeholder 2"/>
          <p:cNvSpPr txBox="1">
            <a:spLocks/>
          </p:cNvSpPr>
          <p:nvPr/>
        </p:nvSpPr>
        <p:spPr>
          <a:xfrm>
            <a:off x="498475" y="1437650"/>
            <a:ext cx="8167688" cy="414496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Wingdings" panose="05000000000000000000" pitchFamily="2" charset="2"/>
              <a:buNone/>
              <a:defRPr/>
            </a:pPr>
            <a:endParaRPr lang="en-US" dirty="0" smtClean="0">
              <a:ea typeface="MS PGothic" pitchFamily="34" charset="-128"/>
            </a:endParaRPr>
          </a:p>
          <a:p>
            <a:pPr marL="0" indent="0" algn="ctr">
              <a:buFont typeface="Wingdings" panose="05000000000000000000" pitchFamily="2" charset="2"/>
              <a:buNone/>
              <a:defRPr/>
            </a:pPr>
            <a:endParaRPr lang="en-US" dirty="0" smtClean="0">
              <a:ea typeface="MS PGothic" pitchFamily="34" charset="-128"/>
            </a:endParaRPr>
          </a:p>
          <a:p>
            <a:pPr marL="0" indent="0" algn="ctr">
              <a:buFont typeface="Wingdings" panose="05000000000000000000" pitchFamily="2" charset="2"/>
              <a:buNone/>
              <a:defRPr/>
            </a:pPr>
            <a:endParaRPr lang="en-US" dirty="0" smtClean="0">
              <a:ea typeface="MS PGothic" pitchFamily="34" charset="-128"/>
            </a:endParaRPr>
          </a:p>
          <a:p>
            <a:pPr marL="0" indent="0" algn="ctr">
              <a:buFont typeface="Wingdings" panose="05000000000000000000" pitchFamily="2" charset="2"/>
              <a:buNone/>
              <a:defRPr/>
            </a:pPr>
            <a:endParaRPr lang="en-US" dirty="0" smtClean="0">
              <a:ea typeface="MS PGothic" pitchFamily="34" charset="-128"/>
            </a:endParaRPr>
          </a:p>
          <a:p>
            <a:pPr marL="0" indent="0" algn="ctr">
              <a:buFont typeface="Wingdings" panose="05000000000000000000" pitchFamily="2" charset="2"/>
              <a:buNone/>
              <a:defRPr/>
            </a:pPr>
            <a:endParaRPr lang="en-US" dirty="0" smtClean="0">
              <a:ea typeface="MS PGothic" pitchFamily="34" charset="-128"/>
            </a:endParaRPr>
          </a:p>
          <a:p>
            <a:pPr marL="0" indent="0" algn="ctr">
              <a:buFont typeface="Wingdings" panose="05000000000000000000" pitchFamily="2" charset="2"/>
              <a:buNone/>
              <a:defRPr/>
            </a:pPr>
            <a:endParaRPr lang="en-US" dirty="0" smtClean="0">
              <a:ea typeface="MS PGothic" pitchFamily="34" charset="-128"/>
            </a:endParaRPr>
          </a:p>
          <a:p>
            <a:pPr marL="0" indent="0" algn="ctr">
              <a:buFont typeface="Wingdings" panose="05000000000000000000" pitchFamily="2" charset="2"/>
              <a:buNone/>
              <a:defRPr/>
            </a:pPr>
            <a:r>
              <a:rPr lang="en-US" sz="2000" dirty="0" smtClean="0">
                <a:latin typeface="Georgia" panose="02040502050405020303" pitchFamily="18" charset="0"/>
                <a:ea typeface="MS PGothic" pitchFamily="34" charset="-128"/>
              </a:rPr>
              <a:t>Storing harvested fruit in layers of paper for countertop ripening and refrigeration.</a:t>
            </a:r>
            <a:endParaRPr lang="en-US" sz="2000" dirty="0">
              <a:latin typeface="Georgia" panose="02040502050405020303" pitchFamily="18" charset="0"/>
              <a:ea typeface="MS PGothic" pitchFamily="34" charset="-128"/>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202" y="1269531"/>
            <a:ext cx="5211087" cy="3472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277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78126"/>
            <a:ext cx="9055045" cy="1388487"/>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sz="2600" dirty="0" smtClean="0">
                <a:ea typeface="MS PGothic" pitchFamily="34" charset="-128"/>
              </a:rPr>
              <a:t>http://ucce.ucdavis.edu/files/datastore/234-1920.pdf</a:t>
            </a:r>
            <a:r>
              <a:rPr lang="en-US" dirty="0" smtClean="0">
                <a:ea typeface="MS PGothic" pitchFamily="34" charset="-128"/>
              </a:rPr>
              <a:t/>
            </a:r>
            <a:br>
              <a:rPr lang="en-US" dirty="0" smtClean="0">
                <a:ea typeface="MS PGothic" pitchFamily="34" charset="-128"/>
              </a:rPr>
            </a:br>
            <a:endParaRPr lang="en-US" dirty="0">
              <a:ea typeface="MS PGothic" pitchFamily="34" charset="-128"/>
            </a:endParaRPr>
          </a:p>
        </p:txBody>
      </p:sp>
      <p:pic>
        <p:nvPicPr>
          <p:cNvPr id="2" name="Picture 1"/>
          <p:cNvPicPr>
            <a:picLocks noChangeAspect="1"/>
          </p:cNvPicPr>
          <p:nvPr/>
        </p:nvPicPr>
        <p:blipFill>
          <a:blip r:embed="rId3"/>
          <a:stretch>
            <a:fillRect/>
          </a:stretch>
        </p:blipFill>
        <p:spPr>
          <a:xfrm>
            <a:off x="832758" y="772369"/>
            <a:ext cx="7646533" cy="5924797"/>
          </a:xfrm>
          <a:prstGeom prst="rect">
            <a:avLst/>
          </a:prstGeom>
        </p:spPr>
      </p:pic>
    </p:spTree>
    <p:extLst>
      <p:ext uri="{BB962C8B-B14F-4D97-AF65-F5344CB8AC3E}">
        <p14:creationId xmlns:p14="http://schemas.microsoft.com/office/powerpoint/2010/main" val="2476283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8475" y="484188"/>
            <a:ext cx="8167688"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smtClean="0">
                <a:ea typeface="MS PGothic" pitchFamily="34" charset="-128"/>
              </a:rPr>
              <a:t>Notes about Refrigeration</a:t>
            </a:r>
            <a:endParaRPr lang="en-US" dirty="0">
              <a:ea typeface="MS PGothic" pitchFamily="34" charset="-128"/>
            </a:endParaRPr>
          </a:p>
        </p:txBody>
      </p:sp>
      <p:sp>
        <p:nvSpPr>
          <p:cNvPr id="3" name="Content Placeholder 2"/>
          <p:cNvSpPr txBox="1">
            <a:spLocks/>
          </p:cNvSpPr>
          <p:nvPr/>
        </p:nvSpPr>
        <p:spPr>
          <a:xfrm>
            <a:off x="498475" y="1411574"/>
            <a:ext cx="8167688" cy="414496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2000" dirty="0" smtClean="0">
                <a:latin typeface="Georgia" panose="02040502050405020303" pitchFamily="18" charset="0"/>
                <a:ea typeface="MS PGothic" pitchFamily="34" charset="-128"/>
              </a:rPr>
              <a:t>Plant on second refrigerator for fruit/vegetable harvest</a:t>
            </a:r>
          </a:p>
          <a:p>
            <a:pPr lvl="1">
              <a:defRPr/>
            </a:pPr>
            <a:r>
              <a:rPr lang="en-US" sz="2000" dirty="0" smtClean="0">
                <a:latin typeface="Georgia" panose="02040502050405020303" pitchFamily="18" charset="0"/>
                <a:ea typeface="MS PGothic" pitchFamily="34" charset="-128"/>
              </a:rPr>
              <a:t>Energy efficient model</a:t>
            </a:r>
          </a:p>
          <a:p>
            <a:pPr lvl="1">
              <a:defRPr/>
            </a:pPr>
            <a:r>
              <a:rPr lang="en-US" sz="2000" dirty="0" smtClean="0">
                <a:latin typeface="Georgia" panose="02040502050405020303" pitchFamily="18" charset="0"/>
                <a:ea typeface="MS PGothic" pitchFamily="34" charset="-128"/>
              </a:rPr>
              <a:t>Wide doors for loading/unloading</a:t>
            </a:r>
          </a:p>
          <a:p>
            <a:pPr lvl="1">
              <a:defRPr/>
            </a:pPr>
            <a:r>
              <a:rPr lang="en-US" sz="2000" dirty="0" smtClean="0">
                <a:latin typeface="Georgia" panose="02040502050405020303" pitchFamily="18" charset="0"/>
                <a:ea typeface="MS PGothic" pitchFamily="34" charset="-128"/>
              </a:rPr>
              <a:t>Uniform cold air distribution</a:t>
            </a:r>
          </a:p>
          <a:p>
            <a:pPr lvl="1">
              <a:defRPr/>
            </a:pPr>
            <a:r>
              <a:rPr lang="en-US" sz="2000" dirty="0" smtClean="0">
                <a:latin typeface="Georgia" panose="02040502050405020303" pitchFamily="18" charset="0"/>
                <a:ea typeface="MS PGothic" pitchFamily="34" charset="-128"/>
              </a:rPr>
              <a:t>Accurate temperature controls</a:t>
            </a:r>
          </a:p>
          <a:p>
            <a:pPr lvl="1">
              <a:defRPr/>
            </a:pPr>
            <a:r>
              <a:rPr lang="en-US" sz="2000" dirty="0" smtClean="0">
                <a:latin typeface="Georgia" panose="02040502050405020303" pitchFamily="18" charset="0"/>
                <a:ea typeface="MS PGothic" pitchFamily="34" charset="-128"/>
              </a:rPr>
              <a:t>Layer fruit in paper to avoid fruit to fruit disease transmission</a:t>
            </a:r>
          </a:p>
          <a:p>
            <a:pPr lvl="1">
              <a:defRPr/>
            </a:pPr>
            <a:r>
              <a:rPr lang="en-US" sz="2000" dirty="0" smtClean="0">
                <a:latin typeface="Georgia" panose="02040502050405020303" pitchFamily="18" charset="0"/>
                <a:ea typeface="MS PGothic" pitchFamily="34" charset="-128"/>
              </a:rPr>
              <a:t>Keep fruit away from walls with adequate air around each fruit.  </a:t>
            </a:r>
          </a:p>
          <a:p>
            <a:pPr lvl="1">
              <a:defRPr/>
            </a:pPr>
            <a:r>
              <a:rPr lang="en-US" sz="2000" dirty="0" smtClean="0">
                <a:latin typeface="Georgia" panose="02040502050405020303" pitchFamily="18" charset="0"/>
                <a:ea typeface="MS PGothic" pitchFamily="34" charset="-128"/>
              </a:rPr>
              <a:t>Don’t put fruit in wet</a:t>
            </a:r>
          </a:p>
          <a:p>
            <a:pPr lvl="1">
              <a:defRPr/>
            </a:pPr>
            <a:r>
              <a:rPr lang="en-US" sz="2000" dirty="0" smtClean="0">
                <a:latin typeface="Georgia" panose="02040502050405020303" pitchFamily="18" charset="0"/>
                <a:ea typeface="MS PGothic" pitchFamily="34" charset="-128"/>
              </a:rPr>
              <a:t>Most can be maintained at only about 45F or somewhat lower.  If possible, maintain at 35F for all temperature fruits and vegetables. </a:t>
            </a:r>
            <a:endParaRPr lang="en-US" sz="2000" dirty="0">
              <a:latin typeface="Georgia" panose="02040502050405020303" pitchFamily="18" charset="0"/>
              <a:ea typeface="MS PGothic" pitchFamily="34" charset="-128"/>
            </a:endParaRPr>
          </a:p>
        </p:txBody>
      </p:sp>
    </p:spTree>
    <p:extLst>
      <p:ext uri="{BB962C8B-B14F-4D97-AF65-F5344CB8AC3E}">
        <p14:creationId xmlns:p14="http://schemas.microsoft.com/office/powerpoint/2010/main" val="18521845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98475" y="0"/>
            <a:ext cx="8167688"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sz="4000" dirty="0" smtClean="0">
                <a:ea typeface="MS PGothic" pitchFamily="34" charset="-128"/>
              </a:rPr>
              <a:t>What about Storing Vegetables?</a:t>
            </a:r>
            <a:endParaRPr lang="en-US" sz="4000" dirty="0">
              <a:ea typeface="MS PGothic" pitchFamily="34" charset="-128"/>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463" y="685539"/>
            <a:ext cx="7369711" cy="48158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5972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8475" y="227013"/>
            <a:ext cx="8167688"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dirty="0" smtClean="0">
                <a:ea typeface="MS PGothic" pitchFamily="34" charset="-128"/>
              </a:rPr>
              <a:t>What about Storing Vegetables?</a:t>
            </a:r>
            <a:br>
              <a:rPr lang="en-US" dirty="0" smtClean="0">
                <a:ea typeface="MS PGothic" pitchFamily="34" charset="-128"/>
              </a:rPr>
            </a:br>
            <a:r>
              <a:rPr lang="en-US" sz="2800" dirty="0" smtClean="0">
                <a:ea typeface="MS PGothic" pitchFamily="34" charset="-128"/>
              </a:rPr>
              <a:t>http://ucanr.org/sites/gardenweb/files/29040.pdf</a:t>
            </a:r>
            <a:endParaRPr lang="en-US" sz="2800" dirty="0">
              <a:ea typeface="MS PGothic" pitchFamily="34" charset="-128"/>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170" y="1528763"/>
            <a:ext cx="7654361" cy="398761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239" y="1528764"/>
            <a:ext cx="2228805" cy="420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6985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8475" y="199375"/>
            <a:ext cx="8167688"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fontAlgn="auto">
              <a:spcAft>
                <a:spcPts val="0"/>
              </a:spcAft>
              <a:defRPr/>
            </a:pPr>
            <a:r>
              <a:rPr lang="en-US" smtClean="0">
                <a:ea typeface="+mj-ea"/>
                <a:cs typeface="+mj-cs"/>
              </a:rPr>
              <a:t>General Rules of Harvest</a:t>
            </a:r>
            <a:endParaRPr lang="en-US" dirty="0">
              <a:ea typeface="+mj-ea"/>
              <a:cs typeface="+mj-cs"/>
            </a:endParaRPr>
          </a:p>
        </p:txBody>
      </p:sp>
      <p:sp>
        <p:nvSpPr>
          <p:cNvPr id="3" name="Content Placeholder 2"/>
          <p:cNvSpPr txBox="1">
            <a:spLocks/>
          </p:cNvSpPr>
          <p:nvPr/>
        </p:nvSpPr>
        <p:spPr>
          <a:xfrm>
            <a:off x="498475" y="1315387"/>
            <a:ext cx="5360988" cy="414496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None/>
              <a:defRPr/>
            </a:pPr>
            <a:r>
              <a:rPr lang="en-US" dirty="0" smtClean="0">
                <a:latin typeface="Georgia" panose="02040502050405020303" pitchFamily="18" charset="0"/>
                <a:ea typeface="+mn-ea"/>
                <a:cs typeface="+mn-cs"/>
              </a:rPr>
              <a:t>Each crop has an optimum harvest period </a:t>
            </a:r>
            <a:br>
              <a:rPr lang="en-US" dirty="0" smtClean="0">
                <a:latin typeface="Georgia" panose="02040502050405020303" pitchFamily="18" charset="0"/>
                <a:ea typeface="+mn-ea"/>
                <a:cs typeface="+mn-cs"/>
              </a:rPr>
            </a:br>
            <a:r>
              <a:rPr lang="en-US" dirty="0" smtClean="0">
                <a:latin typeface="Georgia" panose="02040502050405020303" pitchFamily="18" charset="0"/>
                <a:ea typeface="+mn-ea"/>
                <a:cs typeface="+mn-cs"/>
              </a:rPr>
              <a:t>and method.</a:t>
            </a:r>
          </a:p>
          <a:p>
            <a:pPr lvl="1" fontAlgn="auto">
              <a:spcAft>
                <a:spcPts val="0"/>
              </a:spcAft>
              <a:defRPr/>
            </a:pPr>
            <a:r>
              <a:rPr lang="en-US" dirty="0" smtClean="0">
                <a:latin typeface="Georgia" panose="02040502050405020303" pitchFamily="18" charset="0"/>
                <a:ea typeface="+mn-ea"/>
              </a:rPr>
              <a:t>Varies based on:</a:t>
            </a:r>
          </a:p>
          <a:p>
            <a:pPr lvl="2" fontAlgn="auto">
              <a:spcAft>
                <a:spcPts val="0"/>
              </a:spcAft>
              <a:defRPr/>
            </a:pPr>
            <a:r>
              <a:rPr lang="en-US" dirty="0" smtClean="0">
                <a:latin typeface="Georgia" panose="02040502050405020303" pitchFamily="18" charset="0"/>
                <a:ea typeface="+mn-ea"/>
              </a:rPr>
              <a:t>Individual taste preferences</a:t>
            </a:r>
          </a:p>
          <a:p>
            <a:pPr lvl="2" fontAlgn="auto">
              <a:spcAft>
                <a:spcPts val="0"/>
              </a:spcAft>
              <a:defRPr/>
            </a:pPr>
            <a:r>
              <a:rPr lang="en-US" dirty="0" smtClean="0">
                <a:latin typeface="Georgia" panose="02040502050405020303" pitchFamily="18" charset="0"/>
                <a:ea typeface="+mn-ea"/>
              </a:rPr>
              <a:t>Physiological characteristics of the fruit</a:t>
            </a:r>
          </a:p>
          <a:p>
            <a:pPr lvl="2" fontAlgn="auto">
              <a:spcAft>
                <a:spcPts val="0"/>
              </a:spcAft>
              <a:defRPr/>
            </a:pPr>
            <a:r>
              <a:rPr lang="en-US" dirty="0" smtClean="0">
                <a:latin typeface="Georgia" panose="02040502050405020303" pitchFamily="18" charset="0"/>
                <a:ea typeface="+mn-ea"/>
              </a:rPr>
              <a:t>Planned use of the crop</a:t>
            </a:r>
          </a:p>
          <a:p>
            <a:pPr fontAlgn="auto">
              <a:spcAft>
                <a:spcPts val="0"/>
              </a:spcAft>
              <a:defRPr/>
            </a:pPr>
            <a:endParaRPr lang="en-US" dirty="0">
              <a:latin typeface="Georgia" panose="02040502050405020303" pitchFamily="18" charset="0"/>
              <a:ea typeface="+mn-ea"/>
              <a:cs typeface="+mn-cs"/>
            </a:endParaRP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5690" y="1424064"/>
            <a:ext cx="2440473" cy="3751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4559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8475" y="259336"/>
            <a:ext cx="8167688"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dirty="0" smtClean="0">
                <a:ea typeface="MS PGothic" pitchFamily="34" charset="-128"/>
              </a:rPr>
              <a:t>Food Storage and Preservation</a:t>
            </a:r>
            <a:br>
              <a:rPr lang="en-US" dirty="0" smtClean="0">
                <a:ea typeface="MS PGothic" pitchFamily="34" charset="-128"/>
              </a:rPr>
            </a:br>
            <a:r>
              <a:rPr lang="en-US" sz="3000" dirty="0" smtClean="0">
                <a:ea typeface="MS PGothic" pitchFamily="34" charset="-128"/>
              </a:rPr>
              <a:t>Cut Fruits and Vegetables</a:t>
            </a:r>
            <a:endParaRPr lang="en-US" sz="3000" dirty="0">
              <a:ea typeface="MS PGothic" pitchFamily="34" charset="-128"/>
            </a:endParaRPr>
          </a:p>
        </p:txBody>
      </p:sp>
      <p:sp>
        <p:nvSpPr>
          <p:cNvPr id="3" name="Content Placeholder 2"/>
          <p:cNvSpPr txBox="1">
            <a:spLocks/>
          </p:cNvSpPr>
          <p:nvPr/>
        </p:nvSpPr>
        <p:spPr>
          <a:xfrm>
            <a:off x="498475" y="1541670"/>
            <a:ext cx="4882994" cy="414496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defRPr/>
            </a:pPr>
            <a:r>
              <a:rPr lang="en-US" sz="2400" dirty="0" smtClean="0">
                <a:latin typeface="Georgia" panose="02040502050405020303" pitchFamily="18" charset="0"/>
                <a:ea typeface="MS PGothic" pitchFamily="34" charset="-128"/>
              </a:rPr>
              <a:t>Cut produce should be consumed immediately </a:t>
            </a:r>
            <a:br>
              <a:rPr lang="en-US" sz="2400" dirty="0" smtClean="0">
                <a:latin typeface="Georgia" panose="02040502050405020303" pitchFamily="18" charset="0"/>
                <a:ea typeface="MS PGothic" pitchFamily="34" charset="-128"/>
              </a:rPr>
            </a:br>
            <a:r>
              <a:rPr lang="en-US" sz="2400" dirty="0" smtClean="0">
                <a:latin typeface="Georgia" panose="02040502050405020303" pitchFamily="18" charset="0"/>
                <a:ea typeface="MS PGothic" pitchFamily="34" charset="-128"/>
              </a:rPr>
              <a:t>or refrigerated within 2 hours</a:t>
            </a:r>
            <a:br>
              <a:rPr lang="en-US" sz="2400" dirty="0" smtClean="0">
                <a:latin typeface="Georgia" panose="02040502050405020303" pitchFamily="18" charset="0"/>
                <a:ea typeface="MS PGothic" pitchFamily="34" charset="-128"/>
              </a:rPr>
            </a:br>
            <a:r>
              <a:rPr lang="en-US" sz="2400" dirty="0" smtClean="0">
                <a:latin typeface="Georgia" panose="02040502050405020303" pitchFamily="18" charset="0"/>
                <a:ea typeface="MS PGothic" pitchFamily="34" charset="-128"/>
              </a:rPr>
              <a:t>(1 hour if &gt;90°F) </a:t>
            </a:r>
          </a:p>
          <a:p>
            <a:pPr>
              <a:defRPr/>
            </a:pPr>
            <a:endParaRPr lang="en-US" sz="2400" dirty="0">
              <a:latin typeface="Georgia" panose="02040502050405020303" pitchFamily="18" charset="0"/>
              <a:ea typeface="MS PGothic" pitchFamily="34" charset="-128"/>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042" y="1541670"/>
            <a:ext cx="3124200" cy="415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3082" y="3163914"/>
            <a:ext cx="3608387" cy="240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74830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8475" y="347663"/>
            <a:ext cx="8167688"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dirty="0" smtClean="0">
                <a:ea typeface="MS PGothic" pitchFamily="34" charset="-128"/>
              </a:rPr>
              <a:t>Long-Term Storage</a:t>
            </a:r>
            <a:endParaRPr lang="en-US" dirty="0">
              <a:ea typeface="MS PGothic" pitchFamily="34" charset="-128"/>
            </a:endParaRPr>
          </a:p>
        </p:txBody>
      </p:sp>
      <p:sp>
        <p:nvSpPr>
          <p:cNvPr id="3" name="Content Placeholder 2"/>
          <p:cNvSpPr txBox="1">
            <a:spLocks/>
          </p:cNvSpPr>
          <p:nvPr/>
        </p:nvSpPr>
        <p:spPr>
          <a:xfrm>
            <a:off x="498475" y="1487330"/>
            <a:ext cx="3893643" cy="414496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defRPr/>
            </a:pPr>
            <a:r>
              <a:rPr lang="en-US" sz="2400" dirty="0" smtClean="0">
                <a:latin typeface="Georgia" panose="02040502050405020303" pitchFamily="18" charset="0"/>
                <a:ea typeface="MS PGothic" pitchFamily="34" charset="-128"/>
              </a:rPr>
              <a:t>Several methods of home preservation</a:t>
            </a:r>
          </a:p>
          <a:p>
            <a:pPr>
              <a:defRPr/>
            </a:pPr>
            <a:r>
              <a:rPr lang="en-US" sz="2400" dirty="0" smtClean="0">
                <a:latin typeface="Georgia" panose="02040502050405020303" pitchFamily="18" charset="0"/>
                <a:ea typeface="MS PGothic" pitchFamily="34" charset="-128"/>
              </a:rPr>
              <a:t>Freezing</a:t>
            </a:r>
          </a:p>
          <a:p>
            <a:pPr>
              <a:defRPr/>
            </a:pPr>
            <a:r>
              <a:rPr lang="en-US" sz="2400" dirty="0" smtClean="0">
                <a:latin typeface="Georgia" panose="02040502050405020303" pitchFamily="18" charset="0"/>
                <a:ea typeface="MS PGothic" pitchFamily="34" charset="-128"/>
              </a:rPr>
              <a:t>Drying </a:t>
            </a:r>
          </a:p>
          <a:p>
            <a:pPr>
              <a:defRPr/>
            </a:pPr>
            <a:r>
              <a:rPr lang="en-US" sz="2400" dirty="0" smtClean="0">
                <a:latin typeface="Georgia" panose="02040502050405020303" pitchFamily="18" charset="0"/>
                <a:ea typeface="MS PGothic" pitchFamily="34" charset="-128"/>
              </a:rPr>
              <a:t>Fermentation</a:t>
            </a:r>
          </a:p>
          <a:p>
            <a:pPr>
              <a:defRPr/>
            </a:pPr>
            <a:r>
              <a:rPr lang="en-US" sz="2400" dirty="0" smtClean="0">
                <a:latin typeface="Georgia" panose="02040502050405020303" pitchFamily="18" charset="0"/>
                <a:ea typeface="MS PGothic" pitchFamily="34" charset="-128"/>
              </a:rPr>
              <a:t>Pickling</a:t>
            </a:r>
          </a:p>
          <a:p>
            <a:pPr>
              <a:defRPr/>
            </a:pPr>
            <a:r>
              <a:rPr lang="en-US" sz="2400" dirty="0" smtClean="0">
                <a:latin typeface="Georgia" panose="02040502050405020303" pitchFamily="18" charset="0"/>
                <a:ea typeface="MS PGothic" pitchFamily="34" charset="-128"/>
              </a:rPr>
              <a:t>Canning</a:t>
            </a:r>
          </a:p>
          <a:p>
            <a:pPr>
              <a:defRPr/>
            </a:pPr>
            <a:r>
              <a:rPr lang="en-US" sz="2400" dirty="0" smtClean="0">
                <a:latin typeface="Georgia" panose="02040502050405020303" pitchFamily="18" charset="0"/>
                <a:ea typeface="MS PGothic" pitchFamily="34" charset="-128"/>
              </a:rPr>
              <a:t>Jams and Jellies</a:t>
            </a:r>
          </a:p>
          <a:p>
            <a:pPr>
              <a:defRPr/>
            </a:pPr>
            <a:endParaRPr lang="en-US" sz="2400" dirty="0">
              <a:latin typeface="Georgia" panose="02040502050405020303" pitchFamily="18" charset="0"/>
              <a:ea typeface="MS PGothic" pitchFamily="34" charset="-128"/>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5059" y="1487330"/>
            <a:ext cx="4391104" cy="3214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1728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 y="501650"/>
            <a:ext cx="919797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1562562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388660" y="1641143"/>
            <a:ext cx="6400800" cy="175260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ltLang="en-US" sz="2800" dirty="0" smtClean="0"/>
              <a:t>Thank you!</a:t>
            </a:r>
            <a:br>
              <a:rPr lang="en-US" altLang="en-US" sz="2800" dirty="0" smtClean="0"/>
            </a:br>
            <a:r>
              <a:rPr lang="en-US" altLang="en-US" sz="2800" dirty="0" smtClean="0"/>
              <a:t>Questions?</a:t>
            </a:r>
            <a:br>
              <a:rPr lang="en-US" altLang="en-US" sz="2800" dirty="0" smtClean="0"/>
            </a:br>
            <a:r>
              <a:rPr lang="en-US" altLang="en-US" sz="2800" dirty="0" smtClean="0"/>
              <a:t/>
            </a:r>
            <a:br>
              <a:rPr lang="en-US" altLang="en-US" sz="2800" dirty="0" smtClean="0"/>
            </a:br>
            <a:r>
              <a:rPr lang="en-US" altLang="en-US" sz="2800" dirty="0" smtClean="0"/>
              <a:t>Pam Geisel </a:t>
            </a:r>
            <a:br>
              <a:rPr lang="en-US" altLang="en-US" sz="2800" dirty="0" smtClean="0"/>
            </a:br>
            <a:r>
              <a:rPr lang="en-US" altLang="en-US" sz="2800" dirty="0" smtClean="0">
                <a:hlinkClick r:id="rId2"/>
              </a:rPr>
              <a:t>pgeisel@ucanr.edu</a:t>
            </a:r>
            <a:r>
              <a:rPr lang="en-US" altLang="en-US" sz="2800" dirty="0" smtClean="0"/>
              <a:t/>
            </a:r>
            <a:br>
              <a:rPr lang="en-US" altLang="en-US" sz="2800" dirty="0" smtClean="0"/>
            </a:br>
            <a:endParaRPr lang="en-US" sz="2800" dirty="0"/>
          </a:p>
        </p:txBody>
      </p:sp>
    </p:spTree>
    <p:extLst>
      <p:ext uri="{BB962C8B-B14F-4D97-AF65-F5344CB8AC3E}">
        <p14:creationId xmlns:p14="http://schemas.microsoft.com/office/powerpoint/2010/main" val="593589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28455" y="289316"/>
            <a:ext cx="8167688"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fontAlgn="auto">
              <a:spcAft>
                <a:spcPts val="0"/>
              </a:spcAft>
              <a:defRPr/>
            </a:pPr>
            <a:r>
              <a:rPr lang="en-US" smtClean="0">
                <a:ea typeface="+mj-ea"/>
                <a:cs typeface="+mj-cs"/>
              </a:rPr>
              <a:t>Stages of Ripening</a:t>
            </a:r>
            <a:endParaRPr lang="en-US" dirty="0">
              <a:ea typeface="+mj-ea"/>
              <a:cs typeface="+mj-cs"/>
            </a:endParaRPr>
          </a:p>
        </p:txBody>
      </p:sp>
      <p:sp>
        <p:nvSpPr>
          <p:cNvPr id="3" name="Content Placeholder 2"/>
          <p:cNvSpPr txBox="1">
            <a:spLocks/>
          </p:cNvSpPr>
          <p:nvPr/>
        </p:nvSpPr>
        <p:spPr>
          <a:xfrm>
            <a:off x="528455" y="1405328"/>
            <a:ext cx="4808538" cy="414496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None/>
              <a:defRPr/>
            </a:pPr>
            <a:r>
              <a:rPr lang="en-US" sz="2800" dirty="0" smtClean="0">
                <a:latin typeface="Georgia" panose="02040502050405020303" pitchFamily="18" charset="0"/>
                <a:ea typeface="+mn-ea"/>
                <a:cs typeface="+mn-cs"/>
              </a:rPr>
              <a:t>Fully Ripe-Tree Ripe</a:t>
            </a:r>
          </a:p>
          <a:p>
            <a:pPr lvl="1" fontAlgn="auto">
              <a:spcAft>
                <a:spcPts val="0"/>
              </a:spcAft>
              <a:defRPr/>
            </a:pPr>
            <a:r>
              <a:rPr lang="en-US" dirty="0" smtClean="0">
                <a:latin typeface="Georgia" panose="02040502050405020303" pitchFamily="18" charset="0"/>
                <a:ea typeface="+mn-ea"/>
              </a:rPr>
              <a:t>Full maturity and ready to eat at harvest.</a:t>
            </a:r>
          </a:p>
          <a:p>
            <a:pPr lvl="1" fontAlgn="auto">
              <a:spcAft>
                <a:spcPts val="0"/>
              </a:spcAft>
              <a:defRPr/>
            </a:pPr>
            <a:r>
              <a:rPr lang="en-US" dirty="0" smtClean="0">
                <a:latin typeface="Georgia" panose="02040502050405020303" pitchFamily="18" charset="0"/>
                <a:ea typeface="+mn-ea"/>
              </a:rPr>
              <a:t>Best for fresh eating, drying </a:t>
            </a:r>
          </a:p>
          <a:p>
            <a:pPr lvl="1" fontAlgn="auto">
              <a:spcAft>
                <a:spcPts val="0"/>
              </a:spcAft>
              <a:defRPr/>
            </a:pPr>
            <a:r>
              <a:rPr lang="en-US" dirty="0" smtClean="0">
                <a:latin typeface="Georgia" panose="02040502050405020303" pitchFamily="18" charset="0"/>
                <a:ea typeface="+mn-ea"/>
              </a:rPr>
              <a:t>Firm ripe is better for canning and freezing</a:t>
            </a:r>
          </a:p>
          <a:p>
            <a:pPr fontAlgn="auto">
              <a:spcAft>
                <a:spcPts val="0"/>
              </a:spcAft>
              <a:defRPr/>
            </a:pPr>
            <a:endParaRPr lang="en-US" sz="2800" dirty="0">
              <a:latin typeface="Georgia" panose="02040502050405020303" pitchFamily="18" charset="0"/>
              <a:ea typeface="+mn-ea"/>
              <a:cs typeface="+mn-cs"/>
            </a:endParaRP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9620" y="1405328"/>
            <a:ext cx="2713896" cy="4132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3552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8475" y="214365"/>
            <a:ext cx="8167688"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fontAlgn="auto">
              <a:spcAft>
                <a:spcPts val="0"/>
              </a:spcAft>
              <a:defRPr/>
            </a:pPr>
            <a:r>
              <a:rPr lang="en-US" smtClean="0">
                <a:ea typeface="+mj-ea"/>
                <a:cs typeface="+mj-cs"/>
              </a:rPr>
              <a:t>Stages of Ripening</a:t>
            </a:r>
            <a:endParaRPr lang="en-US" dirty="0">
              <a:ea typeface="+mj-ea"/>
              <a:cs typeface="+mj-cs"/>
            </a:endParaRPr>
          </a:p>
        </p:txBody>
      </p:sp>
      <p:sp>
        <p:nvSpPr>
          <p:cNvPr id="3" name="Content Placeholder 2"/>
          <p:cNvSpPr txBox="1">
            <a:spLocks/>
          </p:cNvSpPr>
          <p:nvPr/>
        </p:nvSpPr>
        <p:spPr>
          <a:xfrm>
            <a:off x="498475" y="1330377"/>
            <a:ext cx="8167688" cy="414496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Wingdings" panose="05000000000000000000" pitchFamily="2" charset="2"/>
              <a:buNone/>
              <a:defRPr/>
            </a:pPr>
            <a:r>
              <a:rPr lang="en-US" sz="2800" dirty="0" smtClean="0">
                <a:latin typeface="Georgia" panose="02040502050405020303" pitchFamily="18" charset="0"/>
                <a:ea typeface="+mn-ea"/>
                <a:cs typeface="+mn-cs"/>
              </a:rPr>
              <a:t>Physiologically Mature</a:t>
            </a:r>
          </a:p>
          <a:p>
            <a:pPr fontAlgn="auto">
              <a:spcAft>
                <a:spcPts val="0"/>
              </a:spcAft>
              <a:defRPr/>
            </a:pPr>
            <a:r>
              <a:rPr lang="en-US" sz="2800" dirty="0" smtClean="0">
                <a:latin typeface="Georgia" panose="02040502050405020303" pitchFamily="18" charset="0"/>
                <a:ea typeface="+mn-ea"/>
                <a:cs typeface="+mn-cs"/>
              </a:rPr>
              <a:t>Fruit may or may not continue to ripen after harvest</a:t>
            </a:r>
          </a:p>
          <a:p>
            <a:pPr fontAlgn="auto">
              <a:spcAft>
                <a:spcPts val="0"/>
              </a:spcAft>
              <a:defRPr/>
            </a:pPr>
            <a:endParaRPr lang="en-US" sz="2800" dirty="0">
              <a:latin typeface="Georgia" panose="02040502050405020303" pitchFamily="18" charset="0"/>
              <a:ea typeface="+mn-ea"/>
              <a:cs typeface="+mn-cs"/>
            </a:endParaRP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6818" y="2605555"/>
            <a:ext cx="4131001" cy="2755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8111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8475" y="274325"/>
            <a:ext cx="8167688"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smtClean="0">
                <a:ea typeface="MS PGothic" pitchFamily="34" charset="-128"/>
              </a:rPr>
              <a:t>Physiologically Mature</a:t>
            </a:r>
            <a:endParaRPr lang="en-US" dirty="0">
              <a:ea typeface="MS PGothic" pitchFamily="34" charset="-128"/>
            </a:endParaRPr>
          </a:p>
        </p:txBody>
      </p:sp>
      <p:sp>
        <p:nvSpPr>
          <p:cNvPr id="3" name="Content Placeholder 2"/>
          <p:cNvSpPr txBox="1">
            <a:spLocks/>
          </p:cNvSpPr>
          <p:nvPr/>
        </p:nvSpPr>
        <p:spPr>
          <a:xfrm>
            <a:off x="498475" y="1156740"/>
            <a:ext cx="8167688" cy="414496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2800" dirty="0" smtClean="0">
                <a:latin typeface="Georgia" panose="02040502050405020303" pitchFamily="18" charset="0"/>
                <a:ea typeface="MS PGothic" pitchFamily="34" charset="-128"/>
              </a:rPr>
              <a:t>Species that increase in sugar after ripening </a:t>
            </a:r>
            <a:br>
              <a:rPr lang="en-US" sz="2800" dirty="0" smtClean="0">
                <a:latin typeface="Georgia" panose="02040502050405020303" pitchFamily="18" charset="0"/>
                <a:ea typeface="MS PGothic" pitchFamily="34" charset="-128"/>
              </a:rPr>
            </a:br>
            <a:r>
              <a:rPr lang="en-US" sz="2800" dirty="0" smtClean="0">
                <a:latin typeface="Georgia" panose="02040502050405020303" pitchFamily="18" charset="0"/>
                <a:ea typeface="MS PGothic" pitchFamily="34" charset="-128"/>
              </a:rPr>
              <a:t>due to conversion of starches to sugar after </a:t>
            </a:r>
            <a:br>
              <a:rPr lang="en-US" sz="2800" dirty="0" smtClean="0">
                <a:latin typeface="Georgia" panose="02040502050405020303" pitchFamily="18" charset="0"/>
                <a:ea typeface="MS PGothic" pitchFamily="34" charset="-128"/>
              </a:rPr>
            </a:br>
            <a:r>
              <a:rPr lang="en-US" sz="2800" dirty="0" smtClean="0">
                <a:latin typeface="Georgia" panose="02040502050405020303" pitchFamily="18" charset="0"/>
                <a:ea typeface="MS PGothic" pitchFamily="34" charset="-128"/>
              </a:rPr>
              <a:t>harvest:</a:t>
            </a:r>
          </a:p>
          <a:p>
            <a:pPr>
              <a:buFont typeface="Arial" panose="020B0604020202020204" pitchFamily="34" charset="0"/>
              <a:buChar char="•"/>
              <a:defRPr/>
            </a:pPr>
            <a:r>
              <a:rPr lang="en-US" sz="2800" dirty="0" smtClean="0">
                <a:latin typeface="Georgia" panose="02040502050405020303" pitchFamily="18" charset="0"/>
                <a:ea typeface="MS PGothic" pitchFamily="34" charset="-128"/>
              </a:rPr>
              <a:t>European pears</a:t>
            </a:r>
          </a:p>
          <a:p>
            <a:pPr>
              <a:buFont typeface="Arial" panose="020B0604020202020204" pitchFamily="34" charset="0"/>
              <a:buChar char="•"/>
              <a:defRPr/>
            </a:pPr>
            <a:r>
              <a:rPr lang="en-US" sz="2800" dirty="0" smtClean="0">
                <a:latin typeface="Georgia" panose="02040502050405020303" pitchFamily="18" charset="0"/>
                <a:ea typeface="MS PGothic" pitchFamily="34" charset="-128"/>
              </a:rPr>
              <a:t>Cherimoyas</a:t>
            </a:r>
            <a:endParaRPr lang="en-US" sz="2800" dirty="0" smtClean="0">
              <a:latin typeface="Georgia" panose="02040502050405020303" pitchFamily="18" charset="0"/>
              <a:ea typeface="MS PGothic" pitchFamily="34" charset="-128"/>
            </a:endParaRPr>
          </a:p>
          <a:p>
            <a:pPr>
              <a:buFont typeface="Arial" panose="020B0604020202020204" pitchFamily="34" charset="0"/>
              <a:buChar char="•"/>
              <a:defRPr/>
            </a:pPr>
            <a:r>
              <a:rPr lang="en-US" sz="2800" dirty="0" smtClean="0">
                <a:latin typeface="Georgia" panose="02040502050405020303" pitchFamily="18" charset="0"/>
                <a:ea typeface="MS PGothic" pitchFamily="34" charset="-128"/>
              </a:rPr>
              <a:t>Kiwifruit</a:t>
            </a:r>
          </a:p>
          <a:p>
            <a:pPr>
              <a:buFont typeface="Arial" panose="020B0604020202020204" pitchFamily="34" charset="0"/>
              <a:buChar char="•"/>
              <a:defRPr/>
            </a:pPr>
            <a:r>
              <a:rPr lang="en-US" sz="2800" dirty="0" smtClean="0">
                <a:latin typeface="Georgia" panose="02040502050405020303" pitchFamily="18" charset="0"/>
                <a:ea typeface="MS PGothic" pitchFamily="34" charset="-128"/>
              </a:rPr>
              <a:t>Mangos</a:t>
            </a:r>
          </a:p>
          <a:p>
            <a:pPr>
              <a:buFont typeface="Arial" panose="020B0604020202020204" pitchFamily="34" charset="0"/>
              <a:buChar char="•"/>
              <a:defRPr/>
            </a:pPr>
            <a:r>
              <a:rPr lang="en-US" sz="2800" dirty="0" smtClean="0">
                <a:latin typeface="Georgia" panose="02040502050405020303" pitchFamily="18" charset="0"/>
                <a:ea typeface="MS PGothic" pitchFamily="34" charset="-128"/>
              </a:rPr>
              <a:t>Papayas</a:t>
            </a:r>
          </a:p>
          <a:p>
            <a:pPr>
              <a:defRPr/>
            </a:pPr>
            <a:endParaRPr lang="en-US" sz="2800" dirty="0">
              <a:latin typeface="Georgia" panose="02040502050405020303" pitchFamily="18" charset="0"/>
              <a:ea typeface="MS PGothic" pitchFamily="34" charset="-128"/>
            </a:endParaRP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242" y="2115251"/>
            <a:ext cx="2344342" cy="352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8549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8475" y="320194"/>
            <a:ext cx="8167688"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dirty="0" smtClean="0">
                <a:ea typeface="MS PGothic" pitchFamily="34" charset="-128"/>
              </a:rPr>
              <a:t>Physiologically Mature</a:t>
            </a:r>
            <a:endParaRPr lang="en-US" dirty="0">
              <a:ea typeface="MS PGothic" pitchFamily="34" charset="-128"/>
            </a:endParaRPr>
          </a:p>
        </p:txBody>
      </p:sp>
      <p:sp>
        <p:nvSpPr>
          <p:cNvPr id="3" name="Content Placeholder 2"/>
          <p:cNvSpPr txBox="1">
            <a:spLocks/>
          </p:cNvSpPr>
          <p:nvPr/>
        </p:nvSpPr>
        <p:spPr>
          <a:xfrm>
            <a:off x="498475" y="1293579"/>
            <a:ext cx="8030928" cy="3278421"/>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defRPr/>
            </a:pPr>
            <a:r>
              <a:rPr lang="en-US" sz="2800" dirty="0" smtClean="0">
                <a:latin typeface="Georgia" panose="02040502050405020303" pitchFamily="18" charset="0"/>
                <a:ea typeface="MS PGothic" pitchFamily="34" charset="-128"/>
              </a:rPr>
              <a:t>Species that do not increase in sugar but seem to get sweeter due to decrease in acidity in the </a:t>
            </a:r>
            <a:r>
              <a:rPr lang="en-US" sz="2800" dirty="0" smtClean="0">
                <a:latin typeface="Georgia" panose="02040502050405020303" pitchFamily="18" charset="0"/>
                <a:ea typeface="MS PGothic" pitchFamily="34" charset="-128"/>
              </a:rPr>
              <a:t>fruit:</a:t>
            </a:r>
            <a:endParaRPr lang="en-US" sz="2800" dirty="0" smtClean="0">
              <a:latin typeface="Georgia" panose="02040502050405020303" pitchFamily="18" charset="0"/>
              <a:ea typeface="MS PGothic" pitchFamily="34" charset="-128"/>
            </a:endParaRPr>
          </a:p>
          <a:p>
            <a:pPr>
              <a:defRPr/>
            </a:pPr>
            <a:r>
              <a:rPr lang="en-US" sz="2800" dirty="0" smtClean="0">
                <a:latin typeface="Georgia" panose="02040502050405020303" pitchFamily="18" charset="0"/>
                <a:ea typeface="MS PGothic" pitchFamily="34" charset="-128"/>
              </a:rPr>
              <a:t>Blackberries</a:t>
            </a:r>
          </a:p>
          <a:p>
            <a:pPr>
              <a:defRPr/>
            </a:pPr>
            <a:r>
              <a:rPr lang="en-US" sz="2800" dirty="0" smtClean="0">
                <a:latin typeface="Georgia" panose="02040502050405020303" pitchFamily="18" charset="0"/>
                <a:ea typeface="MS PGothic" pitchFamily="34" charset="-128"/>
              </a:rPr>
              <a:t>Cherries</a:t>
            </a:r>
          </a:p>
          <a:p>
            <a:pPr>
              <a:defRPr/>
            </a:pPr>
            <a:r>
              <a:rPr lang="en-US" sz="2800" dirty="0" smtClean="0">
                <a:latin typeface="Georgia" panose="02040502050405020303" pitchFamily="18" charset="0"/>
                <a:ea typeface="MS PGothic" pitchFamily="34" charset="-128"/>
              </a:rPr>
              <a:t>Grapes</a:t>
            </a:r>
          </a:p>
          <a:p>
            <a:pPr>
              <a:defRPr/>
            </a:pPr>
            <a:r>
              <a:rPr lang="en-US" sz="2800" dirty="0" smtClean="0">
                <a:latin typeface="Georgia" panose="02040502050405020303" pitchFamily="18" charset="0"/>
                <a:ea typeface="MS PGothic" pitchFamily="34" charset="-128"/>
              </a:rPr>
              <a:t>Citrus</a:t>
            </a:r>
          </a:p>
          <a:p>
            <a:pPr>
              <a:defRPr/>
            </a:pPr>
            <a:r>
              <a:rPr lang="en-US" sz="2800" dirty="0" smtClean="0">
                <a:latin typeface="Georgia" panose="02040502050405020303" pitchFamily="18" charset="0"/>
                <a:ea typeface="MS PGothic" pitchFamily="34" charset="-128"/>
              </a:rPr>
              <a:t>Raspberries </a:t>
            </a:r>
          </a:p>
          <a:p>
            <a:pPr>
              <a:defRPr/>
            </a:pPr>
            <a:r>
              <a:rPr lang="en-US" sz="2800" dirty="0" smtClean="0">
                <a:latin typeface="Georgia" panose="02040502050405020303" pitchFamily="18" charset="0"/>
                <a:ea typeface="MS PGothic" pitchFamily="34" charset="-128"/>
              </a:rPr>
              <a:t>Strawberries</a:t>
            </a:r>
          </a:p>
          <a:p>
            <a:pPr>
              <a:defRPr/>
            </a:pPr>
            <a:endParaRPr lang="en-US" sz="2800" dirty="0">
              <a:latin typeface="Georgia" panose="02040502050405020303" pitchFamily="18" charset="0"/>
              <a:ea typeface="MS PGothic" pitchFamily="34" charset="-128"/>
            </a:endParaRP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0887" y="2409591"/>
            <a:ext cx="2205185" cy="321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5909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8475" y="285751"/>
            <a:ext cx="8167688"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smtClean="0">
                <a:ea typeface="MS PGothic" pitchFamily="34" charset="-128"/>
              </a:rPr>
              <a:t>Mature with Full Sweetness</a:t>
            </a:r>
            <a:endParaRPr lang="en-US" dirty="0">
              <a:ea typeface="MS PGothic" pitchFamily="34" charset="-128"/>
            </a:endParaRPr>
          </a:p>
        </p:txBody>
      </p:sp>
      <p:sp>
        <p:nvSpPr>
          <p:cNvPr id="3" name="Content Placeholder 2"/>
          <p:cNvSpPr txBox="1">
            <a:spLocks/>
          </p:cNvSpPr>
          <p:nvPr/>
        </p:nvSpPr>
        <p:spPr>
          <a:xfrm>
            <a:off x="392113" y="1203326"/>
            <a:ext cx="8167687" cy="4144962"/>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defRPr/>
            </a:pPr>
            <a:r>
              <a:rPr lang="en-US" sz="2800" dirty="0" smtClean="0">
                <a:latin typeface="Georgia" panose="02040502050405020303" pitchFamily="18" charset="0"/>
              </a:rPr>
              <a:t>Species that may change in texture, color or juiciness but will not improve in sweetness of flavor:</a:t>
            </a:r>
          </a:p>
          <a:p>
            <a:pPr>
              <a:defRPr/>
            </a:pPr>
            <a:r>
              <a:rPr lang="en-US" sz="2800" dirty="0" smtClean="0">
                <a:latin typeface="Georgia" panose="02040502050405020303" pitchFamily="18" charset="0"/>
              </a:rPr>
              <a:t>Apricot</a:t>
            </a:r>
          </a:p>
          <a:p>
            <a:pPr>
              <a:defRPr/>
            </a:pPr>
            <a:r>
              <a:rPr lang="en-US" sz="2800" dirty="0" smtClean="0">
                <a:latin typeface="Georgia" panose="02040502050405020303" pitchFamily="18" charset="0"/>
              </a:rPr>
              <a:t>Blueberry</a:t>
            </a:r>
          </a:p>
          <a:p>
            <a:pPr>
              <a:defRPr/>
            </a:pPr>
            <a:r>
              <a:rPr lang="en-US" sz="2800" dirty="0" smtClean="0">
                <a:latin typeface="Georgia" panose="02040502050405020303" pitchFamily="18" charset="0"/>
              </a:rPr>
              <a:t>Fig</a:t>
            </a:r>
          </a:p>
          <a:p>
            <a:pPr>
              <a:defRPr/>
            </a:pPr>
            <a:r>
              <a:rPr lang="en-US" sz="2800" dirty="0" smtClean="0">
                <a:latin typeface="Georgia" panose="02040502050405020303" pitchFamily="18" charset="0"/>
              </a:rPr>
              <a:t>Nectarine</a:t>
            </a:r>
          </a:p>
          <a:p>
            <a:pPr>
              <a:defRPr/>
            </a:pPr>
            <a:r>
              <a:rPr lang="en-US" sz="2800" dirty="0" smtClean="0">
                <a:latin typeface="Georgia" panose="02040502050405020303" pitchFamily="18" charset="0"/>
              </a:rPr>
              <a:t>Peach</a:t>
            </a:r>
          </a:p>
          <a:p>
            <a:pPr>
              <a:defRPr/>
            </a:pPr>
            <a:r>
              <a:rPr lang="en-US" sz="2800" dirty="0" smtClean="0">
                <a:latin typeface="Georgia" panose="02040502050405020303" pitchFamily="18" charset="0"/>
              </a:rPr>
              <a:t>Plum</a:t>
            </a:r>
          </a:p>
          <a:p>
            <a:pPr>
              <a:defRPr/>
            </a:pPr>
            <a:endParaRPr lang="en-US" sz="2800" dirty="0">
              <a:latin typeface="Georgia" panose="02040502050405020303" pitchFamily="18" charset="0"/>
            </a:endParaRP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t="6281" b="-6281"/>
          <a:stretch>
            <a:fillRect/>
          </a:stretch>
        </p:blipFill>
        <p:spPr bwMode="auto">
          <a:xfrm>
            <a:off x="5689597" y="2319338"/>
            <a:ext cx="2426380" cy="3584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6255" y="4194735"/>
            <a:ext cx="3005138"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5752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98475" y="188913"/>
            <a:ext cx="8167688"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smtClean="0">
                <a:ea typeface="MS PGothic" pitchFamily="34" charset="-128"/>
              </a:rPr>
              <a:t>Waiting Too Long to Harvest </a:t>
            </a:r>
            <a:br>
              <a:rPr lang="en-US" smtClean="0">
                <a:ea typeface="MS PGothic" pitchFamily="34" charset="-128"/>
              </a:rPr>
            </a:br>
            <a:r>
              <a:rPr lang="en-US" smtClean="0">
                <a:ea typeface="MS PGothic" pitchFamily="34" charset="-128"/>
              </a:rPr>
              <a:t>Leads to Problems</a:t>
            </a:r>
            <a:endParaRPr lang="en-US" dirty="0">
              <a:ea typeface="MS PGothic" pitchFamily="34" charset="-128"/>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713" y="1600200"/>
            <a:ext cx="7394575" cy="4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4472132"/>
      </p:ext>
    </p:extLst>
  </p:cSld>
  <p:clrMapOvr>
    <a:masterClrMapping/>
  </p:clrMapOvr>
</p:sld>
</file>

<file path=ppt/theme/theme1.xml><?xml version="1.0" encoding="utf-8"?>
<a:theme xmlns:a="http://schemas.openxmlformats.org/drawingml/2006/main" name="ANRBrand_UC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 Template</Template>
  <TotalTime>113</TotalTime>
  <Words>2019</Words>
  <Application>Microsoft Office PowerPoint</Application>
  <PresentationFormat>On-screen Show (4:3)</PresentationFormat>
  <Paragraphs>224</Paragraphs>
  <Slides>33</Slides>
  <Notes>25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33</vt:i4>
      </vt:variant>
    </vt:vector>
  </HeadingPairs>
  <TitlesOfParts>
    <vt:vector size="41" baseType="lpstr">
      <vt:lpstr>ＭＳ Ｐゴシック</vt:lpstr>
      <vt:lpstr>ＭＳ Ｐゴシック</vt:lpstr>
      <vt:lpstr>Arial</vt:lpstr>
      <vt:lpstr>Calibri</vt:lpstr>
      <vt:lpstr>Georgia</vt:lpstr>
      <vt:lpstr>Wingdings</vt:lpstr>
      <vt:lpstr>ANRBrand_UCCE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Hailey R Levien</dc:creator>
  <cp:lastModifiedBy>Lauren L Snowden</cp:lastModifiedBy>
  <cp:revision>7</cp:revision>
  <dcterms:created xsi:type="dcterms:W3CDTF">2016-03-08T19:55:24Z</dcterms:created>
  <dcterms:modified xsi:type="dcterms:W3CDTF">2016-03-14T20:56:15Z</dcterms:modified>
</cp:coreProperties>
</file>