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2" r:id="rId2"/>
  </p:sldMasterIdLst>
  <p:notesMasterIdLst>
    <p:notesMasterId r:id="rId23"/>
  </p:notesMasterIdLst>
  <p:sldIdLst>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iley R Levien" initials="HRL" lastIdx="1" clrIdx="0">
    <p:extLst>
      <p:ext uri="{19B8F6BF-5375-455C-9EA6-DF929625EA0E}">
        <p15:presenceInfo xmlns:p15="http://schemas.microsoft.com/office/powerpoint/2012/main" userId="S-1-5-21-3516884288-2819916808-3028616173-1396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6801" autoAdjust="0"/>
  </p:normalViewPr>
  <p:slideViewPr>
    <p:cSldViewPr snapToGrid="0" snapToObjects="1">
      <p:cViewPr varScale="1">
        <p:scale>
          <a:sx n="74" d="100"/>
          <a:sy n="74" d="100"/>
        </p:scale>
        <p:origin x="262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Annual Estimated Water Use (</a:t>
            </a:r>
            <a:r>
              <a:rPr lang="en-US" dirty="0" err="1" smtClean="0"/>
              <a:t>ETo</a:t>
            </a:r>
            <a:r>
              <a:rPr lang="en-US" dirty="0" smtClean="0"/>
              <a:t>)</a:t>
            </a:r>
          </a:p>
          <a:p>
            <a:pPr>
              <a:defRPr/>
            </a:pPr>
            <a:r>
              <a:rPr lang="en-US" dirty="0" smtClean="0"/>
              <a:t>Of Landscape</a:t>
            </a:r>
            <a:endParaRPr lang="en-US" dirty="0"/>
          </a:p>
        </c:rich>
      </c:tx>
      <c:layout/>
      <c:overlay val="0"/>
    </c:title>
    <c:autoTitleDeleted val="0"/>
    <c:view3D>
      <c:rotX val="75"/>
      <c:rotY val="160"/>
      <c:rAngAx val="0"/>
    </c:view3D>
    <c:floor>
      <c:thickness val="0"/>
    </c:floor>
    <c:sideWall>
      <c:thickness val="0"/>
    </c:sideWall>
    <c:backWall>
      <c:thickness val="0"/>
    </c:backWall>
    <c:plotArea>
      <c:layout/>
      <c:pie3DChart>
        <c:varyColors val="1"/>
        <c:ser>
          <c:idx val="0"/>
          <c:order val="0"/>
          <c:tx>
            <c:strRef>
              <c:f>Sheet1!$B$1</c:f>
              <c:strCache>
                <c:ptCount val="1"/>
                <c:pt idx="0">
                  <c:v>Annual Estimated Water Use (Eto)</c:v>
                </c:pt>
              </c:strCache>
            </c:strRef>
          </c:tx>
          <c:explosion val="25"/>
          <c:dPt>
            <c:idx val="0"/>
            <c:bubble3D val="0"/>
          </c:dPt>
          <c:dPt>
            <c:idx val="1"/>
            <c:bubble3D val="0"/>
          </c:dPt>
          <c:dLbls>
            <c:dLbl>
              <c:idx val="0"/>
              <c:layout/>
              <c:tx>
                <c:rich>
                  <a:bodyPr/>
                  <a:lstStyle/>
                  <a:p>
                    <a:r>
                      <a:rPr lang="en-US" smtClean="0"/>
                      <a:t>55%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spPr>
              <a:solidFill>
                <a:schemeClr val="accent1">
                  <a:hueOff val="0"/>
                  <a:satOff val="0"/>
                  <a:lumOff val="0"/>
                </a:schemeClr>
              </a:solidFill>
            </c:spPr>
            <c:txPr>
              <a:bodyPr/>
              <a:lstStyle/>
              <a:p>
                <a:pPr>
                  <a:defRPr sz="2800" b="1"/>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Sheet1!$A$2:$A$3</c:f>
              <c:strCache>
                <c:ptCount val="2"/>
                <c:pt idx="0">
                  <c:v>ETAF</c:v>
                </c:pt>
                <c:pt idx="1">
                  <c:v>SLA</c:v>
                </c:pt>
              </c:strCache>
            </c:strRef>
          </c:cat>
          <c:val>
            <c:numRef>
              <c:f>Sheet1!$B$2:$B$3</c:f>
              <c:numCache>
                <c:formatCode>0%</c:formatCode>
                <c:ptCount val="2"/>
                <c:pt idx="0">
                  <c:v>0.7</c:v>
                </c:pt>
                <c:pt idx="1">
                  <c:v>0.3</c:v>
                </c:pt>
              </c:numCache>
            </c:numRef>
          </c:val>
        </c:ser>
        <c:dLbls>
          <c:showLegendKey val="0"/>
          <c:showVal val="0"/>
          <c:showCatName val="0"/>
          <c:showSerName val="0"/>
          <c:showPercent val="0"/>
          <c:showBubbleSize val="0"/>
          <c:showLeaderLines val="1"/>
        </c:dLbls>
      </c:pie3DChart>
      <c:spPr>
        <a:noFill/>
        <a:ln w="25401">
          <a:noFill/>
        </a:ln>
      </c:spPr>
    </c:plotArea>
    <c:legend>
      <c:legendPos val="r"/>
      <c:layout/>
      <c:overlay val="0"/>
    </c:legend>
    <c:plotVisOnly val="1"/>
    <c:dispBlanksAs val="zero"/>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1855A8-DD15-4A7F-857F-489200574518}" type="datetimeFigureOut">
              <a:rPr lang="en-US" smtClean="0"/>
              <a:t>3/16/2016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5000D-E9C5-4150-87D7-415E211FE347}" type="slidenum">
              <a:rPr lang="en-US" smtClean="0"/>
              <a:t>‹#›</a:t>
            </a:fld>
            <a:endParaRPr lang="en-US"/>
          </a:p>
        </p:txBody>
      </p:sp>
    </p:spTree>
    <p:extLst>
      <p:ext uri="{BB962C8B-B14F-4D97-AF65-F5344CB8AC3E}">
        <p14:creationId xmlns:p14="http://schemas.microsoft.com/office/powerpoint/2010/main" val="349762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t>Audience Response and Polling Tools are excellent methods of increasing learning and providing feedback to both student and teacher.  We have been using the system by Turning Technologies.  Please note that this doesn’t constitute and endorsement of that company or their products. </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2</a:t>
            </a:fld>
            <a:endParaRPr lang="en-US"/>
          </a:p>
        </p:txBody>
      </p:sp>
    </p:spTree>
    <p:extLst>
      <p:ext uri="{BB962C8B-B14F-4D97-AF65-F5344CB8AC3E}">
        <p14:creationId xmlns:p14="http://schemas.microsoft.com/office/powerpoint/2010/main" val="461820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MAWA= Maximum Applied Water Allowance, gallons/year</a:t>
            </a:r>
          </a:p>
          <a:p>
            <a:r>
              <a:rPr lang="en-US" altLang="en-US" dirty="0" err="1" smtClean="0"/>
              <a:t>ETo</a:t>
            </a:r>
            <a:r>
              <a:rPr lang="en-US" altLang="en-US" dirty="0" smtClean="0"/>
              <a:t>= Reference Evapotranspiration, annual water use</a:t>
            </a:r>
          </a:p>
          <a:p>
            <a:r>
              <a:rPr lang="en-US" altLang="en-US" dirty="0" smtClean="0"/>
              <a:t>0.62 converts inches per year to gallons/</a:t>
            </a:r>
            <a:r>
              <a:rPr lang="en-US" altLang="en-US" dirty="0" err="1" smtClean="0"/>
              <a:t>sq-ft</a:t>
            </a:r>
            <a:r>
              <a:rPr lang="en-US" altLang="en-US" dirty="0" smtClean="0"/>
              <a:t>/year</a:t>
            </a:r>
          </a:p>
          <a:p>
            <a:r>
              <a:rPr lang="en-US" altLang="en-US" dirty="0" smtClean="0"/>
              <a:t>0.55= </a:t>
            </a:r>
            <a:r>
              <a:rPr lang="en-US" altLang="en-US" dirty="0" smtClean="0"/>
              <a:t>Landscape Adjustment factor</a:t>
            </a:r>
          </a:p>
          <a:p>
            <a:r>
              <a:rPr lang="en-US" altLang="en-US" dirty="0" smtClean="0"/>
              <a:t>0.3= SLA allowance</a:t>
            </a:r>
          </a:p>
          <a:p>
            <a:r>
              <a:rPr lang="en-US" altLang="en-US" dirty="0" smtClean="0"/>
              <a:t>LA= Landscape Area</a:t>
            </a:r>
          </a:p>
          <a:p>
            <a:r>
              <a:rPr lang="en-US" altLang="en-US" dirty="0" smtClean="0"/>
              <a:t>SLA= Special Landscape Area</a:t>
            </a:r>
          </a:p>
          <a:p>
            <a:r>
              <a:rPr lang="en-US" altLang="en-US" dirty="0" smtClean="0"/>
              <a:t>WUCOLS= Water Use Classifications of Landscape Species</a:t>
            </a:r>
          </a:p>
          <a:p>
            <a:endParaRPr lang="en-US" altLang="en-US" dirty="0" smtClean="0"/>
          </a:p>
          <a:p>
            <a:r>
              <a:rPr lang="en-US" altLang="en-US" dirty="0" smtClean="0"/>
              <a:t>The symbol is a “QR” or quick read code and when used by a smartphone can link directly to the associated webpage.</a:t>
            </a:r>
          </a:p>
          <a:p>
            <a:r>
              <a:rPr lang="en-US" altLang="en-US" dirty="0" smtClean="0"/>
              <a:t>Go to the ANR Portal and look for the QR Code generator under “URL/</a:t>
            </a:r>
            <a:r>
              <a:rPr lang="en-US" altLang="en-US" dirty="0" err="1" smtClean="0"/>
              <a:t>Squisher</a:t>
            </a:r>
            <a:r>
              <a:rPr lang="en-US" altLang="en-US" dirty="0" smtClean="0"/>
              <a:t> Tools”</a:t>
            </a:r>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15</a:t>
            </a:fld>
            <a:endParaRPr lang="en-US"/>
          </a:p>
        </p:txBody>
      </p:sp>
    </p:spTree>
    <p:extLst>
      <p:ext uri="{BB962C8B-B14F-4D97-AF65-F5344CB8AC3E}">
        <p14:creationId xmlns:p14="http://schemas.microsoft.com/office/powerpoint/2010/main" val="3466061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MAWA= Maximum Applied Water Allowance, gallons/year</a:t>
            </a:r>
          </a:p>
          <a:p>
            <a:r>
              <a:rPr lang="en-US" altLang="en-US" dirty="0" err="1" smtClean="0"/>
              <a:t>ETo</a:t>
            </a:r>
            <a:r>
              <a:rPr lang="en-US" altLang="en-US" dirty="0" smtClean="0"/>
              <a:t>= Reference Evapotranspiration, annual water use</a:t>
            </a:r>
          </a:p>
          <a:p>
            <a:r>
              <a:rPr lang="en-US" altLang="en-US" dirty="0" smtClean="0"/>
              <a:t>0.62 converts inches per year to gallons/</a:t>
            </a:r>
            <a:r>
              <a:rPr lang="en-US" altLang="en-US" dirty="0" err="1" smtClean="0"/>
              <a:t>sq-ft</a:t>
            </a:r>
            <a:r>
              <a:rPr lang="en-US" altLang="en-US" dirty="0" smtClean="0"/>
              <a:t>/year</a:t>
            </a:r>
          </a:p>
          <a:p>
            <a:r>
              <a:rPr lang="en-US" altLang="en-US" dirty="0" smtClean="0"/>
              <a:t>0.7= Landscape Adjustment factor</a:t>
            </a:r>
          </a:p>
          <a:p>
            <a:r>
              <a:rPr lang="en-US" altLang="en-US" dirty="0" smtClean="0"/>
              <a:t>0.3= SLA allowance</a:t>
            </a:r>
          </a:p>
          <a:p>
            <a:r>
              <a:rPr lang="en-US" altLang="en-US" dirty="0" smtClean="0"/>
              <a:t>LA= Landscape Area</a:t>
            </a:r>
          </a:p>
          <a:p>
            <a:r>
              <a:rPr lang="en-US" altLang="en-US" dirty="0" smtClean="0"/>
              <a:t>SLA= Special Landscape Area</a:t>
            </a:r>
          </a:p>
          <a:p>
            <a:r>
              <a:rPr lang="en-US" altLang="en-US" dirty="0" smtClean="0"/>
              <a:t>WUCOLS= Water Use Classifications of Landscape Species</a:t>
            </a:r>
          </a:p>
          <a:p>
            <a:endParaRPr lang="en-US" altLang="en-US" dirty="0" smtClean="0"/>
          </a:p>
          <a:p>
            <a:r>
              <a:rPr lang="en-US" altLang="en-US" dirty="0" smtClean="0"/>
              <a:t>The symbol is a “QR” or quick read code and when used by a smartphone can link directly to the associated webpage.</a:t>
            </a:r>
          </a:p>
          <a:p>
            <a:r>
              <a:rPr lang="en-US" altLang="en-US" dirty="0" smtClean="0"/>
              <a:t>Go to the ANR Portal and look for the QR Code generator under “URL/</a:t>
            </a:r>
            <a:r>
              <a:rPr lang="en-US" altLang="en-US" dirty="0" err="1" smtClean="0"/>
              <a:t>Squisher</a:t>
            </a:r>
            <a:r>
              <a:rPr lang="en-US" altLang="en-US" dirty="0" smtClean="0"/>
              <a:t> Tools”</a:t>
            </a:r>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16</a:t>
            </a:fld>
            <a:endParaRPr lang="en-US"/>
          </a:p>
        </p:txBody>
      </p:sp>
    </p:spTree>
    <p:extLst>
      <p:ext uri="{BB962C8B-B14F-4D97-AF65-F5344CB8AC3E}">
        <p14:creationId xmlns:p14="http://schemas.microsoft.com/office/powerpoint/2010/main" val="1768970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t>Local agencies may enforce ordinances in place of MWELO as long as they are at least as demanding as MWELO.</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17</a:t>
            </a:fld>
            <a:endParaRPr lang="en-US"/>
          </a:p>
        </p:txBody>
      </p:sp>
    </p:spTree>
    <p:extLst>
      <p:ext uri="{BB962C8B-B14F-4D97-AF65-F5344CB8AC3E}">
        <p14:creationId xmlns:p14="http://schemas.microsoft.com/office/powerpoint/2010/main" val="2962472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t>All of these are resources for information on policies.</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18</a:t>
            </a:fld>
            <a:endParaRPr lang="en-US"/>
          </a:p>
        </p:txBody>
      </p:sp>
    </p:spTree>
    <p:extLst>
      <p:ext uri="{BB962C8B-B14F-4D97-AF65-F5344CB8AC3E}">
        <p14:creationId xmlns:p14="http://schemas.microsoft.com/office/powerpoint/2010/main" val="3750064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t>Department of Water Resources Website  http://www.water.ca.gov/</a:t>
            </a:r>
          </a:p>
          <a:p>
            <a:pPr eaLnBrk="1" hangingPunct="1"/>
            <a:r>
              <a:rPr lang="en-US" altLang="en-US" dirty="0" smtClean="0"/>
              <a:t>CLCA – California Landscape Contractors Association</a:t>
            </a:r>
          </a:p>
          <a:p>
            <a:pPr eaLnBrk="1" hangingPunct="1"/>
            <a:r>
              <a:rPr lang="en-US" altLang="en-US" dirty="0" smtClean="0"/>
              <a:t>APLD – Association of Professional Landscape Designers</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19</a:t>
            </a:fld>
            <a:endParaRPr lang="en-US"/>
          </a:p>
        </p:txBody>
      </p:sp>
    </p:spTree>
    <p:extLst>
      <p:ext uri="{BB962C8B-B14F-4D97-AF65-F5344CB8AC3E}">
        <p14:creationId xmlns:p14="http://schemas.microsoft.com/office/powerpoint/2010/main" val="2548341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Outlines regulations or policies in place in your community that affect edible landscapes, including water use, land use and food safety.</a:t>
            </a:r>
          </a:p>
          <a:p>
            <a:endParaRPr lang="en-US" altLang="en-US" dirty="0" smtClean="0"/>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4</a:t>
            </a:fld>
            <a:endParaRPr lang="en-US"/>
          </a:p>
        </p:txBody>
      </p:sp>
    </p:spTree>
    <p:extLst>
      <p:ext uri="{BB962C8B-B14F-4D97-AF65-F5344CB8AC3E}">
        <p14:creationId xmlns:p14="http://schemas.microsoft.com/office/powerpoint/2010/main" val="1192282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From Gardening Within the Lines: Edible Gardening Honoring Subdivision Deed Restrictions.  Jane Grey January 2012. http://www.fbmg.com/Edu/ediblegardening.pdf</a:t>
            </a:r>
          </a:p>
          <a:p>
            <a:endParaRPr lang="en-US" altLang="en-US" dirty="0" smtClean="0"/>
          </a:p>
          <a:p>
            <a:r>
              <a:rPr lang="en-US" altLang="en-US" dirty="0" smtClean="0"/>
              <a:t>A restrictive covenant includes any form of declaration of covenants, conditions, and restrictions (CCR) or similar non-governmental mechanisms for controlling land use on private property, including rules regulations, or guidelines implemented under the authority of restrictive covenants.</a:t>
            </a:r>
          </a:p>
          <a:p>
            <a:endParaRPr lang="en-US" altLang="en-US" dirty="0" smtClean="0"/>
          </a:p>
          <a:p>
            <a:r>
              <a:rPr lang="en-US" altLang="en-US" dirty="0" smtClean="0"/>
              <a:t>Be aware of state regulations that override CCRs such as AB 1061.</a:t>
            </a:r>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6</a:t>
            </a:fld>
            <a:endParaRPr lang="en-US"/>
          </a:p>
        </p:txBody>
      </p:sp>
    </p:spTree>
    <p:extLst>
      <p:ext uri="{BB962C8B-B14F-4D97-AF65-F5344CB8AC3E}">
        <p14:creationId xmlns:p14="http://schemas.microsoft.com/office/powerpoint/2010/main" val="1930878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t>It is now not legal to limit the planting of edible plants in front yards in Sacramento.</a:t>
            </a:r>
          </a:p>
          <a:p>
            <a:pPr eaLnBrk="1" hangingPunct="1"/>
            <a:endParaRPr lang="en-US" altLang="en-US" dirty="0" smtClean="0"/>
          </a:p>
          <a:p>
            <a:pPr eaLnBrk="1" hangingPunct="1"/>
            <a:r>
              <a:rPr lang="en-US" altLang="en-US" dirty="0" smtClean="0"/>
              <a:t>“… and any design elements such as planters, rocks, mulch, or similar elements when integrated as part of the landscape.”</a:t>
            </a:r>
          </a:p>
          <a:p>
            <a:pPr eaLnBrk="1" hangingPunct="1"/>
            <a:endParaRPr lang="en-US" altLang="en-US" dirty="0" smtClean="0"/>
          </a:p>
          <a:p>
            <a:pPr eaLnBrk="1" hangingPunct="1"/>
            <a:r>
              <a:rPr lang="en-US" altLang="en-US" dirty="0" smtClean="0"/>
              <a:t>Also be aware of local ordinances that may be renewed or that may override CCRs.</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7</a:t>
            </a:fld>
            <a:endParaRPr lang="en-US"/>
          </a:p>
        </p:txBody>
      </p:sp>
    </p:spTree>
    <p:extLst>
      <p:ext uri="{BB962C8B-B14F-4D97-AF65-F5344CB8AC3E}">
        <p14:creationId xmlns:p14="http://schemas.microsoft.com/office/powerpoint/2010/main" val="3740594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t>The focus of most public policy is on community gardens rather than residential landscapes.</a:t>
            </a:r>
          </a:p>
          <a:p>
            <a:pPr eaLnBrk="1" hangingPunct="1"/>
            <a:r>
              <a:rPr lang="en-US" altLang="en-US" dirty="0" smtClean="0"/>
              <a:t>Check with your city planning departments for local policies</a:t>
            </a:r>
          </a:p>
          <a:p>
            <a:pPr eaLnBrk="1" hangingPunct="1"/>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8</a:t>
            </a:fld>
            <a:endParaRPr lang="en-US"/>
          </a:p>
        </p:txBody>
      </p:sp>
    </p:spTree>
    <p:extLst>
      <p:ext uri="{BB962C8B-B14F-4D97-AF65-F5344CB8AC3E}">
        <p14:creationId xmlns:p14="http://schemas.microsoft.com/office/powerpoint/2010/main" val="1908717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eaLnBrk="1" hangingPunct="1"/>
            <a:r>
              <a:rPr lang="en-US" altLang="en-US" dirty="0" smtClean="0"/>
              <a:t>Food safety – </a:t>
            </a:r>
          </a:p>
          <a:p>
            <a:pPr lvl="1" eaLnBrk="1" hangingPunct="1"/>
            <a:r>
              <a:rPr lang="en-US" altLang="en-US" dirty="0" smtClean="0"/>
              <a:t>		Check with the local organization for their policy</a:t>
            </a:r>
          </a:p>
          <a:p>
            <a:pPr lvl="1" eaLnBrk="1" hangingPunct="1"/>
            <a:r>
              <a:rPr lang="en-US" altLang="en-US" dirty="0" smtClean="0"/>
              <a:t>		</a:t>
            </a:r>
          </a:p>
          <a:p>
            <a:pPr lvl="1" eaLnBrk="1" hangingPunct="1"/>
            <a:r>
              <a:rPr lang="en-US" altLang="en-US" dirty="0" smtClean="0"/>
              <a:t>Keep food safety in mind (next section).  Starts with site selection and continues to containers used to transport product.</a:t>
            </a:r>
          </a:p>
          <a:p>
            <a:pPr lvl="1" eaLnBrk="1" hangingPunct="1"/>
            <a:r>
              <a:rPr lang="en-US" altLang="en-US" dirty="0" smtClean="0"/>
              <a:t>Sometimes recipients are very vulnerable to foodborne illness:  elderly (e.g., Senior Centers), children, immune compromised</a:t>
            </a:r>
          </a:p>
          <a:p>
            <a:pPr lvl="1" eaLnBrk="1" hangingPunct="1"/>
            <a:r>
              <a:rPr lang="en-US" altLang="en-US" dirty="0" smtClean="0"/>
              <a:t>Village Harvest:  www.villageharvest.org  May be able to harvest product for you.</a:t>
            </a:r>
          </a:p>
          <a:p>
            <a:pPr lvl="1" eaLnBrk="1" hangingPunct="1"/>
            <a:endParaRPr lang="en-US" altLang="en-US" dirty="0" smtClean="0"/>
          </a:p>
          <a:p>
            <a:pPr lvl="1" eaLnBrk="1" hangingPunct="1"/>
            <a:endParaRPr lang="en-US" altLang="en-US" dirty="0" smtClean="0"/>
          </a:p>
          <a:p>
            <a:pPr lvl="1" eaLnBrk="1" hangingPunct="1"/>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9</a:t>
            </a:fld>
            <a:endParaRPr lang="en-US"/>
          </a:p>
        </p:txBody>
      </p:sp>
    </p:spTree>
    <p:extLst>
      <p:ext uri="{BB962C8B-B14F-4D97-AF65-F5344CB8AC3E}">
        <p14:creationId xmlns:p14="http://schemas.microsoft.com/office/powerpoint/2010/main" val="318896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MWELO was developed in response to Assembly Bill (AB) 1881, the Water Conservation in Landscaping Act of 2006 (Laird).</a:t>
            </a:r>
          </a:p>
          <a:p>
            <a:r>
              <a:rPr lang="en-US" dirty="0" smtClean="0">
                <a:effectLst/>
              </a:rPr>
              <a:t>UPDATED 2015: The California Water Commission adopted the updated State Model Water Efficient Landscape Ordinance per the Governor’s Executive Order, B-29-15.  The Executive Order called</a:t>
            </a:r>
            <a:r>
              <a:rPr lang="en-US" baseline="0" dirty="0" smtClean="0">
                <a:effectLst/>
              </a:rPr>
              <a:t> for the revising of </a:t>
            </a:r>
            <a:r>
              <a:rPr lang="en-US" dirty="0" smtClean="0">
                <a:effectLst/>
              </a:rPr>
              <a:t>the model ordinance for cities and counties to increase water efficiency standards for new and retrofitted landscapes through more efficient irrigation systems and other means, as well as limiting the portion of landscapes that can be covered in turf.  </a:t>
            </a:r>
            <a:endParaRPr lang="en-US" altLang="en-US" dirty="0" smtClean="0"/>
          </a:p>
          <a:p>
            <a:endParaRPr lang="en-US" altLang="en-US" dirty="0" smtClean="0"/>
          </a:p>
          <a:p>
            <a:endParaRPr lang="en-US" altLang="en-US" dirty="0" smtClean="0"/>
          </a:p>
          <a:p>
            <a:r>
              <a:rPr lang="en-US" altLang="en-US" dirty="0" smtClean="0"/>
              <a:t>Go to the Department of Water Resources website for assistance. </a:t>
            </a:r>
          </a:p>
          <a:p>
            <a:r>
              <a:rPr lang="en-US" altLang="en-US" dirty="0" smtClean="0"/>
              <a:t>http://www.water.ca.gov/wateruseefficiency/landscapeordinance/</a:t>
            </a:r>
          </a:p>
          <a:p>
            <a:endParaRPr lang="en-US" altLang="en-US" dirty="0" smtClean="0"/>
          </a:p>
          <a:p>
            <a:r>
              <a:rPr lang="en-US" altLang="en-US" dirty="0" smtClean="0"/>
              <a:t>They provide a spreadsheet to assist in calculating landscape water use.</a:t>
            </a:r>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12</a:t>
            </a:fld>
            <a:endParaRPr lang="en-US"/>
          </a:p>
        </p:txBody>
      </p:sp>
    </p:spTree>
    <p:extLst>
      <p:ext uri="{BB962C8B-B14F-4D97-AF65-F5344CB8AC3E}">
        <p14:creationId xmlns:p14="http://schemas.microsoft.com/office/powerpoint/2010/main" val="2460989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t>All of these are correct.  The “best” answer in the context of this discussion, however, is D. </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13</a:t>
            </a:fld>
            <a:endParaRPr lang="en-US"/>
          </a:p>
        </p:txBody>
      </p:sp>
    </p:spTree>
    <p:extLst>
      <p:ext uri="{BB962C8B-B14F-4D97-AF65-F5344CB8AC3E}">
        <p14:creationId xmlns:p14="http://schemas.microsoft.com/office/powerpoint/2010/main" val="1362301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err="1" smtClean="0"/>
              <a:t>ETo</a:t>
            </a:r>
            <a:r>
              <a:rPr lang="en-US" altLang="en-US" dirty="0" smtClean="0"/>
              <a:t>=Reference ET (annual estimated water use) from the California Irrigation Management Information System (CIMIS)</a:t>
            </a:r>
          </a:p>
          <a:p>
            <a:r>
              <a:rPr lang="en-US" altLang="en-US" dirty="0" smtClean="0"/>
              <a:t>SLA= Special Landscape Area and includes areas dedicated solely to edible plants, irrigation using recycled water, water features using recycled water, and areas for active play (e.g., sports fields).</a:t>
            </a:r>
          </a:p>
          <a:p>
            <a:r>
              <a:rPr lang="en-US" altLang="en-US" dirty="0" smtClean="0"/>
              <a:t>ETAF= ET Adjustment Factor that when applied to </a:t>
            </a:r>
            <a:r>
              <a:rPr lang="en-US" altLang="en-US" dirty="0" err="1" smtClean="0"/>
              <a:t>ETo</a:t>
            </a:r>
            <a:r>
              <a:rPr lang="en-US" altLang="en-US" dirty="0" smtClean="0"/>
              <a:t> adjusts for plant factors and irrigation efficiency.</a:t>
            </a:r>
          </a:p>
          <a:p>
            <a:r>
              <a:rPr lang="en-US" altLang="en-US" dirty="0" smtClean="0"/>
              <a:t>MWELO sets the threshold ETAF for landscaped areas </a:t>
            </a:r>
            <a:r>
              <a:rPr lang="en-US" altLang="en-US" smtClean="0"/>
              <a:t>at 0.55xETo</a:t>
            </a:r>
            <a:r>
              <a:rPr lang="en-US" altLang="en-US" dirty="0" smtClean="0"/>
              <a:t>.</a:t>
            </a:r>
          </a:p>
          <a:p>
            <a:endParaRPr lang="en-US" dirty="0"/>
          </a:p>
        </p:txBody>
      </p:sp>
      <p:sp>
        <p:nvSpPr>
          <p:cNvPr id="4" name="Slide Number Placeholder 3"/>
          <p:cNvSpPr>
            <a:spLocks noGrp="1"/>
          </p:cNvSpPr>
          <p:nvPr>
            <p:ph type="sldNum" sz="quarter" idx="10"/>
          </p:nvPr>
        </p:nvSpPr>
        <p:spPr/>
        <p:txBody>
          <a:bodyPr/>
          <a:lstStyle/>
          <a:p>
            <a:fld id="{BC35000D-E9C5-4150-87D7-415E211FE347}" type="slidenum">
              <a:rPr lang="en-US" smtClean="0"/>
              <a:t>14</a:t>
            </a:fld>
            <a:endParaRPr lang="en-US"/>
          </a:p>
        </p:txBody>
      </p:sp>
    </p:spTree>
    <p:extLst>
      <p:ext uri="{BB962C8B-B14F-4D97-AF65-F5344CB8AC3E}">
        <p14:creationId xmlns:p14="http://schemas.microsoft.com/office/powerpoint/2010/main" val="1441825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694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D5D81A-3D73-274D-864F-15F38B6002DB}" type="datetimeFigureOut">
              <a:rPr lang="en-US"/>
              <a:pPr>
                <a:defRPr/>
              </a:pPr>
              <a:t>3/16/2016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6D70FA-212C-9C4C-A3B5-B8BC0433DA9B}" type="slidenum">
              <a:rPr lang="en-US"/>
              <a:pPr>
                <a:defRPr/>
              </a:pPr>
              <a:t>‹#›</a:t>
            </a:fld>
            <a:endParaRPr lang="en-US"/>
          </a:p>
        </p:txBody>
      </p:sp>
    </p:spTree>
    <p:extLst>
      <p:ext uri="{BB962C8B-B14F-4D97-AF65-F5344CB8AC3E}">
        <p14:creationId xmlns:p14="http://schemas.microsoft.com/office/powerpoint/2010/main" val="208590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269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26759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54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543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170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34763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5707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4549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2928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4990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440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103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5F2168E-51D6-B442-B454-9110B2BC6164}" type="datetimeFigureOut">
              <a:rPr lang="en-US"/>
              <a:pPr>
                <a:defRPr/>
              </a:pPr>
              <a:t>3/16/2016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94C592-CD11-4441-8E58-D5877BFD500D}" type="slidenum">
              <a:rPr lang="en-US"/>
              <a:pPr>
                <a:defRPr/>
              </a:pPr>
              <a:t>‹#›</a:t>
            </a:fld>
            <a:endParaRPr lang="en-US"/>
          </a:p>
        </p:txBody>
      </p:sp>
    </p:spTree>
    <p:extLst>
      <p:ext uri="{BB962C8B-B14F-4D97-AF65-F5344CB8AC3E}">
        <p14:creationId xmlns:p14="http://schemas.microsoft.com/office/powerpoint/2010/main" val="2523540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1600200"/>
            <a:ext cx="8229600" cy="3816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 name="Picture 1" descr="Wave+ANR_MG.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72410" y="5703169"/>
            <a:ext cx="8674608" cy="1045238"/>
          </a:xfrm>
          <a:prstGeom prst="rect">
            <a:avLst/>
          </a:prstGeom>
        </p:spPr>
      </p:pic>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3CC843E-C13A-5744-B272-0F6E46035465}" type="datetimeFigureOut">
              <a:rPr lang="en-US"/>
              <a:pPr>
                <a:defRPr/>
              </a:pPr>
              <a:t>3/16/2016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DE48070-5850-0046-B6B0-CC18AED003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roki@ucdavis.edu" TargetMode="External"/><Relationship Id="rId2" Type="http://schemas.openxmlformats.org/officeDocument/2006/relationships/hyperlink" Target="mailto:mlbianchi@ucdavis.edu"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4.emf"/><Relationship Id="rId5" Type="http://schemas.openxmlformats.org/officeDocument/2006/relationships/oleObject" Target="../embeddings/oleObject3.bin"/><Relationship Id="rId4"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tags" Target="../tags/tag8.xml"/><Relationship Id="rId7" Type="http://schemas.openxmlformats.org/officeDocument/2006/relationships/image" Target="../media/image5.emf"/><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8.xml"/><Relationship Id="rId4"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7.emf"/><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notesSlide" Target="../notesSlides/notesSlide13.xml"/><Relationship Id="rId4"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mailto:lroki@ucdavis.edu" TargetMode="External"/><Relationship Id="rId2" Type="http://schemas.openxmlformats.org/officeDocument/2006/relationships/hyperlink" Target="mailto:mlbianchi@ucdavis.edu"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1.bin"/><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402427" y="1892764"/>
            <a:ext cx="4926169" cy="963324"/>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dirty="0" smtClean="0"/>
              <a:t>Edible Landscaping</a:t>
            </a:r>
            <a:endParaRPr lang="en-US" dirty="0"/>
          </a:p>
        </p:txBody>
      </p:sp>
      <p:sp>
        <p:nvSpPr>
          <p:cNvPr id="3" name="Title 1"/>
          <p:cNvSpPr txBox="1">
            <a:spLocks/>
          </p:cNvSpPr>
          <p:nvPr/>
        </p:nvSpPr>
        <p:spPr bwMode="auto">
          <a:xfrm>
            <a:off x="1036590" y="2739454"/>
            <a:ext cx="7470038" cy="2060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lgn="r"/>
            <a:r>
              <a:rPr lang="en-US" altLang="en-US" sz="3200" dirty="0">
                <a:solidFill>
                  <a:schemeClr val="tx1">
                    <a:tint val="75000"/>
                  </a:schemeClr>
                </a:solidFill>
                <a:latin typeface="+mn-lt"/>
              </a:rPr>
              <a:t>Public and Private Policies</a:t>
            </a:r>
          </a:p>
        </p:txBody>
      </p:sp>
      <p:sp>
        <p:nvSpPr>
          <p:cNvPr id="4" name="TextBox 3"/>
          <p:cNvSpPr txBox="1"/>
          <p:nvPr/>
        </p:nvSpPr>
        <p:spPr>
          <a:xfrm>
            <a:off x="4752622" y="4391696"/>
            <a:ext cx="3844317" cy="1354217"/>
          </a:xfrm>
          <a:prstGeom prst="rect">
            <a:avLst/>
          </a:prstGeom>
          <a:noFill/>
        </p:spPr>
        <p:txBody>
          <a:bodyPr wrap="square" rtlCol="0">
            <a:spAutoFit/>
          </a:bodyPr>
          <a:lstStyle/>
          <a:p>
            <a:pPr algn="r" eaLnBrk="1" fontAlgn="auto" hangingPunct="1">
              <a:spcAft>
                <a:spcPts val="0"/>
              </a:spcAft>
              <a:defRPr/>
            </a:pPr>
            <a:r>
              <a:rPr lang="en-US" sz="1600" dirty="0">
                <a:solidFill>
                  <a:schemeClr val="bg1">
                    <a:lumMod val="50000"/>
                  </a:schemeClr>
                </a:solidFill>
                <a:latin typeface="Georgia" panose="02040502050405020303" pitchFamily="18" charset="0"/>
              </a:rPr>
              <a:t>Mary Bianchi</a:t>
            </a:r>
          </a:p>
          <a:p>
            <a:pPr algn="r" eaLnBrk="1" fontAlgn="auto" hangingPunct="1">
              <a:spcAft>
                <a:spcPts val="0"/>
              </a:spcAft>
              <a:defRPr/>
            </a:pPr>
            <a:r>
              <a:rPr lang="en-US" sz="1600" dirty="0">
                <a:solidFill>
                  <a:schemeClr val="bg1">
                    <a:lumMod val="50000"/>
                  </a:schemeClr>
                </a:solidFill>
                <a:latin typeface="Georgia" panose="02040502050405020303" pitchFamily="18" charset="0"/>
                <a:hlinkClick r:id="rId2"/>
              </a:rPr>
              <a:t>mlbianchi@ucdavis.edu</a:t>
            </a:r>
            <a:endParaRPr lang="en-US" sz="1600" dirty="0">
              <a:solidFill>
                <a:schemeClr val="bg1">
                  <a:lumMod val="50000"/>
                </a:schemeClr>
              </a:solidFill>
              <a:latin typeface="Georgia" panose="02040502050405020303" pitchFamily="18" charset="0"/>
            </a:endParaRPr>
          </a:p>
          <a:p>
            <a:pPr algn="r" eaLnBrk="1" fontAlgn="auto" hangingPunct="1">
              <a:spcAft>
                <a:spcPts val="0"/>
              </a:spcAft>
              <a:defRPr/>
            </a:pPr>
            <a:r>
              <a:rPr lang="en-US" sz="1600" dirty="0">
                <a:solidFill>
                  <a:schemeClr val="bg1">
                    <a:lumMod val="50000"/>
                  </a:schemeClr>
                </a:solidFill>
                <a:latin typeface="Georgia" panose="02040502050405020303" pitchFamily="18" charset="0"/>
              </a:rPr>
              <a:t>Loren Oki</a:t>
            </a:r>
          </a:p>
          <a:p>
            <a:pPr algn="r" eaLnBrk="1" fontAlgn="auto" hangingPunct="1">
              <a:spcAft>
                <a:spcPts val="0"/>
              </a:spcAft>
              <a:defRPr/>
            </a:pPr>
            <a:r>
              <a:rPr lang="en-US" sz="1600" dirty="0">
                <a:solidFill>
                  <a:schemeClr val="bg1">
                    <a:lumMod val="50000"/>
                  </a:schemeClr>
                </a:solidFill>
                <a:latin typeface="Georgia" panose="02040502050405020303" pitchFamily="18" charset="0"/>
                <a:hlinkClick r:id="rId3"/>
              </a:rPr>
              <a:t>lroki@ucdavis.edu</a:t>
            </a:r>
            <a:r>
              <a:rPr lang="en-US" sz="1600" dirty="0">
                <a:solidFill>
                  <a:schemeClr val="bg1">
                    <a:lumMod val="50000"/>
                  </a:schemeClr>
                </a:solidFill>
                <a:latin typeface="Georgia" panose="02040502050405020303" pitchFamily="18" charset="0"/>
              </a:rPr>
              <a:t> </a:t>
            </a:r>
          </a:p>
          <a:p>
            <a:endParaRPr lang="en-US" dirty="0"/>
          </a:p>
        </p:txBody>
      </p:sp>
    </p:spTree>
    <p:extLst>
      <p:ext uri="{BB962C8B-B14F-4D97-AF65-F5344CB8AC3E}">
        <p14:creationId xmlns:p14="http://schemas.microsoft.com/office/powerpoint/2010/main" val="2389158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txBox="1">
            <a:spLocks/>
          </p:cNvSpPr>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altLang="en-US" sz="4000" dirty="0" smtClean="0"/>
              <a:t>If I am not sure how a policy applies </a:t>
            </a:r>
            <a:br>
              <a:rPr lang="en-US" altLang="en-US" sz="4000" dirty="0" smtClean="0"/>
            </a:br>
            <a:r>
              <a:rPr lang="en-US" altLang="en-US" sz="4000" dirty="0" smtClean="0"/>
              <a:t>to edible landscapes or food harvested from these landscapes, I should:</a:t>
            </a:r>
          </a:p>
        </p:txBody>
      </p:sp>
      <p:sp>
        <p:nvSpPr>
          <p:cNvPr id="3" name="TPAnswers"/>
          <p:cNvSpPr txBox="1">
            <a:spLocks/>
          </p:cNvSpPr>
          <p:nvPr>
            <p:custDataLst>
              <p:tags r:id="rId2"/>
            </p:custDataLst>
          </p:nvPr>
        </p:nvSpPr>
        <p:spPr>
          <a:xfrm>
            <a:off x="457200" y="2453141"/>
            <a:ext cx="4114800" cy="3905250"/>
          </a:xfrm>
          <a:prstGeom prst="rect">
            <a:avLst/>
          </a:prstGeom>
        </p:spPr>
        <p:txBody>
          <a:bodyPr>
            <a:normAutofit/>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spcAft>
                <a:spcPts val="0"/>
              </a:spcAft>
              <a:buFont typeface="Wingdings" panose="05000000000000000000" pitchFamily="2" charset="2"/>
              <a:buAutoNum type="alphaUcPeriod"/>
              <a:defRPr/>
            </a:pPr>
            <a:r>
              <a:rPr lang="en-US" sz="2400" dirty="0" smtClean="0">
                <a:latin typeface="Georgia" panose="02040502050405020303" pitchFamily="18" charset="0"/>
              </a:rPr>
              <a:t>Eat the food</a:t>
            </a:r>
          </a:p>
          <a:p>
            <a:pPr marL="457200" indent="-457200">
              <a:spcAft>
                <a:spcPts val="0"/>
              </a:spcAft>
              <a:buFont typeface="Wingdings" panose="05000000000000000000" pitchFamily="2" charset="2"/>
              <a:buAutoNum type="alphaUcPeriod"/>
              <a:defRPr/>
            </a:pPr>
            <a:r>
              <a:rPr lang="en-US" sz="2400" dirty="0" smtClean="0">
                <a:latin typeface="Georgia" panose="02040502050405020303" pitchFamily="18" charset="0"/>
              </a:rPr>
              <a:t>Don’t eat the food</a:t>
            </a:r>
          </a:p>
          <a:p>
            <a:pPr marL="457200" indent="-457200">
              <a:spcAft>
                <a:spcPts val="0"/>
              </a:spcAft>
              <a:buFont typeface="Wingdings" panose="05000000000000000000" pitchFamily="2" charset="2"/>
              <a:buAutoNum type="alphaUcPeriod"/>
              <a:defRPr/>
            </a:pPr>
            <a:r>
              <a:rPr lang="en-US" sz="2400" dirty="0" smtClean="0">
                <a:latin typeface="Georgia" panose="02040502050405020303" pitchFamily="18" charset="0"/>
              </a:rPr>
              <a:t>Ask a UC Master Gardener</a:t>
            </a:r>
          </a:p>
          <a:p>
            <a:pPr marL="457200" indent="-457200">
              <a:spcAft>
                <a:spcPts val="0"/>
              </a:spcAft>
              <a:buFont typeface="Wingdings" panose="05000000000000000000" pitchFamily="2" charset="2"/>
              <a:buAutoNum type="alphaUcPeriod"/>
              <a:defRPr/>
            </a:pPr>
            <a:r>
              <a:rPr lang="en-US" sz="2400" dirty="0" smtClean="0">
                <a:latin typeface="Georgia" panose="02040502050405020303" pitchFamily="18" charset="0"/>
              </a:rPr>
              <a:t>Ask a UC CE Advisor</a:t>
            </a:r>
          </a:p>
          <a:p>
            <a:pPr marL="457200" indent="-457200">
              <a:spcAft>
                <a:spcPts val="0"/>
              </a:spcAft>
              <a:buFont typeface="Wingdings" panose="05000000000000000000" pitchFamily="2" charset="2"/>
              <a:buAutoNum type="alphaUcPeriod"/>
              <a:defRPr/>
            </a:pPr>
            <a:r>
              <a:rPr lang="en-US" sz="2400" dirty="0" smtClean="0">
                <a:latin typeface="Georgia" panose="02040502050405020303" pitchFamily="18" charset="0"/>
              </a:rPr>
              <a:t>Seek information from an appropriate  agency</a:t>
            </a:r>
            <a:endParaRPr lang="en-US" sz="2400" dirty="0">
              <a:latin typeface="Georgia" panose="02040502050405020303" pitchFamily="18" charset="0"/>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1550069803"/>
              </p:ext>
            </p:extLst>
          </p:nvPr>
        </p:nvGraphicFramePr>
        <p:xfrm>
          <a:off x="4572000" y="700314"/>
          <a:ext cx="4572000" cy="5143500"/>
        </p:xfrm>
        <a:graphic>
          <a:graphicData uri="http://schemas.openxmlformats.org/presentationml/2006/ole">
            <mc:AlternateContent xmlns:mc="http://schemas.openxmlformats.org/markup-compatibility/2006">
              <mc:Choice xmlns:v="urn:schemas-microsoft-com:vml" Requires="v">
                <p:oleObj spid="_x0000_s11276" name="Chart" r:id="rId5" imgW="4572000" imgH="5143500" progId="MSGraph.Chart.8">
                  <p:embed followColorScheme="full"/>
                </p:oleObj>
              </mc:Choice>
              <mc:Fallback>
                <p:oleObj name="Chart" r:id="rId5" imgW="4572000" imgH="5143500" progId="MSGraph.Chart.8">
                  <p:embed followColorScheme="full"/>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700314"/>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7431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fontAlgn="auto">
              <a:spcAft>
                <a:spcPts val="0"/>
              </a:spcAft>
              <a:defRPr/>
            </a:pPr>
            <a:r>
              <a:rPr lang="en-US" smtClean="0">
                <a:ea typeface="+mj-ea"/>
                <a:cs typeface="+mj-cs"/>
              </a:rPr>
              <a:t>Water Use</a:t>
            </a:r>
            <a:endParaRPr lang="en-US" dirty="0">
              <a:ea typeface="+mj-ea"/>
              <a:cs typeface="+mj-cs"/>
            </a:endParaRPr>
          </a:p>
        </p:txBody>
      </p:sp>
      <p:sp>
        <p:nvSpPr>
          <p:cNvPr id="3" name="Content Placeholder 2"/>
          <p:cNvSpPr txBox="1">
            <a:spLocks/>
          </p:cNvSpPr>
          <p:nvPr/>
        </p:nvSpPr>
        <p:spPr>
          <a:xfrm>
            <a:off x="498475" y="1400629"/>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defRPr/>
            </a:pPr>
            <a:r>
              <a:rPr lang="en-US" sz="2000" dirty="0" smtClean="0">
                <a:latin typeface="Georgia" panose="02040502050405020303" pitchFamily="18" charset="0"/>
                <a:ea typeface="+mn-ea"/>
                <a:cs typeface="+mn-cs"/>
              </a:rPr>
              <a:t>Policies related to water use may address:</a:t>
            </a:r>
          </a:p>
          <a:p>
            <a:pPr lvl="1" fontAlgn="auto">
              <a:spcAft>
                <a:spcPts val="0"/>
              </a:spcAft>
              <a:defRPr/>
            </a:pPr>
            <a:r>
              <a:rPr lang="en-US" sz="2000" dirty="0" smtClean="0">
                <a:latin typeface="Georgia" panose="02040502050405020303" pitchFamily="18" charset="0"/>
                <a:ea typeface="+mn-ea"/>
              </a:rPr>
              <a:t>Budget</a:t>
            </a:r>
          </a:p>
          <a:p>
            <a:pPr lvl="1" fontAlgn="auto">
              <a:spcAft>
                <a:spcPts val="0"/>
              </a:spcAft>
              <a:defRPr/>
            </a:pPr>
            <a:r>
              <a:rPr lang="en-US" sz="2000" dirty="0" smtClean="0">
                <a:latin typeface="Georgia" panose="02040502050405020303" pitchFamily="18" charset="0"/>
                <a:ea typeface="+mn-ea"/>
              </a:rPr>
              <a:t>Allocation and Pricing </a:t>
            </a:r>
          </a:p>
          <a:p>
            <a:pPr lvl="1" fontAlgn="auto">
              <a:spcAft>
                <a:spcPts val="0"/>
              </a:spcAft>
              <a:defRPr/>
            </a:pPr>
            <a:r>
              <a:rPr lang="en-US" sz="2000" dirty="0" smtClean="0">
                <a:latin typeface="Georgia" panose="02040502050405020303" pitchFamily="18" charset="0"/>
                <a:ea typeface="+mn-ea"/>
              </a:rPr>
              <a:t>Water Capture and Conservation </a:t>
            </a:r>
          </a:p>
          <a:p>
            <a:pPr lvl="1" fontAlgn="auto">
              <a:spcAft>
                <a:spcPts val="0"/>
              </a:spcAft>
              <a:defRPr/>
            </a:pPr>
            <a:r>
              <a:rPr lang="en-US" sz="2000" dirty="0" smtClean="0">
                <a:latin typeface="Georgia" panose="02040502050405020303" pitchFamily="18" charset="0"/>
                <a:ea typeface="+mn-ea"/>
              </a:rPr>
              <a:t>Rainwater collection systems</a:t>
            </a:r>
          </a:p>
          <a:p>
            <a:pPr lvl="1" fontAlgn="auto">
              <a:spcAft>
                <a:spcPts val="0"/>
              </a:spcAft>
              <a:defRPr/>
            </a:pPr>
            <a:r>
              <a:rPr lang="en-US" sz="2000" dirty="0" smtClean="0">
                <a:latin typeface="Georgia" panose="02040502050405020303" pitchFamily="18" charset="0"/>
                <a:ea typeface="+mn-ea"/>
              </a:rPr>
              <a:t>Greywater systems</a:t>
            </a:r>
          </a:p>
          <a:p>
            <a:pPr lvl="1" fontAlgn="auto">
              <a:spcAft>
                <a:spcPts val="0"/>
              </a:spcAft>
              <a:defRPr/>
            </a:pPr>
            <a:endParaRPr lang="en-US" sz="2000" dirty="0" smtClean="0">
              <a:latin typeface="Georgia" panose="02040502050405020303" pitchFamily="18" charset="0"/>
              <a:ea typeface="+mn-ea"/>
            </a:endParaRPr>
          </a:p>
          <a:p>
            <a:pPr marL="0" indent="0" fontAlgn="auto">
              <a:spcAft>
                <a:spcPts val="0"/>
              </a:spcAft>
              <a:buFont typeface="Wingdings" panose="05000000000000000000" pitchFamily="2" charset="2"/>
              <a:buNone/>
              <a:defRPr/>
            </a:pPr>
            <a:endParaRPr lang="en-US" sz="2000" dirty="0">
              <a:latin typeface="Georgia" panose="02040502050405020303" pitchFamily="18" charset="0"/>
              <a:ea typeface="+mn-ea"/>
              <a:cs typeface="+mn-cs"/>
            </a:endParaRPr>
          </a:p>
        </p:txBody>
      </p:sp>
    </p:spTree>
    <p:extLst>
      <p:ext uri="{BB962C8B-B14F-4D97-AF65-F5344CB8AC3E}">
        <p14:creationId xmlns:p14="http://schemas.microsoft.com/office/powerpoint/2010/main" val="422553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fontAlgn="auto">
              <a:spcAft>
                <a:spcPts val="0"/>
              </a:spcAft>
              <a:defRPr/>
            </a:pPr>
            <a:r>
              <a:rPr lang="en-US" dirty="0" smtClean="0">
                <a:ea typeface="+mj-ea"/>
                <a:cs typeface="+mj-cs"/>
              </a:rPr>
              <a:t>MWELO (2015)</a:t>
            </a:r>
            <a:endParaRPr lang="en-US" dirty="0">
              <a:ea typeface="+mj-ea"/>
              <a:cs typeface="+mj-cs"/>
            </a:endParaRPr>
          </a:p>
        </p:txBody>
      </p:sp>
      <p:sp>
        <p:nvSpPr>
          <p:cNvPr id="3" name="Content Placeholder 2"/>
          <p:cNvSpPr txBox="1">
            <a:spLocks/>
          </p:cNvSpPr>
          <p:nvPr/>
        </p:nvSpPr>
        <p:spPr>
          <a:xfrm>
            <a:off x="498475" y="1458686"/>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defRPr/>
            </a:pPr>
            <a:r>
              <a:rPr lang="en-US" sz="2000" dirty="0" smtClean="0">
                <a:latin typeface="Georgia" panose="02040502050405020303" pitchFamily="18" charset="0"/>
                <a:ea typeface="+mn-ea"/>
                <a:cs typeface="+mn-cs"/>
              </a:rPr>
              <a:t>Model Water Efficient Landscape Ordinance (MWELO)</a:t>
            </a:r>
          </a:p>
          <a:p>
            <a:pPr fontAlgn="auto">
              <a:spcAft>
                <a:spcPts val="0"/>
              </a:spcAft>
              <a:defRPr/>
            </a:pPr>
            <a:r>
              <a:rPr lang="en-US" sz="2000" dirty="0" smtClean="0">
                <a:latin typeface="Georgia" panose="02040502050405020303" pitchFamily="18" charset="0"/>
                <a:ea typeface="+mn-ea"/>
                <a:cs typeface="+mn-cs"/>
              </a:rPr>
              <a:t>Applicable to: </a:t>
            </a:r>
          </a:p>
          <a:p>
            <a:pPr lvl="1" fontAlgn="auto">
              <a:spcAft>
                <a:spcPts val="0"/>
              </a:spcAft>
              <a:defRPr/>
            </a:pPr>
            <a:r>
              <a:rPr lang="en-US" sz="1600" dirty="0" smtClean="0">
                <a:latin typeface="Georgia" panose="02040502050405020303" pitchFamily="18" charset="0"/>
                <a:ea typeface="+mn-ea"/>
              </a:rPr>
              <a:t>New residential and commercial development project with an aggregate landscape area equal to or greater than 500 </a:t>
            </a:r>
            <a:r>
              <a:rPr lang="en-US" sz="1600" dirty="0" err="1" smtClean="0">
                <a:latin typeface="Georgia" panose="02040502050405020303" pitchFamily="18" charset="0"/>
                <a:ea typeface="+mn-ea"/>
              </a:rPr>
              <a:t>sq.ft</a:t>
            </a:r>
            <a:r>
              <a:rPr lang="en-US" sz="1600" dirty="0" smtClean="0">
                <a:latin typeface="Georgia" panose="02040502050405020303" pitchFamily="18" charset="0"/>
                <a:ea typeface="+mn-ea"/>
              </a:rPr>
              <a:t>. requiring a building or landscape permit, plan check or design. </a:t>
            </a:r>
            <a:r>
              <a:rPr lang="en-US" sz="1600" dirty="0" smtClean="0">
                <a:latin typeface="Georgia" panose="02040502050405020303" pitchFamily="18" charset="0"/>
                <a:ea typeface="+mn-ea"/>
                <a:cs typeface="+mn-cs"/>
              </a:rPr>
              <a:t> </a:t>
            </a:r>
          </a:p>
          <a:p>
            <a:pPr lvl="1" fontAlgn="auto">
              <a:spcAft>
                <a:spcPts val="0"/>
              </a:spcAft>
              <a:defRPr/>
            </a:pPr>
            <a:r>
              <a:rPr lang="en-US" sz="1600" dirty="0" smtClean="0">
                <a:latin typeface="Georgia" panose="02040502050405020303" pitchFamily="18" charset="0"/>
                <a:ea typeface="+mn-ea"/>
              </a:rPr>
              <a:t>Rehabilitated landscape project with an aggregate landscape area equal to or greater than 2,500 </a:t>
            </a:r>
            <a:r>
              <a:rPr lang="en-US" sz="1600" dirty="0" err="1" smtClean="0">
                <a:latin typeface="Georgia" panose="02040502050405020303" pitchFamily="18" charset="0"/>
                <a:ea typeface="+mn-ea"/>
              </a:rPr>
              <a:t>sq.ft</a:t>
            </a:r>
            <a:r>
              <a:rPr lang="en-US" sz="1600" dirty="0" smtClean="0">
                <a:latin typeface="Georgia" panose="02040502050405020303" pitchFamily="18" charset="0"/>
                <a:ea typeface="+mn-ea"/>
              </a:rPr>
              <a:t>. </a:t>
            </a:r>
            <a:r>
              <a:rPr lang="en-US" sz="1600" dirty="0">
                <a:latin typeface="Georgia" panose="02040502050405020303" pitchFamily="18" charset="0"/>
              </a:rPr>
              <a:t>. requiring a building or landscape permit, plan check or design.  </a:t>
            </a:r>
          </a:p>
          <a:p>
            <a:pPr fontAlgn="auto">
              <a:spcAft>
                <a:spcPts val="0"/>
              </a:spcAft>
              <a:defRPr/>
            </a:pPr>
            <a:r>
              <a:rPr lang="en-US" sz="2000" dirty="0" smtClean="0">
                <a:latin typeface="Georgia" panose="02040502050405020303" pitchFamily="18" charset="0"/>
                <a:ea typeface="+mn-ea"/>
                <a:cs typeface="+mn-cs"/>
              </a:rPr>
              <a:t>Permit </a:t>
            </a:r>
            <a:r>
              <a:rPr lang="en-US" sz="2000" dirty="0" smtClean="0">
                <a:latin typeface="Georgia" panose="02040502050405020303" pitchFamily="18" charset="0"/>
                <a:ea typeface="+mn-ea"/>
                <a:cs typeface="+mn-cs"/>
              </a:rPr>
              <a:t>requires calculating an estimation of annual landscape water use</a:t>
            </a:r>
          </a:p>
          <a:p>
            <a:pPr marL="0" indent="0" fontAlgn="auto">
              <a:spcAft>
                <a:spcPts val="0"/>
              </a:spcAft>
              <a:buNone/>
              <a:defRPr/>
            </a:pPr>
            <a:endParaRPr lang="en-US" sz="2000" dirty="0">
              <a:latin typeface="Georgia" panose="02040502050405020303" pitchFamily="18" charset="0"/>
              <a:ea typeface="+mn-ea"/>
              <a:cs typeface="+mn-cs"/>
            </a:endParaRPr>
          </a:p>
        </p:txBody>
      </p:sp>
    </p:spTree>
    <p:extLst>
      <p:ext uri="{BB962C8B-B14F-4D97-AF65-F5344CB8AC3E}">
        <p14:creationId xmlns:p14="http://schemas.microsoft.com/office/powerpoint/2010/main" val="2537501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txBox="1">
            <a:spLocks/>
          </p:cNvSpPr>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altLang="en-US" smtClean="0"/>
              <a:t>“SLA” is short for</a:t>
            </a:r>
            <a:br>
              <a:rPr lang="en-US" altLang="en-US" smtClean="0"/>
            </a:br>
            <a:r>
              <a:rPr lang="en-US" altLang="en-US" sz="2400" smtClean="0"/>
              <a:t>(Choose BEST Answer)</a:t>
            </a:r>
          </a:p>
        </p:txBody>
      </p:sp>
      <p:sp>
        <p:nvSpPr>
          <p:cNvPr id="3" name="TPAnswers"/>
          <p:cNvSpPr txBox="1">
            <a:spLocks/>
          </p:cNvSpPr>
          <p:nvPr>
            <p:custDataLst>
              <p:tags r:id="rId2"/>
            </p:custDataLst>
          </p:nvPr>
        </p:nvSpPr>
        <p:spPr>
          <a:xfrm>
            <a:off x="457200" y="1930854"/>
            <a:ext cx="4114800" cy="4021138"/>
          </a:xfrm>
          <a:prstGeom prst="rect">
            <a:avLst/>
          </a:prstGeom>
        </p:spPr>
        <p:txBody>
          <a:bodyPr>
            <a:normAutofit/>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spcAft>
                <a:spcPts val="0"/>
              </a:spcAft>
              <a:buFont typeface="Wingdings" panose="05000000000000000000" pitchFamily="2" charset="2"/>
              <a:buAutoNum type="alphaUcPeriod"/>
              <a:defRPr/>
            </a:pPr>
            <a:r>
              <a:rPr lang="en-US" sz="2200" dirty="0" smtClean="0">
                <a:latin typeface="Georgia" panose="02040502050405020303" pitchFamily="18" charset="0"/>
              </a:rPr>
              <a:t>Special Libraries Association</a:t>
            </a:r>
          </a:p>
          <a:p>
            <a:pPr marL="457200" indent="-457200">
              <a:spcAft>
                <a:spcPts val="0"/>
              </a:spcAft>
              <a:buFont typeface="Wingdings" panose="05000000000000000000" pitchFamily="2" charset="2"/>
              <a:buAutoNum type="alphaUcPeriod"/>
              <a:defRPr/>
            </a:pPr>
            <a:r>
              <a:rPr lang="en-US" sz="2200" dirty="0" err="1" smtClean="0">
                <a:latin typeface="Georgia" panose="02040502050405020303" pitchFamily="18" charset="0"/>
              </a:rPr>
              <a:t>Symbionese</a:t>
            </a:r>
            <a:r>
              <a:rPr lang="en-US" sz="2200" dirty="0" smtClean="0">
                <a:latin typeface="Georgia" panose="02040502050405020303" pitchFamily="18" charset="0"/>
              </a:rPr>
              <a:t> Liberation Army</a:t>
            </a:r>
          </a:p>
          <a:p>
            <a:pPr marL="457200" indent="-457200">
              <a:spcAft>
                <a:spcPts val="0"/>
              </a:spcAft>
              <a:buFont typeface="Wingdings" panose="05000000000000000000" pitchFamily="2" charset="2"/>
              <a:buAutoNum type="alphaUcPeriod"/>
              <a:defRPr/>
            </a:pPr>
            <a:r>
              <a:rPr lang="en-US" sz="2200" dirty="0" smtClean="0">
                <a:latin typeface="Georgia" panose="02040502050405020303" pitchFamily="18" charset="0"/>
              </a:rPr>
              <a:t>Science Leadership Academy</a:t>
            </a:r>
          </a:p>
          <a:p>
            <a:pPr marL="457200" indent="-457200">
              <a:spcAft>
                <a:spcPts val="0"/>
              </a:spcAft>
              <a:buFont typeface="Wingdings" panose="05000000000000000000" pitchFamily="2" charset="2"/>
              <a:buAutoNum type="alphaUcPeriod"/>
              <a:defRPr/>
            </a:pPr>
            <a:r>
              <a:rPr lang="en-US" sz="2200" dirty="0" smtClean="0">
                <a:latin typeface="Georgia" panose="02040502050405020303" pitchFamily="18" charset="0"/>
              </a:rPr>
              <a:t>Special Landscape Area</a:t>
            </a:r>
          </a:p>
          <a:p>
            <a:pPr marL="457200" indent="-457200">
              <a:spcAft>
                <a:spcPts val="0"/>
              </a:spcAft>
              <a:buFont typeface="Wingdings" panose="05000000000000000000" pitchFamily="2" charset="2"/>
              <a:buAutoNum type="alphaUcPeriod"/>
              <a:defRPr/>
            </a:pPr>
            <a:r>
              <a:rPr lang="en-US" sz="2200" dirty="0" smtClean="0">
                <a:latin typeface="Georgia" panose="02040502050405020303" pitchFamily="18" charset="0"/>
              </a:rPr>
              <a:t>Singapore Land Authority</a:t>
            </a:r>
            <a:endParaRPr lang="en-US" sz="2200" dirty="0">
              <a:latin typeface="Georgia" panose="02040502050405020303" pitchFamily="18" charset="0"/>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732848363"/>
              </p:ext>
            </p:extLst>
          </p:nvPr>
        </p:nvGraphicFramePr>
        <p:xfrm>
          <a:off x="4508500" y="919844"/>
          <a:ext cx="4572000" cy="5143500"/>
        </p:xfrm>
        <a:graphic>
          <a:graphicData uri="http://schemas.openxmlformats.org/presentationml/2006/ole">
            <mc:AlternateContent xmlns:mc="http://schemas.openxmlformats.org/markup-compatibility/2006">
              <mc:Choice xmlns:v="urn:schemas-microsoft-com:vml" Requires="v">
                <p:oleObj spid="_x0000_s12300" name="Chart" r:id="rId6" imgW="4572000" imgH="5143500" progId="MSGraph.Chart.8">
                  <p:embed followColorScheme="full"/>
                </p:oleObj>
              </mc:Choice>
              <mc:Fallback>
                <p:oleObj name="Chart" r:id="rId6" imgW="4572000" imgH="5143500" progId="MSGraph.Chart.8">
                  <p:embed followColorScheme="full"/>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8500" y="919844"/>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946002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MWELO</a:t>
            </a:r>
            <a:endParaRPr lang="en-US" dirty="0">
              <a:ea typeface="MS PGothic" pitchFamily="34" charset="-128"/>
            </a:endParaRPr>
          </a:p>
        </p:txBody>
      </p:sp>
      <p:sp>
        <p:nvSpPr>
          <p:cNvPr id="3" name="Content Placeholder 2"/>
          <p:cNvSpPr txBox="1">
            <a:spLocks/>
          </p:cNvSpPr>
          <p:nvPr/>
        </p:nvSpPr>
        <p:spPr>
          <a:xfrm>
            <a:off x="498475" y="1600200"/>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dirty="0" smtClean="0">
                <a:latin typeface="Georgia" panose="02040502050405020303" pitchFamily="18" charset="0"/>
                <a:ea typeface="MS PGothic" pitchFamily="34" charset="-128"/>
              </a:rPr>
              <a:t>The estimated residential landscape water use must be less than or equal to 0.55 times </a:t>
            </a:r>
            <a:r>
              <a:rPr lang="en-US" sz="2400" dirty="0" err="1" smtClean="0">
                <a:latin typeface="Georgia" panose="02040502050405020303" pitchFamily="18" charset="0"/>
                <a:ea typeface="MS PGothic" pitchFamily="34" charset="-128"/>
              </a:rPr>
              <a:t>ETo</a:t>
            </a:r>
            <a:r>
              <a:rPr lang="en-US" sz="2400" dirty="0" smtClean="0">
                <a:latin typeface="Georgia" panose="02040502050405020303" pitchFamily="18" charset="0"/>
                <a:ea typeface="MS PGothic" pitchFamily="34" charset="-128"/>
              </a:rPr>
              <a:t> (reference ET). </a:t>
            </a:r>
          </a:p>
          <a:p>
            <a:pPr>
              <a:defRPr/>
            </a:pPr>
            <a:r>
              <a:rPr lang="en-US" sz="2400" dirty="0" smtClean="0">
                <a:latin typeface="Georgia" panose="02040502050405020303" pitchFamily="18" charset="0"/>
                <a:ea typeface="MS PGothic" pitchFamily="34" charset="-128"/>
              </a:rPr>
              <a:t>Areas of edible plants are classified as “Special Landscape Areas (SLAs)”</a:t>
            </a:r>
          </a:p>
          <a:p>
            <a:pPr>
              <a:defRPr/>
            </a:pPr>
            <a:r>
              <a:rPr lang="en-US" sz="2400" dirty="0" smtClean="0">
                <a:latin typeface="Georgia" panose="02040502050405020303" pitchFamily="18" charset="0"/>
                <a:ea typeface="MS PGothic" pitchFamily="34" charset="-128"/>
              </a:rPr>
              <a:t>SLAs are assigned an ETAF (ET Adjustment Factor) of 1.0</a:t>
            </a:r>
          </a:p>
          <a:p>
            <a:pPr>
              <a:defRPr/>
            </a:pPr>
            <a:endParaRPr lang="en-US" dirty="0">
              <a:latin typeface="Georgia" panose="02040502050405020303" pitchFamily="18" charset="0"/>
              <a:ea typeface="MS PGothic" pitchFamily="34" charset="-128"/>
            </a:endParaRPr>
          </a:p>
        </p:txBody>
      </p:sp>
    </p:spTree>
    <p:extLst>
      <p:ext uri="{BB962C8B-B14F-4D97-AF65-F5344CB8AC3E}">
        <p14:creationId xmlns:p14="http://schemas.microsoft.com/office/powerpoint/2010/main" val="3823840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266474"/>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MWELO</a:t>
            </a:r>
            <a:endParaRPr lang="en-US" dirty="0">
              <a:ea typeface="MS PGothic" pitchFamily="34" charset="-128"/>
            </a:endParaRPr>
          </a:p>
        </p:txBody>
      </p:sp>
      <p:sp>
        <p:nvSpPr>
          <p:cNvPr id="3" name="Content Placeholder 2"/>
          <p:cNvSpPr txBox="1">
            <a:spLocks/>
          </p:cNvSpPr>
          <p:nvPr/>
        </p:nvSpPr>
        <p:spPr>
          <a:xfrm>
            <a:off x="498475" y="1172029"/>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dirty="0" smtClean="0">
                <a:latin typeface="Georgia" panose="02040502050405020303" pitchFamily="18" charset="0"/>
                <a:ea typeface="MS PGothic" pitchFamily="34" charset="-128"/>
              </a:rPr>
              <a:t>MAWA= Maximum Applied Water Allowance (gallons/year)</a:t>
            </a:r>
          </a:p>
          <a:p>
            <a:pPr>
              <a:defRPr/>
            </a:pPr>
            <a:r>
              <a:rPr lang="en-US" sz="2400" dirty="0" smtClean="0">
                <a:latin typeface="Georgia" panose="02040502050405020303" pitchFamily="18" charset="0"/>
                <a:ea typeface="MS PGothic" pitchFamily="34" charset="-128"/>
              </a:rPr>
              <a:t>Water budgets may not exceed MAWA</a:t>
            </a:r>
          </a:p>
          <a:p>
            <a:pPr>
              <a:defRPr/>
            </a:pPr>
            <a:r>
              <a:rPr lang="en-US" sz="2400" dirty="0" smtClean="0">
                <a:latin typeface="Georgia" panose="02040502050405020303" pitchFamily="18" charset="0"/>
                <a:ea typeface="MS PGothic" pitchFamily="34" charset="-128"/>
              </a:rPr>
              <a:t>Budgets calculated using plant water use information in WUCOLS</a:t>
            </a:r>
          </a:p>
          <a:p>
            <a:pPr>
              <a:defRPr/>
            </a:pPr>
            <a:endParaRPr lang="en-US" dirty="0">
              <a:latin typeface="Georgia" panose="02040502050405020303" pitchFamily="18" charset="0"/>
              <a:ea typeface="MS PGothic" pitchFamily="34" charset="-128"/>
            </a:endParaRPr>
          </a:p>
        </p:txBody>
      </p:sp>
      <p:graphicFrame>
        <p:nvGraphicFramePr>
          <p:cNvPr id="5" name="Chart 6"/>
          <p:cNvGraphicFramePr>
            <a:graphicFrameLocks/>
          </p:cNvGraphicFramePr>
          <p:nvPr>
            <p:extLst>
              <p:ext uri="{D42A27DB-BD31-4B8C-83A1-F6EECF244321}">
                <p14:modId xmlns:p14="http://schemas.microsoft.com/office/powerpoint/2010/main" val="1968505798"/>
              </p:ext>
            </p:extLst>
          </p:nvPr>
        </p:nvGraphicFramePr>
        <p:xfrm>
          <a:off x="3660094" y="3017385"/>
          <a:ext cx="5135562" cy="3154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488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MWELO</a:t>
            </a:r>
            <a:endParaRPr lang="en-US" dirty="0">
              <a:ea typeface="MS PGothic" pitchFamily="34" charset="-128"/>
            </a:endParaRPr>
          </a:p>
        </p:txBody>
      </p:sp>
      <p:sp>
        <p:nvSpPr>
          <p:cNvPr id="3" name="Content Placeholder 2"/>
          <p:cNvSpPr txBox="1">
            <a:spLocks/>
          </p:cNvSpPr>
          <p:nvPr/>
        </p:nvSpPr>
        <p:spPr>
          <a:xfrm>
            <a:off x="498475" y="1600200"/>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dirty="0" smtClean="0">
                <a:latin typeface="Georgia" panose="02040502050405020303" pitchFamily="18" charset="0"/>
                <a:ea typeface="MS PGothic" pitchFamily="34" charset="-128"/>
              </a:rPr>
              <a:t>Budgets calculated using plant water use information in WUCOLS</a:t>
            </a:r>
          </a:p>
          <a:p>
            <a:pPr>
              <a:defRPr/>
            </a:pPr>
            <a:r>
              <a:rPr lang="en-US" sz="2400" dirty="0" smtClean="0">
                <a:latin typeface="Georgia" panose="02040502050405020303" pitchFamily="18" charset="0"/>
                <a:ea typeface="MS PGothic" pitchFamily="34" charset="-128"/>
              </a:rPr>
              <a:t>http://www.water.ca.gov/</a:t>
            </a:r>
            <a:br>
              <a:rPr lang="en-US" sz="2400" dirty="0" smtClean="0">
                <a:latin typeface="Georgia" panose="02040502050405020303" pitchFamily="18" charset="0"/>
                <a:ea typeface="MS PGothic" pitchFamily="34" charset="-128"/>
              </a:rPr>
            </a:br>
            <a:r>
              <a:rPr lang="en-US" sz="2400" dirty="0" err="1" smtClean="0">
                <a:latin typeface="Georgia" panose="02040502050405020303" pitchFamily="18" charset="0"/>
                <a:ea typeface="MS PGothic" pitchFamily="34" charset="-128"/>
              </a:rPr>
              <a:t>wateruseefficiency</a:t>
            </a:r>
            <a:r>
              <a:rPr lang="en-US" sz="2400" dirty="0" smtClean="0">
                <a:latin typeface="Georgia" panose="02040502050405020303" pitchFamily="18" charset="0"/>
                <a:ea typeface="MS PGothic" pitchFamily="34" charset="-128"/>
              </a:rPr>
              <a:t>/docs/</a:t>
            </a:r>
            <a:br>
              <a:rPr lang="en-US" sz="2400" dirty="0" smtClean="0">
                <a:latin typeface="Georgia" panose="02040502050405020303" pitchFamily="18" charset="0"/>
                <a:ea typeface="MS PGothic" pitchFamily="34" charset="-128"/>
              </a:rPr>
            </a:br>
            <a:r>
              <a:rPr lang="en-US" sz="2400" dirty="0" smtClean="0">
                <a:latin typeface="Georgia" panose="02040502050405020303" pitchFamily="18" charset="0"/>
                <a:ea typeface="MS PGothic" pitchFamily="34" charset="-128"/>
              </a:rPr>
              <a:t>wucols00.pdf</a:t>
            </a:r>
          </a:p>
          <a:p>
            <a:pPr>
              <a:defRPr/>
            </a:pPr>
            <a:endParaRPr lang="en-US" dirty="0">
              <a:latin typeface="Georgia" panose="02040502050405020303" pitchFamily="18" charset="0"/>
              <a:ea typeface="MS PGothic" pitchFamily="34" charset="-128"/>
            </a:endParaRPr>
          </a:p>
        </p:txBody>
      </p:sp>
      <p:pic>
        <p:nvPicPr>
          <p:cNvPr id="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0122" y="2716212"/>
            <a:ext cx="2729819" cy="2729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958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MWELO</a:t>
            </a:r>
            <a:endParaRPr lang="en-US" dirty="0"/>
          </a:p>
        </p:txBody>
      </p:sp>
      <p:sp>
        <p:nvSpPr>
          <p:cNvPr id="3" name="Content Placeholder 2"/>
          <p:cNvSpPr txBox="1">
            <a:spLocks/>
          </p:cNvSpPr>
          <p:nvPr/>
        </p:nvSpPr>
        <p:spPr>
          <a:xfrm>
            <a:off x="498475" y="1473200"/>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defRPr/>
            </a:pPr>
            <a:r>
              <a:rPr lang="en-US" sz="2800" dirty="0" smtClean="0">
                <a:latin typeface="Georgia" panose="02040502050405020303" pitchFamily="18" charset="0"/>
              </a:rPr>
              <a:t>Model Water Efficient Landscape Ordinance (MWELO)</a:t>
            </a:r>
          </a:p>
          <a:p>
            <a:pPr fontAlgn="auto">
              <a:spcAft>
                <a:spcPts val="0"/>
              </a:spcAft>
              <a:defRPr/>
            </a:pPr>
            <a:r>
              <a:rPr lang="en-US" sz="2800" dirty="0" smtClean="0">
                <a:latin typeface="Georgia" panose="02040502050405020303" pitchFamily="18" charset="0"/>
              </a:rPr>
              <a:t>Local Ordinances in place of MWELO</a:t>
            </a:r>
          </a:p>
          <a:p>
            <a:pPr>
              <a:defRPr/>
            </a:pPr>
            <a:endParaRPr lang="en-US" sz="2800" dirty="0">
              <a:latin typeface="Georgia" panose="02040502050405020303" pitchFamily="18" charset="0"/>
            </a:endParaRPr>
          </a:p>
        </p:txBody>
      </p:sp>
    </p:spTree>
    <p:extLst>
      <p:ext uri="{BB962C8B-B14F-4D97-AF65-F5344CB8AC3E}">
        <p14:creationId xmlns:p14="http://schemas.microsoft.com/office/powerpoint/2010/main" val="917920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txBox="1">
            <a:spLocks/>
          </p:cNvSpPr>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altLang="en-US" smtClean="0"/>
              <a:t>I can find more information about landscape water use policies from:</a:t>
            </a:r>
          </a:p>
        </p:txBody>
      </p:sp>
      <p:sp>
        <p:nvSpPr>
          <p:cNvPr id="3" name="TPAnswers"/>
          <p:cNvSpPr txBox="1">
            <a:spLocks/>
          </p:cNvSpPr>
          <p:nvPr>
            <p:custDataLst>
              <p:tags r:id="rId2"/>
            </p:custDataLst>
          </p:nvPr>
        </p:nvSpPr>
        <p:spPr bwMode="auto">
          <a:xfrm>
            <a:off x="457200" y="1975984"/>
            <a:ext cx="4114800" cy="41211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Wingdings" panose="05000000000000000000" pitchFamily="2" charset="2"/>
              <a:buAutoNum type="arabicPeriod"/>
            </a:pPr>
            <a:r>
              <a:rPr lang="en-US" altLang="en-US" sz="2800" dirty="0" smtClean="0">
                <a:latin typeface="Georgia" panose="02040502050405020303" pitchFamily="18" charset="0"/>
              </a:rPr>
              <a:t>Department of Water Resources</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My water provider</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County CE office</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California Center for Urban Horticulture</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All of the above</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1807835617"/>
              </p:ext>
            </p:extLst>
          </p:nvPr>
        </p:nvGraphicFramePr>
        <p:xfrm>
          <a:off x="4572000" y="846138"/>
          <a:ext cx="4572000" cy="5143500"/>
        </p:xfrm>
        <a:graphic>
          <a:graphicData uri="http://schemas.openxmlformats.org/presentationml/2006/ole">
            <mc:AlternateContent xmlns:mc="http://schemas.openxmlformats.org/markup-compatibility/2006">
              <mc:Choice xmlns:v="urn:schemas-microsoft-com:vml" Requires="v">
                <p:oleObj spid="_x0000_s14348" name="Chart" r:id="rId6" imgW="4572000" imgH="5143500" progId="MSGraph.Chart.8">
                  <p:embed followColorScheme="full"/>
                </p:oleObj>
              </mc:Choice>
              <mc:Fallback>
                <p:oleObj name="Chart" r:id="rId6" imgW="4572000" imgH="5143500" progId="MSGraph.Chart.8">
                  <p:embed followColorScheme="full"/>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846138"/>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4694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Information about MWELO</a:t>
            </a:r>
            <a:endParaRPr lang="en-US" dirty="0">
              <a:ea typeface="MS PGothic" pitchFamily="34" charset="-128"/>
            </a:endParaRPr>
          </a:p>
        </p:txBody>
      </p:sp>
      <p:sp>
        <p:nvSpPr>
          <p:cNvPr id="3" name="Content Placeholder 2"/>
          <p:cNvSpPr txBox="1">
            <a:spLocks/>
          </p:cNvSpPr>
          <p:nvPr/>
        </p:nvSpPr>
        <p:spPr>
          <a:xfrm>
            <a:off x="498475" y="1360714"/>
            <a:ext cx="8169275" cy="4619625"/>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defRPr/>
            </a:pPr>
            <a:r>
              <a:rPr lang="en-US" sz="2400" dirty="0" smtClean="0">
                <a:latin typeface="Georgia" panose="02040502050405020303" pitchFamily="18" charset="0"/>
              </a:rPr>
              <a:t>Local ordinances may exist in place of or in addition to MWELO</a:t>
            </a:r>
          </a:p>
          <a:p>
            <a:pPr lvl="1">
              <a:defRPr/>
            </a:pPr>
            <a:r>
              <a:rPr lang="en-US" sz="2000" dirty="0" smtClean="0">
                <a:latin typeface="Georgia" panose="02040502050405020303" pitchFamily="18" charset="0"/>
              </a:rPr>
              <a:t>Water provider</a:t>
            </a:r>
          </a:p>
          <a:p>
            <a:pPr lvl="1">
              <a:defRPr/>
            </a:pPr>
            <a:r>
              <a:rPr lang="en-US" sz="2000" dirty="0" smtClean="0">
                <a:latin typeface="Georgia" panose="02040502050405020303" pitchFamily="18" charset="0"/>
              </a:rPr>
              <a:t>City or county water resources department</a:t>
            </a:r>
          </a:p>
          <a:p>
            <a:pPr lvl="1">
              <a:defRPr/>
            </a:pPr>
            <a:r>
              <a:rPr lang="en-US" sz="2000" dirty="0" smtClean="0">
                <a:latin typeface="Georgia" panose="02040502050405020303" pitchFamily="18" charset="0"/>
              </a:rPr>
              <a:t>Department of Water Resources website</a:t>
            </a:r>
          </a:p>
          <a:p>
            <a:pPr lvl="2">
              <a:defRPr/>
            </a:pPr>
            <a:r>
              <a:rPr lang="en-US" sz="2000" dirty="0" smtClean="0">
                <a:latin typeface="Georgia" panose="02040502050405020303" pitchFamily="18" charset="0"/>
              </a:rPr>
              <a:t>http://www.water.ca.gov/</a:t>
            </a:r>
          </a:p>
          <a:p>
            <a:pPr lvl="1">
              <a:defRPr/>
            </a:pPr>
            <a:r>
              <a:rPr lang="en-US" sz="2000" dirty="0" err="1" smtClean="0">
                <a:latin typeface="Georgia" panose="02040502050405020303" pitchFamily="18" charset="0"/>
              </a:rPr>
              <a:t>CalRecycle</a:t>
            </a:r>
            <a:r>
              <a:rPr lang="en-US" sz="2000" dirty="0" smtClean="0">
                <a:latin typeface="Georgia" panose="02040502050405020303" pitchFamily="18" charset="0"/>
              </a:rPr>
              <a:t> </a:t>
            </a:r>
          </a:p>
          <a:p>
            <a:pPr lvl="2">
              <a:defRPr/>
            </a:pPr>
            <a:r>
              <a:rPr lang="en-US" sz="2000" dirty="0" smtClean="0">
                <a:latin typeface="Georgia" panose="02040502050405020303" pitchFamily="18" charset="0"/>
              </a:rPr>
              <a:t>http://www.calrecycle.ca.gov/</a:t>
            </a:r>
          </a:p>
          <a:p>
            <a:pPr lvl="1">
              <a:defRPr/>
            </a:pPr>
            <a:r>
              <a:rPr lang="en-US" sz="2000" dirty="0" smtClean="0">
                <a:latin typeface="Georgia" panose="02040502050405020303" pitchFamily="18" charset="0"/>
              </a:rPr>
              <a:t>Professional organizations (e.g., CLCA, APLD)</a:t>
            </a:r>
          </a:p>
          <a:p>
            <a:pPr>
              <a:defRPr/>
            </a:pPr>
            <a:endParaRPr lang="en-US" dirty="0">
              <a:latin typeface="Georgia" panose="02040502050405020303" pitchFamily="18" charset="0"/>
            </a:endParaRPr>
          </a:p>
        </p:txBody>
      </p:sp>
    </p:spTree>
    <p:extLst>
      <p:ext uri="{BB962C8B-B14F-4D97-AF65-F5344CB8AC3E}">
        <p14:creationId xmlns:p14="http://schemas.microsoft.com/office/powerpoint/2010/main" val="988176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381157"/>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dirty="0" smtClean="0"/>
              <a:t>Audience Response/Polling Tools </a:t>
            </a:r>
            <a:endParaRPr lang="en-US" dirty="0"/>
          </a:p>
        </p:txBody>
      </p:sp>
      <p:sp>
        <p:nvSpPr>
          <p:cNvPr id="3" name="Content Placeholder 2"/>
          <p:cNvSpPr txBox="1">
            <a:spLocks/>
          </p:cNvSpPr>
          <p:nvPr/>
        </p:nvSpPr>
        <p:spPr>
          <a:xfrm>
            <a:off x="498475" y="1546538"/>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dirty="0" smtClean="0">
                <a:latin typeface="Georgia" panose="02040502050405020303" pitchFamily="18" charset="0"/>
              </a:rPr>
              <a:t>Turning Technologies</a:t>
            </a:r>
          </a:p>
          <a:p>
            <a:pPr lvl="1">
              <a:defRPr/>
            </a:pPr>
            <a:r>
              <a:rPr lang="en-US" sz="2000" dirty="0" smtClean="0">
                <a:latin typeface="Georgia" panose="02040502050405020303" pitchFamily="18" charset="0"/>
              </a:rPr>
              <a:t>“clickers”</a:t>
            </a:r>
            <a:endParaRPr lang="en-US" sz="2000" dirty="0">
              <a:latin typeface="Georgia" panose="02040502050405020303" pitchFamily="18" charset="0"/>
            </a:endParaRPr>
          </a:p>
        </p:txBody>
      </p:sp>
    </p:spTree>
    <p:extLst>
      <p:ext uri="{BB962C8B-B14F-4D97-AF65-F5344CB8AC3E}">
        <p14:creationId xmlns:p14="http://schemas.microsoft.com/office/powerpoint/2010/main" val="3558009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895350" y="1636889"/>
            <a:ext cx="7410450" cy="3341511"/>
          </a:xfrm>
          <a:prstGeom prst="rect">
            <a:avLst/>
          </a:prstGeom>
          <a:extLst/>
        </p:spPr>
        <p:txBody>
          <a:bodyPr wrap="square" lIns="91440" tIns="45720" rIns="91440" bIns="45720" numCol="1"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spcAft>
                <a:spcPts val="3000"/>
              </a:spcAft>
              <a:defRPr/>
            </a:pPr>
            <a:r>
              <a:rPr lang="en-US" sz="2800" dirty="0">
                <a:latin typeface="+mn-lt"/>
              </a:rPr>
              <a:t>Thank you!</a:t>
            </a:r>
            <a:br>
              <a:rPr lang="en-US" sz="2800" dirty="0">
                <a:latin typeface="+mn-lt"/>
              </a:rPr>
            </a:br>
            <a:r>
              <a:rPr lang="en-US" sz="2800" dirty="0">
                <a:latin typeface="+mn-lt"/>
              </a:rPr>
              <a:t>Any Questions?</a:t>
            </a:r>
            <a:br>
              <a:rPr lang="en-US" sz="2800" dirty="0">
                <a:latin typeface="+mn-lt"/>
              </a:rPr>
            </a:br>
            <a:r>
              <a:rPr lang="en-US" sz="2800" dirty="0">
                <a:latin typeface="+mn-lt"/>
              </a:rPr>
              <a:t/>
            </a:r>
            <a:br>
              <a:rPr lang="en-US" sz="2800" dirty="0">
                <a:latin typeface="+mn-lt"/>
              </a:rPr>
            </a:br>
            <a:r>
              <a:rPr lang="en-US" sz="2800" dirty="0">
                <a:latin typeface="+mn-lt"/>
              </a:rPr>
              <a:t>Mary Bianchi</a:t>
            </a:r>
            <a:br>
              <a:rPr lang="en-US" sz="2800" dirty="0">
                <a:latin typeface="+mn-lt"/>
              </a:rPr>
            </a:br>
            <a:r>
              <a:rPr lang="en-US" sz="2800" dirty="0">
                <a:latin typeface="+mn-lt"/>
                <a:hlinkClick r:id="rId2"/>
              </a:rPr>
              <a:t>mlbianchi@ucdavis.edu</a:t>
            </a:r>
            <a:r>
              <a:rPr lang="en-US" sz="2800" dirty="0">
                <a:latin typeface="+mn-lt"/>
              </a:rPr>
              <a:t/>
            </a:r>
            <a:br>
              <a:rPr lang="en-US" sz="2800" dirty="0">
                <a:latin typeface="+mn-lt"/>
              </a:rPr>
            </a:br>
            <a:r>
              <a:rPr lang="en-US" sz="2800" dirty="0" smtClean="0">
                <a:latin typeface="+mn-lt"/>
              </a:rPr>
              <a:t>Loren </a:t>
            </a:r>
            <a:r>
              <a:rPr lang="en-US" sz="2800" dirty="0">
                <a:latin typeface="+mn-lt"/>
              </a:rPr>
              <a:t>Oki</a:t>
            </a:r>
            <a:br>
              <a:rPr lang="en-US" sz="2800" dirty="0">
                <a:latin typeface="+mn-lt"/>
              </a:rPr>
            </a:br>
            <a:r>
              <a:rPr lang="en-US" sz="2800" dirty="0">
                <a:latin typeface="+mn-lt"/>
                <a:hlinkClick r:id="rId3"/>
              </a:rPr>
              <a:t>lroki@ucdavis.edu</a:t>
            </a:r>
            <a:r>
              <a:rPr lang="en-US" sz="2800" dirty="0">
                <a:latin typeface="+mn-lt"/>
              </a:rPr>
              <a:t> </a:t>
            </a:r>
          </a:p>
        </p:txBody>
      </p:sp>
    </p:spTree>
    <p:extLst>
      <p:ext uri="{BB962C8B-B14F-4D97-AF65-F5344CB8AC3E}">
        <p14:creationId xmlns:p14="http://schemas.microsoft.com/office/powerpoint/2010/main" val="1378218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txBox="1">
            <a:spLocks/>
          </p:cNvSpPr>
          <p:nvPr/>
        </p:nvSpPr>
        <p:spPr bwMode="auto">
          <a:xfrm>
            <a:off x="457200" y="303666"/>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altLang="en-US" smtClean="0"/>
              <a:t>Have you used “audience response”</a:t>
            </a:r>
            <a:br>
              <a:rPr lang="en-US" altLang="en-US" smtClean="0"/>
            </a:br>
            <a:r>
              <a:rPr lang="en-US" altLang="en-US" smtClean="0"/>
              <a:t>tools before?</a:t>
            </a:r>
            <a:endParaRPr lang="en-US" altLang="en-US" dirty="0" smtClean="0"/>
          </a:p>
        </p:txBody>
      </p:sp>
      <p:sp>
        <p:nvSpPr>
          <p:cNvPr id="3" name="TPAnswers"/>
          <p:cNvSpPr txBox="1">
            <a:spLocks/>
          </p:cNvSpPr>
          <p:nvPr>
            <p:custDataLst>
              <p:tags r:id="rId2"/>
            </p:custDataLst>
          </p:nvPr>
        </p:nvSpPr>
        <p:spPr bwMode="auto">
          <a:xfrm>
            <a:off x="718457" y="2425245"/>
            <a:ext cx="4114800" cy="3476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Wingdings" panose="05000000000000000000" pitchFamily="2" charset="2"/>
              <a:buAutoNum type="alphaUcPeriod"/>
            </a:pPr>
            <a:r>
              <a:rPr lang="en-US" altLang="en-US" dirty="0" smtClean="0">
                <a:latin typeface="Georgia" panose="02040502050405020303" pitchFamily="18" charset="0"/>
              </a:rPr>
              <a:t>Yes</a:t>
            </a:r>
          </a:p>
          <a:p>
            <a:pPr marL="457200" indent="-457200">
              <a:buFont typeface="Wingdings" panose="05000000000000000000" pitchFamily="2" charset="2"/>
              <a:buAutoNum type="alphaUcPeriod"/>
            </a:pPr>
            <a:r>
              <a:rPr lang="en-US" altLang="en-US" dirty="0" smtClean="0">
                <a:latin typeface="Georgia" panose="02040502050405020303" pitchFamily="18" charset="0"/>
              </a:rPr>
              <a:t>No</a:t>
            </a:r>
          </a:p>
          <a:p>
            <a:pPr marL="457200" indent="-457200">
              <a:buFont typeface="Wingdings" panose="05000000000000000000" pitchFamily="2" charset="2"/>
              <a:buAutoNum type="alphaUcPeriod"/>
            </a:pPr>
            <a:r>
              <a:rPr lang="en-US" altLang="en-US" dirty="0" smtClean="0">
                <a:latin typeface="Georgia" panose="02040502050405020303" pitchFamily="18" charset="0"/>
              </a:rPr>
              <a:t>Not sure</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636314950"/>
              </p:ext>
            </p:extLst>
          </p:nvPr>
        </p:nvGraphicFramePr>
        <p:xfrm>
          <a:off x="3984171" y="482600"/>
          <a:ext cx="4572000" cy="5143500"/>
        </p:xfrm>
        <a:graphic>
          <a:graphicData uri="http://schemas.openxmlformats.org/presentationml/2006/ole">
            <mc:AlternateContent xmlns:mc="http://schemas.openxmlformats.org/markup-compatibility/2006">
              <mc:Choice xmlns:v="urn:schemas-microsoft-com:vml" Requires="v">
                <p:oleObj spid="_x0000_s9229" name="Chart" r:id="rId5" imgW="4572000" imgH="5143500" progId="MSGraph.Chart.8">
                  <p:embed followColorScheme="full"/>
                </p:oleObj>
              </mc:Choice>
              <mc:Fallback>
                <p:oleObj name="Chart" r:id="rId5" imgW="4572000" imgH="5143500" progId="MSGraph.Chart.8">
                  <p:embed followColorScheme="full"/>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4171" y="482600"/>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97797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fontAlgn="auto">
              <a:spcAft>
                <a:spcPts val="0"/>
              </a:spcAft>
              <a:defRPr/>
            </a:pPr>
            <a:r>
              <a:rPr lang="en-US" smtClean="0">
                <a:ea typeface="+mj-ea"/>
                <a:cs typeface="+mj-cs"/>
              </a:rPr>
              <a:t>Your Local Community</a:t>
            </a:r>
            <a:endParaRPr lang="en-US" dirty="0">
              <a:ea typeface="+mj-ea"/>
              <a:cs typeface="+mj-cs"/>
            </a:endParaRPr>
          </a:p>
        </p:txBody>
      </p:sp>
      <p:sp>
        <p:nvSpPr>
          <p:cNvPr id="3" name="Content Placeholder 2"/>
          <p:cNvSpPr txBox="1">
            <a:spLocks/>
          </p:cNvSpPr>
          <p:nvPr/>
        </p:nvSpPr>
        <p:spPr>
          <a:xfrm>
            <a:off x="498475" y="1600200"/>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defRPr/>
            </a:pPr>
            <a:r>
              <a:rPr lang="en-US" sz="2400" dirty="0" smtClean="0">
                <a:latin typeface="Georgia" panose="02040502050405020303" pitchFamily="18" charset="0"/>
                <a:ea typeface="+mn-ea"/>
                <a:cs typeface="+mn-cs"/>
              </a:rPr>
              <a:t>Local Regulations or Policies </a:t>
            </a:r>
          </a:p>
          <a:p>
            <a:pPr lvl="1" fontAlgn="auto">
              <a:spcAft>
                <a:spcPts val="0"/>
              </a:spcAft>
              <a:defRPr/>
            </a:pPr>
            <a:r>
              <a:rPr lang="en-US" sz="2000" dirty="0" smtClean="0">
                <a:latin typeface="Georgia" panose="02040502050405020303" pitchFamily="18" charset="0"/>
                <a:ea typeface="+mn-ea"/>
              </a:rPr>
              <a:t>Land Use</a:t>
            </a:r>
          </a:p>
          <a:p>
            <a:pPr lvl="1" fontAlgn="auto">
              <a:spcAft>
                <a:spcPts val="0"/>
              </a:spcAft>
              <a:defRPr/>
            </a:pPr>
            <a:r>
              <a:rPr lang="en-US" sz="2000" dirty="0" smtClean="0">
                <a:latin typeface="Georgia" panose="02040502050405020303" pitchFamily="18" charset="0"/>
                <a:ea typeface="+mn-ea"/>
              </a:rPr>
              <a:t>Food Safety</a:t>
            </a:r>
          </a:p>
          <a:p>
            <a:pPr lvl="1" fontAlgn="auto">
              <a:spcAft>
                <a:spcPts val="0"/>
              </a:spcAft>
              <a:defRPr/>
            </a:pPr>
            <a:r>
              <a:rPr lang="en-US" sz="2000" dirty="0" smtClean="0">
                <a:latin typeface="Georgia" panose="02040502050405020303" pitchFamily="18" charset="0"/>
                <a:ea typeface="+mn-ea"/>
              </a:rPr>
              <a:t>Water Use</a:t>
            </a:r>
          </a:p>
          <a:p>
            <a:pPr fontAlgn="auto">
              <a:spcAft>
                <a:spcPts val="0"/>
              </a:spcAft>
              <a:defRPr/>
            </a:pPr>
            <a:endParaRPr lang="en-US" dirty="0">
              <a:latin typeface="Georgia" panose="02040502050405020303" pitchFamily="18" charset="0"/>
              <a:ea typeface="+mn-ea"/>
              <a:cs typeface="+mn-cs"/>
            </a:endParaRPr>
          </a:p>
        </p:txBody>
      </p:sp>
    </p:spTree>
    <p:extLst>
      <p:ext uri="{BB962C8B-B14F-4D97-AF65-F5344CB8AC3E}">
        <p14:creationId xmlns:p14="http://schemas.microsoft.com/office/powerpoint/2010/main" val="23096187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txBox="1">
            <a:spLocks/>
          </p:cNvSpPr>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altLang="en-US" smtClean="0"/>
              <a:t>Are your edible gardens </a:t>
            </a:r>
            <a:br>
              <a:rPr lang="en-US" altLang="en-US" smtClean="0"/>
            </a:br>
            <a:r>
              <a:rPr lang="en-US" altLang="en-US" smtClean="0"/>
              <a:t>restricted by Covenants Codes and</a:t>
            </a:r>
            <a:br>
              <a:rPr lang="en-US" altLang="en-US" smtClean="0"/>
            </a:br>
            <a:r>
              <a:rPr lang="en-US" altLang="en-US" smtClean="0"/>
              <a:t>Restrictions (CCRs)?</a:t>
            </a:r>
          </a:p>
        </p:txBody>
      </p:sp>
      <p:sp>
        <p:nvSpPr>
          <p:cNvPr id="3" name="TPAnswers"/>
          <p:cNvSpPr txBox="1">
            <a:spLocks/>
          </p:cNvSpPr>
          <p:nvPr>
            <p:custDataLst>
              <p:tags r:id="rId2"/>
            </p:custDataLst>
          </p:nvPr>
        </p:nvSpPr>
        <p:spPr bwMode="auto">
          <a:xfrm>
            <a:off x="457200" y="2732088"/>
            <a:ext cx="4114800" cy="33940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Wingdings" panose="05000000000000000000" pitchFamily="2" charset="2"/>
              <a:buAutoNum type="arabicPeriod"/>
            </a:pPr>
            <a:r>
              <a:rPr lang="en-US" altLang="en-US" sz="2800" dirty="0" smtClean="0">
                <a:latin typeface="Georgia" panose="02040502050405020303" pitchFamily="18" charset="0"/>
              </a:rPr>
              <a:t>Yes</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No</a:t>
            </a:r>
          </a:p>
          <a:p>
            <a:pPr marL="457200" indent="-457200">
              <a:buFont typeface="Wingdings" panose="05000000000000000000" pitchFamily="2" charset="2"/>
              <a:buAutoNum type="arabicPeriod"/>
            </a:pPr>
            <a:r>
              <a:rPr lang="en-US" altLang="en-US" sz="2800" dirty="0" smtClean="0">
                <a:latin typeface="Georgia" panose="02040502050405020303" pitchFamily="18" charset="0"/>
              </a:rPr>
              <a:t>I am not sure</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2796173176"/>
              </p:ext>
            </p:extLst>
          </p:nvPr>
        </p:nvGraphicFramePr>
        <p:xfrm>
          <a:off x="4247243" y="468086"/>
          <a:ext cx="4572000" cy="5143500"/>
        </p:xfrm>
        <a:graphic>
          <a:graphicData uri="http://schemas.openxmlformats.org/presentationml/2006/ole">
            <mc:AlternateContent xmlns:mc="http://schemas.openxmlformats.org/markup-compatibility/2006">
              <mc:Choice xmlns:v="urn:schemas-microsoft-com:vml" Requires="v">
                <p:oleObj spid="_x0000_s10253" name="Chart" r:id="rId5" imgW="4572000" imgH="5143500" progId="MSGraph.Chart.8">
                  <p:embed followColorScheme="full"/>
                </p:oleObj>
              </mc:Choice>
              <mc:Fallback>
                <p:oleObj name="Chart" r:id="rId5" imgW="4572000" imgH="5143500" progId="MSGraph.Chart.8">
                  <p:embed followColorScheme="full"/>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47243" y="468086"/>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8552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208417"/>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dirty="0" smtClean="0">
                <a:ea typeface="MS PGothic" pitchFamily="34" charset="-128"/>
              </a:rPr>
              <a:t>Land Use</a:t>
            </a:r>
            <a:endParaRPr lang="en-US" dirty="0">
              <a:ea typeface="MS PGothic" pitchFamily="34" charset="-128"/>
            </a:endParaRPr>
          </a:p>
        </p:txBody>
      </p:sp>
      <p:sp>
        <p:nvSpPr>
          <p:cNvPr id="3" name="Content Placeholder 2"/>
          <p:cNvSpPr txBox="1">
            <a:spLocks/>
          </p:cNvSpPr>
          <p:nvPr/>
        </p:nvSpPr>
        <p:spPr>
          <a:xfrm>
            <a:off x="498475" y="1095602"/>
            <a:ext cx="8167688" cy="4144962"/>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1900" dirty="0" smtClean="0">
                <a:latin typeface="Georgia" panose="02040502050405020303" pitchFamily="18" charset="0"/>
                <a:ea typeface="MS PGothic" pitchFamily="34" charset="-128"/>
              </a:rPr>
              <a:t>Private policies/restrictions</a:t>
            </a:r>
          </a:p>
          <a:p>
            <a:pPr>
              <a:defRPr/>
            </a:pPr>
            <a:r>
              <a:rPr lang="en-US" sz="1900" dirty="0" smtClean="0">
                <a:latin typeface="Georgia" panose="02040502050405020303" pitchFamily="18" charset="0"/>
                <a:ea typeface="MS PGothic" pitchFamily="34" charset="-128"/>
              </a:rPr>
              <a:t>Home Owner Association</a:t>
            </a:r>
          </a:p>
          <a:p>
            <a:pPr lvl="1">
              <a:defRPr/>
            </a:pPr>
            <a:r>
              <a:rPr lang="en-US" sz="1900" dirty="0" smtClean="0">
                <a:latin typeface="Georgia" panose="02040502050405020303" pitchFamily="18" charset="0"/>
                <a:ea typeface="MS PGothic" pitchFamily="34" charset="-128"/>
              </a:rPr>
              <a:t>Restrictive Covenants</a:t>
            </a:r>
          </a:p>
          <a:p>
            <a:pPr lvl="1">
              <a:defRPr/>
            </a:pPr>
            <a:r>
              <a:rPr lang="en-US" sz="1900" dirty="0" smtClean="0">
                <a:latin typeface="Georgia" panose="02040502050405020303" pitchFamily="18" charset="0"/>
                <a:ea typeface="MS PGothic" pitchFamily="34" charset="-128"/>
              </a:rPr>
              <a:t>Covenants, Conditions, Restrictions (CCR)</a:t>
            </a:r>
          </a:p>
          <a:p>
            <a:pPr lvl="2">
              <a:defRPr/>
            </a:pPr>
            <a:r>
              <a:rPr lang="en-US" sz="1900" dirty="0" smtClean="0">
                <a:latin typeface="Georgia" panose="02040502050405020303" pitchFamily="18" charset="0"/>
                <a:ea typeface="MS PGothic" pitchFamily="34" charset="-128"/>
              </a:rPr>
              <a:t>Fort Bend Texas – “no vegetable gardens shall be permitted except in fully screened areas in the backyard only so as not to be visible from the street or objectionable to an adjacent property” </a:t>
            </a:r>
          </a:p>
          <a:p>
            <a:pPr lvl="1">
              <a:defRPr/>
            </a:pPr>
            <a:r>
              <a:rPr lang="en-US" sz="1900" dirty="0" smtClean="0">
                <a:latin typeface="Georgia" panose="02040502050405020303" pitchFamily="18" charset="0"/>
                <a:ea typeface="MS PGothic" pitchFamily="34" charset="-128"/>
              </a:rPr>
              <a:t>Maintenance and aesthetics are key! (?)</a:t>
            </a:r>
          </a:p>
          <a:p>
            <a:pPr>
              <a:defRPr/>
            </a:pPr>
            <a:r>
              <a:rPr lang="en-US" sz="1900" dirty="0" smtClean="0">
                <a:latin typeface="Georgia" panose="02040502050405020303" pitchFamily="18" charset="0"/>
                <a:ea typeface="MS PGothic" pitchFamily="34" charset="-128"/>
              </a:rPr>
              <a:t>AB 1061, Lieu 2009</a:t>
            </a:r>
          </a:p>
          <a:p>
            <a:pPr lvl="1">
              <a:defRPr/>
            </a:pPr>
            <a:r>
              <a:rPr lang="en-US" sz="1900" dirty="0" smtClean="0">
                <a:latin typeface="Georgia" panose="02040502050405020303" pitchFamily="18" charset="0"/>
              </a:rPr>
              <a:t>This act provides that the architectural guidelines of a common interest development shall not prohibit or include conditions that have the effect of prohibiting the use of low water-using plants as a group.</a:t>
            </a:r>
          </a:p>
          <a:p>
            <a:pPr>
              <a:defRPr/>
            </a:pPr>
            <a:endParaRPr lang="en-US" sz="1900" dirty="0">
              <a:latin typeface="Georgia" panose="02040502050405020303" pitchFamily="18" charset="0"/>
              <a:ea typeface="MS PGothic" pitchFamily="34" charset="-128"/>
            </a:endParaRPr>
          </a:p>
        </p:txBody>
      </p:sp>
    </p:spTree>
    <p:extLst>
      <p:ext uri="{BB962C8B-B14F-4D97-AF65-F5344CB8AC3E}">
        <p14:creationId xmlns:p14="http://schemas.microsoft.com/office/powerpoint/2010/main" val="415979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Land Use</a:t>
            </a:r>
            <a:endParaRPr lang="en-US" dirty="0">
              <a:ea typeface="MS PGothic" pitchFamily="34" charset="-128"/>
            </a:endParaRPr>
          </a:p>
        </p:txBody>
      </p:sp>
      <p:sp>
        <p:nvSpPr>
          <p:cNvPr id="3" name="Content Placeholder 2"/>
          <p:cNvSpPr txBox="1">
            <a:spLocks/>
          </p:cNvSpPr>
          <p:nvPr/>
        </p:nvSpPr>
        <p:spPr>
          <a:xfrm>
            <a:off x="498475" y="1578429"/>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dirty="0" smtClean="0">
                <a:latin typeface="Georgia" panose="02040502050405020303" pitchFamily="18" charset="0"/>
                <a:ea typeface="MS PGothic" pitchFamily="34" charset="-128"/>
              </a:rPr>
              <a:t>Public and private policies may differentiate based on edible versus ornamental landscapes</a:t>
            </a:r>
          </a:p>
          <a:p>
            <a:pPr lvl="1">
              <a:defRPr/>
            </a:pPr>
            <a:r>
              <a:rPr lang="en-US" sz="2000" dirty="0" smtClean="0">
                <a:latin typeface="Georgia" panose="02040502050405020303" pitchFamily="18" charset="0"/>
                <a:ea typeface="MS PGothic" pitchFamily="34" charset="-128"/>
              </a:rPr>
              <a:t>e.g. Sacramento City ordinance required turf or low growing groundcover in front yards</a:t>
            </a:r>
          </a:p>
          <a:p>
            <a:pPr lvl="1">
              <a:defRPr/>
            </a:pPr>
            <a:r>
              <a:rPr lang="en-US" sz="2000" dirty="0" smtClean="0">
                <a:latin typeface="Georgia" panose="02040502050405020303" pitchFamily="18" charset="0"/>
                <a:ea typeface="MS PGothic" pitchFamily="34" charset="-128"/>
              </a:rPr>
              <a:t>Section 17.68.010 of Title 17 Sacramento City Code (April 3, 2007)</a:t>
            </a:r>
          </a:p>
          <a:p>
            <a:pPr lvl="2">
              <a:defRPr/>
            </a:pPr>
            <a:r>
              <a:rPr lang="en-US" sz="2000" dirty="0" smtClean="0">
                <a:latin typeface="Georgia" panose="02040502050405020303" pitchFamily="18" charset="0"/>
                <a:ea typeface="MS PGothic" pitchFamily="34" charset="-128"/>
              </a:rPr>
              <a:t>“…the remaining unpaved portion of the setback areas shall be landscaped, irrigated, and maintained.”</a:t>
            </a:r>
          </a:p>
          <a:p>
            <a:pPr lvl="2">
              <a:defRPr/>
            </a:pPr>
            <a:r>
              <a:rPr lang="en-US" sz="2000" dirty="0" smtClean="0">
                <a:latin typeface="Georgia" panose="02040502050405020303" pitchFamily="18" charset="0"/>
                <a:ea typeface="MS PGothic" pitchFamily="34" charset="-128"/>
              </a:rPr>
              <a:t>“The landscape may include grass, annuals, perennials, ground cover, shrubs, trees… “</a:t>
            </a:r>
          </a:p>
          <a:p>
            <a:pPr>
              <a:defRPr/>
            </a:pPr>
            <a:endParaRPr lang="en-US" dirty="0" smtClean="0">
              <a:latin typeface="Georgia" panose="02040502050405020303" pitchFamily="18" charset="0"/>
              <a:ea typeface="MS PGothic" pitchFamily="34" charset="-128"/>
            </a:endParaRPr>
          </a:p>
          <a:p>
            <a:pPr>
              <a:defRPr/>
            </a:pPr>
            <a:endParaRPr lang="en-US" dirty="0" smtClean="0">
              <a:latin typeface="Georgia" panose="02040502050405020303" pitchFamily="18" charset="0"/>
              <a:ea typeface="MS PGothic" pitchFamily="34" charset="-128"/>
            </a:endParaRPr>
          </a:p>
          <a:p>
            <a:pPr>
              <a:defRPr/>
            </a:pPr>
            <a:endParaRPr lang="en-US" dirty="0">
              <a:latin typeface="Georgia" panose="02040502050405020303" pitchFamily="18" charset="0"/>
              <a:ea typeface="MS PGothic" pitchFamily="34" charset="-128"/>
            </a:endParaRPr>
          </a:p>
        </p:txBody>
      </p:sp>
    </p:spTree>
    <p:extLst>
      <p:ext uri="{BB962C8B-B14F-4D97-AF65-F5344CB8AC3E}">
        <p14:creationId xmlns:p14="http://schemas.microsoft.com/office/powerpoint/2010/main" val="836841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Land Use</a:t>
            </a:r>
            <a:endParaRPr lang="en-US" dirty="0">
              <a:ea typeface="MS PGothic" pitchFamily="34" charset="-128"/>
            </a:endParaRPr>
          </a:p>
        </p:txBody>
      </p:sp>
      <p:sp>
        <p:nvSpPr>
          <p:cNvPr id="3" name="Content Placeholder 2"/>
          <p:cNvSpPr txBox="1">
            <a:spLocks/>
          </p:cNvSpPr>
          <p:nvPr/>
        </p:nvSpPr>
        <p:spPr>
          <a:xfrm>
            <a:off x="498475" y="1600200"/>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dirty="0" smtClean="0">
                <a:latin typeface="Georgia" panose="02040502050405020303" pitchFamily="18" charset="0"/>
                <a:ea typeface="MS PGothic" pitchFamily="34" charset="-128"/>
              </a:rPr>
              <a:t>Public policies or restrictions</a:t>
            </a:r>
          </a:p>
          <a:p>
            <a:pPr lvl="1">
              <a:defRPr/>
            </a:pPr>
            <a:r>
              <a:rPr lang="en-US" sz="2000" dirty="0" smtClean="0">
                <a:latin typeface="Georgia" panose="02040502050405020303" pitchFamily="18" charset="0"/>
                <a:ea typeface="MS PGothic" pitchFamily="34" charset="-128"/>
              </a:rPr>
              <a:t>Focus on community gardens</a:t>
            </a:r>
          </a:p>
          <a:p>
            <a:pPr lvl="1">
              <a:defRPr/>
            </a:pPr>
            <a:r>
              <a:rPr lang="en-US" sz="2000" dirty="0" smtClean="0">
                <a:latin typeface="Georgia" panose="02040502050405020303" pitchFamily="18" charset="0"/>
                <a:ea typeface="MS PGothic" pitchFamily="34" charset="-128"/>
              </a:rPr>
              <a:t>Edible landscape policies might relate to </a:t>
            </a:r>
          </a:p>
          <a:p>
            <a:pPr lvl="2">
              <a:defRPr/>
            </a:pPr>
            <a:r>
              <a:rPr lang="en-US" sz="2000" dirty="0" smtClean="0">
                <a:latin typeface="Georgia" panose="02040502050405020303" pitchFamily="18" charset="0"/>
                <a:ea typeface="MS PGothic" pitchFamily="34" charset="-128"/>
              </a:rPr>
              <a:t>Setbacks</a:t>
            </a:r>
          </a:p>
          <a:p>
            <a:pPr lvl="2">
              <a:defRPr/>
            </a:pPr>
            <a:r>
              <a:rPr lang="en-US" sz="2000" dirty="0" smtClean="0">
                <a:latin typeface="Georgia" panose="02040502050405020303" pitchFamily="18" charset="0"/>
                <a:ea typeface="MS PGothic" pitchFamily="34" charset="-128"/>
              </a:rPr>
              <a:t>Height of vegetation in front and back yards</a:t>
            </a:r>
          </a:p>
          <a:p>
            <a:pPr lvl="2">
              <a:defRPr/>
            </a:pPr>
            <a:r>
              <a:rPr lang="en-US" sz="2000" dirty="0" smtClean="0">
                <a:latin typeface="Georgia" panose="02040502050405020303" pitchFamily="18" charset="0"/>
                <a:ea typeface="MS PGothic" pitchFamily="34" charset="-128"/>
              </a:rPr>
              <a:t>Maintenance</a:t>
            </a:r>
          </a:p>
          <a:p>
            <a:pPr lvl="2">
              <a:defRPr/>
            </a:pPr>
            <a:r>
              <a:rPr lang="en-US" sz="2000" dirty="0" smtClean="0">
                <a:latin typeface="Georgia" panose="02040502050405020303" pitchFamily="18" charset="0"/>
                <a:ea typeface="MS PGothic" pitchFamily="34" charset="-128"/>
              </a:rPr>
              <a:t>Restrictions on restrictive covenants</a:t>
            </a:r>
          </a:p>
          <a:p>
            <a:pPr lvl="1">
              <a:defRPr/>
            </a:pPr>
            <a:r>
              <a:rPr lang="en-US" sz="2000" dirty="0" smtClean="0">
                <a:latin typeface="Georgia" panose="02040502050405020303" pitchFamily="18" charset="0"/>
                <a:ea typeface="MS PGothic" pitchFamily="34" charset="-128"/>
              </a:rPr>
              <a:t>May require specific plant materials (trees) for new development</a:t>
            </a:r>
          </a:p>
          <a:p>
            <a:pPr>
              <a:defRPr/>
            </a:pPr>
            <a:endParaRPr lang="en-US" dirty="0">
              <a:latin typeface="Georgia" panose="02040502050405020303" pitchFamily="18" charset="0"/>
              <a:ea typeface="MS PGothic" pitchFamily="34" charset="-128"/>
            </a:endParaRPr>
          </a:p>
        </p:txBody>
      </p:sp>
    </p:spTree>
    <p:extLst>
      <p:ext uri="{BB962C8B-B14F-4D97-AF65-F5344CB8AC3E}">
        <p14:creationId xmlns:p14="http://schemas.microsoft.com/office/powerpoint/2010/main" val="217923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8475" y="484188"/>
            <a:ext cx="8167688" cy="111601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mtClean="0">
                <a:ea typeface="MS PGothic" pitchFamily="34" charset="-128"/>
              </a:rPr>
              <a:t>Food Safety Policy</a:t>
            </a:r>
            <a:endParaRPr lang="en-US" dirty="0">
              <a:ea typeface="MS PGothic" pitchFamily="34" charset="-128"/>
            </a:endParaRPr>
          </a:p>
        </p:txBody>
      </p:sp>
      <p:sp>
        <p:nvSpPr>
          <p:cNvPr id="3" name="Content Placeholder 2"/>
          <p:cNvSpPr txBox="1">
            <a:spLocks/>
          </p:cNvSpPr>
          <p:nvPr/>
        </p:nvSpPr>
        <p:spPr>
          <a:xfrm>
            <a:off x="498475" y="1400629"/>
            <a:ext cx="8167688" cy="4144963"/>
          </a:xfrm>
          <a:prstGeom prst="rect">
            <a:avLst/>
          </a:prstGeom>
        </p:spPr>
        <p:txBody>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1800" dirty="0" smtClean="0">
                <a:latin typeface="Georgia" panose="02040502050405020303" pitchFamily="18" charset="0"/>
                <a:ea typeface="MS PGothic" pitchFamily="34" charset="-128"/>
              </a:rPr>
              <a:t>Donating produce (e.g., to food banks)</a:t>
            </a:r>
          </a:p>
          <a:p>
            <a:pPr lvl="1">
              <a:defRPr/>
            </a:pPr>
            <a:r>
              <a:rPr lang="en-US" sz="1800" dirty="0" smtClean="0">
                <a:latin typeface="Georgia" panose="02040502050405020303" pitchFamily="18" charset="0"/>
                <a:ea typeface="MS PGothic" pitchFamily="34" charset="-128"/>
              </a:rPr>
              <a:t>Organization or Institution policy</a:t>
            </a:r>
          </a:p>
          <a:p>
            <a:pPr lvl="2">
              <a:defRPr/>
            </a:pPr>
            <a:r>
              <a:rPr lang="en-US" sz="1800" dirty="0" smtClean="0">
                <a:latin typeface="Georgia" panose="02040502050405020303" pitchFamily="18" charset="0"/>
                <a:ea typeface="MS PGothic" pitchFamily="34" charset="-128"/>
              </a:rPr>
              <a:t>Check with target organization</a:t>
            </a:r>
          </a:p>
          <a:p>
            <a:pPr lvl="2">
              <a:defRPr/>
            </a:pPr>
            <a:r>
              <a:rPr lang="en-US" sz="1800" dirty="0" smtClean="0">
                <a:latin typeface="Georgia" panose="02040502050405020303" pitchFamily="18" charset="0"/>
                <a:ea typeface="MS PGothic" pitchFamily="34" charset="-128"/>
              </a:rPr>
              <a:t>Clean containers, sound product with minimum 3-day shelf life (typical)</a:t>
            </a:r>
          </a:p>
          <a:p>
            <a:pPr lvl="1">
              <a:defRPr/>
            </a:pPr>
            <a:r>
              <a:rPr lang="en-US" sz="1800" dirty="0" smtClean="0">
                <a:latin typeface="Georgia" panose="02040502050405020303" pitchFamily="18" charset="0"/>
                <a:ea typeface="MS PGothic" pitchFamily="34" charset="-128"/>
              </a:rPr>
              <a:t>Government policy</a:t>
            </a:r>
          </a:p>
          <a:p>
            <a:pPr lvl="2">
              <a:defRPr/>
            </a:pPr>
            <a:r>
              <a:rPr lang="en-US" sz="1800" dirty="0" smtClean="0">
                <a:latin typeface="Georgia" panose="02040502050405020303" pitchFamily="18" charset="0"/>
                <a:ea typeface="MS PGothic" pitchFamily="34" charset="-128"/>
              </a:rPr>
              <a:t>May be local guidance</a:t>
            </a:r>
          </a:p>
          <a:p>
            <a:pPr lvl="3">
              <a:defRPr/>
            </a:pPr>
            <a:r>
              <a:rPr lang="en-US" sz="1800" dirty="0" smtClean="0">
                <a:latin typeface="Georgia" panose="02040502050405020303" pitchFamily="18" charset="0"/>
                <a:ea typeface="MS PGothic" pitchFamily="34" charset="-128"/>
              </a:rPr>
              <a:t>Department of Environmental Health</a:t>
            </a:r>
          </a:p>
          <a:p>
            <a:pPr lvl="2">
              <a:defRPr/>
            </a:pPr>
            <a:r>
              <a:rPr lang="en-US" sz="1800" dirty="0" smtClean="0">
                <a:latin typeface="Georgia" panose="02040502050405020303" pitchFamily="18" charset="0"/>
                <a:ea typeface="MS PGothic" pitchFamily="34" charset="-128"/>
              </a:rPr>
              <a:t>Non-food safety policy may apply to preventing spread of pests (e.g., Light Brown Apple Moth, Asian Citrus Psyllid)</a:t>
            </a:r>
          </a:p>
          <a:p>
            <a:pPr lvl="3">
              <a:defRPr/>
            </a:pPr>
            <a:r>
              <a:rPr lang="en-US" sz="1800" dirty="0" smtClean="0">
                <a:latin typeface="Georgia" panose="02040502050405020303" pitchFamily="18" charset="0"/>
                <a:ea typeface="MS PGothic" pitchFamily="34" charset="-128"/>
              </a:rPr>
              <a:t>Donations may be restricted to county in which product was grown and may need to be defect free (caterpillar damage)</a:t>
            </a:r>
          </a:p>
          <a:p>
            <a:pPr>
              <a:defRPr/>
            </a:pPr>
            <a:endParaRPr lang="en-US" sz="1800" dirty="0" smtClean="0">
              <a:latin typeface="Georgia" panose="02040502050405020303" pitchFamily="18" charset="0"/>
              <a:ea typeface="MS PGothic" pitchFamily="34" charset="-128"/>
            </a:endParaRPr>
          </a:p>
        </p:txBody>
      </p:sp>
    </p:spTree>
    <p:extLst>
      <p:ext uri="{BB962C8B-B14F-4D97-AF65-F5344CB8AC3E}">
        <p14:creationId xmlns:p14="http://schemas.microsoft.com/office/powerpoint/2010/main" val="226126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ZEROBASED" val="False"/>
</p:tagLst>
</file>

<file path=ppt/tags/tag10.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1"/>
</p:tagLst>
</file>

<file path=ppt/tags/tag2.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COLORTYPE" val="SCHEME"/>
  <p:tag name="NUMBERFORMAT" val="0"/>
  <p:tag name="LABELFORMAT" val="1"/>
</p:tagLst>
</file>

<file path=ppt/tags/tag3.xml><?xml version="1.0" encoding="utf-8"?>
<p:tagLst xmlns:a="http://schemas.openxmlformats.org/drawingml/2006/main" xmlns:r="http://schemas.openxmlformats.org/officeDocument/2006/relationships" xmlns:p="http://schemas.openxmlformats.org/presentationml/2006/main">
  <p:tag name="ZEROBASED" val="False"/>
</p:tagLst>
</file>

<file path=ppt/tags/tag4.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1"/>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ags/tag6.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1"/>
</p:tagLst>
</file>

<file path=ppt/tags/tag7.xml><?xml version="1.0" encoding="utf-8"?>
<p:tagLst xmlns:a="http://schemas.openxmlformats.org/drawingml/2006/main" xmlns:r="http://schemas.openxmlformats.org/officeDocument/2006/relationships" xmlns:p="http://schemas.openxmlformats.org/presentationml/2006/main">
  <p:tag name="ZEROBASED" val="False"/>
</p:tagLst>
</file>

<file path=ppt/tags/tag8.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1"/>
</p:tagLst>
</file>

<file path=ppt/tags/tag9.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ANRBrand_UC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Template>
  <TotalTime>205</TotalTime>
  <Words>1348</Words>
  <Application>Microsoft Office PowerPoint</Application>
  <PresentationFormat>On-screen Show (4:3)</PresentationFormat>
  <Paragraphs>192</Paragraphs>
  <Slides>20</Slides>
  <Notes>14</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9" baseType="lpstr">
      <vt:lpstr>MS PGothic</vt:lpstr>
      <vt:lpstr>MS PGothic</vt:lpstr>
      <vt:lpstr>Arial</vt:lpstr>
      <vt:lpstr>Calibri</vt:lpstr>
      <vt:lpstr>Georgia</vt:lpstr>
      <vt:lpstr>Wingdings</vt:lpstr>
      <vt:lpstr>ANRBrand_UCCE</vt:lpstr>
      <vt:lpstr>Custom Design</vt:lpstr>
      <vt:lpstr>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presentation notes brief.</dc:title>
  <dc:creator>Hailey R Levien</dc:creator>
  <cp:lastModifiedBy>Lauren L Snowden</cp:lastModifiedBy>
  <cp:revision>13</cp:revision>
  <dcterms:created xsi:type="dcterms:W3CDTF">2016-03-07T20:19:48Z</dcterms:created>
  <dcterms:modified xsi:type="dcterms:W3CDTF">2016-03-16T17:57:50Z</dcterms:modified>
</cp:coreProperties>
</file>