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2" r:id="rId2"/>
  </p:sldMasterIdLst>
  <p:notesMasterIdLst>
    <p:notesMasterId r:id="rId51"/>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0299" autoAdjust="0"/>
  </p:normalViewPr>
  <p:slideViewPr>
    <p:cSldViewPr snapToGrid="0" snapToObjects="1">
      <p:cViewPr varScale="1">
        <p:scale>
          <a:sx n="56" d="100"/>
          <a:sy n="56" d="100"/>
        </p:scale>
        <p:origin x="151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34D8FE-265C-4EEE-8C85-17E43C4AA638}" type="datetimeFigureOut">
              <a:rPr lang="en-US" smtClean="0"/>
              <a:t>3/16/2016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832430-64DD-4B1C-A3BA-F912CB867717}" type="slidenum">
              <a:rPr lang="en-US" smtClean="0"/>
              <a:t>‹#›</a:t>
            </a:fld>
            <a:endParaRPr lang="en-US"/>
          </a:p>
        </p:txBody>
      </p:sp>
    </p:spTree>
    <p:extLst>
      <p:ext uri="{BB962C8B-B14F-4D97-AF65-F5344CB8AC3E}">
        <p14:creationId xmlns:p14="http://schemas.microsoft.com/office/powerpoint/2010/main" val="2580401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Residential raised-bed vegetable gardening is the typical image that comes to mind for most individuals when they think of edible landscapes…</a:t>
            </a:r>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3</a:t>
            </a:fld>
            <a:endParaRPr lang="en-US"/>
          </a:p>
        </p:txBody>
      </p:sp>
    </p:spTree>
    <p:extLst>
      <p:ext uri="{BB962C8B-B14F-4D97-AF65-F5344CB8AC3E}">
        <p14:creationId xmlns:p14="http://schemas.microsoft.com/office/powerpoint/2010/main" val="2140330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Wanted integration with existing campus, without the ‘</a:t>
            </a:r>
            <a:r>
              <a:rPr lang="en-US" altLang="en-US" dirty="0" err="1" smtClean="0"/>
              <a:t>dishelved</a:t>
            </a:r>
            <a:r>
              <a:rPr lang="en-US" altLang="en-US" dirty="0" smtClean="0"/>
              <a:t>’ look of community gardens.</a:t>
            </a:r>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12</a:t>
            </a:fld>
            <a:endParaRPr lang="en-US"/>
          </a:p>
        </p:txBody>
      </p:sp>
    </p:spTree>
    <p:extLst>
      <p:ext uri="{BB962C8B-B14F-4D97-AF65-F5344CB8AC3E}">
        <p14:creationId xmlns:p14="http://schemas.microsoft.com/office/powerpoint/2010/main" val="2523109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The design team worked to create a design that integrated with ornamentals. Row crops treated like annual ornamentals, and quickly rotated from one season to the next to discourage the ‘barren’ look between seasons. Integration with non-edible ornamentals means there is consistent plant material throughout the year.</a:t>
            </a:r>
          </a:p>
        </p:txBody>
      </p:sp>
      <p:sp>
        <p:nvSpPr>
          <p:cNvPr id="4" name="Slide Number Placeholder 3"/>
          <p:cNvSpPr>
            <a:spLocks noGrp="1"/>
          </p:cNvSpPr>
          <p:nvPr>
            <p:ph type="sldNum" sz="quarter" idx="10"/>
          </p:nvPr>
        </p:nvSpPr>
        <p:spPr/>
        <p:txBody>
          <a:bodyPr/>
          <a:lstStyle/>
          <a:p>
            <a:fld id="{55832430-64DD-4B1C-A3BA-F912CB867717}" type="slidenum">
              <a:rPr lang="en-US" smtClean="0"/>
              <a:t>13</a:t>
            </a:fld>
            <a:endParaRPr lang="en-US"/>
          </a:p>
        </p:txBody>
      </p:sp>
    </p:spTree>
    <p:extLst>
      <p:ext uri="{BB962C8B-B14F-4D97-AF65-F5344CB8AC3E}">
        <p14:creationId xmlns:p14="http://schemas.microsoft.com/office/powerpoint/2010/main" val="2235599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City wanted a public edible park but the existing climate of </a:t>
            </a:r>
            <a:r>
              <a:rPr lang="en-US" altLang="en-US" dirty="0" err="1" smtClean="0"/>
              <a:t>seattle</a:t>
            </a:r>
            <a:r>
              <a:rPr lang="en-US" altLang="en-US" dirty="0" smtClean="0"/>
              <a:t> and the presence of existing high-canopy trees required re-considering the typical edibles: corn, carrots, etc.</a:t>
            </a:r>
          </a:p>
          <a:p>
            <a:pPr eaLnBrk="1" hangingPunct="1"/>
            <a:r>
              <a:rPr lang="en-US" altLang="en-US" dirty="0" smtClean="0"/>
              <a:t>Re-envisioned the project as a ‘food forest’ and looked at regionally specific planting schemes that might integrate edibles</a:t>
            </a:r>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14</a:t>
            </a:fld>
            <a:endParaRPr lang="en-US"/>
          </a:p>
        </p:txBody>
      </p:sp>
    </p:spTree>
    <p:extLst>
      <p:ext uri="{BB962C8B-B14F-4D97-AF65-F5344CB8AC3E}">
        <p14:creationId xmlns:p14="http://schemas.microsoft.com/office/powerpoint/2010/main" val="4139414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‘Plant guild’ approach was employed to create a woodland structure related to pacific northwest region that also provides food for foraging.</a:t>
            </a:r>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15</a:t>
            </a:fld>
            <a:endParaRPr lang="en-US"/>
          </a:p>
        </p:txBody>
      </p:sp>
    </p:spTree>
    <p:extLst>
      <p:ext uri="{BB962C8B-B14F-4D97-AF65-F5344CB8AC3E}">
        <p14:creationId xmlns:p14="http://schemas.microsoft.com/office/powerpoint/2010/main" val="1493775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Precedent images the beacon food forest envisions for their new park. Phase 1 construction has begun, park will be </a:t>
            </a:r>
            <a:r>
              <a:rPr lang="en-US" altLang="en-US" dirty="0" err="1" smtClean="0"/>
              <a:t>comleted</a:t>
            </a:r>
            <a:r>
              <a:rPr lang="en-US" altLang="en-US" dirty="0" smtClean="0"/>
              <a:t> in 2014.</a:t>
            </a:r>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16</a:t>
            </a:fld>
            <a:endParaRPr lang="en-US"/>
          </a:p>
        </p:txBody>
      </p:sp>
    </p:spTree>
    <p:extLst>
      <p:ext uri="{BB962C8B-B14F-4D97-AF65-F5344CB8AC3E}">
        <p14:creationId xmlns:p14="http://schemas.microsoft.com/office/powerpoint/2010/main" val="2188564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Fritz </a:t>
            </a:r>
            <a:r>
              <a:rPr lang="en-US" altLang="en-US" dirty="0" err="1" smtClean="0"/>
              <a:t>Haeg</a:t>
            </a:r>
            <a:r>
              <a:rPr lang="en-US" altLang="en-US" dirty="0" smtClean="0"/>
              <a:t> again, also has designed edible public parks. Here edibles in planting beds are utilized alongside lawn and canopy trees.</a:t>
            </a:r>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17</a:t>
            </a:fld>
            <a:endParaRPr lang="en-US"/>
          </a:p>
        </p:txBody>
      </p:sp>
    </p:spTree>
    <p:extLst>
      <p:ext uri="{BB962C8B-B14F-4D97-AF65-F5344CB8AC3E}">
        <p14:creationId xmlns:p14="http://schemas.microsoft.com/office/powerpoint/2010/main" val="1592465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Very urban site that has not a lot of available land. A recreational center that wants to consider gardening a recreational activity, commensurate to basketball, etc.</a:t>
            </a:r>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18</a:t>
            </a:fld>
            <a:endParaRPr lang="en-US"/>
          </a:p>
        </p:txBody>
      </p:sp>
    </p:spTree>
    <p:extLst>
      <p:ext uri="{BB962C8B-B14F-4D97-AF65-F5344CB8AC3E}">
        <p14:creationId xmlns:p14="http://schemas.microsoft.com/office/powerpoint/2010/main" val="60529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Rooftop is above existing gymnasium of youth center; wanted to create a green roof that integrated with healthy youth initiatives program in the building, but also visually interesting. Drew from the row-crop patterning, but also from the fenestration (window) patterning of the building surrounding to connect landscape to structure. Notice how the row-cropping pattern isn’t completely consistent – designers drew from the window patterning (or fenestration) to help drive the garden design and draw greater connections between landscape and building.</a:t>
            </a:r>
          </a:p>
          <a:p>
            <a:pPr eaLnBrk="1" hangingPunct="1"/>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19</a:t>
            </a:fld>
            <a:endParaRPr lang="en-US"/>
          </a:p>
        </p:txBody>
      </p:sp>
    </p:spTree>
    <p:extLst>
      <p:ext uri="{BB962C8B-B14F-4D97-AF65-F5344CB8AC3E}">
        <p14:creationId xmlns:p14="http://schemas.microsoft.com/office/powerpoint/2010/main" val="1293446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Rooftop holds 18-24 inches of soil for cabbage, sunflowers, </a:t>
            </a:r>
            <a:r>
              <a:rPr lang="en-US" altLang="en-US" dirty="0" err="1" smtClean="0"/>
              <a:t>carrtos</a:t>
            </a:r>
            <a:r>
              <a:rPr lang="en-US" altLang="en-US" dirty="0" smtClean="0"/>
              <a:t>, lettuce &amp; strawberries. Produces over 1,000 </a:t>
            </a:r>
            <a:r>
              <a:rPr lang="en-US" altLang="en-US" dirty="0" err="1" smtClean="0"/>
              <a:t>lbs</a:t>
            </a:r>
            <a:r>
              <a:rPr lang="en-US" altLang="en-US" dirty="0" smtClean="0"/>
              <a:t> of food a year. Food is used in center’s café and distributed to local restaurants. Again, visual interest and adapting to roof-top constraints (minimal soil, micro-climatic conditions) were important driving factors, as well as food production.</a:t>
            </a:r>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20</a:t>
            </a:fld>
            <a:endParaRPr lang="en-US"/>
          </a:p>
        </p:txBody>
      </p:sp>
    </p:spTree>
    <p:extLst>
      <p:ext uri="{BB962C8B-B14F-4D97-AF65-F5344CB8AC3E}">
        <p14:creationId xmlns:p14="http://schemas.microsoft.com/office/powerpoint/2010/main" val="2339629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Mixed-used community that strives to meet lower emissions initiatives in the state. </a:t>
            </a:r>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21</a:t>
            </a:fld>
            <a:endParaRPr lang="en-US"/>
          </a:p>
        </p:txBody>
      </p:sp>
    </p:spTree>
    <p:extLst>
      <p:ext uri="{BB962C8B-B14F-4D97-AF65-F5344CB8AC3E}">
        <p14:creationId xmlns:p14="http://schemas.microsoft.com/office/powerpoint/2010/main" val="3377501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This blending is the very definition of edible landscapes; it specifically states that the landscape would integrate with food-growing an existing or alternative program (functional use). Examples range in scale and exist on both public and private landscapes, in urban, </a:t>
            </a:r>
            <a:r>
              <a:rPr lang="en-US" altLang="en-US" dirty="0" err="1" smtClean="0"/>
              <a:t>peri</a:t>
            </a:r>
            <a:r>
              <a:rPr lang="en-US" altLang="en-US" dirty="0" smtClean="0"/>
              <a:t>-urban, and suburban areas.</a:t>
            </a:r>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4</a:t>
            </a:fld>
            <a:endParaRPr lang="en-US"/>
          </a:p>
        </p:txBody>
      </p:sp>
    </p:spTree>
    <p:extLst>
      <p:ext uri="{BB962C8B-B14F-4D97-AF65-F5344CB8AC3E}">
        <p14:creationId xmlns:p14="http://schemas.microsoft.com/office/powerpoint/2010/main" val="1798442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Most developments approach this via mixed-use, dense developments to minimize resident vehicle use &amp; maximize transportation alternatives; this approach integrates with that also food production to minimize food distribution; utilizes a series of food-related landscape types integrated with the use types within the development. This includes community gardens, for-profit market farms, farm stands &amp; farmer’s markets, and educational farms.</a:t>
            </a:r>
          </a:p>
          <a:p>
            <a:pPr eaLnBrk="1" hangingPunct="1"/>
            <a:endParaRPr lang="en-US" altLang="en-US" dirty="0" smtClean="0"/>
          </a:p>
        </p:txBody>
      </p:sp>
      <p:sp>
        <p:nvSpPr>
          <p:cNvPr id="4" name="Slide Number Placeholder 3"/>
          <p:cNvSpPr>
            <a:spLocks noGrp="1"/>
          </p:cNvSpPr>
          <p:nvPr>
            <p:ph type="sldNum" sz="quarter" idx="10"/>
          </p:nvPr>
        </p:nvSpPr>
        <p:spPr/>
        <p:txBody>
          <a:bodyPr/>
          <a:lstStyle/>
          <a:p>
            <a:fld id="{55832430-64DD-4B1C-A3BA-F912CB867717}" type="slidenum">
              <a:rPr lang="en-US" smtClean="0"/>
              <a:t>22</a:t>
            </a:fld>
            <a:endParaRPr lang="en-US"/>
          </a:p>
        </p:txBody>
      </p:sp>
    </p:spTree>
    <p:extLst>
      <p:ext uri="{BB962C8B-B14F-4D97-AF65-F5344CB8AC3E}">
        <p14:creationId xmlns:p14="http://schemas.microsoft.com/office/powerpoint/2010/main" val="4246814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Integration of temporary art installation with food production in </a:t>
            </a:r>
            <a:r>
              <a:rPr lang="en-US" altLang="en-US" dirty="0" err="1" smtClean="0"/>
              <a:t>nyc</a:t>
            </a:r>
            <a:r>
              <a:rPr lang="en-US" altLang="en-US" dirty="0" smtClean="0"/>
              <a:t>, food produced was prepared and sold in museum’s café.</a:t>
            </a:r>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24</a:t>
            </a:fld>
            <a:endParaRPr lang="en-US"/>
          </a:p>
        </p:txBody>
      </p:sp>
    </p:spTree>
    <p:extLst>
      <p:ext uri="{BB962C8B-B14F-4D97-AF65-F5344CB8AC3E}">
        <p14:creationId xmlns:p14="http://schemas.microsoft.com/office/powerpoint/2010/main" val="2803711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ALTHOUGH SCULPTURAL, DESIGN WAS ALSO FUNCTIONAL, WITH HARVESTING TECHNIQUE FULLY CONSIDERED INTO THE DESIGN OF THE STRUCTURE. THE ANGLE AND ORIENTATIN OF THE STRUCTURE ALSO DESIGNED TO MAXIMIZE SOLAR ORIENTATION FOR PLANTS UTLIZED. </a:t>
            </a:r>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25</a:t>
            </a:fld>
            <a:endParaRPr lang="en-US"/>
          </a:p>
        </p:txBody>
      </p:sp>
    </p:spTree>
    <p:extLst>
      <p:ext uri="{BB962C8B-B14F-4D97-AF65-F5344CB8AC3E}">
        <p14:creationId xmlns:p14="http://schemas.microsoft.com/office/powerpoint/2010/main" val="2113221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Design is a synthesizing process. It requires the consideration of site, clients/users and program to create the appropriate balance. This includes a balance of edible plants to ornamental plants, as well as many other conditions. </a:t>
            </a:r>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26</a:t>
            </a:fld>
            <a:endParaRPr lang="en-US"/>
          </a:p>
        </p:txBody>
      </p:sp>
    </p:spTree>
    <p:extLst>
      <p:ext uri="{BB962C8B-B14F-4D97-AF65-F5344CB8AC3E}">
        <p14:creationId xmlns:p14="http://schemas.microsoft.com/office/powerpoint/2010/main" val="3766552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SITE ASSESMENT: at the middle scale, important to consider the existing physical attributes of the site including: scale (or size of site), adjacencies, slope, existing materials (hardscape, vegetation, structures?), and access points (visual and physical) can all have impacts on your planning &amp; design.  Scale of the site will determine how much room you have to balance the existing use of the site with edible &amp; non-edible plantings. Site adjacencies can have impact on privacy concerns, the availability of sun, and the appropriateness of certain program given the neighbors. Slope can impact drainage and water availability, but also create needs for earthwork in creating level areas for planting &amp; programmatic use. Detailed resources on performing site analysis can be found in the resources portion of the workbook.</a:t>
            </a:r>
          </a:p>
        </p:txBody>
      </p:sp>
      <p:sp>
        <p:nvSpPr>
          <p:cNvPr id="4" name="Slide Number Placeholder 3"/>
          <p:cNvSpPr>
            <a:spLocks noGrp="1"/>
          </p:cNvSpPr>
          <p:nvPr>
            <p:ph type="sldNum" sz="quarter" idx="10"/>
          </p:nvPr>
        </p:nvSpPr>
        <p:spPr/>
        <p:txBody>
          <a:bodyPr/>
          <a:lstStyle/>
          <a:p>
            <a:fld id="{55832430-64DD-4B1C-A3BA-F912CB867717}" type="slidenum">
              <a:rPr lang="en-US" smtClean="0"/>
              <a:t>28</a:t>
            </a:fld>
            <a:endParaRPr lang="en-US"/>
          </a:p>
        </p:txBody>
      </p:sp>
    </p:spTree>
    <p:extLst>
      <p:ext uri="{BB962C8B-B14F-4D97-AF65-F5344CB8AC3E}">
        <p14:creationId xmlns:p14="http://schemas.microsoft.com/office/powerpoint/2010/main" val="392908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Existing structures can be an important source of information, both for determining form &amp; function. Home layout can have an impact on how garden is designed (</a:t>
            </a:r>
            <a:r>
              <a:rPr lang="en-US" altLang="en-US" dirty="0" err="1" smtClean="0"/>
              <a:t>ie</a:t>
            </a:r>
            <a:r>
              <a:rPr lang="en-US" altLang="en-US" dirty="0" smtClean="0"/>
              <a:t>: location of the kitchen within the home, utility connections, existing maintenance/storage structures, etc.), and the building design can have impacts on the garden’s design as well. Similar to the Edible Rooftop example that drew from the window patterning to create their design.</a:t>
            </a:r>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29</a:t>
            </a:fld>
            <a:endParaRPr lang="en-US"/>
          </a:p>
        </p:txBody>
      </p:sp>
    </p:spTree>
    <p:extLst>
      <p:ext uri="{BB962C8B-B14F-4D97-AF65-F5344CB8AC3E}">
        <p14:creationId xmlns:p14="http://schemas.microsoft.com/office/powerpoint/2010/main" val="4397159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SITE ASSESMENT: also important to consider the resource availability</a:t>
            </a:r>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30</a:t>
            </a:fld>
            <a:endParaRPr lang="en-US"/>
          </a:p>
        </p:txBody>
      </p:sp>
    </p:spTree>
    <p:extLst>
      <p:ext uri="{BB962C8B-B14F-4D97-AF65-F5344CB8AC3E}">
        <p14:creationId xmlns:p14="http://schemas.microsoft.com/office/powerpoint/2010/main" val="32737853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2000"/>
              </a:spcBef>
              <a:spcAft>
                <a:spcPts val="0"/>
              </a:spcAft>
              <a:buClr>
                <a:schemeClr val="accent1"/>
              </a:buClr>
              <a:buSzPct val="75000"/>
              <a:buFont typeface="Wingdings" pitchFamily="2" charset="2"/>
              <a:buNone/>
              <a:defRPr/>
            </a:pPr>
            <a:r>
              <a:rPr lang="en-US" dirty="0" smtClean="0">
                <a:solidFill>
                  <a:schemeClr val="tx1">
                    <a:lumMod val="65000"/>
                    <a:lumOff val="35000"/>
                  </a:schemeClr>
                </a:solidFill>
              </a:rPr>
              <a:t>Software programs exist to calculate shadow projections using sun azimuth angles. Information is highly variable and specific to latitude, time of the day, and date of the year.</a:t>
            </a:r>
          </a:p>
          <a:p>
            <a:pPr eaLnBrk="1" fontAlgn="auto" hangingPunct="1">
              <a:spcBef>
                <a:spcPts val="2000"/>
              </a:spcBef>
              <a:spcAft>
                <a:spcPts val="0"/>
              </a:spcAft>
              <a:buClr>
                <a:schemeClr val="accent1"/>
              </a:buClr>
              <a:buSzPct val="75000"/>
              <a:buFont typeface="Wingdings" pitchFamily="2" charset="2"/>
              <a:buNone/>
              <a:defRPr/>
            </a:pPr>
            <a:endParaRPr lang="en-US" dirty="0" smtClean="0">
              <a:solidFill>
                <a:schemeClr val="tx1">
                  <a:lumMod val="65000"/>
                  <a:lumOff val="35000"/>
                </a:schemeClr>
              </a:solidFill>
            </a:endParaRPr>
          </a:p>
          <a:p>
            <a:pPr eaLnBrk="1" fontAlgn="auto" hangingPunct="1">
              <a:spcBef>
                <a:spcPts val="2000"/>
              </a:spcBef>
              <a:spcAft>
                <a:spcPts val="0"/>
              </a:spcAft>
              <a:buClr>
                <a:schemeClr val="accent1"/>
              </a:buClr>
              <a:buSzPct val="75000"/>
              <a:buFont typeface="Wingdings" pitchFamily="2" charset="2"/>
              <a:buNone/>
              <a:defRPr/>
            </a:pPr>
            <a:r>
              <a:rPr lang="en-US" dirty="0" smtClean="0">
                <a:solidFill>
                  <a:schemeClr val="tx1">
                    <a:lumMod val="65000"/>
                    <a:lumOff val="35000"/>
                  </a:schemeClr>
                </a:solidFill>
              </a:rPr>
              <a:t>Generally speaking, shadows are cast to the North of a building. Locating gardens to the South of existing structures will maximize solar gain. Eastern sides will get morning sun, Western will get afternoon sun. If you know the sun’s azimuth (angle as it hits the earth’s surface at a given time, date, and location), you project with complete accuracy the length of a shadow.</a:t>
            </a:r>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31</a:t>
            </a:fld>
            <a:endParaRPr lang="en-US"/>
          </a:p>
        </p:txBody>
      </p:sp>
    </p:spTree>
    <p:extLst>
      <p:ext uri="{BB962C8B-B14F-4D97-AF65-F5344CB8AC3E}">
        <p14:creationId xmlns:p14="http://schemas.microsoft.com/office/powerpoint/2010/main" val="15525720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This is just a partial list of the range of program (or functional use) that can be attributed to a site, other than edible food-growing. Balancing those needs with edible plant-growing needs and with space availability is an important role of a designer or planner.</a:t>
            </a:r>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32</a:t>
            </a:fld>
            <a:endParaRPr lang="en-US"/>
          </a:p>
        </p:txBody>
      </p:sp>
    </p:spTree>
    <p:extLst>
      <p:ext uri="{BB962C8B-B14F-4D97-AF65-F5344CB8AC3E}">
        <p14:creationId xmlns:p14="http://schemas.microsoft.com/office/powerpoint/2010/main" val="20197179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Important to consider: NEEDS/DESIRES OF LANDOWNER/CLIENT, EXISTING LAND-USES, EXTENT OF MAINTENANCE CAPABILITY, and INTENDED USERS</a:t>
            </a:r>
          </a:p>
          <a:p>
            <a:pPr eaLnBrk="1" hangingPunct="1"/>
            <a:endParaRPr lang="en-US" altLang="en-US" dirty="0" smtClean="0"/>
          </a:p>
          <a:p>
            <a:pPr eaLnBrk="1" hangingPunct="1"/>
            <a:r>
              <a:rPr lang="en-US" altLang="en-US" dirty="0" smtClean="0"/>
              <a:t>Clients/users can also help you understand their intended use of the site and expectations for the design – thus help describe the existing and intended program for the site.</a:t>
            </a:r>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33</a:t>
            </a:fld>
            <a:endParaRPr lang="en-US"/>
          </a:p>
        </p:txBody>
      </p:sp>
    </p:spTree>
    <p:extLst>
      <p:ext uri="{BB962C8B-B14F-4D97-AF65-F5344CB8AC3E}">
        <p14:creationId xmlns:p14="http://schemas.microsoft.com/office/powerpoint/2010/main" val="2558423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…but there are opportunities to consider a blending of both the function of food-growing with other landscape functions, including aesthetics, recreation and other program need. </a:t>
            </a:r>
            <a:r>
              <a:rPr lang="en-US" altLang="en-US" dirty="0" err="1" smtClean="0"/>
              <a:t>Ferme</a:t>
            </a:r>
            <a:r>
              <a:rPr lang="en-US" altLang="en-US" dirty="0" smtClean="0"/>
              <a:t> </a:t>
            </a:r>
            <a:r>
              <a:rPr lang="en-US" altLang="en-US" dirty="0" err="1" smtClean="0"/>
              <a:t>ornee</a:t>
            </a:r>
            <a:r>
              <a:rPr lang="en-US" altLang="en-US" dirty="0" smtClean="0"/>
              <a:t>, or ornamental farming, was popular in 18</a:t>
            </a:r>
            <a:r>
              <a:rPr lang="en-US" altLang="en-US" baseline="30000" dirty="0" smtClean="0"/>
              <a:t>th</a:t>
            </a:r>
            <a:r>
              <a:rPr lang="en-US" altLang="en-US" dirty="0" smtClean="0"/>
              <a:t> century England and France. Initiated by the middle-classes that did not have enough property to create both functioning estate farms and pleasure gardens separate from each other, estate gardeners began merging the forms &amp; functions of both. </a:t>
            </a:r>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5</a:t>
            </a:fld>
            <a:endParaRPr lang="en-US"/>
          </a:p>
        </p:txBody>
      </p:sp>
    </p:spTree>
    <p:extLst>
      <p:ext uri="{BB962C8B-B14F-4D97-AF65-F5344CB8AC3E}">
        <p14:creationId xmlns:p14="http://schemas.microsoft.com/office/powerpoint/2010/main" val="2806439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Once you’ve synthesized the opportunities &amp; constraints of the site, needs of the clients &amp; users, and the necessary function of the landscape, you can begin to develop design strategies. Occasionally useful to develop several alternatives to evaluate advantages/disadvantages of multiple approaches; clients appreciate choices. Multiple design team members can each come up with an approach and then compare results. With design team and client’s input, you can narrow to 1 option, or try synthesizing the best elements of several.  </a:t>
            </a:r>
          </a:p>
          <a:p>
            <a:pPr eaLnBrk="1" hangingPunct="1"/>
            <a:endParaRPr lang="en-US" altLang="en-US" dirty="0" smtClean="0"/>
          </a:p>
          <a:p>
            <a:pPr eaLnBrk="1" hangingPunct="1"/>
            <a:r>
              <a:rPr lang="en-US" altLang="en-US" dirty="0" smtClean="0"/>
              <a:t>This is sometimes referred to as the conceptual diagramming phase.</a:t>
            </a:r>
          </a:p>
          <a:p>
            <a:pPr eaLnBrk="1" hangingPunct="1"/>
            <a:endParaRPr lang="en-US" altLang="en-US" dirty="0" smtClean="0"/>
          </a:p>
          <a:p>
            <a:pPr eaLnBrk="1" hangingPunct="1"/>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34</a:t>
            </a:fld>
            <a:endParaRPr lang="en-US"/>
          </a:p>
        </p:txBody>
      </p:sp>
    </p:spTree>
    <p:extLst>
      <p:ext uri="{BB962C8B-B14F-4D97-AF65-F5344CB8AC3E}">
        <p14:creationId xmlns:p14="http://schemas.microsoft.com/office/powerpoint/2010/main" val="21056112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After conceptually diagraming the basic organization of your site, consider appropriate spaces &amp; forms that promote the use of the site. Think now about how the scale of plants relative to the scale of people, might help promote the concept you’ve chosen. What spaces promote the kind of functions and feelings your landscape seeks to achieve.</a:t>
            </a:r>
          </a:p>
          <a:p>
            <a:pPr eaLnBrk="1" hangingPunct="1"/>
            <a:endParaRPr lang="en-US" altLang="en-US" dirty="0" smtClean="0"/>
          </a:p>
          <a:p>
            <a:pPr eaLnBrk="1" hangingPunct="1"/>
            <a:r>
              <a:rPr lang="en-US" altLang="en-US" dirty="0" smtClean="0"/>
              <a:t>Consider major space-shaping elements: ground plane, wall planes (or vertical planes) and over-head or sky plane. How do these elements come together differently to create a sense of place.</a:t>
            </a:r>
          </a:p>
          <a:p>
            <a:pPr eaLnBrk="1" hangingPunct="1"/>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35</a:t>
            </a:fld>
            <a:endParaRPr lang="en-US"/>
          </a:p>
        </p:txBody>
      </p:sp>
    </p:spTree>
    <p:extLst>
      <p:ext uri="{BB962C8B-B14F-4D97-AF65-F5344CB8AC3E}">
        <p14:creationId xmlns:p14="http://schemas.microsoft.com/office/powerpoint/2010/main" val="17974336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Consider how plants might create those spaces &amp; forms.</a:t>
            </a:r>
          </a:p>
          <a:p>
            <a:pPr eaLnBrk="1" hangingPunct="1"/>
            <a:r>
              <a:rPr lang="en-US" altLang="en-US" dirty="0" smtClean="0"/>
              <a:t>When </a:t>
            </a:r>
            <a:r>
              <a:rPr lang="en-US" altLang="en-US" dirty="0" err="1" smtClean="0"/>
              <a:t>desiging</a:t>
            </a:r>
            <a:r>
              <a:rPr lang="en-US" altLang="en-US" dirty="0" smtClean="0"/>
              <a:t> with plants, often useful to think in layers. What 3 scales of plants that describe (ground plane, vertical planes, and overhead planes) the quality of space you are attempting to create. Remember to think not only 1-dimensionally from a plan or overhead view, but also to consider the vertical or sectional dimensions.</a:t>
            </a:r>
          </a:p>
          <a:p>
            <a:pPr eaLnBrk="1" hangingPunct="1"/>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36</a:t>
            </a:fld>
            <a:endParaRPr lang="en-US"/>
          </a:p>
        </p:txBody>
      </p:sp>
    </p:spTree>
    <p:extLst>
      <p:ext uri="{BB962C8B-B14F-4D97-AF65-F5344CB8AC3E}">
        <p14:creationId xmlns:p14="http://schemas.microsoft.com/office/powerpoint/2010/main" val="16217623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Consider how those plants might be edible – perhaps not all, but some. Edibles landscapes have common basic forms.</a:t>
            </a:r>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37</a:t>
            </a:fld>
            <a:endParaRPr lang="en-US"/>
          </a:p>
        </p:txBody>
      </p:sp>
    </p:spTree>
    <p:extLst>
      <p:ext uri="{BB962C8B-B14F-4D97-AF65-F5344CB8AC3E}">
        <p14:creationId xmlns:p14="http://schemas.microsoft.com/office/powerpoint/2010/main" val="23939397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Consider how container plants might be edible plants:</a:t>
            </a:r>
          </a:p>
          <a:p>
            <a:pPr eaLnBrk="1" hangingPunct="1"/>
            <a:r>
              <a:rPr lang="en-US" altLang="en-US" dirty="0" smtClean="0"/>
              <a:t>Container plants can transfer an interior landscape into an edible landscape and bring plants to otherwise small or constrained sites.</a:t>
            </a:r>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38</a:t>
            </a:fld>
            <a:endParaRPr lang="en-US"/>
          </a:p>
        </p:txBody>
      </p:sp>
    </p:spTree>
    <p:extLst>
      <p:ext uri="{BB962C8B-B14F-4D97-AF65-F5344CB8AC3E}">
        <p14:creationId xmlns:p14="http://schemas.microsoft.com/office/powerpoint/2010/main" val="25359170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Consider how carpet planting might be edible plants:</a:t>
            </a:r>
          </a:p>
          <a:p>
            <a:pPr eaLnBrk="1" hangingPunct="1"/>
            <a:r>
              <a:rPr lang="en-US" altLang="en-US" dirty="0" smtClean="0"/>
              <a:t>Salad greens, herbs, and strawberries as ground cover plants</a:t>
            </a:r>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39</a:t>
            </a:fld>
            <a:endParaRPr lang="en-US"/>
          </a:p>
        </p:txBody>
      </p:sp>
    </p:spTree>
    <p:extLst>
      <p:ext uri="{BB962C8B-B14F-4D97-AF65-F5344CB8AC3E}">
        <p14:creationId xmlns:p14="http://schemas.microsoft.com/office/powerpoint/2010/main" val="23305770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Consider how walls &amp; hedges might be edible plants:</a:t>
            </a:r>
          </a:p>
          <a:p>
            <a:pPr eaLnBrk="1" hangingPunct="1"/>
            <a:r>
              <a:rPr lang="en-US" altLang="en-US" dirty="0" smtClean="0"/>
              <a:t>Rosemary and Lavender as hedges.</a:t>
            </a:r>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40</a:t>
            </a:fld>
            <a:endParaRPr lang="en-US"/>
          </a:p>
        </p:txBody>
      </p:sp>
    </p:spTree>
    <p:extLst>
      <p:ext uri="{BB962C8B-B14F-4D97-AF65-F5344CB8AC3E}">
        <p14:creationId xmlns:p14="http://schemas.microsoft.com/office/powerpoint/2010/main" val="39924166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Consider how columns &amp; canopies might be edible plants:</a:t>
            </a:r>
          </a:p>
          <a:p>
            <a:pPr eaLnBrk="1" hangingPunct="1"/>
            <a:r>
              <a:rPr lang="en-US" altLang="en-US" dirty="0" smtClean="0"/>
              <a:t>Olives and citrus as canopy or ornamental trees.</a:t>
            </a:r>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41</a:t>
            </a:fld>
            <a:endParaRPr lang="en-US"/>
          </a:p>
        </p:txBody>
      </p:sp>
    </p:spTree>
    <p:extLst>
      <p:ext uri="{BB962C8B-B14F-4D97-AF65-F5344CB8AC3E}">
        <p14:creationId xmlns:p14="http://schemas.microsoft.com/office/powerpoint/2010/main" val="9962604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By understanding different plant types, layering them together, you can achieve a great number of spatial possibilities.</a:t>
            </a:r>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42</a:t>
            </a:fld>
            <a:endParaRPr lang="en-US"/>
          </a:p>
        </p:txBody>
      </p:sp>
    </p:spTree>
    <p:extLst>
      <p:ext uri="{BB962C8B-B14F-4D97-AF65-F5344CB8AC3E}">
        <p14:creationId xmlns:p14="http://schemas.microsoft.com/office/powerpoint/2010/main" val="23007208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but remember to consider functionality of plants as well as their forms. there are incompatibilities with some ornamentals &amp; edibles that can cause pest problems such as the apple-cedar rust and the white pine blister rust. more details can be found on those and other edible-ornamental incompatibilities. </a:t>
            </a:r>
            <a:r>
              <a:rPr lang="en-US" altLang="en-US" dirty="0" err="1" smtClean="0"/>
              <a:t>taxus</a:t>
            </a:r>
            <a:r>
              <a:rPr lang="en-US" altLang="en-US" dirty="0" smtClean="0"/>
              <a:t> (yew) hedges are common ornamental hedges for residential foundation plantings. they produce toxic berries and </a:t>
            </a:r>
            <a:r>
              <a:rPr lang="en-US" altLang="en-US" dirty="0" smtClean="0"/>
              <a:t>should not </a:t>
            </a:r>
            <a:r>
              <a:rPr lang="en-US" altLang="en-US" dirty="0" smtClean="0"/>
              <a:t>be planted in an edible garden that might confuse individuals regarding edibility of plants.</a:t>
            </a:r>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43</a:t>
            </a:fld>
            <a:endParaRPr lang="en-US"/>
          </a:p>
        </p:txBody>
      </p:sp>
    </p:spTree>
    <p:extLst>
      <p:ext uri="{BB962C8B-B14F-4D97-AF65-F5344CB8AC3E}">
        <p14:creationId xmlns:p14="http://schemas.microsoft.com/office/powerpoint/2010/main" val="1847330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Range of projects exist that overlap alternative programs with food growing, each case represents a balance between use/function of the site with food growing function. Requires understanding of program, site, &amp; client/user.</a:t>
            </a:r>
          </a:p>
          <a:p>
            <a:pPr eaLnBrk="1" hangingPunct="1">
              <a:spcBef>
                <a:spcPct val="0"/>
              </a:spcBef>
            </a:pPr>
            <a:r>
              <a:rPr lang="en-US" altLang="en-US" dirty="0" smtClean="0"/>
              <a:t>Next few slides will explore a range of project types that incorporate edible plantings and programs. Each at a different scale.</a:t>
            </a:r>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6</a:t>
            </a:fld>
            <a:endParaRPr lang="en-US"/>
          </a:p>
        </p:txBody>
      </p:sp>
    </p:spTree>
    <p:extLst>
      <p:ext uri="{BB962C8B-B14F-4D97-AF65-F5344CB8AC3E}">
        <p14:creationId xmlns:p14="http://schemas.microsoft.com/office/powerpoint/2010/main" val="36637944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As well balancing the forms &amp; function of edible plantings with the forms &amp; function of the site needs, remember to consider aesthetics. Edible plantings sometimes have a bad reputation for looking ‘disorderly.’ Because many edibles are annual plants, they also can go through the seasonal shift: lush in the growing season, and barren other times.</a:t>
            </a:r>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44</a:t>
            </a:fld>
            <a:endParaRPr lang="en-US"/>
          </a:p>
        </p:txBody>
      </p:sp>
    </p:spTree>
    <p:extLst>
      <p:ext uri="{BB962C8B-B14F-4D97-AF65-F5344CB8AC3E}">
        <p14:creationId xmlns:p14="http://schemas.microsoft.com/office/powerpoint/2010/main" val="267738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But a strategy the takes into account seasonality &amp; maintenance, alongside plant selection and space definition, can be a beautiful place year-round. Following this presentation you will hear more about specific plants &amp; their maintenance needs.</a:t>
            </a:r>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45</a:t>
            </a:fld>
            <a:endParaRPr lang="en-US"/>
          </a:p>
        </p:txBody>
      </p:sp>
    </p:spTree>
    <p:extLst>
      <p:ext uri="{BB962C8B-B14F-4D97-AF65-F5344CB8AC3E}">
        <p14:creationId xmlns:p14="http://schemas.microsoft.com/office/powerpoint/2010/main" val="21013647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Aside from creating unique, productive, and beautiful places, edible landscapes can help change habits to encourage eating seasonally, eating locally, improving health &amp; nutrition, reconnecting to natural environment, and…</a:t>
            </a:r>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46</a:t>
            </a:fld>
            <a:endParaRPr lang="en-US"/>
          </a:p>
        </p:txBody>
      </p:sp>
    </p:spTree>
    <p:extLst>
      <p:ext uri="{BB962C8B-B14F-4D97-AF65-F5344CB8AC3E}">
        <p14:creationId xmlns:p14="http://schemas.microsoft.com/office/powerpoint/2010/main" val="9894841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Building community!</a:t>
            </a:r>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47</a:t>
            </a:fld>
            <a:endParaRPr lang="en-US"/>
          </a:p>
        </p:txBody>
      </p:sp>
    </p:spTree>
    <p:extLst>
      <p:ext uri="{BB962C8B-B14F-4D97-AF65-F5344CB8AC3E}">
        <p14:creationId xmlns:p14="http://schemas.microsoft.com/office/powerpoint/2010/main" val="2783295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Artist, Fritz </a:t>
            </a:r>
            <a:r>
              <a:rPr lang="en-US" altLang="en-US" dirty="0" err="1" smtClean="0"/>
              <a:t>Haeg</a:t>
            </a:r>
            <a:r>
              <a:rPr lang="en-US" altLang="en-US" dirty="0" smtClean="0"/>
              <a:t>, challenges the notion of lawn with regionally specific edible gardens. Sites throughout the U.S. Including Baltimore, md; Lakewood, ca; Maplewood, </a:t>
            </a:r>
            <a:r>
              <a:rPr lang="en-US" altLang="en-US" dirty="0" err="1" smtClean="0"/>
              <a:t>nj</a:t>
            </a:r>
            <a:r>
              <a:rPr lang="en-US" altLang="en-US" dirty="0" smtClean="0"/>
              <a:t>. Above is an example in Baltimore, md where lawn is replaced with a range of edibles.</a:t>
            </a:r>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7</a:t>
            </a:fld>
            <a:endParaRPr lang="en-US"/>
          </a:p>
        </p:txBody>
      </p:sp>
    </p:spTree>
    <p:extLst>
      <p:ext uri="{BB962C8B-B14F-4D97-AF65-F5344CB8AC3E}">
        <p14:creationId xmlns:p14="http://schemas.microsoft.com/office/powerpoint/2010/main" val="527765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Fritz </a:t>
            </a:r>
            <a:r>
              <a:rPr lang="en-US" altLang="en-US" dirty="0" err="1" smtClean="0"/>
              <a:t>Haeg</a:t>
            </a:r>
            <a:r>
              <a:rPr lang="en-US" altLang="en-US" dirty="0" smtClean="0"/>
              <a:t> was later invited by Tate modern to install edible garden at the council housing estate in southward, London. Aesthetic use was of equal concern to the food-growing potential of the landscape. Use of lawn was still a significant use of the landscape. </a:t>
            </a:r>
            <a:r>
              <a:rPr lang="en-US" altLang="en-US" dirty="0" err="1" smtClean="0"/>
              <a:t>Haeg</a:t>
            </a:r>
            <a:r>
              <a:rPr lang="en-US" altLang="en-US" dirty="0" smtClean="0"/>
              <a:t> integrated food-growing into the existing lawn to re-inforce its current use of informal, small-group gathering areas.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5832430-64DD-4B1C-A3BA-F912CB867717}" type="slidenum">
              <a:rPr lang="en-US" smtClean="0"/>
              <a:t>8</a:t>
            </a:fld>
            <a:endParaRPr lang="en-US"/>
          </a:p>
        </p:txBody>
      </p:sp>
    </p:spTree>
    <p:extLst>
      <p:ext uri="{BB962C8B-B14F-4D97-AF65-F5344CB8AC3E}">
        <p14:creationId xmlns:p14="http://schemas.microsoft.com/office/powerpoint/2010/main" val="910863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1 mile stretch of Russell </a:t>
            </a:r>
            <a:r>
              <a:rPr lang="en-US" altLang="en-US" dirty="0" err="1" smtClean="0"/>
              <a:t>blvd</a:t>
            </a:r>
            <a:r>
              <a:rPr lang="en-US" altLang="en-US" dirty="0" smtClean="0"/>
              <a:t>, extending from </a:t>
            </a:r>
            <a:r>
              <a:rPr lang="en-US" altLang="en-US" dirty="0" err="1" smtClean="0"/>
              <a:t>hwy</a:t>
            </a:r>
            <a:r>
              <a:rPr lang="en-US" altLang="en-US" dirty="0" smtClean="0"/>
              <a:t> 113 to a street. Olives originally planted by city of Davis for street beautification; originally perceived as maintenance issue with dropping olives until 2004 when olives were harvested by campus grounds and transformed into oil &amp; table olives.</a:t>
            </a:r>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9</a:t>
            </a:fld>
            <a:endParaRPr lang="en-US"/>
          </a:p>
        </p:txBody>
      </p:sp>
    </p:spTree>
    <p:extLst>
      <p:ext uri="{BB962C8B-B14F-4D97-AF65-F5344CB8AC3E}">
        <p14:creationId xmlns:p14="http://schemas.microsoft.com/office/powerpoint/2010/main" val="3747406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Still help beautify the street, maintenance issues solved, and thriving business is created. Currently the </a:t>
            </a:r>
            <a:r>
              <a:rPr lang="en-US" altLang="en-US" dirty="0" err="1" smtClean="0"/>
              <a:t>uc</a:t>
            </a:r>
            <a:r>
              <a:rPr lang="en-US" altLang="en-US" dirty="0" smtClean="0"/>
              <a:t> </a:t>
            </a:r>
            <a:r>
              <a:rPr lang="en-US" altLang="en-US" dirty="0" err="1" smtClean="0"/>
              <a:t>davis</a:t>
            </a:r>
            <a:r>
              <a:rPr lang="en-US" altLang="en-US" dirty="0" smtClean="0"/>
              <a:t> olive center produces olive oil, table olives, and olive-based beauty products.</a:t>
            </a:r>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10</a:t>
            </a:fld>
            <a:endParaRPr lang="en-US"/>
          </a:p>
        </p:txBody>
      </p:sp>
    </p:spTree>
    <p:extLst>
      <p:ext uri="{BB962C8B-B14F-4D97-AF65-F5344CB8AC3E}">
        <p14:creationId xmlns:p14="http://schemas.microsoft.com/office/powerpoint/2010/main" val="2531446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Private school wanted an educational garden that would supply fresh produce to cafeteria. The school has a reputation of well-maintained grounds that were supported by tuition fees, so high expectations for manicured appearance.</a:t>
            </a:r>
          </a:p>
          <a:p>
            <a:endParaRPr lang="en-US" dirty="0"/>
          </a:p>
        </p:txBody>
      </p:sp>
      <p:sp>
        <p:nvSpPr>
          <p:cNvPr id="4" name="Slide Number Placeholder 3"/>
          <p:cNvSpPr>
            <a:spLocks noGrp="1"/>
          </p:cNvSpPr>
          <p:nvPr>
            <p:ph type="sldNum" sz="quarter" idx="10"/>
          </p:nvPr>
        </p:nvSpPr>
        <p:spPr/>
        <p:txBody>
          <a:bodyPr/>
          <a:lstStyle/>
          <a:p>
            <a:fld id="{55832430-64DD-4B1C-A3BA-F912CB867717}" type="slidenum">
              <a:rPr lang="en-US" smtClean="0"/>
              <a:t>11</a:t>
            </a:fld>
            <a:endParaRPr lang="en-US"/>
          </a:p>
        </p:txBody>
      </p:sp>
    </p:spTree>
    <p:extLst>
      <p:ext uri="{BB962C8B-B14F-4D97-AF65-F5344CB8AC3E}">
        <p14:creationId xmlns:p14="http://schemas.microsoft.com/office/powerpoint/2010/main" val="3440752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6943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8D5D81A-3D73-274D-864F-15F38B6002DB}" type="datetimeFigureOut">
              <a:rPr lang="en-US"/>
              <a:pPr>
                <a:defRPr/>
              </a:pPr>
              <a:t>3/16/2016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D6D70FA-212C-9C4C-A3B5-B8BC0433DA9B}" type="slidenum">
              <a:rPr lang="en-US"/>
              <a:pPr>
                <a:defRPr/>
              </a:pPr>
              <a:t>‹#›</a:t>
            </a:fld>
            <a:endParaRPr lang="en-US"/>
          </a:p>
        </p:txBody>
      </p:sp>
    </p:spTree>
    <p:extLst>
      <p:ext uri="{BB962C8B-B14F-4D97-AF65-F5344CB8AC3E}">
        <p14:creationId xmlns:p14="http://schemas.microsoft.com/office/powerpoint/2010/main" val="2085900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2699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267590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1543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1543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170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34763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707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4549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2928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49906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4405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7103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5F2168E-51D6-B442-B454-9110B2BC6164}" type="datetimeFigureOut">
              <a:rPr lang="en-US"/>
              <a:pPr>
                <a:defRPr/>
              </a:pPr>
              <a:t>3/16/2016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994C592-CD11-4441-8E58-D5877BFD500D}" type="slidenum">
              <a:rPr lang="en-US"/>
              <a:pPr>
                <a:defRPr/>
              </a:pPr>
              <a:t>‹#›</a:t>
            </a:fld>
            <a:endParaRPr lang="en-US"/>
          </a:p>
        </p:txBody>
      </p:sp>
    </p:spTree>
    <p:extLst>
      <p:ext uri="{BB962C8B-B14F-4D97-AF65-F5344CB8AC3E}">
        <p14:creationId xmlns:p14="http://schemas.microsoft.com/office/powerpoint/2010/main" val="2523540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8" name="Text Placeholder 2"/>
          <p:cNvSpPr>
            <a:spLocks noGrp="1"/>
          </p:cNvSpPr>
          <p:nvPr>
            <p:ph type="body" idx="1"/>
          </p:nvPr>
        </p:nvSpPr>
        <p:spPr bwMode="auto">
          <a:xfrm>
            <a:off x="457200" y="1600200"/>
            <a:ext cx="8229600" cy="381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2" name="Picture 1" descr="Wave+ANR_MG.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72410" y="5703169"/>
            <a:ext cx="8674608" cy="1045238"/>
          </a:xfrm>
          <a:prstGeom prst="rect">
            <a:avLst/>
          </a:prstGeom>
        </p:spPr>
      </p:pic>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3CC843E-C13A-5744-B272-0F6E46035465}" type="datetimeFigureOut">
              <a:rPr lang="en-US"/>
              <a:pPr>
                <a:defRPr/>
              </a:pPr>
              <a:t>3/16/2016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DE48070-5850-0046-B6B0-CC18AED003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www.nrel.gov/midc/solpos/solpos.html"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hyperlink" Target="http://aa.usno.navy.mil/data/docs/AltAz.php"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56.jpeg"/><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hyperlink" Target="mailto:ncnapawan@ucdavis.edu"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hyperlink" Target="http://www.nationaltrust.org/uk/"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39881" y="1201312"/>
            <a:ext cx="5264239" cy="1470025"/>
          </a:xfrm>
        </p:spPr>
        <p:txBody>
          <a:bodyPr rtlCol="0">
            <a:normAutofit/>
          </a:bodyPr>
          <a:lstStyle/>
          <a:p>
            <a:pPr fontAlgn="auto">
              <a:spcAft>
                <a:spcPts val="0"/>
              </a:spcAft>
              <a:defRPr/>
            </a:pPr>
            <a:r>
              <a:rPr lang="en-US" dirty="0" smtClean="0">
                <a:ea typeface="+mj-ea"/>
                <a:cs typeface="+mj-cs"/>
              </a:rPr>
              <a:t>Edible Landscaping</a:t>
            </a:r>
            <a:endParaRPr lang="en-US" dirty="0">
              <a:ea typeface="+mj-ea"/>
              <a:cs typeface="+mj-cs"/>
            </a:endParaRPr>
          </a:p>
        </p:txBody>
      </p:sp>
      <p:sp>
        <p:nvSpPr>
          <p:cNvPr id="3" name="Subtitle 2"/>
          <p:cNvSpPr>
            <a:spLocks noGrp="1"/>
          </p:cNvSpPr>
          <p:nvPr>
            <p:ph type="subTitle" idx="1"/>
          </p:nvPr>
        </p:nvSpPr>
        <p:spPr>
          <a:xfrm>
            <a:off x="4732986" y="3908627"/>
            <a:ext cx="4411014" cy="702010"/>
          </a:xfrm>
        </p:spPr>
        <p:txBody>
          <a:bodyPr/>
          <a:lstStyle/>
          <a:p>
            <a:pPr>
              <a:defRPr/>
            </a:pPr>
            <a:r>
              <a:rPr lang="en-US" dirty="0"/>
              <a:t>Planning and Design</a:t>
            </a:r>
          </a:p>
        </p:txBody>
      </p:sp>
      <p:sp>
        <p:nvSpPr>
          <p:cNvPr id="4" name="Subtitle 2"/>
          <p:cNvSpPr txBox="1">
            <a:spLocks/>
          </p:cNvSpPr>
          <p:nvPr/>
        </p:nvSpPr>
        <p:spPr bwMode="auto">
          <a:xfrm>
            <a:off x="4301209" y="4443370"/>
            <a:ext cx="4481513" cy="1027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fontScale="47500" lnSpcReduction="20000"/>
          </a:bodyPr>
          <a:lstStyle>
            <a:lvl1pPr marL="0" indent="0" algn="ctr" defTabSz="457200" rtl="0" eaLnBrk="1" fontAlgn="base" hangingPunct="1">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fontAlgn="auto">
              <a:spcAft>
                <a:spcPts val="0"/>
              </a:spcAft>
              <a:defRPr/>
            </a:pPr>
            <a:endParaRPr lang="en-US" dirty="0" smtClean="0">
              <a:ea typeface="+mn-ea"/>
              <a:cs typeface="+mn-cs"/>
            </a:endParaRPr>
          </a:p>
          <a:p>
            <a:pPr algn="r" fontAlgn="auto">
              <a:spcAft>
                <a:spcPts val="0"/>
              </a:spcAft>
              <a:defRPr/>
            </a:pPr>
            <a:r>
              <a:rPr lang="en-US" dirty="0" smtClean="0">
                <a:ea typeface="+mn-ea"/>
                <a:cs typeface="+mn-cs"/>
              </a:rPr>
              <a:t>Claire </a:t>
            </a:r>
            <a:r>
              <a:rPr lang="en-US" dirty="0" err="1" smtClean="0">
                <a:ea typeface="+mn-ea"/>
                <a:cs typeface="+mn-cs"/>
              </a:rPr>
              <a:t>Napawan</a:t>
            </a:r>
            <a:endParaRPr lang="en-US" dirty="0" smtClean="0">
              <a:ea typeface="+mn-ea"/>
              <a:cs typeface="+mn-cs"/>
            </a:endParaRPr>
          </a:p>
          <a:p>
            <a:pPr algn="r" fontAlgn="auto">
              <a:spcAft>
                <a:spcPts val="0"/>
              </a:spcAft>
              <a:defRPr/>
            </a:pPr>
            <a:r>
              <a:rPr lang="en-US" dirty="0" smtClean="0">
                <a:ea typeface="+mn-ea"/>
                <a:cs typeface="+mn-cs"/>
              </a:rPr>
              <a:t>Department of Environmental Design</a:t>
            </a:r>
          </a:p>
          <a:p>
            <a:pPr algn="r" fontAlgn="auto">
              <a:spcAft>
                <a:spcPts val="0"/>
              </a:spcAft>
              <a:defRPr/>
            </a:pPr>
            <a:r>
              <a:rPr lang="en-US" dirty="0" smtClean="0">
                <a:ea typeface="+mn-ea"/>
                <a:cs typeface="+mn-cs"/>
              </a:rPr>
              <a:t>ncnapawan@ucdavis.edu</a:t>
            </a:r>
            <a:endParaRPr lang="en-US" dirty="0">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Edible Streetscape</a:t>
            </a:r>
            <a:endParaRPr lang="en-US" dirty="0"/>
          </a:p>
        </p:txBody>
      </p:sp>
      <p:sp>
        <p:nvSpPr>
          <p:cNvPr id="4" name="Content Placeholder 2"/>
          <p:cNvSpPr txBox="1">
            <a:spLocks/>
          </p:cNvSpPr>
          <p:nvPr/>
        </p:nvSpPr>
        <p:spPr>
          <a:xfrm>
            <a:off x="498475" y="1798638"/>
            <a:ext cx="8432800" cy="414496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algn="r" fontAlgn="auto">
              <a:spcAft>
                <a:spcPts val="0"/>
              </a:spcAft>
              <a:buFont typeface="Wingdings" panose="05000000000000000000" pitchFamily="2" charset="2"/>
              <a:buNone/>
              <a:defRPr/>
            </a:pPr>
            <a:r>
              <a:rPr lang="en-US" sz="1200" dirty="0" smtClean="0">
                <a:solidFill>
                  <a:schemeClr val="tx1">
                    <a:lumMod val="65000"/>
                    <a:lumOff val="35000"/>
                  </a:schemeClr>
                </a:solidFill>
                <a:latin typeface="Georgia" panose="02040502050405020303" pitchFamily="18" charset="0"/>
                <a:ea typeface="+mn-ea"/>
                <a:cs typeface="+mn-cs"/>
              </a:rPr>
              <a:t>   Image Source:  C. </a:t>
            </a:r>
            <a:r>
              <a:rPr lang="en-US" sz="1200" dirty="0" err="1" smtClean="0">
                <a:solidFill>
                  <a:schemeClr val="tx1">
                    <a:lumMod val="65000"/>
                    <a:lumOff val="35000"/>
                  </a:schemeClr>
                </a:solidFill>
                <a:latin typeface="Georgia" panose="02040502050405020303" pitchFamily="18" charset="0"/>
                <a:ea typeface="+mn-ea"/>
                <a:cs typeface="+mn-cs"/>
              </a:rPr>
              <a:t>Napawan</a:t>
            </a:r>
            <a:endParaRPr lang="en-US" sz="1200" dirty="0">
              <a:solidFill>
                <a:schemeClr val="tx1">
                  <a:lumMod val="65000"/>
                  <a:lumOff val="35000"/>
                </a:schemeClr>
              </a:solidFill>
              <a:latin typeface="Georgia" panose="02040502050405020303" pitchFamily="18" charset="0"/>
              <a:ea typeface="+mn-ea"/>
              <a:cs typeface="+mn-cs"/>
            </a:endParaRPr>
          </a:p>
        </p:txBody>
      </p:sp>
      <p:pic>
        <p:nvPicPr>
          <p:cNvPr id="5" name="Picture 4" descr="P5313614.JPG"/>
          <p:cNvPicPr>
            <a:picLocks noChangeAspect="1"/>
          </p:cNvPicPr>
          <p:nvPr/>
        </p:nvPicPr>
        <p:blipFill>
          <a:blip r:embed="rId3">
            <a:extLst>
              <a:ext uri="{28A0092B-C50C-407E-A947-70E740481C1C}">
                <a14:useLocalDpi xmlns:a14="http://schemas.microsoft.com/office/drawing/2010/main" val="0"/>
              </a:ext>
            </a:extLst>
          </a:blip>
          <a:srcRect l="35851" t="43333" r="13811" b="15555"/>
          <a:stretch>
            <a:fillRect/>
          </a:stretch>
        </p:blipFill>
        <p:spPr bwMode="auto">
          <a:xfrm>
            <a:off x="249238" y="1417638"/>
            <a:ext cx="5846762"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2050" y="1457326"/>
            <a:ext cx="2689225"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01709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Edible Schoolyard</a:t>
            </a:r>
            <a:endParaRPr lang="en-US" dirty="0"/>
          </a:p>
        </p:txBody>
      </p:sp>
      <p:sp>
        <p:nvSpPr>
          <p:cNvPr id="3" name="Content Placeholder 2"/>
          <p:cNvSpPr txBox="1">
            <a:spLocks/>
          </p:cNvSpPr>
          <p:nvPr/>
        </p:nvSpPr>
        <p:spPr>
          <a:xfrm>
            <a:off x="976312" y="1277938"/>
            <a:ext cx="8167688" cy="467995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Wingdings" panose="05000000000000000000" pitchFamily="2" charset="2"/>
              <a:buNone/>
              <a:defRPr/>
            </a:pPr>
            <a:r>
              <a:rPr lang="en-US" sz="2000" dirty="0" smtClean="0">
                <a:latin typeface="Georgia" panose="02040502050405020303" pitchFamily="18" charset="0"/>
                <a:ea typeface="+mn-ea"/>
                <a:cs typeface="+mn-cs"/>
              </a:rPr>
              <a:t>              Sacred Heart School, Atherton, CA</a:t>
            </a:r>
            <a:br>
              <a:rPr lang="en-US" sz="2000" dirty="0" smtClean="0">
                <a:latin typeface="Georgia" panose="02040502050405020303" pitchFamily="18" charset="0"/>
                <a:ea typeface="+mn-ea"/>
                <a:cs typeface="+mn-cs"/>
              </a:rPr>
            </a:br>
            <a:r>
              <a:rPr lang="en-US" sz="2000" dirty="0" smtClean="0">
                <a:latin typeface="Georgia" panose="02040502050405020303" pitchFamily="18" charset="0"/>
                <a:ea typeface="+mn-ea"/>
                <a:cs typeface="+mn-cs"/>
              </a:rPr>
              <a:t>              SWA Group, Sausalito, CA	</a:t>
            </a:r>
            <a:r>
              <a:rPr lang="en-US" sz="2000" dirty="0">
                <a:latin typeface="Georgia" panose="02040502050405020303" pitchFamily="18" charset="0"/>
                <a:ea typeface="+mn-ea"/>
                <a:cs typeface="+mn-cs"/>
              </a:rPr>
              <a:t> </a:t>
            </a:r>
            <a:r>
              <a:rPr lang="en-US" sz="2000" dirty="0" smtClean="0">
                <a:latin typeface="Georgia" panose="02040502050405020303" pitchFamily="18" charset="0"/>
                <a:ea typeface="+mn-ea"/>
                <a:cs typeface="+mn-cs"/>
              </a:rPr>
              <a:t>            0.25 Acres</a:t>
            </a: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algn="r" fontAlgn="auto">
              <a:spcAft>
                <a:spcPts val="0"/>
              </a:spcAft>
              <a:buFont typeface="Wingdings" panose="05000000000000000000"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endParaRPr lang="en-US" sz="1200" dirty="0" smtClean="0">
              <a:solidFill>
                <a:schemeClr val="tx1">
                  <a:lumMod val="65000"/>
                  <a:lumOff val="35000"/>
                </a:schemeClr>
              </a:solidFill>
              <a:latin typeface="Georgia" panose="02040502050405020303" pitchFamily="18" charset="0"/>
              <a:ea typeface="+mn-ea"/>
              <a:cs typeface="+mn-cs"/>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2944" y="2125663"/>
            <a:ext cx="5218112" cy="348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621462" y="5635317"/>
            <a:ext cx="2157412" cy="461665"/>
          </a:xfrm>
          <a:prstGeom prst="rect">
            <a:avLst/>
          </a:prstGeom>
          <a:noFill/>
        </p:spPr>
        <p:txBody>
          <a:bodyPr wrap="square" rtlCol="0">
            <a:spAutoFit/>
          </a:bodyPr>
          <a:lstStyle/>
          <a:p>
            <a:r>
              <a:rPr lang="en-US" sz="1200" dirty="0">
                <a:solidFill>
                  <a:schemeClr val="tx1">
                    <a:lumMod val="65000"/>
                    <a:lumOff val="35000"/>
                  </a:schemeClr>
                </a:solidFill>
                <a:latin typeface="Georgia" panose="02040502050405020303" pitchFamily="18" charset="0"/>
              </a:rPr>
              <a:t>Image Source:  SWA Group</a:t>
            </a:r>
          </a:p>
          <a:p>
            <a:endParaRPr lang="en-US" sz="1200" dirty="0"/>
          </a:p>
        </p:txBody>
      </p:sp>
    </p:spTree>
    <p:extLst>
      <p:ext uri="{BB962C8B-B14F-4D97-AF65-F5344CB8AC3E}">
        <p14:creationId xmlns:p14="http://schemas.microsoft.com/office/powerpoint/2010/main" val="5615055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smtClean="0"/>
              <a:t>Edible Schoolyard</a:t>
            </a:r>
            <a:endParaRPr lang="en-US" dirty="0"/>
          </a:p>
        </p:txBody>
      </p:sp>
      <p:sp>
        <p:nvSpPr>
          <p:cNvPr id="3" name="Content Placeholder 2"/>
          <p:cNvSpPr txBox="1">
            <a:spLocks/>
          </p:cNvSpPr>
          <p:nvPr/>
        </p:nvSpPr>
        <p:spPr>
          <a:xfrm>
            <a:off x="976312" y="1277938"/>
            <a:ext cx="8167688" cy="467995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Wingdings" panose="05000000000000000000" pitchFamily="2" charset="2"/>
              <a:buNone/>
              <a:defRPr/>
            </a:pPr>
            <a:r>
              <a:rPr lang="en-US" sz="2000" dirty="0" smtClean="0">
                <a:latin typeface="Georgia" panose="02040502050405020303" pitchFamily="18" charset="0"/>
                <a:ea typeface="+mn-ea"/>
                <a:cs typeface="+mn-cs"/>
              </a:rPr>
              <a:t>              Sacred Heart School, Atherton, CA</a:t>
            </a:r>
            <a:br>
              <a:rPr lang="en-US" sz="2000" dirty="0" smtClean="0">
                <a:latin typeface="Georgia" panose="02040502050405020303" pitchFamily="18" charset="0"/>
                <a:ea typeface="+mn-ea"/>
                <a:cs typeface="+mn-cs"/>
              </a:rPr>
            </a:br>
            <a:r>
              <a:rPr lang="en-US" sz="2000" dirty="0" smtClean="0">
                <a:latin typeface="Georgia" panose="02040502050405020303" pitchFamily="18" charset="0"/>
                <a:ea typeface="+mn-ea"/>
                <a:cs typeface="+mn-cs"/>
              </a:rPr>
              <a:t>              SWA Group, Sausalito, CA	</a:t>
            </a:r>
            <a:r>
              <a:rPr lang="en-US" sz="2000" dirty="0">
                <a:latin typeface="Georgia" panose="02040502050405020303" pitchFamily="18" charset="0"/>
                <a:ea typeface="+mn-ea"/>
                <a:cs typeface="+mn-cs"/>
              </a:rPr>
              <a:t> </a:t>
            </a:r>
            <a:r>
              <a:rPr lang="en-US" sz="2000" dirty="0" smtClean="0">
                <a:latin typeface="Georgia" panose="02040502050405020303" pitchFamily="18" charset="0"/>
                <a:ea typeface="+mn-ea"/>
                <a:cs typeface="+mn-cs"/>
              </a:rPr>
              <a:t>            0.25 Acres</a:t>
            </a: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algn="r" fontAlgn="auto">
              <a:spcAft>
                <a:spcPts val="0"/>
              </a:spcAft>
              <a:buFont typeface="Wingdings" panose="05000000000000000000"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endParaRPr lang="en-US" sz="1200" dirty="0" smtClean="0">
              <a:solidFill>
                <a:schemeClr val="tx1">
                  <a:lumMod val="65000"/>
                  <a:lumOff val="35000"/>
                </a:schemeClr>
              </a:solidFill>
              <a:latin typeface="Georgia" panose="02040502050405020303" pitchFamily="18" charset="0"/>
              <a:ea typeface="+mn-ea"/>
              <a:cs typeface="+mn-cs"/>
            </a:endParaRPr>
          </a:p>
        </p:txBody>
      </p:sp>
      <p:sp>
        <p:nvSpPr>
          <p:cNvPr id="4" name="TextBox 3"/>
          <p:cNvSpPr txBox="1"/>
          <p:nvPr/>
        </p:nvSpPr>
        <p:spPr>
          <a:xfrm>
            <a:off x="6621462" y="5635317"/>
            <a:ext cx="2157412" cy="461665"/>
          </a:xfrm>
          <a:prstGeom prst="rect">
            <a:avLst/>
          </a:prstGeom>
          <a:noFill/>
        </p:spPr>
        <p:txBody>
          <a:bodyPr wrap="square" rtlCol="0">
            <a:spAutoFit/>
          </a:bodyPr>
          <a:lstStyle/>
          <a:p>
            <a:r>
              <a:rPr lang="en-US" sz="1200" dirty="0">
                <a:solidFill>
                  <a:schemeClr val="tx1">
                    <a:lumMod val="65000"/>
                    <a:lumOff val="35000"/>
                  </a:schemeClr>
                </a:solidFill>
                <a:latin typeface="Georgia" panose="02040502050405020303" pitchFamily="18" charset="0"/>
              </a:rPr>
              <a:t>Image Source:  SWA Group</a:t>
            </a:r>
          </a:p>
          <a:p>
            <a:endParaRPr lang="en-US" sz="12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977717"/>
            <a:ext cx="5486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44026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143000"/>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smtClean="0"/>
              <a:t>Edible Schoolyard</a:t>
            </a:r>
            <a:endParaRPr lang="en-US" dirty="0"/>
          </a:p>
        </p:txBody>
      </p:sp>
      <p:sp>
        <p:nvSpPr>
          <p:cNvPr id="4" name="Content Placeholder 2"/>
          <p:cNvSpPr txBox="1">
            <a:spLocks/>
          </p:cNvSpPr>
          <p:nvPr/>
        </p:nvSpPr>
        <p:spPr>
          <a:xfrm>
            <a:off x="976312" y="1277938"/>
            <a:ext cx="8167688" cy="467995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Wingdings" panose="05000000000000000000" pitchFamily="2" charset="2"/>
              <a:buNone/>
              <a:defRPr/>
            </a:pPr>
            <a:r>
              <a:rPr lang="en-US" sz="2000" dirty="0" smtClean="0">
                <a:latin typeface="Georgia" panose="02040502050405020303" pitchFamily="18" charset="0"/>
                <a:ea typeface="+mn-ea"/>
                <a:cs typeface="+mn-cs"/>
              </a:rPr>
              <a:t>              Sacred Heart School, Atherton, CA</a:t>
            </a:r>
            <a:br>
              <a:rPr lang="en-US" sz="2000" dirty="0" smtClean="0">
                <a:latin typeface="Georgia" panose="02040502050405020303" pitchFamily="18" charset="0"/>
                <a:ea typeface="+mn-ea"/>
                <a:cs typeface="+mn-cs"/>
              </a:rPr>
            </a:br>
            <a:r>
              <a:rPr lang="en-US" sz="2000" dirty="0" smtClean="0">
                <a:latin typeface="Georgia" panose="02040502050405020303" pitchFamily="18" charset="0"/>
                <a:ea typeface="+mn-ea"/>
                <a:cs typeface="+mn-cs"/>
              </a:rPr>
              <a:t>              SWA Group, Sausalito, CA	</a:t>
            </a:r>
            <a:r>
              <a:rPr lang="en-US" sz="2000" dirty="0">
                <a:latin typeface="Georgia" panose="02040502050405020303" pitchFamily="18" charset="0"/>
                <a:ea typeface="+mn-ea"/>
                <a:cs typeface="+mn-cs"/>
              </a:rPr>
              <a:t> </a:t>
            </a:r>
            <a:r>
              <a:rPr lang="en-US" sz="2000" dirty="0" smtClean="0">
                <a:latin typeface="Georgia" panose="02040502050405020303" pitchFamily="18" charset="0"/>
                <a:ea typeface="+mn-ea"/>
                <a:cs typeface="+mn-cs"/>
              </a:rPr>
              <a:t>            0.25 Acres</a:t>
            </a: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algn="r" fontAlgn="auto">
              <a:spcAft>
                <a:spcPts val="0"/>
              </a:spcAft>
              <a:buFont typeface="Wingdings" panose="05000000000000000000"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endParaRPr lang="en-US" sz="1200" dirty="0" smtClean="0">
              <a:solidFill>
                <a:schemeClr val="tx1">
                  <a:lumMod val="65000"/>
                  <a:lumOff val="35000"/>
                </a:schemeClr>
              </a:solidFill>
              <a:latin typeface="Georgia" panose="02040502050405020303" pitchFamily="18" charset="0"/>
              <a:ea typeface="+mn-ea"/>
              <a:cs typeface="+mn-cs"/>
            </a:endParaRPr>
          </a:p>
        </p:txBody>
      </p:sp>
      <p:sp>
        <p:nvSpPr>
          <p:cNvPr id="5" name="TextBox 4"/>
          <p:cNvSpPr txBox="1"/>
          <p:nvPr/>
        </p:nvSpPr>
        <p:spPr>
          <a:xfrm>
            <a:off x="6621462" y="5635317"/>
            <a:ext cx="2157412" cy="461665"/>
          </a:xfrm>
          <a:prstGeom prst="rect">
            <a:avLst/>
          </a:prstGeom>
          <a:noFill/>
        </p:spPr>
        <p:txBody>
          <a:bodyPr wrap="square" rtlCol="0">
            <a:spAutoFit/>
          </a:bodyPr>
          <a:lstStyle/>
          <a:p>
            <a:r>
              <a:rPr lang="en-US" sz="1200" dirty="0">
                <a:solidFill>
                  <a:schemeClr val="tx1">
                    <a:lumMod val="65000"/>
                    <a:lumOff val="35000"/>
                  </a:schemeClr>
                </a:solidFill>
                <a:latin typeface="Georgia" panose="02040502050405020303" pitchFamily="18" charset="0"/>
              </a:rPr>
              <a:t>Image Source:  SWA Group</a:t>
            </a:r>
          </a:p>
          <a:p>
            <a:endParaRPr lang="en-US" sz="12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006" y="1977717"/>
            <a:ext cx="548798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50863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Edible Public Park</a:t>
            </a:r>
            <a:endParaRPr lang="en-US" dirty="0"/>
          </a:p>
        </p:txBody>
      </p:sp>
      <p:sp>
        <p:nvSpPr>
          <p:cNvPr id="3" name="Content Placeholder 2"/>
          <p:cNvSpPr txBox="1">
            <a:spLocks/>
          </p:cNvSpPr>
          <p:nvPr/>
        </p:nvSpPr>
        <p:spPr>
          <a:xfrm>
            <a:off x="457200" y="1253584"/>
            <a:ext cx="8167688" cy="467995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Wingdings" panose="05000000000000000000" pitchFamily="2" charset="2"/>
              <a:buNone/>
              <a:defRPr/>
            </a:pPr>
            <a:r>
              <a:rPr lang="en-US" sz="2400" dirty="0" smtClean="0">
                <a:latin typeface="Georgia" panose="02040502050405020303" pitchFamily="18" charset="0"/>
                <a:ea typeface="+mn-ea"/>
                <a:cs typeface="+mn-cs"/>
              </a:rPr>
              <a:t>      Beacon Food Forest, Seattle, WA</a:t>
            </a:r>
            <a:br>
              <a:rPr lang="en-US" sz="2400" dirty="0" smtClean="0">
                <a:latin typeface="Georgia" panose="02040502050405020303" pitchFamily="18" charset="0"/>
                <a:ea typeface="+mn-ea"/>
                <a:cs typeface="+mn-cs"/>
              </a:rPr>
            </a:br>
            <a:r>
              <a:rPr lang="en-US" sz="2400" dirty="0" smtClean="0">
                <a:latin typeface="Georgia" panose="02040502050405020303" pitchFamily="18" charset="0"/>
                <a:ea typeface="+mn-ea"/>
                <a:cs typeface="+mn-cs"/>
              </a:rPr>
              <a:t>      Harrison Landscape Architects				   7 Acres			</a:t>
            </a:r>
          </a:p>
          <a:p>
            <a:pPr marL="0" indent="0" fontAlgn="auto">
              <a:spcAft>
                <a:spcPts val="0"/>
              </a:spcAft>
              <a:buFont typeface="Wingdings" panose="05000000000000000000" pitchFamily="2" charset="2"/>
              <a:buNone/>
              <a:defRPr/>
            </a:pPr>
            <a:endParaRPr lang="en-US" sz="2400" dirty="0" smtClean="0">
              <a:solidFill>
                <a:schemeClr val="tx1">
                  <a:lumMod val="65000"/>
                  <a:lumOff val="35000"/>
                </a:schemeClr>
              </a:solidFill>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400" dirty="0" smtClean="0">
              <a:solidFill>
                <a:schemeClr val="tx1">
                  <a:lumMod val="65000"/>
                  <a:lumOff val="35000"/>
                </a:schemeClr>
              </a:solidFill>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400" dirty="0" smtClean="0">
              <a:solidFill>
                <a:schemeClr val="tx1">
                  <a:lumMod val="65000"/>
                  <a:lumOff val="35000"/>
                </a:schemeClr>
              </a:solidFill>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400" dirty="0" smtClean="0">
              <a:solidFill>
                <a:schemeClr val="tx1">
                  <a:lumMod val="65000"/>
                  <a:lumOff val="35000"/>
                </a:schemeClr>
              </a:solidFill>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400" dirty="0" smtClean="0">
              <a:solidFill>
                <a:schemeClr val="tx1">
                  <a:lumMod val="65000"/>
                  <a:lumOff val="35000"/>
                </a:schemeClr>
              </a:solidFill>
              <a:latin typeface="Georgia" panose="02040502050405020303" pitchFamily="18" charset="0"/>
              <a:ea typeface="+mn-ea"/>
              <a:cs typeface="+mn-cs"/>
            </a:endParaRPr>
          </a:p>
          <a:p>
            <a:pPr marL="0" indent="0" algn="r" fontAlgn="auto">
              <a:spcAft>
                <a:spcPts val="0"/>
              </a:spcAft>
              <a:buFont typeface="Wingdings" panose="05000000000000000000" pitchFamily="2" charset="2"/>
              <a:buNone/>
              <a:defRPr/>
            </a:pPr>
            <a:r>
              <a:rPr lang="en-US" sz="2400" dirty="0" smtClean="0">
                <a:solidFill>
                  <a:schemeClr val="tx1">
                    <a:lumMod val="65000"/>
                    <a:lumOff val="35000"/>
                  </a:schemeClr>
                </a:solidFill>
                <a:latin typeface="Georgia" panose="02040502050405020303" pitchFamily="18" charset="0"/>
                <a:ea typeface="+mn-ea"/>
                <a:cs typeface="+mn-cs"/>
              </a:rPr>
              <a:t/>
            </a:r>
            <a:br>
              <a:rPr lang="en-US" sz="2400" dirty="0" smtClean="0">
                <a:solidFill>
                  <a:schemeClr val="tx1">
                    <a:lumMod val="65000"/>
                    <a:lumOff val="35000"/>
                  </a:schemeClr>
                </a:solidFill>
                <a:latin typeface="Georgia" panose="02040502050405020303" pitchFamily="18" charset="0"/>
                <a:ea typeface="+mn-ea"/>
                <a:cs typeface="+mn-cs"/>
              </a:rPr>
            </a:br>
            <a:r>
              <a:rPr lang="en-US" sz="2400" dirty="0" smtClean="0">
                <a:solidFill>
                  <a:schemeClr val="tx1">
                    <a:lumMod val="65000"/>
                    <a:lumOff val="35000"/>
                  </a:schemeClr>
                </a:solidFill>
                <a:latin typeface="Georgia" panose="02040502050405020303" pitchFamily="18" charset="0"/>
                <a:ea typeface="+mn-ea"/>
                <a:cs typeface="+mn-cs"/>
              </a:rPr>
              <a:t/>
            </a:r>
            <a:br>
              <a:rPr lang="en-US" sz="2400" dirty="0" smtClean="0">
                <a:solidFill>
                  <a:schemeClr val="tx1">
                    <a:lumMod val="65000"/>
                    <a:lumOff val="35000"/>
                  </a:schemeClr>
                </a:solidFill>
                <a:latin typeface="Georgia" panose="02040502050405020303" pitchFamily="18" charset="0"/>
                <a:ea typeface="+mn-ea"/>
                <a:cs typeface="+mn-cs"/>
              </a:rPr>
            </a:br>
            <a:endParaRPr lang="en-US" sz="2400" dirty="0" smtClean="0">
              <a:solidFill>
                <a:schemeClr val="tx1">
                  <a:lumMod val="65000"/>
                  <a:lumOff val="35000"/>
                </a:schemeClr>
              </a:solidFill>
              <a:latin typeface="Georgia" panose="02040502050405020303" pitchFamily="18" charset="0"/>
              <a:ea typeface="+mn-ea"/>
              <a:cs typeface="+mn-cs"/>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2176414"/>
            <a:ext cx="7243762" cy="330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664869" y="5569998"/>
            <a:ext cx="3743325" cy="276999"/>
          </a:xfrm>
          <a:prstGeom prst="rect">
            <a:avLst/>
          </a:prstGeom>
          <a:noFill/>
        </p:spPr>
        <p:txBody>
          <a:bodyPr wrap="square" rtlCol="0">
            <a:spAutoFit/>
          </a:bodyPr>
          <a:lstStyle/>
          <a:p>
            <a:r>
              <a:rPr lang="en-US" sz="1200" dirty="0" smtClean="0">
                <a:solidFill>
                  <a:schemeClr val="tx1">
                    <a:lumMod val="65000"/>
                    <a:lumOff val="35000"/>
                  </a:schemeClr>
                </a:solidFill>
                <a:latin typeface="Georgia" panose="02040502050405020303" pitchFamily="18" charset="0"/>
              </a:rPr>
              <a:t>Image </a:t>
            </a:r>
            <a:r>
              <a:rPr lang="en-US" sz="1200" dirty="0">
                <a:solidFill>
                  <a:schemeClr val="tx1">
                    <a:lumMod val="65000"/>
                    <a:lumOff val="35000"/>
                  </a:schemeClr>
                </a:solidFill>
                <a:latin typeface="Georgia" panose="02040502050405020303" pitchFamily="18" charset="0"/>
              </a:rPr>
              <a:t>Source:  http://beaconfoodforest.weebly.com</a:t>
            </a:r>
            <a:endParaRPr lang="en-US" sz="1200" dirty="0"/>
          </a:p>
        </p:txBody>
      </p:sp>
    </p:spTree>
    <p:extLst>
      <p:ext uri="{BB962C8B-B14F-4D97-AF65-F5344CB8AC3E}">
        <p14:creationId xmlns:p14="http://schemas.microsoft.com/office/powerpoint/2010/main" val="8068870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smtClean="0"/>
              <a:t>Edible Public Park</a:t>
            </a:r>
            <a:endParaRPr lang="en-US" dirty="0"/>
          </a:p>
        </p:txBody>
      </p:sp>
      <p:sp>
        <p:nvSpPr>
          <p:cNvPr id="3" name="Content Placeholder 2"/>
          <p:cNvSpPr txBox="1">
            <a:spLocks/>
          </p:cNvSpPr>
          <p:nvPr/>
        </p:nvSpPr>
        <p:spPr>
          <a:xfrm>
            <a:off x="457200" y="1253584"/>
            <a:ext cx="8167688" cy="467995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Wingdings" panose="05000000000000000000" pitchFamily="2" charset="2"/>
              <a:buNone/>
              <a:defRPr/>
            </a:pPr>
            <a:r>
              <a:rPr lang="en-US" sz="2400" dirty="0" smtClean="0">
                <a:latin typeface="Georgia" panose="02040502050405020303" pitchFamily="18" charset="0"/>
                <a:ea typeface="+mn-ea"/>
                <a:cs typeface="+mn-cs"/>
              </a:rPr>
              <a:t>      Beacon Food Forest, Seattle, WA</a:t>
            </a:r>
            <a:br>
              <a:rPr lang="en-US" sz="2400" dirty="0" smtClean="0">
                <a:latin typeface="Georgia" panose="02040502050405020303" pitchFamily="18" charset="0"/>
                <a:ea typeface="+mn-ea"/>
                <a:cs typeface="+mn-cs"/>
              </a:rPr>
            </a:br>
            <a:r>
              <a:rPr lang="en-US" sz="2400" dirty="0" smtClean="0">
                <a:latin typeface="Georgia" panose="02040502050405020303" pitchFamily="18" charset="0"/>
                <a:ea typeface="+mn-ea"/>
                <a:cs typeface="+mn-cs"/>
              </a:rPr>
              <a:t>      Harrison Landscape Architects				   7 Acres			</a:t>
            </a:r>
          </a:p>
          <a:p>
            <a:pPr marL="0" indent="0" fontAlgn="auto">
              <a:spcAft>
                <a:spcPts val="0"/>
              </a:spcAft>
              <a:buFont typeface="Wingdings" panose="05000000000000000000" pitchFamily="2" charset="2"/>
              <a:buNone/>
              <a:defRPr/>
            </a:pPr>
            <a:endParaRPr lang="en-US" sz="2400" dirty="0" smtClean="0">
              <a:solidFill>
                <a:schemeClr val="tx1">
                  <a:lumMod val="65000"/>
                  <a:lumOff val="35000"/>
                </a:schemeClr>
              </a:solidFill>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400" dirty="0" smtClean="0">
              <a:solidFill>
                <a:schemeClr val="tx1">
                  <a:lumMod val="65000"/>
                  <a:lumOff val="35000"/>
                </a:schemeClr>
              </a:solidFill>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400" dirty="0" smtClean="0">
              <a:solidFill>
                <a:schemeClr val="tx1">
                  <a:lumMod val="65000"/>
                  <a:lumOff val="35000"/>
                </a:schemeClr>
              </a:solidFill>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400" dirty="0" smtClean="0">
              <a:solidFill>
                <a:schemeClr val="tx1">
                  <a:lumMod val="65000"/>
                  <a:lumOff val="35000"/>
                </a:schemeClr>
              </a:solidFill>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400" dirty="0" smtClean="0">
              <a:solidFill>
                <a:schemeClr val="tx1">
                  <a:lumMod val="65000"/>
                  <a:lumOff val="35000"/>
                </a:schemeClr>
              </a:solidFill>
              <a:latin typeface="Georgia" panose="02040502050405020303" pitchFamily="18" charset="0"/>
              <a:ea typeface="+mn-ea"/>
              <a:cs typeface="+mn-cs"/>
            </a:endParaRPr>
          </a:p>
          <a:p>
            <a:pPr marL="0" indent="0" algn="r" fontAlgn="auto">
              <a:spcAft>
                <a:spcPts val="0"/>
              </a:spcAft>
              <a:buFont typeface="Wingdings" panose="05000000000000000000" pitchFamily="2" charset="2"/>
              <a:buNone/>
              <a:defRPr/>
            </a:pPr>
            <a:r>
              <a:rPr lang="en-US" sz="2400" dirty="0" smtClean="0">
                <a:solidFill>
                  <a:schemeClr val="tx1">
                    <a:lumMod val="65000"/>
                    <a:lumOff val="35000"/>
                  </a:schemeClr>
                </a:solidFill>
                <a:latin typeface="Georgia" panose="02040502050405020303" pitchFamily="18" charset="0"/>
                <a:ea typeface="+mn-ea"/>
                <a:cs typeface="+mn-cs"/>
              </a:rPr>
              <a:t/>
            </a:r>
            <a:br>
              <a:rPr lang="en-US" sz="2400" dirty="0" smtClean="0">
                <a:solidFill>
                  <a:schemeClr val="tx1">
                    <a:lumMod val="65000"/>
                    <a:lumOff val="35000"/>
                  </a:schemeClr>
                </a:solidFill>
                <a:latin typeface="Georgia" panose="02040502050405020303" pitchFamily="18" charset="0"/>
                <a:ea typeface="+mn-ea"/>
                <a:cs typeface="+mn-cs"/>
              </a:rPr>
            </a:br>
            <a:r>
              <a:rPr lang="en-US" sz="2400" dirty="0" smtClean="0">
                <a:solidFill>
                  <a:schemeClr val="tx1">
                    <a:lumMod val="65000"/>
                    <a:lumOff val="35000"/>
                  </a:schemeClr>
                </a:solidFill>
                <a:latin typeface="Georgia" panose="02040502050405020303" pitchFamily="18" charset="0"/>
                <a:ea typeface="+mn-ea"/>
                <a:cs typeface="+mn-cs"/>
              </a:rPr>
              <a:t/>
            </a:r>
            <a:br>
              <a:rPr lang="en-US" sz="2400" dirty="0" smtClean="0">
                <a:solidFill>
                  <a:schemeClr val="tx1">
                    <a:lumMod val="65000"/>
                    <a:lumOff val="35000"/>
                  </a:schemeClr>
                </a:solidFill>
                <a:latin typeface="Georgia" panose="02040502050405020303" pitchFamily="18" charset="0"/>
                <a:ea typeface="+mn-ea"/>
                <a:cs typeface="+mn-cs"/>
              </a:rPr>
            </a:br>
            <a:endParaRPr lang="en-US" sz="2400" dirty="0" smtClean="0">
              <a:solidFill>
                <a:schemeClr val="tx1">
                  <a:lumMod val="65000"/>
                  <a:lumOff val="35000"/>
                </a:schemeClr>
              </a:solidFill>
              <a:latin typeface="Georgia" panose="02040502050405020303" pitchFamily="18" charset="0"/>
              <a:ea typeface="+mn-ea"/>
              <a:cs typeface="+mn-cs"/>
            </a:endParaRPr>
          </a:p>
        </p:txBody>
      </p:sp>
      <p:sp>
        <p:nvSpPr>
          <p:cNvPr id="4" name="TextBox 3"/>
          <p:cNvSpPr txBox="1"/>
          <p:nvPr/>
        </p:nvSpPr>
        <p:spPr>
          <a:xfrm>
            <a:off x="4664869" y="5569998"/>
            <a:ext cx="3743325" cy="276999"/>
          </a:xfrm>
          <a:prstGeom prst="rect">
            <a:avLst/>
          </a:prstGeom>
          <a:noFill/>
        </p:spPr>
        <p:txBody>
          <a:bodyPr wrap="square" rtlCol="0">
            <a:spAutoFit/>
          </a:bodyPr>
          <a:lstStyle/>
          <a:p>
            <a:r>
              <a:rPr lang="en-US" sz="1200" dirty="0" smtClean="0">
                <a:solidFill>
                  <a:schemeClr val="tx1">
                    <a:lumMod val="65000"/>
                    <a:lumOff val="35000"/>
                  </a:schemeClr>
                </a:solidFill>
                <a:latin typeface="Georgia" panose="02040502050405020303" pitchFamily="18" charset="0"/>
              </a:rPr>
              <a:t>Image </a:t>
            </a:r>
            <a:r>
              <a:rPr lang="en-US" sz="1200" dirty="0">
                <a:solidFill>
                  <a:schemeClr val="tx1">
                    <a:lumMod val="65000"/>
                    <a:lumOff val="35000"/>
                  </a:schemeClr>
                </a:solidFill>
                <a:latin typeface="Georgia" panose="02040502050405020303" pitchFamily="18" charset="0"/>
              </a:rPr>
              <a:t>Source:  http://beaconfoodforest.weebly.com</a:t>
            </a:r>
            <a:endParaRPr lang="en-US" sz="12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0550" y="2060339"/>
            <a:ext cx="5608638" cy="350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18754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smtClean="0"/>
              <a:t>Edible Public Park</a:t>
            </a:r>
            <a:endParaRPr lang="en-US" dirty="0"/>
          </a:p>
        </p:txBody>
      </p:sp>
      <p:sp>
        <p:nvSpPr>
          <p:cNvPr id="3" name="Content Placeholder 2"/>
          <p:cNvSpPr txBox="1">
            <a:spLocks/>
          </p:cNvSpPr>
          <p:nvPr/>
        </p:nvSpPr>
        <p:spPr>
          <a:xfrm>
            <a:off x="501816" y="1253584"/>
            <a:ext cx="2337708" cy="467995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fontAlgn="auto">
              <a:spcAft>
                <a:spcPts val="0"/>
              </a:spcAft>
              <a:buFont typeface="Wingdings" panose="05000000000000000000" pitchFamily="2" charset="2"/>
              <a:buNone/>
              <a:defRPr/>
            </a:pPr>
            <a:r>
              <a:rPr lang="en-US" sz="2400" dirty="0" smtClean="0">
                <a:latin typeface="Georgia" panose="02040502050405020303" pitchFamily="18" charset="0"/>
                <a:ea typeface="+mn-ea"/>
                <a:cs typeface="+mn-cs"/>
              </a:rPr>
              <a:t>Beacon Food Forest, Seattle, WA</a:t>
            </a:r>
            <a:br>
              <a:rPr lang="en-US" sz="2400" dirty="0" smtClean="0">
                <a:latin typeface="Georgia" panose="02040502050405020303" pitchFamily="18" charset="0"/>
                <a:ea typeface="+mn-ea"/>
                <a:cs typeface="+mn-cs"/>
              </a:rPr>
            </a:br>
            <a:r>
              <a:rPr lang="en-US" sz="2400" dirty="0" smtClean="0">
                <a:latin typeface="Georgia" panose="02040502050405020303" pitchFamily="18" charset="0"/>
                <a:ea typeface="+mn-ea"/>
                <a:cs typeface="+mn-cs"/>
              </a:rPr>
              <a:t>Harrison Landscape Architects</a:t>
            </a:r>
            <a:endParaRPr lang="en-US" sz="2400" dirty="0">
              <a:latin typeface="Georgia" panose="02040502050405020303" pitchFamily="18" charset="0"/>
              <a:ea typeface="+mn-ea"/>
              <a:cs typeface="+mn-cs"/>
            </a:endParaRPr>
          </a:p>
          <a:p>
            <a:pPr marL="0" indent="0" algn="r" fontAlgn="auto">
              <a:spcAft>
                <a:spcPts val="0"/>
              </a:spcAft>
              <a:buFont typeface="Wingdings" panose="05000000000000000000" pitchFamily="2" charset="2"/>
              <a:buNone/>
              <a:defRPr/>
            </a:pPr>
            <a:r>
              <a:rPr lang="en-US" sz="2400" dirty="0" smtClean="0">
                <a:latin typeface="Georgia" panose="02040502050405020303" pitchFamily="18" charset="0"/>
                <a:ea typeface="+mn-ea"/>
                <a:cs typeface="+mn-cs"/>
              </a:rPr>
              <a:t>			</a:t>
            </a:r>
          </a:p>
          <a:p>
            <a:pPr marL="0" indent="0" fontAlgn="auto">
              <a:spcAft>
                <a:spcPts val="0"/>
              </a:spcAft>
              <a:buFont typeface="Wingdings" panose="05000000000000000000" pitchFamily="2" charset="2"/>
              <a:buNone/>
              <a:defRPr/>
            </a:pPr>
            <a:endParaRPr lang="en-US" sz="2400" dirty="0" smtClean="0">
              <a:solidFill>
                <a:schemeClr val="tx1">
                  <a:lumMod val="65000"/>
                  <a:lumOff val="35000"/>
                </a:schemeClr>
              </a:solidFill>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400" dirty="0" smtClean="0">
              <a:solidFill>
                <a:schemeClr val="tx1">
                  <a:lumMod val="65000"/>
                  <a:lumOff val="35000"/>
                </a:schemeClr>
              </a:solidFill>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400" dirty="0" smtClean="0">
              <a:solidFill>
                <a:schemeClr val="tx1">
                  <a:lumMod val="65000"/>
                  <a:lumOff val="35000"/>
                </a:schemeClr>
              </a:solidFill>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400" dirty="0" smtClean="0">
              <a:solidFill>
                <a:schemeClr val="tx1">
                  <a:lumMod val="65000"/>
                  <a:lumOff val="35000"/>
                </a:schemeClr>
              </a:solidFill>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400" dirty="0" smtClean="0">
              <a:solidFill>
                <a:schemeClr val="tx1">
                  <a:lumMod val="65000"/>
                  <a:lumOff val="35000"/>
                </a:schemeClr>
              </a:solidFill>
              <a:latin typeface="Georgia" panose="02040502050405020303" pitchFamily="18" charset="0"/>
              <a:ea typeface="+mn-ea"/>
              <a:cs typeface="+mn-cs"/>
            </a:endParaRPr>
          </a:p>
          <a:p>
            <a:pPr marL="0" indent="0" algn="r" fontAlgn="auto">
              <a:spcAft>
                <a:spcPts val="0"/>
              </a:spcAft>
              <a:buFont typeface="Wingdings" panose="05000000000000000000" pitchFamily="2" charset="2"/>
              <a:buNone/>
              <a:defRPr/>
            </a:pPr>
            <a:r>
              <a:rPr lang="en-US" sz="2400" dirty="0" smtClean="0">
                <a:solidFill>
                  <a:schemeClr val="tx1">
                    <a:lumMod val="65000"/>
                    <a:lumOff val="35000"/>
                  </a:schemeClr>
                </a:solidFill>
                <a:latin typeface="Georgia" panose="02040502050405020303" pitchFamily="18" charset="0"/>
                <a:ea typeface="+mn-ea"/>
                <a:cs typeface="+mn-cs"/>
              </a:rPr>
              <a:t/>
            </a:r>
            <a:br>
              <a:rPr lang="en-US" sz="2400" dirty="0" smtClean="0">
                <a:solidFill>
                  <a:schemeClr val="tx1">
                    <a:lumMod val="65000"/>
                    <a:lumOff val="35000"/>
                  </a:schemeClr>
                </a:solidFill>
                <a:latin typeface="Georgia" panose="02040502050405020303" pitchFamily="18" charset="0"/>
                <a:ea typeface="+mn-ea"/>
                <a:cs typeface="+mn-cs"/>
              </a:rPr>
            </a:br>
            <a:r>
              <a:rPr lang="en-US" sz="2400" dirty="0" smtClean="0">
                <a:solidFill>
                  <a:schemeClr val="tx1">
                    <a:lumMod val="65000"/>
                    <a:lumOff val="35000"/>
                  </a:schemeClr>
                </a:solidFill>
                <a:latin typeface="Georgia" panose="02040502050405020303" pitchFamily="18" charset="0"/>
                <a:ea typeface="+mn-ea"/>
                <a:cs typeface="+mn-cs"/>
              </a:rPr>
              <a:t/>
            </a:r>
            <a:br>
              <a:rPr lang="en-US" sz="2400" dirty="0" smtClean="0">
                <a:solidFill>
                  <a:schemeClr val="tx1">
                    <a:lumMod val="65000"/>
                    <a:lumOff val="35000"/>
                  </a:schemeClr>
                </a:solidFill>
                <a:latin typeface="Georgia" panose="02040502050405020303" pitchFamily="18" charset="0"/>
                <a:ea typeface="+mn-ea"/>
                <a:cs typeface="+mn-cs"/>
              </a:rPr>
            </a:br>
            <a:endParaRPr lang="en-US" sz="2400" dirty="0" smtClean="0">
              <a:solidFill>
                <a:schemeClr val="tx1">
                  <a:lumMod val="65000"/>
                  <a:lumOff val="35000"/>
                </a:schemeClr>
              </a:solidFill>
              <a:latin typeface="Georgia" panose="02040502050405020303" pitchFamily="18" charset="0"/>
              <a:ea typeface="+mn-ea"/>
              <a:cs typeface="+mn-cs"/>
            </a:endParaRPr>
          </a:p>
        </p:txBody>
      </p:sp>
      <p:sp>
        <p:nvSpPr>
          <p:cNvPr id="4" name="TextBox 3"/>
          <p:cNvSpPr txBox="1"/>
          <p:nvPr/>
        </p:nvSpPr>
        <p:spPr>
          <a:xfrm>
            <a:off x="4664869" y="5569998"/>
            <a:ext cx="3743325" cy="276999"/>
          </a:xfrm>
          <a:prstGeom prst="rect">
            <a:avLst/>
          </a:prstGeom>
          <a:noFill/>
        </p:spPr>
        <p:txBody>
          <a:bodyPr wrap="square" rtlCol="0">
            <a:spAutoFit/>
          </a:bodyPr>
          <a:lstStyle/>
          <a:p>
            <a:r>
              <a:rPr lang="en-US" sz="1200" dirty="0" smtClean="0">
                <a:solidFill>
                  <a:schemeClr val="tx1">
                    <a:lumMod val="65000"/>
                    <a:lumOff val="35000"/>
                  </a:schemeClr>
                </a:solidFill>
                <a:latin typeface="Georgia" panose="02040502050405020303" pitchFamily="18" charset="0"/>
              </a:rPr>
              <a:t>Image </a:t>
            </a:r>
            <a:r>
              <a:rPr lang="en-US" sz="1200" dirty="0">
                <a:solidFill>
                  <a:schemeClr val="tx1">
                    <a:lumMod val="65000"/>
                    <a:lumOff val="35000"/>
                  </a:schemeClr>
                </a:solidFill>
                <a:latin typeface="Georgia" panose="02040502050405020303" pitchFamily="18" charset="0"/>
              </a:rPr>
              <a:t>Source:  http://beaconfoodforest.weebly.com</a:t>
            </a:r>
            <a:endParaRPr lang="en-US" sz="12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2083" y="1134540"/>
            <a:ext cx="2411673" cy="4311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7124" y="1134540"/>
            <a:ext cx="2417117" cy="4311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49919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Edible Public Park</a:t>
            </a:r>
            <a:endParaRPr lang="en-US" dirty="0"/>
          </a:p>
        </p:txBody>
      </p:sp>
      <p:sp>
        <p:nvSpPr>
          <p:cNvPr id="4" name="Content Placeholder 2"/>
          <p:cNvSpPr txBox="1">
            <a:spLocks/>
          </p:cNvSpPr>
          <p:nvPr/>
        </p:nvSpPr>
        <p:spPr>
          <a:xfrm>
            <a:off x="395288" y="1349375"/>
            <a:ext cx="8167688" cy="467995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Wingdings" panose="05000000000000000000" pitchFamily="2" charset="2"/>
              <a:buNone/>
              <a:defRPr/>
            </a:pPr>
            <a:r>
              <a:rPr lang="en-US" sz="2400" dirty="0" smtClean="0">
                <a:latin typeface="Georgia" panose="02040502050405020303" pitchFamily="18" charset="0"/>
                <a:ea typeface="+mn-ea"/>
                <a:cs typeface="+mn-cs"/>
              </a:rPr>
              <a:t>Descanso</a:t>
            </a:r>
            <a:r>
              <a:rPr lang="en-US" sz="2400" dirty="0" smtClean="0">
                <a:solidFill>
                  <a:schemeClr val="tx1">
                    <a:lumMod val="65000"/>
                    <a:lumOff val="35000"/>
                  </a:schemeClr>
                </a:solidFill>
                <a:latin typeface="Georgia" panose="02040502050405020303" pitchFamily="18" charset="0"/>
                <a:ea typeface="+mn-ea"/>
                <a:cs typeface="+mn-cs"/>
              </a:rPr>
              <a:t> </a:t>
            </a:r>
            <a:r>
              <a:rPr lang="en-US" sz="2400" dirty="0" smtClean="0">
                <a:latin typeface="Georgia" panose="02040502050405020303" pitchFamily="18" charset="0"/>
                <a:ea typeface="+mn-ea"/>
                <a:cs typeface="+mn-cs"/>
              </a:rPr>
              <a:t>Public</a:t>
            </a:r>
            <a:r>
              <a:rPr lang="en-US" sz="2400" dirty="0" smtClean="0">
                <a:solidFill>
                  <a:schemeClr val="tx1">
                    <a:lumMod val="65000"/>
                    <a:lumOff val="35000"/>
                  </a:schemeClr>
                </a:solidFill>
                <a:latin typeface="Georgia" panose="02040502050405020303" pitchFamily="18" charset="0"/>
                <a:ea typeface="+mn-ea"/>
                <a:cs typeface="+mn-cs"/>
              </a:rPr>
              <a:t> </a:t>
            </a:r>
            <a:r>
              <a:rPr lang="en-US" sz="2400" dirty="0" smtClean="0">
                <a:latin typeface="Georgia" panose="02040502050405020303" pitchFamily="18" charset="0"/>
                <a:ea typeface="+mn-ea"/>
                <a:cs typeface="+mn-cs"/>
              </a:rPr>
              <a:t>Demonstration</a:t>
            </a:r>
            <a:r>
              <a:rPr lang="en-US" sz="2400" dirty="0" smtClean="0">
                <a:solidFill>
                  <a:schemeClr val="tx1">
                    <a:lumMod val="65000"/>
                    <a:lumOff val="35000"/>
                  </a:schemeClr>
                </a:solidFill>
                <a:latin typeface="Georgia" panose="02040502050405020303" pitchFamily="18" charset="0"/>
                <a:ea typeface="+mn-ea"/>
                <a:cs typeface="+mn-cs"/>
              </a:rPr>
              <a:t> </a:t>
            </a:r>
            <a:r>
              <a:rPr lang="en-US" sz="2400" dirty="0" smtClean="0">
                <a:latin typeface="Georgia" panose="02040502050405020303" pitchFamily="18" charset="0"/>
                <a:ea typeface="+mn-ea"/>
                <a:cs typeface="+mn-cs"/>
              </a:rPr>
              <a:t>Garden</a:t>
            </a:r>
            <a:r>
              <a:rPr lang="en-US" sz="2400" dirty="0" smtClean="0">
                <a:solidFill>
                  <a:schemeClr val="tx1">
                    <a:lumMod val="65000"/>
                    <a:lumOff val="35000"/>
                  </a:schemeClr>
                </a:solidFill>
                <a:latin typeface="Georgia" panose="02040502050405020303" pitchFamily="18" charset="0"/>
                <a:ea typeface="+mn-ea"/>
                <a:cs typeface="+mn-cs"/>
              </a:rPr>
              <a:t>	</a:t>
            </a: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r>
              <a:rPr lang="en-US" dirty="0" smtClean="0">
                <a:solidFill>
                  <a:schemeClr val="tx1">
                    <a:lumMod val="65000"/>
                    <a:lumOff val="35000"/>
                  </a:schemeClr>
                </a:solidFill>
                <a:ea typeface="+mn-ea"/>
                <a:cs typeface="+mn-cs"/>
              </a:rPr>
              <a:t>		</a:t>
            </a: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algn="r"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algn="r" fontAlgn="auto">
              <a:spcAft>
                <a:spcPts val="0"/>
              </a:spcAft>
              <a:buFont typeface="Wingdings" panose="05000000000000000000"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endParaRPr lang="en-US" dirty="0" smtClean="0">
              <a:solidFill>
                <a:schemeClr val="tx1">
                  <a:lumMod val="65000"/>
                  <a:lumOff val="35000"/>
                </a:schemeClr>
              </a:solidFill>
              <a:ea typeface="+mn-ea"/>
              <a:cs typeface="+mn-cs"/>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979612"/>
            <a:ext cx="835183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303837" y="5127921"/>
            <a:ext cx="3443288" cy="461665"/>
          </a:xfrm>
          <a:prstGeom prst="rect">
            <a:avLst/>
          </a:prstGeom>
          <a:noFill/>
        </p:spPr>
        <p:txBody>
          <a:bodyPr wrap="square" rtlCol="0">
            <a:spAutoFit/>
          </a:bodyPr>
          <a:lstStyle/>
          <a:p>
            <a:r>
              <a:rPr lang="en-US" sz="1200" dirty="0">
                <a:solidFill>
                  <a:schemeClr val="tx1">
                    <a:lumMod val="65000"/>
                    <a:lumOff val="35000"/>
                  </a:schemeClr>
                </a:solidFill>
                <a:latin typeface="Georgia" panose="02040502050405020303" pitchFamily="18" charset="0"/>
              </a:rPr>
              <a:t>Image Source:  “Carrot City” by M. </a:t>
            </a:r>
            <a:r>
              <a:rPr lang="en-US" sz="1200" dirty="0" err="1">
                <a:solidFill>
                  <a:schemeClr val="tx1">
                    <a:lumMod val="65000"/>
                    <a:lumOff val="35000"/>
                  </a:schemeClr>
                </a:solidFill>
                <a:latin typeface="Georgia" panose="02040502050405020303" pitchFamily="18" charset="0"/>
              </a:rPr>
              <a:t>Gorgolewski</a:t>
            </a:r>
            <a:endParaRPr lang="en-US" sz="1200" dirty="0">
              <a:solidFill>
                <a:schemeClr val="tx1">
                  <a:lumMod val="65000"/>
                  <a:lumOff val="35000"/>
                </a:schemeClr>
              </a:solidFill>
              <a:latin typeface="Georgia" panose="02040502050405020303" pitchFamily="18" charset="0"/>
            </a:endParaRPr>
          </a:p>
          <a:p>
            <a:endParaRPr lang="en-US" sz="1200" dirty="0">
              <a:latin typeface="Georgia" panose="02040502050405020303" pitchFamily="18" charset="0"/>
            </a:endParaRPr>
          </a:p>
        </p:txBody>
      </p:sp>
    </p:spTree>
    <p:extLst>
      <p:ext uri="{BB962C8B-B14F-4D97-AF65-F5344CB8AC3E}">
        <p14:creationId xmlns:p14="http://schemas.microsoft.com/office/powerpoint/2010/main" val="602577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19" y="34925"/>
            <a:ext cx="8229600" cy="1143000"/>
          </a:xfrm>
        </p:spPr>
        <p:txBody>
          <a:bodyPr/>
          <a:lstStyle/>
          <a:p>
            <a:r>
              <a:rPr lang="en-US" dirty="0" smtClean="0"/>
              <a:t>Edible Rooftop</a:t>
            </a:r>
            <a:endParaRPr lang="en-US" dirty="0"/>
          </a:p>
        </p:txBody>
      </p:sp>
      <p:sp>
        <p:nvSpPr>
          <p:cNvPr id="3" name="Content Placeholder 2"/>
          <p:cNvSpPr txBox="1">
            <a:spLocks/>
          </p:cNvSpPr>
          <p:nvPr/>
        </p:nvSpPr>
        <p:spPr>
          <a:xfrm>
            <a:off x="498475" y="1174750"/>
            <a:ext cx="8167688" cy="467995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Wingdings" panose="05000000000000000000" pitchFamily="2" charset="2"/>
              <a:buNone/>
              <a:defRPr/>
            </a:pPr>
            <a:r>
              <a:rPr lang="en-US" sz="2400" dirty="0" smtClean="0">
                <a:latin typeface="Georgia" panose="02040502050405020303" pitchFamily="18" charset="0"/>
                <a:ea typeface="+mn-ea"/>
                <a:cs typeface="+mn-cs"/>
              </a:rPr>
              <a:t>Gary Comer Youth Center Rooftop, Chicago, IL	</a:t>
            </a:r>
            <a:br>
              <a:rPr lang="en-US" sz="2400" dirty="0" smtClean="0">
                <a:latin typeface="Georgia" panose="02040502050405020303" pitchFamily="18" charset="0"/>
                <a:ea typeface="+mn-ea"/>
                <a:cs typeface="+mn-cs"/>
              </a:rPr>
            </a:br>
            <a:r>
              <a:rPr lang="en-US" sz="2400" dirty="0" err="1" smtClean="0">
                <a:latin typeface="Georgia" panose="02040502050405020303" pitchFamily="18" charset="0"/>
                <a:ea typeface="+mn-ea"/>
                <a:cs typeface="+mn-cs"/>
              </a:rPr>
              <a:t>Hoerr</a:t>
            </a:r>
            <a:r>
              <a:rPr lang="en-US" sz="2400" dirty="0" smtClean="0">
                <a:latin typeface="Georgia" panose="02040502050405020303" pitchFamily="18" charset="0"/>
                <a:ea typeface="+mn-ea"/>
                <a:cs typeface="+mn-cs"/>
              </a:rPr>
              <a:t> </a:t>
            </a:r>
            <a:r>
              <a:rPr lang="en-US" sz="2400" dirty="0" err="1" smtClean="0">
                <a:latin typeface="Georgia" panose="02040502050405020303" pitchFamily="18" charset="0"/>
                <a:ea typeface="+mn-ea"/>
                <a:cs typeface="+mn-cs"/>
              </a:rPr>
              <a:t>Schaudt</a:t>
            </a:r>
            <a:r>
              <a:rPr lang="en-US" sz="2400" dirty="0" smtClean="0">
                <a:latin typeface="Georgia" panose="02040502050405020303" pitchFamily="18" charset="0"/>
                <a:ea typeface="+mn-ea"/>
                <a:cs typeface="+mn-cs"/>
              </a:rPr>
              <a:t> Landscape Architects			           8,160 SF			</a:t>
            </a:r>
          </a:p>
          <a:p>
            <a:pPr marL="0" indent="0" fontAlgn="auto">
              <a:spcAft>
                <a:spcPts val="0"/>
              </a:spcAft>
              <a:buFont typeface="Wingdings" panose="05000000000000000000" pitchFamily="2" charset="2"/>
              <a:buNone/>
              <a:defRPr/>
            </a:pPr>
            <a:endParaRPr lang="en-US" sz="2400" dirty="0" smtClean="0">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400" dirty="0" smtClean="0">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400" dirty="0" smtClean="0">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400" dirty="0" smtClean="0">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400" dirty="0" smtClean="0">
              <a:latin typeface="Georgia" panose="02040502050405020303" pitchFamily="18" charset="0"/>
              <a:ea typeface="+mn-ea"/>
              <a:cs typeface="+mn-cs"/>
            </a:endParaRPr>
          </a:p>
          <a:p>
            <a:pPr marL="0" indent="0" algn="r" fontAlgn="auto">
              <a:spcAft>
                <a:spcPts val="0"/>
              </a:spcAft>
              <a:buFont typeface="Wingdings" panose="05000000000000000000" pitchFamily="2" charset="2"/>
              <a:buNone/>
              <a:defRPr/>
            </a:pPr>
            <a:r>
              <a:rPr lang="en-US" sz="2400" dirty="0" smtClean="0">
                <a:latin typeface="Georgia" panose="02040502050405020303" pitchFamily="18" charset="0"/>
                <a:ea typeface="+mn-ea"/>
                <a:cs typeface="+mn-cs"/>
              </a:rPr>
              <a:t/>
            </a:r>
            <a:br>
              <a:rPr lang="en-US" sz="2400" dirty="0" smtClean="0">
                <a:latin typeface="Georgia" panose="02040502050405020303" pitchFamily="18" charset="0"/>
                <a:ea typeface="+mn-ea"/>
                <a:cs typeface="+mn-cs"/>
              </a:rPr>
            </a:br>
            <a:r>
              <a:rPr lang="en-US" sz="2400" dirty="0" smtClean="0">
                <a:latin typeface="Georgia" panose="02040502050405020303" pitchFamily="18" charset="0"/>
                <a:ea typeface="+mn-ea"/>
                <a:cs typeface="+mn-cs"/>
              </a:rPr>
              <a:t/>
            </a:r>
            <a:br>
              <a:rPr lang="en-US" sz="2400" dirty="0" smtClean="0">
                <a:latin typeface="Georgia" panose="02040502050405020303" pitchFamily="18" charset="0"/>
                <a:ea typeface="+mn-ea"/>
                <a:cs typeface="+mn-cs"/>
              </a:rPr>
            </a:br>
            <a:r>
              <a:rPr lang="en-US" sz="2400" dirty="0" smtClean="0">
                <a:latin typeface="Georgia" panose="02040502050405020303" pitchFamily="18" charset="0"/>
                <a:ea typeface="+mn-ea"/>
                <a:cs typeface="+mn-cs"/>
              </a:rPr>
              <a:t/>
            </a:r>
            <a:br>
              <a:rPr lang="en-US" sz="2400" dirty="0" smtClean="0">
                <a:latin typeface="Georgia" panose="02040502050405020303" pitchFamily="18" charset="0"/>
                <a:ea typeface="+mn-ea"/>
                <a:cs typeface="+mn-cs"/>
              </a:rPr>
            </a:br>
            <a:endParaRPr lang="en-US" sz="2400" dirty="0" smtClean="0">
              <a:latin typeface="Georgia" panose="02040502050405020303" pitchFamily="18" charset="0"/>
              <a:ea typeface="+mn-ea"/>
              <a:cs typeface="+mn-cs"/>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851" y="2105025"/>
            <a:ext cx="4772024" cy="336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279231" y="5583273"/>
            <a:ext cx="3443287" cy="461665"/>
          </a:xfrm>
          <a:prstGeom prst="rect">
            <a:avLst/>
          </a:prstGeom>
          <a:noFill/>
        </p:spPr>
        <p:txBody>
          <a:bodyPr wrap="square" rtlCol="0">
            <a:spAutoFit/>
          </a:bodyPr>
          <a:lstStyle/>
          <a:p>
            <a:r>
              <a:rPr lang="en-US" sz="1200" dirty="0">
                <a:solidFill>
                  <a:schemeClr val="tx1">
                    <a:lumMod val="65000"/>
                    <a:lumOff val="35000"/>
                  </a:schemeClr>
                </a:solidFill>
                <a:latin typeface="Georgia" panose="02040502050405020303" pitchFamily="18" charset="0"/>
              </a:rPr>
              <a:t>Image Source:  “Carrot City” by M. </a:t>
            </a:r>
            <a:r>
              <a:rPr lang="en-US" sz="1200" dirty="0" err="1">
                <a:solidFill>
                  <a:schemeClr val="tx1">
                    <a:lumMod val="65000"/>
                    <a:lumOff val="35000"/>
                  </a:schemeClr>
                </a:solidFill>
                <a:latin typeface="Georgia" panose="02040502050405020303" pitchFamily="18" charset="0"/>
              </a:rPr>
              <a:t>Gorgolewski</a:t>
            </a:r>
            <a:endParaRPr lang="en-US" sz="1200" dirty="0">
              <a:solidFill>
                <a:schemeClr val="tx1">
                  <a:lumMod val="65000"/>
                  <a:lumOff val="35000"/>
                </a:schemeClr>
              </a:solidFill>
              <a:latin typeface="Georgia" panose="02040502050405020303" pitchFamily="18" charset="0"/>
            </a:endParaRPr>
          </a:p>
          <a:p>
            <a:endParaRPr lang="en-US" sz="1200" dirty="0">
              <a:latin typeface="Georgia" panose="02040502050405020303" pitchFamily="18" charset="0"/>
            </a:endParaRPr>
          </a:p>
        </p:txBody>
      </p:sp>
    </p:spTree>
    <p:extLst>
      <p:ext uri="{BB962C8B-B14F-4D97-AF65-F5344CB8AC3E}">
        <p14:creationId xmlns:p14="http://schemas.microsoft.com/office/powerpoint/2010/main" val="18004013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476"/>
            <a:ext cx="8229600" cy="1143000"/>
          </a:xfrm>
        </p:spPr>
        <p:txBody>
          <a:bodyPr/>
          <a:lstStyle/>
          <a:p>
            <a:r>
              <a:rPr lang="en-US" dirty="0" smtClean="0"/>
              <a:t>Edible Rooftop</a:t>
            </a:r>
            <a:endParaRPr lang="en-US" dirty="0"/>
          </a:p>
        </p:txBody>
      </p:sp>
      <p:sp>
        <p:nvSpPr>
          <p:cNvPr id="3" name="Content Placeholder 2"/>
          <p:cNvSpPr txBox="1">
            <a:spLocks/>
          </p:cNvSpPr>
          <p:nvPr/>
        </p:nvSpPr>
        <p:spPr>
          <a:xfrm>
            <a:off x="684212" y="1089026"/>
            <a:ext cx="8167688" cy="467995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Wingdings" panose="05000000000000000000" pitchFamily="2" charset="2"/>
              <a:buNone/>
              <a:defRPr/>
            </a:pPr>
            <a:r>
              <a:rPr lang="en-US" sz="2000" dirty="0" smtClean="0">
                <a:latin typeface="Georgia" panose="02040502050405020303" pitchFamily="18" charset="0"/>
                <a:ea typeface="+mn-ea"/>
                <a:cs typeface="+mn-cs"/>
              </a:rPr>
              <a:t>Gary Comer Youth Center Rooftop, Chicago, IL	</a:t>
            </a:r>
            <a:br>
              <a:rPr lang="en-US" sz="2000" dirty="0" smtClean="0">
                <a:latin typeface="Georgia" panose="02040502050405020303" pitchFamily="18" charset="0"/>
                <a:ea typeface="+mn-ea"/>
                <a:cs typeface="+mn-cs"/>
              </a:rPr>
            </a:br>
            <a:r>
              <a:rPr lang="en-US" sz="2000" dirty="0" err="1" smtClean="0">
                <a:latin typeface="Georgia" panose="02040502050405020303" pitchFamily="18" charset="0"/>
                <a:ea typeface="+mn-ea"/>
                <a:cs typeface="+mn-cs"/>
              </a:rPr>
              <a:t>Hoerr</a:t>
            </a:r>
            <a:r>
              <a:rPr lang="en-US" sz="2000" dirty="0" smtClean="0">
                <a:latin typeface="Georgia" panose="02040502050405020303" pitchFamily="18" charset="0"/>
                <a:ea typeface="+mn-ea"/>
                <a:cs typeface="+mn-cs"/>
              </a:rPr>
              <a:t> </a:t>
            </a:r>
            <a:r>
              <a:rPr lang="en-US" sz="2000" dirty="0" err="1" smtClean="0">
                <a:latin typeface="Georgia" panose="02040502050405020303" pitchFamily="18" charset="0"/>
                <a:ea typeface="+mn-ea"/>
                <a:cs typeface="+mn-cs"/>
              </a:rPr>
              <a:t>Schaudt</a:t>
            </a:r>
            <a:r>
              <a:rPr lang="en-US" sz="2000" dirty="0" smtClean="0">
                <a:latin typeface="Georgia" panose="02040502050405020303" pitchFamily="18" charset="0"/>
                <a:ea typeface="+mn-ea"/>
                <a:cs typeface="+mn-cs"/>
              </a:rPr>
              <a:t> Landscape Architects			           8,160 SF			</a:t>
            </a:r>
          </a:p>
          <a:p>
            <a:pPr marL="0" indent="0" fontAlgn="auto">
              <a:spcAft>
                <a:spcPts val="0"/>
              </a:spcAft>
              <a:buFont typeface="Wingdings" panose="05000000000000000000" pitchFamily="2" charset="2"/>
              <a:buNone/>
              <a:defRPr/>
            </a:pPr>
            <a:endParaRPr lang="en-US" sz="2000" dirty="0" smtClean="0">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000" dirty="0" smtClean="0">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000" dirty="0" smtClean="0">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000" dirty="0" smtClean="0">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000" dirty="0" smtClean="0">
              <a:latin typeface="Georgia" panose="02040502050405020303" pitchFamily="18" charset="0"/>
              <a:ea typeface="+mn-ea"/>
              <a:cs typeface="+mn-cs"/>
            </a:endParaRPr>
          </a:p>
          <a:p>
            <a:pPr marL="0" indent="0" algn="r" fontAlgn="auto">
              <a:spcAft>
                <a:spcPts val="0"/>
              </a:spcAft>
              <a:buFont typeface="Wingdings" panose="05000000000000000000" pitchFamily="2" charset="2"/>
              <a:buNone/>
              <a:defRPr/>
            </a:pPr>
            <a:r>
              <a:rPr lang="en-US" sz="2000" dirty="0" smtClean="0">
                <a:latin typeface="Georgia" panose="02040502050405020303" pitchFamily="18" charset="0"/>
                <a:ea typeface="+mn-ea"/>
                <a:cs typeface="+mn-cs"/>
              </a:rPr>
              <a:t/>
            </a:r>
            <a:br>
              <a:rPr lang="en-US" sz="2000" dirty="0" smtClean="0">
                <a:latin typeface="Georgia" panose="02040502050405020303" pitchFamily="18" charset="0"/>
                <a:ea typeface="+mn-ea"/>
                <a:cs typeface="+mn-cs"/>
              </a:rPr>
            </a:br>
            <a:r>
              <a:rPr lang="en-US" sz="2000" dirty="0" smtClean="0">
                <a:latin typeface="Georgia" panose="02040502050405020303" pitchFamily="18" charset="0"/>
                <a:ea typeface="+mn-ea"/>
                <a:cs typeface="+mn-cs"/>
              </a:rPr>
              <a:t/>
            </a:r>
            <a:br>
              <a:rPr lang="en-US" sz="2000" dirty="0" smtClean="0">
                <a:latin typeface="Georgia" panose="02040502050405020303" pitchFamily="18" charset="0"/>
                <a:ea typeface="+mn-ea"/>
                <a:cs typeface="+mn-cs"/>
              </a:rPr>
            </a:br>
            <a:r>
              <a:rPr lang="en-US" sz="2000" dirty="0" smtClean="0">
                <a:latin typeface="Georgia" panose="02040502050405020303" pitchFamily="18" charset="0"/>
                <a:ea typeface="+mn-ea"/>
                <a:cs typeface="+mn-cs"/>
              </a:rPr>
              <a:t/>
            </a:r>
            <a:br>
              <a:rPr lang="en-US" sz="2000" dirty="0" smtClean="0">
                <a:latin typeface="Georgia" panose="02040502050405020303" pitchFamily="18" charset="0"/>
                <a:ea typeface="+mn-ea"/>
                <a:cs typeface="+mn-cs"/>
              </a:rPr>
            </a:br>
            <a:endParaRPr lang="en-US" sz="2000" dirty="0" smtClean="0">
              <a:latin typeface="Georgia" panose="02040502050405020303" pitchFamily="18" charset="0"/>
              <a:ea typeface="+mn-ea"/>
              <a:cs typeface="+mn-cs"/>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693" y="1877220"/>
            <a:ext cx="3602831" cy="3647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1" y="1877220"/>
            <a:ext cx="2879450" cy="3647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180012" y="5553661"/>
            <a:ext cx="3671888" cy="461665"/>
          </a:xfrm>
          <a:prstGeom prst="rect">
            <a:avLst/>
          </a:prstGeom>
          <a:noFill/>
        </p:spPr>
        <p:txBody>
          <a:bodyPr wrap="square" rtlCol="0">
            <a:spAutoFit/>
          </a:bodyPr>
          <a:lstStyle/>
          <a:p>
            <a:r>
              <a:rPr lang="en-US" sz="1200" dirty="0">
                <a:solidFill>
                  <a:schemeClr val="tx1">
                    <a:lumMod val="65000"/>
                    <a:lumOff val="35000"/>
                  </a:schemeClr>
                </a:solidFill>
                <a:latin typeface="Georgia" panose="02040502050405020303" pitchFamily="18" charset="0"/>
              </a:rPr>
              <a:t>Image Source:  “Carrot City” by M. </a:t>
            </a:r>
            <a:r>
              <a:rPr lang="en-US" sz="1200" dirty="0" err="1">
                <a:solidFill>
                  <a:schemeClr val="tx1">
                    <a:lumMod val="65000"/>
                    <a:lumOff val="35000"/>
                  </a:schemeClr>
                </a:solidFill>
                <a:latin typeface="Georgia" panose="02040502050405020303" pitchFamily="18" charset="0"/>
              </a:rPr>
              <a:t>Gorgolewski</a:t>
            </a:r>
            <a:endParaRPr lang="en-US" sz="1200" dirty="0">
              <a:solidFill>
                <a:schemeClr val="tx1">
                  <a:lumMod val="65000"/>
                  <a:lumOff val="35000"/>
                </a:schemeClr>
              </a:solidFill>
              <a:latin typeface="Georgia" panose="02040502050405020303" pitchFamily="18" charset="0"/>
            </a:endParaRPr>
          </a:p>
          <a:p>
            <a:endParaRPr lang="en-US" sz="1200" dirty="0">
              <a:latin typeface="Georgia" panose="02040502050405020303" pitchFamily="18" charset="0"/>
            </a:endParaRPr>
          </a:p>
        </p:txBody>
      </p:sp>
    </p:spTree>
    <p:extLst>
      <p:ext uri="{BB962C8B-B14F-4D97-AF65-F5344CB8AC3E}">
        <p14:creationId xmlns:p14="http://schemas.microsoft.com/office/powerpoint/2010/main" val="9663211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lstStyle/>
          <a:p>
            <a:pPr>
              <a:defRPr/>
            </a:pPr>
            <a:r>
              <a:rPr lang="en-US" sz="2400" dirty="0">
                <a:latin typeface="Georgia" panose="02040502050405020303" pitchFamily="18" charset="0"/>
              </a:rPr>
              <a:t>Understand that planning and design of any landscape is a process of synthesis that requires a thorough analysis of the intended use, client/user(s), and program/functional use of the site.</a:t>
            </a:r>
          </a:p>
          <a:p>
            <a:pPr>
              <a:defRPr/>
            </a:pPr>
            <a:r>
              <a:rPr lang="en-US" sz="2400" dirty="0">
                <a:latin typeface="Georgia" panose="02040502050405020303" pitchFamily="18" charset="0"/>
              </a:rPr>
              <a:t>Know that aesthetics should be an important functional consideration of an edible landscape.</a:t>
            </a:r>
          </a:p>
          <a:p>
            <a:endParaRPr lang="en-US" sz="2800" dirty="0">
              <a:latin typeface="Georgia" panose="02040502050405020303" pitchFamily="18" charset="0"/>
            </a:endParaRPr>
          </a:p>
        </p:txBody>
      </p:sp>
    </p:spTree>
    <p:extLst>
      <p:ext uri="{BB962C8B-B14F-4D97-AF65-F5344CB8AC3E}">
        <p14:creationId xmlns:p14="http://schemas.microsoft.com/office/powerpoint/2010/main" val="30966758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17476"/>
            <a:ext cx="8229600" cy="1143000"/>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mtClean="0"/>
              <a:t>Edible Rooftop</a:t>
            </a:r>
            <a:endParaRPr lang="en-US" dirty="0"/>
          </a:p>
        </p:txBody>
      </p:sp>
      <p:sp>
        <p:nvSpPr>
          <p:cNvPr id="3" name="Content Placeholder 2"/>
          <p:cNvSpPr txBox="1">
            <a:spLocks/>
          </p:cNvSpPr>
          <p:nvPr/>
        </p:nvSpPr>
        <p:spPr>
          <a:xfrm>
            <a:off x="1096168" y="1064799"/>
            <a:ext cx="8167688" cy="467995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Wingdings" panose="05000000000000000000" pitchFamily="2" charset="2"/>
              <a:buNone/>
              <a:defRPr/>
            </a:pPr>
            <a:r>
              <a:rPr lang="en-US" sz="2000" dirty="0" smtClean="0">
                <a:latin typeface="Georgia" panose="02040502050405020303" pitchFamily="18" charset="0"/>
                <a:ea typeface="+mn-ea"/>
                <a:cs typeface="+mn-cs"/>
              </a:rPr>
              <a:t>Gary Comer Youth Center Rooftop, Chicago, IL	</a:t>
            </a:r>
            <a:br>
              <a:rPr lang="en-US" sz="2000" dirty="0" smtClean="0">
                <a:latin typeface="Georgia" panose="02040502050405020303" pitchFamily="18" charset="0"/>
                <a:ea typeface="+mn-ea"/>
                <a:cs typeface="+mn-cs"/>
              </a:rPr>
            </a:br>
            <a:r>
              <a:rPr lang="en-US" sz="2000" dirty="0" err="1" smtClean="0">
                <a:latin typeface="Georgia" panose="02040502050405020303" pitchFamily="18" charset="0"/>
                <a:ea typeface="+mn-ea"/>
                <a:cs typeface="+mn-cs"/>
              </a:rPr>
              <a:t>Hoerr</a:t>
            </a:r>
            <a:r>
              <a:rPr lang="en-US" sz="2000" dirty="0" smtClean="0">
                <a:latin typeface="Georgia" panose="02040502050405020303" pitchFamily="18" charset="0"/>
                <a:ea typeface="+mn-ea"/>
                <a:cs typeface="+mn-cs"/>
              </a:rPr>
              <a:t> </a:t>
            </a:r>
            <a:r>
              <a:rPr lang="en-US" sz="2000" dirty="0" err="1" smtClean="0">
                <a:latin typeface="Georgia" panose="02040502050405020303" pitchFamily="18" charset="0"/>
                <a:ea typeface="+mn-ea"/>
                <a:cs typeface="+mn-cs"/>
              </a:rPr>
              <a:t>Schaudt</a:t>
            </a:r>
            <a:r>
              <a:rPr lang="en-US" sz="2000" dirty="0" smtClean="0">
                <a:latin typeface="Georgia" panose="02040502050405020303" pitchFamily="18" charset="0"/>
                <a:ea typeface="+mn-ea"/>
                <a:cs typeface="+mn-cs"/>
              </a:rPr>
              <a:t> Landscape Architects			            8,160 SF			</a:t>
            </a:r>
          </a:p>
          <a:p>
            <a:pPr marL="0" indent="0" fontAlgn="auto">
              <a:spcAft>
                <a:spcPts val="0"/>
              </a:spcAft>
              <a:buFont typeface="Wingdings" panose="05000000000000000000" pitchFamily="2" charset="2"/>
              <a:buNone/>
              <a:defRPr/>
            </a:pPr>
            <a:endParaRPr lang="en-US" sz="2000" dirty="0" smtClean="0">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000" dirty="0" smtClean="0">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000" dirty="0" smtClean="0">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000" dirty="0" smtClean="0">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000" dirty="0" smtClean="0">
              <a:latin typeface="Georgia" panose="02040502050405020303" pitchFamily="18" charset="0"/>
              <a:ea typeface="+mn-ea"/>
              <a:cs typeface="+mn-cs"/>
            </a:endParaRPr>
          </a:p>
          <a:p>
            <a:pPr marL="0" indent="0" algn="r" fontAlgn="auto">
              <a:spcAft>
                <a:spcPts val="0"/>
              </a:spcAft>
              <a:buFont typeface="Wingdings" panose="05000000000000000000" pitchFamily="2" charset="2"/>
              <a:buNone/>
              <a:defRPr/>
            </a:pPr>
            <a:r>
              <a:rPr lang="en-US" sz="2000" dirty="0" smtClean="0">
                <a:latin typeface="Georgia" panose="02040502050405020303" pitchFamily="18" charset="0"/>
                <a:ea typeface="+mn-ea"/>
                <a:cs typeface="+mn-cs"/>
              </a:rPr>
              <a:t/>
            </a:r>
            <a:br>
              <a:rPr lang="en-US" sz="2000" dirty="0" smtClean="0">
                <a:latin typeface="Georgia" panose="02040502050405020303" pitchFamily="18" charset="0"/>
                <a:ea typeface="+mn-ea"/>
                <a:cs typeface="+mn-cs"/>
              </a:rPr>
            </a:br>
            <a:r>
              <a:rPr lang="en-US" sz="2000" dirty="0" smtClean="0">
                <a:latin typeface="Georgia" panose="02040502050405020303" pitchFamily="18" charset="0"/>
                <a:ea typeface="+mn-ea"/>
                <a:cs typeface="+mn-cs"/>
              </a:rPr>
              <a:t/>
            </a:r>
            <a:br>
              <a:rPr lang="en-US" sz="2000" dirty="0" smtClean="0">
                <a:latin typeface="Georgia" panose="02040502050405020303" pitchFamily="18" charset="0"/>
                <a:ea typeface="+mn-ea"/>
                <a:cs typeface="+mn-cs"/>
              </a:rPr>
            </a:br>
            <a:r>
              <a:rPr lang="en-US" sz="2000" dirty="0" smtClean="0">
                <a:latin typeface="Georgia" panose="02040502050405020303" pitchFamily="18" charset="0"/>
                <a:ea typeface="+mn-ea"/>
                <a:cs typeface="+mn-cs"/>
              </a:rPr>
              <a:t/>
            </a:r>
            <a:br>
              <a:rPr lang="en-US" sz="2000" dirty="0" smtClean="0">
                <a:latin typeface="Georgia" panose="02040502050405020303" pitchFamily="18" charset="0"/>
                <a:ea typeface="+mn-ea"/>
                <a:cs typeface="+mn-cs"/>
              </a:rPr>
            </a:br>
            <a:endParaRPr lang="en-US" sz="2000" dirty="0" smtClean="0">
              <a:latin typeface="Georgia" panose="02040502050405020303" pitchFamily="18" charset="0"/>
              <a:ea typeface="+mn-ea"/>
              <a:cs typeface="+mn-cs"/>
            </a:endParaRPr>
          </a:p>
        </p:txBody>
      </p:sp>
      <p:sp>
        <p:nvSpPr>
          <p:cNvPr id="4" name="TextBox 3"/>
          <p:cNvSpPr txBox="1"/>
          <p:nvPr/>
        </p:nvSpPr>
        <p:spPr>
          <a:xfrm>
            <a:off x="5180012" y="5553661"/>
            <a:ext cx="3671888" cy="461665"/>
          </a:xfrm>
          <a:prstGeom prst="rect">
            <a:avLst/>
          </a:prstGeom>
          <a:noFill/>
        </p:spPr>
        <p:txBody>
          <a:bodyPr wrap="square" rtlCol="0">
            <a:spAutoFit/>
          </a:bodyPr>
          <a:lstStyle/>
          <a:p>
            <a:r>
              <a:rPr lang="en-US" sz="1200" dirty="0">
                <a:solidFill>
                  <a:schemeClr val="tx1">
                    <a:lumMod val="65000"/>
                    <a:lumOff val="35000"/>
                  </a:schemeClr>
                </a:solidFill>
                <a:latin typeface="Georgia" panose="02040502050405020303" pitchFamily="18" charset="0"/>
              </a:rPr>
              <a:t>Image Source:  “Carrot City” by M. </a:t>
            </a:r>
            <a:r>
              <a:rPr lang="en-US" sz="1200" dirty="0" err="1">
                <a:solidFill>
                  <a:schemeClr val="tx1">
                    <a:lumMod val="65000"/>
                    <a:lumOff val="35000"/>
                  </a:schemeClr>
                </a:solidFill>
                <a:latin typeface="Georgia" panose="02040502050405020303" pitchFamily="18" charset="0"/>
              </a:rPr>
              <a:t>Gorgolewski</a:t>
            </a:r>
            <a:endParaRPr lang="en-US" sz="1200" dirty="0">
              <a:solidFill>
                <a:schemeClr val="tx1">
                  <a:lumMod val="65000"/>
                  <a:lumOff val="35000"/>
                </a:schemeClr>
              </a:solidFill>
              <a:latin typeface="Georgia" panose="02040502050405020303" pitchFamily="18" charset="0"/>
            </a:endParaRPr>
          </a:p>
          <a:p>
            <a:endParaRPr lang="en-US" sz="1200" dirty="0">
              <a:latin typeface="Georgia" panose="02040502050405020303" pitchFamily="18" charset="0"/>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042" y="1904541"/>
            <a:ext cx="6676233" cy="353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51216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143"/>
            <a:ext cx="8229600" cy="1143000"/>
          </a:xfrm>
        </p:spPr>
        <p:txBody>
          <a:bodyPr/>
          <a:lstStyle/>
          <a:p>
            <a:r>
              <a:rPr lang="en-US" dirty="0" smtClean="0"/>
              <a:t>Edible Development</a:t>
            </a:r>
            <a:endParaRPr lang="en-US" dirty="0"/>
          </a:p>
        </p:txBody>
      </p:sp>
      <p:sp>
        <p:nvSpPr>
          <p:cNvPr id="3" name="Content Placeholder 2"/>
          <p:cNvSpPr txBox="1">
            <a:spLocks/>
          </p:cNvSpPr>
          <p:nvPr/>
        </p:nvSpPr>
        <p:spPr>
          <a:xfrm>
            <a:off x="1039813" y="1217613"/>
            <a:ext cx="8167688" cy="467995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Wingdings" panose="05000000000000000000" pitchFamily="2" charset="2"/>
              <a:buNone/>
              <a:defRPr/>
            </a:pPr>
            <a:r>
              <a:rPr lang="en-US" sz="2000" dirty="0" smtClean="0">
                <a:latin typeface="Georgia" panose="02040502050405020303" pitchFamily="18" charset="0"/>
                <a:ea typeface="+mn-ea"/>
                <a:cs typeface="+mn-cs"/>
              </a:rPr>
              <a:t>Mixed-Use Development, Stockton, CA	</a:t>
            </a:r>
            <a:br>
              <a:rPr lang="en-US" sz="2000" dirty="0" smtClean="0">
                <a:latin typeface="Georgia" panose="02040502050405020303" pitchFamily="18" charset="0"/>
                <a:ea typeface="+mn-ea"/>
                <a:cs typeface="+mn-cs"/>
              </a:rPr>
            </a:br>
            <a:r>
              <a:rPr lang="en-US" sz="2000" dirty="0" smtClean="0">
                <a:latin typeface="Georgia" panose="02040502050405020303" pitchFamily="18" charset="0"/>
                <a:ea typeface="+mn-ea"/>
                <a:cs typeface="+mn-cs"/>
              </a:rPr>
              <a:t>SWA Group, Sausalito, CA		   			        137 Acres			</a:t>
            </a:r>
          </a:p>
          <a:p>
            <a:pPr marL="0" indent="0" fontAlgn="auto">
              <a:spcAft>
                <a:spcPts val="0"/>
              </a:spcAft>
              <a:buFont typeface="Wingdings" panose="05000000000000000000" pitchFamily="2" charset="2"/>
              <a:buNone/>
              <a:defRPr/>
            </a:pPr>
            <a:endParaRPr lang="en-US" sz="2000" dirty="0" smtClean="0">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000" dirty="0" smtClean="0">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000" dirty="0" smtClean="0">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000" dirty="0" smtClean="0">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000" dirty="0" smtClean="0">
              <a:latin typeface="Georgia" panose="02040502050405020303" pitchFamily="18" charset="0"/>
              <a:ea typeface="+mn-ea"/>
              <a:cs typeface="+mn-cs"/>
            </a:endParaRPr>
          </a:p>
          <a:p>
            <a:pPr marL="0" indent="0" algn="r" fontAlgn="auto">
              <a:spcAft>
                <a:spcPts val="0"/>
              </a:spcAft>
              <a:buFont typeface="Wingdings" panose="05000000000000000000" pitchFamily="2" charset="2"/>
              <a:buNone/>
              <a:defRPr/>
            </a:pPr>
            <a:r>
              <a:rPr lang="en-US" sz="2000" dirty="0" smtClean="0">
                <a:latin typeface="Georgia" panose="02040502050405020303" pitchFamily="18" charset="0"/>
                <a:ea typeface="+mn-ea"/>
                <a:cs typeface="+mn-cs"/>
              </a:rPr>
              <a:t/>
            </a:r>
            <a:br>
              <a:rPr lang="en-US" sz="2000" dirty="0" smtClean="0">
                <a:latin typeface="Georgia" panose="02040502050405020303" pitchFamily="18" charset="0"/>
                <a:ea typeface="+mn-ea"/>
                <a:cs typeface="+mn-cs"/>
              </a:rPr>
            </a:br>
            <a:r>
              <a:rPr lang="en-US" sz="2000" dirty="0" smtClean="0">
                <a:latin typeface="Georgia" panose="02040502050405020303" pitchFamily="18" charset="0"/>
                <a:ea typeface="+mn-ea"/>
                <a:cs typeface="+mn-cs"/>
              </a:rPr>
              <a:t/>
            </a:r>
            <a:br>
              <a:rPr lang="en-US" sz="2000" dirty="0" smtClean="0">
                <a:latin typeface="Georgia" panose="02040502050405020303" pitchFamily="18" charset="0"/>
                <a:ea typeface="+mn-ea"/>
                <a:cs typeface="+mn-cs"/>
              </a:rPr>
            </a:br>
            <a:r>
              <a:rPr lang="en-US" sz="2000" dirty="0" smtClean="0">
                <a:latin typeface="Georgia" panose="02040502050405020303" pitchFamily="18" charset="0"/>
                <a:ea typeface="+mn-ea"/>
                <a:cs typeface="+mn-cs"/>
              </a:rPr>
              <a:t/>
            </a:r>
            <a:br>
              <a:rPr lang="en-US" sz="2000" dirty="0" smtClean="0">
                <a:latin typeface="Georgia" panose="02040502050405020303" pitchFamily="18" charset="0"/>
                <a:ea typeface="+mn-ea"/>
                <a:cs typeface="+mn-cs"/>
              </a:rPr>
            </a:br>
            <a:endParaRPr lang="en-US" sz="2000" dirty="0" smtClean="0">
              <a:latin typeface="Georgia" panose="02040502050405020303" pitchFamily="18" charset="0"/>
              <a:ea typeface="+mn-ea"/>
              <a:cs typeface="+mn-cs"/>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726" y="1933577"/>
            <a:ext cx="5975350" cy="344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129338" y="5477379"/>
            <a:ext cx="2228850" cy="461665"/>
          </a:xfrm>
          <a:prstGeom prst="rect">
            <a:avLst/>
          </a:prstGeom>
          <a:noFill/>
        </p:spPr>
        <p:txBody>
          <a:bodyPr wrap="square" rtlCol="0">
            <a:spAutoFit/>
          </a:bodyPr>
          <a:lstStyle/>
          <a:p>
            <a:r>
              <a:rPr lang="en-US" sz="1200" dirty="0">
                <a:solidFill>
                  <a:schemeClr val="tx1">
                    <a:lumMod val="65000"/>
                    <a:lumOff val="35000"/>
                  </a:schemeClr>
                </a:solidFill>
                <a:latin typeface="Georgia" panose="02040502050405020303" pitchFamily="18" charset="0"/>
              </a:rPr>
              <a:t>Image Source:  SWA Group</a:t>
            </a:r>
          </a:p>
          <a:p>
            <a:endParaRPr lang="en-US" sz="1200" dirty="0">
              <a:latin typeface="Georgia" panose="02040502050405020303" pitchFamily="18" charset="0"/>
            </a:endParaRPr>
          </a:p>
        </p:txBody>
      </p:sp>
    </p:spTree>
    <p:extLst>
      <p:ext uri="{BB962C8B-B14F-4D97-AF65-F5344CB8AC3E}">
        <p14:creationId xmlns:p14="http://schemas.microsoft.com/office/powerpoint/2010/main" val="32008270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98475" y="171450"/>
            <a:ext cx="8167688" cy="467995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Wingdings" panose="05000000000000000000" pitchFamily="2" charset="2"/>
              <a:buNone/>
              <a:defRPr/>
            </a:pPr>
            <a:r>
              <a:rPr lang="en-US" sz="2000" dirty="0" smtClean="0">
                <a:latin typeface="Georgia" panose="02040502050405020303" pitchFamily="18" charset="0"/>
                <a:ea typeface="+mn-ea"/>
                <a:cs typeface="+mn-cs"/>
              </a:rPr>
              <a:t>Mixed-Use Development, Stockton, CA	</a:t>
            </a:r>
            <a:br>
              <a:rPr lang="en-US" sz="2000" dirty="0" smtClean="0">
                <a:latin typeface="Georgia" panose="02040502050405020303" pitchFamily="18" charset="0"/>
                <a:ea typeface="+mn-ea"/>
                <a:cs typeface="+mn-cs"/>
              </a:rPr>
            </a:br>
            <a:r>
              <a:rPr lang="en-US" sz="2000" dirty="0" smtClean="0">
                <a:latin typeface="Georgia" panose="02040502050405020303" pitchFamily="18" charset="0"/>
                <a:ea typeface="+mn-ea"/>
                <a:cs typeface="+mn-cs"/>
              </a:rPr>
              <a:t>SWA Group, Sausalito, CA		   	                                        137 Acres</a:t>
            </a:r>
            <a:br>
              <a:rPr lang="en-US" sz="2000" dirty="0" smtClean="0">
                <a:latin typeface="Georgia" panose="02040502050405020303" pitchFamily="18" charset="0"/>
                <a:ea typeface="+mn-ea"/>
                <a:cs typeface="+mn-cs"/>
              </a:rPr>
            </a:br>
            <a:r>
              <a:rPr lang="en-US" sz="2000" dirty="0" smtClean="0">
                <a:latin typeface="Georgia" panose="02040502050405020303" pitchFamily="18" charset="0"/>
                <a:ea typeface="+mn-ea"/>
                <a:cs typeface="+mn-cs"/>
              </a:rPr>
              <a:t>	</a:t>
            </a:r>
          </a:p>
          <a:p>
            <a:pPr marL="0" indent="0" fontAlgn="auto">
              <a:spcAft>
                <a:spcPts val="0"/>
              </a:spcAft>
              <a:buFont typeface="Wingdings" panose="05000000000000000000" pitchFamily="2" charset="2"/>
              <a:buNone/>
              <a:defRPr/>
            </a:pPr>
            <a:endParaRPr lang="en-US" sz="2000" dirty="0" smtClean="0">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000" dirty="0" smtClean="0">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000" dirty="0" smtClean="0">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000" dirty="0" smtClean="0">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000" dirty="0" smtClean="0">
              <a:latin typeface="Georgia" panose="02040502050405020303" pitchFamily="18" charset="0"/>
              <a:ea typeface="+mn-ea"/>
              <a:cs typeface="+mn-cs"/>
            </a:endParaRPr>
          </a:p>
          <a:p>
            <a:pPr marL="0" indent="0" algn="r" fontAlgn="auto">
              <a:spcAft>
                <a:spcPts val="0"/>
              </a:spcAft>
              <a:buFont typeface="Wingdings" panose="05000000000000000000" pitchFamily="2" charset="2"/>
              <a:buNone/>
              <a:defRPr/>
            </a:pPr>
            <a:r>
              <a:rPr lang="en-US" sz="2000" dirty="0" smtClean="0">
                <a:latin typeface="Georgia" panose="02040502050405020303" pitchFamily="18" charset="0"/>
                <a:ea typeface="+mn-ea"/>
                <a:cs typeface="+mn-cs"/>
              </a:rPr>
              <a:t/>
            </a:r>
            <a:br>
              <a:rPr lang="en-US" sz="2000" dirty="0" smtClean="0">
                <a:latin typeface="Georgia" panose="02040502050405020303" pitchFamily="18" charset="0"/>
                <a:ea typeface="+mn-ea"/>
                <a:cs typeface="+mn-cs"/>
              </a:rPr>
            </a:br>
            <a:r>
              <a:rPr lang="en-US" sz="2000" dirty="0" smtClean="0">
                <a:latin typeface="Georgia" panose="02040502050405020303" pitchFamily="18" charset="0"/>
                <a:ea typeface="+mn-ea"/>
                <a:cs typeface="+mn-cs"/>
              </a:rPr>
              <a:t/>
            </a:r>
            <a:br>
              <a:rPr lang="en-US" sz="2000" dirty="0" smtClean="0">
                <a:latin typeface="Georgia" panose="02040502050405020303" pitchFamily="18" charset="0"/>
                <a:ea typeface="+mn-ea"/>
                <a:cs typeface="+mn-cs"/>
              </a:rPr>
            </a:br>
            <a:r>
              <a:rPr lang="en-US" sz="2000" dirty="0" smtClean="0">
                <a:latin typeface="Georgia" panose="02040502050405020303" pitchFamily="18" charset="0"/>
                <a:ea typeface="+mn-ea"/>
                <a:cs typeface="+mn-cs"/>
              </a:rPr>
              <a:t/>
            </a:r>
            <a:br>
              <a:rPr lang="en-US" sz="2000" dirty="0" smtClean="0">
                <a:latin typeface="Georgia" panose="02040502050405020303" pitchFamily="18" charset="0"/>
                <a:ea typeface="+mn-ea"/>
                <a:cs typeface="+mn-cs"/>
              </a:rPr>
            </a:br>
            <a:endParaRPr lang="en-US" sz="2000" dirty="0" smtClean="0">
              <a:latin typeface="Georgia" panose="02040502050405020303" pitchFamily="18" charset="0"/>
              <a:ea typeface="+mn-ea"/>
              <a:cs typeface="+mn-cs"/>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3109" y="1019174"/>
            <a:ext cx="6398419" cy="4520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251576" y="5643563"/>
            <a:ext cx="2414587" cy="461665"/>
          </a:xfrm>
          <a:prstGeom prst="rect">
            <a:avLst/>
          </a:prstGeom>
          <a:noFill/>
        </p:spPr>
        <p:txBody>
          <a:bodyPr wrap="square" rtlCol="0">
            <a:spAutoFit/>
          </a:bodyPr>
          <a:lstStyle/>
          <a:p>
            <a:r>
              <a:rPr lang="en-US" sz="1200" dirty="0">
                <a:solidFill>
                  <a:schemeClr val="tx1">
                    <a:lumMod val="65000"/>
                    <a:lumOff val="35000"/>
                  </a:schemeClr>
                </a:solidFill>
                <a:latin typeface="Georgia" panose="02040502050405020303" pitchFamily="18" charset="0"/>
              </a:rPr>
              <a:t>Image Source:  SWA Group</a:t>
            </a:r>
          </a:p>
          <a:p>
            <a:endParaRPr lang="en-US" sz="1200" dirty="0">
              <a:latin typeface="Georgia" panose="02040502050405020303" pitchFamily="18" charset="0"/>
            </a:endParaRPr>
          </a:p>
        </p:txBody>
      </p:sp>
    </p:spTree>
    <p:extLst>
      <p:ext uri="{BB962C8B-B14F-4D97-AF65-F5344CB8AC3E}">
        <p14:creationId xmlns:p14="http://schemas.microsoft.com/office/powerpoint/2010/main" val="38394520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71143"/>
            <a:ext cx="8229600" cy="1143000"/>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mtClean="0"/>
              <a:t>Edible Development</a:t>
            </a:r>
            <a:endParaRPr lang="en-US" dirty="0"/>
          </a:p>
        </p:txBody>
      </p:sp>
      <p:sp>
        <p:nvSpPr>
          <p:cNvPr id="3" name="Content Placeholder 2"/>
          <p:cNvSpPr txBox="1">
            <a:spLocks/>
          </p:cNvSpPr>
          <p:nvPr/>
        </p:nvSpPr>
        <p:spPr>
          <a:xfrm>
            <a:off x="1039813" y="1217613"/>
            <a:ext cx="8167688" cy="467995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Wingdings" panose="05000000000000000000" pitchFamily="2" charset="2"/>
              <a:buNone/>
              <a:defRPr/>
            </a:pPr>
            <a:r>
              <a:rPr lang="en-US" sz="2000" dirty="0" smtClean="0">
                <a:latin typeface="Georgia" panose="02040502050405020303" pitchFamily="18" charset="0"/>
                <a:ea typeface="+mn-ea"/>
                <a:cs typeface="+mn-cs"/>
              </a:rPr>
              <a:t>Mixed-Use Development, Stockton, CA	</a:t>
            </a:r>
            <a:br>
              <a:rPr lang="en-US" sz="2000" dirty="0" smtClean="0">
                <a:latin typeface="Georgia" panose="02040502050405020303" pitchFamily="18" charset="0"/>
                <a:ea typeface="+mn-ea"/>
                <a:cs typeface="+mn-cs"/>
              </a:rPr>
            </a:br>
            <a:r>
              <a:rPr lang="en-US" sz="2000" dirty="0" smtClean="0">
                <a:latin typeface="Georgia" panose="02040502050405020303" pitchFamily="18" charset="0"/>
                <a:ea typeface="+mn-ea"/>
                <a:cs typeface="+mn-cs"/>
              </a:rPr>
              <a:t>SWA Group, Sausalito, CA		   			        137 Acres			</a:t>
            </a:r>
          </a:p>
          <a:p>
            <a:pPr marL="0" indent="0" fontAlgn="auto">
              <a:spcAft>
                <a:spcPts val="0"/>
              </a:spcAft>
              <a:buFont typeface="Wingdings" panose="05000000000000000000" pitchFamily="2" charset="2"/>
              <a:buNone/>
              <a:defRPr/>
            </a:pPr>
            <a:endParaRPr lang="en-US" sz="2000" dirty="0" smtClean="0">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000" dirty="0" smtClean="0">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000" dirty="0" smtClean="0">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000" dirty="0" smtClean="0">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000" dirty="0" smtClean="0">
              <a:latin typeface="Georgia" panose="02040502050405020303" pitchFamily="18" charset="0"/>
              <a:ea typeface="+mn-ea"/>
              <a:cs typeface="+mn-cs"/>
            </a:endParaRPr>
          </a:p>
          <a:p>
            <a:pPr marL="0" indent="0" algn="r" fontAlgn="auto">
              <a:spcAft>
                <a:spcPts val="0"/>
              </a:spcAft>
              <a:buFont typeface="Wingdings" panose="05000000000000000000" pitchFamily="2" charset="2"/>
              <a:buNone/>
              <a:defRPr/>
            </a:pPr>
            <a:r>
              <a:rPr lang="en-US" sz="2000" dirty="0" smtClean="0">
                <a:latin typeface="Georgia" panose="02040502050405020303" pitchFamily="18" charset="0"/>
                <a:ea typeface="+mn-ea"/>
                <a:cs typeface="+mn-cs"/>
              </a:rPr>
              <a:t/>
            </a:r>
            <a:br>
              <a:rPr lang="en-US" sz="2000" dirty="0" smtClean="0">
                <a:latin typeface="Georgia" panose="02040502050405020303" pitchFamily="18" charset="0"/>
                <a:ea typeface="+mn-ea"/>
                <a:cs typeface="+mn-cs"/>
              </a:rPr>
            </a:br>
            <a:r>
              <a:rPr lang="en-US" sz="2000" dirty="0" smtClean="0">
                <a:latin typeface="Georgia" panose="02040502050405020303" pitchFamily="18" charset="0"/>
                <a:ea typeface="+mn-ea"/>
                <a:cs typeface="+mn-cs"/>
              </a:rPr>
              <a:t/>
            </a:r>
            <a:br>
              <a:rPr lang="en-US" sz="2000" dirty="0" smtClean="0">
                <a:latin typeface="Georgia" panose="02040502050405020303" pitchFamily="18" charset="0"/>
                <a:ea typeface="+mn-ea"/>
                <a:cs typeface="+mn-cs"/>
              </a:rPr>
            </a:br>
            <a:r>
              <a:rPr lang="en-US" sz="2000" dirty="0" smtClean="0">
                <a:latin typeface="Georgia" panose="02040502050405020303" pitchFamily="18" charset="0"/>
                <a:ea typeface="+mn-ea"/>
                <a:cs typeface="+mn-cs"/>
              </a:rPr>
              <a:t/>
            </a:r>
            <a:br>
              <a:rPr lang="en-US" sz="2000" dirty="0" smtClean="0">
                <a:latin typeface="Georgia" panose="02040502050405020303" pitchFamily="18" charset="0"/>
                <a:ea typeface="+mn-ea"/>
                <a:cs typeface="+mn-cs"/>
              </a:rPr>
            </a:br>
            <a:endParaRPr lang="en-US" sz="2000" dirty="0" smtClean="0">
              <a:latin typeface="Georgia" panose="02040502050405020303" pitchFamily="18" charset="0"/>
              <a:ea typeface="+mn-ea"/>
              <a:cs typeface="+mn-cs"/>
            </a:endParaRPr>
          </a:p>
        </p:txBody>
      </p:sp>
      <p:sp>
        <p:nvSpPr>
          <p:cNvPr id="4" name="TextBox 3"/>
          <p:cNvSpPr txBox="1"/>
          <p:nvPr/>
        </p:nvSpPr>
        <p:spPr>
          <a:xfrm>
            <a:off x="6129338" y="5477379"/>
            <a:ext cx="2228850" cy="461665"/>
          </a:xfrm>
          <a:prstGeom prst="rect">
            <a:avLst/>
          </a:prstGeom>
          <a:noFill/>
        </p:spPr>
        <p:txBody>
          <a:bodyPr wrap="square" rtlCol="0">
            <a:spAutoFit/>
          </a:bodyPr>
          <a:lstStyle/>
          <a:p>
            <a:r>
              <a:rPr lang="en-US" sz="1200" dirty="0">
                <a:solidFill>
                  <a:schemeClr val="tx1">
                    <a:lumMod val="65000"/>
                    <a:lumOff val="35000"/>
                  </a:schemeClr>
                </a:solidFill>
                <a:latin typeface="Georgia" panose="02040502050405020303" pitchFamily="18" charset="0"/>
              </a:rPr>
              <a:t>Image Source:  SWA Group</a:t>
            </a:r>
          </a:p>
          <a:p>
            <a:endParaRPr lang="en-US" sz="1200" dirty="0">
              <a:latin typeface="Georgia" panose="02040502050405020303" pitchFamily="18"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1880092"/>
            <a:ext cx="2874007" cy="345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01" y="1880092"/>
            <a:ext cx="4701443" cy="3451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83841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Edible Art Installation </a:t>
            </a:r>
            <a:endParaRPr lang="en-US" dirty="0"/>
          </a:p>
        </p:txBody>
      </p:sp>
      <p:sp>
        <p:nvSpPr>
          <p:cNvPr id="5" name="Content Placeholder 2"/>
          <p:cNvSpPr txBox="1">
            <a:spLocks/>
          </p:cNvSpPr>
          <p:nvPr/>
        </p:nvSpPr>
        <p:spPr>
          <a:xfrm>
            <a:off x="812800" y="1189038"/>
            <a:ext cx="8167688" cy="467995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Wingdings" panose="05000000000000000000" pitchFamily="2" charset="2"/>
              <a:buNone/>
              <a:defRPr/>
            </a:pPr>
            <a:r>
              <a:rPr lang="en-US" sz="2000" dirty="0" smtClean="0">
                <a:latin typeface="Georgia" panose="02040502050405020303" pitchFamily="18" charset="0"/>
                <a:ea typeface="+mn-ea"/>
                <a:cs typeface="+mn-cs"/>
              </a:rPr>
              <a:t>Public Farm 1, Long Island City, NY	</a:t>
            </a:r>
            <a:br>
              <a:rPr lang="en-US" sz="2000" dirty="0" smtClean="0">
                <a:latin typeface="Georgia" panose="02040502050405020303" pitchFamily="18" charset="0"/>
                <a:ea typeface="+mn-ea"/>
                <a:cs typeface="+mn-cs"/>
              </a:rPr>
            </a:br>
            <a:r>
              <a:rPr lang="en-US" sz="2000" dirty="0" err="1" smtClean="0">
                <a:latin typeface="Georgia" panose="02040502050405020303" pitchFamily="18" charset="0"/>
                <a:ea typeface="+mn-ea"/>
                <a:cs typeface="+mn-cs"/>
              </a:rPr>
              <a:t>WORKac</a:t>
            </a:r>
            <a:r>
              <a:rPr lang="en-US" sz="2000" dirty="0" smtClean="0">
                <a:latin typeface="Georgia" panose="02040502050405020303" pitchFamily="18" charset="0"/>
                <a:ea typeface="+mn-ea"/>
                <a:cs typeface="+mn-cs"/>
              </a:rPr>
              <a:t> AND MoMA PS1		   		                23 Plant Types			</a:t>
            </a:r>
          </a:p>
          <a:p>
            <a:pPr marL="0" indent="0" fontAlgn="auto">
              <a:spcAft>
                <a:spcPts val="0"/>
              </a:spcAft>
              <a:buFont typeface="Wingdings" panose="05000000000000000000" pitchFamily="2" charset="2"/>
              <a:buNone/>
              <a:defRPr/>
            </a:pPr>
            <a:endParaRPr lang="en-US" sz="2000" dirty="0" smtClean="0">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000" dirty="0" smtClean="0">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000" dirty="0" smtClean="0">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000" dirty="0" smtClean="0">
              <a:latin typeface="Georgia" panose="02040502050405020303" pitchFamily="18" charset="0"/>
              <a:ea typeface="+mn-ea"/>
              <a:cs typeface="+mn-cs"/>
            </a:endParaRPr>
          </a:p>
          <a:p>
            <a:pPr marL="0" indent="0" fontAlgn="auto">
              <a:spcAft>
                <a:spcPts val="0"/>
              </a:spcAft>
              <a:buFont typeface="Wingdings" panose="05000000000000000000" pitchFamily="2" charset="2"/>
              <a:buNone/>
              <a:defRPr/>
            </a:pPr>
            <a:endParaRPr lang="en-US" sz="2000" dirty="0" smtClean="0">
              <a:latin typeface="Georgia" panose="02040502050405020303" pitchFamily="18" charset="0"/>
              <a:ea typeface="+mn-ea"/>
              <a:cs typeface="+mn-cs"/>
            </a:endParaRPr>
          </a:p>
          <a:p>
            <a:pPr marL="0" indent="0" algn="r" fontAlgn="auto">
              <a:spcAft>
                <a:spcPts val="0"/>
              </a:spcAft>
              <a:buFont typeface="Wingdings" panose="05000000000000000000" pitchFamily="2" charset="2"/>
              <a:buNone/>
              <a:defRPr/>
            </a:pPr>
            <a:r>
              <a:rPr lang="en-US" sz="2000" dirty="0" smtClean="0">
                <a:latin typeface="Georgia" panose="02040502050405020303" pitchFamily="18" charset="0"/>
                <a:ea typeface="+mn-ea"/>
                <a:cs typeface="+mn-cs"/>
              </a:rPr>
              <a:t/>
            </a:r>
            <a:br>
              <a:rPr lang="en-US" sz="2000" dirty="0" smtClean="0">
                <a:latin typeface="Georgia" panose="02040502050405020303" pitchFamily="18" charset="0"/>
                <a:ea typeface="+mn-ea"/>
                <a:cs typeface="+mn-cs"/>
              </a:rPr>
            </a:br>
            <a:r>
              <a:rPr lang="en-US" sz="2000" dirty="0" smtClean="0">
                <a:latin typeface="Georgia" panose="02040502050405020303" pitchFamily="18" charset="0"/>
                <a:ea typeface="+mn-ea"/>
                <a:cs typeface="+mn-cs"/>
              </a:rPr>
              <a:t/>
            </a:r>
            <a:br>
              <a:rPr lang="en-US" sz="2000" dirty="0" smtClean="0">
                <a:latin typeface="Georgia" panose="02040502050405020303" pitchFamily="18" charset="0"/>
                <a:ea typeface="+mn-ea"/>
                <a:cs typeface="+mn-cs"/>
              </a:rPr>
            </a:br>
            <a:r>
              <a:rPr lang="en-US" sz="2000" dirty="0" smtClean="0">
                <a:latin typeface="Georgia" panose="02040502050405020303" pitchFamily="18" charset="0"/>
                <a:ea typeface="+mn-ea"/>
                <a:cs typeface="+mn-cs"/>
              </a:rPr>
              <a:t/>
            </a:r>
            <a:br>
              <a:rPr lang="en-US" sz="2000" dirty="0" smtClean="0">
                <a:latin typeface="Georgia" panose="02040502050405020303" pitchFamily="18" charset="0"/>
                <a:ea typeface="+mn-ea"/>
                <a:cs typeface="+mn-cs"/>
              </a:rPr>
            </a:br>
            <a:endParaRPr lang="en-US" sz="2000" dirty="0" smtClean="0">
              <a:latin typeface="Georgia" panose="02040502050405020303" pitchFamily="18" charset="0"/>
              <a:ea typeface="+mn-ea"/>
              <a:cs typeface="+mn-cs"/>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75" y="1946276"/>
            <a:ext cx="5806568"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365751" y="5481937"/>
            <a:ext cx="3614737" cy="461665"/>
          </a:xfrm>
          <a:prstGeom prst="rect">
            <a:avLst/>
          </a:prstGeom>
          <a:noFill/>
        </p:spPr>
        <p:txBody>
          <a:bodyPr wrap="square" rtlCol="0">
            <a:spAutoFit/>
          </a:bodyPr>
          <a:lstStyle/>
          <a:p>
            <a:r>
              <a:rPr lang="en-US" sz="1200" dirty="0">
                <a:solidFill>
                  <a:schemeClr val="tx1">
                    <a:lumMod val="65000"/>
                    <a:lumOff val="35000"/>
                  </a:schemeClr>
                </a:solidFill>
                <a:latin typeface="Georgia" panose="02040502050405020303" pitchFamily="18" charset="0"/>
              </a:rPr>
              <a:t>Image Source:  “Carrot City” by M. </a:t>
            </a:r>
            <a:r>
              <a:rPr lang="en-US" sz="1200" dirty="0" err="1">
                <a:solidFill>
                  <a:schemeClr val="tx1">
                    <a:lumMod val="65000"/>
                    <a:lumOff val="35000"/>
                  </a:schemeClr>
                </a:solidFill>
                <a:latin typeface="Georgia" panose="02040502050405020303" pitchFamily="18" charset="0"/>
              </a:rPr>
              <a:t>Gorgolewski</a:t>
            </a:r>
            <a:endParaRPr lang="en-US" sz="1200" dirty="0">
              <a:solidFill>
                <a:schemeClr val="tx1">
                  <a:lumMod val="65000"/>
                  <a:lumOff val="35000"/>
                </a:schemeClr>
              </a:solidFill>
              <a:latin typeface="Georgia" panose="02040502050405020303" pitchFamily="18" charset="0"/>
            </a:endParaRPr>
          </a:p>
          <a:p>
            <a:endParaRPr lang="en-US" sz="1200" dirty="0">
              <a:latin typeface="Georgia" panose="02040502050405020303" pitchFamily="18" charset="0"/>
            </a:endParaRPr>
          </a:p>
        </p:txBody>
      </p:sp>
    </p:spTree>
    <p:extLst>
      <p:ext uri="{BB962C8B-B14F-4D97-AF65-F5344CB8AC3E}">
        <p14:creationId xmlns:p14="http://schemas.microsoft.com/office/powerpoint/2010/main" val="29328132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00" y="1972500"/>
            <a:ext cx="5041901" cy="335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4701" y="1930402"/>
            <a:ext cx="2449437" cy="3241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457200" y="274638"/>
            <a:ext cx="8229600" cy="1143000"/>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mtClean="0"/>
              <a:t>Edible Art Installation </a:t>
            </a:r>
            <a:endParaRPr lang="en-US" dirty="0"/>
          </a:p>
        </p:txBody>
      </p:sp>
      <p:sp>
        <p:nvSpPr>
          <p:cNvPr id="5" name="Content Placeholder 2"/>
          <p:cNvSpPr txBox="1">
            <a:spLocks/>
          </p:cNvSpPr>
          <p:nvPr/>
        </p:nvSpPr>
        <p:spPr>
          <a:xfrm>
            <a:off x="812800" y="1189038"/>
            <a:ext cx="7874000" cy="792164"/>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Wingdings" panose="05000000000000000000" pitchFamily="2" charset="2"/>
              <a:buNone/>
              <a:defRPr/>
            </a:pPr>
            <a:r>
              <a:rPr lang="en-US" sz="2000" dirty="0" smtClean="0">
                <a:latin typeface="Georgia" panose="02040502050405020303" pitchFamily="18" charset="0"/>
                <a:ea typeface="+mn-ea"/>
                <a:cs typeface="+mn-cs"/>
              </a:rPr>
              <a:t>Public Farm 1, Long Island City, NY	</a:t>
            </a:r>
            <a:br>
              <a:rPr lang="en-US" sz="2000" dirty="0" smtClean="0">
                <a:latin typeface="Georgia" panose="02040502050405020303" pitchFamily="18" charset="0"/>
                <a:ea typeface="+mn-ea"/>
                <a:cs typeface="+mn-cs"/>
              </a:rPr>
            </a:br>
            <a:r>
              <a:rPr lang="en-US" sz="2000" dirty="0" err="1" smtClean="0">
                <a:latin typeface="Georgia" panose="02040502050405020303" pitchFamily="18" charset="0"/>
                <a:ea typeface="+mn-ea"/>
                <a:cs typeface="+mn-cs"/>
              </a:rPr>
              <a:t>WORKac</a:t>
            </a:r>
            <a:r>
              <a:rPr lang="en-US" sz="2000" dirty="0" smtClean="0">
                <a:latin typeface="Georgia" panose="02040502050405020303" pitchFamily="18" charset="0"/>
                <a:ea typeface="+mn-ea"/>
                <a:cs typeface="+mn-cs"/>
              </a:rPr>
              <a:t> AND MoMA PS1		   		                23 Plant Types		</a:t>
            </a:r>
            <a:br>
              <a:rPr lang="en-US" sz="2000" dirty="0" smtClean="0">
                <a:latin typeface="Georgia" panose="02040502050405020303" pitchFamily="18" charset="0"/>
                <a:ea typeface="+mn-ea"/>
                <a:cs typeface="+mn-cs"/>
              </a:rPr>
            </a:br>
            <a:endParaRPr lang="en-US" sz="2000" dirty="0" smtClean="0">
              <a:latin typeface="Georgia" panose="02040502050405020303" pitchFamily="18" charset="0"/>
              <a:ea typeface="+mn-ea"/>
              <a:cs typeface="+mn-cs"/>
            </a:endParaRPr>
          </a:p>
        </p:txBody>
      </p:sp>
      <p:sp>
        <p:nvSpPr>
          <p:cNvPr id="6" name="TextBox 5"/>
          <p:cNvSpPr txBox="1"/>
          <p:nvPr/>
        </p:nvSpPr>
        <p:spPr>
          <a:xfrm>
            <a:off x="5365751" y="5481937"/>
            <a:ext cx="3614737" cy="461665"/>
          </a:xfrm>
          <a:prstGeom prst="rect">
            <a:avLst/>
          </a:prstGeom>
          <a:noFill/>
        </p:spPr>
        <p:txBody>
          <a:bodyPr wrap="square" rtlCol="0">
            <a:spAutoFit/>
          </a:bodyPr>
          <a:lstStyle/>
          <a:p>
            <a:r>
              <a:rPr lang="en-US" sz="1200" dirty="0">
                <a:solidFill>
                  <a:schemeClr val="tx1">
                    <a:lumMod val="65000"/>
                    <a:lumOff val="35000"/>
                  </a:schemeClr>
                </a:solidFill>
                <a:latin typeface="Georgia" panose="02040502050405020303" pitchFamily="18" charset="0"/>
              </a:rPr>
              <a:t>Image Source:  “Carrot City” by M. </a:t>
            </a:r>
            <a:r>
              <a:rPr lang="en-US" sz="1200" dirty="0" err="1">
                <a:solidFill>
                  <a:schemeClr val="tx1">
                    <a:lumMod val="65000"/>
                    <a:lumOff val="35000"/>
                  </a:schemeClr>
                </a:solidFill>
                <a:latin typeface="Georgia" panose="02040502050405020303" pitchFamily="18" charset="0"/>
              </a:rPr>
              <a:t>Gorgolewski</a:t>
            </a:r>
            <a:endParaRPr lang="en-US" sz="1200" dirty="0">
              <a:solidFill>
                <a:schemeClr val="tx1">
                  <a:lumMod val="65000"/>
                  <a:lumOff val="35000"/>
                </a:schemeClr>
              </a:solidFill>
              <a:latin typeface="Georgia" panose="02040502050405020303" pitchFamily="18" charset="0"/>
            </a:endParaRPr>
          </a:p>
          <a:p>
            <a:endParaRPr lang="en-US" sz="1200" dirty="0">
              <a:latin typeface="Georgia" panose="02040502050405020303" pitchFamily="18" charset="0"/>
            </a:endParaRPr>
          </a:p>
        </p:txBody>
      </p:sp>
    </p:spTree>
    <p:extLst>
      <p:ext uri="{BB962C8B-B14F-4D97-AF65-F5344CB8AC3E}">
        <p14:creationId xmlns:p14="http://schemas.microsoft.com/office/powerpoint/2010/main" val="33933127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rot="16200000">
            <a:off x="-2332551" y="2486029"/>
            <a:ext cx="6329366" cy="1357311"/>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fontAlgn="auto">
              <a:spcAft>
                <a:spcPts val="0"/>
              </a:spcAft>
              <a:defRPr/>
            </a:pPr>
            <a:r>
              <a:rPr lang="en-US" sz="3600" dirty="0" smtClean="0">
                <a:ea typeface="+mj-ea"/>
                <a:cs typeface="+mj-cs"/>
              </a:rPr>
              <a:t>Assessing Site, Client &amp; Program</a:t>
            </a:r>
            <a:r>
              <a:rPr lang="en-US" dirty="0" smtClean="0">
                <a:ea typeface="+mj-ea"/>
                <a:cs typeface="+mj-cs"/>
              </a:rPr>
              <a:t/>
            </a:r>
            <a:br>
              <a:rPr lang="en-US" dirty="0" smtClean="0">
                <a:ea typeface="+mj-ea"/>
                <a:cs typeface="+mj-cs"/>
              </a:rPr>
            </a:br>
            <a:r>
              <a:rPr lang="en-US" sz="2400" i="1" dirty="0" smtClean="0">
                <a:ea typeface="+mj-ea"/>
                <a:cs typeface="+mj-cs"/>
              </a:rPr>
              <a:t>Addressing People &amp; Place Considerations</a:t>
            </a:r>
            <a:endParaRPr lang="en-US" sz="2400" i="1" dirty="0">
              <a:ea typeface="+mj-ea"/>
              <a:cs typeface="+mj-cs"/>
            </a:endParaRPr>
          </a:p>
        </p:txBody>
      </p:sp>
      <p:pic>
        <p:nvPicPr>
          <p:cNvPr id="3" name="Picture 5" descr="City Farmer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242143"/>
            <a:ext cx="3500977" cy="528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City Farmer 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5914" y="2885297"/>
            <a:ext cx="3348037" cy="2559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95914" y="5528451"/>
            <a:ext cx="3633786" cy="461665"/>
          </a:xfrm>
          <a:prstGeom prst="rect">
            <a:avLst/>
          </a:prstGeom>
          <a:noFill/>
        </p:spPr>
        <p:txBody>
          <a:bodyPr wrap="square" rtlCol="0">
            <a:spAutoFit/>
          </a:bodyPr>
          <a:lstStyle/>
          <a:p>
            <a:r>
              <a:rPr lang="en-US" sz="1200" dirty="0">
                <a:solidFill>
                  <a:schemeClr val="tx1">
                    <a:lumMod val="65000"/>
                    <a:lumOff val="35000"/>
                  </a:schemeClr>
                </a:solidFill>
                <a:latin typeface="Georgia" panose="02040502050405020303" pitchFamily="18" charset="0"/>
              </a:rPr>
              <a:t>Image Source:  “Carrot City” by M. </a:t>
            </a:r>
            <a:r>
              <a:rPr lang="en-US" sz="1200" dirty="0" err="1">
                <a:solidFill>
                  <a:schemeClr val="tx1">
                    <a:lumMod val="65000"/>
                    <a:lumOff val="35000"/>
                  </a:schemeClr>
                </a:solidFill>
                <a:latin typeface="Georgia" panose="02040502050405020303" pitchFamily="18" charset="0"/>
              </a:rPr>
              <a:t>Gorgolewski</a:t>
            </a:r>
            <a:endParaRPr lang="en-US" sz="1200" dirty="0">
              <a:solidFill>
                <a:schemeClr val="tx1">
                  <a:lumMod val="65000"/>
                  <a:lumOff val="35000"/>
                </a:schemeClr>
              </a:solidFill>
              <a:latin typeface="Georgia" panose="02040502050405020303" pitchFamily="18" charset="0"/>
            </a:endParaRPr>
          </a:p>
          <a:p>
            <a:endParaRPr lang="en-US" sz="1200" dirty="0">
              <a:latin typeface="Georgia" panose="02040502050405020303" pitchFamily="18" charset="0"/>
            </a:endParaRPr>
          </a:p>
        </p:txBody>
      </p:sp>
    </p:spTree>
    <p:extLst>
      <p:ext uri="{BB962C8B-B14F-4D97-AF65-F5344CB8AC3E}">
        <p14:creationId xmlns:p14="http://schemas.microsoft.com/office/powerpoint/2010/main" val="14054439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8475" y="253208"/>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fontAlgn="auto">
              <a:spcAft>
                <a:spcPts val="0"/>
              </a:spcAft>
              <a:defRPr/>
            </a:pPr>
            <a:r>
              <a:rPr lang="en-US" dirty="0" smtClean="0">
                <a:ea typeface="+mj-ea"/>
                <a:cs typeface="+mj-cs"/>
              </a:rPr>
              <a:t>Addressing Existing Conditions:</a:t>
            </a:r>
            <a:br>
              <a:rPr lang="en-US" dirty="0" smtClean="0">
                <a:ea typeface="+mj-ea"/>
                <a:cs typeface="+mj-cs"/>
              </a:rPr>
            </a:br>
            <a:r>
              <a:rPr lang="en-US" sz="2600" i="1" dirty="0" smtClean="0">
                <a:ea typeface="+mj-ea"/>
                <a:cs typeface="+mj-cs"/>
              </a:rPr>
              <a:t>California’s Varied Climates &amp; Growing Regions</a:t>
            </a:r>
            <a:endParaRPr lang="en-US" sz="2600" i="1" dirty="0">
              <a:ea typeface="+mj-ea"/>
              <a:cs typeface="+mj-cs"/>
            </a:endParaRPr>
          </a:p>
        </p:txBody>
      </p:sp>
      <p:pic>
        <p:nvPicPr>
          <p:cNvPr id="4" name="Picture 3" descr="3485_01.jpg"/>
          <p:cNvPicPr>
            <a:picLocks noChangeAspect="1"/>
          </p:cNvPicPr>
          <p:nvPr/>
        </p:nvPicPr>
        <p:blipFill>
          <a:blip r:embed="rId2">
            <a:extLst>
              <a:ext uri="{28A0092B-C50C-407E-A947-70E740481C1C}">
                <a14:useLocalDpi xmlns:a14="http://schemas.microsoft.com/office/drawing/2010/main" val="0"/>
              </a:ext>
            </a:extLst>
          </a:blip>
          <a:srcRect t="4623" b="4623"/>
          <a:stretch>
            <a:fillRect/>
          </a:stretch>
        </p:blipFill>
        <p:spPr bwMode="auto">
          <a:xfrm>
            <a:off x="2628901" y="1600199"/>
            <a:ext cx="4471987" cy="4059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665788" y="5520842"/>
            <a:ext cx="3486150" cy="276999"/>
          </a:xfrm>
          <a:prstGeom prst="rect">
            <a:avLst/>
          </a:prstGeom>
          <a:noFill/>
        </p:spPr>
        <p:txBody>
          <a:bodyPr wrap="square" rtlCol="0">
            <a:spAutoFit/>
          </a:bodyPr>
          <a:lstStyle/>
          <a:p>
            <a:r>
              <a:rPr lang="en-US" sz="1200" dirty="0">
                <a:solidFill>
                  <a:schemeClr val="tx1">
                    <a:lumMod val="65000"/>
                    <a:lumOff val="35000"/>
                  </a:schemeClr>
                </a:solidFill>
                <a:latin typeface="Georgia" panose="02040502050405020303" pitchFamily="18" charset="0"/>
              </a:rPr>
              <a:t>Image Source:  Adapted from </a:t>
            </a:r>
            <a:r>
              <a:rPr lang="en-US" sz="1200" dirty="0" err="1">
                <a:solidFill>
                  <a:schemeClr val="tx1">
                    <a:lumMod val="65000"/>
                    <a:lumOff val="35000"/>
                  </a:schemeClr>
                </a:solidFill>
                <a:latin typeface="Georgia" panose="02040502050405020303" pitchFamily="18" charset="0"/>
              </a:rPr>
              <a:t>Vossen</a:t>
            </a:r>
            <a:r>
              <a:rPr lang="en-US" sz="1200" dirty="0">
                <a:solidFill>
                  <a:schemeClr val="tx1">
                    <a:lumMod val="65000"/>
                    <a:lumOff val="35000"/>
                  </a:schemeClr>
                </a:solidFill>
                <a:latin typeface="Georgia" panose="02040502050405020303" pitchFamily="18" charset="0"/>
              </a:rPr>
              <a:t>, </a:t>
            </a:r>
            <a:r>
              <a:rPr lang="en-US" sz="1200" dirty="0" smtClean="0">
                <a:solidFill>
                  <a:schemeClr val="tx1">
                    <a:lumMod val="65000"/>
                    <a:lumOff val="35000"/>
                  </a:schemeClr>
                </a:solidFill>
                <a:latin typeface="Georgia" panose="02040502050405020303" pitchFamily="18" charset="0"/>
              </a:rPr>
              <a:t>2002</a:t>
            </a:r>
            <a:endParaRPr lang="en-US" sz="1200" dirty="0">
              <a:solidFill>
                <a:schemeClr val="tx1">
                  <a:lumMod val="65000"/>
                  <a:lumOff val="35000"/>
                </a:schemeClr>
              </a:solidFill>
              <a:latin typeface="Georgia" panose="02040502050405020303" pitchFamily="18" charset="0"/>
            </a:endParaRPr>
          </a:p>
        </p:txBody>
      </p:sp>
    </p:spTree>
    <p:extLst>
      <p:ext uri="{BB962C8B-B14F-4D97-AF65-F5344CB8AC3E}">
        <p14:creationId xmlns:p14="http://schemas.microsoft.com/office/powerpoint/2010/main" val="34550057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31019" y="220665"/>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fontAlgn="auto">
              <a:spcAft>
                <a:spcPts val="0"/>
              </a:spcAft>
              <a:defRPr/>
            </a:pPr>
            <a:r>
              <a:rPr lang="en-US" sz="4000" dirty="0" smtClean="0">
                <a:ea typeface="+mj-ea"/>
                <a:cs typeface="+mj-cs"/>
              </a:rPr>
              <a:t>Addressing Existing Site Conditions:</a:t>
            </a:r>
            <a:r>
              <a:rPr lang="en-US" dirty="0" smtClean="0">
                <a:ea typeface="+mj-ea"/>
                <a:cs typeface="+mj-cs"/>
              </a:rPr>
              <a:t/>
            </a:r>
            <a:br>
              <a:rPr lang="en-US" dirty="0" smtClean="0">
                <a:ea typeface="+mj-ea"/>
                <a:cs typeface="+mj-cs"/>
              </a:rPr>
            </a:br>
            <a:r>
              <a:rPr lang="en-US" sz="2400" i="1" dirty="0" smtClean="0">
                <a:ea typeface="+mj-ea"/>
                <a:cs typeface="+mj-cs"/>
              </a:rPr>
              <a:t>Scale, Adjacencies, Slope, Existing Materials, Access, &amp; More!</a:t>
            </a:r>
            <a:endParaRPr lang="en-US" sz="2400" i="1" dirty="0">
              <a:ea typeface="+mj-ea"/>
              <a:cs typeface="+mj-cs"/>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 y="1527175"/>
            <a:ext cx="4497388"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13" y="2924175"/>
            <a:ext cx="45450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9950" y="1600200"/>
            <a:ext cx="4327525"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4238" y="2949575"/>
            <a:ext cx="442436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27564" y="4187826"/>
            <a:ext cx="432752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8" y="1419226"/>
            <a:ext cx="4497388"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526" y="2816226"/>
            <a:ext cx="45450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863" y="4195763"/>
            <a:ext cx="4497388"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4863" y="1492251"/>
            <a:ext cx="4327525"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9151" y="2841626"/>
            <a:ext cx="442436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5586413" y="5529263"/>
            <a:ext cx="4186237" cy="461665"/>
          </a:xfrm>
          <a:prstGeom prst="rect">
            <a:avLst/>
          </a:prstGeom>
          <a:noFill/>
        </p:spPr>
        <p:txBody>
          <a:bodyPr wrap="square" rtlCol="0">
            <a:spAutoFit/>
          </a:bodyPr>
          <a:lstStyle/>
          <a:p>
            <a:r>
              <a:rPr lang="en-US" sz="1200" dirty="0">
                <a:solidFill>
                  <a:schemeClr val="tx1">
                    <a:lumMod val="65000"/>
                    <a:lumOff val="35000"/>
                  </a:schemeClr>
                </a:solidFill>
                <a:latin typeface="Georgia" panose="02040502050405020303" pitchFamily="18" charset="0"/>
              </a:rPr>
              <a:t>Image Source:  “Site Analysis” by E. T. White</a:t>
            </a:r>
          </a:p>
          <a:p>
            <a:endParaRPr lang="en-US" sz="1200" dirty="0">
              <a:latin typeface="Georgia" panose="02040502050405020303" pitchFamily="18" charset="0"/>
            </a:endParaRPr>
          </a:p>
        </p:txBody>
      </p:sp>
    </p:spTree>
    <p:extLst>
      <p:ext uri="{BB962C8B-B14F-4D97-AF65-F5344CB8AC3E}">
        <p14:creationId xmlns:p14="http://schemas.microsoft.com/office/powerpoint/2010/main" val="8433960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7206" y="26988"/>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sz="4000" dirty="0" smtClean="0"/>
              <a:t>Addressing Existing Site Conditions:</a:t>
            </a:r>
            <a:r>
              <a:rPr lang="en-US" dirty="0" smtClean="0"/>
              <a:t/>
            </a:r>
            <a:br>
              <a:rPr lang="en-US" dirty="0" smtClean="0"/>
            </a:br>
            <a:r>
              <a:rPr lang="en-US" sz="2600" i="1" dirty="0" smtClean="0"/>
              <a:t>Existing Structures</a:t>
            </a:r>
            <a:endParaRPr lang="en-US" sz="2600" i="1" dirty="0"/>
          </a:p>
        </p:txBody>
      </p:sp>
      <p:pic>
        <p:nvPicPr>
          <p:cNvPr id="3" name="Content Placeholder 4" descr="Building Relationshi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8975" y="1143000"/>
            <a:ext cx="7804150" cy="43338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771900" y="5337989"/>
            <a:ext cx="5029200" cy="276999"/>
          </a:xfrm>
          <a:prstGeom prst="rect">
            <a:avLst/>
          </a:prstGeom>
          <a:noFill/>
        </p:spPr>
        <p:txBody>
          <a:bodyPr wrap="square" rtlCol="0">
            <a:spAutoFit/>
          </a:bodyPr>
          <a:lstStyle/>
          <a:p>
            <a:r>
              <a:rPr lang="en-US" sz="1200" dirty="0">
                <a:solidFill>
                  <a:schemeClr val="tx1">
                    <a:lumMod val="65000"/>
                    <a:lumOff val="35000"/>
                  </a:schemeClr>
                </a:solidFill>
                <a:latin typeface="Georgia" panose="02040502050405020303" pitchFamily="18" charset="0"/>
              </a:rPr>
              <a:t>Image Source:  “Form &amp; Fabric in Landscape Architecture” by C. </a:t>
            </a:r>
            <a:r>
              <a:rPr lang="en-US" sz="1200" dirty="0" smtClean="0">
                <a:solidFill>
                  <a:schemeClr val="tx1">
                    <a:lumMod val="65000"/>
                    <a:lumOff val="35000"/>
                  </a:schemeClr>
                </a:solidFill>
                <a:latin typeface="Georgia" panose="02040502050405020303" pitchFamily="18" charset="0"/>
              </a:rPr>
              <a:t>Dee</a:t>
            </a:r>
            <a:endParaRPr lang="en-US" sz="1200" dirty="0">
              <a:solidFill>
                <a:schemeClr val="tx1">
                  <a:lumMod val="65000"/>
                  <a:lumOff val="35000"/>
                </a:schemeClr>
              </a:solidFill>
              <a:latin typeface="Georgia" panose="02040502050405020303" pitchFamily="18" charset="0"/>
            </a:endParaRPr>
          </a:p>
        </p:txBody>
      </p:sp>
    </p:spTree>
    <p:extLst>
      <p:ext uri="{BB962C8B-B14F-4D97-AF65-F5344CB8AC3E}">
        <p14:creationId xmlns:p14="http://schemas.microsoft.com/office/powerpoint/2010/main" val="14574102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7103"/>
            <a:ext cx="8229600" cy="1143000"/>
          </a:xfrm>
        </p:spPr>
        <p:txBody>
          <a:bodyPr/>
          <a:lstStyle/>
          <a:p>
            <a:pPr algn="l"/>
            <a:r>
              <a:rPr lang="en-US" dirty="0" smtClean="0"/>
              <a:t>Edible Landscapes: </a:t>
            </a:r>
            <a:br>
              <a:rPr lang="en-US" dirty="0" smtClean="0"/>
            </a:br>
            <a:r>
              <a:rPr lang="en-US" sz="2400" i="1" dirty="0" smtClean="0"/>
              <a:t>More than a vegetable garden… </a:t>
            </a:r>
            <a:endParaRPr lang="en-US" dirty="0"/>
          </a:p>
        </p:txBody>
      </p:sp>
      <p:sp>
        <p:nvSpPr>
          <p:cNvPr id="3" name="Content Placeholder 2"/>
          <p:cNvSpPr txBox="1">
            <a:spLocks/>
          </p:cNvSpPr>
          <p:nvPr/>
        </p:nvSpPr>
        <p:spPr>
          <a:xfrm>
            <a:off x="665408" y="5453108"/>
            <a:ext cx="8167688" cy="471174"/>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fontAlgn="auto">
              <a:spcAft>
                <a:spcPts val="0"/>
              </a:spcAft>
              <a:buFont typeface="Wingdings" panose="05000000000000000000" pitchFamily="2" charset="2"/>
              <a:buNone/>
              <a:defRPr/>
            </a:pPr>
            <a:r>
              <a:rPr lang="en-US" sz="1500" dirty="0" smtClean="0">
                <a:solidFill>
                  <a:schemeClr val="tx1">
                    <a:lumMod val="65000"/>
                    <a:lumOff val="35000"/>
                  </a:schemeClr>
                </a:solidFill>
                <a:ea typeface="+mn-ea"/>
                <a:cs typeface="+mn-cs"/>
              </a:rPr>
              <a:t>Image Source:  C. </a:t>
            </a:r>
            <a:r>
              <a:rPr lang="en-US" sz="1500" dirty="0" err="1" smtClean="0">
                <a:solidFill>
                  <a:schemeClr val="tx1">
                    <a:lumMod val="65000"/>
                    <a:lumOff val="35000"/>
                  </a:schemeClr>
                </a:solidFill>
                <a:ea typeface="+mn-ea"/>
                <a:cs typeface="+mn-cs"/>
              </a:rPr>
              <a:t>Napawan</a:t>
            </a:r>
            <a:endParaRPr lang="en-US" sz="1500" dirty="0">
              <a:solidFill>
                <a:schemeClr val="tx1">
                  <a:lumMod val="65000"/>
                  <a:lumOff val="35000"/>
                </a:schemeClr>
              </a:solidFill>
              <a:ea typeface="+mn-ea"/>
              <a:cs typeface="+mn-cs"/>
            </a:endParaRPr>
          </a:p>
        </p:txBody>
      </p:sp>
      <p:pic>
        <p:nvPicPr>
          <p:cNvPr id="4" name="Picture 4" descr="IMG_0368.JPG"/>
          <p:cNvPicPr>
            <a:picLocks noChangeAspect="1"/>
          </p:cNvPicPr>
          <p:nvPr/>
        </p:nvPicPr>
        <p:blipFill>
          <a:blip r:embed="rId3">
            <a:extLst>
              <a:ext uri="{28A0092B-C50C-407E-A947-70E740481C1C}">
                <a14:useLocalDpi xmlns:a14="http://schemas.microsoft.com/office/drawing/2010/main" val="0"/>
              </a:ext>
            </a:extLst>
          </a:blip>
          <a:srcRect t="27516"/>
          <a:stretch>
            <a:fillRect/>
          </a:stretch>
        </p:blipFill>
        <p:spPr bwMode="auto">
          <a:xfrm>
            <a:off x="921499" y="1417638"/>
            <a:ext cx="7301001" cy="3967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62844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8475" y="185739"/>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fontAlgn="auto">
              <a:spcAft>
                <a:spcPts val="0"/>
              </a:spcAft>
              <a:defRPr/>
            </a:pPr>
            <a:r>
              <a:rPr lang="en-US" sz="4000" dirty="0" smtClean="0">
                <a:ea typeface="+mj-ea"/>
                <a:cs typeface="+mj-cs"/>
              </a:rPr>
              <a:t>Addressing Existing Site Conditions:</a:t>
            </a:r>
            <a:br>
              <a:rPr lang="en-US" sz="4000" dirty="0" smtClean="0">
                <a:ea typeface="+mj-ea"/>
                <a:cs typeface="+mj-cs"/>
              </a:rPr>
            </a:br>
            <a:r>
              <a:rPr lang="en-US" sz="2600" i="1" dirty="0" smtClean="0">
                <a:ea typeface="+mj-ea"/>
                <a:cs typeface="+mj-cs"/>
              </a:rPr>
              <a:t>Resource Availability</a:t>
            </a:r>
            <a:endParaRPr lang="en-US" sz="2600" i="1" dirty="0">
              <a:ea typeface="+mj-ea"/>
              <a:cs typeface="+mj-cs"/>
            </a:endParaRPr>
          </a:p>
        </p:txBody>
      </p:sp>
      <p:sp>
        <p:nvSpPr>
          <p:cNvPr id="3" name="Content Placeholder 2"/>
          <p:cNvSpPr txBox="1">
            <a:spLocks/>
          </p:cNvSpPr>
          <p:nvPr/>
        </p:nvSpPr>
        <p:spPr>
          <a:xfrm>
            <a:off x="498475" y="1301751"/>
            <a:ext cx="8167688" cy="467995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2000" dirty="0" smtClean="0">
                <a:ea typeface="+mn-ea"/>
                <a:cs typeface="+mn-cs"/>
              </a:rPr>
              <a:t>Soil –  Identify if adequate soil exists on-site; c</a:t>
            </a:r>
            <a:r>
              <a:rPr lang="en-US" sz="2000" dirty="0" smtClean="0"/>
              <a:t>onfirm safety of soils for    edible plants by soil testing, if located in potentially contaminated site; identify appropriate plants for soil type &amp; condition (soil amendments discussed in forthcoming section).</a:t>
            </a:r>
            <a:endParaRPr lang="en-US" sz="2000" dirty="0" smtClean="0">
              <a:ea typeface="+mn-ea"/>
              <a:cs typeface="+mn-cs"/>
            </a:endParaRPr>
          </a:p>
          <a:p>
            <a:pPr>
              <a:defRPr/>
            </a:pPr>
            <a:r>
              <a:rPr lang="en-US" sz="2000" dirty="0" smtClean="0">
                <a:ea typeface="+mn-ea"/>
                <a:cs typeface="+mn-cs"/>
              </a:rPr>
              <a:t>Water – </a:t>
            </a:r>
            <a:r>
              <a:rPr lang="en-US" sz="2000" dirty="0" smtClean="0">
                <a:cs typeface="+mn-cs"/>
              </a:rPr>
              <a:t>I</a:t>
            </a:r>
            <a:r>
              <a:rPr lang="en-US" sz="2000" dirty="0" smtClean="0"/>
              <a:t>dentify availability of water on-site; confirm average volumes of available water; identify appropriate edible plants for water availability; determine appropriate irrigation method for water availability &amp; desired plants (irrigation techniques &amp; water policies discussed in forthcoming sections).</a:t>
            </a:r>
          </a:p>
          <a:p>
            <a:pPr>
              <a:defRPr/>
            </a:pPr>
            <a:r>
              <a:rPr lang="en-US" sz="2000" dirty="0" smtClean="0">
                <a:ea typeface="+mn-ea"/>
                <a:cs typeface="+mn-cs"/>
              </a:rPr>
              <a:t>Solar Energy – </a:t>
            </a:r>
            <a:r>
              <a:rPr lang="en-US" sz="2000" dirty="0" smtClean="0"/>
              <a:t>Evaluate the site’s cardinal orientation and immediate adjacencies; identify appropriate plants for solar conditions present; for more detailed information on sun/shade studies: </a:t>
            </a:r>
          </a:p>
          <a:p>
            <a:pPr>
              <a:defRPr/>
            </a:pPr>
            <a:r>
              <a:rPr lang="en-US" sz="2000" dirty="0" smtClean="0">
                <a:ea typeface="+mn-ea"/>
                <a:cs typeface="+mn-cs"/>
              </a:rPr>
              <a:t>Waste Management – </a:t>
            </a:r>
            <a:r>
              <a:rPr lang="en-US" sz="2000" dirty="0" smtClean="0"/>
              <a:t>Evaluate sites’ ability to handle green waste through composting; identify </a:t>
            </a:r>
            <a:r>
              <a:rPr lang="en-US" sz="1800" dirty="0" smtClean="0">
                <a:ea typeface="+mn-ea"/>
                <a:cs typeface="+mn-cs"/>
              </a:rPr>
              <a:t/>
            </a:r>
            <a:br>
              <a:rPr lang="en-US" sz="1800" dirty="0" smtClean="0">
                <a:ea typeface="+mn-ea"/>
                <a:cs typeface="+mn-cs"/>
              </a:rPr>
            </a:br>
            <a:r>
              <a:rPr lang="en-US" sz="1800" dirty="0" smtClean="0">
                <a:ea typeface="+mn-ea"/>
                <a:cs typeface="+mn-cs"/>
              </a:rPr>
              <a:t/>
            </a:r>
            <a:br>
              <a:rPr lang="en-US" sz="1800" dirty="0" smtClean="0">
                <a:ea typeface="+mn-ea"/>
                <a:cs typeface="+mn-cs"/>
              </a:rPr>
            </a:br>
            <a:r>
              <a:rPr lang="en-US" sz="1800" dirty="0" smtClean="0">
                <a:ea typeface="+mn-ea"/>
                <a:cs typeface="+mn-cs"/>
              </a:rPr>
              <a:t/>
            </a:r>
            <a:br>
              <a:rPr lang="en-US" sz="1800" dirty="0" smtClean="0">
                <a:ea typeface="+mn-ea"/>
                <a:cs typeface="+mn-cs"/>
              </a:rPr>
            </a:br>
            <a:endParaRPr lang="en-US" sz="1800" dirty="0" smtClean="0">
              <a:ea typeface="+mn-ea"/>
              <a:cs typeface="+mn-cs"/>
            </a:endParaRPr>
          </a:p>
          <a:p>
            <a:pPr marL="0" indent="0" fontAlgn="auto">
              <a:spcAft>
                <a:spcPts val="0"/>
              </a:spcAft>
              <a:buFont typeface="Wingdings" panose="05000000000000000000" pitchFamily="2" charset="2"/>
              <a:buNone/>
              <a:defRPr/>
            </a:pPr>
            <a:endParaRPr lang="en-US" sz="1800" dirty="0" smtClean="0">
              <a:ea typeface="+mn-ea"/>
              <a:cs typeface="+mn-cs"/>
            </a:endParaRPr>
          </a:p>
          <a:p>
            <a:pPr marL="0" indent="0" fontAlgn="auto">
              <a:spcAft>
                <a:spcPts val="0"/>
              </a:spcAft>
              <a:buFont typeface="Wingdings" panose="05000000000000000000" pitchFamily="2" charset="2"/>
              <a:buNone/>
              <a:defRPr/>
            </a:pPr>
            <a:endParaRPr lang="en-US" sz="1800" dirty="0" smtClean="0">
              <a:ea typeface="+mn-ea"/>
              <a:cs typeface="+mn-cs"/>
            </a:endParaRPr>
          </a:p>
          <a:p>
            <a:pPr marL="0" indent="0" fontAlgn="auto">
              <a:spcAft>
                <a:spcPts val="0"/>
              </a:spcAft>
              <a:buFont typeface="Wingdings" panose="05000000000000000000" pitchFamily="2" charset="2"/>
              <a:buNone/>
              <a:defRPr/>
            </a:pPr>
            <a:endParaRPr lang="en-US" sz="1800" dirty="0" smtClean="0">
              <a:ea typeface="+mn-ea"/>
              <a:cs typeface="+mn-cs"/>
            </a:endParaRPr>
          </a:p>
          <a:p>
            <a:pPr marL="0" indent="0" fontAlgn="auto">
              <a:spcAft>
                <a:spcPts val="0"/>
              </a:spcAft>
              <a:buFont typeface="Wingdings" panose="05000000000000000000" pitchFamily="2" charset="2"/>
              <a:buNone/>
              <a:defRPr/>
            </a:pPr>
            <a:endParaRPr lang="en-US" sz="1800" dirty="0" smtClean="0">
              <a:ea typeface="+mn-ea"/>
              <a:cs typeface="+mn-cs"/>
            </a:endParaRPr>
          </a:p>
          <a:p>
            <a:pPr marL="0" indent="0" algn="r" fontAlgn="auto">
              <a:spcAft>
                <a:spcPts val="0"/>
              </a:spcAft>
              <a:buFont typeface="Wingdings" panose="05000000000000000000" pitchFamily="2" charset="2"/>
              <a:buNone/>
              <a:defRPr/>
            </a:pPr>
            <a:r>
              <a:rPr lang="en-US" sz="1800" dirty="0" smtClean="0">
                <a:ea typeface="+mn-ea"/>
                <a:cs typeface="+mn-cs"/>
              </a:rPr>
              <a:t/>
            </a:r>
            <a:br>
              <a:rPr lang="en-US" sz="1800" dirty="0" smtClean="0">
                <a:ea typeface="+mn-ea"/>
                <a:cs typeface="+mn-cs"/>
              </a:rPr>
            </a:br>
            <a:r>
              <a:rPr lang="en-US" sz="1800" dirty="0" smtClean="0">
                <a:ea typeface="+mn-ea"/>
                <a:cs typeface="+mn-cs"/>
              </a:rPr>
              <a:t/>
            </a:r>
            <a:br>
              <a:rPr lang="en-US" sz="1800" dirty="0" smtClean="0">
                <a:ea typeface="+mn-ea"/>
                <a:cs typeface="+mn-cs"/>
              </a:rPr>
            </a:br>
            <a:endParaRPr lang="en-US" sz="1800" dirty="0" smtClean="0">
              <a:ea typeface="+mn-ea"/>
              <a:cs typeface="+mn-cs"/>
            </a:endParaRPr>
          </a:p>
        </p:txBody>
      </p:sp>
    </p:spTree>
    <p:extLst>
      <p:ext uri="{BB962C8B-B14F-4D97-AF65-F5344CB8AC3E}">
        <p14:creationId xmlns:p14="http://schemas.microsoft.com/office/powerpoint/2010/main" val="5443244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8"/>
          <p:cNvSpPr txBox="1">
            <a:spLocks/>
          </p:cNvSpPr>
          <p:nvPr/>
        </p:nvSpPr>
        <p:spPr>
          <a:xfrm>
            <a:off x="523874" y="1356188"/>
            <a:ext cx="6529389" cy="1014412"/>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2400" dirty="0" smtClean="0">
                <a:hlinkClick r:id="rId3"/>
              </a:rPr>
              <a:t>http://www.nrel.gov/midc/solpos/solpos.html</a:t>
            </a:r>
            <a:endParaRPr lang="en-US" sz="2400" dirty="0" smtClean="0"/>
          </a:p>
          <a:p>
            <a:pPr>
              <a:defRPr/>
            </a:pPr>
            <a:r>
              <a:rPr lang="en-US" sz="2400" dirty="0" smtClean="0">
                <a:hlinkClick r:id="rId4"/>
              </a:rPr>
              <a:t>http://aa.usno.navy.mil/data/docs/AltAz.php</a:t>
            </a:r>
            <a:r>
              <a:rPr lang="en-US" sz="2400" dirty="0" smtClean="0"/>
              <a:t> </a:t>
            </a:r>
            <a:endParaRPr lang="en-US" sz="2400" dirty="0"/>
          </a:p>
        </p:txBody>
      </p:sp>
      <p:grpSp>
        <p:nvGrpSpPr>
          <p:cNvPr id="5" name="Group 4"/>
          <p:cNvGrpSpPr/>
          <p:nvPr/>
        </p:nvGrpSpPr>
        <p:grpSpPr>
          <a:xfrm>
            <a:off x="1257732" y="2464725"/>
            <a:ext cx="6699972" cy="3003550"/>
            <a:chOff x="534267" y="2654300"/>
            <a:chExt cx="7633421" cy="3524489"/>
          </a:xfrm>
        </p:grpSpPr>
        <p:sp>
          <p:nvSpPr>
            <p:cNvPr id="2" name="Rectangle 1"/>
            <p:cNvSpPr/>
            <p:nvPr/>
          </p:nvSpPr>
          <p:spPr>
            <a:xfrm>
              <a:off x="534267" y="2654300"/>
              <a:ext cx="7633421" cy="352448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4" name="Picture 5" descr="sun-shadow.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27683" y="2764750"/>
              <a:ext cx="4446588"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itle 1"/>
          <p:cNvSpPr txBox="1">
            <a:spLocks/>
          </p:cNvSpPr>
          <p:nvPr/>
        </p:nvSpPr>
        <p:spPr>
          <a:xfrm>
            <a:off x="523874" y="146051"/>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sz="4000" dirty="0" smtClean="0"/>
              <a:t>Addressing Existing Site Conditions:</a:t>
            </a:r>
            <a:r>
              <a:rPr lang="en-US" dirty="0" smtClean="0"/>
              <a:t/>
            </a:r>
            <a:br>
              <a:rPr lang="en-US" dirty="0" smtClean="0"/>
            </a:br>
            <a:r>
              <a:rPr lang="en-US" sz="2600" i="1" dirty="0" smtClean="0"/>
              <a:t>Solar Energy</a:t>
            </a:r>
            <a:endParaRPr lang="en-US" sz="2600" i="1" dirty="0"/>
          </a:p>
        </p:txBody>
      </p:sp>
      <p:sp>
        <p:nvSpPr>
          <p:cNvPr id="7" name="TextBox 6"/>
          <p:cNvSpPr txBox="1"/>
          <p:nvPr/>
        </p:nvSpPr>
        <p:spPr>
          <a:xfrm>
            <a:off x="3929063" y="5562400"/>
            <a:ext cx="5057775" cy="461665"/>
          </a:xfrm>
          <a:prstGeom prst="rect">
            <a:avLst/>
          </a:prstGeom>
          <a:noFill/>
        </p:spPr>
        <p:txBody>
          <a:bodyPr wrap="square" rtlCol="0">
            <a:spAutoFit/>
          </a:bodyPr>
          <a:lstStyle/>
          <a:p>
            <a:r>
              <a:rPr lang="en-US" sz="1200" dirty="0">
                <a:solidFill>
                  <a:schemeClr val="tx1">
                    <a:lumMod val="65000"/>
                    <a:lumOff val="35000"/>
                  </a:schemeClr>
                </a:solidFill>
                <a:latin typeface="Georgia" panose="02040502050405020303" pitchFamily="18" charset="0"/>
              </a:rPr>
              <a:t>Image source: http://www.idsketching.com/basic/toolbox-shadows/</a:t>
            </a:r>
          </a:p>
          <a:p>
            <a:endParaRPr lang="en-US" sz="1200" dirty="0">
              <a:latin typeface="Georgia" panose="02040502050405020303" pitchFamily="18" charset="0"/>
            </a:endParaRPr>
          </a:p>
        </p:txBody>
      </p:sp>
    </p:spTree>
    <p:extLst>
      <p:ext uri="{BB962C8B-B14F-4D97-AF65-F5344CB8AC3E}">
        <p14:creationId xmlns:p14="http://schemas.microsoft.com/office/powerpoint/2010/main" val="201743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8475" y="198438"/>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sz="4000" dirty="0" smtClean="0"/>
              <a:t>Addressing Site Program</a:t>
            </a:r>
            <a:r>
              <a:rPr lang="en-US" dirty="0" smtClean="0"/>
              <a:t/>
            </a:r>
            <a:br>
              <a:rPr lang="en-US" dirty="0" smtClean="0"/>
            </a:br>
            <a:r>
              <a:rPr lang="en-US" sz="2600" i="1" dirty="0" smtClean="0"/>
              <a:t>Balancing Form with Function</a:t>
            </a:r>
            <a:endParaRPr lang="en-US" sz="2600" i="1" dirty="0"/>
          </a:p>
        </p:txBody>
      </p:sp>
      <p:sp>
        <p:nvSpPr>
          <p:cNvPr id="3" name="Content Placeholder 2"/>
          <p:cNvSpPr txBox="1">
            <a:spLocks/>
          </p:cNvSpPr>
          <p:nvPr/>
        </p:nvSpPr>
        <p:spPr>
          <a:xfrm>
            <a:off x="259556" y="1471614"/>
            <a:ext cx="8645525" cy="354330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2400" dirty="0" smtClean="0"/>
              <a:t>Active Recreation</a:t>
            </a:r>
          </a:p>
          <a:p>
            <a:pPr>
              <a:defRPr/>
            </a:pPr>
            <a:r>
              <a:rPr lang="en-US" sz="2400" dirty="0" smtClean="0"/>
              <a:t>Gathering</a:t>
            </a:r>
          </a:p>
          <a:p>
            <a:pPr>
              <a:defRPr/>
            </a:pPr>
            <a:r>
              <a:rPr lang="en-US" sz="2400" dirty="0" smtClean="0"/>
              <a:t>Gardening</a:t>
            </a:r>
          </a:p>
          <a:p>
            <a:pPr>
              <a:defRPr/>
            </a:pPr>
            <a:r>
              <a:rPr lang="en-US" sz="2400" dirty="0" smtClean="0"/>
              <a:t>Dog Run</a:t>
            </a:r>
          </a:p>
          <a:p>
            <a:pPr>
              <a:defRPr/>
            </a:pPr>
            <a:r>
              <a:rPr lang="en-US" sz="2400" dirty="0" smtClean="0"/>
              <a:t>Outdoor Films</a:t>
            </a:r>
          </a:p>
          <a:p>
            <a:pPr>
              <a:defRPr/>
            </a:pPr>
            <a:r>
              <a:rPr lang="en-US" sz="2400" dirty="0" smtClean="0"/>
              <a:t>Playground</a:t>
            </a:r>
          </a:p>
          <a:p>
            <a:pPr>
              <a:defRPr/>
            </a:pPr>
            <a:r>
              <a:rPr lang="en-US" sz="2400" dirty="0" smtClean="0"/>
              <a:t>Outdoor Classroom</a:t>
            </a:r>
          </a:p>
          <a:p>
            <a:pPr>
              <a:buFont typeface="Wingdings" panose="05000000000000000000" pitchFamily="2" charset="2"/>
              <a:buNone/>
              <a:defRPr/>
            </a:pPr>
            <a:r>
              <a:rPr lang="en-US" dirty="0" smtClean="0"/>
              <a:t> 		          	</a:t>
            </a:r>
            <a:endParaRPr lang="en-US" dirty="0"/>
          </a:p>
        </p:txBody>
      </p:sp>
      <p:pic>
        <p:nvPicPr>
          <p:cNvPr id="4" name="Picture 3" descr="pepper plaza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25" y="1443038"/>
            <a:ext cx="5603875"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686300" y="5441140"/>
            <a:ext cx="4986337" cy="276999"/>
          </a:xfrm>
          <a:prstGeom prst="rect">
            <a:avLst/>
          </a:prstGeom>
          <a:noFill/>
        </p:spPr>
        <p:txBody>
          <a:bodyPr wrap="square" rtlCol="0">
            <a:spAutoFit/>
          </a:bodyPr>
          <a:lstStyle/>
          <a:p>
            <a:r>
              <a:rPr lang="en-US" sz="1200" dirty="0">
                <a:solidFill>
                  <a:schemeClr val="bg1">
                    <a:lumMod val="50000"/>
                  </a:schemeClr>
                </a:solidFill>
                <a:latin typeface="Georgia" panose="02040502050405020303" pitchFamily="18" charset="0"/>
              </a:rPr>
              <a:t>Image Source: “Beverly Pepper,” edited by </a:t>
            </a:r>
            <a:r>
              <a:rPr lang="en-US" sz="1200" dirty="0" err="1">
                <a:solidFill>
                  <a:schemeClr val="bg1">
                    <a:lumMod val="50000"/>
                  </a:schemeClr>
                </a:solidFill>
                <a:latin typeface="Georgia" panose="02040502050405020303" pitchFamily="18" charset="0"/>
              </a:rPr>
              <a:t>Spacemaker</a:t>
            </a:r>
            <a:r>
              <a:rPr lang="en-US" sz="1200" dirty="0">
                <a:solidFill>
                  <a:schemeClr val="bg1">
                    <a:lumMod val="50000"/>
                  </a:schemeClr>
                </a:solidFill>
                <a:latin typeface="Georgia" panose="02040502050405020303" pitchFamily="18" charset="0"/>
              </a:rPr>
              <a:t> </a:t>
            </a:r>
            <a:r>
              <a:rPr lang="en-US" sz="1200" dirty="0" smtClean="0">
                <a:solidFill>
                  <a:schemeClr val="bg1">
                    <a:lumMod val="50000"/>
                  </a:schemeClr>
                </a:solidFill>
                <a:latin typeface="Georgia" panose="02040502050405020303" pitchFamily="18" charset="0"/>
              </a:rPr>
              <a:t>Press</a:t>
            </a:r>
            <a:endParaRPr lang="en-US" sz="1200" dirty="0">
              <a:solidFill>
                <a:schemeClr val="bg1">
                  <a:lumMod val="50000"/>
                </a:schemeClr>
              </a:solidFill>
              <a:latin typeface="Georgia" panose="02040502050405020303" pitchFamily="18" charset="0"/>
            </a:endParaRPr>
          </a:p>
        </p:txBody>
      </p:sp>
    </p:spTree>
    <p:extLst>
      <p:ext uri="{BB962C8B-B14F-4D97-AF65-F5344CB8AC3E}">
        <p14:creationId xmlns:p14="http://schemas.microsoft.com/office/powerpoint/2010/main" val="41885121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8475" y="55563"/>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fontAlgn="auto">
              <a:spcAft>
                <a:spcPts val="0"/>
              </a:spcAft>
              <a:defRPr/>
            </a:pPr>
            <a:r>
              <a:rPr lang="en-US" sz="4000" dirty="0" smtClean="0">
                <a:ea typeface="+mj-ea"/>
                <a:cs typeface="+mj-cs"/>
              </a:rPr>
              <a:t>Assessing Client &amp; Users</a:t>
            </a:r>
            <a:r>
              <a:rPr lang="en-US" dirty="0" smtClean="0">
                <a:ea typeface="+mj-ea"/>
                <a:cs typeface="+mj-cs"/>
              </a:rPr>
              <a:t/>
            </a:r>
            <a:br>
              <a:rPr lang="en-US" dirty="0" smtClean="0">
                <a:ea typeface="+mj-ea"/>
                <a:cs typeface="+mj-cs"/>
              </a:rPr>
            </a:br>
            <a:r>
              <a:rPr lang="en-US" sz="2600" i="1" dirty="0" smtClean="0">
                <a:ea typeface="+mj-ea"/>
                <a:cs typeface="+mj-cs"/>
              </a:rPr>
              <a:t>Addressing Client &amp; User Conditions</a:t>
            </a:r>
            <a:endParaRPr lang="en-US" sz="2600" i="1" dirty="0">
              <a:ea typeface="+mj-ea"/>
              <a:cs typeface="+mj-cs"/>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7560" y="1171575"/>
            <a:ext cx="6309518" cy="41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057775" y="5572125"/>
            <a:ext cx="3608388" cy="461665"/>
          </a:xfrm>
          <a:prstGeom prst="rect">
            <a:avLst/>
          </a:prstGeom>
          <a:noFill/>
        </p:spPr>
        <p:txBody>
          <a:bodyPr wrap="square" rtlCol="0">
            <a:spAutoFit/>
          </a:bodyPr>
          <a:lstStyle/>
          <a:p>
            <a:r>
              <a:rPr lang="en-US" sz="1200" dirty="0">
                <a:solidFill>
                  <a:schemeClr val="tx1">
                    <a:lumMod val="65000"/>
                    <a:lumOff val="35000"/>
                  </a:schemeClr>
                </a:solidFill>
                <a:latin typeface="Georgia" panose="02040502050405020303" pitchFamily="18" charset="0"/>
              </a:rPr>
              <a:t>Image Source:  www.dwylandscapearchitects.com</a:t>
            </a:r>
          </a:p>
          <a:p>
            <a:endParaRPr lang="en-US" sz="1200" dirty="0">
              <a:latin typeface="Georgia" panose="02040502050405020303" pitchFamily="18" charset="0"/>
            </a:endParaRPr>
          </a:p>
        </p:txBody>
      </p:sp>
    </p:spTree>
    <p:extLst>
      <p:ext uri="{BB962C8B-B14F-4D97-AF65-F5344CB8AC3E}">
        <p14:creationId xmlns:p14="http://schemas.microsoft.com/office/powerpoint/2010/main" val="10015666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rot="16200000">
            <a:off x="-2505075" y="2324104"/>
            <a:ext cx="7153278" cy="1857375"/>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fontAlgn="auto">
              <a:spcAft>
                <a:spcPts val="0"/>
              </a:spcAft>
              <a:defRPr/>
            </a:pPr>
            <a:r>
              <a:rPr lang="en-US" sz="3600" dirty="0" smtClean="0">
                <a:ea typeface="+mj-ea"/>
                <a:cs typeface="+mj-cs"/>
              </a:rPr>
              <a:t>Assessing Site, Client &amp; Program</a:t>
            </a:r>
            <a:br>
              <a:rPr lang="en-US" sz="3600" dirty="0" smtClean="0">
                <a:ea typeface="+mj-ea"/>
                <a:cs typeface="+mj-cs"/>
              </a:rPr>
            </a:br>
            <a:r>
              <a:rPr lang="en-US" sz="2600" i="1" dirty="0" smtClean="0">
                <a:ea typeface="+mj-ea"/>
                <a:cs typeface="+mj-cs"/>
              </a:rPr>
              <a:t>Developing Alternatives</a:t>
            </a:r>
            <a:endParaRPr lang="en-US" sz="2600" i="1" dirty="0">
              <a:ea typeface="+mj-ea"/>
              <a:cs typeface="+mj-cs"/>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2" y="207963"/>
            <a:ext cx="5083175" cy="540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226051" y="5603028"/>
            <a:ext cx="3843338" cy="276999"/>
          </a:xfrm>
          <a:prstGeom prst="rect">
            <a:avLst/>
          </a:prstGeom>
          <a:noFill/>
        </p:spPr>
        <p:txBody>
          <a:bodyPr wrap="square" rtlCol="0">
            <a:spAutoFit/>
          </a:bodyPr>
          <a:lstStyle/>
          <a:p>
            <a:r>
              <a:rPr lang="en-US" sz="1200" dirty="0">
                <a:solidFill>
                  <a:schemeClr val="tx1">
                    <a:lumMod val="65000"/>
                    <a:lumOff val="35000"/>
                  </a:schemeClr>
                </a:solidFill>
                <a:latin typeface="Georgia" panose="02040502050405020303" pitchFamily="18" charset="0"/>
              </a:rPr>
              <a:t>Image Source:  “Site Planning” by Lynch &amp; </a:t>
            </a:r>
            <a:r>
              <a:rPr lang="en-US" sz="1200" dirty="0" smtClean="0">
                <a:solidFill>
                  <a:schemeClr val="tx1">
                    <a:lumMod val="65000"/>
                    <a:lumOff val="35000"/>
                  </a:schemeClr>
                </a:solidFill>
                <a:latin typeface="Georgia" panose="02040502050405020303" pitchFamily="18" charset="0"/>
              </a:rPr>
              <a:t>Hack</a:t>
            </a:r>
            <a:endParaRPr lang="en-US" sz="1200" dirty="0">
              <a:solidFill>
                <a:schemeClr val="tx1">
                  <a:lumMod val="65000"/>
                  <a:lumOff val="35000"/>
                </a:schemeClr>
              </a:solidFill>
              <a:latin typeface="Georgia" panose="02040502050405020303" pitchFamily="18" charset="0"/>
            </a:endParaRPr>
          </a:p>
        </p:txBody>
      </p:sp>
    </p:spTree>
    <p:extLst>
      <p:ext uri="{BB962C8B-B14F-4D97-AF65-F5344CB8AC3E}">
        <p14:creationId xmlns:p14="http://schemas.microsoft.com/office/powerpoint/2010/main" val="35069040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8475" y="255588"/>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fontAlgn="auto">
              <a:spcAft>
                <a:spcPts val="0"/>
              </a:spcAft>
              <a:defRPr/>
            </a:pPr>
            <a:r>
              <a:rPr lang="en-US" smtClean="0">
                <a:ea typeface="+mj-ea"/>
                <a:cs typeface="+mj-cs"/>
              </a:rPr>
              <a:t>Designing Places</a:t>
            </a:r>
            <a:br>
              <a:rPr lang="en-US" smtClean="0">
                <a:ea typeface="+mj-ea"/>
                <a:cs typeface="+mj-cs"/>
              </a:rPr>
            </a:br>
            <a:r>
              <a:rPr lang="en-US" sz="2600" i="1" smtClean="0">
                <a:ea typeface="+mj-ea"/>
                <a:cs typeface="+mj-cs"/>
              </a:rPr>
              <a:t>Using Space to Inform Use, Improve Function </a:t>
            </a:r>
            <a:br>
              <a:rPr lang="en-US" sz="2600" i="1" smtClean="0">
                <a:ea typeface="+mj-ea"/>
                <a:cs typeface="+mj-cs"/>
              </a:rPr>
            </a:br>
            <a:r>
              <a:rPr lang="en-US" sz="2600" i="1" smtClean="0">
                <a:ea typeface="+mj-ea"/>
                <a:cs typeface="+mj-cs"/>
              </a:rPr>
              <a:t>&amp; Create a Sense of Place</a:t>
            </a:r>
            <a:endParaRPr lang="en-US" sz="2600" i="1" dirty="0">
              <a:ea typeface="+mj-ea"/>
              <a:cs typeface="+mj-cs"/>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1917700"/>
            <a:ext cx="8682037"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586038" y="5216822"/>
            <a:ext cx="6080125" cy="461665"/>
          </a:xfrm>
          <a:prstGeom prst="rect">
            <a:avLst/>
          </a:prstGeom>
          <a:noFill/>
        </p:spPr>
        <p:txBody>
          <a:bodyPr wrap="square" rtlCol="0">
            <a:spAutoFit/>
          </a:bodyPr>
          <a:lstStyle/>
          <a:p>
            <a:pPr algn="r"/>
            <a:r>
              <a:rPr lang="en-US" sz="1200" dirty="0">
                <a:solidFill>
                  <a:schemeClr val="tx1">
                    <a:lumMod val="65000"/>
                    <a:lumOff val="35000"/>
                  </a:schemeClr>
                </a:solidFill>
                <a:latin typeface="Georgia" panose="02040502050405020303" pitchFamily="18" charset="0"/>
              </a:rPr>
              <a:t>Image Source:  “Form &amp; Fabric in Landscape Architecture” by C. Dee</a:t>
            </a:r>
          </a:p>
          <a:p>
            <a:pPr algn="r"/>
            <a:endParaRPr lang="en-US" sz="1200" dirty="0">
              <a:latin typeface="Georgia" panose="02040502050405020303" pitchFamily="18" charset="0"/>
            </a:endParaRPr>
          </a:p>
        </p:txBody>
      </p:sp>
    </p:spTree>
    <p:extLst>
      <p:ext uri="{BB962C8B-B14F-4D97-AF65-F5344CB8AC3E}">
        <p14:creationId xmlns:p14="http://schemas.microsoft.com/office/powerpoint/2010/main" val="42707400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8475" y="484188"/>
            <a:ext cx="3459164"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fontAlgn="auto">
              <a:spcAft>
                <a:spcPts val="0"/>
              </a:spcAft>
              <a:defRPr/>
            </a:pPr>
            <a:r>
              <a:rPr lang="en-US" dirty="0" smtClean="0">
                <a:ea typeface="+mj-ea"/>
                <a:cs typeface="+mj-cs"/>
              </a:rPr>
              <a:t>Designing Places:</a:t>
            </a:r>
            <a:br>
              <a:rPr lang="en-US" dirty="0" smtClean="0">
                <a:ea typeface="+mj-ea"/>
                <a:cs typeface="+mj-cs"/>
              </a:rPr>
            </a:br>
            <a:r>
              <a:rPr lang="en-US" sz="2600" i="1" dirty="0" smtClean="0">
                <a:ea typeface="+mj-ea"/>
                <a:cs typeface="+mj-cs"/>
              </a:rPr>
              <a:t>Using Plants  to </a:t>
            </a:r>
            <a:br>
              <a:rPr lang="en-US" sz="2600" i="1" dirty="0" smtClean="0">
                <a:ea typeface="+mj-ea"/>
                <a:cs typeface="+mj-cs"/>
              </a:rPr>
            </a:br>
            <a:r>
              <a:rPr lang="en-US" sz="2600" i="1" dirty="0" smtClean="0">
                <a:ea typeface="+mj-ea"/>
                <a:cs typeface="+mj-cs"/>
              </a:rPr>
              <a:t>Define Space</a:t>
            </a:r>
            <a:endParaRPr lang="en-US" sz="2600" i="1" dirty="0">
              <a:ea typeface="+mj-ea"/>
              <a:cs typeface="+mj-cs"/>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6263" y="1"/>
            <a:ext cx="4171951" cy="567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999331" y="4841142"/>
            <a:ext cx="2457451" cy="830997"/>
          </a:xfrm>
          <a:prstGeom prst="rect">
            <a:avLst/>
          </a:prstGeom>
          <a:noFill/>
        </p:spPr>
        <p:txBody>
          <a:bodyPr wrap="square" rtlCol="0">
            <a:spAutoFit/>
          </a:bodyPr>
          <a:lstStyle/>
          <a:p>
            <a:r>
              <a:rPr lang="en-US" sz="1200" dirty="0">
                <a:solidFill>
                  <a:schemeClr val="tx1">
                    <a:lumMod val="65000"/>
                    <a:lumOff val="35000"/>
                  </a:schemeClr>
                </a:solidFill>
                <a:latin typeface="Georgia" panose="02040502050405020303" pitchFamily="18" charset="0"/>
              </a:rPr>
              <a:t>Image Source:  “Form &amp; Fabric </a:t>
            </a:r>
            <a:br>
              <a:rPr lang="en-US" sz="1200" dirty="0">
                <a:solidFill>
                  <a:schemeClr val="tx1">
                    <a:lumMod val="65000"/>
                    <a:lumOff val="35000"/>
                  </a:schemeClr>
                </a:solidFill>
                <a:latin typeface="Georgia" panose="02040502050405020303" pitchFamily="18" charset="0"/>
              </a:rPr>
            </a:br>
            <a:r>
              <a:rPr lang="en-US" sz="1200" dirty="0">
                <a:solidFill>
                  <a:schemeClr val="tx1">
                    <a:lumMod val="65000"/>
                    <a:lumOff val="35000"/>
                  </a:schemeClr>
                </a:solidFill>
                <a:latin typeface="Georgia" panose="02040502050405020303" pitchFamily="18" charset="0"/>
              </a:rPr>
              <a:t>in Landscape Architecture” </a:t>
            </a:r>
            <a:br>
              <a:rPr lang="en-US" sz="1200" dirty="0">
                <a:solidFill>
                  <a:schemeClr val="tx1">
                    <a:lumMod val="65000"/>
                    <a:lumOff val="35000"/>
                  </a:schemeClr>
                </a:solidFill>
                <a:latin typeface="Georgia" panose="02040502050405020303" pitchFamily="18" charset="0"/>
              </a:rPr>
            </a:br>
            <a:r>
              <a:rPr lang="en-US" sz="1200" dirty="0">
                <a:solidFill>
                  <a:schemeClr val="tx1">
                    <a:lumMod val="65000"/>
                    <a:lumOff val="35000"/>
                  </a:schemeClr>
                </a:solidFill>
                <a:latin typeface="Georgia" panose="02040502050405020303" pitchFamily="18" charset="0"/>
              </a:rPr>
              <a:t>by C. Dee</a:t>
            </a:r>
          </a:p>
          <a:p>
            <a:endParaRPr lang="en-US" sz="1200" dirty="0">
              <a:latin typeface="Georgia" panose="02040502050405020303" pitchFamily="18" charset="0"/>
            </a:endParaRPr>
          </a:p>
        </p:txBody>
      </p:sp>
    </p:spTree>
    <p:extLst>
      <p:ext uri="{BB962C8B-B14F-4D97-AF65-F5344CB8AC3E}">
        <p14:creationId xmlns:p14="http://schemas.microsoft.com/office/powerpoint/2010/main" val="1890572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98475" y="484188"/>
            <a:ext cx="8645525"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fontAlgn="auto">
              <a:spcAft>
                <a:spcPts val="0"/>
              </a:spcAft>
              <a:defRPr/>
            </a:pPr>
            <a:r>
              <a:rPr lang="en-US" smtClean="0">
                <a:ea typeface="+mj-ea"/>
                <a:cs typeface="+mj-cs"/>
              </a:rPr>
              <a:t>Edible Landscape Components:</a:t>
            </a:r>
            <a:br>
              <a:rPr lang="en-US" smtClean="0">
                <a:ea typeface="+mj-ea"/>
                <a:cs typeface="+mj-cs"/>
              </a:rPr>
            </a:br>
            <a:r>
              <a:rPr lang="en-US" sz="2600" i="1" smtClean="0">
                <a:ea typeface="+mj-ea"/>
                <a:cs typeface="+mj-cs"/>
              </a:rPr>
              <a:t>Recognizing Plant Forms &amp; Symbiotic Design Opportunities </a:t>
            </a:r>
            <a:endParaRPr lang="en-US" sz="2600" i="1" dirty="0">
              <a:ea typeface="+mj-ea"/>
              <a:cs typeface="+mj-cs"/>
            </a:endParaRP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4" y="1600200"/>
            <a:ext cx="4346575" cy="392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137" y="1629569"/>
            <a:ext cx="4340225" cy="392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229351" y="5613401"/>
            <a:ext cx="2228850" cy="276999"/>
          </a:xfrm>
          <a:prstGeom prst="rect">
            <a:avLst/>
          </a:prstGeom>
          <a:noFill/>
        </p:spPr>
        <p:txBody>
          <a:bodyPr wrap="square" rtlCol="0">
            <a:spAutoFit/>
          </a:bodyPr>
          <a:lstStyle/>
          <a:p>
            <a:r>
              <a:rPr lang="en-US" sz="1200" dirty="0">
                <a:solidFill>
                  <a:schemeClr val="tx1">
                    <a:lumMod val="65000"/>
                    <a:lumOff val="35000"/>
                  </a:schemeClr>
                </a:solidFill>
                <a:latin typeface="Georgia" panose="02040502050405020303" pitchFamily="18" charset="0"/>
              </a:rPr>
              <a:t>Image Source:  C. </a:t>
            </a:r>
            <a:r>
              <a:rPr lang="en-US" sz="1200" dirty="0" err="1" smtClean="0">
                <a:solidFill>
                  <a:schemeClr val="tx1">
                    <a:lumMod val="65000"/>
                    <a:lumOff val="35000"/>
                  </a:schemeClr>
                </a:solidFill>
                <a:latin typeface="Georgia" panose="02040502050405020303" pitchFamily="18" charset="0"/>
              </a:rPr>
              <a:t>Napawan</a:t>
            </a:r>
            <a:endParaRPr lang="en-US" sz="1200" dirty="0">
              <a:solidFill>
                <a:schemeClr val="tx1">
                  <a:lumMod val="65000"/>
                  <a:lumOff val="35000"/>
                </a:schemeClr>
              </a:solidFill>
              <a:latin typeface="Georgia" panose="02040502050405020303" pitchFamily="18" charset="0"/>
            </a:endParaRPr>
          </a:p>
        </p:txBody>
      </p:sp>
    </p:spTree>
    <p:extLst>
      <p:ext uri="{BB962C8B-B14F-4D97-AF65-F5344CB8AC3E}">
        <p14:creationId xmlns:p14="http://schemas.microsoft.com/office/powerpoint/2010/main" val="36679240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8475" y="198438"/>
            <a:ext cx="8645525"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fontAlgn="auto">
              <a:spcAft>
                <a:spcPts val="0"/>
              </a:spcAft>
              <a:defRPr/>
            </a:pPr>
            <a:r>
              <a:rPr lang="en-US" smtClean="0">
                <a:ea typeface="+mj-ea"/>
                <a:cs typeface="+mj-cs"/>
              </a:rPr>
              <a:t>Container Planting</a:t>
            </a:r>
            <a:br>
              <a:rPr lang="en-US" smtClean="0">
                <a:ea typeface="+mj-ea"/>
                <a:cs typeface="+mj-cs"/>
              </a:rPr>
            </a:br>
            <a:endParaRPr lang="en-US" sz="2600" i="1" dirty="0">
              <a:ea typeface="+mj-ea"/>
              <a:cs typeface="+mj-cs"/>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5288" y="1016000"/>
            <a:ext cx="1981200"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container20-506x60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72275" y="2765425"/>
            <a:ext cx="205105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edible-landscape-ideas-8.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4325" y="1016000"/>
            <a:ext cx="623570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557713" y="5400675"/>
            <a:ext cx="4265612" cy="461665"/>
          </a:xfrm>
          <a:prstGeom prst="rect">
            <a:avLst/>
          </a:prstGeom>
          <a:noFill/>
        </p:spPr>
        <p:txBody>
          <a:bodyPr wrap="square" rtlCol="0">
            <a:spAutoFit/>
          </a:bodyPr>
          <a:lstStyle/>
          <a:p>
            <a:pPr algn="r"/>
            <a:r>
              <a:rPr lang="en-US" sz="1200" dirty="0">
                <a:solidFill>
                  <a:schemeClr val="tx1">
                    <a:lumMod val="65000"/>
                    <a:lumOff val="35000"/>
                  </a:schemeClr>
                </a:solidFill>
                <a:latin typeface="Georgia" panose="02040502050405020303" pitchFamily="18" charset="0"/>
              </a:rPr>
              <a:t>Image Source:  C. </a:t>
            </a:r>
            <a:r>
              <a:rPr lang="en-US" sz="1200" dirty="0" err="1">
                <a:solidFill>
                  <a:schemeClr val="tx1">
                    <a:lumMod val="65000"/>
                    <a:lumOff val="35000"/>
                  </a:schemeClr>
                </a:solidFill>
                <a:latin typeface="Georgia" panose="02040502050405020303" pitchFamily="18" charset="0"/>
              </a:rPr>
              <a:t>Napawan</a:t>
            </a:r>
            <a:endParaRPr lang="en-US" sz="1200" dirty="0">
              <a:solidFill>
                <a:schemeClr val="tx1">
                  <a:lumMod val="65000"/>
                  <a:lumOff val="35000"/>
                </a:schemeClr>
              </a:solidFill>
              <a:latin typeface="Georgia" panose="02040502050405020303" pitchFamily="18" charset="0"/>
            </a:endParaRPr>
          </a:p>
          <a:p>
            <a:pPr algn="r"/>
            <a:endParaRPr lang="en-US" sz="1200" dirty="0">
              <a:latin typeface="Georgia" panose="02040502050405020303" pitchFamily="18" charset="0"/>
            </a:endParaRPr>
          </a:p>
        </p:txBody>
      </p:sp>
    </p:spTree>
    <p:extLst>
      <p:ext uri="{BB962C8B-B14F-4D97-AF65-F5344CB8AC3E}">
        <p14:creationId xmlns:p14="http://schemas.microsoft.com/office/powerpoint/2010/main" val="36846628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20675" y="182564"/>
            <a:ext cx="8645525"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fontAlgn="auto">
              <a:spcAft>
                <a:spcPts val="0"/>
              </a:spcAft>
              <a:defRPr/>
            </a:pPr>
            <a:r>
              <a:rPr lang="en-US" dirty="0" smtClean="0">
                <a:ea typeface="+mj-ea"/>
                <a:cs typeface="+mj-cs"/>
              </a:rPr>
              <a:t>Carpets</a:t>
            </a:r>
            <a:endParaRPr lang="en-US" sz="2600" i="1" dirty="0">
              <a:ea typeface="+mj-ea"/>
              <a:cs typeface="+mj-cs"/>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 y="4654550"/>
            <a:ext cx="19272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4549" y="1082675"/>
            <a:ext cx="2290763" cy="197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4549" y="3227387"/>
            <a:ext cx="2290763"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4706" y="1082675"/>
            <a:ext cx="2284964" cy="197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4706" y="3227387"/>
            <a:ext cx="2284964"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529930" y="5668841"/>
            <a:ext cx="3794125" cy="276999"/>
          </a:xfrm>
          <a:prstGeom prst="rect">
            <a:avLst/>
          </a:prstGeom>
          <a:noFill/>
        </p:spPr>
        <p:txBody>
          <a:bodyPr wrap="square" rtlCol="0">
            <a:spAutoFit/>
          </a:bodyPr>
          <a:lstStyle/>
          <a:p>
            <a:pPr algn="r"/>
            <a:r>
              <a:rPr lang="en-US" sz="1200" dirty="0">
                <a:solidFill>
                  <a:schemeClr val="tx1">
                    <a:lumMod val="65000"/>
                    <a:lumOff val="35000"/>
                  </a:schemeClr>
                </a:solidFill>
                <a:latin typeface="Georgia" panose="02040502050405020303" pitchFamily="18" charset="0"/>
              </a:rPr>
              <a:t>Image Source:  C. </a:t>
            </a:r>
            <a:r>
              <a:rPr lang="en-US" sz="1200" dirty="0" err="1" smtClean="0">
                <a:solidFill>
                  <a:schemeClr val="tx1">
                    <a:lumMod val="65000"/>
                    <a:lumOff val="35000"/>
                  </a:schemeClr>
                </a:solidFill>
                <a:latin typeface="Georgia" panose="02040502050405020303" pitchFamily="18" charset="0"/>
              </a:rPr>
              <a:t>Napawan</a:t>
            </a:r>
            <a:endParaRPr lang="en-US" sz="1200" dirty="0">
              <a:solidFill>
                <a:schemeClr val="tx1">
                  <a:lumMod val="65000"/>
                  <a:lumOff val="35000"/>
                </a:schemeClr>
              </a:solidFill>
              <a:latin typeface="Georgia" panose="02040502050405020303" pitchFamily="18" charset="0"/>
            </a:endParaRPr>
          </a:p>
        </p:txBody>
      </p:sp>
    </p:spTree>
    <p:extLst>
      <p:ext uri="{BB962C8B-B14F-4D97-AF65-F5344CB8AC3E}">
        <p14:creationId xmlns:p14="http://schemas.microsoft.com/office/powerpoint/2010/main" val="32626793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Edible Landscape Types:</a:t>
            </a:r>
            <a:r>
              <a:rPr lang="en-US" sz="6600" dirty="0"/>
              <a:t/>
            </a:r>
            <a:br>
              <a:rPr lang="en-US" sz="6600" dirty="0"/>
            </a:br>
            <a:r>
              <a:rPr lang="en-US" sz="2800" i="1" dirty="0"/>
              <a:t>Balancing productive uses with existing landscape uses</a:t>
            </a:r>
            <a:endParaRPr lang="en-US" sz="2800" dirty="0"/>
          </a:p>
        </p:txBody>
      </p:sp>
      <p:sp>
        <p:nvSpPr>
          <p:cNvPr id="3" name="Content Placeholder 2"/>
          <p:cNvSpPr txBox="1">
            <a:spLocks/>
          </p:cNvSpPr>
          <p:nvPr/>
        </p:nvSpPr>
        <p:spPr>
          <a:xfrm>
            <a:off x="727074" y="5521325"/>
            <a:ext cx="7959726" cy="536576"/>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fontAlgn="auto">
              <a:spcAft>
                <a:spcPts val="0"/>
              </a:spcAft>
              <a:buFont typeface="Wingdings" panose="05000000000000000000" pitchFamily="2" charset="2"/>
              <a:buNone/>
              <a:defRPr/>
            </a:pPr>
            <a:r>
              <a:rPr lang="en-US" sz="1500" dirty="0" smtClean="0">
                <a:solidFill>
                  <a:schemeClr val="tx1">
                    <a:lumMod val="65000"/>
                    <a:lumOff val="35000"/>
                  </a:schemeClr>
                </a:solidFill>
                <a:ea typeface="+mn-ea"/>
                <a:cs typeface="+mn-cs"/>
              </a:rPr>
              <a:t>Image Source:  C. </a:t>
            </a:r>
            <a:r>
              <a:rPr lang="en-US" sz="1500" dirty="0" err="1" smtClean="0">
                <a:solidFill>
                  <a:schemeClr val="tx1">
                    <a:lumMod val="65000"/>
                    <a:lumOff val="35000"/>
                  </a:schemeClr>
                </a:solidFill>
                <a:ea typeface="+mn-ea"/>
                <a:cs typeface="+mn-cs"/>
              </a:rPr>
              <a:t>Napawan</a:t>
            </a:r>
            <a:endParaRPr lang="en-US" sz="1500" dirty="0">
              <a:solidFill>
                <a:schemeClr val="tx1">
                  <a:lumMod val="65000"/>
                  <a:lumOff val="35000"/>
                </a:schemeClr>
              </a:solidFill>
              <a:ea typeface="+mn-ea"/>
              <a:cs typeface="+mn-cs"/>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587" y="1793081"/>
            <a:ext cx="78708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73048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8475" y="446882"/>
            <a:ext cx="8645525"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fontAlgn="auto">
              <a:spcAft>
                <a:spcPts val="0"/>
              </a:spcAft>
              <a:defRPr/>
            </a:pPr>
            <a:r>
              <a:rPr lang="en-US" smtClean="0">
                <a:ea typeface="+mj-ea"/>
                <a:cs typeface="+mj-cs"/>
              </a:rPr>
              <a:t>Walls</a:t>
            </a:r>
            <a:br>
              <a:rPr lang="en-US" smtClean="0">
                <a:ea typeface="+mj-ea"/>
                <a:cs typeface="+mj-cs"/>
              </a:rPr>
            </a:br>
            <a:endParaRPr lang="en-US" sz="2600" i="1" dirty="0">
              <a:ea typeface="+mj-ea"/>
              <a:cs typeface="+mj-cs"/>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363" y="2093117"/>
            <a:ext cx="4127827" cy="326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0852" y="2093117"/>
            <a:ext cx="2442794" cy="326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3788" y="773112"/>
            <a:ext cx="19812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4988" y="395287"/>
            <a:ext cx="1981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721552" y="5545543"/>
            <a:ext cx="3536623" cy="276999"/>
          </a:xfrm>
          <a:prstGeom prst="rect">
            <a:avLst/>
          </a:prstGeom>
          <a:noFill/>
        </p:spPr>
        <p:txBody>
          <a:bodyPr wrap="square" rtlCol="0">
            <a:spAutoFit/>
          </a:bodyPr>
          <a:lstStyle/>
          <a:p>
            <a:pPr algn="r"/>
            <a:r>
              <a:rPr lang="en-US" sz="1200" dirty="0">
                <a:solidFill>
                  <a:schemeClr val="tx1">
                    <a:lumMod val="65000"/>
                    <a:lumOff val="35000"/>
                  </a:schemeClr>
                </a:solidFill>
                <a:latin typeface="Georgia" panose="02040502050405020303" pitchFamily="18" charset="0"/>
              </a:rPr>
              <a:t>Image Source:  C. </a:t>
            </a:r>
            <a:r>
              <a:rPr lang="en-US" sz="1200" dirty="0" err="1" smtClean="0">
                <a:solidFill>
                  <a:schemeClr val="tx1">
                    <a:lumMod val="65000"/>
                    <a:lumOff val="35000"/>
                  </a:schemeClr>
                </a:solidFill>
                <a:latin typeface="Georgia" panose="02040502050405020303" pitchFamily="18" charset="0"/>
              </a:rPr>
              <a:t>Napawan</a:t>
            </a:r>
            <a:endParaRPr lang="en-US" sz="1200" dirty="0">
              <a:solidFill>
                <a:schemeClr val="tx1">
                  <a:lumMod val="65000"/>
                  <a:lumOff val="35000"/>
                </a:schemeClr>
              </a:solidFill>
              <a:latin typeface="Georgia" panose="02040502050405020303" pitchFamily="18" charset="0"/>
            </a:endParaRPr>
          </a:p>
        </p:txBody>
      </p:sp>
    </p:spTree>
    <p:extLst>
      <p:ext uri="{BB962C8B-B14F-4D97-AF65-F5344CB8AC3E}">
        <p14:creationId xmlns:p14="http://schemas.microsoft.com/office/powerpoint/2010/main" val="15872699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8475" y="380207"/>
            <a:ext cx="8645525"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fontAlgn="auto">
              <a:spcAft>
                <a:spcPts val="0"/>
              </a:spcAft>
              <a:defRPr/>
            </a:pPr>
            <a:r>
              <a:rPr lang="en-US" dirty="0" smtClean="0">
                <a:ea typeface="+mj-ea"/>
                <a:cs typeface="+mj-cs"/>
              </a:rPr>
              <a:t>Columns &amp; Canopies</a:t>
            </a:r>
            <a:br>
              <a:rPr lang="en-US" dirty="0" smtClean="0">
                <a:ea typeface="+mj-ea"/>
                <a:cs typeface="+mj-cs"/>
              </a:rPr>
            </a:br>
            <a:endParaRPr lang="en-US" sz="2600" i="1" dirty="0">
              <a:ea typeface="+mj-ea"/>
              <a:cs typeface="+mj-cs"/>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8500" y="225425"/>
            <a:ext cx="19812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985" y="2133599"/>
            <a:ext cx="4591909"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4064" y="2133600"/>
            <a:ext cx="248972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086350" y="5592374"/>
            <a:ext cx="3365500" cy="276999"/>
          </a:xfrm>
          <a:prstGeom prst="rect">
            <a:avLst/>
          </a:prstGeom>
          <a:noFill/>
        </p:spPr>
        <p:txBody>
          <a:bodyPr wrap="square" rtlCol="0">
            <a:spAutoFit/>
          </a:bodyPr>
          <a:lstStyle/>
          <a:p>
            <a:pPr algn="r"/>
            <a:r>
              <a:rPr lang="en-US" sz="1200" dirty="0">
                <a:solidFill>
                  <a:schemeClr val="tx1">
                    <a:lumMod val="65000"/>
                    <a:lumOff val="35000"/>
                  </a:schemeClr>
                </a:solidFill>
                <a:latin typeface="Georgia" panose="02040502050405020303" pitchFamily="18" charset="0"/>
              </a:rPr>
              <a:t>Image Source:  C. </a:t>
            </a:r>
            <a:r>
              <a:rPr lang="en-US" sz="1200" dirty="0" err="1" smtClean="0">
                <a:solidFill>
                  <a:schemeClr val="tx1">
                    <a:lumMod val="65000"/>
                    <a:lumOff val="35000"/>
                  </a:schemeClr>
                </a:solidFill>
                <a:latin typeface="Georgia" panose="02040502050405020303" pitchFamily="18" charset="0"/>
              </a:rPr>
              <a:t>Napawan</a:t>
            </a:r>
            <a:endParaRPr lang="en-US" sz="1200" dirty="0">
              <a:solidFill>
                <a:schemeClr val="tx1">
                  <a:lumMod val="65000"/>
                  <a:lumOff val="35000"/>
                </a:schemeClr>
              </a:solidFill>
              <a:latin typeface="Georgia" panose="02040502050405020303" pitchFamily="18" charset="0"/>
            </a:endParaRPr>
          </a:p>
        </p:txBody>
      </p:sp>
    </p:spTree>
    <p:extLst>
      <p:ext uri="{BB962C8B-B14F-4D97-AF65-F5344CB8AC3E}">
        <p14:creationId xmlns:p14="http://schemas.microsoft.com/office/powerpoint/2010/main" val="32295034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4806" y="69850"/>
            <a:ext cx="8645525"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fontAlgn="auto">
              <a:spcAft>
                <a:spcPts val="0"/>
              </a:spcAft>
              <a:defRPr/>
            </a:pPr>
            <a:r>
              <a:rPr lang="en-US" smtClean="0">
                <a:ea typeface="+mj-ea"/>
                <a:cs typeface="+mj-cs"/>
              </a:rPr>
              <a:t>Designing a Planting Palette</a:t>
            </a:r>
            <a:br>
              <a:rPr lang="en-US" smtClean="0">
                <a:ea typeface="+mj-ea"/>
                <a:cs typeface="+mj-cs"/>
              </a:rPr>
            </a:br>
            <a:r>
              <a:rPr lang="en-US" sz="2600" i="1" smtClean="0">
                <a:ea typeface="+mj-ea"/>
                <a:cs typeface="+mj-cs"/>
              </a:rPr>
              <a:t>Space-Making Through Edible Plants</a:t>
            </a:r>
            <a:endParaRPr lang="en-US" sz="2600" i="1" dirty="0">
              <a:ea typeface="+mj-ea"/>
              <a:cs typeface="+mj-cs"/>
            </a:endParaRPr>
          </a:p>
        </p:txBody>
      </p:sp>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202" y="1293812"/>
            <a:ext cx="6084731" cy="4232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697567" y="5610160"/>
            <a:ext cx="3400425" cy="276999"/>
          </a:xfrm>
          <a:prstGeom prst="rect">
            <a:avLst/>
          </a:prstGeom>
          <a:noFill/>
        </p:spPr>
        <p:txBody>
          <a:bodyPr wrap="square" rtlCol="0">
            <a:spAutoFit/>
          </a:bodyPr>
          <a:lstStyle/>
          <a:p>
            <a:pPr algn="r"/>
            <a:r>
              <a:rPr lang="en-US" sz="1200" dirty="0">
                <a:solidFill>
                  <a:schemeClr val="tx1">
                    <a:lumMod val="65000"/>
                    <a:lumOff val="35000"/>
                  </a:schemeClr>
                </a:solidFill>
                <a:latin typeface="Georgia" panose="02040502050405020303" pitchFamily="18" charset="0"/>
              </a:rPr>
              <a:t>Image Source:  C. </a:t>
            </a:r>
            <a:r>
              <a:rPr lang="en-US" sz="1200" dirty="0" err="1" smtClean="0">
                <a:solidFill>
                  <a:schemeClr val="tx1">
                    <a:lumMod val="65000"/>
                    <a:lumOff val="35000"/>
                  </a:schemeClr>
                </a:solidFill>
                <a:latin typeface="Georgia" panose="02040502050405020303" pitchFamily="18" charset="0"/>
              </a:rPr>
              <a:t>Napawan</a:t>
            </a:r>
            <a:endParaRPr lang="en-US" sz="1200" dirty="0">
              <a:solidFill>
                <a:schemeClr val="tx1">
                  <a:lumMod val="65000"/>
                  <a:lumOff val="35000"/>
                </a:schemeClr>
              </a:solidFill>
              <a:latin typeface="Georgia" panose="02040502050405020303" pitchFamily="18" charset="0"/>
            </a:endParaRPr>
          </a:p>
        </p:txBody>
      </p:sp>
    </p:spTree>
    <p:extLst>
      <p:ext uri="{BB962C8B-B14F-4D97-AF65-F5344CB8AC3E}">
        <p14:creationId xmlns:p14="http://schemas.microsoft.com/office/powerpoint/2010/main" val="7980288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8475" y="55564"/>
            <a:ext cx="8167688"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US" sz="4000" dirty="0" smtClean="0"/>
              <a:t>Designing a Planting Palette</a:t>
            </a:r>
            <a:r>
              <a:rPr lang="en-US" dirty="0" smtClean="0"/>
              <a:t/>
            </a:r>
            <a:br>
              <a:rPr lang="en-US" dirty="0" smtClean="0"/>
            </a:br>
            <a:r>
              <a:rPr lang="en-US" sz="2600" i="1" dirty="0" smtClean="0"/>
              <a:t>Potential  Edible-Ornamental Plant Incompatibilities</a:t>
            </a:r>
            <a:endParaRPr lang="en-US" sz="2600" i="1" dirty="0"/>
          </a:p>
        </p:txBody>
      </p:sp>
      <p:pic>
        <p:nvPicPr>
          <p:cNvPr id="3" name="Content Placeholder 3" descr="cedar_apple_rust.jpg"/>
          <p:cNvPicPr>
            <a:picLocks noChangeAspect="1"/>
          </p:cNvPicPr>
          <p:nvPr/>
        </p:nvPicPr>
        <p:blipFill>
          <a:blip r:embed="rId3">
            <a:extLst>
              <a:ext uri="{28A0092B-C50C-407E-A947-70E740481C1C}">
                <a14:useLocalDpi xmlns:a14="http://schemas.microsoft.com/office/drawing/2010/main" val="0"/>
              </a:ext>
            </a:extLst>
          </a:blip>
          <a:srcRect b="7121"/>
          <a:stretch>
            <a:fillRect/>
          </a:stretch>
        </p:blipFill>
        <p:spPr bwMode="auto">
          <a:xfrm>
            <a:off x="604838" y="1608139"/>
            <a:ext cx="3095625" cy="21534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778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4838" y="4149176"/>
            <a:ext cx="2062162"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Taxus7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52748" y="4144414"/>
            <a:ext cx="2068513"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WhitePine08.jpg"/>
          <p:cNvPicPr>
            <a:picLocks noChangeAspect="1"/>
          </p:cNvPicPr>
          <p:nvPr/>
        </p:nvPicPr>
        <p:blipFill>
          <a:blip r:embed="rId6">
            <a:extLst>
              <a:ext uri="{28A0092B-C50C-407E-A947-70E740481C1C}">
                <a14:useLocalDpi xmlns:a14="http://schemas.microsoft.com/office/drawing/2010/main" val="0"/>
              </a:ext>
            </a:extLst>
          </a:blip>
          <a:srcRect r="5357"/>
          <a:stretch>
            <a:fillRect/>
          </a:stretch>
        </p:blipFill>
        <p:spPr bwMode="auto">
          <a:xfrm>
            <a:off x="4306888" y="1581152"/>
            <a:ext cx="3095723" cy="218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a:xfrm>
            <a:off x="604838" y="1171577"/>
            <a:ext cx="8167688" cy="2590042"/>
          </a:xfrm>
          <a:prstGeom prst="rect">
            <a:avLst/>
          </a:prstGeom>
        </p:spPr>
        <p:txBody>
          <a:bodyPr/>
          <a:lstStyle/>
          <a:p>
            <a:pPr fontAlgn="auto">
              <a:spcBef>
                <a:spcPts val="2000"/>
              </a:spcBef>
              <a:spcAft>
                <a:spcPts val="0"/>
              </a:spcAft>
              <a:buClr>
                <a:schemeClr val="accent1"/>
              </a:buClr>
              <a:buSzPct val="75000"/>
              <a:defRPr/>
            </a:pPr>
            <a:r>
              <a:rPr lang="en-US" dirty="0">
                <a:latin typeface="Georgia" panose="02040502050405020303" pitchFamily="18" charset="0"/>
                <a:ea typeface="+mn-ea"/>
              </a:rPr>
              <a:t>apples &amp; cedars:			</a:t>
            </a:r>
            <a:r>
              <a:rPr lang="en-US" dirty="0" smtClean="0">
                <a:latin typeface="Georgia" panose="02040502050405020303" pitchFamily="18" charset="0"/>
                <a:ea typeface="+mn-ea"/>
              </a:rPr>
              <a:t>                 </a:t>
            </a:r>
            <a:r>
              <a:rPr lang="en-US" dirty="0" smtClean="0">
                <a:latin typeface="Georgia" panose="02040502050405020303" pitchFamily="18" charset="0"/>
              </a:rPr>
              <a:t>white </a:t>
            </a:r>
            <a:r>
              <a:rPr lang="en-US" dirty="0">
                <a:latin typeface="Georgia" panose="02040502050405020303" pitchFamily="18" charset="0"/>
              </a:rPr>
              <a:t>pines &amp; currants</a:t>
            </a:r>
            <a:r>
              <a:rPr lang="en-US" dirty="0" smtClean="0">
                <a:latin typeface="Georgia" panose="02040502050405020303" pitchFamily="18" charset="0"/>
              </a:rPr>
              <a:t>:</a:t>
            </a:r>
            <a:r>
              <a:rPr lang="en-US" dirty="0">
                <a:latin typeface="Georgia" panose="02040502050405020303" pitchFamily="18" charset="0"/>
                <a:ea typeface="+mn-ea"/>
              </a:rPr>
              <a:t>	</a:t>
            </a:r>
            <a:r>
              <a:rPr lang="en-US" dirty="0">
                <a:solidFill>
                  <a:schemeClr val="bg1">
                    <a:lumMod val="50000"/>
                  </a:schemeClr>
                </a:solidFill>
                <a:latin typeface="Georgia" panose="02040502050405020303" pitchFamily="18" charset="0"/>
                <a:ea typeface="+mn-ea"/>
              </a:rPr>
              <a:t>	</a:t>
            </a:r>
            <a:r>
              <a:rPr lang="en-US" sz="2000" dirty="0">
                <a:solidFill>
                  <a:schemeClr val="tx1">
                    <a:lumMod val="65000"/>
                    <a:lumOff val="35000"/>
                  </a:schemeClr>
                </a:solidFill>
                <a:latin typeface="+mj-lt"/>
                <a:ea typeface="+mn-ea"/>
              </a:rPr>
              <a:t>		</a:t>
            </a:r>
          </a:p>
        </p:txBody>
      </p:sp>
      <p:sp>
        <p:nvSpPr>
          <p:cNvPr id="8" name="TextBox 7"/>
          <p:cNvSpPr txBox="1"/>
          <p:nvPr/>
        </p:nvSpPr>
        <p:spPr>
          <a:xfrm>
            <a:off x="604838" y="3810622"/>
            <a:ext cx="2466975" cy="338554"/>
          </a:xfrm>
          <a:prstGeom prst="rect">
            <a:avLst/>
          </a:prstGeom>
          <a:noFill/>
        </p:spPr>
        <p:txBody>
          <a:bodyPr wrap="square" rtlCol="0">
            <a:spAutoFit/>
          </a:bodyPr>
          <a:lstStyle/>
          <a:p>
            <a:r>
              <a:rPr lang="en-US" sz="1600" dirty="0" err="1">
                <a:latin typeface="Georgia" panose="02040502050405020303" pitchFamily="18" charset="0"/>
              </a:rPr>
              <a:t>t</a:t>
            </a:r>
            <a:r>
              <a:rPr lang="en-US" sz="1600" dirty="0" err="1" smtClean="0">
                <a:latin typeface="Georgia" panose="02040502050405020303" pitchFamily="18" charset="0"/>
              </a:rPr>
              <a:t>axus</a:t>
            </a:r>
            <a:r>
              <a:rPr lang="en-US" sz="1600" dirty="0" smtClean="0">
                <a:latin typeface="Georgia" panose="02040502050405020303" pitchFamily="18" charset="0"/>
              </a:rPr>
              <a:t> (yew) hedges: </a:t>
            </a:r>
            <a:endParaRPr lang="en-US" sz="1600" dirty="0">
              <a:latin typeface="Georgia" panose="02040502050405020303" pitchFamily="18" charset="0"/>
            </a:endParaRPr>
          </a:p>
        </p:txBody>
      </p:sp>
      <p:sp>
        <p:nvSpPr>
          <p:cNvPr id="9" name="TextBox 8"/>
          <p:cNvSpPr txBox="1"/>
          <p:nvPr/>
        </p:nvSpPr>
        <p:spPr>
          <a:xfrm>
            <a:off x="5307009" y="4144414"/>
            <a:ext cx="2900362" cy="1077218"/>
          </a:xfrm>
          <a:prstGeom prst="rect">
            <a:avLst/>
          </a:prstGeom>
          <a:noFill/>
        </p:spPr>
        <p:txBody>
          <a:bodyPr wrap="square" rtlCol="0">
            <a:spAutoFit/>
          </a:bodyPr>
          <a:lstStyle/>
          <a:p>
            <a:pPr fontAlgn="auto">
              <a:spcBef>
                <a:spcPts val="2000"/>
              </a:spcBef>
              <a:spcAft>
                <a:spcPts val="0"/>
              </a:spcAft>
              <a:buClr>
                <a:schemeClr val="accent1"/>
              </a:buClr>
              <a:buSzPct val="75000"/>
              <a:buFont typeface="Wingdings" pitchFamily="2" charset="2"/>
              <a:buNone/>
              <a:defRPr/>
            </a:pPr>
            <a:r>
              <a:rPr lang="en-US" sz="1600" dirty="0">
                <a:solidFill>
                  <a:schemeClr val="tx1">
                    <a:lumMod val="50000"/>
                    <a:lumOff val="50000"/>
                  </a:schemeClr>
                </a:solidFill>
                <a:latin typeface="Georgia" panose="02040502050405020303" pitchFamily="18" charset="0"/>
              </a:rPr>
              <a:t>Image Sources: </a:t>
            </a:r>
            <a:r>
              <a:rPr lang="en-US" sz="1600" dirty="0" smtClean="0">
                <a:solidFill>
                  <a:schemeClr val="tx1">
                    <a:lumMod val="50000"/>
                    <a:lumOff val="50000"/>
                  </a:schemeClr>
                </a:solidFill>
                <a:latin typeface="Georgia" panose="02040502050405020303" pitchFamily="18" charset="0"/>
              </a:rPr>
              <a:t>www.plantsystematics.org</a:t>
            </a:r>
            <a:r>
              <a:rPr lang="en-US" sz="1600" dirty="0">
                <a:solidFill>
                  <a:schemeClr val="tx1">
                    <a:lumMod val="50000"/>
                    <a:lumOff val="50000"/>
                  </a:schemeClr>
                </a:solidFill>
                <a:latin typeface="Georgia" panose="02040502050405020303" pitchFamily="18" charset="0"/>
              </a:rPr>
              <a:t>/ </a:t>
            </a:r>
            <a:r>
              <a:rPr lang="en-US" sz="1600" dirty="0" smtClean="0">
                <a:solidFill>
                  <a:schemeClr val="tx1">
                    <a:lumMod val="50000"/>
                    <a:lumOff val="50000"/>
                  </a:schemeClr>
                </a:solidFill>
                <a:latin typeface="Georgia" panose="02040502050405020303" pitchFamily="18" charset="0"/>
              </a:rPr>
              <a:t>http</a:t>
            </a:r>
            <a:r>
              <a:rPr lang="en-US" sz="1600" dirty="0">
                <a:solidFill>
                  <a:schemeClr val="tx1">
                    <a:lumMod val="50000"/>
                    <a:lumOff val="50000"/>
                  </a:schemeClr>
                </a:solidFill>
                <a:latin typeface="Georgia" panose="02040502050405020303" pitchFamily="18" charset="0"/>
              </a:rPr>
              <a:t>://ohioline.osu.edu </a:t>
            </a:r>
            <a:r>
              <a:rPr lang="en-US" sz="1600" dirty="0" smtClean="0">
                <a:solidFill>
                  <a:schemeClr val="tx1">
                    <a:lumMod val="50000"/>
                    <a:lumOff val="50000"/>
                  </a:schemeClr>
                </a:solidFill>
                <a:latin typeface="Georgia" panose="02040502050405020303" pitchFamily="18" charset="0"/>
              </a:rPr>
              <a:t>http</a:t>
            </a:r>
            <a:r>
              <a:rPr lang="en-US" sz="1600" dirty="0">
                <a:solidFill>
                  <a:schemeClr val="tx1">
                    <a:lumMod val="50000"/>
                    <a:lumOff val="50000"/>
                  </a:schemeClr>
                </a:solidFill>
                <a:latin typeface="Georgia" panose="02040502050405020303" pitchFamily="18" charset="0"/>
              </a:rPr>
              <a:t>://</a:t>
            </a:r>
            <a:r>
              <a:rPr lang="en-US" sz="1600" dirty="0" smtClean="0">
                <a:solidFill>
                  <a:schemeClr val="tx1">
                    <a:lumMod val="50000"/>
                    <a:lumOff val="50000"/>
                  </a:schemeClr>
                </a:solidFill>
                <a:latin typeface="Georgia" panose="02040502050405020303" pitchFamily="18" charset="0"/>
              </a:rPr>
              <a:t>osufacts.okstate.edu</a:t>
            </a:r>
            <a:endParaRPr lang="en-US" sz="1600" dirty="0">
              <a:solidFill>
                <a:schemeClr val="tx1">
                  <a:lumMod val="50000"/>
                  <a:lumOff val="50000"/>
                </a:schemeClr>
              </a:solidFill>
              <a:latin typeface="Georgia" panose="02040502050405020303" pitchFamily="18" charset="0"/>
            </a:endParaRPr>
          </a:p>
        </p:txBody>
      </p:sp>
    </p:spTree>
    <p:extLst>
      <p:ext uri="{BB962C8B-B14F-4D97-AF65-F5344CB8AC3E}">
        <p14:creationId xmlns:p14="http://schemas.microsoft.com/office/powerpoint/2010/main" val="3586657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59556" y="169863"/>
            <a:ext cx="8645525"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fontAlgn="auto">
              <a:spcAft>
                <a:spcPts val="0"/>
              </a:spcAft>
              <a:defRPr/>
            </a:pPr>
            <a:r>
              <a:rPr lang="en-US" dirty="0" smtClean="0">
                <a:ea typeface="+mj-ea"/>
                <a:cs typeface="+mj-cs"/>
              </a:rPr>
              <a:t>Designing for Beauty</a:t>
            </a:r>
            <a:br>
              <a:rPr lang="en-US" dirty="0" smtClean="0">
                <a:ea typeface="+mj-ea"/>
                <a:cs typeface="+mj-cs"/>
              </a:rPr>
            </a:br>
            <a:r>
              <a:rPr lang="en-US" sz="2600" i="1" dirty="0" smtClean="0">
                <a:ea typeface="+mj-ea"/>
                <a:cs typeface="+mj-cs"/>
              </a:rPr>
              <a:t>A Garden Loved is a Garden that Lasts</a:t>
            </a:r>
            <a:endParaRPr lang="en-US" sz="2600" i="1" dirty="0">
              <a:ea typeface="+mj-ea"/>
              <a:cs typeface="+mj-cs"/>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831" y="1363663"/>
            <a:ext cx="3798888"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2319" y="1363663"/>
            <a:ext cx="3970337"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323806" y="5628979"/>
            <a:ext cx="2228850" cy="461665"/>
          </a:xfrm>
          <a:prstGeom prst="rect">
            <a:avLst/>
          </a:prstGeom>
          <a:noFill/>
        </p:spPr>
        <p:txBody>
          <a:bodyPr wrap="square" rtlCol="0">
            <a:spAutoFit/>
          </a:bodyPr>
          <a:lstStyle/>
          <a:p>
            <a:r>
              <a:rPr lang="en-US" sz="1200" dirty="0">
                <a:solidFill>
                  <a:schemeClr val="tx1">
                    <a:lumMod val="65000"/>
                    <a:lumOff val="35000"/>
                  </a:schemeClr>
                </a:solidFill>
                <a:latin typeface="Georgia" panose="02040502050405020303" pitchFamily="18" charset="0"/>
              </a:rPr>
              <a:t>Image Source:  C. </a:t>
            </a:r>
            <a:r>
              <a:rPr lang="en-US" sz="1200" dirty="0" err="1">
                <a:solidFill>
                  <a:schemeClr val="tx1">
                    <a:lumMod val="65000"/>
                    <a:lumOff val="35000"/>
                  </a:schemeClr>
                </a:solidFill>
                <a:latin typeface="Georgia" panose="02040502050405020303" pitchFamily="18" charset="0"/>
              </a:rPr>
              <a:t>Napawan</a:t>
            </a:r>
            <a:endParaRPr lang="en-US" sz="1200" dirty="0">
              <a:solidFill>
                <a:schemeClr val="tx1">
                  <a:lumMod val="65000"/>
                  <a:lumOff val="35000"/>
                </a:schemeClr>
              </a:solidFill>
              <a:latin typeface="Georgia" panose="02040502050405020303" pitchFamily="18" charset="0"/>
            </a:endParaRPr>
          </a:p>
          <a:p>
            <a:endParaRPr lang="en-US" sz="1200" dirty="0">
              <a:latin typeface="Georgia" panose="02040502050405020303" pitchFamily="18" charset="0"/>
            </a:endParaRPr>
          </a:p>
        </p:txBody>
      </p:sp>
    </p:spTree>
    <p:extLst>
      <p:ext uri="{BB962C8B-B14F-4D97-AF65-F5344CB8AC3E}">
        <p14:creationId xmlns:p14="http://schemas.microsoft.com/office/powerpoint/2010/main" val="1519113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55600" y="198438"/>
            <a:ext cx="8645525"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fontAlgn="auto">
              <a:spcAft>
                <a:spcPts val="0"/>
              </a:spcAft>
              <a:defRPr/>
            </a:pPr>
            <a:r>
              <a:rPr lang="en-US" smtClean="0">
                <a:ea typeface="+mj-ea"/>
                <a:cs typeface="+mj-cs"/>
              </a:rPr>
              <a:t>UC Davis Good Life Garden</a:t>
            </a:r>
            <a:endParaRPr lang="en-US" sz="2600" i="1" dirty="0">
              <a:ea typeface="+mj-ea"/>
              <a:cs typeface="+mj-cs"/>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1095375"/>
            <a:ext cx="5881688"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886450" y="5557540"/>
            <a:ext cx="2143125" cy="461665"/>
          </a:xfrm>
          <a:prstGeom prst="rect">
            <a:avLst/>
          </a:prstGeom>
          <a:noFill/>
        </p:spPr>
        <p:txBody>
          <a:bodyPr wrap="square" rtlCol="0">
            <a:spAutoFit/>
          </a:bodyPr>
          <a:lstStyle/>
          <a:p>
            <a:r>
              <a:rPr lang="en-US" sz="1200" dirty="0">
                <a:solidFill>
                  <a:schemeClr val="tx1">
                    <a:lumMod val="65000"/>
                    <a:lumOff val="35000"/>
                  </a:schemeClr>
                </a:solidFill>
                <a:latin typeface="Georgia" panose="02040502050405020303" pitchFamily="18" charset="0"/>
              </a:rPr>
              <a:t>Image Source:  C. </a:t>
            </a:r>
            <a:r>
              <a:rPr lang="en-US" sz="1200" dirty="0" err="1">
                <a:solidFill>
                  <a:schemeClr val="tx1">
                    <a:lumMod val="65000"/>
                    <a:lumOff val="35000"/>
                  </a:schemeClr>
                </a:solidFill>
                <a:latin typeface="Georgia" panose="02040502050405020303" pitchFamily="18" charset="0"/>
              </a:rPr>
              <a:t>Napawan</a:t>
            </a:r>
            <a:endParaRPr lang="en-US" sz="1200" dirty="0">
              <a:solidFill>
                <a:schemeClr val="tx1">
                  <a:lumMod val="65000"/>
                  <a:lumOff val="35000"/>
                </a:schemeClr>
              </a:solidFill>
              <a:latin typeface="Georgia" panose="02040502050405020303" pitchFamily="18" charset="0"/>
            </a:endParaRPr>
          </a:p>
          <a:p>
            <a:endParaRPr lang="en-US" sz="1200" dirty="0">
              <a:latin typeface="Georgia" panose="02040502050405020303" pitchFamily="18" charset="0"/>
            </a:endParaRPr>
          </a:p>
        </p:txBody>
      </p:sp>
    </p:spTree>
    <p:extLst>
      <p:ext uri="{BB962C8B-B14F-4D97-AF65-F5344CB8AC3E}">
        <p14:creationId xmlns:p14="http://schemas.microsoft.com/office/powerpoint/2010/main" val="4098907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4793" y="169862"/>
            <a:ext cx="8645525"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fontAlgn="auto">
              <a:spcAft>
                <a:spcPts val="0"/>
              </a:spcAft>
              <a:defRPr/>
            </a:pPr>
            <a:r>
              <a:rPr lang="en-US" dirty="0" smtClean="0">
                <a:ea typeface="+mj-ea"/>
                <a:cs typeface="+mj-cs"/>
              </a:rPr>
              <a:t>Educational Role</a:t>
            </a:r>
            <a:br>
              <a:rPr lang="en-US" dirty="0" smtClean="0">
                <a:ea typeface="+mj-ea"/>
                <a:cs typeface="+mj-cs"/>
              </a:rPr>
            </a:br>
            <a:r>
              <a:rPr lang="en-US" sz="2600" i="1" dirty="0" smtClean="0">
                <a:ea typeface="+mj-ea"/>
                <a:cs typeface="+mj-cs"/>
              </a:rPr>
              <a:t>Shaping Space, Informing Use, and Changing Habits</a:t>
            </a:r>
            <a:endParaRPr lang="en-US" sz="2600" i="1" dirty="0">
              <a:ea typeface="+mj-ea"/>
              <a:cs typeface="+mj-cs"/>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538" y="1336675"/>
            <a:ext cx="6142037"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115051" y="5616576"/>
            <a:ext cx="2557462" cy="461665"/>
          </a:xfrm>
          <a:prstGeom prst="rect">
            <a:avLst/>
          </a:prstGeom>
          <a:noFill/>
        </p:spPr>
        <p:txBody>
          <a:bodyPr wrap="square" rtlCol="0">
            <a:spAutoFit/>
          </a:bodyPr>
          <a:lstStyle/>
          <a:p>
            <a:r>
              <a:rPr lang="en-US" sz="1200" dirty="0">
                <a:solidFill>
                  <a:schemeClr val="tx1">
                    <a:lumMod val="65000"/>
                    <a:lumOff val="35000"/>
                  </a:schemeClr>
                </a:solidFill>
                <a:latin typeface="Georgia" panose="02040502050405020303" pitchFamily="18" charset="0"/>
              </a:rPr>
              <a:t>Image Source:  C. </a:t>
            </a:r>
            <a:r>
              <a:rPr lang="en-US" sz="1200" dirty="0" err="1">
                <a:solidFill>
                  <a:schemeClr val="tx1">
                    <a:lumMod val="65000"/>
                    <a:lumOff val="35000"/>
                  </a:schemeClr>
                </a:solidFill>
                <a:latin typeface="Georgia" panose="02040502050405020303" pitchFamily="18" charset="0"/>
              </a:rPr>
              <a:t>Napawan</a:t>
            </a:r>
            <a:endParaRPr lang="en-US" sz="1200" dirty="0">
              <a:solidFill>
                <a:schemeClr val="tx1">
                  <a:lumMod val="65000"/>
                  <a:lumOff val="35000"/>
                </a:schemeClr>
              </a:solidFill>
              <a:latin typeface="Georgia" panose="02040502050405020303" pitchFamily="18" charset="0"/>
            </a:endParaRPr>
          </a:p>
          <a:p>
            <a:endParaRPr lang="en-US" sz="1200" dirty="0">
              <a:latin typeface="Georgia" panose="02040502050405020303" pitchFamily="18" charset="0"/>
            </a:endParaRPr>
          </a:p>
        </p:txBody>
      </p:sp>
    </p:spTree>
    <p:extLst>
      <p:ext uri="{BB962C8B-B14F-4D97-AF65-F5344CB8AC3E}">
        <p14:creationId xmlns:p14="http://schemas.microsoft.com/office/powerpoint/2010/main" val="35304466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80194" y="14287"/>
            <a:ext cx="8645525" cy="111601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fontAlgn="auto">
              <a:spcAft>
                <a:spcPts val="0"/>
              </a:spcAft>
              <a:defRPr/>
            </a:pPr>
            <a:r>
              <a:rPr lang="en-US" dirty="0" smtClean="0">
                <a:ea typeface="+mj-ea"/>
                <a:cs typeface="+mj-cs"/>
              </a:rPr>
              <a:t>Educational Role</a:t>
            </a:r>
            <a:br>
              <a:rPr lang="en-US" dirty="0" smtClean="0">
                <a:ea typeface="+mj-ea"/>
                <a:cs typeface="+mj-cs"/>
              </a:rPr>
            </a:br>
            <a:r>
              <a:rPr lang="en-US" sz="2600" i="1" dirty="0" smtClean="0">
                <a:ea typeface="+mj-ea"/>
                <a:cs typeface="+mj-cs"/>
              </a:rPr>
              <a:t>Food can build Community: Davis Farmer’s Market</a:t>
            </a:r>
            <a:endParaRPr lang="en-US" sz="2600" i="1" dirty="0">
              <a:ea typeface="+mj-ea"/>
              <a:cs typeface="+mj-cs"/>
            </a:endParaRPr>
          </a:p>
        </p:txBody>
      </p:sp>
      <p:pic>
        <p:nvPicPr>
          <p:cNvPr id="3" name="Picture 4" descr="untitl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6088" y="1243012"/>
            <a:ext cx="5773738"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972175" y="5573712"/>
            <a:ext cx="2543175" cy="461665"/>
          </a:xfrm>
          <a:prstGeom prst="rect">
            <a:avLst/>
          </a:prstGeom>
          <a:noFill/>
        </p:spPr>
        <p:txBody>
          <a:bodyPr wrap="square" rtlCol="0">
            <a:spAutoFit/>
          </a:bodyPr>
          <a:lstStyle/>
          <a:p>
            <a:r>
              <a:rPr lang="en-US" sz="1200" dirty="0">
                <a:solidFill>
                  <a:schemeClr val="tx1">
                    <a:lumMod val="65000"/>
                    <a:lumOff val="35000"/>
                  </a:schemeClr>
                </a:solidFill>
                <a:latin typeface="Georgia" panose="02040502050405020303" pitchFamily="18" charset="0"/>
              </a:rPr>
              <a:t>Image Source:  http://ucanr.org/</a:t>
            </a:r>
          </a:p>
          <a:p>
            <a:endParaRPr lang="en-US" sz="1200" dirty="0">
              <a:latin typeface="Georgia" panose="02040502050405020303" pitchFamily="18" charset="0"/>
            </a:endParaRPr>
          </a:p>
        </p:txBody>
      </p:sp>
    </p:spTree>
    <p:extLst>
      <p:ext uri="{BB962C8B-B14F-4D97-AF65-F5344CB8AC3E}">
        <p14:creationId xmlns:p14="http://schemas.microsoft.com/office/powerpoint/2010/main" val="20268999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895350" y="876300"/>
            <a:ext cx="7410450"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2800" dirty="0" smtClean="0">
                <a:latin typeface="Georgia" panose="02040502050405020303" pitchFamily="18" charset="0"/>
              </a:rPr>
              <a:t>Thank you!</a:t>
            </a:r>
          </a:p>
          <a:p>
            <a:r>
              <a:rPr lang="en-US" altLang="en-US" sz="2800" dirty="0" smtClean="0">
                <a:latin typeface="Georgia" panose="02040502050405020303" pitchFamily="18" charset="0"/>
              </a:rPr>
              <a:t>Questions?</a:t>
            </a:r>
            <a:br>
              <a:rPr lang="en-US" altLang="en-US" sz="2800" dirty="0" smtClean="0">
                <a:latin typeface="Georgia" panose="02040502050405020303" pitchFamily="18" charset="0"/>
              </a:rPr>
            </a:br>
            <a:r>
              <a:rPr lang="en-US" altLang="en-US" sz="2800" dirty="0" smtClean="0">
                <a:latin typeface="Georgia" panose="02040502050405020303" pitchFamily="18" charset="0"/>
              </a:rPr>
              <a:t/>
            </a:r>
            <a:br>
              <a:rPr lang="en-US" altLang="en-US" sz="2800" dirty="0" smtClean="0">
                <a:latin typeface="Georgia" panose="02040502050405020303" pitchFamily="18" charset="0"/>
              </a:rPr>
            </a:br>
            <a:r>
              <a:rPr lang="en-US" altLang="en-US" sz="2800" dirty="0" smtClean="0">
                <a:latin typeface="Georgia" panose="02040502050405020303" pitchFamily="18" charset="0"/>
              </a:rPr>
              <a:t>Claire </a:t>
            </a:r>
            <a:r>
              <a:rPr lang="en-US" altLang="en-US" sz="2800" dirty="0" err="1" smtClean="0">
                <a:latin typeface="Georgia" panose="02040502050405020303" pitchFamily="18" charset="0"/>
              </a:rPr>
              <a:t>Napawan</a:t>
            </a:r>
            <a:r>
              <a:rPr lang="en-US" altLang="en-US" sz="2800" smtClean="0">
                <a:latin typeface="Georgia" panose="02040502050405020303" pitchFamily="18" charset="0"/>
              </a:rPr>
              <a:t/>
            </a:r>
            <a:br>
              <a:rPr lang="en-US" altLang="en-US" sz="2800" smtClean="0">
                <a:latin typeface="Georgia" panose="02040502050405020303" pitchFamily="18" charset="0"/>
              </a:rPr>
            </a:br>
            <a:r>
              <a:rPr lang="en-US" altLang="en-US" sz="2800" smtClean="0">
                <a:latin typeface="Georgia" panose="02040502050405020303" pitchFamily="18" charset="0"/>
                <a:hlinkClick r:id="rId2"/>
              </a:rPr>
              <a:t>ncnapawan@ucdavis.edu</a:t>
            </a:r>
            <a:endParaRPr lang="en-US" altLang="en-US" sz="2800" smtClean="0">
              <a:latin typeface="Georgia" panose="02040502050405020303" pitchFamily="18" charset="0"/>
            </a:endParaRPr>
          </a:p>
          <a:p>
            <a:endParaRPr lang="en-US" altLang="en-US" sz="2800" dirty="0" smtClean="0">
              <a:latin typeface="Georgia" panose="02040502050405020303" pitchFamily="18" charset="0"/>
            </a:endParaRPr>
          </a:p>
        </p:txBody>
      </p:sp>
    </p:spTree>
    <p:extLst>
      <p:ext uri="{BB962C8B-B14F-4D97-AF65-F5344CB8AC3E}">
        <p14:creationId xmlns:p14="http://schemas.microsoft.com/office/powerpoint/2010/main" val="19691281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119" y="510769"/>
            <a:ext cx="8229600" cy="1143000"/>
          </a:xfrm>
        </p:spPr>
        <p:txBody>
          <a:bodyPr/>
          <a:lstStyle/>
          <a:p>
            <a:pPr algn="l"/>
            <a:r>
              <a:rPr lang="en-US" dirty="0" err="1"/>
              <a:t>Ferme</a:t>
            </a:r>
            <a:r>
              <a:rPr lang="en-US" dirty="0"/>
              <a:t> </a:t>
            </a:r>
            <a:r>
              <a:rPr lang="en-US" dirty="0" err="1"/>
              <a:t>Ornee</a:t>
            </a:r>
            <a:r>
              <a:rPr lang="en-US" dirty="0"/>
              <a:t/>
            </a:r>
            <a:br>
              <a:rPr lang="en-US" dirty="0"/>
            </a:br>
            <a:r>
              <a:rPr lang="en-US" sz="2800" i="1" dirty="0"/>
              <a:t>The Ornamental Farm</a:t>
            </a:r>
            <a:endParaRPr lang="en-US" sz="2800" dirty="0"/>
          </a:p>
        </p:txBody>
      </p:sp>
      <p:pic>
        <p:nvPicPr>
          <p:cNvPr id="3" name="Content Placeholder 3" descr="Plan-of-an-Embellished-Farm-ferme-orne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35400" y="442913"/>
            <a:ext cx="2151063" cy="19187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Ferme Ornee Planting.jpg"/>
          <p:cNvPicPr>
            <a:picLocks noChangeAspect="1"/>
          </p:cNvPicPr>
          <p:nvPr/>
        </p:nvPicPr>
        <p:blipFill>
          <a:blip r:embed="rId4">
            <a:extLst>
              <a:ext uri="{28A0092B-C50C-407E-A947-70E740481C1C}">
                <a14:useLocalDpi xmlns:a14="http://schemas.microsoft.com/office/drawing/2010/main" val="0"/>
              </a:ext>
            </a:extLst>
          </a:blip>
          <a:srcRect t="6790" b="5177"/>
          <a:stretch>
            <a:fillRect/>
          </a:stretch>
        </p:blipFill>
        <p:spPr bwMode="auto">
          <a:xfrm>
            <a:off x="4006850" y="2491790"/>
            <a:ext cx="4737100" cy="314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alonder-landscape-architecture-garden-restoration-0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54750" y="490543"/>
            <a:ext cx="2432050" cy="182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Calonder-landscape-architecture-garden-restoration-0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2119" y="2397884"/>
            <a:ext cx="3259137"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42119" y="5050758"/>
            <a:ext cx="3338350" cy="307777"/>
          </a:xfrm>
          <a:prstGeom prst="rect">
            <a:avLst/>
          </a:prstGeom>
        </p:spPr>
        <p:txBody>
          <a:bodyPr wrap="none">
            <a:spAutoFit/>
          </a:bodyPr>
          <a:lstStyle/>
          <a:p>
            <a:pPr algn="r" fontAlgn="auto">
              <a:spcAft>
                <a:spcPts val="0"/>
              </a:spcAft>
              <a:buFont typeface="Wingdings" pitchFamily="2" charset="2"/>
              <a:buNone/>
              <a:defRPr/>
            </a:pPr>
            <a:r>
              <a:rPr lang="en-US" sz="1400" dirty="0">
                <a:solidFill>
                  <a:schemeClr val="tx1">
                    <a:lumMod val="65000"/>
                    <a:lumOff val="35000"/>
                  </a:schemeClr>
                </a:solidFill>
              </a:rPr>
              <a:t>Image Sources:</a:t>
            </a:r>
            <a:r>
              <a:rPr lang="en-US" sz="1400" dirty="0">
                <a:hlinkClick r:id="rId7"/>
              </a:rPr>
              <a:t> www.nationaltrust.org/uk/</a:t>
            </a:r>
            <a:r>
              <a:rPr lang="en-US" sz="1400" dirty="0"/>
              <a:t> </a:t>
            </a:r>
            <a:endParaRPr lang="en-US" sz="1400" dirty="0">
              <a:solidFill>
                <a:schemeClr val="tx1">
                  <a:lumMod val="65000"/>
                  <a:lumOff val="35000"/>
                </a:schemeClr>
              </a:solidFill>
            </a:endParaRPr>
          </a:p>
        </p:txBody>
      </p:sp>
    </p:spTree>
    <p:extLst>
      <p:ext uri="{BB962C8B-B14F-4D97-AF65-F5344CB8AC3E}">
        <p14:creationId xmlns:p14="http://schemas.microsoft.com/office/powerpoint/2010/main" val="14348116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380"/>
            <a:ext cx="8229600" cy="989112"/>
          </a:xfrm>
        </p:spPr>
        <p:txBody>
          <a:bodyPr/>
          <a:lstStyle/>
          <a:p>
            <a:r>
              <a:rPr lang="en-US" dirty="0" smtClean="0"/>
              <a:t>Edible Landscape Types</a:t>
            </a:r>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177" y="1103312"/>
            <a:ext cx="3182029"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6389" y="1103312"/>
            <a:ext cx="2929844"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l="6287" r="9683"/>
          <a:stretch>
            <a:fillRect/>
          </a:stretch>
        </p:blipFill>
        <p:spPr bwMode="auto">
          <a:xfrm>
            <a:off x="1027452" y="3309023"/>
            <a:ext cx="3140754" cy="1977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0334" y="3205162"/>
            <a:ext cx="2901951" cy="207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254804" y="785812"/>
            <a:ext cx="2686050" cy="307777"/>
          </a:xfrm>
          <a:prstGeom prst="rect">
            <a:avLst/>
          </a:prstGeom>
          <a:noFill/>
        </p:spPr>
        <p:txBody>
          <a:bodyPr wrap="square" rtlCol="0">
            <a:spAutoFit/>
          </a:bodyPr>
          <a:lstStyle/>
          <a:p>
            <a:pPr algn="ctr"/>
            <a:r>
              <a:rPr lang="en-US" sz="1400" dirty="0" smtClean="0">
                <a:latin typeface="Georgia" panose="02040502050405020303" pitchFamily="18" charset="0"/>
              </a:rPr>
              <a:t>Residential</a:t>
            </a:r>
            <a:endParaRPr lang="en-US" sz="1400" dirty="0">
              <a:latin typeface="Georgia" panose="02040502050405020303" pitchFamily="18" charset="0"/>
            </a:endParaRPr>
          </a:p>
        </p:txBody>
      </p:sp>
      <p:sp>
        <p:nvSpPr>
          <p:cNvPr id="9" name="TextBox 8"/>
          <p:cNvSpPr txBox="1"/>
          <p:nvPr/>
        </p:nvSpPr>
        <p:spPr>
          <a:xfrm>
            <a:off x="5534023" y="785812"/>
            <a:ext cx="2314575" cy="307777"/>
          </a:xfrm>
          <a:prstGeom prst="rect">
            <a:avLst/>
          </a:prstGeom>
          <a:noFill/>
        </p:spPr>
        <p:txBody>
          <a:bodyPr wrap="square" rtlCol="0">
            <a:spAutoFit/>
          </a:bodyPr>
          <a:lstStyle/>
          <a:p>
            <a:pPr algn="ctr"/>
            <a:r>
              <a:rPr lang="en-US" sz="1400" dirty="0" smtClean="0">
                <a:latin typeface="Georgia" panose="02040502050405020303" pitchFamily="18" charset="0"/>
              </a:rPr>
              <a:t>Educational</a:t>
            </a:r>
            <a:endParaRPr lang="en-US" sz="1400" dirty="0">
              <a:latin typeface="Georgia" panose="02040502050405020303" pitchFamily="18" charset="0"/>
            </a:endParaRPr>
          </a:p>
        </p:txBody>
      </p:sp>
      <p:sp>
        <p:nvSpPr>
          <p:cNvPr id="10" name="TextBox 9"/>
          <p:cNvSpPr txBox="1"/>
          <p:nvPr/>
        </p:nvSpPr>
        <p:spPr>
          <a:xfrm>
            <a:off x="1234166" y="5286922"/>
            <a:ext cx="2686050" cy="307777"/>
          </a:xfrm>
          <a:prstGeom prst="rect">
            <a:avLst/>
          </a:prstGeom>
          <a:noFill/>
        </p:spPr>
        <p:txBody>
          <a:bodyPr wrap="square" rtlCol="0">
            <a:spAutoFit/>
          </a:bodyPr>
          <a:lstStyle/>
          <a:p>
            <a:pPr algn="ctr"/>
            <a:r>
              <a:rPr lang="en-US" sz="1400" dirty="0" smtClean="0">
                <a:latin typeface="Georgia" panose="02040502050405020303" pitchFamily="18" charset="0"/>
              </a:rPr>
              <a:t>Institutional</a:t>
            </a:r>
            <a:endParaRPr lang="en-US" sz="1400" dirty="0">
              <a:latin typeface="Georgia" panose="02040502050405020303" pitchFamily="18" charset="0"/>
            </a:endParaRPr>
          </a:p>
        </p:txBody>
      </p:sp>
      <p:sp>
        <p:nvSpPr>
          <p:cNvPr id="11" name="TextBox 10"/>
          <p:cNvSpPr txBox="1"/>
          <p:nvPr/>
        </p:nvSpPr>
        <p:spPr>
          <a:xfrm>
            <a:off x="6105521" y="5286922"/>
            <a:ext cx="1171575" cy="307777"/>
          </a:xfrm>
          <a:prstGeom prst="rect">
            <a:avLst/>
          </a:prstGeom>
          <a:noFill/>
        </p:spPr>
        <p:txBody>
          <a:bodyPr wrap="square" rtlCol="0">
            <a:spAutoFit/>
          </a:bodyPr>
          <a:lstStyle/>
          <a:p>
            <a:pPr algn="ctr"/>
            <a:r>
              <a:rPr lang="en-US" sz="1400" dirty="0" smtClean="0">
                <a:latin typeface="Georgia" panose="02040502050405020303" pitchFamily="18" charset="0"/>
              </a:rPr>
              <a:t>Public</a:t>
            </a:r>
            <a:endParaRPr lang="en-US" sz="1400" dirty="0">
              <a:latin typeface="Georgia" panose="02040502050405020303" pitchFamily="18" charset="0"/>
            </a:endParaRPr>
          </a:p>
        </p:txBody>
      </p:sp>
      <p:sp>
        <p:nvSpPr>
          <p:cNvPr id="12" name="TextBox 11"/>
          <p:cNvSpPr txBox="1"/>
          <p:nvPr/>
        </p:nvSpPr>
        <p:spPr>
          <a:xfrm>
            <a:off x="3529013" y="5489924"/>
            <a:ext cx="5500687" cy="461665"/>
          </a:xfrm>
          <a:prstGeom prst="rect">
            <a:avLst/>
          </a:prstGeom>
          <a:noFill/>
        </p:spPr>
        <p:txBody>
          <a:bodyPr wrap="square" rtlCol="0">
            <a:spAutoFit/>
          </a:bodyPr>
          <a:lstStyle/>
          <a:p>
            <a:r>
              <a:rPr lang="en-US" sz="1200" dirty="0">
                <a:solidFill>
                  <a:schemeClr val="tx1">
                    <a:lumMod val="65000"/>
                    <a:lumOff val="35000"/>
                  </a:schemeClr>
                </a:solidFill>
                <a:latin typeface="Georgia" panose="02040502050405020303" pitchFamily="18" charset="0"/>
              </a:rPr>
              <a:t>Image Sources:  “Carrot City” by M. </a:t>
            </a:r>
            <a:r>
              <a:rPr lang="en-US" sz="1200" dirty="0" err="1">
                <a:solidFill>
                  <a:schemeClr val="tx1">
                    <a:lumMod val="65000"/>
                    <a:lumOff val="35000"/>
                  </a:schemeClr>
                </a:solidFill>
                <a:latin typeface="Georgia" panose="02040502050405020303" pitchFamily="18" charset="0"/>
              </a:rPr>
              <a:t>Gorgolewski</a:t>
            </a:r>
            <a:r>
              <a:rPr lang="en-US" sz="1200" dirty="0">
                <a:solidFill>
                  <a:schemeClr val="tx1">
                    <a:lumMod val="65000"/>
                    <a:lumOff val="35000"/>
                  </a:schemeClr>
                </a:solidFill>
                <a:latin typeface="Georgia" panose="02040502050405020303" pitchFamily="18" charset="0"/>
              </a:rPr>
              <a:t>, SWA Group, &amp; C. </a:t>
            </a:r>
            <a:r>
              <a:rPr lang="en-US" sz="1200" dirty="0" err="1">
                <a:solidFill>
                  <a:schemeClr val="tx1">
                    <a:lumMod val="65000"/>
                    <a:lumOff val="35000"/>
                  </a:schemeClr>
                </a:solidFill>
                <a:latin typeface="Georgia" panose="02040502050405020303" pitchFamily="18" charset="0"/>
              </a:rPr>
              <a:t>Napawan</a:t>
            </a:r>
            <a:endParaRPr lang="en-US" sz="1200" dirty="0">
              <a:solidFill>
                <a:schemeClr val="tx1">
                  <a:lumMod val="65000"/>
                  <a:lumOff val="35000"/>
                </a:schemeClr>
              </a:solidFill>
              <a:latin typeface="Georgia" panose="02040502050405020303" pitchFamily="18" charset="0"/>
            </a:endParaRPr>
          </a:p>
          <a:p>
            <a:endParaRPr lang="en-US" sz="1200" dirty="0">
              <a:latin typeface="Georgia" panose="02040502050405020303" pitchFamily="18" charset="0"/>
            </a:endParaRPr>
          </a:p>
        </p:txBody>
      </p:sp>
    </p:spTree>
    <p:extLst>
      <p:ext uri="{BB962C8B-B14F-4D97-AF65-F5344CB8AC3E}">
        <p14:creationId xmlns:p14="http://schemas.microsoft.com/office/powerpoint/2010/main" val="36375928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Edible Residence </a:t>
            </a:r>
            <a:endParaRPr lang="en-US" dirty="0"/>
          </a:p>
        </p:txBody>
      </p:sp>
      <p:sp>
        <p:nvSpPr>
          <p:cNvPr id="4" name="Content Placeholder 2"/>
          <p:cNvSpPr txBox="1">
            <a:spLocks/>
          </p:cNvSpPr>
          <p:nvPr/>
        </p:nvSpPr>
        <p:spPr>
          <a:xfrm>
            <a:off x="457200" y="1527175"/>
            <a:ext cx="8167688" cy="414496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r>
              <a:rPr lang="en-US" sz="2800" dirty="0" smtClean="0">
                <a:latin typeface="Georgia" panose="02040502050405020303" pitchFamily="18" charset="0"/>
                <a:ea typeface="+mn-ea"/>
                <a:cs typeface="+mn-cs"/>
              </a:rPr>
              <a:t>Edible estates, various locations in US &amp; UK</a:t>
            </a:r>
            <a:br>
              <a:rPr lang="en-US" sz="2800" dirty="0" smtClean="0">
                <a:latin typeface="Georgia" panose="02040502050405020303" pitchFamily="18" charset="0"/>
                <a:ea typeface="+mn-ea"/>
                <a:cs typeface="+mn-cs"/>
              </a:rPr>
            </a:br>
            <a:r>
              <a:rPr lang="en-US" sz="2800" dirty="0" smtClean="0">
                <a:latin typeface="Georgia" panose="02040502050405020303" pitchFamily="18" charset="0"/>
                <a:ea typeface="+mn-ea"/>
                <a:cs typeface="+mn-cs"/>
              </a:rPr>
              <a:t>Fritz </a:t>
            </a:r>
            <a:r>
              <a:rPr lang="en-US" sz="2800" dirty="0" err="1" smtClean="0">
                <a:latin typeface="Georgia" panose="02040502050405020303" pitchFamily="18" charset="0"/>
                <a:ea typeface="+mn-ea"/>
                <a:cs typeface="+mn-cs"/>
              </a:rPr>
              <a:t>Haeg</a:t>
            </a:r>
            <a:r>
              <a:rPr lang="en-US" sz="2800" dirty="0" smtClean="0">
                <a:latin typeface="Georgia" panose="02040502050405020303" pitchFamily="18" charset="0"/>
                <a:ea typeface="+mn-ea"/>
                <a:cs typeface="+mn-cs"/>
              </a:rPr>
              <a:t>, Artist</a:t>
            </a:r>
          </a:p>
          <a:p>
            <a:pPr marL="0" indent="0" algn="r" fontAlgn="auto">
              <a:spcAft>
                <a:spcPts val="0"/>
              </a:spcAft>
              <a:buFont typeface="Wingdings" panose="05000000000000000000" pitchFamily="2" charset="2"/>
              <a:buNone/>
              <a:defRPr/>
            </a:pPr>
            <a:r>
              <a:rPr lang="en-US" sz="1200" dirty="0" smtClean="0">
                <a:solidFill>
                  <a:schemeClr val="tx1">
                    <a:lumMod val="65000"/>
                    <a:lumOff val="35000"/>
                  </a:schemeClr>
                </a:solidFill>
                <a:latin typeface="Georgia" panose="02040502050405020303" pitchFamily="18" charset="0"/>
                <a:ea typeface="+mn-ea"/>
                <a:cs typeface="+mn-cs"/>
              </a:rPr>
              <a:t>Image Source:  “Carrot City” by M. </a:t>
            </a:r>
            <a:r>
              <a:rPr lang="en-US" sz="1200" dirty="0" err="1" smtClean="0">
                <a:solidFill>
                  <a:schemeClr val="tx1">
                    <a:lumMod val="65000"/>
                    <a:lumOff val="35000"/>
                  </a:schemeClr>
                </a:solidFill>
                <a:latin typeface="Georgia" panose="02040502050405020303" pitchFamily="18" charset="0"/>
                <a:ea typeface="+mn-ea"/>
                <a:cs typeface="+mn-cs"/>
              </a:rPr>
              <a:t>Gorgolewski</a:t>
            </a:r>
            <a:endParaRPr lang="en-US" sz="1200" dirty="0">
              <a:solidFill>
                <a:schemeClr val="tx1">
                  <a:lumMod val="65000"/>
                  <a:lumOff val="35000"/>
                </a:schemeClr>
              </a:solidFill>
              <a:latin typeface="Georgia" panose="02040502050405020303" pitchFamily="18" charset="0"/>
              <a:ea typeface="+mn-ea"/>
              <a:cs typeface="+mn-cs"/>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113" y="1377950"/>
            <a:ext cx="7005637"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02769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12724" y="274638"/>
            <a:ext cx="3130551" cy="5241925"/>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Wingdings" panose="05000000000000000000" pitchFamily="2" charset="2"/>
              <a:buNone/>
              <a:defRPr/>
            </a:pPr>
            <a:r>
              <a:rPr lang="en-US" sz="2800" dirty="0" err="1" smtClean="0">
                <a:ea typeface="+mn-ea"/>
                <a:cs typeface="+mn-cs"/>
              </a:rPr>
              <a:t>Southwark</a:t>
            </a:r>
            <a:r>
              <a:rPr lang="en-US" sz="2800" dirty="0" smtClean="0">
                <a:ea typeface="+mn-ea"/>
                <a:cs typeface="+mn-cs"/>
              </a:rPr>
              <a:t>, London</a:t>
            </a:r>
            <a:br>
              <a:rPr lang="en-US" sz="2800" dirty="0" smtClean="0">
                <a:ea typeface="+mn-ea"/>
                <a:cs typeface="+mn-cs"/>
              </a:rPr>
            </a:br>
            <a:r>
              <a:rPr lang="en-US" sz="2800" dirty="0" smtClean="0">
                <a:ea typeface="+mn-ea"/>
                <a:cs typeface="+mn-cs"/>
              </a:rPr>
              <a:t>Council Housing Garden</a:t>
            </a: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algn="r" fontAlgn="auto">
              <a:spcAft>
                <a:spcPts val="0"/>
              </a:spcAft>
              <a:buFont typeface="Wingdings" panose="05000000000000000000"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endParaRPr lang="en-US" dirty="0">
              <a:solidFill>
                <a:schemeClr val="tx1">
                  <a:lumMod val="65000"/>
                  <a:lumOff val="35000"/>
                </a:schemeClr>
              </a:solidFill>
              <a:ea typeface="+mn-ea"/>
              <a:cs typeface="+mn-cs"/>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80000">
            <a:off x="2988776" y="344969"/>
            <a:ext cx="3728409" cy="5694988"/>
          </a:xfrm>
          <a:prstGeom prst="rect">
            <a:avLst/>
          </a:prstGeom>
          <a:noFill/>
          <a:ln>
            <a:noFill/>
          </a:ln>
          <a:effectLst>
            <a:outerShdw blurRad="139700" dist="1143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629400" y="5214938"/>
            <a:ext cx="2357438" cy="646331"/>
          </a:xfrm>
          <a:prstGeom prst="rect">
            <a:avLst/>
          </a:prstGeom>
          <a:noFill/>
        </p:spPr>
        <p:txBody>
          <a:bodyPr wrap="square" rtlCol="0">
            <a:spAutoFit/>
          </a:bodyPr>
          <a:lstStyle/>
          <a:p>
            <a:r>
              <a:rPr lang="en-US" sz="1200" dirty="0">
                <a:solidFill>
                  <a:schemeClr val="tx1">
                    <a:lumMod val="65000"/>
                    <a:lumOff val="35000"/>
                  </a:schemeClr>
                </a:solidFill>
                <a:latin typeface="Georgia" panose="02040502050405020303" pitchFamily="18" charset="0"/>
              </a:rPr>
              <a:t>Image Source:  </a:t>
            </a:r>
            <a:br>
              <a:rPr lang="en-US" sz="1200" dirty="0">
                <a:solidFill>
                  <a:schemeClr val="tx1">
                    <a:lumMod val="65000"/>
                    <a:lumOff val="35000"/>
                  </a:schemeClr>
                </a:solidFill>
                <a:latin typeface="Georgia" panose="02040502050405020303" pitchFamily="18" charset="0"/>
              </a:rPr>
            </a:br>
            <a:r>
              <a:rPr lang="en-US" sz="1200" dirty="0">
                <a:solidFill>
                  <a:schemeClr val="tx1">
                    <a:lumMod val="65000"/>
                    <a:lumOff val="35000"/>
                  </a:schemeClr>
                </a:solidFill>
                <a:latin typeface="Georgia" panose="02040502050405020303" pitchFamily="18" charset="0"/>
              </a:rPr>
              <a:t>“Carrot City” by M. </a:t>
            </a:r>
            <a:r>
              <a:rPr lang="en-US" sz="1200" dirty="0" err="1">
                <a:solidFill>
                  <a:schemeClr val="tx1">
                    <a:lumMod val="65000"/>
                    <a:lumOff val="35000"/>
                  </a:schemeClr>
                </a:solidFill>
                <a:latin typeface="Georgia" panose="02040502050405020303" pitchFamily="18" charset="0"/>
              </a:rPr>
              <a:t>Gorgolewski</a:t>
            </a:r>
            <a:endParaRPr lang="en-US" sz="1200" dirty="0">
              <a:solidFill>
                <a:schemeClr val="tx1">
                  <a:lumMod val="65000"/>
                  <a:lumOff val="35000"/>
                </a:schemeClr>
              </a:solidFill>
              <a:latin typeface="Georgia" panose="02040502050405020303" pitchFamily="18" charset="0"/>
            </a:endParaRPr>
          </a:p>
          <a:p>
            <a:endParaRPr lang="en-US" sz="1200" dirty="0">
              <a:latin typeface="Georgia" panose="02040502050405020303" pitchFamily="18" charset="0"/>
            </a:endParaRPr>
          </a:p>
        </p:txBody>
      </p:sp>
    </p:spTree>
    <p:extLst>
      <p:ext uri="{BB962C8B-B14F-4D97-AF65-F5344CB8AC3E}">
        <p14:creationId xmlns:p14="http://schemas.microsoft.com/office/powerpoint/2010/main" val="32064115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475"/>
            <a:ext cx="8229600" cy="1143000"/>
          </a:xfrm>
        </p:spPr>
        <p:txBody>
          <a:bodyPr/>
          <a:lstStyle/>
          <a:p>
            <a:r>
              <a:rPr lang="en-US" dirty="0" smtClean="0"/>
              <a:t>Edible Streetscape</a:t>
            </a:r>
            <a:endParaRPr lang="en-US" dirty="0"/>
          </a:p>
        </p:txBody>
      </p:sp>
      <p:sp>
        <p:nvSpPr>
          <p:cNvPr id="4" name="Content Placeholder 2"/>
          <p:cNvSpPr txBox="1">
            <a:spLocks/>
          </p:cNvSpPr>
          <p:nvPr/>
        </p:nvSpPr>
        <p:spPr>
          <a:xfrm>
            <a:off x="457200" y="1123950"/>
            <a:ext cx="8167688" cy="414496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Wingdings" panose="05000000000000000000" pitchFamily="2" charset="2"/>
              <a:buNone/>
              <a:defRPr/>
            </a:pPr>
            <a:r>
              <a:rPr lang="en-US" sz="2400" dirty="0" smtClean="0">
                <a:latin typeface="Georgia" panose="02040502050405020303" pitchFamily="18" charset="0"/>
                <a:ea typeface="+mn-ea"/>
                <a:cs typeface="+mn-cs"/>
              </a:rPr>
              <a:t>Russell Street olive grove, UC Davis</a:t>
            </a:r>
            <a:br>
              <a:rPr lang="en-US" sz="2400" dirty="0" smtClean="0">
                <a:latin typeface="Georgia" panose="02040502050405020303" pitchFamily="18" charset="0"/>
                <a:ea typeface="+mn-ea"/>
                <a:cs typeface="+mn-cs"/>
              </a:rPr>
            </a:br>
            <a:r>
              <a:rPr lang="en-US" sz="2400" dirty="0" smtClean="0">
                <a:latin typeface="Georgia" panose="02040502050405020303" pitchFamily="18" charset="0"/>
                <a:ea typeface="+mn-ea"/>
                <a:cs typeface="+mn-cs"/>
              </a:rPr>
              <a:t>City of Davis, Davis Olive Center	</a:t>
            </a:r>
            <a:r>
              <a:rPr lang="en-US" dirty="0" smtClean="0">
                <a:ea typeface="+mn-ea"/>
                <a:cs typeface="+mn-cs"/>
              </a:rPr>
              <a:t>		</a:t>
            </a:r>
            <a:r>
              <a:rPr lang="en-US" dirty="0" smtClean="0">
                <a:solidFill>
                  <a:schemeClr val="tx1">
                    <a:lumMod val="65000"/>
                    <a:lumOff val="35000"/>
                  </a:schemeClr>
                </a:solidFill>
                <a:ea typeface="+mn-ea"/>
                <a:cs typeface="+mn-cs"/>
              </a:rPr>
              <a:t>	</a:t>
            </a:r>
          </a:p>
          <a:p>
            <a:pPr marL="0" indent="0" fontAlgn="auto">
              <a:spcAft>
                <a:spcPts val="0"/>
              </a:spcAft>
              <a:buFont typeface="Wingdings" panose="05000000000000000000" pitchFamily="2" charset="2"/>
              <a:buNone/>
              <a:defRPr/>
            </a:pPr>
            <a:endParaRPr lang="en-US" dirty="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a:solidFill>
                <a:schemeClr val="tx1">
                  <a:lumMod val="65000"/>
                  <a:lumOff val="35000"/>
                </a:schemeClr>
              </a:solidFill>
              <a:ea typeface="+mn-ea"/>
              <a:cs typeface="+mn-cs"/>
            </a:endParaRPr>
          </a:p>
          <a:p>
            <a:pPr marL="0" indent="0" algn="r" fontAlgn="auto">
              <a:spcAft>
                <a:spcPts val="0"/>
              </a:spcAft>
              <a:buFont typeface="Wingdings" panose="05000000000000000000" pitchFamily="2" charset="2"/>
              <a:buNone/>
              <a:defRPr/>
            </a:pPr>
            <a:endParaRPr lang="en-US" dirty="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r>
              <a:rPr lang="en-US" dirty="0" smtClean="0">
                <a:solidFill>
                  <a:schemeClr val="tx1">
                    <a:lumMod val="65000"/>
                    <a:lumOff val="35000"/>
                  </a:schemeClr>
                </a:solidFill>
                <a:ea typeface="+mn-ea"/>
                <a:cs typeface="+mn-cs"/>
              </a:rPr>
              <a:t/>
            </a:r>
            <a:br>
              <a:rPr lang="en-US" dirty="0" smtClean="0">
                <a:solidFill>
                  <a:schemeClr val="tx1">
                    <a:lumMod val="65000"/>
                    <a:lumOff val="35000"/>
                  </a:schemeClr>
                </a:solidFill>
                <a:ea typeface="+mn-ea"/>
                <a:cs typeface="+mn-cs"/>
              </a:rPr>
            </a:b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a:p>
            <a:pPr marL="0" indent="0" fontAlgn="auto">
              <a:spcAft>
                <a:spcPts val="0"/>
              </a:spcAft>
              <a:buFont typeface="Wingdings" panose="05000000000000000000" pitchFamily="2" charset="2"/>
              <a:buNone/>
              <a:defRPr/>
            </a:pPr>
            <a:endParaRPr lang="en-US" dirty="0" smtClean="0">
              <a:solidFill>
                <a:schemeClr val="tx1">
                  <a:lumMod val="65000"/>
                  <a:lumOff val="35000"/>
                </a:schemeClr>
              </a:solidFill>
              <a:ea typeface="+mn-ea"/>
              <a:cs typeface="+mn-cs"/>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7" y="2025651"/>
            <a:ext cx="7985125" cy="324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657975" y="5268913"/>
            <a:ext cx="1906587" cy="338554"/>
          </a:xfrm>
          <a:prstGeom prst="rect">
            <a:avLst/>
          </a:prstGeom>
          <a:noFill/>
        </p:spPr>
        <p:txBody>
          <a:bodyPr wrap="square" rtlCol="0">
            <a:spAutoFit/>
          </a:bodyPr>
          <a:lstStyle/>
          <a:p>
            <a:pPr algn="r"/>
            <a:r>
              <a:rPr lang="en-US" sz="1600" dirty="0" smtClean="0">
                <a:latin typeface="Georgia" panose="02040502050405020303" pitchFamily="18" charset="0"/>
              </a:rPr>
              <a:t>Approx. 1 mile</a:t>
            </a:r>
            <a:endParaRPr lang="en-US" sz="1600" dirty="0">
              <a:latin typeface="Georgia" panose="02040502050405020303" pitchFamily="18" charset="0"/>
            </a:endParaRPr>
          </a:p>
        </p:txBody>
      </p:sp>
      <p:sp>
        <p:nvSpPr>
          <p:cNvPr id="7" name="TextBox 6"/>
          <p:cNvSpPr txBox="1"/>
          <p:nvPr/>
        </p:nvSpPr>
        <p:spPr>
          <a:xfrm>
            <a:off x="6067426" y="5628521"/>
            <a:ext cx="2500312" cy="276999"/>
          </a:xfrm>
          <a:prstGeom prst="rect">
            <a:avLst/>
          </a:prstGeom>
          <a:noFill/>
        </p:spPr>
        <p:txBody>
          <a:bodyPr wrap="square" rtlCol="0">
            <a:spAutoFit/>
          </a:bodyPr>
          <a:lstStyle/>
          <a:p>
            <a:pPr algn="r"/>
            <a:r>
              <a:rPr lang="en-US" sz="1200" dirty="0" smtClean="0">
                <a:latin typeface="Georgia" panose="02040502050405020303" pitchFamily="18" charset="0"/>
              </a:rPr>
              <a:t>Image Source: Google Earth</a:t>
            </a:r>
            <a:endParaRPr lang="en-US" sz="1200" dirty="0">
              <a:latin typeface="Georgia" panose="02040502050405020303" pitchFamily="18" charset="0"/>
            </a:endParaRPr>
          </a:p>
        </p:txBody>
      </p:sp>
    </p:spTree>
    <p:extLst>
      <p:ext uri="{BB962C8B-B14F-4D97-AF65-F5344CB8AC3E}">
        <p14:creationId xmlns:p14="http://schemas.microsoft.com/office/powerpoint/2010/main" val="1641861995"/>
      </p:ext>
    </p:extLst>
  </p:cSld>
  <p:clrMapOvr>
    <a:masterClrMapping/>
  </p:clrMapOvr>
  <p:timing>
    <p:tnLst>
      <p:par>
        <p:cTn id="1" dur="indefinite" restart="never" nodeType="tmRoot"/>
      </p:par>
    </p:tnLst>
  </p:timing>
</p:sld>
</file>

<file path=ppt/theme/theme1.xml><?xml version="1.0" encoding="utf-8"?>
<a:theme xmlns:a="http://schemas.openxmlformats.org/drawingml/2006/main" name="ANRBrand_UC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 Template</Template>
  <TotalTime>353</TotalTime>
  <Words>2955</Words>
  <Application>Microsoft Office PowerPoint</Application>
  <PresentationFormat>On-screen Show (4:3)</PresentationFormat>
  <Paragraphs>360</Paragraphs>
  <Slides>48</Slides>
  <Notes>43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48</vt:i4>
      </vt:variant>
    </vt:vector>
  </HeadingPairs>
  <TitlesOfParts>
    <vt:vector size="55" baseType="lpstr">
      <vt:lpstr>ＭＳ Ｐゴシック</vt:lpstr>
      <vt:lpstr>Arial</vt:lpstr>
      <vt:lpstr>Calibri</vt:lpstr>
      <vt:lpstr>Georgia</vt:lpstr>
      <vt:lpstr>Wingdings</vt:lpstr>
      <vt:lpstr>ANRBrand_UCCE</vt:lpstr>
      <vt:lpstr>Custom Design</vt:lpstr>
      <vt:lpstr>Edible Landscaping</vt:lpstr>
      <vt:lpstr>Learning Objectives</vt:lpstr>
      <vt:lpstr>Edible Landscapes:  More than a vegetable garden… </vt:lpstr>
      <vt:lpstr>Edible Landscape Types: Balancing productive uses with existing landscape uses</vt:lpstr>
      <vt:lpstr>Ferme Ornee The Ornamental Farm</vt:lpstr>
      <vt:lpstr>Edible Landscape Types</vt:lpstr>
      <vt:lpstr>Edible Residence </vt:lpstr>
      <vt:lpstr>PowerPoint Presentation</vt:lpstr>
      <vt:lpstr>Edible Streetscape</vt:lpstr>
      <vt:lpstr>Edible Streetscape</vt:lpstr>
      <vt:lpstr>Edible Schoolyard</vt:lpstr>
      <vt:lpstr>PowerPoint Presentation</vt:lpstr>
      <vt:lpstr>PowerPoint Presentation</vt:lpstr>
      <vt:lpstr>Edible Public Park</vt:lpstr>
      <vt:lpstr>PowerPoint Presentation</vt:lpstr>
      <vt:lpstr>PowerPoint Presentation</vt:lpstr>
      <vt:lpstr>Edible Public Park</vt:lpstr>
      <vt:lpstr>Edible Rooftop</vt:lpstr>
      <vt:lpstr>Edible Rooftop</vt:lpstr>
      <vt:lpstr>PowerPoint Presentation</vt:lpstr>
      <vt:lpstr>Edible Development</vt:lpstr>
      <vt:lpstr>PowerPoint Presentation</vt:lpstr>
      <vt:lpstr>PowerPoint Presentation</vt:lpstr>
      <vt:lpstr>Edible Art Installation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Edible Landscaping</dc:title>
  <dc:creator>Hailey R Levien</dc:creator>
  <cp:lastModifiedBy>Lauren L Snowden</cp:lastModifiedBy>
  <cp:revision>25</cp:revision>
  <dcterms:created xsi:type="dcterms:W3CDTF">2016-02-29T18:08:20Z</dcterms:created>
  <dcterms:modified xsi:type="dcterms:W3CDTF">2016-03-16T16:35:09Z</dcterms:modified>
</cp:coreProperties>
</file>