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2" r:id="rId2"/>
  </p:sldMasterIdLst>
  <p:notesMasterIdLst>
    <p:notesMasterId r:id="rId15"/>
  </p:notesMasterIdLst>
  <p:sldIdLst>
    <p:sldId id="261" r:id="rId3"/>
    <p:sldId id="262" r:id="rId4"/>
    <p:sldId id="263" r:id="rId5"/>
    <p:sldId id="264" r:id="rId6"/>
    <p:sldId id="265" r:id="rId7"/>
    <p:sldId id="266" r:id="rId8"/>
    <p:sldId id="267" r:id="rId9"/>
    <p:sldId id="268" r:id="rId10"/>
    <p:sldId id="269" r:id="rId11"/>
    <p:sldId id="270" r:id="rId12"/>
    <p:sldId id="272" r:id="rId13"/>
    <p:sldId id="273"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60" autoAdjust="0"/>
  </p:normalViewPr>
  <p:slideViewPr>
    <p:cSldViewPr snapToGrid="0" snapToObjects="1">
      <p:cViewPr>
        <p:scale>
          <a:sx n="60" d="100"/>
          <a:sy n="60" d="100"/>
        </p:scale>
        <p:origin x="3006" y="6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209476-65E5-4972-8886-C6F38FB66E7A}" type="datetimeFigureOut">
              <a:rPr lang="en-US" smtClean="0"/>
              <a:t>3/16/2016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4EF7F-EB60-4ED4-80D9-9D54A825D035}" type="slidenum">
              <a:rPr lang="en-US" smtClean="0"/>
              <a:t>‹#›</a:t>
            </a:fld>
            <a:endParaRPr lang="en-US"/>
          </a:p>
        </p:txBody>
      </p:sp>
    </p:spTree>
    <p:extLst>
      <p:ext uri="{BB962C8B-B14F-4D97-AF65-F5344CB8AC3E}">
        <p14:creationId xmlns:p14="http://schemas.microsoft.com/office/powerpoint/2010/main" val="81674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4EF7F-EB60-4ED4-80D9-9D54A825D035}" type="slidenum">
              <a:rPr lang="en-US" smtClean="0"/>
              <a:t>1</a:t>
            </a:fld>
            <a:endParaRPr lang="en-US"/>
          </a:p>
        </p:txBody>
      </p:sp>
    </p:spTree>
    <p:extLst>
      <p:ext uri="{BB962C8B-B14F-4D97-AF65-F5344CB8AC3E}">
        <p14:creationId xmlns:p14="http://schemas.microsoft.com/office/powerpoint/2010/main" val="126110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Thanks for coming!  I would like to welcome the industry professionals in the room and I would like to welcome the Master Gardeners.  I am a member of the statewide Master Gardener Advisory Board and once upon a time, I worked with the Master Gardeners of Fresno County.  One of them took this photo.  </a:t>
            </a:r>
          </a:p>
          <a:p>
            <a:pPr eaLnBrk="1" hangingPunct="1"/>
            <a:endParaRPr lang="en-US" altLang="en-US" dirty="0" smtClean="0"/>
          </a:p>
          <a:p>
            <a:pPr eaLnBrk="1" hangingPunct="1"/>
            <a:r>
              <a:rPr lang="en-US" altLang="en-US" dirty="0" smtClean="0"/>
              <a:t>I joined this team of edible landscape trainers because Pam and I are both interested in how gardening education makes an impact on Californians.  </a:t>
            </a:r>
          </a:p>
          <a:p>
            <a:endParaRPr lang="en-US" dirty="0"/>
          </a:p>
        </p:txBody>
      </p:sp>
      <p:sp>
        <p:nvSpPr>
          <p:cNvPr id="4" name="Slide Number Placeholder 3"/>
          <p:cNvSpPr>
            <a:spLocks noGrp="1"/>
          </p:cNvSpPr>
          <p:nvPr>
            <p:ph type="sldNum" sz="quarter" idx="10"/>
          </p:nvPr>
        </p:nvSpPr>
        <p:spPr/>
        <p:txBody>
          <a:bodyPr/>
          <a:lstStyle/>
          <a:p>
            <a:fld id="{3904EF7F-EB60-4ED4-80D9-9D54A825D035}" type="slidenum">
              <a:rPr lang="en-US" smtClean="0"/>
              <a:t>3</a:t>
            </a:fld>
            <a:endParaRPr lang="en-US"/>
          </a:p>
        </p:txBody>
      </p:sp>
    </p:spTree>
    <p:extLst>
      <p:ext uri="{BB962C8B-B14F-4D97-AF65-F5344CB8AC3E}">
        <p14:creationId xmlns:p14="http://schemas.microsoft.com/office/powerpoint/2010/main" val="3674629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Our goals for this program are three-fold.  First, we have gathered the materials needed to create a nice ANR publication on edible landscaping.  You will see the components of it during the next two days.  Second, we are using this train-the-trainer approach to enable you to answer the public’s questions about gardening. Finally, we hope to broaden our understanding of the impact of gardening education through the Master Gardener program.   </a:t>
            </a:r>
          </a:p>
          <a:p>
            <a:endParaRPr lang="en-US" dirty="0"/>
          </a:p>
        </p:txBody>
      </p:sp>
      <p:sp>
        <p:nvSpPr>
          <p:cNvPr id="4" name="Slide Number Placeholder 3"/>
          <p:cNvSpPr>
            <a:spLocks noGrp="1"/>
          </p:cNvSpPr>
          <p:nvPr>
            <p:ph type="sldNum" sz="quarter" idx="10"/>
          </p:nvPr>
        </p:nvSpPr>
        <p:spPr/>
        <p:txBody>
          <a:bodyPr/>
          <a:lstStyle/>
          <a:p>
            <a:fld id="{3904EF7F-EB60-4ED4-80D9-9D54A825D035}" type="slidenum">
              <a:rPr lang="en-US" smtClean="0"/>
              <a:t>4</a:t>
            </a:fld>
            <a:endParaRPr lang="en-US"/>
          </a:p>
        </p:txBody>
      </p:sp>
    </p:spTree>
    <p:extLst>
      <p:ext uri="{BB962C8B-B14F-4D97-AF65-F5344CB8AC3E}">
        <p14:creationId xmlns:p14="http://schemas.microsoft.com/office/powerpoint/2010/main" val="282896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Californians and gardeners throughout the country are interested in learning about their landscapes more than ever.  You all know about the popularity of the White House garden, of course.  But our interests in gardening in California are very broad and varied – much like our landscapes.  We are also at a point in California where we have to be more sustainable, I believe.  </a:t>
            </a:r>
          </a:p>
          <a:p>
            <a:endParaRPr lang="en-US" dirty="0"/>
          </a:p>
        </p:txBody>
      </p:sp>
      <p:sp>
        <p:nvSpPr>
          <p:cNvPr id="4" name="Slide Number Placeholder 3"/>
          <p:cNvSpPr>
            <a:spLocks noGrp="1"/>
          </p:cNvSpPr>
          <p:nvPr>
            <p:ph type="sldNum" sz="quarter" idx="10"/>
          </p:nvPr>
        </p:nvSpPr>
        <p:spPr/>
        <p:txBody>
          <a:bodyPr/>
          <a:lstStyle/>
          <a:p>
            <a:fld id="{3904EF7F-EB60-4ED4-80D9-9D54A825D035}" type="slidenum">
              <a:rPr lang="en-US" smtClean="0"/>
              <a:t>5</a:t>
            </a:fld>
            <a:endParaRPr lang="en-US"/>
          </a:p>
        </p:txBody>
      </p:sp>
    </p:spTree>
    <p:extLst>
      <p:ext uri="{BB962C8B-B14F-4D97-AF65-F5344CB8AC3E}">
        <p14:creationId xmlns:p14="http://schemas.microsoft.com/office/powerpoint/2010/main" val="191089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How many of you participated in our Sustainable Landscape Train-the-Trainer program or a subsequent sustainable landscaping training?  Well, we surveyed the people who were trained by the Master Gardeners for one year to see how the training worked.  Here’s what we found:  </a:t>
            </a:r>
          </a:p>
          <a:p>
            <a:pPr eaLnBrk="1" hangingPunct="1"/>
            <a:r>
              <a:rPr lang="en-US" altLang="en-US" dirty="0" smtClean="0"/>
              <a:t>20% of the respondents revamped their irrigation methods and some removed their lawn.  One told us that they reduced their lawn and subsequently reduced their water bill by two-thirds.  </a:t>
            </a:r>
          </a:p>
          <a:p>
            <a:pPr eaLnBrk="1" hangingPunct="1"/>
            <a:r>
              <a:rPr lang="en-US" altLang="en-US" dirty="0" smtClean="0"/>
              <a:t>42% of the respondents decided to promote biodiversity by leaving portions of their garden undisturbed as a place for wildlife to live and prosper.  This is significant in part because they recognized that wildlife was more important than a completely manicured landscape.</a:t>
            </a:r>
          </a:p>
          <a:p>
            <a:pPr eaLnBrk="1" hangingPunct="1"/>
            <a:r>
              <a:rPr lang="en-US" altLang="en-US" dirty="0" smtClean="0"/>
              <a:t>77% of the people who weren’t composting before the training started within three months.  Can you imagine how much waste has been diverted from the landfill because of that?</a:t>
            </a:r>
          </a:p>
          <a:p>
            <a:pPr eaLnBrk="1" hangingPunct="1"/>
            <a:r>
              <a:rPr lang="en-US" altLang="en-US" dirty="0" smtClean="0"/>
              <a:t>We are hoping to repeat those results and do even better this time.  We picked train the trainer because you are really the ones who understand your county needs best.  </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904EF7F-EB60-4ED4-80D9-9D54A825D035}" type="slidenum">
              <a:rPr lang="en-US" smtClean="0"/>
              <a:t>6</a:t>
            </a:fld>
            <a:endParaRPr lang="en-US"/>
          </a:p>
        </p:txBody>
      </p:sp>
    </p:spTree>
    <p:extLst>
      <p:ext uri="{BB962C8B-B14F-4D97-AF65-F5344CB8AC3E}">
        <p14:creationId xmlns:p14="http://schemas.microsoft.com/office/powerpoint/2010/main" val="3518035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an example of a PowerPoint.  We’ve provided you with all of these </a:t>
            </a:r>
            <a:r>
              <a:rPr lang="en-US" altLang="en-US" dirty="0" err="1" smtClean="0"/>
              <a:t>powerpoints</a:t>
            </a:r>
            <a:r>
              <a:rPr lang="en-US" altLang="en-US" dirty="0" smtClean="0"/>
              <a:t> and photos and resources.  In each </a:t>
            </a:r>
            <a:r>
              <a:rPr lang="en-US" altLang="en-US" dirty="0" err="1" smtClean="0"/>
              <a:t>powerpoint</a:t>
            </a:r>
            <a:r>
              <a:rPr lang="en-US" altLang="en-US" dirty="0" smtClean="0"/>
              <a:t> slide, we have detailed words.  </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3904EF7F-EB60-4ED4-80D9-9D54A825D035}" type="slidenum">
              <a:rPr lang="en-US" smtClean="0"/>
              <a:t>10</a:t>
            </a:fld>
            <a:endParaRPr lang="en-US"/>
          </a:p>
        </p:txBody>
      </p:sp>
    </p:spTree>
    <p:extLst>
      <p:ext uri="{BB962C8B-B14F-4D97-AF65-F5344CB8AC3E}">
        <p14:creationId xmlns:p14="http://schemas.microsoft.com/office/powerpoint/2010/main" val="204899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This is also downloadable and we will send you some if you need them (i.e. you don’t want to print them).</a:t>
            </a:r>
          </a:p>
          <a:p>
            <a:endParaRPr lang="en-US" dirty="0"/>
          </a:p>
        </p:txBody>
      </p:sp>
      <p:sp>
        <p:nvSpPr>
          <p:cNvPr id="4" name="Slide Number Placeholder 3"/>
          <p:cNvSpPr>
            <a:spLocks noGrp="1"/>
          </p:cNvSpPr>
          <p:nvPr>
            <p:ph type="sldNum" sz="quarter" idx="10"/>
          </p:nvPr>
        </p:nvSpPr>
        <p:spPr/>
        <p:txBody>
          <a:bodyPr/>
          <a:lstStyle/>
          <a:p>
            <a:fld id="{3904EF7F-EB60-4ED4-80D9-9D54A825D035}" type="slidenum">
              <a:rPr lang="en-US" smtClean="0"/>
              <a:t>11</a:t>
            </a:fld>
            <a:endParaRPr lang="en-US"/>
          </a:p>
        </p:txBody>
      </p:sp>
    </p:spTree>
    <p:extLst>
      <p:ext uri="{BB962C8B-B14F-4D97-AF65-F5344CB8AC3E}">
        <p14:creationId xmlns:p14="http://schemas.microsoft.com/office/powerpoint/2010/main" val="37125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3/2016:</a:t>
            </a:r>
            <a:r>
              <a:rPr lang="en-US" baseline="0" dirty="0" smtClean="0"/>
              <a:t>  Pam Geisel is </a:t>
            </a:r>
            <a:r>
              <a:rPr lang="en-US" baseline="0" smtClean="0"/>
              <a:t>now retired. </a:t>
            </a:r>
            <a:endParaRPr lang="en-US"/>
          </a:p>
        </p:txBody>
      </p:sp>
      <p:sp>
        <p:nvSpPr>
          <p:cNvPr id="4" name="Slide Number Placeholder 3"/>
          <p:cNvSpPr>
            <a:spLocks noGrp="1"/>
          </p:cNvSpPr>
          <p:nvPr>
            <p:ph type="sldNum" sz="quarter" idx="10"/>
          </p:nvPr>
        </p:nvSpPr>
        <p:spPr/>
        <p:txBody>
          <a:bodyPr/>
          <a:lstStyle/>
          <a:p>
            <a:fld id="{3904EF7F-EB60-4ED4-80D9-9D54A825D035}" type="slidenum">
              <a:rPr lang="en-US" smtClean="0"/>
              <a:t>12</a:t>
            </a:fld>
            <a:endParaRPr lang="en-US"/>
          </a:p>
        </p:txBody>
      </p:sp>
    </p:spTree>
    <p:extLst>
      <p:ext uri="{BB962C8B-B14F-4D97-AF65-F5344CB8AC3E}">
        <p14:creationId xmlns:p14="http://schemas.microsoft.com/office/powerpoint/2010/main" val="363318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694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D5D81A-3D73-274D-864F-15F38B6002DB}" type="datetimeFigureOut">
              <a:rPr lang="en-US"/>
              <a:pPr>
                <a:defRPr/>
              </a:pPr>
              <a:t>3/16/2016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D70FA-212C-9C4C-A3B5-B8BC0433DA9B}" type="slidenum">
              <a:rPr lang="en-US"/>
              <a:pPr>
                <a:defRPr/>
              </a:pPr>
              <a:t>‹#›</a:t>
            </a:fld>
            <a:endParaRPr lang="en-US"/>
          </a:p>
        </p:txBody>
      </p:sp>
    </p:spTree>
    <p:extLst>
      <p:ext uri="{BB962C8B-B14F-4D97-AF65-F5344CB8AC3E}">
        <p14:creationId xmlns:p14="http://schemas.microsoft.com/office/powerpoint/2010/main" val="2085900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699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6759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5439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543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170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34763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70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54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2928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9906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4405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103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F2168E-51D6-B442-B454-9110B2BC6164}" type="datetimeFigureOut">
              <a:rPr lang="en-US"/>
              <a:pPr>
                <a:defRPr/>
              </a:pPr>
              <a:t>3/16/2016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94C592-CD11-4441-8E58-D5877BFD500D}" type="slidenum">
              <a:rPr lang="en-US"/>
              <a:pPr>
                <a:defRPr/>
              </a:pPr>
              <a:t>‹#›</a:t>
            </a:fld>
            <a:endParaRPr lang="en-US"/>
          </a:p>
        </p:txBody>
      </p:sp>
    </p:spTree>
    <p:extLst>
      <p:ext uri="{BB962C8B-B14F-4D97-AF65-F5344CB8AC3E}">
        <p14:creationId xmlns:p14="http://schemas.microsoft.com/office/powerpoint/2010/main" val="252354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600200"/>
            <a:ext cx="8229600" cy="381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ave+ANR_MG.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72410" y="5703169"/>
            <a:ext cx="8674608" cy="1045238"/>
          </a:xfrm>
          <a:prstGeom prst="rect">
            <a:avLst/>
          </a:prstGeom>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3CC843E-C13A-5744-B272-0F6E46035465}" type="datetimeFigureOut">
              <a:rPr lang="en-US"/>
              <a:pPr>
                <a:defRPr/>
              </a:pPr>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DE48070-5850-0046-B6B0-CC18AED003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pgeisel@ucanr.edu"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1889" y="1312979"/>
            <a:ext cx="5480222" cy="1193543"/>
          </a:xfrm>
        </p:spPr>
        <p:txBody>
          <a:bodyPr/>
          <a:lstStyle/>
          <a:p>
            <a:r>
              <a:rPr lang="en-US" dirty="0" smtClean="0"/>
              <a:t>Edible Landscaping</a:t>
            </a:r>
            <a:endParaRPr lang="en-US" dirty="0"/>
          </a:p>
        </p:txBody>
      </p:sp>
      <p:sp>
        <p:nvSpPr>
          <p:cNvPr id="3" name="Subtitle 2"/>
          <p:cNvSpPr>
            <a:spLocks noGrp="1"/>
          </p:cNvSpPr>
          <p:nvPr>
            <p:ph type="subTitle" idx="1"/>
          </p:nvPr>
        </p:nvSpPr>
        <p:spPr>
          <a:xfrm>
            <a:off x="2347784" y="2712308"/>
            <a:ext cx="6400800" cy="1752600"/>
          </a:xfrm>
        </p:spPr>
        <p:txBody>
          <a:bodyPr/>
          <a:lstStyle/>
          <a:p>
            <a:pPr algn="r"/>
            <a:r>
              <a:rPr lang="en-US" dirty="0"/>
              <a:t>Program made possible by ANR Competitive Grant and the </a:t>
            </a:r>
            <a:r>
              <a:rPr lang="en-US" dirty="0" err="1"/>
              <a:t>Elvenia</a:t>
            </a:r>
            <a:r>
              <a:rPr lang="en-US" dirty="0"/>
              <a:t> J. </a:t>
            </a:r>
            <a:r>
              <a:rPr lang="en-US" dirty="0" err="1"/>
              <a:t>Slosson</a:t>
            </a:r>
            <a:r>
              <a:rPr lang="en-US" dirty="0"/>
              <a:t> Endowment</a:t>
            </a:r>
          </a:p>
        </p:txBody>
      </p:sp>
      <p:sp>
        <p:nvSpPr>
          <p:cNvPr id="4" name="TextBox 3"/>
          <p:cNvSpPr txBox="1"/>
          <p:nvPr/>
        </p:nvSpPr>
        <p:spPr>
          <a:xfrm>
            <a:off x="3027405" y="4287795"/>
            <a:ext cx="5721179" cy="1015663"/>
          </a:xfrm>
          <a:prstGeom prst="rect">
            <a:avLst/>
          </a:prstGeom>
          <a:noFill/>
        </p:spPr>
        <p:txBody>
          <a:bodyPr wrap="square" rtlCol="0">
            <a:spAutoFit/>
          </a:bodyPr>
          <a:lstStyle/>
          <a:p>
            <a:pPr lvl="0" algn="r" defTabSz="914400" eaLnBrk="0" hangingPunct="0">
              <a:spcBef>
                <a:spcPts val="300"/>
              </a:spcBef>
              <a:buClr>
                <a:srgbClr val="7E9A53"/>
              </a:buClr>
              <a:buSzPct val="75000"/>
              <a:defRPr/>
            </a:pPr>
            <a:r>
              <a:rPr lang="en-US" sz="1400" dirty="0">
                <a:solidFill>
                  <a:srgbClr val="000000">
                    <a:tint val="75000"/>
                  </a:srgbClr>
                </a:solidFill>
                <a:latin typeface="Calibri"/>
                <a:ea typeface="ＭＳ Ｐゴシック" pitchFamily="34" charset="-128"/>
              </a:rPr>
              <a:t>Project Team:  Pam Geisel, Mary Bianchi, Amanda Crump, Missy Gable, Linda Harris, Janet </a:t>
            </a:r>
            <a:r>
              <a:rPr lang="en-US" sz="1400" dirty="0" err="1">
                <a:solidFill>
                  <a:srgbClr val="000000">
                    <a:tint val="75000"/>
                  </a:srgbClr>
                </a:solidFill>
                <a:latin typeface="Calibri"/>
                <a:ea typeface="ＭＳ Ｐゴシック" pitchFamily="34" charset="-128"/>
              </a:rPr>
              <a:t>Hartin</a:t>
            </a:r>
            <a:r>
              <a:rPr lang="en-US" sz="1400" dirty="0">
                <a:solidFill>
                  <a:srgbClr val="000000">
                    <a:tint val="75000"/>
                  </a:srgbClr>
                </a:solidFill>
                <a:latin typeface="Calibri"/>
                <a:ea typeface="ＭＳ Ｐゴシック" pitchFamily="34" charset="-128"/>
              </a:rPr>
              <a:t>, Chuck Ingles, Claire </a:t>
            </a:r>
            <a:r>
              <a:rPr lang="en-US" sz="1400" dirty="0" err="1">
                <a:solidFill>
                  <a:srgbClr val="000000">
                    <a:tint val="75000"/>
                  </a:srgbClr>
                </a:solidFill>
                <a:latin typeface="Calibri"/>
                <a:ea typeface="ＭＳ Ｐゴシック" pitchFamily="34" charset="-128"/>
              </a:rPr>
              <a:t>Napawan</a:t>
            </a:r>
            <a:r>
              <a:rPr lang="en-US" sz="1400" dirty="0">
                <a:solidFill>
                  <a:srgbClr val="000000">
                    <a:tint val="75000"/>
                  </a:srgbClr>
                </a:solidFill>
                <a:latin typeface="Calibri"/>
                <a:ea typeface="ＭＳ Ｐゴシック" pitchFamily="34" charset="-128"/>
              </a:rPr>
              <a:t>, Loren, Oki, </a:t>
            </a:r>
            <a:r>
              <a:rPr lang="en-US" sz="1400" dirty="0" smtClean="0">
                <a:solidFill>
                  <a:srgbClr val="000000">
                    <a:tint val="75000"/>
                  </a:srgbClr>
                </a:solidFill>
                <a:latin typeface="Calibri"/>
                <a:ea typeface="ＭＳ Ｐゴシック" pitchFamily="34" charset="-128"/>
              </a:rPr>
              <a:t>           Scott </a:t>
            </a:r>
            <a:r>
              <a:rPr lang="en-US" sz="1400" dirty="0" err="1">
                <a:solidFill>
                  <a:srgbClr val="000000">
                    <a:tint val="75000"/>
                  </a:srgbClr>
                </a:solidFill>
                <a:latin typeface="Calibri"/>
                <a:ea typeface="ＭＳ Ｐゴシック" pitchFamily="34" charset="-128"/>
              </a:rPr>
              <a:t>Oneto</a:t>
            </a:r>
            <a:r>
              <a:rPr lang="en-US" sz="1400" dirty="0">
                <a:solidFill>
                  <a:srgbClr val="000000">
                    <a:tint val="75000"/>
                  </a:srgbClr>
                </a:solidFill>
                <a:latin typeface="Calibri"/>
                <a:ea typeface="ＭＳ Ｐゴシック" pitchFamily="34" charset="-128"/>
              </a:rPr>
              <a:t>, Dennis </a:t>
            </a:r>
            <a:r>
              <a:rPr lang="en-US" sz="1400" dirty="0" err="1">
                <a:solidFill>
                  <a:srgbClr val="000000">
                    <a:tint val="75000"/>
                  </a:srgbClr>
                </a:solidFill>
                <a:latin typeface="Calibri"/>
                <a:ea typeface="ＭＳ Ｐゴシック" pitchFamily="34" charset="-128"/>
              </a:rPr>
              <a:t>Pittenger</a:t>
            </a:r>
            <a:r>
              <a:rPr lang="en-US" sz="1400" dirty="0">
                <a:solidFill>
                  <a:srgbClr val="000000">
                    <a:tint val="75000"/>
                  </a:srgbClr>
                </a:solidFill>
                <a:latin typeface="Calibri"/>
                <a:ea typeface="ＭＳ Ｐゴシック" pitchFamily="34" charset="-128"/>
              </a:rPr>
              <a:t>, Sheryl Yamamoto</a:t>
            </a:r>
          </a:p>
          <a:p>
            <a:endParaRPr lang="en-US" dirty="0"/>
          </a:p>
        </p:txBody>
      </p:sp>
    </p:spTree>
    <p:extLst>
      <p:ext uri="{BB962C8B-B14F-4D97-AF65-F5344CB8AC3E}">
        <p14:creationId xmlns:p14="http://schemas.microsoft.com/office/powerpoint/2010/main" val="980391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126" y="1"/>
            <a:ext cx="10323609" cy="6858000"/>
          </a:xfrm>
          <a:prstGeom prst="rect">
            <a:avLst/>
          </a:prstGeom>
        </p:spPr>
      </p:pic>
    </p:spTree>
    <p:extLst>
      <p:ext uri="{BB962C8B-B14F-4D97-AF65-F5344CB8AC3E}">
        <p14:creationId xmlns:p14="http://schemas.microsoft.com/office/powerpoint/2010/main" val="2285506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do I recruit people for the survey?</a:t>
            </a:r>
            <a:endParaRPr lang="en-US" sz="4000" dirty="0"/>
          </a:p>
        </p:txBody>
      </p:sp>
      <p:sp>
        <p:nvSpPr>
          <p:cNvPr id="4" name="Content Placeholder 3"/>
          <p:cNvSpPr>
            <a:spLocks noGrp="1"/>
          </p:cNvSpPr>
          <p:nvPr>
            <p:ph sz="half" idx="2"/>
          </p:nvPr>
        </p:nvSpPr>
        <p:spPr/>
        <p:txBody>
          <a:bodyPr/>
          <a:lstStyle/>
          <a:p>
            <a:r>
              <a:rPr lang="en-US" altLang="en-US" sz="2000" dirty="0">
                <a:latin typeface="Georgia" panose="02040502050405020303" pitchFamily="18" charset="0"/>
                <a:ea typeface="ＭＳ Ｐゴシック" panose="020B0600070205080204" pitchFamily="34" charset="-128"/>
              </a:rPr>
              <a:t>Downloadable from repository</a:t>
            </a:r>
          </a:p>
          <a:p>
            <a:pPr lvl="1"/>
            <a:r>
              <a:rPr lang="en-US" altLang="en-US" sz="2000" dirty="0">
                <a:latin typeface="Georgia" panose="02040502050405020303" pitchFamily="18" charset="0"/>
                <a:ea typeface="ＭＳ Ｐゴシック" panose="020B0600070205080204" pitchFamily="34" charset="-128"/>
              </a:rPr>
              <a:t>Can send some to your county</a:t>
            </a:r>
          </a:p>
          <a:p>
            <a:r>
              <a:rPr lang="en-US" altLang="en-US" sz="2000" dirty="0">
                <a:latin typeface="Georgia" panose="02040502050405020303" pitchFamily="18" charset="0"/>
                <a:ea typeface="ＭＳ Ｐゴシック" panose="020B0600070205080204" pitchFamily="34" charset="-128"/>
              </a:rPr>
              <a:t>Does everyone have to do the survey?</a:t>
            </a:r>
          </a:p>
          <a:p>
            <a:pPr lvl="1"/>
            <a:r>
              <a:rPr lang="en-US" altLang="en-US" sz="2000" dirty="0">
                <a:latin typeface="Georgia" panose="02040502050405020303" pitchFamily="18" charset="0"/>
                <a:ea typeface="ＭＳ Ｐゴシック" panose="020B0600070205080204" pitchFamily="34" charset="-128"/>
              </a:rPr>
              <a:t>No, it is voluntary to complete</a:t>
            </a:r>
          </a:p>
          <a:p>
            <a:r>
              <a:rPr lang="en-US" altLang="en-US" sz="2000" dirty="0">
                <a:latin typeface="Georgia" panose="02040502050405020303" pitchFamily="18" charset="0"/>
                <a:ea typeface="ＭＳ Ｐゴシック" panose="020B0600070205080204" pitchFamily="34" charset="-128"/>
              </a:rPr>
              <a:t>Survey is anonymous.</a:t>
            </a:r>
          </a:p>
          <a:p>
            <a:r>
              <a:rPr lang="en-US" altLang="en-US" sz="2000" dirty="0">
                <a:latin typeface="Georgia" panose="02040502050405020303" pitchFamily="18" charset="0"/>
                <a:ea typeface="ＭＳ Ｐゴシック" panose="020B0600070205080204" pitchFamily="34" charset="-128"/>
              </a:rPr>
              <a:t>Surveys will go out shortly after training, in April 2013 and July 2013.</a:t>
            </a:r>
          </a:p>
          <a:p>
            <a:endParaRPr lang="en-US" sz="2000" dirty="0">
              <a:latin typeface="Georgia" panose="02040502050405020303" pitchFamily="18" charset="0"/>
            </a:endParaRPr>
          </a:p>
        </p:txBody>
      </p:sp>
      <p:pic>
        <p:nvPicPr>
          <p:cNvPr id="5"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28663" y="1600200"/>
            <a:ext cx="3038119" cy="39341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866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8660" y="1183943"/>
            <a:ext cx="6400800" cy="1752600"/>
          </a:xfrm>
        </p:spPr>
        <p:txBody>
          <a:bodyPr/>
          <a:lstStyle/>
          <a:p>
            <a:r>
              <a:rPr lang="en-US" altLang="en-US" sz="2800" dirty="0">
                <a:solidFill>
                  <a:schemeClr val="tx1"/>
                </a:solidFill>
              </a:rPr>
              <a:t>Thank you!</a:t>
            </a:r>
            <a:br>
              <a:rPr lang="en-US" altLang="en-US" sz="2800" dirty="0">
                <a:solidFill>
                  <a:schemeClr val="tx1"/>
                </a:solidFill>
              </a:rPr>
            </a:br>
            <a:r>
              <a:rPr lang="en-US" altLang="en-US" sz="2800" dirty="0">
                <a:solidFill>
                  <a:schemeClr val="tx1"/>
                </a:solidFill>
              </a:rPr>
              <a:t>Questions?</a:t>
            </a:r>
            <a:br>
              <a:rPr lang="en-US" altLang="en-US" sz="2800" dirty="0">
                <a:solidFill>
                  <a:schemeClr val="tx1"/>
                </a:solidFill>
              </a:rPr>
            </a:br>
            <a:r>
              <a:rPr lang="en-US" altLang="en-US" sz="2800" dirty="0">
                <a:solidFill>
                  <a:schemeClr val="tx1"/>
                </a:solidFill>
              </a:rPr>
              <a:t/>
            </a:r>
            <a:br>
              <a:rPr lang="en-US" altLang="en-US" sz="2800" dirty="0">
                <a:solidFill>
                  <a:schemeClr val="tx1"/>
                </a:solidFill>
              </a:rPr>
            </a:br>
            <a:r>
              <a:rPr lang="en-US" altLang="en-US" sz="2800" dirty="0">
                <a:solidFill>
                  <a:schemeClr val="tx1"/>
                </a:solidFill>
              </a:rPr>
              <a:t>Pam Geisel </a:t>
            </a:r>
            <a:br>
              <a:rPr lang="en-US" altLang="en-US" sz="2800" dirty="0">
                <a:solidFill>
                  <a:schemeClr val="tx1"/>
                </a:solidFill>
              </a:rPr>
            </a:br>
            <a:r>
              <a:rPr lang="en-US" altLang="en-US" sz="2800" dirty="0">
                <a:hlinkClick r:id="rId3"/>
              </a:rPr>
              <a:t>pgeisel@ucanr.edu</a:t>
            </a:r>
            <a:r>
              <a:rPr lang="en-US" altLang="en-US" sz="2800" dirty="0"/>
              <a:t/>
            </a:r>
            <a:br>
              <a:rPr lang="en-US" altLang="en-US" sz="2800" dirty="0"/>
            </a:br>
            <a:r>
              <a:rPr lang="en-US" altLang="en-US" sz="2800" dirty="0">
                <a:solidFill>
                  <a:schemeClr val="tx1"/>
                </a:solidFill>
              </a:rPr>
              <a:t>Amanda Crump</a:t>
            </a:r>
            <a:br>
              <a:rPr lang="en-US" altLang="en-US" sz="2800" dirty="0">
                <a:solidFill>
                  <a:schemeClr val="tx1"/>
                </a:solidFill>
              </a:rPr>
            </a:br>
            <a:r>
              <a:rPr lang="en-US" altLang="en-US" sz="2800" dirty="0">
                <a:solidFill>
                  <a:schemeClr val="tx1"/>
                </a:solidFill>
              </a:rPr>
              <a:t>acrump@ucdavis.edu</a:t>
            </a:r>
            <a:endParaRPr lang="en-US" sz="2800" dirty="0">
              <a:solidFill>
                <a:schemeClr val="tx1"/>
              </a:solidFill>
            </a:endParaRPr>
          </a:p>
        </p:txBody>
      </p:sp>
    </p:spTree>
    <p:extLst>
      <p:ext uri="{BB962C8B-B14F-4D97-AF65-F5344CB8AC3E}">
        <p14:creationId xmlns:p14="http://schemas.microsoft.com/office/powerpoint/2010/main" val="1042394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47783" y="3496511"/>
            <a:ext cx="6400800" cy="1328351"/>
          </a:xfrm>
        </p:spPr>
        <p:txBody>
          <a:bodyPr/>
          <a:lstStyle/>
          <a:p>
            <a:pPr algn="r"/>
            <a:r>
              <a:rPr lang="en-US" altLang="en-US" dirty="0">
                <a:ea typeface="ＭＳ Ｐゴシック" panose="020B0600070205080204" pitchFamily="34" charset="-128"/>
              </a:rPr>
              <a:t>Project Goals and Teaching Expectations</a:t>
            </a:r>
            <a:endParaRPr lang="en-US" dirty="0"/>
          </a:p>
        </p:txBody>
      </p:sp>
      <p:sp>
        <p:nvSpPr>
          <p:cNvPr id="4" name="Title 1"/>
          <p:cNvSpPr txBox="1">
            <a:spLocks/>
          </p:cNvSpPr>
          <p:nvPr/>
        </p:nvSpPr>
        <p:spPr bwMode="auto">
          <a:xfrm>
            <a:off x="1831889" y="919464"/>
            <a:ext cx="5480222" cy="1193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Edible Landscaping</a:t>
            </a:r>
            <a:endParaRPr lang="en-US" dirty="0"/>
          </a:p>
        </p:txBody>
      </p:sp>
      <p:sp>
        <p:nvSpPr>
          <p:cNvPr id="7" name="Subtitle 2"/>
          <p:cNvSpPr txBox="1">
            <a:spLocks/>
          </p:cNvSpPr>
          <p:nvPr/>
        </p:nvSpPr>
        <p:spPr>
          <a:xfrm>
            <a:off x="4267070" y="4824862"/>
            <a:ext cx="4481513" cy="1027113"/>
          </a:xfrm>
          <a:prstGeom prst="rect">
            <a:avLst/>
          </a:prstGeom>
        </p:spPr>
        <p:txBody>
          <a:bodyPr>
            <a:normAutofit/>
          </a:bodyPr>
          <a:lstStyle>
            <a:lvl1pPr marL="0" indent="0" algn="r" rtl="0" eaLnBrk="0" fontAlgn="base" hangingPunct="0">
              <a:spcBef>
                <a:spcPts val="300"/>
              </a:spcBef>
              <a:spcAft>
                <a:spcPct val="0"/>
              </a:spcAft>
              <a:buClr>
                <a:schemeClr val="accent1"/>
              </a:buClr>
              <a:buSzPct val="75000"/>
              <a:buFont typeface="Wingdings" panose="05000000000000000000" pitchFamily="2" charset="2"/>
              <a:buNone/>
              <a:defRPr sz="14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ts val="600"/>
              </a:spcBef>
              <a:spcAft>
                <a:spcPct val="0"/>
              </a:spcAft>
              <a:buClr>
                <a:srgbClr val="B2C695"/>
              </a:buClr>
              <a:buSzPct val="75000"/>
              <a:buFont typeface="Wingdings" panose="05000000000000000000" pitchFamily="2" charset="2"/>
              <a:buNone/>
              <a:defRPr kern="1200">
                <a:solidFill>
                  <a:schemeClr val="tx1">
                    <a:tint val="75000"/>
                  </a:schemeClr>
                </a:solidFill>
                <a:latin typeface="+mn-lt"/>
                <a:ea typeface="ＭＳ Ｐゴシック" charset="0"/>
                <a:cs typeface="+mn-cs"/>
              </a:defRPr>
            </a:lvl2pPr>
            <a:lvl3pPr marL="914400" indent="0" algn="ctr" rtl="0" eaLnBrk="0" fontAlgn="base" hangingPunct="0">
              <a:spcBef>
                <a:spcPts val="600"/>
              </a:spcBef>
              <a:spcAft>
                <a:spcPct val="0"/>
              </a:spcAft>
              <a:buClr>
                <a:schemeClr val="accent1"/>
              </a:buClr>
              <a:buSzPct val="75000"/>
              <a:buFont typeface="Wingdings" panose="05000000000000000000" pitchFamily="2" charset="2"/>
              <a:buNone/>
              <a:defRPr kern="1200">
                <a:solidFill>
                  <a:schemeClr val="tx1">
                    <a:tint val="75000"/>
                  </a:schemeClr>
                </a:solidFill>
                <a:latin typeface="+mn-lt"/>
                <a:ea typeface="ＭＳ Ｐゴシック" charset="0"/>
                <a:cs typeface="+mn-cs"/>
              </a:defRPr>
            </a:lvl3pPr>
            <a:lvl4pPr marL="1371600" indent="0" algn="ctr" rtl="0" eaLnBrk="0" fontAlgn="base" hangingPunct="0">
              <a:spcBef>
                <a:spcPts val="600"/>
              </a:spcBef>
              <a:spcAft>
                <a:spcPct val="0"/>
              </a:spcAft>
              <a:buClr>
                <a:srgbClr val="B2C695"/>
              </a:buClr>
              <a:buSzPct val="75000"/>
              <a:buFont typeface="Wingdings" panose="05000000000000000000" pitchFamily="2" charset="2"/>
              <a:buNone/>
              <a:defRPr kern="1200">
                <a:solidFill>
                  <a:schemeClr val="tx1">
                    <a:tint val="75000"/>
                  </a:schemeClr>
                </a:solidFill>
                <a:latin typeface="+mn-lt"/>
                <a:ea typeface="ＭＳ Ｐゴシック" charset="0"/>
                <a:cs typeface="+mn-cs"/>
              </a:defRPr>
            </a:lvl4pPr>
            <a:lvl5pPr marL="1828800" indent="0" algn="ctr" rtl="0" eaLnBrk="0" fontAlgn="base" hangingPunct="0">
              <a:spcBef>
                <a:spcPts val="600"/>
              </a:spcBef>
              <a:spcAft>
                <a:spcPct val="0"/>
              </a:spcAft>
              <a:buClr>
                <a:schemeClr val="accent1"/>
              </a:buClr>
              <a:buSzPct val="75000"/>
              <a:buFont typeface="Wingdings" panose="05000000000000000000" pitchFamily="2" charset="2"/>
              <a:buNone/>
              <a:defRPr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60000"/>
                  <a:lumOff val="40000"/>
                </a:schemeClr>
              </a:buClr>
              <a:buSzPct val="75000"/>
              <a:buFont typeface="Wingdings" pitchFamily="2" charset="2"/>
              <a:buNone/>
              <a:defRPr lang="en-US" sz="1800" kern="1200" baseline="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5000"/>
              <a:buFont typeface="Wingdings" pitchFamily="2" charset="2"/>
              <a:buNone/>
              <a:defRPr lang="en-US" sz="1800" kern="1200" baseline="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ts val="300"/>
              </a:spcBef>
              <a:spcAft>
                <a:spcPts val="0"/>
              </a:spcAft>
              <a:buClr>
                <a:srgbClr val="7E9A53"/>
              </a:buClr>
              <a:buSzPct val="75000"/>
              <a:buFont typeface="Wingdings" panose="05000000000000000000" pitchFamily="2" charset="2"/>
              <a:buNone/>
              <a:tabLst/>
              <a:defRPr/>
            </a:pPr>
            <a:r>
              <a:rPr kumimoji="0" lang="en-US" sz="1400" b="0" i="0" u="none" strike="noStrike" kern="1200" cap="none" spc="0" normalizeH="0" baseline="0" noProof="0" dirty="0" smtClean="0">
                <a:ln>
                  <a:noFill/>
                </a:ln>
                <a:solidFill>
                  <a:srgbClr val="000000">
                    <a:tint val="75000"/>
                  </a:srgbClr>
                </a:solidFill>
                <a:effectLst/>
                <a:uLnTx/>
                <a:uFillTx/>
                <a:latin typeface="Calibri"/>
                <a:ea typeface="ＭＳ Ｐゴシック" charset="0"/>
                <a:cs typeface="+mn-cs"/>
              </a:rPr>
              <a:t>Amanda Crump and Pam Geisel</a:t>
            </a:r>
          </a:p>
          <a:p>
            <a:pPr marL="0" marR="0" lvl="0" indent="0" algn="r" defTabSz="914400" rtl="0" eaLnBrk="1" fontAlgn="auto" latinLnBrk="0" hangingPunct="1">
              <a:lnSpc>
                <a:spcPct val="100000"/>
              </a:lnSpc>
              <a:spcBef>
                <a:spcPts val="300"/>
              </a:spcBef>
              <a:spcAft>
                <a:spcPts val="0"/>
              </a:spcAft>
              <a:buClr>
                <a:srgbClr val="7E9A53"/>
              </a:buClr>
              <a:buSzPct val="75000"/>
              <a:buFont typeface="Wingdings" panose="05000000000000000000" pitchFamily="2" charset="2"/>
              <a:buNone/>
              <a:tabLst/>
              <a:defRPr/>
            </a:pPr>
            <a:endParaRPr kumimoji="0" lang="en-US" sz="1400" b="0" i="0" u="none" strike="noStrike" kern="1200" cap="none" spc="0" normalizeH="0" baseline="0" noProof="0" dirty="0">
              <a:ln>
                <a:noFill/>
              </a:ln>
              <a:solidFill>
                <a:srgbClr val="000000">
                  <a:tint val="75000"/>
                </a:srgbClr>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837923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9676" y="125499"/>
            <a:ext cx="5706593" cy="5460479"/>
          </a:xfrm>
          <a:prstGeom prst="rect">
            <a:avLst/>
          </a:prstGeom>
          <a:noFill/>
          <a:ln>
            <a:noFill/>
          </a:ln>
          <a:effectLst>
            <a:outerShdw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40990" y="5590022"/>
            <a:ext cx="3084394" cy="276999"/>
          </a:xfrm>
          <a:prstGeom prst="rect">
            <a:avLst/>
          </a:prstGeom>
          <a:noFill/>
        </p:spPr>
        <p:txBody>
          <a:bodyPr wrap="square" rtlCol="0">
            <a:spAutoFit/>
          </a:bodyPr>
          <a:lstStyle/>
          <a:p>
            <a:r>
              <a:rPr lang="en-US" sz="1200" dirty="0" smtClean="0">
                <a:latin typeface="Georgia" panose="02040502050405020303" pitchFamily="18" charset="0"/>
              </a:rPr>
              <a:t>Photo: Bill Murphy, Fresno County MGs</a:t>
            </a:r>
            <a:endParaRPr lang="en-US" sz="1200" dirty="0">
              <a:latin typeface="Georgia" panose="02040502050405020303" pitchFamily="18" charset="0"/>
            </a:endParaRPr>
          </a:p>
        </p:txBody>
      </p:sp>
    </p:spTree>
    <p:extLst>
      <p:ext uri="{BB962C8B-B14F-4D97-AF65-F5344CB8AC3E}">
        <p14:creationId xmlns:p14="http://schemas.microsoft.com/office/powerpoint/2010/main" val="1771780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Objectives of this Edible Landscaping Train-the-Trainer Program</a:t>
            </a:r>
          </a:p>
        </p:txBody>
      </p:sp>
      <p:sp>
        <p:nvSpPr>
          <p:cNvPr id="3" name="Content Placeholder 2"/>
          <p:cNvSpPr>
            <a:spLocks noGrp="1"/>
          </p:cNvSpPr>
          <p:nvPr>
            <p:ph idx="1"/>
          </p:nvPr>
        </p:nvSpPr>
        <p:spPr/>
        <p:txBody>
          <a:bodyPr/>
          <a:lstStyle/>
          <a:p>
            <a:pPr fontAlgn="auto">
              <a:spcAft>
                <a:spcPts val="0"/>
              </a:spcAft>
              <a:defRPr/>
            </a:pPr>
            <a:r>
              <a:rPr lang="en-US" sz="2400" dirty="0">
                <a:latin typeface="Georgia" panose="02040502050405020303" pitchFamily="18" charset="0"/>
              </a:rPr>
              <a:t>Develop edible landscaping materials</a:t>
            </a:r>
          </a:p>
          <a:p>
            <a:pPr lvl="1" fontAlgn="auto">
              <a:spcAft>
                <a:spcPts val="0"/>
              </a:spcAft>
              <a:defRPr/>
            </a:pPr>
            <a:r>
              <a:rPr lang="en-US" sz="2400" dirty="0">
                <a:latin typeface="Georgia" panose="02040502050405020303" pitchFamily="18" charset="0"/>
              </a:rPr>
              <a:t>Due out next year as an ANR publication</a:t>
            </a:r>
          </a:p>
          <a:p>
            <a:pPr lvl="1" fontAlgn="auto">
              <a:spcAft>
                <a:spcPts val="0"/>
              </a:spcAft>
              <a:defRPr/>
            </a:pPr>
            <a:r>
              <a:rPr lang="en-US" sz="2400" dirty="0">
                <a:latin typeface="Georgia" panose="02040502050405020303" pitchFamily="18" charset="0"/>
              </a:rPr>
              <a:t>Available to you after training</a:t>
            </a:r>
          </a:p>
          <a:p>
            <a:pPr fontAlgn="auto">
              <a:spcAft>
                <a:spcPts val="0"/>
              </a:spcAft>
              <a:defRPr/>
            </a:pPr>
            <a:r>
              <a:rPr lang="en-US" sz="2400" dirty="0">
                <a:latin typeface="Georgia" panose="02040502050405020303" pitchFamily="18" charset="0"/>
              </a:rPr>
              <a:t>Deliver science-based curricula in edible landscape plants and practices</a:t>
            </a:r>
          </a:p>
          <a:p>
            <a:pPr fontAlgn="auto">
              <a:spcAft>
                <a:spcPts val="0"/>
              </a:spcAft>
              <a:defRPr/>
            </a:pPr>
            <a:r>
              <a:rPr lang="en-US" sz="2400" dirty="0">
                <a:latin typeface="Georgia" panose="02040502050405020303" pitchFamily="18" charset="0"/>
              </a:rPr>
              <a:t>Educate the public via Master Gardeners</a:t>
            </a:r>
          </a:p>
          <a:p>
            <a:pPr fontAlgn="auto">
              <a:spcAft>
                <a:spcPts val="0"/>
              </a:spcAft>
              <a:defRPr/>
            </a:pPr>
            <a:r>
              <a:rPr lang="en-US" sz="2400" dirty="0">
                <a:latin typeface="Georgia" panose="02040502050405020303" pitchFamily="18" charset="0"/>
              </a:rPr>
              <a:t>Understand how training impacts Californians </a:t>
            </a:r>
          </a:p>
          <a:p>
            <a:pPr lvl="1" fontAlgn="auto">
              <a:spcAft>
                <a:spcPts val="0"/>
              </a:spcAft>
              <a:defRPr/>
            </a:pPr>
            <a:r>
              <a:rPr lang="en-US" sz="2400" dirty="0">
                <a:latin typeface="Georgia" panose="02040502050405020303" pitchFamily="18" charset="0"/>
              </a:rPr>
              <a:t>Both the Master Gardeners and the people they train</a:t>
            </a:r>
          </a:p>
          <a:p>
            <a:endParaRPr lang="en-US" sz="2400" dirty="0">
              <a:latin typeface="Georgia" panose="02040502050405020303" pitchFamily="18" charset="0"/>
            </a:endParaRPr>
          </a:p>
        </p:txBody>
      </p:sp>
    </p:spTree>
    <p:extLst>
      <p:ext uri="{BB962C8B-B14F-4D97-AF65-F5344CB8AC3E}">
        <p14:creationId xmlns:p14="http://schemas.microsoft.com/office/powerpoint/2010/main" val="862062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07" y="274638"/>
            <a:ext cx="2613546" cy="1143000"/>
          </a:xfrm>
        </p:spPr>
        <p:txBody>
          <a:bodyPr/>
          <a:lstStyle/>
          <a:p>
            <a:r>
              <a:rPr lang="en-US" dirty="0" smtClean="0"/>
              <a:t>Why?</a:t>
            </a:r>
            <a:endParaRPr lang="en-US" dirty="0"/>
          </a:p>
        </p:txBody>
      </p:sp>
      <p:pic>
        <p:nvPicPr>
          <p:cNvPr id="3" name="Picture 4" descr="C:\Documents and Settings\acrump\Local Settings\Temporary Internet Files\Content.IE5\7Y3CXRXX\MP90042798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282" y="274638"/>
            <a:ext cx="5279883" cy="527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194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train the trainer?</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4400" b="1" dirty="0" smtClean="0">
                <a:latin typeface="Georgia" panose="02040502050405020303" pitchFamily="18" charset="0"/>
              </a:rPr>
              <a:t>20, 42, and 77</a:t>
            </a:r>
            <a:endParaRPr lang="en-US" sz="4400" b="1" dirty="0">
              <a:latin typeface="Georgia" panose="02040502050405020303" pitchFamily="18" charset="0"/>
            </a:endParaRPr>
          </a:p>
        </p:txBody>
      </p:sp>
    </p:spTree>
    <p:extLst>
      <p:ext uri="{BB962C8B-B14F-4D97-AF65-F5344CB8AC3E}">
        <p14:creationId xmlns:p14="http://schemas.microsoft.com/office/powerpoint/2010/main" val="516397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3" name="Content Placeholder 2"/>
          <p:cNvSpPr>
            <a:spLocks noGrp="1"/>
          </p:cNvSpPr>
          <p:nvPr>
            <p:ph sz="half" idx="1"/>
          </p:nvPr>
        </p:nvSpPr>
        <p:spPr/>
        <p:txBody>
          <a:bodyPr/>
          <a:lstStyle/>
          <a:p>
            <a:pPr marL="457200" indent="-457200">
              <a:buFont typeface="+mj-lt"/>
              <a:buAutoNum type="arabicPeriod"/>
              <a:defRPr/>
            </a:pPr>
            <a:r>
              <a:rPr lang="en-US" sz="2400" dirty="0">
                <a:latin typeface="Georgia" panose="02040502050405020303" pitchFamily="18" charset="0"/>
              </a:rPr>
              <a:t>Attend this training</a:t>
            </a:r>
          </a:p>
          <a:p>
            <a:pPr marL="457200" indent="-457200">
              <a:buFont typeface="+mj-lt"/>
              <a:buAutoNum type="arabicPeriod"/>
              <a:defRPr/>
            </a:pPr>
            <a:r>
              <a:rPr lang="en-US" sz="2400" dirty="0">
                <a:latin typeface="Georgia" panose="02040502050405020303" pitchFamily="18" charset="0"/>
              </a:rPr>
              <a:t>Along with the other MGs from your county who attend, offer a training for the rest of the MGs in your county.  </a:t>
            </a:r>
          </a:p>
          <a:p>
            <a:pPr marL="457200" indent="-457200">
              <a:buFont typeface="+mj-lt"/>
              <a:buAutoNum type="arabicPeriod"/>
              <a:defRPr/>
            </a:pPr>
            <a:r>
              <a:rPr lang="en-US" sz="2400" dirty="0">
                <a:latin typeface="Georgia" panose="02040502050405020303" pitchFamily="18" charset="0"/>
              </a:rPr>
              <a:t>Train the public.</a:t>
            </a:r>
          </a:p>
          <a:p>
            <a:pPr marL="457200" indent="-457200">
              <a:buFont typeface="+mj-lt"/>
              <a:buAutoNum type="arabicPeriod"/>
              <a:defRPr/>
            </a:pPr>
            <a:r>
              <a:rPr lang="en-US" sz="2400" dirty="0">
                <a:latin typeface="Georgia" panose="02040502050405020303" pitchFamily="18" charset="0"/>
              </a:rPr>
              <a:t>Help us with our survey by signing people up.  </a:t>
            </a:r>
          </a:p>
          <a:p>
            <a:endParaRPr lang="en-US" sz="2400" dirty="0">
              <a:latin typeface="Georgia" panose="02040502050405020303" pitchFamily="18" charset="0"/>
            </a:endParaRPr>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l="9232" t="7059" r="10963" b="4443"/>
          <a:stretch>
            <a:fillRect/>
          </a:stretch>
        </p:blipFill>
        <p:spPr bwMode="auto">
          <a:xfrm>
            <a:off x="5239892" y="805217"/>
            <a:ext cx="3351373" cy="480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87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expected?</a:t>
            </a:r>
            <a:endParaRPr lang="en-US" dirty="0"/>
          </a:p>
        </p:txBody>
      </p:sp>
      <p:sp>
        <p:nvSpPr>
          <p:cNvPr id="3" name="Content Placeholder 2"/>
          <p:cNvSpPr>
            <a:spLocks noGrp="1"/>
          </p:cNvSpPr>
          <p:nvPr>
            <p:ph idx="1"/>
          </p:nvPr>
        </p:nvSpPr>
        <p:spPr>
          <a:xfrm>
            <a:off x="457200" y="1434698"/>
            <a:ext cx="8229600" cy="3816350"/>
          </a:xfrm>
        </p:spPr>
        <p:txBody>
          <a:bodyPr/>
          <a:lstStyle/>
          <a:p>
            <a:pPr>
              <a:defRPr/>
            </a:pPr>
            <a:r>
              <a:rPr lang="en-US" sz="2000" dirty="0">
                <a:latin typeface="Georgia" panose="02040502050405020303" pitchFamily="18" charset="0"/>
              </a:rPr>
              <a:t>Work with your coordinator and MGs to decide what is needed in your county.  These should be completed by March, 2013</a:t>
            </a:r>
          </a:p>
          <a:p>
            <a:pPr lvl="1">
              <a:defRPr/>
            </a:pPr>
            <a:r>
              <a:rPr lang="en-US" sz="2000" dirty="0">
                <a:latin typeface="Georgia" panose="02040502050405020303" pitchFamily="18" charset="0"/>
              </a:rPr>
              <a:t>One day workshop?</a:t>
            </a:r>
          </a:p>
          <a:p>
            <a:pPr lvl="1">
              <a:defRPr/>
            </a:pPr>
            <a:r>
              <a:rPr lang="en-US" sz="2000" dirty="0">
                <a:latin typeface="Georgia" panose="02040502050405020303" pitchFamily="18" charset="0"/>
              </a:rPr>
              <a:t>One hour workshop?</a:t>
            </a:r>
          </a:p>
          <a:p>
            <a:pPr lvl="1">
              <a:defRPr/>
            </a:pPr>
            <a:r>
              <a:rPr lang="en-US" sz="2000" dirty="0">
                <a:latin typeface="Georgia" panose="02040502050405020303" pitchFamily="18" charset="0"/>
              </a:rPr>
              <a:t>Hands-on workshop in a demonstration garden?</a:t>
            </a:r>
          </a:p>
          <a:p>
            <a:pPr lvl="1">
              <a:defRPr/>
            </a:pPr>
            <a:r>
              <a:rPr lang="en-US" sz="2000" dirty="0">
                <a:latin typeface="Georgia" panose="02040502050405020303" pitchFamily="18" charset="0"/>
              </a:rPr>
              <a:t>Series of workshops?</a:t>
            </a:r>
          </a:p>
          <a:p>
            <a:pPr>
              <a:defRPr/>
            </a:pPr>
            <a:r>
              <a:rPr lang="en-US" sz="2000" dirty="0">
                <a:latin typeface="Georgia" panose="02040502050405020303" pitchFamily="18" charset="0"/>
              </a:rPr>
              <a:t>Decide how best to teach your county</a:t>
            </a:r>
          </a:p>
          <a:p>
            <a:pPr lvl="1">
              <a:defRPr/>
            </a:pPr>
            <a:r>
              <a:rPr lang="en-US" sz="2000" dirty="0">
                <a:latin typeface="Georgia" panose="02040502050405020303" pitchFamily="18" charset="0"/>
              </a:rPr>
              <a:t>Hands-on?</a:t>
            </a:r>
          </a:p>
          <a:p>
            <a:pPr lvl="1">
              <a:defRPr/>
            </a:pPr>
            <a:r>
              <a:rPr lang="en-US" sz="2000" dirty="0">
                <a:latin typeface="Georgia" panose="02040502050405020303" pitchFamily="18" charset="0"/>
              </a:rPr>
              <a:t>PowerPoint?</a:t>
            </a:r>
          </a:p>
          <a:p>
            <a:pPr lvl="1">
              <a:defRPr/>
            </a:pPr>
            <a:r>
              <a:rPr lang="en-US" sz="2000" dirty="0">
                <a:latin typeface="Georgia" panose="02040502050405020303" pitchFamily="18" charset="0"/>
              </a:rPr>
              <a:t>Take home projects?</a:t>
            </a:r>
          </a:p>
          <a:p>
            <a:pPr lvl="1">
              <a:defRPr/>
            </a:pPr>
            <a:r>
              <a:rPr lang="en-US" sz="2000" dirty="0">
                <a:latin typeface="Georgia" panose="02040502050405020303" pitchFamily="18" charset="0"/>
              </a:rPr>
              <a:t>Combination?</a:t>
            </a:r>
          </a:p>
          <a:p>
            <a:endParaRPr lang="en-US" sz="2000" dirty="0">
              <a:latin typeface="Georgia" panose="02040502050405020303" pitchFamily="18" charset="0"/>
            </a:endParaRPr>
          </a:p>
        </p:txBody>
      </p:sp>
    </p:spTree>
    <p:extLst>
      <p:ext uri="{BB962C8B-B14F-4D97-AF65-F5344CB8AC3E}">
        <p14:creationId xmlns:p14="http://schemas.microsoft.com/office/powerpoint/2010/main" val="944941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will you get from this workshop?</a:t>
            </a:r>
            <a:endParaRPr lang="en-US" sz="4000" dirty="0"/>
          </a:p>
        </p:txBody>
      </p:sp>
      <p:sp>
        <p:nvSpPr>
          <p:cNvPr id="3" name="Content Placeholder 2"/>
          <p:cNvSpPr>
            <a:spLocks noGrp="1"/>
          </p:cNvSpPr>
          <p:nvPr>
            <p:ph idx="1"/>
          </p:nvPr>
        </p:nvSpPr>
        <p:spPr>
          <a:xfrm>
            <a:off x="457200" y="1434698"/>
            <a:ext cx="8229600" cy="3816350"/>
          </a:xfrm>
        </p:spPr>
        <p:txBody>
          <a:bodyPr/>
          <a:lstStyle/>
          <a:p>
            <a:pPr>
              <a:defRPr/>
            </a:pPr>
            <a:r>
              <a:rPr lang="en-US" sz="2000" dirty="0">
                <a:latin typeface="Georgia" panose="02040502050405020303" pitchFamily="18" charset="0"/>
              </a:rPr>
              <a:t>An overview of the science we think is important for people to understand about edible landscaping</a:t>
            </a:r>
          </a:p>
          <a:p>
            <a:pPr lvl="1">
              <a:defRPr/>
            </a:pPr>
            <a:r>
              <a:rPr lang="en-US" sz="2000" dirty="0">
                <a:latin typeface="Georgia" panose="02040502050405020303" pitchFamily="18" charset="0"/>
              </a:rPr>
              <a:t>Note that some of this will not be new to you but will be new to your clientele</a:t>
            </a:r>
          </a:p>
          <a:p>
            <a:pPr>
              <a:defRPr/>
            </a:pPr>
            <a:r>
              <a:rPr lang="en-US" sz="2000" dirty="0">
                <a:latin typeface="Georgia" panose="02040502050405020303" pitchFamily="18" charset="0"/>
              </a:rPr>
              <a:t>Some examples of ways to teach this </a:t>
            </a:r>
          </a:p>
          <a:p>
            <a:pPr lvl="1">
              <a:defRPr/>
            </a:pPr>
            <a:r>
              <a:rPr lang="en-US" sz="2000" dirty="0">
                <a:latin typeface="Georgia" panose="02040502050405020303" pitchFamily="18" charset="0"/>
              </a:rPr>
              <a:t>Group Project</a:t>
            </a:r>
          </a:p>
          <a:p>
            <a:pPr lvl="1">
              <a:defRPr/>
            </a:pPr>
            <a:r>
              <a:rPr lang="en-US" sz="2000" dirty="0">
                <a:latin typeface="Georgia" panose="02040502050405020303" pitchFamily="18" charset="0"/>
              </a:rPr>
              <a:t>Turning Point</a:t>
            </a:r>
          </a:p>
          <a:p>
            <a:pPr lvl="1">
              <a:defRPr/>
            </a:pPr>
            <a:r>
              <a:rPr lang="en-US" sz="2000" dirty="0">
                <a:latin typeface="Georgia" panose="02040502050405020303" pitchFamily="18" charset="0"/>
              </a:rPr>
              <a:t>PowerPoint</a:t>
            </a:r>
          </a:p>
          <a:p>
            <a:pPr lvl="1">
              <a:defRPr/>
            </a:pPr>
            <a:r>
              <a:rPr lang="en-US" sz="2000" dirty="0">
                <a:latin typeface="Georgia" panose="02040502050405020303" pitchFamily="18" charset="0"/>
              </a:rPr>
              <a:t>Garden Tour</a:t>
            </a:r>
          </a:p>
          <a:p>
            <a:pPr marL="0" indent="0">
              <a:buNone/>
            </a:pPr>
            <a:endParaRPr lang="en-US" sz="2000" dirty="0">
              <a:latin typeface="Georgia" panose="02040502050405020303" pitchFamily="18" charset="0"/>
            </a:endParaRPr>
          </a:p>
        </p:txBody>
      </p:sp>
    </p:spTree>
    <p:extLst>
      <p:ext uri="{BB962C8B-B14F-4D97-AF65-F5344CB8AC3E}">
        <p14:creationId xmlns:p14="http://schemas.microsoft.com/office/powerpoint/2010/main" val="4256075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ANRBrand_UC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ANRBrand_MG_3</Template>
  <TotalTime>1622</TotalTime>
  <Words>847</Words>
  <Application>Microsoft Office PowerPoint</Application>
  <PresentationFormat>On-screen Show (4:3)</PresentationFormat>
  <Paragraphs>73</Paragraphs>
  <Slides>12</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ＭＳ Ｐゴシック</vt:lpstr>
      <vt:lpstr>Arial</vt:lpstr>
      <vt:lpstr>Calibri</vt:lpstr>
      <vt:lpstr>Georgia</vt:lpstr>
      <vt:lpstr>Wingdings</vt:lpstr>
      <vt:lpstr>ANRBrand_UCCE</vt:lpstr>
      <vt:lpstr>Custom Design</vt:lpstr>
      <vt:lpstr>Edible Landscaping</vt:lpstr>
      <vt:lpstr>PowerPoint Presentation</vt:lpstr>
      <vt:lpstr>PowerPoint Presentation</vt:lpstr>
      <vt:lpstr>Objectives of this Edible Landscaping Train-the-Trainer Program</vt:lpstr>
      <vt:lpstr>Why?</vt:lpstr>
      <vt:lpstr>Why train the trainer?</vt:lpstr>
      <vt:lpstr>How?</vt:lpstr>
      <vt:lpstr>What is expected?</vt:lpstr>
      <vt:lpstr>What will you get from this workshop?</vt:lpstr>
      <vt:lpstr>PowerPoint Presentation</vt:lpstr>
      <vt:lpstr>How do I recruit people for the survey?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Hailey R Levien</dc:creator>
  <cp:lastModifiedBy>Lauren L Snowden</cp:lastModifiedBy>
  <cp:revision>10</cp:revision>
  <dcterms:created xsi:type="dcterms:W3CDTF">2016-02-25T22:00:44Z</dcterms:created>
  <dcterms:modified xsi:type="dcterms:W3CDTF">2016-03-16T16:27:39Z</dcterms:modified>
</cp:coreProperties>
</file>