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1"/>
  </p:sldMasterIdLst>
  <p:notesMasterIdLst>
    <p:notesMasterId r:id="rId20"/>
  </p:notesMasterIdLst>
  <p:sldIdLst>
    <p:sldId id="256" r:id="rId2"/>
    <p:sldId id="281" r:id="rId3"/>
    <p:sldId id="258" r:id="rId4"/>
    <p:sldId id="260" r:id="rId5"/>
    <p:sldId id="282" r:id="rId6"/>
    <p:sldId id="262" r:id="rId7"/>
    <p:sldId id="263" r:id="rId8"/>
    <p:sldId id="283" r:id="rId9"/>
    <p:sldId id="270" r:id="rId10"/>
    <p:sldId id="278" r:id="rId11"/>
    <p:sldId id="284" r:id="rId12"/>
    <p:sldId id="272" r:id="rId13"/>
    <p:sldId id="285" r:id="rId14"/>
    <p:sldId id="264" r:id="rId15"/>
    <p:sldId id="286" r:id="rId16"/>
    <p:sldId id="287" r:id="rId17"/>
    <p:sldId id="288" r:id="rId18"/>
    <p:sldId id="289"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406" autoAdjust="0"/>
  </p:normalViewPr>
  <p:slideViewPr>
    <p:cSldViewPr snapToObjects="1">
      <p:cViewPr varScale="1">
        <p:scale>
          <a:sx n="93" d="100"/>
          <a:sy n="93" d="100"/>
        </p:scale>
        <p:origin x="79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02AAD3-CAFE-4053-A3D5-D474FC0546DA}" type="datetimeFigureOut">
              <a:rPr lang="en-US" smtClean="0"/>
              <a:t>1/4/2016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08D476-B84C-4F52-A2D3-827FC5575635}" type="slidenum">
              <a:rPr lang="en-US" smtClean="0"/>
              <a:t>‹#›</a:t>
            </a:fld>
            <a:endParaRPr lang="en-US"/>
          </a:p>
        </p:txBody>
      </p:sp>
    </p:spTree>
    <p:extLst>
      <p:ext uri="{BB962C8B-B14F-4D97-AF65-F5344CB8AC3E}">
        <p14:creationId xmlns:p14="http://schemas.microsoft.com/office/powerpoint/2010/main" val="482795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ucanr.org/portal"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ucanr.org/collaborate"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1</a:t>
            </a:fld>
            <a:endParaRPr lang="en-US"/>
          </a:p>
        </p:txBody>
      </p:sp>
    </p:spTree>
    <p:extLst>
      <p:ext uri="{BB962C8B-B14F-4D97-AF65-F5344CB8AC3E}">
        <p14:creationId xmlns:p14="http://schemas.microsoft.com/office/powerpoint/2010/main" val="9454316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Once you have filled in all the fields you can preview your message to see what it will look like or you can click </a:t>
            </a:r>
            <a:r>
              <a:rPr lang="en-US" b="1" dirty="0" smtClean="0"/>
              <a:t>Add Message Now</a:t>
            </a:r>
            <a:r>
              <a:rPr lang="en-US" dirty="0" smtClean="0"/>
              <a:t>.</a:t>
            </a:r>
          </a:p>
          <a:p>
            <a:endParaRPr lang="en-US" dirty="0" smtClean="0"/>
          </a:p>
          <a:p>
            <a:r>
              <a:rPr lang="en-US" dirty="0" smtClean="0"/>
              <a:t>Collaborative Tools</a:t>
            </a:r>
            <a:r>
              <a:rPr lang="en-US" baseline="0" dirty="0" smtClean="0"/>
              <a:t> does have spell check.  The red </a:t>
            </a:r>
            <a:r>
              <a:rPr lang="en-US" baseline="0" dirty="0" err="1" smtClean="0"/>
              <a:t>sguiggly</a:t>
            </a:r>
            <a:r>
              <a:rPr lang="en-US" baseline="0" dirty="0" smtClean="0"/>
              <a:t> line indicates that it is a misspelled word.  To correct either retype or sampling right click the word for a pop of menu of suggested correctly spelled words.  </a:t>
            </a:r>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10</a:t>
            </a:fld>
            <a:endParaRPr lang="en-US"/>
          </a:p>
        </p:txBody>
      </p:sp>
    </p:spTree>
    <p:extLst>
      <p:ext uri="{BB962C8B-B14F-4D97-AF65-F5344CB8AC3E}">
        <p14:creationId xmlns:p14="http://schemas.microsoft.com/office/powerpoint/2010/main" val="28591051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you have added your message you can see it immediately on the Discussion</a:t>
            </a:r>
            <a:r>
              <a:rPr lang="en-US" baseline="0" dirty="0" smtClean="0"/>
              <a:t> List Page.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11</a:t>
            </a:fld>
            <a:endParaRPr lang="en-US"/>
          </a:p>
        </p:txBody>
      </p:sp>
    </p:spTree>
    <p:extLst>
      <p:ext uri="{BB962C8B-B14F-4D97-AF65-F5344CB8AC3E}">
        <p14:creationId xmlns:p14="http://schemas.microsoft.com/office/powerpoint/2010/main" val="4207178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When you post a new discussion or add to a discussion in Collaborative tools the system notifies everyone that is a part of that group letting them know something new has been posted. </a:t>
            </a:r>
          </a:p>
          <a:p>
            <a:endParaRPr lang="en-US" dirty="0" smtClean="0"/>
          </a:p>
          <a:p>
            <a:r>
              <a:rPr lang="en-US" dirty="0" smtClean="0"/>
              <a:t>This is a screenshot</a:t>
            </a:r>
            <a:r>
              <a:rPr lang="en-US" baseline="0" dirty="0" smtClean="0"/>
              <a:t> of Collaborative Tools Post Email after someone posted a New Discussion Topic.  They also included a file.  </a:t>
            </a:r>
          </a:p>
          <a:p>
            <a:endParaRPr lang="en-US" dirty="0" smtClean="0"/>
          </a:p>
          <a:p>
            <a:r>
              <a:rPr lang="en-US" dirty="0" smtClean="0"/>
              <a:t>The new message email is delivered every time a new subject is created or a message is added to a subject. It contains the text from the message, an indication if there are documents associated with the message, and two links back to Collaborative Tools. </a:t>
            </a:r>
          </a:p>
          <a:p>
            <a:r>
              <a:rPr lang="en-US" dirty="0" smtClean="0"/>
              <a:t>One link goes to the message in Collaborative Tools, and the other link goes directly to a form so the member can respond to the message.</a:t>
            </a:r>
          </a:p>
          <a:p>
            <a:endParaRPr lang="en-US" dirty="0" smtClean="0"/>
          </a:p>
          <a:p>
            <a:r>
              <a:rPr lang="en-US" dirty="0" smtClean="0"/>
              <a:t>Members can manage the receipt of emails in two ways, either by unsubscribing to individual subjects, or turning off emails for the entire group.</a:t>
            </a:r>
          </a:p>
          <a:p>
            <a:endParaRPr lang="en-US" dirty="0" smtClean="0"/>
          </a:p>
          <a:p>
            <a:r>
              <a:rPr lang="en-US" dirty="0" smtClean="0"/>
              <a:t>To view the file or respond to the message you must go to Collaborative Tools.  Do not click reply or reply to all in your e-mail.</a:t>
            </a:r>
            <a:r>
              <a:rPr lang="en-US" baseline="0" dirty="0" smtClean="0"/>
              <a:t>  </a:t>
            </a:r>
          </a:p>
          <a:p>
            <a:r>
              <a:rPr lang="en-US" dirty="0" smtClean="0"/>
              <a:t>The rest of the group will not get your message and it will not be posted to collaborative tools</a:t>
            </a:r>
          </a:p>
          <a:p>
            <a:endParaRPr lang="en-US" dirty="0" smtClean="0"/>
          </a:p>
          <a:p>
            <a:r>
              <a:rPr lang="en-US" dirty="0" smtClean="0"/>
              <a:t>Instead click on the blue link at the bottom of the message in the rectangle box and reply back in collaborative tools. If the user has already logged into the ANR Portal or Collaborative Tools, the emails with return links will give them one-click access into the group. If no log on is found, the user will be momentarily stopped and asked for a username and password. Once successfully logged in, they will be routed to the page initially requested.</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12</a:t>
            </a:fld>
            <a:endParaRPr lang="en-US"/>
          </a:p>
        </p:txBody>
      </p:sp>
    </p:spTree>
    <p:extLst>
      <p:ext uri="{BB962C8B-B14F-4D97-AF65-F5344CB8AC3E}">
        <p14:creationId xmlns:p14="http://schemas.microsoft.com/office/powerpoint/2010/main" val="35250558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the Discussion List page select the Discussion subject you would like to respond to or post something about.  </a:t>
            </a:r>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13</a:t>
            </a:fld>
            <a:endParaRPr lang="en-US"/>
          </a:p>
        </p:txBody>
      </p:sp>
    </p:spTree>
    <p:extLst>
      <p:ext uri="{BB962C8B-B14F-4D97-AF65-F5344CB8AC3E}">
        <p14:creationId xmlns:p14="http://schemas.microsoft.com/office/powerpoint/2010/main" val="40937093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200" kern="1200" dirty="0" smtClean="0">
                <a:solidFill>
                  <a:schemeClr val="tx1"/>
                </a:solidFill>
                <a:effectLst/>
                <a:latin typeface="+mn-lt"/>
                <a:ea typeface="+mn-ea"/>
                <a:cs typeface="+mn-cs"/>
              </a:rPr>
              <a:t>Use this option to add to an</a:t>
            </a:r>
            <a:r>
              <a:rPr lang="en-US" sz="1200" kern="1200" baseline="0" dirty="0" smtClean="0">
                <a:solidFill>
                  <a:schemeClr val="tx1"/>
                </a:solidFill>
                <a:effectLst/>
                <a:latin typeface="+mn-lt"/>
                <a:ea typeface="+mn-ea"/>
                <a:cs typeface="+mn-cs"/>
              </a:rPr>
              <a:t> existing </a:t>
            </a:r>
            <a:r>
              <a:rPr lang="en-US" sz="1200" kern="1200" dirty="0" smtClean="0">
                <a:solidFill>
                  <a:schemeClr val="tx1"/>
                </a:solidFill>
                <a:effectLst/>
                <a:latin typeface="+mn-lt"/>
                <a:ea typeface="+mn-ea"/>
                <a:cs typeface="+mn-cs"/>
              </a:rPr>
              <a:t>discussion or respond to a question asked. </a:t>
            </a:r>
          </a:p>
          <a:p>
            <a:pPr marL="0" lvl="0" indent="0">
              <a:buFont typeface="+mj-lt"/>
              <a:buNone/>
            </a:pPr>
            <a:endParaRPr lang="en-US" sz="1200" kern="1200" dirty="0" smtClean="0">
              <a:solidFill>
                <a:schemeClr val="tx1"/>
              </a:solidFill>
              <a:effectLst/>
              <a:latin typeface="+mn-lt"/>
              <a:ea typeface="+mn-ea"/>
              <a:cs typeface="+mn-cs"/>
            </a:endParaRPr>
          </a:p>
          <a:p>
            <a:r>
              <a:rPr lang="en-US" dirty="0" smtClean="0"/>
              <a:t>To add a message to a discussion subject that already exists, click into the subject and then click the "Add to discussion" button.</a:t>
            </a:r>
          </a:p>
          <a:p>
            <a:r>
              <a:rPr lang="en-US" dirty="0" smtClean="0"/>
              <a:t>Complete the form, which is very similar to other one, and save your message. It is now posted, and emails have been delivered to the group's members.</a:t>
            </a:r>
          </a:p>
          <a:p>
            <a:pPr marL="0" lvl="0" indent="0">
              <a:buFont typeface="+mj-lt"/>
              <a:buNone/>
            </a:pPr>
            <a:endParaRPr lang="en-US" sz="1200" kern="1200" dirty="0" smtClean="0">
              <a:solidFill>
                <a:schemeClr val="tx1"/>
              </a:solidFill>
              <a:effectLst/>
              <a:latin typeface="+mn-lt"/>
              <a:ea typeface="+mn-ea"/>
              <a:cs typeface="+mn-cs"/>
            </a:endParaRPr>
          </a:p>
          <a:p>
            <a:pPr marL="0" lvl="0" indent="0">
              <a:buFont typeface="+mj-lt"/>
              <a:buNone/>
            </a:pPr>
            <a:r>
              <a:rPr lang="en-US" sz="1200" kern="1200" dirty="0" smtClean="0">
                <a:solidFill>
                  <a:schemeClr val="tx1"/>
                </a:solidFill>
                <a:effectLst/>
                <a:latin typeface="+mn-lt"/>
                <a:ea typeface="+mn-ea"/>
                <a:cs typeface="+mn-cs"/>
              </a:rPr>
              <a:t> </a:t>
            </a:r>
          </a:p>
          <a:p>
            <a:pPr marL="228600" lvl="0" indent="-228600">
              <a:buFont typeface="+mj-lt"/>
              <a:buAutoNum type="arabicPeriod"/>
            </a:pP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General Discussion List</a:t>
            </a:r>
            <a:r>
              <a:rPr lang="en-US" sz="1200" kern="1200" dirty="0" smtClean="0">
                <a:solidFill>
                  <a:schemeClr val="tx1"/>
                </a:solidFill>
                <a:effectLst/>
                <a:latin typeface="+mn-lt"/>
                <a:ea typeface="+mn-ea"/>
                <a:cs typeface="+mn-cs"/>
              </a:rPr>
              <a:t>, select the title of the discussion you wish to reply to. </a:t>
            </a:r>
          </a:p>
          <a:p>
            <a:pPr marL="228600" lvl="0" indent="-228600">
              <a:buFont typeface="+mj-lt"/>
              <a:buAutoNum type="arabicPeriod"/>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Add to Discussion.</a:t>
            </a:r>
            <a:endParaRPr lang="en-US" sz="1200" kern="1200" dirty="0" smtClean="0">
              <a:solidFill>
                <a:schemeClr val="tx1"/>
              </a:solidFill>
              <a:effectLst/>
              <a:latin typeface="+mn-lt"/>
              <a:ea typeface="+mn-ea"/>
              <a:cs typeface="+mn-cs"/>
            </a:endParaRPr>
          </a:p>
          <a:p>
            <a:pPr marL="228600" lvl="0" indent="-228600">
              <a:buFont typeface="+mj-lt"/>
              <a:buAutoNum type="arabicPeriod"/>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Message Title box</a:t>
            </a:r>
            <a:r>
              <a:rPr lang="en-US" sz="1200" kern="1200" dirty="0" smtClean="0">
                <a:solidFill>
                  <a:schemeClr val="tx1"/>
                </a:solidFill>
                <a:effectLst/>
                <a:latin typeface="+mn-lt"/>
                <a:ea typeface="+mn-ea"/>
                <a:cs typeface="+mn-cs"/>
              </a:rPr>
              <a:t>, type a title.</a:t>
            </a:r>
          </a:p>
          <a:p>
            <a:pPr marL="228600" lvl="0" indent="-228600">
              <a:buFont typeface="+mj-lt"/>
              <a:buAutoNum type="arabicPeriod"/>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Message box</a:t>
            </a:r>
            <a:r>
              <a:rPr lang="en-US" sz="1200" kern="1200" dirty="0" smtClean="0">
                <a:solidFill>
                  <a:schemeClr val="tx1"/>
                </a:solidFill>
                <a:effectLst/>
                <a:latin typeface="+mn-lt"/>
                <a:ea typeface="+mn-ea"/>
                <a:cs typeface="+mn-cs"/>
              </a:rPr>
              <a:t>, type your message.</a:t>
            </a:r>
          </a:p>
          <a:p>
            <a:pPr marL="228600" lvl="0" indent="-228600">
              <a:buFont typeface="+mj-lt"/>
              <a:buAutoNum type="arabicPeriod"/>
            </a:pPr>
            <a:r>
              <a:rPr lang="en-US" sz="1200" kern="1200" dirty="0" smtClean="0">
                <a:solidFill>
                  <a:schemeClr val="tx1"/>
                </a:solidFill>
                <a:effectLst/>
                <a:latin typeface="+mn-lt"/>
                <a:ea typeface="+mn-ea"/>
                <a:cs typeface="+mn-cs"/>
              </a:rPr>
              <a:t>You may add tags to your message using the </a:t>
            </a:r>
            <a:r>
              <a:rPr lang="en-US" sz="1200" b="1" kern="1200" dirty="0" smtClean="0">
                <a:solidFill>
                  <a:schemeClr val="tx1"/>
                </a:solidFill>
                <a:effectLst/>
                <a:latin typeface="+mn-lt"/>
                <a:ea typeface="+mn-ea"/>
                <a:cs typeface="+mn-cs"/>
              </a:rPr>
              <a:t>Tags textbox</a:t>
            </a:r>
            <a:r>
              <a:rPr lang="en-US" sz="1200" kern="1200" dirty="0" smtClean="0">
                <a:solidFill>
                  <a:schemeClr val="tx1"/>
                </a:solidFill>
                <a:effectLst/>
                <a:latin typeface="+mn-lt"/>
                <a:ea typeface="+mn-ea"/>
                <a:cs typeface="+mn-cs"/>
              </a:rPr>
              <a:t>. Tags may help organize your posts. </a:t>
            </a:r>
          </a:p>
          <a:p>
            <a:pPr marL="228600" lvl="0" indent="-228600">
              <a:buFont typeface="+mj-lt"/>
              <a:buAutoNum type="arabicPeriod"/>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Preview Subject</a:t>
            </a:r>
            <a:r>
              <a:rPr lang="en-US" sz="1200" kern="1200" dirty="0" smtClean="0">
                <a:solidFill>
                  <a:schemeClr val="tx1"/>
                </a:solidFill>
                <a:effectLst/>
                <a:latin typeface="+mn-lt"/>
                <a:ea typeface="+mn-ea"/>
                <a:cs typeface="+mn-cs"/>
              </a:rPr>
              <a:t> to read your post without posting to the Discussion List.</a:t>
            </a:r>
          </a:p>
          <a:p>
            <a:pPr marL="228600" lvl="0" indent="-228600">
              <a:buFont typeface="+mj-lt"/>
              <a:buAutoNum type="arabicPeriod"/>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Save Subject Now</a:t>
            </a:r>
            <a:r>
              <a:rPr lang="en-US" sz="1200" kern="1200" dirty="0" smtClean="0">
                <a:solidFill>
                  <a:schemeClr val="tx1"/>
                </a:solidFill>
                <a:effectLst/>
                <a:latin typeface="+mn-lt"/>
                <a:ea typeface="+mn-ea"/>
                <a:cs typeface="+mn-cs"/>
              </a:rPr>
              <a:t> to post your message to the Discussion List.</a:t>
            </a:r>
          </a:p>
          <a:p>
            <a:pPr marL="228600" lvl="0" indent="-228600">
              <a:buFont typeface="+mj-lt"/>
              <a:buAutoNum type="arabicPeriod"/>
            </a:pPr>
            <a:r>
              <a:rPr lang="en-US" sz="1200" kern="1200" dirty="0" smtClean="0">
                <a:solidFill>
                  <a:schemeClr val="tx1"/>
                </a:solidFill>
                <a:effectLst/>
                <a:latin typeface="+mn-lt"/>
                <a:ea typeface="+mn-ea"/>
                <a:cs typeface="+mn-cs"/>
              </a:rPr>
              <a:t>Once your message has been posted, if you change your mind, you may click </a:t>
            </a:r>
            <a:r>
              <a:rPr lang="en-US" sz="1200" b="1" kern="1200" dirty="0" smtClean="0">
                <a:solidFill>
                  <a:schemeClr val="tx1"/>
                </a:solidFill>
                <a:effectLst/>
                <a:latin typeface="+mn-lt"/>
                <a:ea typeface="+mn-ea"/>
                <a:cs typeface="+mn-cs"/>
              </a:rPr>
              <a:t>Delete</a:t>
            </a:r>
            <a:r>
              <a:rPr lang="en-US" sz="1200" kern="1200" dirty="0" smtClean="0">
                <a:solidFill>
                  <a:schemeClr val="tx1"/>
                </a:solidFill>
                <a:effectLst/>
                <a:latin typeface="+mn-lt"/>
                <a:ea typeface="+mn-ea"/>
                <a:cs typeface="+mn-cs"/>
              </a:rPr>
              <a:t> to remove your message.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14</a:t>
            </a:fld>
            <a:endParaRPr lang="en-US"/>
          </a:p>
        </p:txBody>
      </p:sp>
    </p:spTree>
    <p:extLst>
      <p:ext uri="{BB962C8B-B14F-4D97-AF65-F5344CB8AC3E}">
        <p14:creationId xmlns:p14="http://schemas.microsoft.com/office/powerpoint/2010/main" val="18392226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Collaborative Tools features a file management system, allowing you to store documents for your group and track versions of documents as they are developed.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file system does NOT automatically send emails when documents are uploaded. You must create a message to alert your group members that the files are uploaded if you want to let them know.</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228600" lvl="0" indent="-228600">
              <a:buFont typeface="+mj-lt"/>
              <a:buAutoNum type="arabicPeriod"/>
            </a:pPr>
            <a:r>
              <a:rPr lang="en-US" sz="1200" kern="1200" dirty="0" smtClean="0">
                <a:solidFill>
                  <a:schemeClr val="tx1"/>
                </a:solidFill>
                <a:effectLst/>
                <a:latin typeface="+mn-lt"/>
                <a:ea typeface="+mn-ea"/>
                <a:cs typeface="+mn-cs"/>
              </a:rPr>
              <a:t>Go to the Collaborative Tools homepage.</a:t>
            </a:r>
          </a:p>
          <a:p>
            <a:pPr marL="228600" lvl="0" indent="-228600">
              <a:buFont typeface="+mj-lt"/>
              <a:buAutoNum type="arabicPeriod"/>
            </a:pPr>
            <a:r>
              <a:rPr lang="en-US" sz="1200" kern="1200" dirty="0" smtClean="0">
                <a:solidFill>
                  <a:schemeClr val="tx1"/>
                </a:solidFill>
                <a:effectLst/>
                <a:latin typeface="+mn-lt"/>
                <a:ea typeface="+mn-ea"/>
                <a:cs typeface="+mn-cs"/>
              </a:rPr>
              <a:t>Under the </a:t>
            </a:r>
            <a:r>
              <a:rPr lang="en-US" sz="1200" b="1" kern="1200" dirty="0" smtClean="0">
                <a:solidFill>
                  <a:schemeClr val="tx1"/>
                </a:solidFill>
                <a:effectLst/>
                <a:latin typeface="+mn-lt"/>
                <a:ea typeface="+mn-ea"/>
                <a:cs typeface="+mn-cs"/>
              </a:rPr>
              <a:t>Collaborative Tools Groups list</a:t>
            </a:r>
            <a:r>
              <a:rPr lang="en-US" sz="1200" kern="1200" dirty="0" smtClean="0">
                <a:solidFill>
                  <a:schemeClr val="tx1"/>
                </a:solidFill>
                <a:effectLst/>
                <a:latin typeface="+mn-lt"/>
                <a:ea typeface="+mn-ea"/>
                <a:cs typeface="+mn-cs"/>
              </a:rPr>
              <a:t>, click your group name.</a:t>
            </a:r>
          </a:p>
          <a:p>
            <a:pPr marL="228600" lvl="0" indent="-228600">
              <a:buFont typeface="+mj-lt"/>
              <a:buAutoNum type="arabicPeriod"/>
            </a:pPr>
            <a:r>
              <a:rPr lang="en-US" sz="1200" kern="1200" dirty="0" smtClean="0">
                <a:solidFill>
                  <a:schemeClr val="tx1"/>
                </a:solidFill>
                <a:effectLst/>
                <a:latin typeface="+mn-lt"/>
                <a:ea typeface="+mn-ea"/>
                <a:cs typeface="+mn-cs"/>
              </a:rPr>
              <a:t>In the top navigation bar, click </a:t>
            </a:r>
            <a:r>
              <a:rPr lang="en-US" sz="1200" b="1" kern="1200" dirty="0" smtClean="0">
                <a:solidFill>
                  <a:schemeClr val="tx1"/>
                </a:solidFill>
                <a:effectLst/>
                <a:latin typeface="+mn-lt"/>
                <a:ea typeface="+mn-ea"/>
                <a:cs typeface="+mn-cs"/>
              </a:rPr>
              <a:t>Documents</a:t>
            </a:r>
            <a:endParaRPr lang="en-US" sz="1200" kern="1200" dirty="0" smtClean="0">
              <a:solidFill>
                <a:schemeClr val="tx1"/>
              </a:solidFill>
              <a:effectLst/>
              <a:latin typeface="+mn-lt"/>
              <a:ea typeface="+mn-ea"/>
              <a:cs typeface="+mn-cs"/>
            </a:endParaRPr>
          </a:p>
          <a:p>
            <a:pPr marL="228600" indent="-228600">
              <a:buFont typeface="+mj-lt"/>
              <a:buAutoNum type="arabicPeriod"/>
            </a:pPr>
            <a:r>
              <a:rPr lang="en-US" sz="1200" b="1" kern="1200" dirty="0" smtClean="0">
                <a:solidFill>
                  <a:schemeClr val="tx1"/>
                </a:solidFill>
                <a:effectLst/>
                <a:latin typeface="+mn-lt"/>
                <a:ea typeface="+mn-ea"/>
                <a:cs typeface="+mn-cs"/>
              </a:rPr>
              <a:t>Add a Document to an Existing Document Group</a:t>
            </a:r>
          </a:p>
          <a:p>
            <a:pPr marL="228600" lvl="0" indent="-228600">
              <a:buFont typeface="+mj-lt"/>
              <a:buAutoNum type="arabicPeriod"/>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Add Document</a:t>
            </a:r>
            <a:r>
              <a:rPr lang="en-US" sz="1200" kern="1200" dirty="0" smtClean="0">
                <a:solidFill>
                  <a:schemeClr val="tx1"/>
                </a:solidFill>
                <a:effectLst/>
                <a:latin typeface="+mn-lt"/>
                <a:ea typeface="+mn-ea"/>
                <a:cs typeface="+mn-cs"/>
              </a:rPr>
              <a:t>.</a:t>
            </a:r>
          </a:p>
          <a:p>
            <a:pPr marL="228600" lvl="0" indent="-228600">
              <a:buFont typeface="+mj-lt"/>
              <a:buAutoNum type="arabicPeriod"/>
            </a:pPr>
            <a:r>
              <a:rPr lang="en-US" sz="1200" kern="1200" dirty="0" smtClean="0">
                <a:solidFill>
                  <a:schemeClr val="tx1"/>
                </a:solidFill>
                <a:effectLst/>
                <a:latin typeface="+mn-lt"/>
                <a:ea typeface="+mn-ea"/>
                <a:cs typeface="+mn-cs"/>
              </a:rPr>
              <a:t>Enter a name for your file in the </a:t>
            </a:r>
            <a:r>
              <a:rPr lang="en-US" sz="1200" b="1" kern="1200" dirty="0" smtClean="0">
                <a:solidFill>
                  <a:schemeClr val="tx1"/>
                </a:solidFill>
                <a:effectLst/>
                <a:latin typeface="+mn-lt"/>
                <a:ea typeface="+mn-ea"/>
                <a:cs typeface="+mn-cs"/>
              </a:rPr>
              <a:t>File Name</a:t>
            </a:r>
            <a:r>
              <a:rPr lang="en-US" sz="1200" kern="1200" dirty="0" smtClean="0">
                <a:solidFill>
                  <a:schemeClr val="tx1"/>
                </a:solidFill>
                <a:effectLst/>
                <a:latin typeface="+mn-lt"/>
                <a:ea typeface="+mn-ea"/>
                <a:cs typeface="+mn-cs"/>
              </a:rPr>
              <a:t> textbox.</a:t>
            </a:r>
          </a:p>
          <a:p>
            <a:pPr marL="228600" lvl="0" indent="-228600">
              <a:buFont typeface="+mj-lt"/>
              <a:buAutoNum type="arabicPeriod"/>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Browse</a:t>
            </a:r>
            <a:r>
              <a:rPr lang="en-US" sz="1200" kern="1200" dirty="0" smtClean="0">
                <a:solidFill>
                  <a:schemeClr val="tx1"/>
                </a:solidFill>
                <a:effectLst/>
                <a:latin typeface="+mn-lt"/>
                <a:ea typeface="+mn-ea"/>
                <a:cs typeface="+mn-cs"/>
              </a:rPr>
              <a:t> and navigate to the file you wish to upload. </a:t>
            </a:r>
          </a:p>
          <a:p>
            <a:pPr marL="228600" lvl="0" indent="-228600">
              <a:buFont typeface="+mj-lt"/>
              <a:buAutoNum type="arabicPeriod"/>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Upload</a:t>
            </a:r>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15</a:t>
            </a:fld>
            <a:endParaRPr lang="en-US"/>
          </a:p>
        </p:txBody>
      </p:sp>
    </p:spTree>
    <p:extLst>
      <p:ext uri="{BB962C8B-B14F-4D97-AF65-F5344CB8AC3E}">
        <p14:creationId xmlns:p14="http://schemas.microsoft.com/office/powerpoint/2010/main" val="6200247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Document Group- Creates</a:t>
            </a:r>
            <a:r>
              <a:rPr lang="en-US" baseline="0" dirty="0" smtClean="0"/>
              <a:t> a Group or File for the individual documents to be grouped in.  </a:t>
            </a:r>
            <a:endParaRPr lang="en-US" dirty="0" smtClean="0"/>
          </a:p>
          <a:p>
            <a:endParaRPr lang="en-US" dirty="0" smtClean="0"/>
          </a:p>
          <a:p>
            <a:r>
              <a:rPr lang="en-US" dirty="0" smtClean="0"/>
              <a:t>Click "Documents" to enter the file management system. </a:t>
            </a:r>
          </a:p>
          <a:p>
            <a:r>
              <a:rPr lang="en-US" dirty="0" smtClean="0"/>
              <a:t>You have three main options: Start Document Group, Upload Batch of Files to Document Group and Start New File Version Group.</a:t>
            </a:r>
          </a:p>
          <a:p>
            <a:endParaRPr lang="en-US" dirty="0" smtClean="0"/>
          </a:p>
          <a:p>
            <a:r>
              <a:rPr lang="en-US" dirty="0" smtClean="0"/>
              <a:t>Click 'Start Document Group' to upload general files to your group. You will need to name the group, the file, and find the file on your computer to begin.</a:t>
            </a:r>
          </a:p>
          <a:p>
            <a:r>
              <a:rPr lang="en-US" dirty="0" smtClean="0"/>
              <a:t>Once the group is created, you can continue to add files to it, edit the group name, or delete the group.</a:t>
            </a:r>
          </a:p>
          <a:p>
            <a:endParaRPr lang="en-US" dirty="0" smtClean="0"/>
          </a:p>
          <a:p>
            <a:r>
              <a:rPr lang="en-US" dirty="0" smtClean="0"/>
              <a:t>Click 'Upload Batch of Files to Document Group' to upload many files at once. You must upload a zip file with your documents to use the batch uploader.</a:t>
            </a:r>
          </a:p>
          <a:p>
            <a:r>
              <a:rPr lang="en-US" dirty="0" smtClean="0"/>
              <a:t>Collaborative Tools will expand your zip file and import all of the documents and images inside of it. It use the original name of the file, so be sure to name all of your documents accurately prior to uploading the zip file.</a:t>
            </a:r>
          </a:p>
          <a:p>
            <a:endParaRPr lang="en-US" dirty="0" smtClean="0"/>
          </a:p>
          <a:p>
            <a:r>
              <a:rPr lang="en-US" dirty="0" smtClean="0"/>
              <a:t>Click 'Start New File Version Group' to begin a new version group. The version groups will track different versions of the same document as you develop it. This is useful for authors contributing to a single article and administrators developing division documents. Once you've uploaded the initial version, you will be able to upload new versions of the document.</a:t>
            </a:r>
          </a:p>
        </p:txBody>
      </p:sp>
      <p:sp>
        <p:nvSpPr>
          <p:cNvPr id="4" name="Slide Number Placeholder 3"/>
          <p:cNvSpPr>
            <a:spLocks noGrp="1"/>
          </p:cNvSpPr>
          <p:nvPr>
            <p:ph type="sldNum" sz="quarter" idx="10"/>
          </p:nvPr>
        </p:nvSpPr>
        <p:spPr/>
        <p:txBody>
          <a:bodyPr/>
          <a:lstStyle/>
          <a:p>
            <a:fld id="{B108D476-B84C-4F52-A2D3-827FC5575635}" type="slidenum">
              <a:rPr lang="en-US" smtClean="0"/>
              <a:t>16</a:t>
            </a:fld>
            <a:endParaRPr lang="en-US"/>
          </a:p>
        </p:txBody>
      </p:sp>
    </p:spTree>
    <p:extLst>
      <p:ext uri="{BB962C8B-B14F-4D97-AF65-F5344CB8AC3E}">
        <p14:creationId xmlns:p14="http://schemas.microsoft.com/office/powerpoint/2010/main" val="203092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Collaborative Tools is a source for communicating information, staying in touch with workgroups and keeping current with ongoing projects. This is</a:t>
            </a:r>
            <a:r>
              <a:rPr lang="en-US" sz="1200" baseline="0" dirty="0" smtClean="0"/>
              <a:t> a u</a:t>
            </a:r>
            <a:r>
              <a:rPr lang="en-US" dirty="0" smtClean="0"/>
              <a:t>ser friendly, easy to navigate and very useful tool for communications or sharing</a:t>
            </a:r>
            <a:r>
              <a:rPr lang="en-US" baseline="0" dirty="0" smtClean="0"/>
              <a:t> of document and</a:t>
            </a:r>
            <a:r>
              <a:rPr lang="en-US" dirty="0" smtClean="0"/>
              <a:t> ideas.  </a:t>
            </a:r>
          </a:p>
          <a:p>
            <a:endParaRPr lang="en-US" dirty="0" smtClean="0"/>
          </a:p>
          <a:p>
            <a:r>
              <a:rPr lang="en-US" dirty="0" smtClean="0"/>
              <a:t>Collaborative Tools is a private system, meaning only the people invited to join will have access to the discussions</a:t>
            </a:r>
            <a:r>
              <a:rPr lang="en-US" baseline="0" dirty="0" smtClean="0"/>
              <a:t> and the documents posted</a:t>
            </a:r>
            <a:r>
              <a:rPr lang="en-US" dirty="0" smtClean="0"/>
              <a:t>. Group members must log into the system in order to participate. </a:t>
            </a:r>
          </a:p>
          <a:p>
            <a:endParaRPr lang="en-US" dirty="0" smtClean="0"/>
          </a:p>
          <a:p>
            <a:r>
              <a:rPr lang="en-US" dirty="0" smtClean="0"/>
              <a:t>Any member can be made an administrator of the group, which allows access to discussion moderation, event creation and other features.</a:t>
            </a:r>
          </a:p>
        </p:txBody>
      </p:sp>
      <p:sp>
        <p:nvSpPr>
          <p:cNvPr id="4" name="Slide Number Placeholder 3"/>
          <p:cNvSpPr>
            <a:spLocks noGrp="1"/>
          </p:cNvSpPr>
          <p:nvPr>
            <p:ph type="sldNum" sz="quarter" idx="10"/>
          </p:nvPr>
        </p:nvSpPr>
        <p:spPr/>
        <p:txBody>
          <a:bodyPr/>
          <a:lstStyle/>
          <a:p>
            <a:fld id="{B108D476-B84C-4F52-A2D3-827FC5575635}" type="slidenum">
              <a:rPr lang="en-US" smtClean="0"/>
              <a:t>2</a:t>
            </a:fld>
            <a:endParaRPr lang="en-US"/>
          </a:p>
        </p:txBody>
      </p:sp>
    </p:spTree>
    <p:extLst>
      <p:ext uri="{BB962C8B-B14F-4D97-AF65-F5344CB8AC3E}">
        <p14:creationId xmlns:p14="http://schemas.microsoft.com/office/powerpoint/2010/main" val="2953118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To enter Collaborative Tools, open your browser of choice.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are two ways to get to Collaborative Tools:</a:t>
            </a:r>
          </a:p>
          <a:p>
            <a:pPr lvl="0"/>
            <a:r>
              <a:rPr lang="en-US" sz="1200" kern="1200" dirty="0" smtClean="0">
                <a:solidFill>
                  <a:schemeClr val="tx1"/>
                </a:solidFill>
                <a:effectLst/>
                <a:latin typeface="+mn-lt"/>
                <a:ea typeface="+mn-ea"/>
                <a:cs typeface="+mn-cs"/>
              </a:rPr>
              <a:t>1.  The ANR Portal is located at </a:t>
            </a:r>
            <a:r>
              <a:rPr lang="en-US" sz="1200" u="sng" kern="1200" dirty="0" smtClean="0">
                <a:solidFill>
                  <a:schemeClr val="tx1"/>
                </a:solidFill>
                <a:effectLst/>
                <a:latin typeface="+mn-lt"/>
                <a:ea typeface="+mn-ea"/>
                <a:cs typeface="+mn-cs"/>
                <a:hlinkClick r:id="rId3"/>
              </a:rPr>
              <a:t>http://ucanr.org/portal</a:t>
            </a:r>
            <a:r>
              <a:rPr lang="en-US" sz="1200" kern="1200" dirty="0" smtClean="0">
                <a:solidFill>
                  <a:schemeClr val="tx1"/>
                </a:solidFill>
                <a:effectLst/>
                <a:latin typeface="+mn-lt"/>
                <a:ea typeface="+mn-ea"/>
                <a:cs typeface="+mn-cs"/>
              </a:rPr>
              <a:t>.  After logging into the ANR Portal, select the group you would like to participate in. If you do not have any groups listed on your Portal, the link to Collaborative Tools will be in the right column under Useful Tools.</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2.  If you do not use the ANR Portal, go to </a:t>
            </a:r>
            <a:r>
              <a:rPr lang="en-US" sz="1200" u="sng" kern="1200" dirty="0" smtClean="0">
                <a:solidFill>
                  <a:schemeClr val="tx1"/>
                </a:solidFill>
                <a:effectLst/>
                <a:latin typeface="+mn-lt"/>
                <a:ea typeface="+mn-ea"/>
                <a:cs typeface="+mn-cs"/>
                <a:hlinkClick r:id="rId4"/>
              </a:rPr>
              <a:t>http://ucanr.org/collaborate</a:t>
            </a:r>
            <a:r>
              <a:rPr lang="en-US" sz="1200" kern="1200" dirty="0" smtClean="0">
                <a:solidFill>
                  <a:schemeClr val="tx1"/>
                </a:solidFill>
                <a:effectLst/>
                <a:latin typeface="+mn-lt"/>
                <a:ea typeface="+mn-ea"/>
                <a:cs typeface="+mn-cs"/>
              </a:rPr>
              <a:t>.  If you are logging in without the Portal, you will come to a login page for Collaborative Tools. (Note: Not only does it log you into Collaborative Tools, it also logs you into the ANR Portal)</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After logging into Collaborative Tools, you can visit your home page at any time. </a:t>
            </a:r>
          </a:p>
          <a:p>
            <a:r>
              <a:rPr lang="en-US" sz="1200" kern="1200" dirty="0" smtClean="0">
                <a:solidFill>
                  <a:schemeClr val="tx1"/>
                </a:solidFill>
                <a:effectLst/>
                <a:latin typeface="+mn-lt"/>
                <a:ea typeface="+mn-ea"/>
                <a:cs typeface="+mn-cs"/>
              </a:rPr>
              <a:t>This page allows you to create new discussion groups, go directly to existing discussion groups, manage your profile, and return to the ANR Portal.</a:t>
            </a:r>
          </a:p>
          <a:p>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3</a:t>
            </a:fld>
            <a:endParaRPr lang="en-US"/>
          </a:p>
        </p:txBody>
      </p:sp>
    </p:spTree>
    <p:extLst>
      <p:ext uri="{BB962C8B-B14F-4D97-AF65-F5344CB8AC3E}">
        <p14:creationId xmlns:p14="http://schemas.microsoft.com/office/powerpoint/2010/main" val="4757909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Once you have accessed the</a:t>
            </a:r>
            <a:r>
              <a:rPr lang="en-US" baseline="0" dirty="0" smtClean="0"/>
              <a:t> site you can use Collaborative Tools to: </a:t>
            </a:r>
          </a:p>
          <a:p>
            <a:endParaRPr lang="en-US" baseline="0"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Edit Your Profile</a:t>
            </a:r>
            <a:endParaRPr lang="en-US" dirty="0" smtClean="0"/>
          </a:p>
          <a:p>
            <a:pPr marL="171450" indent="-171450">
              <a:buFont typeface="Arial" panose="020B0604020202020204" pitchFamily="34" charset="0"/>
              <a:buChar char="•"/>
            </a:pPr>
            <a:r>
              <a:rPr lang="en-US" baseline="0" dirty="0" smtClean="0"/>
              <a:t>Send a message to the entire group</a:t>
            </a:r>
          </a:p>
          <a:p>
            <a:pPr marL="171450" indent="-171450">
              <a:buFont typeface="Arial" panose="020B0604020202020204" pitchFamily="34" charset="0"/>
              <a:buChar char="•"/>
            </a:pPr>
            <a:r>
              <a:rPr lang="en-US" baseline="0" dirty="0" smtClean="0"/>
              <a:t>Post Documents</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smtClean="0"/>
              <a:t>The screenshots are the Document Manager Page, where you can post or look at documents posted to Collaborative Tools and the Discussion List Page, where you can view, comment or start a discussions on Collaborative Tools.  </a:t>
            </a:r>
          </a:p>
          <a:p>
            <a:pPr marL="0" indent="0">
              <a:buFont typeface="Arial" panose="020B0604020202020204" pitchFamily="34" charset="0"/>
              <a:buNone/>
            </a:pPr>
            <a:endParaRPr lang="en-US" baseline="0" dirty="0" smtClean="0"/>
          </a:p>
          <a:p>
            <a:pPr marL="0" indent="0">
              <a:buFont typeface="Arial" panose="020B0604020202020204" pitchFamily="34" charset="0"/>
              <a:buNone/>
            </a:pPr>
            <a:endParaRPr lang="en-US" baseline="0" dirty="0" smtClean="0"/>
          </a:p>
        </p:txBody>
      </p:sp>
      <p:sp>
        <p:nvSpPr>
          <p:cNvPr id="4" name="Slide Number Placeholder 3"/>
          <p:cNvSpPr>
            <a:spLocks noGrp="1"/>
          </p:cNvSpPr>
          <p:nvPr>
            <p:ph type="sldNum" sz="quarter" idx="10"/>
          </p:nvPr>
        </p:nvSpPr>
        <p:spPr/>
        <p:txBody>
          <a:bodyPr/>
          <a:lstStyle/>
          <a:p>
            <a:fld id="{B108D476-B84C-4F52-A2D3-827FC5575635}" type="slidenum">
              <a:rPr lang="en-US" smtClean="0"/>
              <a:t>4</a:t>
            </a:fld>
            <a:endParaRPr lang="en-US"/>
          </a:p>
        </p:txBody>
      </p:sp>
    </p:spTree>
    <p:extLst>
      <p:ext uri="{BB962C8B-B14F-4D97-AF65-F5344CB8AC3E}">
        <p14:creationId xmlns:p14="http://schemas.microsoft.com/office/powerpoint/2010/main" val="4057742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a:t>
            </a:r>
            <a:r>
              <a:rPr lang="en-US" baseline="0" dirty="0" smtClean="0"/>
              <a:t> first logging into Collaborative tools you will want to Edit your profile.  </a:t>
            </a:r>
          </a:p>
          <a:p>
            <a:pPr lvl="0"/>
            <a:endParaRPr lang="en-US" dirty="0" smtClean="0"/>
          </a:p>
          <a:p>
            <a:pPr lvl="0"/>
            <a:r>
              <a:rPr lang="en-US" dirty="0" smtClean="0"/>
              <a:t>On the right-hand side of the upper navigation bar, click </a:t>
            </a:r>
            <a:r>
              <a:rPr lang="en-US" b="1" dirty="0" smtClean="0"/>
              <a:t>your name </a:t>
            </a:r>
            <a:r>
              <a:rPr lang="en-US" dirty="0" smtClean="0"/>
              <a:t>and click </a:t>
            </a:r>
            <a:r>
              <a:rPr lang="en-US" b="1" dirty="0" smtClean="0"/>
              <a:t>Edit Profile</a:t>
            </a:r>
            <a:r>
              <a:rPr lang="en-US" dirty="0" smtClean="0"/>
              <a:t>.</a:t>
            </a:r>
          </a:p>
          <a:p>
            <a:endParaRPr lang="en-US" dirty="0" smtClean="0"/>
          </a:p>
          <a:p>
            <a:r>
              <a:rPr lang="en-US" dirty="0" smtClean="0"/>
              <a:t>Change your name, email, photo and other profile information.</a:t>
            </a:r>
          </a:p>
          <a:p>
            <a:endParaRPr lang="en-US" dirty="0" smtClean="0"/>
          </a:p>
          <a:p>
            <a:pPr marL="0" indent="0">
              <a:buNone/>
            </a:pPr>
            <a:r>
              <a:rPr lang="en-US" dirty="0" smtClean="0"/>
              <a:t>You can also view your entire message history</a:t>
            </a:r>
          </a:p>
          <a:p>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5</a:t>
            </a:fld>
            <a:endParaRPr lang="en-US"/>
          </a:p>
        </p:txBody>
      </p:sp>
    </p:spTree>
    <p:extLst>
      <p:ext uri="{BB962C8B-B14F-4D97-AF65-F5344CB8AC3E}">
        <p14:creationId xmlns:p14="http://schemas.microsoft.com/office/powerpoint/2010/main" val="1294457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dirty="0" smtClean="0"/>
              <a:t>Users may</a:t>
            </a:r>
            <a:r>
              <a:rPr lang="en-US" baseline="0" dirty="0" smtClean="0"/>
              <a:t> have access to more than one group.  (e.g. UC Master Gardener El Dorado and UC Master Food Preserver El Dorado).  </a:t>
            </a:r>
          </a:p>
          <a:p>
            <a:pPr marL="171450" indent="-171450">
              <a:buFont typeface="Arial" panose="020B0604020202020204" pitchFamily="34" charset="0"/>
              <a:buChar char="•"/>
            </a:pPr>
            <a:r>
              <a:rPr lang="en-US" baseline="0" dirty="0" smtClean="0"/>
              <a:t>Before posting be sure to check what group you are in.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smtClean="0"/>
              <a:t>To determine what group you are in look to the right on the Collaborative</a:t>
            </a:r>
            <a:r>
              <a:rPr lang="en-US" baseline="0" dirty="0" smtClean="0"/>
              <a:t> Tools Puzzle Pieces.  This screen shot shows you are in the </a:t>
            </a:r>
            <a:r>
              <a:rPr lang="en-US" i="1" baseline="0" dirty="0" smtClean="0"/>
              <a:t>Master Gardener Coordinators Collaborative Tools Group.  </a:t>
            </a:r>
            <a:r>
              <a:rPr lang="en-US" i="0" baseline="0" dirty="0" smtClean="0"/>
              <a:t>To switch to a different group simply click the </a:t>
            </a:r>
            <a:r>
              <a:rPr lang="en-US" b="1" i="0" baseline="0" dirty="0" smtClean="0"/>
              <a:t>ANR Collaborative Tools </a:t>
            </a:r>
            <a:r>
              <a:rPr lang="en-US" b="0" i="0" baseline="0" dirty="0" smtClean="0"/>
              <a:t>located next to the Puzzle Pieces and you will be routed to a list view of the Collaborative Tools Groups you have access to.  From this page you may access the group you would like to view and or post to.  </a:t>
            </a:r>
            <a:endParaRPr lang="en-US" b="0" i="1" dirty="0" smtClean="0"/>
          </a:p>
          <a:p>
            <a:endParaRPr lang="en-US" baseline="0" dirty="0" smtClean="0"/>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NOTE</a:t>
            </a:r>
            <a:r>
              <a:rPr lang="en-US" dirty="0" smtClean="0"/>
              <a:t>:  Only the administrator of a group can grant access or invite members to join.</a:t>
            </a:r>
            <a:r>
              <a:rPr lang="en-US" baseline="0" dirty="0" smtClean="0"/>
              <a:t>  Administrators and owners are at the county level, not the statewide office. </a:t>
            </a:r>
            <a:endParaRPr lang="en-US" dirty="0" smtClean="0"/>
          </a:p>
          <a:p>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6</a:t>
            </a:fld>
            <a:endParaRPr lang="en-US"/>
          </a:p>
        </p:txBody>
      </p:sp>
    </p:spTree>
    <p:extLst>
      <p:ext uri="{BB962C8B-B14F-4D97-AF65-F5344CB8AC3E}">
        <p14:creationId xmlns:p14="http://schemas.microsoft.com/office/powerpoint/2010/main" val="2592610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b="0" dirty="0" smtClean="0"/>
              <a:t>You</a:t>
            </a:r>
            <a:r>
              <a:rPr lang="en-US" b="0" baseline="0" dirty="0" smtClean="0"/>
              <a:t> have made sure you are in the correct group so now you are ready to post. </a:t>
            </a:r>
          </a:p>
          <a:p>
            <a:pPr marL="0" indent="0">
              <a:buNone/>
            </a:pPr>
            <a:endParaRPr lang="en-US" b="0" baseline="0" dirty="0" smtClean="0"/>
          </a:p>
          <a:p>
            <a:pPr marL="0" indent="0">
              <a:buNone/>
            </a:pPr>
            <a:r>
              <a:rPr lang="en-US" b="1" dirty="0" smtClean="0"/>
              <a:t>Option 1:  </a:t>
            </a:r>
            <a:r>
              <a:rPr lang="en-US" dirty="0" smtClean="0"/>
              <a:t>Add a New Discussion Topic</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Adding new messages is the most important function of Collaborative Tools. To begin a new discussion subject, click the "Add a New Discussion Subject" button.</a:t>
            </a:r>
          </a:p>
          <a:p>
            <a:endParaRPr lang="en-US" dirty="0" smtClean="0"/>
          </a:p>
          <a:p>
            <a:pPr marL="0" indent="0">
              <a:buNone/>
            </a:pPr>
            <a:endParaRPr lang="en-US" dirty="0" smtClean="0"/>
          </a:p>
          <a:p>
            <a:pPr marL="0" indent="0">
              <a:buNone/>
            </a:pPr>
            <a:r>
              <a:rPr lang="en-US" b="1" dirty="0" smtClean="0"/>
              <a:t>Option 2: </a:t>
            </a:r>
            <a:r>
              <a:rPr lang="en-US" dirty="0" smtClean="0"/>
              <a:t>Add to an Existing Discussion</a:t>
            </a:r>
          </a:p>
          <a:p>
            <a:r>
              <a:rPr lang="en-US" dirty="0" smtClean="0"/>
              <a:t>To add a message to a discussion subject that already exists, click into the subject and then click the "Add to discussion" button.</a:t>
            </a:r>
          </a:p>
          <a:p>
            <a:pPr marL="0" indent="0">
              <a:buNone/>
            </a:pPr>
            <a:endParaRPr lang="en-US" dirty="0" smtClean="0"/>
          </a:p>
          <a:p>
            <a:pPr marL="0" indent="0">
              <a:buNone/>
            </a:pPr>
            <a:r>
              <a:rPr lang="en-US" b="1" dirty="0" smtClean="0"/>
              <a:t>NOTE</a:t>
            </a:r>
            <a:r>
              <a:rPr lang="en-US" dirty="0" smtClean="0"/>
              <a:t>: You cannot edit a message once it is posted; however, moderators can delete individual messages from a discussion. </a:t>
            </a:r>
          </a:p>
          <a:p>
            <a:pPr marL="0" indent="0">
              <a:buNone/>
            </a:pPr>
            <a:endParaRPr lang="en-US" dirty="0" smtClean="0"/>
          </a:p>
          <a:p>
            <a:pPr marL="0" indent="0">
              <a:buNone/>
            </a:pPr>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108D476-B84C-4F52-A2D3-827FC5575635}" type="slidenum">
              <a:rPr lang="en-US" smtClean="0"/>
              <a:t>7</a:t>
            </a:fld>
            <a:endParaRPr lang="en-US"/>
          </a:p>
        </p:txBody>
      </p:sp>
    </p:spTree>
    <p:extLst>
      <p:ext uri="{BB962C8B-B14F-4D97-AF65-F5344CB8AC3E}">
        <p14:creationId xmlns:p14="http://schemas.microsoft.com/office/powerpoint/2010/main" val="635174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dirty="0" smtClean="0"/>
              <a:t>This is good to use if you have a new topic or question that you would like to present.  Everyone will receive a message that you have posted a new topic and can post feedback on this discussion board.</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dirty="0" smtClean="0"/>
          </a:p>
          <a:p>
            <a:r>
              <a:rPr lang="en-US" dirty="0" smtClean="0"/>
              <a:t>Fill out the form, and be sure to complete the required fields. Add any documents or photos to the subject message. Save it.</a:t>
            </a:r>
          </a:p>
          <a:p>
            <a:endParaRPr lang="en-US" dirty="0" smtClean="0"/>
          </a:p>
          <a:p>
            <a:r>
              <a:rPr lang="en-US" dirty="0" smtClean="0"/>
              <a:t>The subject has been added to the group, and emails have been delivered to all members</a:t>
            </a:r>
            <a:r>
              <a:rPr lang="en-US" baseline="0" dirty="0" smtClean="0"/>
              <a:t> of that Collaborative Tools group.</a:t>
            </a:r>
            <a:endParaRPr lang="en-US" dirty="0" smtClean="0"/>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TAG</a:t>
            </a:r>
            <a:r>
              <a:rPr lang="en-US" sz="1200" b="1" kern="1200" baseline="0" dirty="0" smtClean="0">
                <a:solidFill>
                  <a:schemeClr val="tx1"/>
                </a:solidFill>
                <a:effectLst/>
                <a:latin typeface="+mn-lt"/>
                <a:ea typeface="+mn-ea"/>
                <a:cs typeface="+mn-cs"/>
              </a:rPr>
              <a:t> IT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Discussions can be tagged. Tags are a useful way to group related posts and quickly tell readers what the discussion is about.  Essentially tags are keywords used to classify content making it more searchable.  Tags are generally chosen informally by the item’s creator.  </a:t>
            </a:r>
          </a:p>
          <a:p>
            <a:pPr marL="228600" lvl="0" indent="-228600">
              <a:buFont typeface="+mj-lt"/>
              <a:buAutoNum type="arabicPeriod"/>
            </a:pPr>
            <a:endParaRPr lang="en-US" sz="1200" kern="1200" dirty="0" smtClean="0">
              <a:solidFill>
                <a:schemeClr val="tx1"/>
              </a:solidFill>
              <a:effectLst/>
              <a:latin typeface="+mn-lt"/>
              <a:ea typeface="+mn-ea"/>
              <a:cs typeface="+mn-cs"/>
            </a:endParaRPr>
          </a:p>
          <a:p>
            <a:pPr marL="228600" lvl="0" indent="-228600">
              <a:buFont typeface="+mj-lt"/>
              <a:buAutoNum type="arabicPeriod"/>
            </a:pPr>
            <a:endParaRPr lang="en-US" sz="1200" kern="1200" dirty="0" smtClean="0">
              <a:solidFill>
                <a:schemeClr val="tx1"/>
              </a:solidFill>
              <a:effectLst/>
              <a:latin typeface="+mn-lt"/>
              <a:ea typeface="+mn-ea"/>
              <a:cs typeface="+mn-cs"/>
            </a:endParaRPr>
          </a:p>
          <a:p>
            <a:pPr marL="228600" lvl="0" indent="-228600">
              <a:buFont typeface="+mj-lt"/>
              <a:buAutoNum type="arabicPeriod"/>
            </a:pPr>
            <a:r>
              <a:rPr lang="en-US" sz="1200" kern="1200" dirty="0" smtClean="0">
                <a:solidFill>
                  <a:schemeClr val="tx1"/>
                </a:solidFill>
                <a:effectLst/>
                <a:latin typeface="+mn-lt"/>
                <a:ea typeface="+mn-ea"/>
                <a:cs typeface="+mn-cs"/>
              </a:rPr>
              <a:t>On the Collaborative Tools Groups list, click your group name. This will take you to that group's </a:t>
            </a:r>
            <a:r>
              <a:rPr lang="en-US" sz="1200" b="1" kern="1200" dirty="0" smtClean="0">
                <a:solidFill>
                  <a:schemeClr val="tx1"/>
                </a:solidFill>
                <a:effectLst/>
                <a:latin typeface="+mn-lt"/>
                <a:ea typeface="+mn-ea"/>
                <a:cs typeface="+mn-cs"/>
              </a:rPr>
              <a:t>Discussion List</a:t>
            </a:r>
            <a:r>
              <a:rPr lang="en-US" sz="1200" kern="1200" dirty="0" smtClean="0">
                <a:solidFill>
                  <a:schemeClr val="tx1"/>
                </a:solidFill>
                <a:effectLst/>
                <a:latin typeface="+mn-lt"/>
                <a:ea typeface="+mn-ea"/>
                <a:cs typeface="+mn-cs"/>
              </a:rPr>
              <a:t>.</a:t>
            </a:r>
          </a:p>
          <a:p>
            <a:pPr marL="228600" lvl="0" indent="-228600">
              <a:buFont typeface="+mj-lt"/>
              <a:buAutoNum type="arabicPeriod"/>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Add New Discussion Subject</a:t>
            </a:r>
            <a:r>
              <a:rPr lang="en-US" sz="1200" kern="1200" dirty="0" smtClean="0">
                <a:solidFill>
                  <a:schemeClr val="tx1"/>
                </a:solidFill>
                <a:effectLst/>
                <a:latin typeface="+mn-lt"/>
                <a:ea typeface="+mn-ea"/>
                <a:cs typeface="+mn-cs"/>
              </a:rPr>
              <a:t>.</a:t>
            </a:r>
          </a:p>
          <a:p>
            <a:pPr marL="228600" lvl="0" indent="-228600">
              <a:buFont typeface="+mj-lt"/>
              <a:buAutoNum type="arabicPeriod"/>
            </a:pPr>
            <a:r>
              <a:rPr lang="en-US" sz="1200" kern="1200" dirty="0" smtClean="0">
                <a:solidFill>
                  <a:schemeClr val="tx1"/>
                </a:solidFill>
                <a:effectLst/>
                <a:latin typeface="+mn-lt"/>
                <a:ea typeface="+mn-ea"/>
                <a:cs typeface="+mn-cs"/>
              </a:rPr>
              <a:t>Enter a Subject.</a:t>
            </a:r>
          </a:p>
          <a:p>
            <a:pPr marL="228600" lvl="0" indent="-228600">
              <a:buFont typeface="+mj-lt"/>
              <a:buAutoNum type="arabicPeriod"/>
            </a:pPr>
            <a:r>
              <a:rPr lang="en-US" sz="1200" kern="1200" dirty="0" smtClean="0">
                <a:solidFill>
                  <a:schemeClr val="tx1"/>
                </a:solidFill>
                <a:effectLst/>
                <a:latin typeface="+mn-lt"/>
                <a:ea typeface="+mn-ea"/>
                <a:cs typeface="+mn-cs"/>
              </a:rPr>
              <a:t>In the Message box, type a message.</a:t>
            </a:r>
          </a:p>
          <a:p>
            <a:pPr marL="228600" lvl="0" indent="-228600">
              <a:buFont typeface="+mj-lt"/>
              <a:buAutoNum type="arabicPeriod"/>
            </a:pPr>
            <a:r>
              <a:rPr lang="en-US" sz="1200" kern="1200" dirty="0" smtClean="0">
                <a:solidFill>
                  <a:schemeClr val="tx1"/>
                </a:solidFill>
                <a:effectLst/>
                <a:latin typeface="+mn-lt"/>
                <a:ea typeface="+mn-ea"/>
                <a:cs typeface="+mn-cs"/>
              </a:rPr>
              <a:t>If you like, you may enter tag names in the Tags textbox. Tags will help organize your group's discussions.</a:t>
            </a:r>
          </a:p>
          <a:p>
            <a:pPr marL="228600" lvl="0" indent="-228600">
              <a:buFont typeface="+mj-lt"/>
              <a:buAutoNum type="arabicPeriod"/>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Upload File</a:t>
            </a:r>
            <a:r>
              <a:rPr lang="en-US" sz="1200" kern="1200" dirty="0" smtClean="0">
                <a:solidFill>
                  <a:schemeClr val="tx1"/>
                </a:solidFill>
                <a:effectLst/>
                <a:latin typeface="+mn-lt"/>
                <a:ea typeface="+mn-ea"/>
                <a:cs typeface="+mn-cs"/>
              </a:rPr>
              <a:t> if you'd like to include an attachment.</a:t>
            </a:r>
          </a:p>
          <a:p>
            <a:pPr marL="228600" lvl="0" indent="-228600">
              <a:buFont typeface="+mj-lt"/>
              <a:buAutoNum type="arabicPeriod"/>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Preview Subject</a:t>
            </a:r>
            <a:r>
              <a:rPr lang="en-US" sz="1200" kern="1200" dirty="0" smtClean="0">
                <a:solidFill>
                  <a:schemeClr val="tx1"/>
                </a:solidFill>
                <a:effectLst/>
                <a:latin typeface="+mn-lt"/>
                <a:ea typeface="+mn-ea"/>
                <a:cs typeface="+mn-cs"/>
              </a:rPr>
              <a:t> to read your post without posting to the </a:t>
            </a:r>
            <a:r>
              <a:rPr lang="en-US" sz="1200" b="1" kern="1200" dirty="0" smtClean="0">
                <a:solidFill>
                  <a:schemeClr val="tx1"/>
                </a:solidFill>
                <a:effectLst/>
                <a:latin typeface="+mn-lt"/>
                <a:ea typeface="+mn-ea"/>
                <a:cs typeface="+mn-cs"/>
              </a:rPr>
              <a:t>Discussion List</a:t>
            </a:r>
            <a:r>
              <a:rPr lang="en-US" sz="1200" kern="1200" dirty="0" smtClean="0">
                <a:solidFill>
                  <a:schemeClr val="tx1"/>
                </a:solidFill>
                <a:effectLst/>
                <a:latin typeface="+mn-lt"/>
                <a:ea typeface="+mn-ea"/>
                <a:cs typeface="+mn-cs"/>
              </a:rPr>
              <a:t>.</a:t>
            </a:r>
          </a:p>
          <a:p>
            <a:pPr marL="228600" lvl="0" indent="-228600">
              <a:buFont typeface="+mj-lt"/>
              <a:buAutoNum type="arabicPeriod"/>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Save Subject Now</a:t>
            </a:r>
            <a:r>
              <a:rPr lang="en-US" sz="1200" kern="1200" dirty="0" smtClean="0">
                <a:solidFill>
                  <a:schemeClr val="tx1"/>
                </a:solidFill>
                <a:effectLst/>
                <a:latin typeface="+mn-lt"/>
                <a:ea typeface="+mn-ea"/>
                <a:cs typeface="+mn-cs"/>
              </a:rPr>
              <a:t> to post your message to the </a:t>
            </a:r>
            <a:r>
              <a:rPr lang="en-US" sz="1200" b="1" kern="1200" dirty="0" smtClean="0">
                <a:solidFill>
                  <a:schemeClr val="tx1"/>
                </a:solidFill>
                <a:effectLst/>
                <a:latin typeface="+mn-lt"/>
                <a:ea typeface="+mn-ea"/>
                <a:cs typeface="+mn-cs"/>
              </a:rPr>
              <a:t>Discussion List</a:t>
            </a:r>
            <a:r>
              <a:rPr lang="en-US" sz="1200" kern="1200" dirty="0" smtClean="0">
                <a:solidFill>
                  <a:schemeClr val="tx1"/>
                </a:solidFill>
                <a:effectLst/>
                <a:latin typeface="+mn-lt"/>
                <a:ea typeface="+mn-ea"/>
                <a:cs typeface="+mn-cs"/>
              </a:rPr>
              <a:t>.</a:t>
            </a:r>
          </a:p>
          <a:p>
            <a:pPr marL="228600" lvl="0" indent="-228600">
              <a:buFont typeface="+mj-lt"/>
              <a:buAutoNum type="arabicPeriod"/>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8</a:t>
            </a:fld>
            <a:endParaRPr lang="en-US"/>
          </a:p>
        </p:txBody>
      </p:sp>
    </p:spTree>
    <p:extLst>
      <p:ext uri="{BB962C8B-B14F-4D97-AF65-F5344CB8AC3E}">
        <p14:creationId xmlns:p14="http://schemas.microsoft.com/office/powerpoint/2010/main" val="2854084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Adding a file to a discussion is simple and help effectively communicate</a:t>
            </a:r>
            <a:r>
              <a:rPr lang="en-US" baseline="0" dirty="0" smtClean="0"/>
              <a:t> information.  </a:t>
            </a:r>
          </a:p>
          <a:p>
            <a:endParaRPr lang="en-US" baseline="0" dirty="0" smtClean="0"/>
          </a:p>
          <a:p>
            <a:pPr marL="171450" indent="-171450">
              <a:buFont typeface="Arial" panose="020B0604020202020204" pitchFamily="34" charset="0"/>
              <a:buChar char="•"/>
            </a:pPr>
            <a:r>
              <a:rPr lang="en-US" dirty="0" smtClean="0"/>
              <a:t>Click</a:t>
            </a:r>
            <a:r>
              <a:rPr lang="en-US" b="1" dirty="0" smtClean="0"/>
              <a:t> Attach/Edit File</a:t>
            </a:r>
          </a:p>
          <a:p>
            <a:pPr marL="171450" indent="-171450">
              <a:buFont typeface="Arial" panose="020B0604020202020204" pitchFamily="34" charset="0"/>
              <a:buChar char="•"/>
            </a:pPr>
            <a:r>
              <a:rPr lang="en-US" dirty="0" smtClean="0"/>
              <a:t>Fill in the </a:t>
            </a:r>
            <a:r>
              <a:rPr lang="en-US" b="1" dirty="0" smtClean="0"/>
              <a:t>File Name </a:t>
            </a:r>
            <a:r>
              <a:rPr lang="en-US" dirty="0" smtClean="0"/>
              <a:t>or what you want the name of the document to appear as.</a:t>
            </a:r>
          </a:p>
          <a:p>
            <a:pPr marL="171450" indent="-171450">
              <a:buFont typeface="Arial" panose="020B0604020202020204" pitchFamily="34" charset="0"/>
              <a:buChar char="•"/>
            </a:pPr>
            <a:r>
              <a:rPr lang="en-US" sz="1200" dirty="0" smtClean="0"/>
              <a:t>Click </a:t>
            </a:r>
            <a:r>
              <a:rPr lang="en-US" sz="1200" b="1" dirty="0" smtClean="0"/>
              <a:t>Choose File </a:t>
            </a:r>
            <a:r>
              <a:rPr lang="en-US" sz="1200" dirty="0" smtClean="0"/>
              <a:t>and find the file on your computer. </a:t>
            </a:r>
          </a:p>
          <a:p>
            <a:pPr marL="171450" indent="-171450">
              <a:buFont typeface="Arial" panose="020B0604020202020204" pitchFamily="34" charset="0"/>
              <a:buChar char="•"/>
            </a:pPr>
            <a:r>
              <a:rPr lang="en-US" sz="1200" dirty="0" smtClean="0"/>
              <a:t>Once you have selected a file, click </a:t>
            </a:r>
            <a:r>
              <a:rPr lang="en-US" sz="1200" b="1" dirty="0" smtClean="0"/>
              <a:t>Upload File</a:t>
            </a:r>
          </a:p>
          <a:p>
            <a:pPr marL="171450" indent="-171450">
              <a:buFont typeface="Arial" panose="020B0604020202020204" pitchFamily="34" charset="0"/>
              <a:buChar char="•"/>
            </a:pPr>
            <a:r>
              <a:rPr lang="en-US" sz="1200" dirty="0" smtClean="0"/>
              <a:t>After you have uploaded all the files click </a:t>
            </a:r>
            <a:r>
              <a:rPr lang="en-US" sz="1200" b="1" dirty="0" smtClean="0"/>
              <a:t>Close </a:t>
            </a:r>
          </a:p>
          <a:p>
            <a:pPr marL="171450" indent="-171450">
              <a:buFont typeface="Arial" panose="020B0604020202020204" pitchFamily="34" charset="0"/>
              <a:buChar char="•"/>
            </a:pPr>
            <a:endParaRPr lang="en-US" sz="1200" b="1"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108D476-B84C-4F52-A2D3-827FC5575635}" type="slidenum">
              <a:rPr lang="en-US" smtClean="0"/>
              <a:t>9</a:t>
            </a:fld>
            <a:endParaRPr lang="en-US"/>
          </a:p>
        </p:txBody>
      </p:sp>
    </p:spTree>
    <p:extLst>
      <p:ext uri="{BB962C8B-B14F-4D97-AF65-F5344CB8AC3E}">
        <p14:creationId xmlns:p14="http://schemas.microsoft.com/office/powerpoint/2010/main" val="977339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6822B1-DEE8-41D8-987E-3AB6C4FEC8EB}" type="datetimeFigureOut">
              <a:rPr lang="en-US" smtClean="0"/>
              <a:pPr/>
              <a:t>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8DF85F5-FB5E-4F79-A561-97039C58DE01}" type="slidenum">
              <a:rPr lang="en-US" smtClean="0"/>
              <a:pPr/>
              <a:t>‹#›</a:t>
            </a:fld>
            <a:endParaRPr lang="en-US"/>
          </a:p>
        </p:txBody>
      </p:sp>
    </p:spTree>
    <p:extLst>
      <p:ext uri="{BB962C8B-B14F-4D97-AF65-F5344CB8AC3E}">
        <p14:creationId xmlns:p14="http://schemas.microsoft.com/office/powerpoint/2010/main" val="3876421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6822B1-DEE8-41D8-987E-3AB6C4FEC8EB}" type="datetimeFigureOut">
              <a:rPr lang="en-US" smtClean="0"/>
              <a:pPr/>
              <a:t>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9C263D-A09C-48BF-BF63-4737113290FC}" type="slidenum">
              <a:rPr lang="en-US" smtClean="0"/>
              <a:pPr/>
              <a:t>‹#›</a:t>
            </a:fld>
            <a:endParaRPr lang="en-US" dirty="0"/>
          </a:p>
        </p:txBody>
      </p:sp>
    </p:spTree>
    <p:extLst>
      <p:ext uri="{BB962C8B-B14F-4D97-AF65-F5344CB8AC3E}">
        <p14:creationId xmlns:p14="http://schemas.microsoft.com/office/powerpoint/2010/main" val="788825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6822B1-DEE8-41D8-987E-3AB6C4FEC8EB}" type="datetimeFigureOut">
              <a:rPr lang="en-US" smtClean="0"/>
              <a:pPr/>
              <a:t>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9C263D-A09C-48BF-BF63-4737113290FC}" type="slidenum">
              <a:rPr lang="en-US" smtClean="0"/>
              <a:pPr/>
              <a:t>‹#›</a:t>
            </a:fld>
            <a:endParaRPr lang="en-US" dirty="0"/>
          </a:p>
        </p:txBody>
      </p:sp>
    </p:spTree>
    <p:extLst>
      <p:ext uri="{BB962C8B-B14F-4D97-AF65-F5344CB8AC3E}">
        <p14:creationId xmlns:p14="http://schemas.microsoft.com/office/powerpoint/2010/main" val="4084660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6822B1-DEE8-41D8-987E-3AB6C4FEC8EB}" type="datetimeFigureOut">
              <a:rPr lang="en-US" smtClean="0"/>
              <a:pPr/>
              <a:t>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9C263D-A09C-48BF-BF63-4737113290FC}" type="slidenum">
              <a:rPr lang="en-US" smtClean="0"/>
              <a:pPr/>
              <a:t>‹#›</a:t>
            </a:fld>
            <a:endParaRPr lang="en-US" dirty="0"/>
          </a:p>
        </p:txBody>
      </p:sp>
    </p:spTree>
    <p:extLst>
      <p:ext uri="{BB962C8B-B14F-4D97-AF65-F5344CB8AC3E}">
        <p14:creationId xmlns:p14="http://schemas.microsoft.com/office/powerpoint/2010/main" val="1749751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6822B1-DEE8-41D8-987E-3AB6C4FEC8EB}" type="datetimeFigureOut">
              <a:rPr lang="en-US" smtClean="0"/>
              <a:pPr/>
              <a:t>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9C263D-A09C-48BF-BF63-4737113290FC}" type="slidenum">
              <a:rPr lang="en-US" smtClean="0"/>
              <a:pPr/>
              <a:t>‹#›</a:t>
            </a:fld>
            <a:endParaRPr lang="en-US" dirty="0"/>
          </a:p>
        </p:txBody>
      </p:sp>
    </p:spTree>
    <p:extLst>
      <p:ext uri="{BB962C8B-B14F-4D97-AF65-F5344CB8AC3E}">
        <p14:creationId xmlns:p14="http://schemas.microsoft.com/office/powerpoint/2010/main" val="1588395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6822B1-DEE8-41D8-987E-3AB6C4FEC8EB}" type="datetimeFigureOut">
              <a:rPr lang="en-US" smtClean="0"/>
              <a:pPr/>
              <a:t>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9C263D-A09C-48BF-BF63-4737113290FC}" type="slidenum">
              <a:rPr lang="en-US" smtClean="0"/>
              <a:pPr/>
              <a:t>‹#›</a:t>
            </a:fld>
            <a:endParaRPr lang="en-US" dirty="0"/>
          </a:p>
        </p:txBody>
      </p:sp>
    </p:spTree>
    <p:extLst>
      <p:ext uri="{BB962C8B-B14F-4D97-AF65-F5344CB8AC3E}">
        <p14:creationId xmlns:p14="http://schemas.microsoft.com/office/powerpoint/2010/main" val="322116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6822B1-DEE8-41D8-987E-3AB6C4FEC8EB}" type="datetimeFigureOut">
              <a:rPr lang="en-US" smtClean="0"/>
              <a:pPr/>
              <a:t>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9C263D-A09C-48BF-BF63-4737113290FC}" type="slidenum">
              <a:rPr lang="en-US" smtClean="0"/>
              <a:pPr/>
              <a:t>‹#›</a:t>
            </a:fld>
            <a:endParaRPr lang="en-US" dirty="0"/>
          </a:p>
        </p:txBody>
      </p:sp>
    </p:spTree>
    <p:extLst>
      <p:ext uri="{BB962C8B-B14F-4D97-AF65-F5344CB8AC3E}">
        <p14:creationId xmlns:p14="http://schemas.microsoft.com/office/powerpoint/2010/main" val="2784147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6822B1-DEE8-41D8-987E-3AB6C4FEC8EB}" type="datetimeFigureOut">
              <a:rPr lang="en-US" smtClean="0"/>
              <a:pPr/>
              <a:t>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9C263D-A09C-48BF-BF63-4737113290FC}" type="slidenum">
              <a:rPr lang="en-US" smtClean="0"/>
              <a:pPr/>
              <a:t>‹#›</a:t>
            </a:fld>
            <a:endParaRPr lang="en-US" dirty="0"/>
          </a:p>
        </p:txBody>
      </p:sp>
    </p:spTree>
    <p:extLst>
      <p:ext uri="{BB962C8B-B14F-4D97-AF65-F5344CB8AC3E}">
        <p14:creationId xmlns:p14="http://schemas.microsoft.com/office/powerpoint/2010/main" val="1852182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6822B1-DEE8-41D8-987E-3AB6C4FEC8EB}" type="datetimeFigureOut">
              <a:rPr lang="en-US" smtClean="0"/>
              <a:pPr/>
              <a:t>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9C263D-A09C-48BF-BF63-4737113290FC}" type="slidenum">
              <a:rPr lang="en-US" smtClean="0"/>
              <a:pPr/>
              <a:t>‹#›</a:t>
            </a:fld>
            <a:endParaRPr lang="en-US" dirty="0"/>
          </a:p>
        </p:txBody>
      </p:sp>
    </p:spTree>
    <p:extLst>
      <p:ext uri="{BB962C8B-B14F-4D97-AF65-F5344CB8AC3E}">
        <p14:creationId xmlns:p14="http://schemas.microsoft.com/office/powerpoint/2010/main" val="1942693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6822B1-DEE8-41D8-987E-3AB6C4FEC8EB}" type="datetimeFigureOut">
              <a:rPr lang="en-US" smtClean="0"/>
              <a:pPr/>
              <a:t>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AA4845-A08A-4DF4-8D99-E2E7B6D41C67}" type="slidenum">
              <a:rPr lang="en-US" smtClean="0"/>
              <a:pPr/>
              <a:t>‹#›</a:t>
            </a:fld>
            <a:endParaRPr lang="en-US"/>
          </a:p>
        </p:txBody>
      </p:sp>
    </p:spTree>
    <p:extLst>
      <p:ext uri="{BB962C8B-B14F-4D97-AF65-F5344CB8AC3E}">
        <p14:creationId xmlns:p14="http://schemas.microsoft.com/office/powerpoint/2010/main" val="1454580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6822B1-DEE8-41D8-987E-3AB6C4FEC8EB}" type="datetimeFigureOut">
              <a:rPr lang="en-US" smtClean="0"/>
              <a:pPr/>
              <a:t>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9C263D-A09C-48BF-BF63-4737113290FC}" type="slidenum">
              <a:rPr lang="en-US" smtClean="0"/>
              <a:pPr/>
              <a:t>‹#›</a:t>
            </a:fld>
            <a:endParaRPr lang="en-US" dirty="0"/>
          </a:p>
        </p:txBody>
      </p:sp>
    </p:spTree>
    <p:extLst>
      <p:ext uri="{BB962C8B-B14F-4D97-AF65-F5344CB8AC3E}">
        <p14:creationId xmlns:p14="http://schemas.microsoft.com/office/powerpoint/2010/main" val="4098320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D6822B1-DEE8-41D8-987E-3AB6C4FEC8EB}" type="datetimeFigureOut">
              <a:rPr lang="en-US" smtClean="0"/>
              <a:pPr/>
              <a:t>1/4/2016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A9C263D-A09C-48BF-BF63-4737113290FC}" type="slidenum">
              <a:rPr lang="en-US" smtClean="0"/>
              <a:pPr/>
              <a:t>‹#›</a:t>
            </a:fld>
            <a:endParaRPr lang="en-US" dirty="0"/>
          </a:p>
        </p:txBody>
      </p:sp>
      <p:pic>
        <p:nvPicPr>
          <p:cNvPr id="7" name="Picture 6"/>
          <p:cNvPicPr>
            <a:picLocks noChangeAspect="1"/>
          </p:cNvPicPr>
          <p:nvPr userDrawn="1"/>
        </p:nvPicPr>
        <p:blipFill>
          <a:blip r:embed="rId13"/>
          <a:stretch>
            <a:fillRect/>
          </a:stretch>
        </p:blipFill>
        <p:spPr>
          <a:xfrm>
            <a:off x="28575" y="5753100"/>
            <a:ext cx="9115425" cy="1104900"/>
          </a:xfrm>
          <a:prstGeom prst="rect">
            <a:avLst/>
          </a:prstGeom>
        </p:spPr>
      </p:pic>
    </p:spTree>
    <p:extLst>
      <p:ext uri="{BB962C8B-B14F-4D97-AF65-F5344CB8AC3E}">
        <p14:creationId xmlns:p14="http://schemas.microsoft.com/office/powerpoint/2010/main" val="3924504504"/>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hyperlink" Target="https://ucanr.edu/portal"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s://ucanr.org/collaborat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8894" y="1143000"/>
            <a:ext cx="6858000" cy="787400"/>
          </a:xfrm>
        </p:spPr>
        <p:txBody>
          <a:bodyPr/>
          <a:lstStyle/>
          <a:p>
            <a:r>
              <a:rPr lang="en-US" b="1" dirty="0" smtClean="0">
                <a:solidFill>
                  <a:schemeClr val="tx1"/>
                </a:solidFill>
                <a:latin typeface="Calibri (Heading)"/>
              </a:rPr>
              <a:t>Collaborative Tools</a:t>
            </a:r>
            <a:endParaRPr lang="en-US" b="1" dirty="0">
              <a:solidFill>
                <a:schemeClr val="tx1"/>
              </a:solidFill>
              <a:latin typeface="Calibri (Heading)"/>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2800" y="2108200"/>
            <a:ext cx="2514600" cy="2514600"/>
          </a:xfrm>
          <a:prstGeom prst="rect">
            <a:avLst/>
          </a:prstGeom>
        </p:spPr>
      </p:pic>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Previewing Message</a:t>
            </a:r>
            <a:endParaRPr lang="en-US" sz="3600" b="1" dirty="0"/>
          </a:p>
        </p:txBody>
      </p:sp>
      <p:sp>
        <p:nvSpPr>
          <p:cNvPr id="5" name="Content Placeholder 4"/>
          <p:cNvSpPr>
            <a:spLocks noGrp="1"/>
          </p:cNvSpPr>
          <p:nvPr>
            <p:ph idx="1"/>
          </p:nvPr>
        </p:nvSpPr>
        <p:spPr>
          <a:xfrm>
            <a:off x="628650" y="1553368"/>
            <a:ext cx="7886700" cy="4351338"/>
          </a:xfrm>
        </p:spPr>
        <p:txBody>
          <a:bodyPr/>
          <a:lstStyle/>
          <a:p>
            <a:pPr marL="0" indent="0">
              <a:buNone/>
            </a:pPr>
            <a:r>
              <a:rPr lang="en-US" sz="2800" dirty="0" smtClean="0"/>
              <a:t>Once you have filled in all the fields you can preview your message to see what it will look like or you can click </a:t>
            </a:r>
            <a:r>
              <a:rPr lang="en-US" sz="2800" b="1" dirty="0" smtClean="0"/>
              <a:t>Add Message </a:t>
            </a:r>
            <a:r>
              <a:rPr lang="en-US" sz="2800" b="1" dirty="0" smtClean="0"/>
              <a:t>Now: </a:t>
            </a:r>
            <a:endParaRPr lang="en-US" sz="2800"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2800" dirty="0" smtClean="0"/>
              <a:t>Collaborative </a:t>
            </a:r>
            <a:r>
              <a:rPr lang="en-US" sz="2800" dirty="0" smtClean="0"/>
              <a:t>Tools does have spell </a:t>
            </a:r>
            <a:r>
              <a:rPr lang="en-US" sz="2800" dirty="0" smtClean="0"/>
              <a:t>check: </a:t>
            </a:r>
            <a:endParaRPr lang="en-US" sz="2800" dirty="0"/>
          </a:p>
        </p:txBody>
      </p:sp>
      <p:pic>
        <p:nvPicPr>
          <p:cNvPr id="3" name="Picture 2"/>
          <p:cNvPicPr>
            <a:picLocks noChangeAspect="1"/>
          </p:cNvPicPr>
          <p:nvPr/>
        </p:nvPicPr>
        <p:blipFill>
          <a:blip r:embed="rId3"/>
          <a:stretch>
            <a:fillRect/>
          </a:stretch>
        </p:blipFill>
        <p:spPr>
          <a:xfrm>
            <a:off x="2514600" y="2939965"/>
            <a:ext cx="4069095" cy="82177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 name="Picture 3"/>
          <p:cNvPicPr>
            <a:picLocks noChangeAspect="1"/>
          </p:cNvPicPr>
          <p:nvPr/>
        </p:nvPicPr>
        <p:blipFill>
          <a:blip r:embed="rId4"/>
          <a:stretch>
            <a:fillRect/>
          </a:stretch>
        </p:blipFill>
        <p:spPr>
          <a:xfrm>
            <a:off x="3102427" y="4727574"/>
            <a:ext cx="2939143" cy="685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Discussion List</a:t>
            </a:r>
            <a:endParaRPr lang="en-US" sz="3600" b="1" dirty="0"/>
          </a:p>
        </p:txBody>
      </p:sp>
      <p:pic>
        <p:nvPicPr>
          <p:cNvPr id="3" name="Picture 2"/>
          <p:cNvPicPr>
            <a:picLocks noChangeAspect="1"/>
          </p:cNvPicPr>
          <p:nvPr/>
        </p:nvPicPr>
        <p:blipFill>
          <a:blip r:embed="rId3"/>
          <a:stretch>
            <a:fillRect/>
          </a:stretch>
        </p:blipFill>
        <p:spPr>
          <a:xfrm>
            <a:off x="381476" y="1683864"/>
            <a:ext cx="8381048" cy="334533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7214779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Email Messages</a:t>
            </a:r>
            <a:endParaRPr lang="en-US" sz="3600" b="1" dirty="0"/>
          </a:p>
        </p:txBody>
      </p:sp>
      <p:pic>
        <p:nvPicPr>
          <p:cNvPr id="3" name="Picture 2"/>
          <p:cNvPicPr>
            <a:picLocks noChangeAspect="1"/>
          </p:cNvPicPr>
          <p:nvPr/>
        </p:nvPicPr>
        <p:blipFill>
          <a:blip r:embed="rId3"/>
          <a:stretch>
            <a:fillRect/>
          </a:stretch>
        </p:blipFill>
        <p:spPr>
          <a:xfrm>
            <a:off x="514069" y="1524000"/>
            <a:ext cx="8115862" cy="396240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TextBox 5"/>
          <p:cNvSpPr txBox="1"/>
          <p:nvPr/>
        </p:nvSpPr>
        <p:spPr>
          <a:xfrm>
            <a:off x="762000" y="3810000"/>
            <a:ext cx="4584795" cy="522027"/>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381000" y="1199521"/>
            <a:ext cx="8412389" cy="3345335"/>
            <a:chOff x="350611" y="1066800"/>
            <a:chExt cx="8412389" cy="3345335"/>
          </a:xfrm>
        </p:grpSpPr>
        <p:pic>
          <p:nvPicPr>
            <p:cNvPr id="3" name="Picture 2"/>
            <p:cNvPicPr>
              <a:picLocks noChangeAspect="1"/>
            </p:cNvPicPr>
            <p:nvPr/>
          </p:nvPicPr>
          <p:blipFill>
            <a:blip r:embed="rId3"/>
            <a:stretch>
              <a:fillRect/>
            </a:stretch>
          </p:blipFill>
          <p:spPr>
            <a:xfrm>
              <a:off x="381952" y="1066800"/>
              <a:ext cx="8381048" cy="334533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TextBox 5"/>
            <p:cNvSpPr txBox="1"/>
            <p:nvPr/>
          </p:nvSpPr>
          <p:spPr>
            <a:xfrm>
              <a:off x="350611" y="2348685"/>
              <a:ext cx="2316390" cy="318315"/>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en-US" dirty="0"/>
            </a:p>
          </p:txBody>
        </p:sp>
      </p:grpSp>
      <p:sp>
        <p:nvSpPr>
          <p:cNvPr id="2" name="Title 1"/>
          <p:cNvSpPr>
            <a:spLocks noGrp="1"/>
          </p:cNvSpPr>
          <p:nvPr>
            <p:ph type="title"/>
          </p:nvPr>
        </p:nvSpPr>
        <p:spPr>
          <a:xfrm>
            <a:off x="597784" y="76200"/>
            <a:ext cx="7886700" cy="1325563"/>
          </a:xfrm>
        </p:spPr>
        <p:txBody>
          <a:bodyPr>
            <a:normAutofit/>
          </a:bodyPr>
          <a:lstStyle/>
          <a:p>
            <a:r>
              <a:rPr lang="en-US" sz="3600" b="1" dirty="0" smtClean="0"/>
              <a:t>Discussion List</a:t>
            </a:r>
            <a:endParaRPr lang="en-US" sz="3600" b="1" dirty="0"/>
          </a:p>
        </p:txBody>
      </p:sp>
      <p:grpSp>
        <p:nvGrpSpPr>
          <p:cNvPr id="8" name="Group 7"/>
          <p:cNvGrpSpPr/>
          <p:nvPr/>
        </p:nvGrpSpPr>
        <p:grpSpPr>
          <a:xfrm>
            <a:off x="2993328" y="2815667"/>
            <a:ext cx="5700712" cy="2796769"/>
            <a:chOff x="2993328" y="2815667"/>
            <a:chExt cx="5700712" cy="2796769"/>
          </a:xfrm>
        </p:grpSpPr>
        <p:pic>
          <p:nvPicPr>
            <p:cNvPr id="4" name="Picture 3"/>
            <p:cNvPicPr>
              <a:picLocks noChangeAspect="1"/>
            </p:cNvPicPr>
            <p:nvPr/>
          </p:nvPicPr>
          <p:blipFill>
            <a:blip r:embed="rId4"/>
            <a:stretch>
              <a:fillRect/>
            </a:stretch>
          </p:blipFill>
          <p:spPr>
            <a:xfrm>
              <a:off x="2993328" y="2815667"/>
              <a:ext cx="5700712" cy="279676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a:xfrm>
              <a:off x="3018895" y="2872189"/>
              <a:ext cx="1324505" cy="328211"/>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en-US" dirty="0"/>
            </a:p>
          </p:txBody>
        </p:sp>
      </p:grpSp>
    </p:spTree>
    <p:extLst>
      <p:ext uri="{BB962C8B-B14F-4D97-AF65-F5344CB8AC3E}">
        <p14:creationId xmlns:p14="http://schemas.microsoft.com/office/powerpoint/2010/main" val="35662230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Adding to an Existing Discussion</a:t>
            </a:r>
            <a:endParaRPr lang="en-US" sz="3600" b="1" dirty="0"/>
          </a:p>
        </p:txBody>
      </p:sp>
      <p:sp>
        <p:nvSpPr>
          <p:cNvPr id="3" name="Content Placeholder 2"/>
          <p:cNvSpPr>
            <a:spLocks noGrp="1"/>
          </p:cNvSpPr>
          <p:nvPr>
            <p:ph idx="1"/>
          </p:nvPr>
        </p:nvSpPr>
        <p:spPr>
          <a:xfrm>
            <a:off x="628650" y="1825625"/>
            <a:ext cx="3181350" cy="3645384"/>
          </a:xfrm>
        </p:spPr>
        <p:txBody>
          <a:bodyPr/>
          <a:lstStyle/>
          <a:p>
            <a:pPr marL="0" indent="0">
              <a:buNone/>
            </a:pPr>
            <a:r>
              <a:rPr lang="en-US" sz="2800" dirty="0" smtClean="0"/>
              <a:t>Click </a:t>
            </a:r>
            <a:r>
              <a:rPr lang="en-US" sz="2800" b="1" dirty="0" smtClean="0"/>
              <a:t>Add to Discussion </a:t>
            </a:r>
            <a:r>
              <a:rPr lang="en-US" sz="2800" dirty="0"/>
              <a:t>to </a:t>
            </a:r>
            <a:r>
              <a:rPr lang="en-US" sz="2800" dirty="0" smtClean="0"/>
              <a:t>respond or comment on that specific discussion </a:t>
            </a:r>
            <a:endParaRPr lang="en-US" sz="2800" dirty="0"/>
          </a:p>
          <a:p>
            <a:endParaRPr lang="en-US" dirty="0"/>
          </a:p>
        </p:txBody>
      </p:sp>
      <p:grpSp>
        <p:nvGrpSpPr>
          <p:cNvPr id="4" name="Group 3"/>
          <p:cNvGrpSpPr/>
          <p:nvPr/>
        </p:nvGrpSpPr>
        <p:grpSpPr>
          <a:xfrm>
            <a:off x="4026091" y="1817646"/>
            <a:ext cx="4660710" cy="3696050"/>
            <a:chOff x="0" y="0"/>
            <a:chExt cx="3851275" cy="2546985"/>
          </a:xfrm>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851275" cy="254698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grpSp>
          <p:nvGrpSpPr>
            <p:cNvPr id="9" name="Group 8"/>
            <p:cNvGrpSpPr/>
            <p:nvPr/>
          </p:nvGrpSpPr>
          <p:grpSpPr>
            <a:xfrm>
              <a:off x="445324" y="160317"/>
              <a:ext cx="3164775" cy="2357252"/>
              <a:chOff x="0" y="0"/>
              <a:chExt cx="3164775" cy="2357252"/>
            </a:xfrm>
          </p:grpSpPr>
          <p:sp>
            <p:nvSpPr>
              <p:cNvPr id="10" name="Rectangle 9"/>
              <p:cNvSpPr/>
              <p:nvPr/>
            </p:nvSpPr>
            <p:spPr>
              <a:xfrm>
                <a:off x="231569" y="0"/>
                <a:ext cx="2832265" cy="16625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Rectangle 10"/>
              <p:cNvSpPr/>
              <p:nvPr/>
            </p:nvSpPr>
            <p:spPr>
              <a:xfrm>
                <a:off x="0" y="1609107"/>
                <a:ext cx="3164775" cy="19000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Rectangle 11"/>
              <p:cNvSpPr/>
              <p:nvPr/>
            </p:nvSpPr>
            <p:spPr>
              <a:xfrm>
                <a:off x="148442" y="2190998"/>
                <a:ext cx="1134094" cy="16625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grpSp>
        <p:nvGrpSpPr>
          <p:cNvPr id="5" name="Group 4"/>
          <p:cNvGrpSpPr/>
          <p:nvPr/>
        </p:nvGrpSpPr>
        <p:grpSpPr>
          <a:xfrm>
            <a:off x="838200" y="4207560"/>
            <a:ext cx="2197574" cy="631285"/>
            <a:chOff x="0" y="0"/>
            <a:chExt cx="1659890" cy="385445"/>
          </a:xfrm>
        </p:grpSpPr>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1659890" cy="38544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Rectangle 6"/>
            <p:cNvSpPr/>
            <p:nvPr/>
          </p:nvSpPr>
          <p:spPr>
            <a:xfrm>
              <a:off x="570015" y="65315"/>
              <a:ext cx="831273" cy="26125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600" b="1" dirty="0" smtClean="0"/>
              <a:t>Posting Documents</a:t>
            </a:r>
            <a:endParaRPr lang="en-US" sz="3600" b="1" dirty="0"/>
          </a:p>
        </p:txBody>
      </p:sp>
      <p:sp>
        <p:nvSpPr>
          <p:cNvPr id="8" name="Content Placeholder 7"/>
          <p:cNvSpPr>
            <a:spLocks noGrp="1"/>
          </p:cNvSpPr>
          <p:nvPr>
            <p:ph sz="half" idx="1"/>
          </p:nvPr>
        </p:nvSpPr>
        <p:spPr>
          <a:xfrm>
            <a:off x="628649" y="1825625"/>
            <a:ext cx="8086475" cy="1025760"/>
          </a:xfrm>
        </p:spPr>
        <p:txBody>
          <a:bodyPr/>
          <a:lstStyle/>
          <a:p>
            <a:endParaRPr lang="en-US" dirty="0"/>
          </a:p>
        </p:txBody>
      </p:sp>
      <p:grpSp>
        <p:nvGrpSpPr>
          <p:cNvPr id="10" name="Group 9"/>
          <p:cNvGrpSpPr/>
          <p:nvPr/>
        </p:nvGrpSpPr>
        <p:grpSpPr>
          <a:xfrm>
            <a:off x="268412" y="1600200"/>
            <a:ext cx="8610600" cy="3362561"/>
            <a:chOff x="0" y="0"/>
            <a:chExt cx="5943600" cy="1936972"/>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937"/>
              <a:ext cx="5943600" cy="193103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2" name="Rectangle 11"/>
            <p:cNvSpPr/>
            <p:nvPr/>
          </p:nvSpPr>
          <p:spPr>
            <a:xfrm>
              <a:off x="403761" y="0"/>
              <a:ext cx="492826" cy="11281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Rectangle 12"/>
            <p:cNvSpPr/>
            <p:nvPr/>
          </p:nvSpPr>
          <p:spPr>
            <a:xfrm>
              <a:off x="1240972" y="712519"/>
              <a:ext cx="1395350" cy="41563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Rectangle 13"/>
            <p:cNvSpPr/>
            <p:nvPr/>
          </p:nvSpPr>
          <p:spPr>
            <a:xfrm>
              <a:off x="4744192" y="1335974"/>
              <a:ext cx="1133475" cy="16573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extLst>
      <p:ext uri="{BB962C8B-B14F-4D97-AF65-F5344CB8AC3E}">
        <p14:creationId xmlns:p14="http://schemas.microsoft.com/office/powerpoint/2010/main" val="8560291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Document Upload Options</a:t>
            </a:r>
            <a:endParaRPr lang="en-US" sz="3600" b="1" dirty="0"/>
          </a:p>
        </p:txBody>
      </p:sp>
      <p:pic>
        <p:nvPicPr>
          <p:cNvPr id="5" name="Content Placeholder 4"/>
          <p:cNvPicPr>
            <a:picLocks noGrp="1" noChangeAspect="1"/>
          </p:cNvPicPr>
          <p:nvPr>
            <p:ph sz="half" idx="1"/>
          </p:nvPr>
        </p:nvPicPr>
        <p:blipFill>
          <a:blip r:embed="rId3"/>
          <a:stretch>
            <a:fillRect/>
          </a:stretch>
        </p:blipFill>
        <p:spPr>
          <a:xfrm>
            <a:off x="228600" y="2057400"/>
            <a:ext cx="8686800" cy="218163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6030495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Collaborative Tools Etiquette</a:t>
            </a:r>
            <a:endParaRPr lang="en-US" sz="3600" b="1" dirty="0"/>
          </a:p>
        </p:txBody>
      </p:sp>
      <p:sp>
        <p:nvSpPr>
          <p:cNvPr id="3" name="Content Placeholder 2"/>
          <p:cNvSpPr>
            <a:spLocks noGrp="1"/>
          </p:cNvSpPr>
          <p:nvPr>
            <p:ph idx="1"/>
          </p:nvPr>
        </p:nvSpPr>
        <p:spPr>
          <a:xfrm>
            <a:off x="628650" y="1447800"/>
            <a:ext cx="7886700" cy="4351338"/>
          </a:xfrm>
        </p:spPr>
        <p:txBody>
          <a:bodyPr>
            <a:normAutofit lnSpcReduction="10000"/>
          </a:bodyPr>
          <a:lstStyle/>
          <a:p>
            <a:r>
              <a:rPr lang="en-US" sz="2800" dirty="0" smtClean="0"/>
              <a:t>Be </a:t>
            </a:r>
            <a:r>
              <a:rPr lang="en-US" sz="2800" dirty="0"/>
              <a:t>respectful of the rights and opinions of others. Be willing to agree to disagree and move on</a:t>
            </a:r>
          </a:p>
          <a:p>
            <a:r>
              <a:rPr lang="en-US" sz="2800" dirty="0"/>
              <a:t>Stay on topic</a:t>
            </a:r>
          </a:p>
          <a:p>
            <a:r>
              <a:rPr lang="en-US" sz="2800" dirty="0"/>
              <a:t>Be transparent and honest</a:t>
            </a:r>
          </a:p>
          <a:p>
            <a:r>
              <a:rPr lang="en-US" sz="2800" dirty="0"/>
              <a:t>Add value: Be part of the conversation, but don’t take it over</a:t>
            </a:r>
          </a:p>
          <a:p>
            <a:r>
              <a:rPr lang="en-US" sz="2800" dirty="0"/>
              <a:t>Avoid hateful speech, personal attacks, flaming, profanity, </a:t>
            </a:r>
            <a:r>
              <a:rPr lang="en-US" sz="2800" dirty="0" smtClean="0"/>
              <a:t>vulgarity and </a:t>
            </a:r>
            <a:r>
              <a:rPr lang="en-US" sz="2800" dirty="0"/>
              <a:t>abusive language</a:t>
            </a:r>
          </a:p>
          <a:p>
            <a:r>
              <a:rPr lang="en-US" sz="2800" dirty="0"/>
              <a:t>Keep private contact information (e.g. home phone number, address) out of your posts.</a:t>
            </a:r>
          </a:p>
          <a:p>
            <a:endParaRPr lang="en-US" dirty="0"/>
          </a:p>
        </p:txBody>
      </p:sp>
    </p:spTree>
    <p:extLst>
      <p:ext uri="{BB962C8B-B14F-4D97-AF65-F5344CB8AC3E}">
        <p14:creationId xmlns:p14="http://schemas.microsoft.com/office/powerpoint/2010/main" val="6217299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3888" y="1709739"/>
            <a:ext cx="7886700" cy="1338261"/>
          </a:xfrm>
        </p:spPr>
        <p:txBody>
          <a:bodyPr/>
          <a:lstStyle/>
          <a:p>
            <a:pPr algn="ctr"/>
            <a:r>
              <a:rPr lang="en-US" dirty="0" smtClean="0"/>
              <a:t>Questions?</a:t>
            </a:r>
            <a:endParaRPr lang="en-US" dirty="0"/>
          </a:p>
        </p:txBody>
      </p:sp>
      <p:sp>
        <p:nvSpPr>
          <p:cNvPr id="5" name="Text Placeholder 4"/>
          <p:cNvSpPr>
            <a:spLocks noGrp="1"/>
          </p:cNvSpPr>
          <p:nvPr>
            <p:ph type="body" idx="1"/>
          </p:nvPr>
        </p:nvSpPr>
        <p:spPr>
          <a:xfrm>
            <a:off x="762000" y="3276600"/>
            <a:ext cx="7886700" cy="1500187"/>
          </a:xfrm>
        </p:spPr>
        <p:txBody>
          <a:bodyPr/>
          <a:lstStyle/>
          <a:p>
            <a:r>
              <a:rPr lang="en-US" dirty="0" smtClean="0"/>
              <a:t>Contact:  Enter Contact Information Here</a:t>
            </a:r>
            <a:endParaRPr lang="en-US" dirty="0"/>
          </a:p>
        </p:txBody>
      </p:sp>
    </p:spTree>
    <p:extLst>
      <p:ext uri="{BB962C8B-B14F-4D97-AF65-F5344CB8AC3E}">
        <p14:creationId xmlns:p14="http://schemas.microsoft.com/office/powerpoint/2010/main" val="31036740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6049" y="2590800"/>
            <a:ext cx="6752590" cy="2136775"/>
          </a:xfrm>
        </p:spPr>
        <p:txBody>
          <a:bodyPr/>
          <a:lstStyle/>
          <a:p>
            <a:pPr marL="0" indent="0">
              <a:buNone/>
            </a:pPr>
            <a:r>
              <a:rPr lang="en-US" sz="2800" b="1" dirty="0" smtClean="0"/>
              <a:t>What is Collaborative Tools? </a:t>
            </a:r>
            <a:r>
              <a:rPr lang="en-US" sz="2800" dirty="0" smtClean="0"/>
              <a:t>Collaborative Tools (CT) </a:t>
            </a:r>
            <a:r>
              <a:rPr lang="en-US" sz="2800" dirty="0"/>
              <a:t>is </a:t>
            </a:r>
            <a:r>
              <a:rPr lang="en-US" sz="2800" dirty="0" smtClean="0"/>
              <a:t>a source </a:t>
            </a:r>
            <a:r>
              <a:rPr lang="en-US" sz="2800" dirty="0"/>
              <a:t>for communicating information, staying in touch with workgroups and keeping current with ongoing projects.</a:t>
            </a:r>
          </a:p>
          <a:p>
            <a:pPr marL="0" indent="0">
              <a:buNone/>
            </a:pPr>
            <a:endParaRPr lang="en-US" dirty="0" smtClean="0"/>
          </a:p>
          <a:p>
            <a:endParaRPr lang="en-US" dirty="0"/>
          </a:p>
        </p:txBody>
      </p:sp>
      <p:grpSp>
        <p:nvGrpSpPr>
          <p:cNvPr id="4" name="Group 3"/>
          <p:cNvGrpSpPr/>
          <p:nvPr/>
        </p:nvGrpSpPr>
        <p:grpSpPr>
          <a:xfrm>
            <a:off x="1219200" y="874160"/>
            <a:ext cx="5293360" cy="1275557"/>
            <a:chOff x="762000" y="4419600"/>
            <a:chExt cx="3887992" cy="895350"/>
          </a:xfrm>
        </p:grpSpPr>
        <p:pic>
          <p:nvPicPr>
            <p:cNvPr id="5" name="Picture 4"/>
            <p:cNvPicPr>
              <a:picLocks noChangeAspect="1"/>
            </p:cNvPicPr>
            <p:nvPr/>
          </p:nvPicPr>
          <p:blipFill>
            <a:blip r:embed="rId3"/>
            <a:stretch>
              <a:fillRect/>
            </a:stretch>
          </p:blipFill>
          <p:spPr>
            <a:xfrm>
              <a:off x="762000" y="4419600"/>
              <a:ext cx="895350" cy="895350"/>
            </a:xfrm>
            <a:prstGeom prst="rect">
              <a:avLst/>
            </a:prstGeom>
          </p:spPr>
        </p:pic>
        <p:pic>
          <p:nvPicPr>
            <p:cNvPr id="6" name="Picture 5"/>
            <p:cNvPicPr>
              <a:picLocks noChangeAspect="1"/>
            </p:cNvPicPr>
            <p:nvPr/>
          </p:nvPicPr>
          <p:blipFill>
            <a:blip r:embed="rId4"/>
            <a:stretch>
              <a:fillRect/>
            </a:stretch>
          </p:blipFill>
          <p:spPr>
            <a:xfrm>
              <a:off x="1668667" y="4495800"/>
              <a:ext cx="2981325" cy="371475"/>
            </a:xfrm>
            <a:prstGeom prst="rect">
              <a:avLst/>
            </a:prstGeom>
          </p:spPr>
        </p:pic>
      </p:grpSp>
    </p:spTree>
    <p:extLst>
      <p:ext uri="{BB962C8B-B14F-4D97-AF65-F5344CB8AC3E}">
        <p14:creationId xmlns:p14="http://schemas.microsoft.com/office/powerpoint/2010/main" val="31042872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365126"/>
            <a:ext cx="7886700" cy="1325563"/>
          </a:xfrm>
        </p:spPr>
        <p:txBody>
          <a:bodyPr>
            <a:normAutofit/>
          </a:bodyPr>
          <a:lstStyle/>
          <a:p>
            <a:r>
              <a:rPr lang="en-US" sz="3600" b="1" dirty="0" smtClean="0"/>
              <a:t>How do I access Collaborative Tools? </a:t>
            </a:r>
            <a:endParaRPr lang="en-US" sz="3600" b="1" dirty="0"/>
          </a:p>
        </p:txBody>
      </p:sp>
      <p:sp>
        <p:nvSpPr>
          <p:cNvPr id="3" name="Content Placeholder 2"/>
          <p:cNvSpPr>
            <a:spLocks noGrp="1"/>
          </p:cNvSpPr>
          <p:nvPr>
            <p:ph sz="half" idx="1"/>
          </p:nvPr>
        </p:nvSpPr>
        <p:spPr>
          <a:xfrm>
            <a:off x="386876" y="1524822"/>
            <a:ext cx="4408276" cy="3724523"/>
          </a:xfrm>
        </p:spPr>
        <p:txBody>
          <a:bodyPr>
            <a:normAutofit fontScale="92500" lnSpcReduction="20000"/>
          </a:bodyPr>
          <a:lstStyle/>
          <a:p>
            <a:endParaRPr lang="en-US" sz="2800" dirty="0" smtClean="0"/>
          </a:p>
          <a:p>
            <a:pPr lvl="1"/>
            <a:r>
              <a:rPr lang="en-US" sz="3000" dirty="0" smtClean="0"/>
              <a:t>Via the UC ANR Portal </a:t>
            </a:r>
            <a:r>
              <a:rPr lang="en-US" sz="3000" dirty="0" smtClean="0">
                <a:hlinkClick r:id="rId3"/>
              </a:rPr>
              <a:t>ucanr.edu/portal</a:t>
            </a:r>
            <a:endParaRPr lang="en-US" sz="3000" dirty="0" smtClean="0"/>
          </a:p>
          <a:p>
            <a:pPr marL="342900" lvl="1" indent="0">
              <a:buNone/>
            </a:pPr>
            <a:endParaRPr lang="en-US" sz="3000" dirty="0" smtClean="0"/>
          </a:p>
          <a:p>
            <a:pPr lvl="1"/>
            <a:r>
              <a:rPr lang="en-US" sz="3000" dirty="0" smtClean="0"/>
              <a:t>Via Collaborative Tools </a:t>
            </a:r>
            <a:r>
              <a:rPr lang="en-US" sz="3000" dirty="0" smtClean="0">
                <a:hlinkClick r:id="rId4"/>
              </a:rPr>
              <a:t>ucanr.org/collaborate/</a:t>
            </a:r>
            <a:endParaRPr lang="en-US" sz="3000" dirty="0" smtClean="0"/>
          </a:p>
          <a:p>
            <a:pPr lvl="1"/>
            <a:endParaRPr lang="en-US" sz="3000" dirty="0"/>
          </a:p>
          <a:p>
            <a:pPr lvl="1"/>
            <a:r>
              <a:rPr lang="en-US" sz="3000" dirty="0" smtClean="0"/>
              <a:t>Via VMS </a:t>
            </a:r>
            <a:r>
              <a:rPr lang="en-US" sz="3000" dirty="0" smtClean="0"/>
              <a:t>&gt;&gt; General </a:t>
            </a:r>
            <a:r>
              <a:rPr lang="en-US" sz="3000" dirty="0" smtClean="0"/>
              <a:t>Information &gt;&gt; Discussion</a:t>
            </a:r>
          </a:p>
          <a:p>
            <a:pPr marL="342900" lvl="1" indent="0">
              <a:buNone/>
            </a:pPr>
            <a:endParaRPr lang="en-US" dirty="0"/>
          </a:p>
          <a:p>
            <a:pPr marL="342900" lvl="1" indent="0">
              <a:buNone/>
            </a:pPr>
            <a:endParaRPr lang="en-US" dirty="0" smtClean="0"/>
          </a:p>
          <a:p>
            <a:endParaRPr lang="en-US" dirty="0" smtClean="0"/>
          </a:p>
          <a:p>
            <a:endParaRPr lang="en-US" dirty="0"/>
          </a:p>
        </p:txBody>
      </p:sp>
      <p:pic>
        <p:nvPicPr>
          <p:cNvPr id="5" name="Picture 4"/>
          <p:cNvPicPr/>
          <p:nvPr/>
        </p:nvPicPr>
        <p:blipFill>
          <a:blip r:embed="rId5" cstate="print">
            <a:extLst>
              <a:ext uri="{28A0092B-C50C-407E-A947-70E740481C1C}">
                <a14:useLocalDpi xmlns:a14="http://schemas.microsoft.com/office/drawing/2010/main" val="0"/>
              </a:ext>
            </a:extLst>
          </a:blip>
          <a:stretch>
            <a:fillRect/>
          </a:stretch>
        </p:blipFill>
        <p:spPr>
          <a:xfrm>
            <a:off x="4648200" y="1500348"/>
            <a:ext cx="4495800" cy="3282783"/>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6"/>
          <a:stretch>
            <a:fillRect/>
          </a:stretch>
        </p:blipFill>
        <p:spPr>
          <a:xfrm>
            <a:off x="7578124" y="4021131"/>
            <a:ext cx="1394603" cy="1524000"/>
          </a:xfrm>
          <a:prstGeom prst="rect">
            <a:avLst/>
          </a:prstGeom>
        </p:spPr>
      </p:pic>
      <p:sp>
        <p:nvSpPr>
          <p:cNvPr id="6" name="Rectangle 5"/>
          <p:cNvSpPr/>
          <p:nvPr/>
        </p:nvSpPr>
        <p:spPr>
          <a:xfrm>
            <a:off x="7611515" y="4457700"/>
            <a:ext cx="1219200" cy="228600"/>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Once you have accessed the site…</a:t>
            </a:r>
            <a:endParaRPr lang="en-US" b="1" dirty="0"/>
          </a:p>
        </p:txBody>
      </p:sp>
      <p:sp>
        <p:nvSpPr>
          <p:cNvPr id="3" name="Content Placeholder 2"/>
          <p:cNvSpPr>
            <a:spLocks noGrp="1"/>
          </p:cNvSpPr>
          <p:nvPr>
            <p:ph idx="1"/>
          </p:nvPr>
        </p:nvSpPr>
        <p:spPr>
          <a:xfrm>
            <a:off x="533400" y="1524000"/>
            <a:ext cx="7886700" cy="4351338"/>
          </a:xfrm>
        </p:spPr>
        <p:txBody>
          <a:bodyPr/>
          <a:lstStyle/>
          <a:p>
            <a:r>
              <a:rPr lang="en-US" sz="2800" dirty="0" smtClean="0"/>
              <a:t>Use </a:t>
            </a:r>
            <a:r>
              <a:rPr lang="en-US" sz="2800" dirty="0" smtClean="0"/>
              <a:t>Collaborative Tools to:</a:t>
            </a:r>
          </a:p>
          <a:p>
            <a:pPr lvl="1"/>
            <a:r>
              <a:rPr lang="en-US" sz="2100" dirty="0" smtClean="0"/>
              <a:t>Edit Your Profile </a:t>
            </a:r>
          </a:p>
          <a:p>
            <a:pPr lvl="1"/>
            <a:r>
              <a:rPr lang="en-US" sz="2100" dirty="0" smtClean="0"/>
              <a:t>Send a message or idea to the entire group </a:t>
            </a:r>
          </a:p>
          <a:p>
            <a:pPr lvl="1"/>
            <a:r>
              <a:rPr lang="en-US" sz="2100" dirty="0" smtClean="0"/>
              <a:t>Post Documents</a:t>
            </a:r>
          </a:p>
          <a:p>
            <a:pPr>
              <a:buNone/>
            </a:pPr>
            <a:endParaRPr lang="en-US" dirty="0"/>
          </a:p>
        </p:txBody>
      </p:sp>
      <p:pic>
        <p:nvPicPr>
          <p:cNvPr id="5" name="Picture 4"/>
          <p:cNvPicPr>
            <a:picLocks noChangeAspect="1"/>
          </p:cNvPicPr>
          <p:nvPr/>
        </p:nvPicPr>
        <p:blipFill>
          <a:blip r:embed="rId3"/>
          <a:stretch>
            <a:fillRect/>
          </a:stretch>
        </p:blipFill>
        <p:spPr>
          <a:xfrm>
            <a:off x="2209800" y="3273663"/>
            <a:ext cx="5180582" cy="218034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Editing Your Profile</a:t>
            </a:r>
            <a:endParaRPr lang="en-US" sz="3600" b="1" dirty="0"/>
          </a:p>
        </p:txBody>
      </p:sp>
      <p:sp>
        <p:nvSpPr>
          <p:cNvPr id="3" name="Content Placeholder 2"/>
          <p:cNvSpPr>
            <a:spLocks noGrp="1"/>
          </p:cNvSpPr>
          <p:nvPr>
            <p:ph idx="1"/>
          </p:nvPr>
        </p:nvSpPr>
        <p:spPr>
          <a:xfrm>
            <a:off x="628650" y="1825625"/>
            <a:ext cx="5391150" cy="4351338"/>
          </a:xfrm>
        </p:spPr>
        <p:txBody>
          <a:bodyPr/>
          <a:lstStyle/>
          <a:p>
            <a:pPr lvl="0"/>
            <a:r>
              <a:rPr lang="en-US" sz="2800" dirty="0"/>
              <a:t>On the right-hand side of the upper navigation bar, click </a:t>
            </a:r>
            <a:r>
              <a:rPr lang="en-US" sz="2800" b="1" dirty="0"/>
              <a:t>your </a:t>
            </a:r>
            <a:r>
              <a:rPr lang="en-US" sz="2800" b="1" dirty="0" smtClean="0"/>
              <a:t>name </a:t>
            </a:r>
            <a:r>
              <a:rPr lang="en-US" sz="2800" dirty="0" smtClean="0"/>
              <a:t>and click </a:t>
            </a:r>
            <a:r>
              <a:rPr lang="en-US" sz="2800" b="1" dirty="0" smtClean="0"/>
              <a:t>Edit Profile</a:t>
            </a:r>
            <a:r>
              <a:rPr lang="en-US" sz="2800" dirty="0" smtClean="0"/>
              <a:t>.</a:t>
            </a:r>
            <a:endParaRPr lang="en-US" sz="2800" dirty="0"/>
          </a:p>
          <a:p>
            <a:r>
              <a:rPr lang="en-US" sz="2800" dirty="0" smtClean="0"/>
              <a:t>Change </a:t>
            </a:r>
            <a:r>
              <a:rPr lang="en-US" sz="2800" dirty="0"/>
              <a:t>your name, email, photo and other profile </a:t>
            </a:r>
            <a:r>
              <a:rPr lang="en-US" sz="2800" dirty="0" smtClean="0"/>
              <a:t>information.</a:t>
            </a:r>
          </a:p>
          <a:p>
            <a:r>
              <a:rPr lang="en-US" sz="2800" dirty="0" smtClean="0"/>
              <a:t>You </a:t>
            </a:r>
            <a:r>
              <a:rPr lang="en-US" sz="2800" dirty="0" smtClean="0"/>
              <a:t>can also view your entire message history</a:t>
            </a:r>
          </a:p>
          <a:p>
            <a:endParaRPr lang="en-US" dirty="0"/>
          </a:p>
        </p:txBody>
      </p:sp>
      <p:grpSp>
        <p:nvGrpSpPr>
          <p:cNvPr id="4" name="Group 3"/>
          <p:cNvGrpSpPr/>
          <p:nvPr/>
        </p:nvGrpSpPr>
        <p:grpSpPr>
          <a:xfrm>
            <a:off x="6224832" y="911938"/>
            <a:ext cx="2004768" cy="1745489"/>
            <a:chOff x="0" y="0"/>
            <a:chExt cx="1393028" cy="1128395"/>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23" y="0"/>
              <a:ext cx="1386205" cy="112839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Rectangle 5"/>
            <p:cNvSpPr/>
            <p:nvPr/>
          </p:nvSpPr>
          <p:spPr>
            <a:xfrm>
              <a:off x="0" y="573206"/>
              <a:ext cx="675565" cy="2311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pic>
        <p:nvPicPr>
          <p:cNvPr id="7" name="Picture 6"/>
          <p:cNvPicPr>
            <a:picLocks noChangeAspect="1"/>
          </p:cNvPicPr>
          <p:nvPr/>
        </p:nvPicPr>
        <p:blipFill>
          <a:blip r:embed="rId4"/>
          <a:stretch>
            <a:fillRect/>
          </a:stretch>
        </p:blipFill>
        <p:spPr>
          <a:xfrm>
            <a:off x="6215472" y="2895600"/>
            <a:ext cx="1969422" cy="290372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018725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Groups</a:t>
            </a:r>
            <a:endParaRPr lang="en-US" sz="3600" b="1" dirty="0"/>
          </a:p>
        </p:txBody>
      </p:sp>
      <p:pic>
        <p:nvPicPr>
          <p:cNvPr id="5" name="Content Placeholder 4"/>
          <p:cNvPicPr>
            <a:picLocks noGrp="1" noChangeAspect="1"/>
          </p:cNvPicPr>
          <p:nvPr>
            <p:ph idx="1"/>
          </p:nvPr>
        </p:nvPicPr>
        <p:blipFill>
          <a:blip r:embed="rId3"/>
          <a:stretch>
            <a:fillRect/>
          </a:stretch>
        </p:blipFill>
        <p:spPr>
          <a:xfrm>
            <a:off x="207310" y="3363572"/>
            <a:ext cx="8784290" cy="1665628"/>
          </a:xfrm>
          <a:prstGeom prst="rect">
            <a:avLst/>
          </a:prstGeom>
        </p:spPr>
      </p:pic>
      <p:sp>
        <p:nvSpPr>
          <p:cNvPr id="4" name="TextBox 3"/>
          <p:cNvSpPr txBox="1"/>
          <p:nvPr/>
        </p:nvSpPr>
        <p:spPr>
          <a:xfrm>
            <a:off x="734028" y="2438400"/>
            <a:ext cx="7981950"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Users may have access to more than one group. </a:t>
            </a:r>
          </a:p>
          <a:p>
            <a:pPr marL="285750" indent="-285750">
              <a:buFont typeface="Arial" panose="020B0604020202020204" pitchFamily="34" charset="0"/>
              <a:buChar char="•"/>
            </a:pPr>
            <a:r>
              <a:rPr lang="en-US" dirty="0" smtClean="0"/>
              <a:t>Before posting be sure to check what group you are in.  </a:t>
            </a:r>
          </a:p>
        </p:txBody>
      </p:sp>
      <p:grpSp>
        <p:nvGrpSpPr>
          <p:cNvPr id="7" name="Group 6"/>
          <p:cNvGrpSpPr/>
          <p:nvPr/>
        </p:nvGrpSpPr>
        <p:grpSpPr>
          <a:xfrm>
            <a:off x="762000" y="1447396"/>
            <a:ext cx="7010400" cy="696730"/>
            <a:chOff x="762000" y="1447396"/>
            <a:chExt cx="7010400" cy="696730"/>
          </a:xfrm>
        </p:grpSpPr>
        <p:pic>
          <p:nvPicPr>
            <p:cNvPr id="3" name="Picture 2"/>
            <p:cNvPicPr>
              <a:picLocks noChangeAspect="1"/>
            </p:cNvPicPr>
            <p:nvPr/>
          </p:nvPicPr>
          <p:blipFill>
            <a:blip r:embed="rId4"/>
            <a:stretch>
              <a:fillRect/>
            </a:stretch>
          </p:blipFill>
          <p:spPr>
            <a:xfrm>
              <a:off x="762000" y="1447396"/>
              <a:ext cx="7010400" cy="696730"/>
            </a:xfrm>
            <a:prstGeom prst="rect">
              <a:avLst/>
            </a:prstGeom>
          </p:spPr>
        </p:pic>
        <p:sp>
          <p:nvSpPr>
            <p:cNvPr id="6" name="Rectangle 5"/>
            <p:cNvSpPr/>
            <p:nvPr/>
          </p:nvSpPr>
          <p:spPr>
            <a:xfrm>
              <a:off x="1295400" y="1454993"/>
              <a:ext cx="2209800" cy="309562"/>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grpSp>
      <p:sp>
        <p:nvSpPr>
          <p:cNvPr id="9" name="Rectangle 8"/>
          <p:cNvSpPr/>
          <p:nvPr/>
        </p:nvSpPr>
        <p:spPr>
          <a:xfrm>
            <a:off x="1324336" y="1840040"/>
            <a:ext cx="2257063" cy="304086"/>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Posting- New or Existing</a:t>
            </a:r>
            <a:endParaRPr lang="en-US" sz="3600" b="1" dirty="0"/>
          </a:p>
        </p:txBody>
      </p:sp>
      <p:sp>
        <p:nvSpPr>
          <p:cNvPr id="3" name="Content Placeholder 2"/>
          <p:cNvSpPr>
            <a:spLocks noGrp="1"/>
          </p:cNvSpPr>
          <p:nvPr>
            <p:ph idx="1"/>
          </p:nvPr>
        </p:nvSpPr>
        <p:spPr>
          <a:xfrm>
            <a:off x="628650" y="1825625"/>
            <a:ext cx="7886700" cy="1089698"/>
          </a:xfrm>
        </p:spPr>
        <p:txBody>
          <a:bodyPr>
            <a:normAutofit/>
          </a:bodyPr>
          <a:lstStyle/>
          <a:p>
            <a:pPr marL="0" indent="0">
              <a:buNone/>
            </a:pPr>
            <a:r>
              <a:rPr lang="en-US" sz="2800" b="1" dirty="0" smtClean="0"/>
              <a:t>Option 1:  </a:t>
            </a:r>
            <a:r>
              <a:rPr lang="en-US" sz="2800" dirty="0" smtClean="0"/>
              <a:t>Add a New </a:t>
            </a:r>
            <a:r>
              <a:rPr lang="en-US" sz="2800" dirty="0" smtClean="0"/>
              <a:t/>
            </a:r>
            <a:br>
              <a:rPr lang="en-US" sz="2800" dirty="0" smtClean="0"/>
            </a:br>
            <a:r>
              <a:rPr lang="en-US" sz="2800" dirty="0" smtClean="0"/>
              <a:t>Discussion Topic:</a:t>
            </a:r>
            <a:endParaRPr lang="en-US" sz="2800" dirty="0" smtClean="0"/>
          </a:p>
          <a:p>
            <a:pPr marL="0" indent="0">
              <a:buNone/>
            </a:pPr>
            <a:endParaRPr lang="en-US" dirty="0" smtClean="0"/>
          </a:p>
          <a:p>
            <a:pPr marL="0" indent="0">
              <a:buNone/>
            </a:pPr>
            <a:endParaRPr lang="en-US" dirty="0"/>
          </a:p>
          <a:p>
            <a:pPr marL="0" indent="0">
              <a:buNone/>
            </a:pPr>
            <a:endParaRPr lang="en-US" dirty="0" smtClean="0"/>
          </a:p>
        </p:txBody>
      </p:sp>
      <p:grpSp>
        <p:nvGrpSpPr>
          <p:cNvPr id="5" name="Group 4"/>
          <p:cNvGrpSpPr/>
          <p:nvPr/>
        </p:nvGrpSpPr>
        <p:grpSpPr>
          <a:xfrm>
            <a:off x="5626809" y="1447800"/>
            <a:ext cx="3001010" cy="1143000"/>
            <a:chOff x="5484770" y="1447800"/>
            <a:chExt cx="3001010" cy="114300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4770" y="1447800"/>
              <a:ext cx="3001010" cy="1143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Rectangle 7"/>
            <p:cNvSpPr/>
            <p:nvPr/>
          </p:nvSpPr>
          <p:spPr>
            <a:xfrm>
              <a:off x="5525484" y="1934614"/>
              <a:ext cx="2717589" cy="56426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2" name="Group 11"/>
          <p:cNvGrpSpPr/>
          <p:nvPr/>
        </p:nvGrpSpPr>
        <p:grpSpPr>
          <a:xfrm>
            <a:off x="6148227" y="3564527"/>
            <a:ext cx="2514600" cy="682162"/>
            <a:chOff x="5484770" y="3048000"/>
            <a:chExt cx="3202030" cy="868648"/>
          </a:xfrm>
        </p:grpSpPr>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84770" y="3048000"/>
              <a:ext cx="3202030" cy="86864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1" name="Rectangle 10"/>
            <p:cNvSpPr/>
            <p:nvPr/>
          </p:nvSpPr>
          <p:spPr>
            <a:xfrm>
              <a:off x="6584364" y="3195195"/>
              <a:ext cx="1603577" cy="58877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4" name="Picture 3"/>
          <p:cNvPicPr>
            <a:picLocks noChangeAspect="1"/>
          </p:cNvPicPr>
          <p:nvPr/>
        </p:nvPicPr>
        <p:blipFill>
          <a:blip r:embed="rId5"/>
          <a:stretch>
            <a:fillRect/>
          </a:stretch>
        </p:blipFill>
        <p:spPr>
          <a:xfrm>
            <a:off x="3276600" y="4387027"/>
            <a:ext cx="5409344" cy="118689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TextBox 8"/>
          <p:cNvSpPr txBox="1"/>
          <p:nvPr/>
        </p:nvSpPr>
        <p:spPr>
          <a:xfrm>
            <a:off x="628650" y="3125803"/>
            <a:ext cx="4998159" cy="1231106"/>
          </a:xfrm>
          <a:prstGeom prst="rect">
            <a:avLst/>
          </a:prstGeom>
          <a:noFill/>
        </p:spPr>
        <p:txBody>
          <a:bodyPr wrap="square" rtlCol="0">
            <a:spAutoFit/>
          </a:bodyPr>
          <a:lstStyle/>
          <a:p>
            <a:r>
              <a:rPr lang="en-US" sz="2800" b="1" dirty="0"/>
              <a:t>Option 2: </a:t>
            </a:r>
            <a:r>
              <a:rPr lang="en-US" sz="2800" dirty="0"/>
              <a:t>Add to an Existing Discussion:</a:t>
            </a:r>
          </a:p>
          <a:p>
            <a:endParaRPr lang="en-US" dirty="0"/>
          </a:p>
        </p:txBody>
      </p:sp>
      <p:cxnSp>
        <p:nvCxnSpPr>
          <p:cNvPr id="14" name="Straight Connector 13"/>
          <p:cNvCxnSpPr/>
          <p:nvPr/>
        </p:nvCxnSpPr>
        <p:spPr>
          <a:xfrm>
            <a:off x="629506" y="2915323"/>
            <a:ext cx="8057294" cy="0"/>
          </a:xfrm>
          <a:prstGeom prst="line">
            <a:avLst/>
          </a:prstGeom>
          <a:ln w="19050"/>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Adding a New </a:t>
            </a:r>
            <a:r>
              <a:rPr lang="en-US" sz="3600" b="1" dirty="0" smtClean="0"/>
              <a:t>Discussion</a:t>
            </a:r>
            <a:endParaRPr lang="en-US" sz="3600" b="1" dirty="0"/>
          </a:p>
        </p:txBody>
      </p:sp>
      <p:sp>
        <p:nvSpPr>
          <p:cNvPr id="3" name="Content Placeholder 2"/>
          <p:cNvSpPr>
            <a:spLocks noGrp="1"/>
          </p:cNvSpPr>
          <p:nvPr>
            <p:ph idx="1"/>
          </p:nvPr>
        </p:nvSpPr>
        <p:spPr>
          <a:xfrm>
            <a:off x="663204" y="1698516"/>
            <a:ext cx="3181350" cy="3565055"/>
          </a:xfrm>
        </p:spPr>
        <p:txBody>
          <a:bodyPr>
            <a:normAutofit/>
          </a:bodyPr>
          <a:lstStyle/>
          <a:p>
            <a:pPr marL="0" indent="0">
              <a:buNone/>
            </a:pPr>
            <a:r>
              <a:rPr lang="en-US" sz="2800" dirty="0" smtClean="0"/>
              <a:t>Once </a:t>
            </a:r>
            <a:r>
              <a:rPr lang="en-US" sz="2800" dirty="0"/>
              <a:t>in your group, click </a:t>
            </a:r>
            <a:r>
              <a:rPr lang="en-US" sz="2800" b="1" dirty="0" smtClean="0"/>
              <a:t>Add New Discussion Subject</a:t>
            </a:r>
            <a:r>
              <a:rPr lang="en-US" sz="2800" dirty="0" smtClean="0"/>
              <a:t> </a:t>
            </a:r>
            <a:r>
              <a:rPr lang="en-US" sz="2800" dirty="0"/>
              <a:t>to create a brand new discussion in the </a:t>
            </a:r>
            <a:r>
              <a:rPr lang="en-US" sz="2800" dirty="0" smtClean="0"/>
              <a:t>group </a:t>
            </a:r>
          </a:p>
          <a:p>
            <a:pPr marL="0" indent="0">
              <a:buNone/>
            </a:pPr>
            <a:endParaRPr lang="en-US" dirty="0"/>
          </a:p>
        </p:txBody>
      </p:sp>
      <p:grpSp>
        <p:nvGrpSpPr>
          <p:cNvPr id="5" name="Group 4"/>
          <p:cNvGrpSpPr/>
          <p:nvPr/>
        </p:nvGrpSpPr>
        <p:grpSpPr>
          <a:xfrm>
            <a:off x="5924694" y="1160625"/>
            <a:ext cx="2814186" cy="986808"/>
            <a:chOff x="0" y="0"/>
            <a:chExt cx="1750695" cy="61341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750695" cy="61341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2" name="Rectangle 11"/>
            <p:cNvSpPr/>
            <p:nvPr/>
          </p:nvSpPr>
          <p:spPr>
            <a:xfrm>
              <a:off x="23751" y="261257"/>
              <a:ext cx="1585356" cy="30282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6" name="Group 5"/>
          <p:cNvGrpSpPr/>
          <p:nvPr/>
        </p:nvGrpSpPr>
        <p:grpSpPr>
          <a:xfrm>
            <a:off x="4159253" y="2425443"/>
            <a:ext cx="4605436" cy="2996911"/>
            <a:chOff x="0" y="0"/>
            <a:chExt cx="3727450" cy="2667635"/>
          </a:xfrm>
        </p:grpSpPr>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3727450" cy="266763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Rectangle 7"/>
            <p:cNvSpPr/>
            <p:nvPr/>
          </p:nvSpPr>
          <p:spPr>
            <a:xfrm>
              <a:off x="368135" y="362197"/>
              <a:ext cx="2986248" cy="19939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8"/>
            <p:cNvSpPr/>
            <p:nvPr/>
          </p:nvSpPr>
          <p:spPr>
            <a:xfrm>
              <a:off x="492826" y="1828800"/>
              <a:ext cx="2879370" cy="19939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Rectangle 9"/>
            <p:cNvSpPr/>
            <p:nvPr/>
          </p:nvSpPr>
          <p:spPr>
            <a:xfrm>
              <a:off x="676893" y="2369127"/>
              <a:ext cx="932213" cy="16625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4489608">
            <a:off x="3124744" y="3759629"/>
            <a:ext cx="1107783" cy="1664701"/>
          </a:xfrm>
          <a:prstGeom prst="rect">
            <a:avLst/>
          </a:prstGeom>
        </p:spPr>
      </p:pic>
    </p:spTree>
    <p:extLst>
      <p:ext uri="{BB962C8B-B14F-4D97-AF65-F5344CB8AC3E}">
        <p14:creationId xmlns:p14="http://schemas.microsoft.com/office/powerpoint/2010/main" val="34363214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Adding a file</a:t>
            </a:r>
            <a:endParaRPr lang="en-US" sz="3600" b="1" dirty="0"/>
          </a:p>
        </p:txBody>
      </p:sp>
      <p:sp>
        <p:nvSpPr>
          <p:cNvPr id="3" name="Content Placeholder 2"/>
          <p:cNvSpPr>
            <a:spLocks noGrp="1"/>
          </p:cNvSpPr>
          <p:nvPr>
            <p:ph idx="1"/>
          </p:nvPr>
        </p:nvSpPr>
        <p:spPr>
          <a:xfrm>
            <a:off x="762000" y="1437821"/>
            <a:ext cx="4291368" cy="4343400"/>
          </a:xfrm>
        </p:spPr>
        <p:txBody>
          <a:bodyPr>
            <a:normAutofit lnSpcReduction="10000"/>
          </a:bodyPr>
          <a:lstStyle/>
          <a:p>
            <a:r>
              <a:rPr lang="en-US" sz="2800" dirty="0" smtClean="0"/>
              <a:t>Click</a:t>
            </a:r>
            <a:r>
              <a:rPr lang="en-US" sz="2800" b="1" dirty="0" smtClean="0"/>
              <a:t> Attach/Edit File</a:t>
            </a:r>
          </a:p>
          <a:p>
            <a:r>
              <a:rPr lang="en-US" sz="2800" dirty="0" smtClean="0"/>
              <a:t>Fill in the </a:t>
            </a:r>
            <a:r>
              <a:rPr lang="en-US" sz="2800" b="1" dirty="0"/>
              <a:t>F</a:t>
            </a:r>
            <a:r>
              <a:rPr lang="en-US" sz="2800" b="1" dirty="0" smtClean="0"/>
              <a:t>ile </a:t>
            </a:r>
            <a:r>
              <a:rPr lang="en-US" sz="2800" b="1" dirty="0"/>
              <a:t>N</a:t>
            </a:r>
            <a:r>
              <a:rPr lang="en-US" sz="2800" b="1" dirty="0" smtClean="0"/>
              <a:t>ame </a:t>
            </a:r>
            <a:r>
              <a:rPr lang="en-US" sz="2800" dirty="0" smtClean="0"/>
              <a:t>or what you want the name of the document to appear </a:t>
            </a:r>
            <a:r>
              <a:rPr lang="en-US" sz="2800" dirty="0" smtClean="0"/>
              <a:t>as</a:t>
            </a:r>
          </a:p>
          <a:p>
            <a:r>
              <a:rPr lang="en-US" sz="2800" dirty="0"/>
              <a:t>Click </a:t>
            </a:r>
            <a:r>
              <a:rPr lang="en-US" sz="2800" b="1" dirty="0"/>
              <a:t>Choose File </a:t>
            </a:r>
            <a:r>
              <a:rPr lang="en-US" sz="2800" dirty="0"/>
              <a:t>and find the file on your computer </a:t>
            </a:r>
          </a:p>
          <a:p>
            <a:r>
              <a:rPr lang="en-US" sz="2800" dirty="0"/>
              <a:t>Once you have selected a file, click </a:t>
            </a:r>
            <a:r>
              <a:rPr lang="en-US" sz="2800" b="1" dirty="0"/>
              <a:t>Upload File</a:t>
            </a:r>
          </a:p>
          <a:p>
            <a:r>
              <a:rPr lang="en-US" sz="2800" dirty="0"/>
              <a:t>After you have uploaded all the files click </a:t>
            </a:r>
            <a:r>
              <a:rPr lang="en-US" sz="2800" b="1" dirty="0"/>
              <a:t>Close </a:t>
            </a:r>
          </a:p>
          <a:p>
            <a:endParaRPr lang="en-US" sz="2800" dirty="0" smtClean="0"/>
          </a:p>
          <a:p>
            <a:pPr lvl="1">
              <a:buNone/>
            </a:pPr>
            <a:endParaRPr lang="en-US" dirty="0" smtClean="0"/>
          </a:p>
          <a:p>
            <a:pPr lvl="1">
              <a:buNone/>
            </a:pPr>
            <a:endParaRPr lang="en-US" dirty="0" smtClean="0"/>
          </a:p>
        </p:txBody>
      </p:sp>
      <p:pic>
        <p:nvPicPr>
          <p:cNvPr id="4" name="Picture 3"/>
          <p:cNvPicPr>
            <a:picLocks noChangeAspect="1"/>
          </p:cNvPicPr>
          <p:nvPr/>
        </p:nvPicPr>
        <p:blipFill rotWithShape="1">
          <a:blip r:embed="rId3"/>
          <a:srcRect r="45990"/>
          <a:stretch/>
        </p:blipFill>
        <p:spPr>
          <a:xfrm>
            <a:off x="5334000" y="1371600"/>
            <a:ext cx="3810000" cy="41910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3052</TotalTime>
  <Words>2270</Words>
  <Application>Microsoft Office PowerPoint</Application>
  <PresentationFormat>On-screen Show (4:3)</PresentationFormat>
  <Paragraphs>208</Paragraphs>
  <Slides>18</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(Heading)</vt:lpstr>
      <vt:lpstr>Office Theme</vt:lpstr>
      <vt:lpstr>Collaborative Tools</vt:lpstr>
      <vt:lpstr>PowerPoint Presentation</vt:lpstr>
      <vt:lpstr>How do I access Collaborative Tools? </vt:lpstr>
      <vt:lpstr>Once you have accessed the site…</vt:lpstr>
      <vt:lpstr>Editing Your Profile</vt:lpstr>
      <vt:lpstr>Groups</vt:lpstr>
      <vt:lpstr>Posting- New or Existing</vt:lpstr>
      <vt:lpstr>Adding a New Discussion</vt:lpstr>
      <vt:lpstr>Adding a file</vt:lpstr>
      <vt:lpstr>Previewing Message</vt:lpstr>
      <vt:lpstr>Discussion List</vt:lpstr>
      <vt:lpstr>Email Messages</vt:lpstr>
      <vt:lpstr>Discussion List</vt:lpstr>
      <vt:lpstr>Adding to an Existing Discussion</vt:lpstr>
      <vt:lpstr>Posting Documents</vt:lpstr>
      <vt:lpstr>Document Upload Options</vt:lpstr>
      <vt:lpstr>Collaborative Tools Etiquette</vt:lpstr>
      <vt:lpstr>Questions?</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Collabarative Tools</dc:title>
  <dc:creator>John Hachman</dc:creator>
  <cp:lastModifiedBy>Melissa G Womack</cp:lastModifiedBy>
  <cp:revision>55</cp:revision>
  <dcterms:created xsi:type="dcterms:W3CDTF">2009-01-27T03:02:15Z</dcterms:created>
  <dcterms:modified xsi:type="dcterms:W3CDTF">2016-01-04T21:50:46Z</dcterms:modified>
</cp:coreProperties>
</file>