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53"/>
  </p:notesMasterIdLst>
  <p:sldIdLst>
    <p:sldId id="261" r:id="rId3"/>
    <p:sldId id="259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77" r:id="rId15"/>
    <p:sldId id="278" r:id="rId16"/>
    <p:sldId id="257" r:id="rId17"/>
    <p:sldId id="258" r:id="rId18"/>
    <p:sldId id="262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312" r:id="rId35"/>
    <p:sldId id="263" r:id="rId36"/>
    <p:sldId id="313" r:id="rId37"/>
    <p:sldId id="298" r:id="rId38"/>
    <p:sldId id="299" r:id="rId39"/>
    <p:sldId id="300" r:id="rId40"/>
    <p:sldId id="301" r:id="rId41"/>
    <p:sldId id="302" r:id="rId42"/>
    <p:sldId id="304" r:id="rId43"/>
    <p:sldId id="305" r:id="rId44"/>
    <p:sldId id="306" r:id="rId45"/>
    <p:sldId id="303" r:id="rId46"/>
    <p:sldId id="307" r:id="rId47"/>
    <p:sldId id="309" r:id="rId48"/>
    <p:sldId id="311" r:id="rId49"/>
    <p:sldId id="310" r:id="rId50"/>
    <p:sldId id="315" r:id="rId51"/>
    <p:sldId id="316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99" autoAdjust="0"/>
  </p:normalViewPr>
  <p:slideViewPr>
    <p:cSldViewPr snapToGrid="0" snapToObjects="1">
      <p:cViewPr>
        <p:scale>
          <a:sx n="65" d="100"/>
          <a:sy n="65" d="100"/>
        </p:scale>
        <p:origin x="-1536" y="-72"/>
      </p:cViewPr>
      <p:guideLst>
        <p:guide orient="horz" pos="2184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972F9-00C9-45F1-A5C0-35B4EB694363}" type="datetimeFigureOut">
              <a:rPr lang="en-US" smtClean="0"/>
              <a:t>8/24/2015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71359-C49D-4799-B7C2-2814EBCB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6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** Before giving presentation – please</a:t>
            </a:r>
            <a:r>
              <a:rPr lang="en-US" b="1" baseline="0" dirty="0" smtClean="0"/>
              <a:t> watch the original presentation from Yana Valachovic for information and details that pertain to these slides, LINK: </a:t>
            </a:r>
            <a:r>
              <a:rPr lang="en-US" baseline="0" dirty="0" smtClean="0"/>
              <a:t>https://uc-d.adobeconnect.com/_a841422360/p72wo3t2hjc/?launcher=false&amp;fcsContent=true&amp;pbMode=normal </a:t>
            </a:r>
            <a:r>
              <a:rPr lang="en-US" b="1" baseline="0" dirty="0" smtClean="0"/>
              <a:t>**</a:t>
            </a:r>
            <a:r>
              <a:rPr lang="en-US" baseline="0" dirty="0" smtClean="0"/>
              <a:t>. </a:t>
            </a:r>
            <a:r>
              <a:rPr lang="en-US" b="0" baseline="0" dirty="0" smtClean="0"/>
              <a:t>Questions? </a:t>
            </a:r>
            <a:r>
              <a:rPr lang="en-US" baseline="0" dirty="0" smtClean="0"/>
              <a:t>Contact the UC Master Gardener Program statewide office, mg.ucanr.edu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73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97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chemeClr val="bg1"/>
                </a:solidFill>
              </a:rPr>
              <a:t>Defensible space zone (30 feet)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2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59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of home</a:t>
            </a:r>
            <a:r>
              <a:rPr lang="en-US" baseline="0" dirty="0" smtClean="0"/>
              <a:t> – appropriate defensible space around house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45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FRONT</a:t>
            </a:r>
            <a:r>
              <a:rPr lang="en-US" baseline="0" dirty="0" smtClean="0"/>
              <a:t> of home – does not have accurate defensible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28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6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87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3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34480" indent="-282492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29970" indent="-22599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81958" indent="-22599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33946" indent="-22599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85934" indent="-225994" defTabSz="451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37921" indent="-225994" defTabSz="451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89909" indent="-225994" defTabSz="451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41897" indent="-225994" defTabSz="451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6703A5F-F509-4BF6-8201-41353B526194}" type="slidenum">
              <a:rPr lang="en-US" altLang="en-US" smtClean="0">
                <a:latin typeface="Arial" panose="020B0604020202020204" pitchFamily="34" charset="0"/>
              </a:rPr>
              <a:pPr/>
              <a:t>49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100">
              <a:solidFill>
                <a:srgbClr val="000000"/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62449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Yosemite National Park wildfire damage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48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3668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4480" indent="-282492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9970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1958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3946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5934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7921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9909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1897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latin typeface="Arial" panose="020B0604020202020204" pitchFamily="34" charset="0"/>
              </a:rPr>
              <a:t>Master Gardener Program Overview by Sue Mosbacher</a:t>
            </a:r>
          </a:p>
        </p:txBody>
      </p:sp>
      <p:sp>
        <p:nvSpPr>
          <p:cNvPr id="11366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4480" indent="-282492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9970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1958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3946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5934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7921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9909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1897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latin typeface="Arial" panose="020B0604020202020204" pitchFamily="34" charset="0"/>
              </a:rPr>
              <a:t>11/27/2012</a:t>
            </a:r>
          </a:p>
        </p:txBody>
      </p:sp>
      <p:sp>
        <p:nvSpPr>
          <p:cNvPr id="11367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4480" indent="-282492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9970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1958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3946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5934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7921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9909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1897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latin typeface="Arial" panose="020B0604020202020204" pitchFamily="34" charset="0"/>
              </a:rPr>
              <a:t>Amador County Master Gardener Training - 2013</a:t>
            </a:r>
          </a:p>
        </p:txBody>
      </p:sp>
      <p:sp>
        <p:nvSpPr>
          <p:cNvPr id="11367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4480" indent="-282492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9970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1958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3946" indent="-225994" defTabSz="9102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5934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7921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9909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1897" indent="-225994" defTabSz="9102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9E8523-828B-444D-A5F5-EEEA7A25EBB6}" type="slidenum">
              <a:rPr lang="en-US" altLang="en-US" sz="11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en-US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24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85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 building will be exposed to the main flame front of a wildfire for a relatively short period of time – 5 to 10 minutes at the most.</a:t>
            </a:r>
          </a:p>
          <a:p>
            <a:pPr marL="0" indent="0">
              <a:buNone/>
            </a:pPr>
            <a:r>
              <a:rPr lang="en-US" b="0" dirty="0" smtClean="0"/>
              <a:t>2. /</a:t>
            </a:r>
            <a:r>
              <a:rPr lang="en-US" b="0" baseline="0" dirty="0" smtClean="0"/>
              <a:t> 3. </a:t>
            </a:r>
            <a:r>
              <a:rPr lang="en-US" dirty="0" smtClean="0"/>
              <a:t>A building will be exposed to pre- and post-fire for a much longer time.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32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house can burn from any of these types of exposures: 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ember/firebrand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Radiant heat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Flame contact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55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house can burn from any of these types of exposures: 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ember/firebrand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Radiant heat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Flame contact</a:t>
            </a:r>
            <a:endParaRPr lang="en-US" b="0" dirty="0" smtClean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house can burn from any of these types of exposures: 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ember/firebrand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Radiant heat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Flame contact</a:t>
            </a:r>
            <a:endParaRPr lang="en-US" b="0" dirty="0" smtClean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48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60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71359-C49D-4799-B7C2-2814EBCBCF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2168E-51D6-B442-B454-9110B2BC6164}" type="datetimeFigureOut">
              <a:rPr lang="en-US"/>
              <a:pPr>
                <a:defRPr/>
              </a:pPr>
              <a:t>8/24/2015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4C592-CD11-4441-8E58-D5877BFD5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4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5D81A-3D73-274D-864F-15F38B6002DB}" type="datetimeFigureOut">
              <a:rPr lang="en-US"/>
              <a:pPr>
                <a:defRPr/>
              </a:pPr>
              <a:t>8/24/2015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D70FA-212C-9C4C-A3B5-B8BC0433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0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9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59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70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90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0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chemeClr val="bg1">
            <a:alpha val="3882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>
                <a:latin typeface="Humana Sans ITC Std Medium" pitchFamily="5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>
                <a:latin typeface="Humana Sans ITC Std Medium" pitchFamily="5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92875"/>
            <a:ext cx="4302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9767E-2853-40B1-AF51-6CDBAA85BB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1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2" name="Picture 1" descr="Wave+ANR_MG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0" y="5703169"/>
            <a:ext cx="8674608" cy="10452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3" r:id="rId9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CC843E-C13A-5744-B272-0F6E46035465}" type="datetimeFigureOut">
              <a:rPr lang="en-US"/>
              <a:pPr>
                <a:defRPr/>
              </a:pPr>
              <a:t>8/24/2015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E48070-5850-0046-B6B0-CC18AED00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821276"/>
            <a:ext cx="9144001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800" b="1" dirty="0" smtClean="0">
                <a:cs typeface="+mj-cs"/>
              </a:rPr>
              <a:t>Landscaping and Home Design for Wildfire Defense </a:t>
            </a:r>
            <a:endParaRPr lang="en-US" sz="3800" b="1" dirty="0">
              <a:ea typeface="+mj-ea"/>
              <a:cs typeface="+mj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0" y="2321723"/>
            <a:ext cx="9144001" cy="307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Presented by UCCE Master Gardeners of </a:t>
            </a:r>
            <a:br>
              <a:rPr lang="en-US" dirty="0" smtClean="0"/>
            </a:br>
            <a:r>
              <a:rPr lang="en-US" dirty="0" smtClean="0"/>
              <a:t>[NAME]County</a:t>
            </a:r>
            <a:r>
              <a:rPr lang="en-US" sz="600" dirty="0" smtClean="0"/>
              <a:t/>
            </a:r>
            <a:br>
              <a:rPr lang="en-US" sz="600" dirty="0" smtClean="0"/>
            </a:br>
            <a:endParaRPr lang="en-US" sz="600" dirty="0" smtClean="0"/>
          </a:p>
          <a:p>
            <a:pPr marL="0" indent="0" algn="ctr">
              <a:buNone/>
            </a:pPr>
            <a:fld id="{CECEBFE5-C554-4E6F-9DFE-ACA9E120ACE0}" type="datetime4">
              <a:rPr lang="en-US" smtClean="0"/>
              <a:pPr marL="0" indent="0" algn="ctr">
                <a:buNone/>
              </a:pPr>
              <a:t>August 24, 2015</a:t>
            </a:fld>
            <a:endParaRPr lang="en-US" sz="600" dirty="0" smtClean="0"/>
          </a:p>
          <a:p>
            <a:pPr marL="0" indent="0" algn="ctr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dirty="0" smtClean="0"/>
              <a:t>Content Credit: </a:t>
            </a:r>
            <a:br>
              <a:rPr lang="en-US" sz="2000" dirty="0" smtClean="0"/>
            </a:br>
            <a:r>
              <a:rPr lang="en-US" sz="1800" dirty="0" smtClean="0"/>
              <a:t>Yana Valachovic, UCCE Forest </a:t>
            </a:r>
            <a:r>
              <a:rPr lang="en-US" sz="1800" dirty="0"/>
              <a:t>Advisor </a:t>
            </a:r>
            <a:r>
              <a:rPr lang="en-US" sz="1800" dirty="0" smtClean="0"/>
              <a:t>&amp; </a:t>
            </a:r>
            <a:r>
              <a:rPr lang="en-US" sz="1800" dirty="0"/>
              <a:t>County </a:t>
            </a:r>
            <a:r>
              <a:rPr lang="en-US" sz="1800" dirty="0" smtClean="0"/>
              <a:t>Director - </a:t>
            </a:r>
            <a:r>
              <a:rPr lang="en-US" sz="1800" dirty="0"/>
              <a:t>Humboldt and Del </a:t>
            </a:r>
            <a:r>
              <a:rPr lang="en-US" sz="1800" dirty="0" smtClean="0"/>
              <a:t>Norte </a:t>
            </a:r>
          </a:p>
          <a:p>
            <a:pPr marL="0" indent="0" algn="ctr">
              <a:buNone/>
            </a:pPr>
            <a:r>
              <a:rPr lang="en-US" sz="1800" dirty="0" smtClean="0"/>
              <a:t>Robin Stanley, UCCE Master Gardener of El Dorado County </a:t>
            </a:r>
          </a:p>
          <a:p>
            <a:pPr marL="0" indent="0" algn="ctr">
              <a:buNone/>
            </a:pPr>
            <a:r>
              <a:rPr lang="en-US" sz="1800" dirty="0" smtClean="0"/>
              <a:t>Steve Quarles, UCCE Advisor Emeritus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535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The fuel challenge …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06474" y="1321260"/>
            <a:ext cx="85963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Long-distant </a:t>
            </a:r>
            <a:r>
              <a:rPr lang="en-US" sz="2400" dirty="0">
                <a:latin typeface="Calibri" panose="020F0502020204030204" pitchFamily="34" charset="0"/>
              </a:rPr>
              <a:t>embers can ignite fuel on your </a:t>
            </a:r>
            <a:r>
              <a:rPr lang="en-US" sz="2400" dirty="0" smtClean="0">
                <a:latin typeface="Calibri" panose="020F0502020204030204" pitchFamily="34" charset="0"/>
              </a:rPr>
              <a:t>house</a:t>
            </a:r>
            <a:br>
              <a:rPr lang="en-US" sz="2400" dirty="0" smtClean="0">
                <a:latin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G</a:t>
            </a:r>
            <a:r>
              <a:rPr lang="en-US" sz="2400" dirty="0" smtClean="0">
                <a:latin typeface="Calibri" panose="020F0502020204030204" pitchFamily="34" charset="0"/>
              </a:rPr>
              <a:t>round </a:t>
            </a:r>
            <a:r>
              <a:rPr lang="en-US" sz="2400" dirty="0">
                <a:latin typeface="Calibri" panose="020F0502020204030204" pitchFamily="34" charset="0"/>
              </a:rPr>
              <a:t>fire can </a:t>
            </a:r>
            <a:r>
              <a:rPr lang="en-US" sz="2400" dirty="0" smtClean="0">
                <a:latin typeface="Calibri" panose="020F0502020204030204" pitchFamily="34" charset="0"/>
              </a:rPr>
              <a:t>approach your house</a:t>
            </a:r>
            <a:br>
              <a:rPr lang="en-US" sz="2400" dirty="0" smtClean="0">
                <a:latin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</a:endParaRPr>
          </a:p>
          <a:p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	We’ll </a:t>
            </a:r>
            <a:r>
              <a:rPr lang="en-US" sz="2400" b="1" dirty="0">
                <a:latin typeface="Calibri" panose="020F0502020204030204" pitchFamily="34" charset="0"/>
              </a:rPr>
              <a:t>focus </a:t>
            </a:r>
            <a:r>
              <a:rPr lang="en-US" sz="2400" b="1" dirty="0" smtClean="0">
                <a:latin typeface="Calibri" panose="020F0502020204030204" pitchFamily="34" charset="0"/>
              </a:rPr>
              <a:t>on </a:t>
            </a:r>
            <a:r>
              <a:rPr lang="en-US" sz="2400" b="1" dirty="0">
                <a:latin typeface="Calibri" panose="020F0502020204030204" pitchFamily="34" charset="0"/>
              </a:rPr>
              <a:t>landscape </a:t>
            </a:r>
            <a:r>
              <a:rPr lang="en-US" sz="2400" b="1" dirty="0" smtClean="0">
                <a:latin typeface="Calibri" panose="020F0502020204030204" pitchFamily="34" charset="0"/>
              </a:rPr>
              <a:t>fuel </a:t>
            </a:r>
            <a:r>
              <a:rPr lang="en-US" sz="2400" b="1" dirty="0">
                <a:latin typeface="Calibri" panose="020F0502020204030204" pitchFamily="34" charset="0"/>
              </a:rPr>
              <a:t>issues first, </a:t>
            </a:r>
            <a:r>
              <a:rPr lang="en-US" sz="2400" b="1" dirty="0" smtClean="0">
                <a:latin typeface="Calibri" panose="020F0502020204030204" pitchFamily="34" charset="0"/>
              </a:rPr>
              <a:t>and house </a:t>
            </a:r>
            <a:r>
              <a:rPr lang="en-US" sz="2400" b="1" dirty="0">
                <a:latin typeface="Calibri" panose="020F0502020204030204" pitchFamily="34" charset="0"/>
              </a:rPr>
              <a:t>vulnerabilities </a:t>
            </a:r>
            <a:r>
              <a:rPr lang="en-US" sz="2400" b="1" dirty="0" smtClean="0">
                <a:latin typeface="Calibri" panose="020F0502020204030204" pitchFamily="34" charset="0"/>
              </a:rPr>
              <a:t>second.</a:t>
            </a: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38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California Law (2008)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260972"/>
            <a:ext cx="9143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>
                <a:latin typeface="+mn-lt"/>
              </a:rPr>
              <a:t>State law </a:t>
            </a:r>
            <a:r>
              <a:rPr lang="en-US" sz="2400" dirty="0" smtClean="0">
                <a:latin typeface="+mn-lt"/>
              </a:rPr>
              <a:t>extended </a:t>
            </a:r>
            <a:r>
              <a:rPr lang="en-US" sz="2400" dirty="0">
                <a:latin typeface="+mn-lt"/>
              </a:rPr>
              <a:t>the defensible </a:t>
            </a:r>
            <a:r>
              <a:rPr lang="en-US" sz="2400" dirty="0" smtClean="0">
                <a:latin typeface="+mn-lt"/>
              </a:rPr>
              <a:t>space around your home </a:t>
            </a:r>
            <a:r>
              <a:rPr lang="en-US" sz="2400" dirty="0">
                <a:latin typeface="+mn-lt"/>
              </a:rPr>
              <a:t>from </a:t>
            </a:r>
            <a:r>
              <a:rPr lang="en-US" sz="2400" dirty="0" smtClean="0">
                <a:latin typeface="+mn-lt"/>
              </a:rPr>
              <a:t>30 </a:t>
            </a:r>
            <a:r>
              <a:rPr lang="en-US" sz="2400" dirty="0">
                <a:latin typeface="+mn-lt"/>
              </a:rPr>
              <a:t>to </a:t>
            </a:r>
            <a:r>
              <a:rPr lang="en-US" sz="2400" dirty="0" smtClean="0">
                <a:latin typeface="+mn-lt"/>
              </a:rPr>
              <a:t>100 feet.  This doesn’t sound like much, just 70’, but compare the area:</a:t>
            </a:r>
            <a:endParaRPr lang="en-US" sz="2400" dirty="0">
              <a:latin typeface="+mn-lt"/>
            </a:endParaRPr>
          </a:p>
          <a:p>
            <a:pPr lvl="1"/>
            <a:endParaRPr lang="en-US" sz="2400" dirty="0">
              <a:latin typeface="+mn-lt"/>
            </a:endParaRPr>
          </a:p>
          <a:p>
            <a:pPr lvl="1" algn="ctr"/>
            <a:r>
              <a:rPr lang="en-US" sz="2400" dirty="0" smtClean="0">
                <a:latin typeface="+mn-lt"/>
              </a:rPr>
              <a:t>area </a:t>
            </a:r>
            <a:r>
              <a:rPr lang="en-US" sz="2400" dirty="0">
                <a:latin typeface="+mn-lt"/>
              </a:rPr>
              <a:t>with 30’ clearance   =</a:t>
            </a:r>
            <a:r>
              <a:rPr lang="en-US" sz="2400" dirty="0">
                <a:solidFill>
                  <a:srgbClr val="0000FF"/>
                </a:solidFill>
                <a:latin typeface="+mn-lt"/>
              </a:rPr>
              <a:t>   </a:t>
            </a:r>
            <a:r>
              <a:rPr lang="en-US" sz="2400" u="sng" dirty="0">
                <a:solidFill>
                  <a:srgbClr val="FF0000"/>
                </a:solidFill>
                <a:latin typeface="+mn-lt"/>
              </a:rPr>
              <a:t>2,826 ft</a:t>
            </a:r>
            <a:r>
              <a:rPr lang="en-US" sz="2400" baseline="30000" dirty="0">
                <a:solidFill>
                  <a:srgbClr val="FF0000"/>
                </a:solidFill>
                <a:latin typeface="+mn-lt"/>
              </a:rPr>
              <a:t>2 </a:t>
            </a:r>
            <a:endParaRPr lang="en-US" sz="2400" baseline="30000" dirty="0" smtClean="0">
              <a:solidFill>
                <a:srgbClr val="FF0000"/>
              </a:solidFill>
              <a:latin typeface="+mn-lt"/>
            </a:endParaRPr>
          </a:p>
          <a:p>
            <a:pPr lvl="1" algn="ctr"/>
            <a:r>
              <a:rPr lang="en-US" sz="2400" i="1" dirty="0" smtClean="0">
                <a:latin typeface="+mn-lt"/>
              </a:rPr>
              <a:t>vs.</a:t>
            </a:r>
            <a:endParaRPr lang="en-US" sz="2400" i="1" u="sng" dirty="0" smtClean="0">
              <a:solidFill>
                <a:srgbClr val="0000FF"/>
              </a:solidFill>
              <a:latin typeface="+mn-lt"/>
            </a:endParaRPr>
          </a:p>
          <a:p>
            <a:pPr lvl="1" algn="ctr"/>
            <a:r>
              <a:rPr lang="en-US" sz="2400" dirty="0" smtClean="0">
                <a:latin typeface="+mn-lt"/>
              </a:rPr>
              <a:t>area </a:t>
            </a:r>
            <a:r>
              <a:rPr lang="en-US" sz="2400" dirty="0">
                <a:latin typeface="+mn-lt"/>
              </a:rPr>
              <a:t>with 100’ clearance   =</a:t>
            </a:r>
            <a:r>
              <a:rPr lang="en-US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u="sng" dirty="0">
                <a:solidFill>
                  <a:srgbClr val="FF0000"/>
                </a:solidFill>
                <a:latin typeface="+mn-lt"/>
              </a:rPr>
              <a:t>31,400 ft</a:t>
            </a:r>
            <a:r>
              <a:rPr lang="en-US" sz="2400" baseline="30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400" baseline="30000" dirty="0">
                <a:solidFill>
                  <a:srgbClr val="0000FF"/>
                </a:solidFill>
                <a:latin typeface="+mn-lt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2522136" y="3928907"/>
            <a:ext cx="4783016" cy="2160396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26004" y="4736966"/>
            <a:ext cx="312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11X MORE AREA!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7279" y="1400112"/>
            <a:ext cx="448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Flame Contact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685" y="6405461"/>
            <a:ext cx="15853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CAL FIRE</a:t>
            </a:r>
          </a:p>
        </p:txBody>
      </p:sp>
      <p:graphicFrame>
        <p:nvGraphicFramePr>
          <p:cNvPr id="7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838042"/>
              </p:ext>
            </p:extLst>
          </p:nvPr>
        </p:nvGraphicFramePr>
        <p:xfrm>
          <a:off x="1469302" y="426720"/>
          <a:ext cx="6647085" cy="498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Slide" r:id="rId4" imgW="6175398" imgH="4630091" progId="PowerPoint.Slide.8">
                  <p:embed/>
                </p:oleObj>
              </mc:Choice>
              <mc:Fallback>
                <p:oleObj name="Slide" r:id="rId4" imgW="6175398" imgH="4630091" progId="PowerPoint.Slid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95" t="7988" r="3995" b="7988"/>
                      <a:stretch>
                        <a:fillRect/>
                      </a:stretch>
                    </p:blipFill>
                    <p:spPr bwMode="auto">
                      <a:xfrm>
                        <a:off x="1469302" y="426720"/>
                        <a:ext cx="6647085" cy="49841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429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199" y="602900"/>
            <a:ext cx="7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Understand the zones …  </a:t>
            </a:r>
            <a:endParaRPr lang="en-US" sz="2400" b="1" dirty="0">
              <a:latin typeface="+mj-lt"/>
            </a:endParaRPr>
          </a:p>
        </p:txBody>
      </p:sp>
      <p:pic>
        <p:nvPicPr>
          <p:cNvPr id="5" name="Picture 3" descr="zone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74447" y="1140893"/>
            <a:ext cx="6547506" cy="457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2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What does the law say?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06474" y="1321260"/>
            <a:ext cx="85963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Zone spacing </a:t>
            </a:r>
            <a:r>
              <a:rPr lang="en-US" sz="2400" dirty="0">
                <a:latin typeface="+mj-lt"/>
              </a:rPr>
              <a:t>depends on </a:t>
            </a:r>
            <a:r>
              <a:rPr lang="en-US" sz="2400" dirty="0" smtClean="0">
                <a:latin typeface="+mj-lt"/>
              </a:rPr>
              <a:t>the slope</a:t>
            </a:r>
            <a:r>
              <a:rPr lang="en-US" sz="2400" dirty="0">
                <a:latin typeface="+mj-lt"/>
              </a:rPr>
              <a:t>, height of vegetation and fire </a:t>
            </a:r>
            <a:r>
              <a:rPr lang="en-US" sz="2400" dirty="0" smtClean="0">
                <a:latin typeface="+mj-lt"/>
              </a:rPr>
              <a:t>risk: </a:t>
            </a:r>
            <a:br>
              <a:rPr lang="en-US" sz="2400" dirty="0" smtClean="0">
                <a:latin typeface="+mj-lt"/>
              </a:rPr>
            </a:br>
            <a:endParaRPr lang="en-US" sz="2400" dirty="0" smtClean="0">
              <a:latin typeface="+mj-lt"/>
            </a:endParaRP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+mj-lt"/>
              </a:rPr>
              <a:t>Steeper slope = more spacing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+mj-lt"/>
              </a:rPr>
              <a:t>Taller </a:t>
            </a:r>
            <a:r>
              <a:rPr lang="en-US" sz="2400" dirty="0">
                <a:latin typeface="+mj-lt"/>
              </a:rPr>
              <a:t>vegetation = more spacing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400" dirty="0">
                <a:latin typeface="+mj-lt"/>
              </a:rPr>
              <a:t>More fire </a:t>
            </a:r>
            <a:r>
              <a:rPr lang="en-US" sz="2400" dirty="0" smtClean="0">
                <a:latin typeface="+mj-lt"/>
              </a:rPr>
              <a:t>prone = </a:t>
            </a:r>
            <a:r>
              <a:rPr lang="en-US" sz="2400" dirty="0">
                <a:latin typeface="+mj-lt"/>
              </a:rPr>
              <a:t>more spacing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Identify your two zones:  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endParaRPr lang="en-US" sz="2400" dirty="0" smtClean="0">
              <a:latin typeface="+mj-lt"/>
            </a:endParaRP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+mj-lt"/>
              </a:rPr>
              <a:t>	0 </a:t>
            </a:r>
            <a:r>
              <a:rPr lang="en-US" sz="2400" dirty="0" smtClean="0"/>
              <a:t>-</a:t>
            </a:r>
            <a:r>
              <a:rPr lang="en-US" sz="2400" dirty="0" smtClean="0">
                <a:latin typeface="+mj-lt"/>
              </a:rPr>
              <a:t> 30 feet - Defensible Space Zone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>
                <a:latin typeface="+mj-lt"/>
              </a:rPr>
              <a:t>	</a:t>
            </a:r>
            <a:r>
              <a:rPr lang="en-US" sz="2400" dirty="0" smtClean="0">
                <a:latin typeface="+mj-lt"/>
              </a:rPr>
              <a:t>30 - 100 feet - </a:t>
            </a:r>
            <a:r>
              <a:rPr lang="en-US" sz="2400" dirty="0">
                <a:latin typeface="+mj-lt"/>
              </a:rPr>
              <a:t>Reduced Fuel Zone</a:t>
            </a:r>
          </a:p>
          <a:p>
            <a:pPr lvl="1">
              <a:buFontTx/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57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Spacing</a:t>
            </a:r>
            <a:endParaRPr lang="en-US" sz="2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782789" y="1324684"/>
            <a:ext cx="4956175" cy="1572400"/>
            <a:chOff x="3886200" y="609600"/>
            <a:chExt cx="4956175" cy="1572400"/>
          </a:xfrm>
        </p:grpSpPr>
        <p:grpSp>
          <p:nvGrpSpPr>
            <p:cNvPr id="11" name="Group 10"/>
            <p:cNvGrpSpPr/>
            <p:nvPr/>
          </p:nvGrpSpPr>
          <p:grpSpPr>
            <a:xfrm>
              <a:off x="3886200" y="609600"/>
              <a:ext cx="4956175" cy="1231900"/>
              <a:chOff x="3886200" y="609600"/>
              <a:chExt cx="4956175" cy="1231900"/>
            </a:xfrm>
          </p:grpSpPr>
          <p:sp>
            <p:nvSpPr>
              <p:cNvPr id="15" name="Line 34"/>
              <p:cNvSpPr>
                <a:spLocks noChangeShapeType="1"/>
              </p:cNvSpPr>
              <p:nvPr/>
            </p:nvSpPr>
            <p:spPr bwMode="auto">
              <a:xfrm flipV="1">
                <a:off x="5334000" y="1066800"/>
                <a:ext cx="0" cy="304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3886200" y="609600"/>
                <a:ext cx="4956175" cy="1231900"/>
                <a:chOff x="3124200" y="1524000"/>
                <a:chExt cx="4956175" cy="1231900"/>
              </a:xfrm>
            </p:grpSpPr>
            <p:sp>
              <p:nvSpPr>
                <p:cNvPr id="1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5029200" y="1905000"/>
                  <a:ext cx="3051175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1000" dirty="0">
                      <a:latin typeface="Times New Roman" pitchFamily="18" charset="0"/>
                    </a:rPr>
                    <a:t> </a:t>
                  </a:r>
                  <a:r>
                    <a:rPr lang="en-US" sz="1100" dirty="0">
                      <a:latin typeface="Arial Black" pitchFamily="34" charset="0"/>
                    </a:rPr>
                    <a:t> </a:t>
                  </a:r>
                  <a:r>
                    <a:rPr lang="en-US" sz="1100" b="1" dirty="0" smtClean="0">
                      <a:cs typeface="Arial" pitchFamily="34" charset="0"/>
                    </a:rPr>
                    <a:t>6</a:t>
                  </a:r>
                  <a:r>
                    <a:rPr lang="en-US" sz="1100" b="1" dirty="0" smtClean="0">
                      <a:latin typeface="Arial Black" pitchFamily="34" charset="0"/>
                    </a:rPr>
                    <a:t> </a:t>
                  </a:r>
                  <a:r>
                    <a:rPr lang="en-US" sz="1100" b="1" dirty="0"/>
                    <a:t>ft to </a:t>
                  </a:r>
                  <a:r>
                    <a:rPr lang="en-US" sz="1100" b="1" dirty="0" smtClean="0"/>
                    <a:t>20 </a:t>
                  </a:r>
                  <a:r>
                    <a:rPr lang="en-US" sz="1100" b="1" dirty="0"/>
                    <a:t>ft. depending on slope and vegetation size/type</a:t>
                  </a:r>
                  <a:r>
                    <a:rPr lang="en-US" sz="1100" dirty="0"/>
                    <a:t> </a:t>
                  </a:r>
                  <a:r>
                    <a:rPr lang="en-US" sz="1100" b="1" dirty="0" smtClean="0"/>
                    <a:t>(2x)</a:t>
                  </a:r>
                  <a:endParaRPr lang="en-US" sz="1100" b="1" dirty="0"/>
                </a:p>
              </p:txBody>
            </p:sp>
            <p:sp>
              <p:nvSpPr>
                <p:cNvPr id="18" name="Line 35"/>
                <p:cNvSpPr>
                  <a:spLocks noChangeShapeType="1"/>
                </p:cNvSpPr>
                <p:nvPr/>
              </p:nvSpPr>
              <p:spPr bwMode="auto">
                <a:xfrm>
                  <a:off x="3730625" y="2719388"/>
                  <a:ext cx="3684588" cy="15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876800" y="2362200"/>
                  <a:ext cx="12192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0" name="Picture 33" descr="nadtzyr1%5b1%5d"/>
                <p:cNvPicPr>
                  <a:picLocks noChangeAspect="1" noChangeArrowheads="1"/>
                </p:cNvPicPr>
                <p:nvPr/>
              </p:nvPicPr>
              <p:blipFill>
                <a:blip r:embed="rId2" cstate="screen"/>
                <a:srcRect/>
                <a:stretch>
                  <a:fillRect/>
                </a:stretch>
              </p:blipFill>
              <p:spPr bwMode="auto">
                <a:xfrm>
                  <a:off x="3124200" y="1524000"/>
                  <a:ext cx="1382713" cy="1231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1" name="Line 38"/>
                <p:cNvSpPr>
                  <a:spLocks noChangeShapeType="1"/>
                </p:cNvSpPr>
                <p:nvPr/>
              </p:nvSpPr>
              <p:spPr bwMode="auto">
                <a:xfrm>
                  <a:off x="4419600" y="1881188"/>
                  <a:ext cx="5334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22" name="Picture 30" descr="4vcjbryd[1]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4105275" y="2400300"/>
                  <a:ext cx="874713" cy="3222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" name="Right Brace 22"/>
                <p:cNvSpPr/>
                <p:nvPr/>
              </p:nvSpPr>
              <p:spPr>
                <a:xfrm>
                  <a:off x="5105400" y="2438400"/>
                  <a:ext cx="152400" cy="228600"/>
                </a:xfrm>
                <a:prstGeom prst="rightBrac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5181600" y="2362200"/>
                  <a:ext cx="3000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endPara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pic>
          <p:nvPicPr>
            <p:cNvPr id="12" name="Picture 30" descr="4vcjbryd[1]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010400" y="1524000"/>
              <a:ext cx="8747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5791200" y="1905000"/>
              <a:ext cx="1143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096000" y="1905001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2 X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92140" y="3411720"/>
            <a:ext cx="3967623" cy="2356856"/>
            <a:chOff x="457200" y="2209801"/>
            <a:chExt cx="3967623" cy="2356856"/>
          </a:xfrm>
        </p:grpSpPr>
        <p:grpSp>
          <p:nvGrpSpPr>
            <p:cNvPr id="43" name="Group 42"/>
            <p:cNvGrpSpPr/>
            <p:nvPr/>
          </p:nvGrpSpPr>
          <p:grpSpPr>
            <a:xfrm>
              <a:off x="457200" y="2209801"/>
              <a:ext cx="3967623" cy="2356856"/>
              <a:chOff x="457200" y="2519944"/>
              <a:chExt cx="4315660" cy="2515606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457200" y="2519944"/>
                <a:ext cx="3902040" cy="2271142"/>
                <a:chOff x="457200" y="3143817"/>
                <a:chExt cx="2895062" cy="1669957"/>
              </a:xfrm>
            </p:grpSpPr>
            <p:sp>
              <p:nvSpPr>
                <p:cNvPr id="5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192161" y="3476065"/>
                  <a:ext cx="1216739" cy="13377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85954" tIns="42977" rIns="85954" bIns="42977"/>
                <a:lstStyle/>
                <a:p>
                  <a:r>
                    <a:rPr lang="en-US" sz="1100" b="1" dirty="0" smtClean="0"/>
                    <a:t>10 ft. to 30 ft.</a:t>
                  </a:r>
                  <a:endParaRPr lang="en-US" sz="1100" b="1" dirty="0"/>
                </a:p>
                <a:p>
                  <a:r>
                    <a:rPr lang="en-US" sz="1100" b="1" dirty="0"/>
                    <a:t>depending on slope and vegetation type and size</a:t>
                  </a:r>
                  <a:r>
                    <a:rPr lang="en-US" sz="1100" dirty="0"/>
                    <a:t> </a:t>
                  </a:r>
                  <a:endParaRPr lang="en-US" sz="1100" i="1" dirty="0"/>
                </a:p>
              </p:txBody>
            </p:sp>
            <p:pic>
              <p:nvPicPr>
                <p:cNvPr id="54" name="Picture 10" descr="zscupzv_[1]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457200" y="3315835"/>
                  <a:ext cx="435055" cy="13779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" name="Picture 12" descr="nadtzyr1%5b1%5d"/>
                <p:cNvPicPr>
                  <a:picLocks noChangeAspect="1" noChangeArrowheads="1"/>
                </p:cNvPicPr>
                <p:nvPr/>
              </p:nvPicPr>
              <p:blipFill>
                <a:blip r:embed="rId2" cstate="screen"/>
                <a:srcRect/>
                <a:stretch>
                  <a:fillRect/>
                </a:stretch>
              </p:blipFill>
              <p:spPr bwMode="auto">
                <a:xfrm>
                  <a:off x="2590031" y="3143817"/>
                  <a:ext cx="762231" cy="827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991292" y="3910575"/>
                  <a:ext cx="1782665" cy="61487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pic>
            <p:nvPicPr>
              <p:cNvPr id="46" name="Picture 16" descr="4vcjbryd[1]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4800600"/>
                <a:ext cx="590593" cy="234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16" descr="4vcjbryd[1]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3886200"/>
                <a:ext cx="590593" cy="234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8" name="Group 47"/>
              <p:cNvGrpSpPr/>
              <p:nvPr/>
            </p:nvGrpSpPr>
            <p:grpSpPr>
              <a:xfrm>
                <a:off x="4269873" y="3739933"/>
                <a:ext cx="502987" cy="369332"/>
                <a:chOff x="1485445" y="4628012"/>
                <a:chExt cx="502987" cy="369332"/>
              </a:xfrm>
            </p:grpSpPr>
            <p:sp>
              <p:nvSpPr>
                <p:cNvPr id="51" name="Right Brace 50"/>
                <p:cNvSpPr/>
                <p:nvPr/>
              </p:nvSpPr>
              <p:spPr>
                <a:xfrm flipV="1">
                  <a:off x="1485445" y="4709344"/>
                  <a:ext cx="195802" cy="243998"/>
                </a:xfrm>
                <a:prstGeom prst="rightBrac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651214" y="4628012"/>
                  <a:ext cx="33721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9" name="Straight Arrow Connector 48"/>
              <p:cNvCxnSpPr/>
              <p:nvPr/>
            </p:nvCxnSpPr>
            <p:spPr>
              <a:xfrm flipV="1">
                <a:off x="1524000" y="4114800"/>
                <a:ext cx="2057400" cy="762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 rot="20273804">
                <a:off x="2487623" y="4424007"/>
                <a:ext cx="685800" cy="328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Times New Roman" pitchFamily="18" charset="0"/>
                    <a:cs typeface="Times New Roman" pitchFamily="18" charset="0"/>
                  </a:rPr>
                  <a:t>4 x</a:t>
                </a:r>
                <a:endParaRPr 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 rot="20302128">
              <a:off x="1428940" y="3618509"/>
              <a:ext cx="1905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20-40% slope</a:t>
              </a:r>
              <a:endParaRPr lang="en-US" sz="11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54844" y="2089143"/>
            <a:ext cx="4272423" cy="3728456"/>
            <a:chOff x="4572000" y="2667000"/>
            <a:chExt cx="4272423" cy="3728456"/>
          </a:xfrm>
        </p:grpSpPr>
        <p:grpSp>
          <p:nvGrpSpPr>
            <p:cNvPr id="58" name="Group 57"/>
            <p:cNvGrpSpPr/>
            <p:nvPr/>
          </p:nvGrpSpPr>
          <p:grpSpPr>
            <a:xfrm>
              <a:off x="4572000" y="2667000"/>
              <a:ext cx="4272423" cy="3728456"/>
              <a:chOff x="4114800" y="2667001"/>
              <a:chExt cx="4272423" cy="3728456"/>
            </a:xfrm>
          </p:grpSpPr>
          <p:grpSp>
            <p:nvGrpSpPr>
              <p:cNvPr id="60" name="Group 26"/>
              <p:cNvGrpSpPr/>
              <p:nvPr/>
            </p:nvGrpSpPr>
            <p:grpSpPr>
              <a:xfrm>
                <a:off x="4114800" y="2667001"/>
                <a:ext cx="3306704" cy="3346552"/>
                <a:chOff x="457200" y="2067358"/>
                <a:chExt cx="2668567" cy="2626445"/>
              </a:xfrm>
            </p:grpSpPr>
            <p:sp>
              <p:nvSpPr>
                <p:cNvPr id="6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887663" y="2844801"/>
                  <a:ext cx="1216739" cy="13377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85954" tIns="42977" rIns="85954" bIns="42977"/>
                <a:lstStyle/>
                <a:p>
                  <a:r>
                    <a:rPr lang="en-US" sz="1100" b="1" dirty="0" smtClean="0"/>
                    <a:t>30 </a:t>
                  </a:r>
                  <a:r>
                    <a:rPr lang="en-US" sz="1100" b="1" dirty="0"/>
                    <a:t>ft</a:t>
                  </a:r>
                  <a:r>
                    <a:rPr lang="en-US" sz="1100" b="1" dirty="0" smtClean="0"/>
                    <a:t>. or more</a:t>
                  </a:r>
                  <a:endParaRPr lang="en-US" sz="1100" b="1" dirty="0"/>
                </a:p>
                <a:p>
                  <a:r>
                    <a:rPr lang="en-US" sz="1100" b="1" dirty="0"/>
                    <a:t>depending on slope and vegetation type and size</a:t>
                  </a:r>
                  <a:r>
                    <a:rPr lang="en-US" sz="1100" dirty="0"/>
                    <a:t> </a:t>
                  </a:r>
                  <a:endParaRPr lang="en-US" sz="1100" i="1" dirty="0"/>
                </a:p>
              </p:txBody>
            </p:sp>
            <p:pic>
              <p:nvPicPr>
                <p:cNvPr id="69" name="Picture 10" descr="zscupzv_[1]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457200" y="3315835"/>
                  <a:ext cx="435055" cy="13779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0" name="Picture 12" descr="nadtzyr1%5b1%5d"/>
                <p:cNvPicPr>
                  <a:picLocks noChangeAspect="1" noChangeArrowheads="1"/>
                </p:cNvPicPr>
                <p:nvPr/>
              </p:nvPicPr>
              <p:blipFill>
                <a:blip r:embed="rId2" cstate="screen"/>
                <a:srcRect/>
                <a:stretch>
                  <a:fillRect/>
                </a:stretch>
              </p:blipFill>
              <p:spPr bwMode="auto">
                <a:xfrm>
                  <a:off x="2363536" y="2067358"/>
                  <a:ext cx="762231" cy="827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1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072146" y="2904605"/>
                  <a:ext cx="1598864" cy="131567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pic>
            <p:nvPicPr>
              <p:cNvPr id="61" name="Picture 16" descr="4vcjbryd[1]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5074" y="6175334"/>
                <a:ext cx="542965" cy="220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" name="Picture 16" descr="4vcjbryd[1]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1400" y="3657600"/>
                <a:ext cx="542965" cy="220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3" name="Group 36"/>
              <p:cNvGrpSpPr/>
              <p:nvPr/>
            </p:nvGrpSpPr>
            <p:grpSpPr>
              <a:xfrm>
                <a:off x="7905999" y="3505201"/>
                <a:ext cx="481224" cy="346025"/>
                <a:chOff x="1462327" y="4545676"/>
                <a:chExt cx="523438" cy="369332"/>
              </a:xfrm>
            </p:grpSpPr>
            <p:sp>
              <p:nvSpPr>
                <p:cNvPr id="66" name="Right Brace 65"/>
                <p:cNvSpPr/>
                <p:nvPr/>
              </p:nvSpPr>
              <p:spPr>
                <a:xfrm rot="21426735" flipV="1">
                  <a:off x="1462327" y="4633661"/>
                  <a:ext cx="276431" cy="278627"/>
                </a:xfrm>
                <a:prstGeom prst="rightBrac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1648546" y="4545676"/>
                  <a:ext cx="3372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64" name="Straight Arrow Connector 63"/>
              <p:cNvCxnSpPr/>
              <p:nvPr/>
            </p:nvCxnSpPr>
            <p:spPr>
              <a:xfrm flipV="1">
                <a:off x="5029200" y="3886201"/>
                <a:ext cx="2524432" cy="228432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 rot="19066872">
                <a:off x="6060620" y="4986707"/>
                <a:ext cx="9504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Times New Roman" pitchFamily="18" charset="0"/>
                    <a:cs typeface="Times New Roman" pitchFamily="18" charset="0"/>
                  </a:rPr>
                  <a:t>6 x</a:t>
                </a:r>
                <a:endParaRPr 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 rot="19091449">
              <a:off x="5983194" y="4726205"/>
              <a:ext cx="1066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Over 40%</a:t>
              </a:r>
              <a:endParaRPr lang="en-US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Eliminate fuel ladders</a:t>
            </a:r>
            <a:endParaRPr lang="en-US" sz="2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9" t="71471" r="24443" b="7118"/>
          <a:stretch/>
        </p:blipFill>
        <p:spPr bwMode="auto">
          <a:xfrm>
            <a:off x="1607736" y="1064566"/>
            <a:ext cx="6300317" cy="45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523" y="160774"/>
            <a:ext cx="7080738" cy="531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0985" y="5524254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Photo credit: UCCE Master Gardeners of El Dorado County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857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0985" y="5524254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Photo credit: Insurance Institute for Business and Home Safety </a:t>
            </a:r>
            <a:endParaRPr lang="en-US" sz="1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78" y="146177"/>
            <a:ext cx="8088628" cy="53780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1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0985" y="5524254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Photo credit: </a:t>
            </a:r>
            <a:r>
              <a:rPr lang="en-US" sz="1200" dirty="0"/>
              <a:t>UCCE Master Gardeners of El Dorado County</a:t>
            </a:r>
            <a:endParaRPr lang="en-US" sz="1200" b="1" dirty="0"/>
          </a:p>
        </p:txBody>
      </p:sp>
      <p:pic>
        <p:nvPicPr>
          <p:cNvPr id="5" name="Picture 5" descr="MS09006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33736" y="146177"/>
            <a:ext cx="7200327" cy="540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8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Table of Contents: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06475" y="1321260"/>
            <a:ext cx="4572000" cy="34317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Wildfire context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How homes burn from wildfire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Defensible space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Interaction between the vegetation, landscaping and home condition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Resources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10"/>
          <a:stretch/>
        </p:blipFill>
        <p:spPr>
          <a:xfrm>
            <a:off x="4968911" y="721803"/>
            <a:ext cx="4163660" cy="4819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0985" y="5531963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Photo credit: </a:t>
            </a:r>
            <a:r>
              <a:rPr lang="en-US" sz="1200" dirty="0"/>
              <a:t>UCCE Master Gardeners of El Dorado County</a:t>
            </a:r>
            <a:endParaRPr lang="en-US" sz="1200" b="1" dirty="0"/>
          </a:p>
        </p:txBody>
      </p:sp>
      <p:graphicFrame>
        <p:nvGraphicFramePr>
          <p:cNvPr id="4" name="Object 2"/>
          <p:cNvGraphicFramePr>
            <a:graphicFrameLocks noGrp="1" noChangeAspect="1"/>
          </p:cNvGraphicFramePr>
          <p:nvPr>
            <p:ph type="title"/>
            <p:extLst>
              <p:ext uri="{D42A27DB-BD31-4B8C-83A1-F6EECF244321}">
                <p14:modId xmlns:p14="http://schemas.microsoft.com/office/powerpoint/2010/main" val="2539090417"/>
              </p:ext>
            </p:extLst>
          </p:nvPr>
        </p:nvGraphicFramePr>
        <p:xfrm>
          <a:off x="933450" y="123825"/>
          <a:ext cx="7200900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Slide" r:id="rId3" imgW="4914989" imgH="3686446" progId="PowerPoint.Slide.8">
                  <p:embed/>
                </p:oleObj>
              </mc:Choice>
              <mc:Fallback>
                <p:oleObj name="Slide" r:id="rId3" imgW="4914989" imgH="3686446" progId="PowerPoint.Slid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 r="1559" b="4498"/>
                      <a:stretch>
                        <a:fillRect/>
                      </a:stretch>
                    </p:blipFill>
                    <p:spPr bwMode="auto">
                      <a:xfrm>
                        <a:off x="933450" y="123825"/>
                        <a:ext cx="7200900" cy="540067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859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Home defense zone</a:t>
            </a:r>
            <a:endParaRPr lang="en-US" sz="2400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4" t="29857" r="30625" b="27142"/>
          <a:stretch/>
        </p:blipFill>
        <p:spPr bwMode="auto">
          <a:xfrm>
            <a:off x="2007791" y="1094709"/>
            <a:ext cx="5730030" cy="458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43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0985" y="5524254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Photo credit: </a:t>
            </a:r>
            <a:r>
              <a:rPr lang="en-US" sz="1200" dirty="0"/>
              <a:t>UCCE Master Gardeners of El Dorado County</a:t>
            </a:r>
            <a:endParaRPr lang="en-US" sz="1200" b="1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/>
          <a:srcRect r="24824"/>
          <a:stretch/>
        </p:blipFill>
        <p:spPr>
          <a:xfrm>
            <a:off x="3778180" y="159585"/>
            <a:ext cx="5377250" cy="5364669"/>
          </a:xfrm>
          <a:noFill/>
        </p:spPr>
      </p:pic>
      <p:sp>
        <p:nvSpPr>
          <p:cNvPr id="2" name="Rectangle 1"/>
          <p:cNvSpPr/>
          <p:nvPr/>
        </p:nvSpPr>
        <p:spPr>
          <a:xfrm>
            <a:off x="326571" y="1126310"/>
            <a:ext cx="32405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Thin and </a:t>
            </a:r>
            <a:r>
              <a:rPr lang="en-US" sz="2400" dirty="0" smtClean="0">
                <a:latin typeface="+mn-lt"/>
              </a:rPr>
              <a:t>separate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Create islands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Cut grass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Favor </a:t>
            </a:r>
            <a:r>
              <a:rPr lang="en-US" sz="2400" dirty="0">
                <a:latin typeface="+mn-lt"/>
              </a:rPr>
              <a:t>trees away from the house</a:t>
            </a:r>
          </a:p>
        </p:txBody>
      </p:sp>
    </p:spTree>
    <p:extLst>
      <p:ext uri="{BB962C8B-B14F-4D97-AF65-F5344CB8AC3E}">
        <p14:creationId xmlns:p14="http://schemas.microsoft.com/office/powerpoint/2010/main" val="88158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DON’T overplant!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 descr="P1010021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70" y="1084661"/>
            <a:ext cx="6024168" cy="450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60985" y="5531963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Photo credit: Rancho Santa Fe Fire Protection District </a:t>
            </a:r>
            <a:endParaRPr lang="en-US" sz="1200" b="1" dirty="0"/>
          </a:p>
        </p:txBody>
      </p:sp>
      <p:sp>
        <p:nvSpPr>
          <p:cNvPr id="7" name="&quot;No&quot; Symbol 6"/>
          <p:cNvSpPr/>
          <p:nvPr/>
        </p:nvSpPr>
        <p:spPr>
          <a:xfrm>
            <a:off x="3530524" y="2514600"/>
            <a:ext cx="2308860" cy="2308860"/>
          </a:xfrm>
          <a:prstGeom prst="noSmoking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Incorporate a fuel mosaic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60985" y="5531963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Photo credit: UCCE Master Gardeners of El Dorado County</a:t>
            </a:r>
            <a:endParaRPr lang="en-US" sz="1200" b="1" dirty="0"/>
          </a:p>
        </p:txBody>
      </p:sp>
      <p:pic>
        <p:nvPicPr>
          <p:cNvPr id="7" name="Picture 5" descr="island planting finish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77591" y="1105359"/>
            <a:ext cx="6440156" cy="442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12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Incorporate nature and hardscape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60985" y="5531963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Photo credit: UCCE Master Gardeners of El Dorado County</a:t>
            </a:r>
            <a:endParaRPr lang="en-US" sz="1200" b="1" dirty="0"/>
          </a:p>
        </p:txBody>
      </p:sp>
      <p:pic>
        <p:nvPicPr>
          <p:cNvPr id="9" name="Content Placeholder 3" descr="IMG_0700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/>
          <a:srcRect l="930" t="3375" r="1"/>
          <a:stretch/>
        </p:blipFill>
        <p:spPr>
          <a:xfrm>
            <a:off x="1286189" y="1122585"/>
            <a:ext cx="6692202" cy="4351358"/>
          </a:xfrm>
        </p:spPr>
      </p:pic>
    </p:spTree>
    <p:extLst>
      <p:ext uri="{BB962C8B-B14F-4D97-AF65-F5344CB8AC3E}">
        <p14:creationId xmlns:p14="http://schemas.microsoft.com/office/powerpoint/2010/main" val="16939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Consider hardscape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60985" y="5531963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Photo credit: UCCE Master Gardeners of El Dorado County</a:t>
            </a:r>
            <a:endParaRPr lang="en-US" sz="12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171" y="1112758"/>
            <a:ext cx="5835525" cy="437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82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Separate vegetation from the house</a:t>
            </a:r>
            <a:endParaRPr lang="en-US" sz="24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6" b="18699"/>
          <a:stretch/>
        </p:blipFill>
        <p:spPr bwMode="auto">
          <a:xfrm>
            <a:off x="1345621" y="1175657"/>
            <a:ext cx="6964365" cy="445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5794550" y="2080009"/>
            <a:ext cx="1634532" cy="2024743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14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1108.JPG"/>
          <p:cNvPicPr>
            <a:picLocks noChangeAspect="1"/>
          </p:cNvPicPr>
          <p:nvPr/>
        </p:nvPicPr>
        <p:blipFill rotWithShape="1">
          <a:blip r:embed="rId3" cstate="email"/>
          <a:srcRect l="17950"/>
          <a:stretch/>
        </p:blipFill>
        <p:spPr>
          <a:xfrm>
            <a:off x="11430" y="564290"/>
            <a:ext cx="5252856" cy="480153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96932" y="2321169"/>
            <a:ext cx="35470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0 - 5 feet  </a:t>
            </a:r>
            <a:br>
              <a:rPr lang="en-US" sz="2400" dirty="0" smtClean="0">
                <a:solidFill>
                  <a:srgbClr val="000000"/>
                </a:solidFill>
                <a:latin typeface="+mn-lt"/>
              </a:rPr>
            </a:br>
            <a:r>
              <a:rPr lang="en-US" sz="2400" b="1" dirty="0" smtClean="0">
                <a:solidFill>
                  <a:srgbClr val="000000"/>
                </a:solidFill>
                <a:latin typeface="+mn-lt"/>
              </a:rPr>
              <a:t>“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noncombustible </a:t>
            </a:r>
            <a:r>
              <a:rPr lang="en-US" sz="2400" b="1" dirty="0" smtClean="0">
                <a:solidFill>
                  <a:srgbClr val="000000"/>
                </a:solidFill>
                <a:latin typeface="+mn-lt"/>
              </a:rPr>
              <a:t>zone”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+mn-lt"/>
              </a:rPr>
            </a:b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reduce chance of flame contact exposure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365820"/>
            <a:ext cx="6737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Photo credit: Insurance Institute for Business and Home Safety 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71382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69" y="2411604"/>
            <a:ext cx="35470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Effective defensible space must be present on all sides of the home </a:t>
            </a:r>
          </a:p>
          <a:p>
            <a:endParaRPr lang="en-US" dirty="0"/>
          </a:p>
        </p:txBody>
      </p:sp>
      <p:pic>
        <p:nvPicPr>
          <p:cNvPr id="4" name="Picture 3" descr="DSC01110.JPG"/>
          <p:cNvPicPr>
            <a:picLocks noChangeAspect="1"/>
          </p:cNvPicPr>
          <p:nvPr/>
        </p:nvPicPr>
        <p:blipFill rotWithShape="1">
          <a:blip r:embed="rId3" cstate="email"/>
          <a:srcRect r="22388"/>
          <a:stretch/>
        </p:blipFill>
        <p:spPr>
          <a:xfrm>
            <a:off x="4039437" y="494318"/>
            <a:ext cx="5093133" cy="4921744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406166" y="5504319"/>
            <a:ext cx="6737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Photo credit: Insurance Institute for Business and Home Safety </a:t>
            </a:r>
            <a:endParaRPr lang="en-US" sz="1200" b="1" dirty="0"/>
          </a:p>
        </p:txBody>
      </p:sp>
      <p:sp>
        <p:nvSpPr>
          <p:cNvPr id="9" name="&quot;No&quot; Symbol 8"/>
          <p:cNvSpPr/>
          <p:nvPr/>
        </p:nvSpPr>
        <p:spPr>
          <a:xfrm>
            <a:off x="5623560" y="2514600"/>
            <a:ext cx="2308860" cy="2308860"/>
          </a:xfrm>
          <a:prstGeom prst="noSmoking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Wildfire is important!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06475" y="1321260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Some plant species </a:t>
            </a:r>
            <a:r>
              <a:rPr lang="en-US" sz="2400" dirty="0">
                <a:latin typeface="+mn-lt"/>
              </a:rPr>
              <a:t>need fire to </a:t>
            </a:r>
            <a:r>
              <a:rPr lang="en-US" sz="2400" dirty="0" smtClean="0">
                <a:latin typeface="+mn-lt"/>
              </a:rPr>
              <a:t>germinate, establish or reproduce</a:t>
            </a:r>
            <a:endParaRPr lang="en-US" sz="2400" dirty="0"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Keeps forests and rangelands open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Maintains oak woodlands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Can promote wildlife habitat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Removes </a:t>
            </a:r>
            <a:r>
              <a:rPr lang="en-US" sz="2400" dirty="0" smtClean="0">
                <a:latin typeface="+mn-lt"/>
              </a:rPr>
              <a:t>fuels to reduce the occurrence of </a:t>
            </a:r>
            <a:r>
              <a:rPr lang="en-US" sz="2400" dirty="0">
                <a:latin typeface="+mn-lt"/>
              </a:rPr>
              <a:t>high intensity wildfire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6"/>
          <a:stretch/>
        </p:blipFill>
        <p:spPr>
          <a:xfrm>
            <a:off x="5009104" y="693390"/>
            <a:ext cx="4123466" cy="46883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471328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Photo credit: Michael Poe, UC ANR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0581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Near the house, keep it green and healthy </a:t>
            </a:r>
            <a:endParaRPr lang="en-US" sz="2400" b="1" dirty="0"/>
          </a:p>
        </p:txBody>
      </p:sp>
      <p:pic>
        <p:nvPicPr>
          <p:cNvPr id="7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15346" y="1133145"/>
            <a:ext cx="2677189" cy="3838905"/>
          </a:xfr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screen">
            <a:lum bright="12000" contrast="30000"/>
          </a:blip>
          <a:srcRect/>
          <a:stretch>
            <a:fillRect/>
          </a:stretch>
        </p:blipFill>
        <p:spPr bwMode="auto">
          <a:xfrm>
            <a:off x="4632961" y="1133146"/>
            <a:ext cx="2853690" cy="377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99091" y="4972050"/>
            <a:ext cx="7715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>
                <a:latin typeface="+mn-lt"/>
              </a:rPr>
              <a:t>… but don’t forget to conserve water! </a:t>
            </a:r>
            <a:endParaRPr lang="en-US" sz="2400" i="1" dirty="0">
              <a:latin typeface="+mn-lt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33900" y="5531806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Photo credit: UCCE Master Gardeners of El Dorado County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68634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trike="sngStrike" dirty="0" smtClean="0"/>
              <a:t>Fire resistant </a:t>
            </a:r>
            <a:r>
              <a:rPr lang="en-US" sz="2400" b="1" dirty="0" smtClean="0"/>
              <a:t>plant lists?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06474" y="1321260"/>
            <a:ext cx="859636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All plants can burn regardless of how they are </a:t>
            </a:r>
            <a:r>
              <a:rPr lang="en-US" sz="2400" dirty="0" smtClean="0">
                <a:latin typeface="+mj-lt"/>
              </a:rPr>
              <a:t>marketed</a:t>
            </a:r>
            <a:br>
              <a:rPr lang="en-US" sz="2400" dirty="0" smtClean="0">
                <a:latin typeface="+mj-lt"/>
              </a:rPr>
            </a:b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Fire safe landscaping requires maintenance (pruning, irrigation, clean-up</a:t>
            </a:r>
            <a:r>
              <a:rPr lang="en-US" sz="2400" dirty="0" smtClean="0">
                <a:latin typeface="+mj-lt"/>
              </a:rPr>
              <a:t>)</a:t>
            </a:r>
            <a:br>
              <a:rPr lang="en-US" sz="2400" dirty="0" smtClean="0">
                <a:latin typeface="+mj-lt"/>
              </a:rPr>
            </a:b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Select low growing, open structured, less resinous, higher moisture content </a:t>
            </a:r>
            <a:r>
              <a:rPr lang="en-US" sz="2400" dirty="0" smtClean="0">
                <a:latin typeface="+mj-lt"/>
              </a:rPr>
              <a:t>plants</a:t>
            </a:r>
            <a:br>
              <a:rPr lang="en-US" sz="2400" dirty="0" smtClean="0">
                <a:latin typeface="+mj-lt"/>
              </a:rPr>
            </a:b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Native and drought </a:t>
            </a:r>
            <a:r>
              <a:rPr lang="en-US" sz="2400" dirty="0" smtClean="0">
                <a:latin typeface="+mj-lt"/>
              </a:rPr>
              <a:t>tolerant plants </a:t>
            </a:r>
            <a:r>
              <a:rPr lang="en-US" sz="2400" dirty="0">
                <a:latin typeface="+mj-lt"/>
              </a:rPr>
              <a:t>can be options, if maintained well</a:t>
            </a:r>
          </a:p>
          <a:p>
            <a:pPr lvl="1">
              <a:buFontTx/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512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8235" y="2978142"/>
            <a:ext cx="354706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Mulch helps plants retain moisture, but it will burn too! </a:t>
            </a: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Use hardscape, rock mulch or lawns </a:t>
            </a:r>
            <a:r>
              <a:rPr lang="en-US" sz="2400" dirty="0" smtClean="0">
                <a:latin typeface="+mn-lt"/>
              </a:rPr>
              <a:t>&lt; 5 </a:t>
            </a:r>
            <a:r>
              <a:rPr lang="en-US" sz="2400" dirty="0">
                <a:latin typeface="+mn-lt"/>
              </a:rPr>
              <a:t>feet from the home.  </a:t>
            </a:r>
          </a:p>
          <a:p>
            <a:endParaRPr lang="en-US" dirty="0"/>
          </a:p>
        </p:txBody>
      </p:sp>
      <p:pic>
        <p:nvPicPr>
          <p:cNvPr id="5" name="Picture 4" descr="DSC_010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4946" y="107859"/>
            <a:ext cx="3992879" cy="26548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0686" y="331873"/>
            <a:ext cx="170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Rubber mulch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6235" y="565579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Photo </a:t>
            </a:r>
            <a:r>
              <a:rPr lang="en-US" sz="1200" dirty="0" smtClean="0"/>
              <a:t>cr</a:t>
            </a:r>
            <a:r>
              <a:rPr lang="en-US" sz="1200" dirty="0" smtClean="0"/>
              <a:t>edit</a:t>
            </a:r>
            <a:r>
              <a:rPr lang="en-US" sz="1200" dirty="0"/>
              <a:t>: University of California Cooperative Extension</a:t>
            </a:r>
          </a:p>
        </p:txBody>
      </p:sp>
      <p:pic>
        <p:nvPicPr>
          <p:cNvPr id="8" name="Picture 7" descr="DSC_016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4946" y="2995283"/>
            <a:ext cx="3992879" cy="2654840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11402" y="3106266"/>
            <a:ext cx="1701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Pine needle mulch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 descr="DSC_0138-cropped.JPG"/>
          <p:cNvPicPr>
            <a:picLocks noChangeAspect="1"/>
          </p:cNvPicPr>
          <p:nvPr/>
        </p:nvPicPr>
        <p:blipFill rotWithShape="1">
          <a:blip r:embed="rId4" cstate="screen"/>
          <a:srcRect l="23970" r="16219"/>
          <a:stretch/>
        </p:blipFill>
        <p:spPr>
          <a:xfrm>
            <a:off x="4804408" y="111977"/>
            <a:ext cx="3965262" cy="2659291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887939" y="111978"/>
            <a:ext cx="1754102" cy="46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Bark mulch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33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359" y="1326265"/>
            <a:ext cx="25594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Under vents and </a:t>
            </a:r>
            <a:r>
              <a:rPr lang="en-US" sz="2400" dirty="0" smtClean="0">
                <a:latin typeface="+mn-lt"/>
              </a:rPr>
              <a:t>eaves</a:t>
            </a:r>
            <a:br>
              <a:rPr lang="en-US" sz="2400" dirty="0" smtClean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Adjacent to </a:t>
            </a:r>
            <a:r>
              <a:rPr lang="en-US" sz="2400" dirty="0" smtClean="0">
                <a:latin typeface="+mn-lt"/>
              </a:rPr>
              <a:t>siding</a:t>
            </a:r>
            <a:br>
              <a:rPr lang="en-US" sz="2400" dirty="0" smtClean="0">
                <a:latin typeface="+mn-lt"/>
              </a:rPr>
            </a:b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Under or near decks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Inside corners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Where to not plant</a:t>
            </a:r>
            <a:endParaRPr lang="en-US" sz="2400" b="1" dirty="0"/>
          </a:p>
        </p:txBody>
      </p:sp>
      <p:pic>
        <p:nvPicPr>
          <p:cNvPr id="7" name="Picture 2" descr="C:\Users\yvalacho\AppData\Local\Microsoft\Windows\Temporary Internet Files\Content.Outlook\A0PS75S8\t15-s4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-219" r="22143" b="219"/>
          <a:stretch/>
        </p:blipFill>
        <p:spPr bwMode="auto">
          <a:xfrm flipH="1">
            <a:off x="3259038" y="148992"/>
            <a:ext cx="1489552" cy="54482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4" t="38500" r="30625" b="27142"/>
          <a:stretch/>
        </p:blipFill>
        <p:spPr bwMode="auto">
          <a:xfrm>
            <a:off x="4816901" y="1428207"/>
            <a:ext cx="4781437" cy="305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2591186" y="3222171"/>
            <a:ext cx="4703518" cy="161931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659277" y="1604974"/>
            <a:ext cx="2105874" cy="35892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3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009" y="1075994"/>
            <a:ext cx="6855649" cy="4593285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Simulated embers exposure on a house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2516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40" y="1045862"/>
            <a:ext cx="5956659" cy="446749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35725" y="1319740"/>
            <a:ext cx="18810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Vulnerable 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to ember 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entry</a:t>
            </a:r>
          </a:p>
          <a:p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More 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so than vent in a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soffited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eave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725" y="584197"/>
            <a:ext cx="239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Open eave </a:t>
            </a:r>
            <a:r>
              <a:rPr lang="en-US" sz="2400" b="1" dirty="0" smtClean="0">
                <a:solidFill>
                  <a:srgbClr val="000000"/>
                </a:solidFill>
              </a:rPr>
              <a:t>vents: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6352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SC_0002.JPG"/>
          <p:cNvPicPr>
            <a:picLocks noChangeAspect="1"/>
          </p:cNvPicPr>
          <p:nvPr/>
        </p:nvPicPr>
        <p:blipFill rotWithShape="1">
          <a:blip r:embed="rId2" cstate="email"/>
          <a:srcRect l="7254" r="3627"/>
          <a:stretch/>
        </p:blipFill>
        <p:spPr bwMode="auto">
          <a:xfrm>
            <a:off x="342900" y="765810"/>
            <a:ext cx="3931471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029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869180" y="765810"/>
            <a:ext cx="3897630" cy="2923223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434027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Litter accumulation creates exposure to the wall unit (not protected with roofing).</a:t>
            </a:r>
          </a:p>
        </p:txBody>
      </p:sp>
    </p:spTree>
    <p:extLst>
      <p:ext uri="{BB962C8B-B14F-4D97-AF65-F5344CB8AC3E}">
        <p14:creationId xmlns:p14="http://schemas.microsoft.com/office/powerpoint/2010/main" val="112259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6932" y="2600324"/>
            <a:ext cx="35470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Embers can ignite litter in rain gutters</a:t>
            </a: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290" y="5395168"/>
            <a:ext cx="6737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Photo credit: Insurance Institute for Business and Home Safety </a:t>
            </a:r>
            <a:endParaRPr lang="en-US" sz="1200" b="1" dirty="0"/>
          </a:p>
        </p:txBody>
      </p:sp>
      <p:pic>
        <p:nvPicPr>
          <p:cNvPr id="5" name="Picture 5" descr="DSCN4734 pp"/>
          <p:cNvPicPr>
            <a:picLocks noChangeAspect="1" noChangeArrowheads="1"/>
          </p:cNvPicPr>
          <p:nvPr/>
        </p:nvPicPr>
        <p:blipFill rotWithShape="1">
          <a:blip r:embed="rId2" cstate="email"/>
          <a:srcRect l="18349"/>
          <a:stretch/>
        </p:blipFill>
        <p:spPr bwMode="auto">
          <a:xfrm>
            <a:off x="0" y="337959"/>
            <a:ext cx="5452110" cy="500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49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69" y="2321004"/>
            <a:ext cx="35470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Plastic gutters 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vs. 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Metal gutters </a:t>
            </a: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06166" y="5504319"/>
            <a:ext cx="6737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Photo credit: Insurance Institute for Business and Home Safety </a:t>
            </a:r>
            <a:endParaRPr lang="en-US" sz="1200" b="1" dirty="0"/>
          </a:p>
        </p:txBody>
      </p:sp>
      <p:pic>
        <p:nvPicPr>
          <p:cNvPr id="6" name="Picture 5" descr="WildfireEmber_041211_012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51760" y="373379"/>
            <a:ext cx="6492240" cy="5068275"/>
          </a:xfrm>
          <a:prstGeom prst="rect">
            <a:avLst/>
          </a:prstGeom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651760" y="2321004"/>
            <a:ext cx="2245844" cy="21645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651760" y="2537460"/>
            <a:ext cx="5331944" cy="145209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3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23018" y="2600324"/>
            <a:ext cx="26533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Firewood </a:t>
            </a:r>
            <a:r>
              <a:rPr lang="en-US" sz="2400" dirty="0" smtClean="0">
                <a:latin typeface="+mn-lt"/>
              </a:rPr>
              <a:t>stored </a:t>
            </a:r>
            <a:r>
              <a:rPr lang="en-US" sz="2400" dirty="0">
                <a:latin typeface="+mn-lt"/>
              </a:rPr>
              <a:t>too close to the house, led to fire inside the garage.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23018" y="5218927"/>
            <a:ext cx="2415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Photo credit: Insurance Institute for Business and Home Safety </a:t>
            </a:r>
            <a:endParaRPr lang="en-US" sz="1200" b="1" dirty="0"/>
          </a:p>
        </p:txBody>
      </p:sp>
      <p:pic>
        <p:nvPicPr>
          <p:cNvPr id="6" name="Picture 5" descr="DSC0055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73812" y="731740"/>
            <a:ext cx="3720175" cy="4960233"/>
          </a:xfrm>
          <a:prstGeom prst="rect">
            <a:avLst/>
          </a:prstGeom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3887879" y="3857184"/>
            <a:ext cx="2048228" cy="1706856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SC0054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1033225">
            <a:off x="223057" y="313738"/>
            <a:ext cx="4072924" cy="3054693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28951" y="651730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INSIDE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283" y="4176732"/>
            <a:ext cx="2249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Hardboard Siding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80260" y="3809209"/>
            <a:ext cx="1223010" cy="73504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9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199" y="602900"/>
            <a:ext cx="7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Fuels are growing faster than </a:t>
            </a:r>
            <a:r>
              <a:rPr lang="en-US" sz="2400" b="1" dirty="0" smtClean="0">
                <a:latin typeface="+mj-lt"/>
              </a:rPr>
              <a:t>we </a:t>
            </a:r>
            <a:r>
              <a:rPr lang="en-US" sz="2400" b="1" dirty="0">
                <a:latin typeface="+mj-lt"/>
              </a:rPr>
              <a:t>are treating </a:t>
            </a:r>
            <a:r>
              <a:rPr lang="en-US" sz="2400" b="1" dirty="0" smtClean="0">
                <a:latin typeface="+mj-lt"/>
              </a:rPr>
              <a:t>them … </a:t>
            </a:r>
            <a:endParaRPr lang="en-US" sz="24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6352" y="5530262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Graphic courtesy of Malcom North (USDA Forest Service)</a:t>
            </a:r>
          </a:p>
        </p:txBody>
      </p:sp>
      <p:pic>
        <p:nvPicPr>
          <p:cNvPr id="8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2" y="1220968"/>
            <a:ext cx="5823575" cy="430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7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7982" y="2461279"/>
            <a:ext cx="24152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Stored building materials under a deck is vulnerable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8951" y="651730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INSIDE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DSC01273.JPG"/>
          <p:cNvPicPr>
            <a:picLocks noChangeAspect="1"/>
          </p:cNvPicPr>
          <p:nvPr/>
        </p:nvPicPr>
        <p:blipFill rotWithShape="1">
          <a:blip r:embed="rId2" cstate="email"/>
          <a:srcRect r="3683"/>
          <a:stretch/>
        </p:blipFill>
        <p:spPr>
          <a:xfrm>
            <a:off x="3080247" y="882562"/>
            <a:ext cx="6075183" cy="4730631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6 Madera Ln 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602017">
            <a:off x="5151362" y="307190"/>
            <a:ext cx="3774875" cy="28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 rot="565666">
            <a:off x="5318977" y="356024"/>
            <a:ext cx="42358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</a:t>
            </a:r>
            <a:r>
              <a:rPr lang="en-US" sz="1200" dirty="0" smtClean="0">
                <a:solidFill>
                  <a:schemeClr val="bg1"/>
                </a:solidFill>
              </a:rPr>
              <a:t>University of California Cooperative Extension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738" y="525949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Insurance Institute for Business and Home Safety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&quot;No&quot; Symbol 13"/>
          <p:cNvSpPr/>
          <p:nvPr/>
        </p:nvSpPr>
        <p:spPr>
          <a:xfrm>
            <a:off x="6377201" y="907472"/>
            <a:ext cx="2308860" cy="2308860"/>
          </a:xfrm>
          <a:prstGeom prst="noSmoking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0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8452" y="2585572"/>
            <a:ext cx="35470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Firewood under 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a deck</a:t>
            </a:r>
            <a:endParaRPr lang="en-US" sz="2400" dirty="0">
              <a:latin typeface="+mn-lt"/>
            </a:endParaRPr>
          </a:p>
          <a:p>
            <a:endParaRPr lang="en-US" dirty="0"/>
          </a:p>
        </p:txBody>
      </p:sp>
      <p:pic>
        <p:nvPicPr>
          <p:cNvPr id="6" name="Picture 5" descr="IBHS_RC_Wildfire_Deck_0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883921" y="546746"/>
            <a:ext cx="7015685" cy="5042524"/>
          </a:xfrm>
          <a:prstGeom prst="rect">
            <a:avLst/>
          </a:prstGeom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102870" y="2731770"/>
            <a:ext cx="3131820" cy="226314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3677" y="5056074"/>
            <a:ext cx="1413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Broom</a:t>
            </a:r>
            <a:endParaRPr lang="en-US" sz="2400" dirty="0">
              <a:latin typeface="+mn-lt"/>
            </a:endParaRPr>
          </a:p>
          <a:p>
            <a:endParaRPr lang="en-US" dirty="0"/>
          </a:p>
        </p:txBody>
      </p:sp>
      <p:pic>
        <p:nvPicPr>
          <p:cNvPr id="11" name="Picture 10" descr="IBHS_RC_Wildfire_Deck_0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867724" y="411480"/>
            <a:ext cx="3332351" cy="5092839"/>
          </a:xfrm>
          <a:prstGeom prst="rect">
            <a:avLst/>
          </a:prstGeom>
          <a:ln>
            <a:noFill/>
          </a:ln>
        </p:spPr>
      </p:pic>
      <p:sp>
        <p:nvSpPr>
          <p:cNvPr id="12" name="Oval 11"/>
          <p:cNvSpPr/>
          <p:nvPr/>
        </p:nvSpPr>
        <p:spPr>
          <a:xfrm>
            <a:off x="3635525" y="2606040"/>
            <a:ext cx="1257300" cy="238887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060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96340" y="400049"/>
            <a:ext cx="6850380" cy="5137785"/>
          </a:xfrm>
          <a:prstGeom prst="rect">
            <a:avLst/>
          </a:prstGeom>
          <a:ln>
            <a:noFill/>
          </a:ln>
        </p:spPr>
      </p:pic>
      <p:sp>
        <p:nvSpPr>
          <p:cNvPr id="6" name="Oval 5"/>
          <p:cNvSpPr/>
          <p:nvPr/>
        </p:nvSpPr>
        <p:spPr>
          <a:xfrm rot="4508277">
            <a:off x="5491908" y="2814404"/>
            <a:ext cx="1564966" cy="334945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14900" y="2968941"/>
            <a:ext cx="0" cy="115728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14900" y="1325880"/>
            <a:ext cx="0" cy="124587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3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951" y="651730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INSIDE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06339" y="55364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Photo credit: Insurance Institute for Business and Home Safety </a:t>
            </a:r>
            <a:endParaRPr lang="en-US" sz="1200" b="1" dirty="0"/>
          </a:p>
        </p:txBody>
      </p:sp>
      <p:pic>
        <p:nvPicPr>
          <p:cNvPr id="14" name="Picture 13" descr="DSC0147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543054" y="422909"/>
            <a:ext cx="6818115" cy="5113587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28951" y="1735990"/>
            <a:ext cx="211410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 neighbor’s house could be in the </a:t>
            </a:r>
            <a:r>
              <a:rPr lang="en-US" sz="2400" dirty="0" smtClean="0">
                <a:latin typeface="+mj-lt"/>
              </a:rPr>
              <a:t>5 -</a:t>
            </a:r>
            <a:r>
              <a:rPr lang="en-US" sz="2400" dirty="0">
                <a:latin typeface="+mj-lt"/>
              </a:rPr>
              <a:t>30 </a:t>
            </a:r>
            <a:r>
              <a:rPr lang="en-US" sz="2400" dirty="0" smtClean="0">
                <a:latin typeface="+mj-lt"/>
              </a:rPr>
              <a:t>foot </a:t>
            </a:r>
            <a:r>
              <a:rPr lang="en-US" sz="2400" dirty="0">
                <a:latin typeface="+mj-lt"/>
              </a:rPr>
              <a:t>zone-  their condition can affect your </a:t>
            </a:r>
            <a:r>
              <a:rPr lang="en-US" sz="2400" dirty="0" smtClean="0">
                <a:latin typeface="+mj-lt"/>
              </a:rPr>
              <a:t>survival. </a:t>
            </a:r>
            <a:endParaRPr lang="en-US" sz="24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951" y="651730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INSIDE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951" y="651730"/>
            <a:ext cx="3678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For more information visit: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521324" y="5199062"/>
            <a:ext cx="4302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ucanr.edu/sites/forestry/Wildfire</a:t>
            </a:r>
            <a:endParaRPr lang="en-US" sz="2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2" t="19571" r="17321" b="4429"/>
          <a:stretch/>
        </p:blipFill>
        <p:spPr bwMode="auto">
          <a:xfrm rot="20946118">
            <a:off x="1242157" y="1641609"/>
            <a:ext cx="2577132" cy="3343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7" t="23143" r="57590" b="44714"/>
          <a:stretch/>
        </p:blipFill>
        <p:spPr bwMode="auto">
          <a:xfrm rot="478963">
            <a:off x="5590600" y="1402859"/>
            <a:ext cx="2844741" cy="36161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19428" r="16875" b="4001"/>
          <a:stretch/>
        </p:blipFill>
        <p:spPr bwMode="auto">
          <a:xfrm>
            <a:off x="3425658" y="1275789"/>
            <a:ext cx="2803691" cy="3578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200" y="45142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Conclusions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586694" y="913085"/>
            <a:ext cx="85573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Landscape</a:t>
            </a: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Fire </a:t>
            </a:r>
            <a:r>
              <a:rPr lang="en-US" sz="2400" dirty="0">
                <a:latin typeface="+mn-lt"/>
              </a:rPr>
              <a:t>safe </a:t>
            </a:r>
            <a:r>
              <a:rPr lang="en-US" sz="2400" dirty="0" smtClean="0">
                <a:latin typeface="+mn-lt"/>
              </a:rPr>
              <a:t>landscapes can be beautiful, safe, maintain privacy and save water</a:t>
            </a:r>
            <a:br>
              <a:rPr lang="en-US" sz="2400" dirty="0" smtClean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Placement of vegetation is key (away from vents, eves and decks</a:t>
            </a:r>
            <a:r>
              <a:rPr lang="en-US" sz="2400" dirty="0" smtClean="0">
                <a:latin typeface="+mn-lt"/>
              </a:rPr>
              <a:t>)</a:t>
            </a:r>
            <a:br>
              <a:rPr lang="en-US" sz="2400" dirty="0" smtClean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Maintenance is essential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+mn-lt"/>
              </a:rPr>
              <a:t>0 – 5 feet (non-combustible </a:t>
            </a:r>
            <a:r>
              <a:rPr lang="en-US" sz="2400" dirty="0">
                <a:latin typeface="+mn-lt"/>
              </a:rPr>
              <a:t>materials only)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+mn-lt"/>
              </a:rPr>
              <a:t>5 – 30 feet (</a:t>
            </a:r>
            <a:r>
              <a:rPr lang="en-US" sz="2400" dirty="0">
                <a:latin typeface="+mn-lt"/>
              </a:rPr>
              <a:t>lean, green and clean)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+mn-lt"/>
              </a:rPr>
              <a:t>30 – 100 feet </a:t>
            </a:r>
            <a:r>
              <a:rPr lang="en-US" sz="2400" dirty="0">
                <a:latin typeface="+mn-lt"/>
              </a:rPr>
              <a:t>(reduced fuel zone</a:t>
            </a:r>
            <a:r>
              <a:rPr lang="en-US" sz="2400" dirty="0" smtClean="0">
                <a:latin typeface="+mn-lt"/>
              </a:rPr>
              <a:t>)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52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200" y="45142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Conclusions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571945" y="903214"/>
            <a:ext cx="87575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House</a:t>
            </a: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Remove </a:t>
            </a:r>
            <a:r>
              <a:rPr lang="en-US" sz="2400" dirty="0">
                <a:latin typeface="+mn-lt"/>
              </a:rPr>
              <a:t>stored fuels and debris, clean gutters, maintain or improve roofing (class </a:t>
            </a:r>
            <a:r>
              <a:rPr lang="en-US" sz="2400" dirty="0" smtClean="0">
                <a:latin typeface="+mn-lt"/>
              </a:rPr>
              <a:t>A)</a:t>
            </a: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</a:t>
            </a:r>
            <a:r>
              <a:rPr lang="en-US" sz="2400" dirty="0" smtClean="0">
                <a:latin typeface="+mn-lt"/>
              </a:rPr>
              <a:t>hoose </a:t>
            </a:r>
            <a:r>
              <a:rPr lang="en-US" sz="2400" dirty="0">
                <a:latin typeface="+mn-lt"/>
              </a:rPr>
              <a:t>fire resistant building products during your next house project</a:t>
            </a:r>
          </a:p>
        </p:txBody>
      </p:sp>
    </p:spTree>
    <p:extLst>
      <p:ext uri="{BB962C8B-B14F-4D97-AF65-F5344CB8AC3E}">
        <p14:creationId xmlns:p14="http://schemas.microsoft.com/office/powerpoint/2010/main" val="230330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0" t="31454" r="5589" b="13143"/>
          <a:stretch/>
        </p:blipFill>
        <p:spPr bwMode="auto">
          <a:xfrm>
            <a:off x="876300" y="91440"/>
            <a:ext cx="7947660" cy="542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13080" y="5512233"/>
            <a:ext cx="52309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j-lt"/>
              </a:rPr>
              <a:t>Photo credit: Home Survival in Wildfire Prone Areas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84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9"/>
          <p:cNvSpPr>
            <a:spLocks noChangeArrowheads="1"/>
          </p:cNvSpPr>
          <p:nvPr/>
        </p:nvSpPr>
        <p:spPr bwMode="auto">
          <a:xfrm>
            <a:off x="76200" y="16002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40" name="Rectangle 3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7172" name="TextBox 12"/>
          <p:cNvSpPr txBox="1">
            <a:spLocks noChangeArrowheads="1"/>
          </p:cNvSpPr>
          <p:nvPr/>
        </p:nvSpPr>
        <p:spPr bwMode="auto">
          <a:xfrm>
            <a:off x="457200" y="1579110"/>
            <a:ext cx="825976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sz="3000" b="1" dirty="0" smtClean="0">
                <a:latin typeface="Calibri" pitchFamily="34" charset="0"/>
                <a:cs typeface="Calibri" pitchFamily="34" charset="0"/>
              </a:rPr>
              <a:t>UCCE </a:t>
            </a:r>
            <a:r>
              <a:rPr lang="en-US" sz="3000" b="1" dirty="0">
                <a:latin typeface="Calibri" pitchFamily="34" charset="0"/>
                <a:cs typeface="Calibri" pitchFamily="34" charset="0"/>
              </a:rPr>
              <a:t>Master Gardeners are here to </a:t>
            </a:r>
            <a:r>
              <a:rPr lang="en-US" sz="3000" b="1" dirty="0" smtClean="0">
                <a:latin typeface="Calibri" pitchFamily="34" charset="0"/>
                <a:cs typeface="Calibri" pitchFamily="34" charset="0"/>
              </a:rPr>
              <a:t>help!</a:t>
            </a:r>
            <a:br>
              <a:rPr lang="en-US" sz="30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30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30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3000" b="1" dirty="0" smtClean="0">
                <a:latin typeface="Calibri" pitchFamily="34" charset="0"/>
                <a:cs typeface="Calibri" pitchFamily="34" charset="0"/>
              </a:rPr>
              <a:t>Contact us: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sz="3000" b="1" dirty="0" smtClean="0">
                <a:latin typeface="Calibri" pitchFamily="34" charset="0"/>
                <a:cs typeface="Calibri" pitchFamily="34" charset="0"/>
              </a:rPr>
              <a:t>Website: </a:t>
            </a:r>
            <a:r>
              <a:rPr lang="en-US" sz="3000" dirty="0" smtClean="0">
                <a:latin typeface="Calibri" pitchFamily="34" charset="0"/>
                <a:cs typeface="Calibri" pitchFamily="34" charset="0"/>
              </a:rPr>
              <a:t>[Insert]</a:t>
            </a:r>
            <a:br>
              <a:rPr lang="en-US" sz="3000" dirty="0" smtClean="0">
                <a:latin typeface="Calibri" pitchFamily="34" charset="0"/>
                <a:cs typeface="Calibri" pitchFamily="34" charset="0"/>
              </a:rPr>
            </a:br>
            <a:r>
              <a:rPr lang="en-US" sz="3000" b="1" dirty="0" smtClean="0">
                <a:latin typeface="Calibri" pitchFamily="34" charset="0"/>
                <a:cs typeface="Calibri" pitchFamily="34" charset="0"/>
              </a:rPr>
              <a:t>Phone: </a:t>
            </a:r>
            <a:r>
              <a:rPr lang="en-US" sz="3000" dirty="0">
                <a:latin typeface="Calibri" pitchFamily="34" charset="0"/>
                <a:cs typeface="Calibri" pitchFamily="34" charset="0"/>
              </a:rPr>
              <a:t>[Insert]</a:t>
            </a:r>
            <a:endParaRPr lang="en-US" sz="30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sz="3000" b="1" dirty="0" smtClean="0">
                <a:latin typeface="Calibri" pitchFamily="34" charset="0"/>
                <a:cs typeface="Times New Roman" panose="02020603050405020304" pitchFamily="18" charset="0"/>
              </a:rPr>
              <a:t>Email: </a:t>
            </a:r>
            <a:r>
              <a:rPr lang="en-US" sz="3000" dirty="0">
                <a:latin typeface="Calibri" pitchFamily="34" charset="0"/>
                <a:cs typeface="Calibri" pitchFamily="34" charset="0"/>
              </a:rPr>
              <a:t>[Insert]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18538" y="6492875"/>
            <a:ext cx="4302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C5E276-9FDE-4143-AFB4-B5A9A27CEC6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547450" y="-1460500"/>
            <a:ext cx="9617075" cy="9617075"/>
          </a:xfrm>
          <a:prstGeom prst="ellipse">
            <a:avLst/>
          </a:prstGeom>
          <a:blipFill dpi="0" rotWithShape="1">
            <a:blip r:embed="rId3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23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199" y="602900"/>
            <a:ext cx="7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Stages of wildfire </a:t>
            </a:r>
            <a:endParaRPr lang="en-US" sz="24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919" y="5101485"/>
            <a:ext cx="41901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credit: </a:t>
            </a:r>
            <a:r>
              <a:rPr lang="en-US" sz="1200" dirty="0" smtClean="0"/>
              <a:t>Landscape </a:t>
            </a:r>
            <a:r>
              <a:rPr lang="en-US" sz="1200" dirty="0"/>
              <a:t>and Building Design for Bushfire Areas. Ramsay &amp; Rudolph, CSIRO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60" y="402840"/>
            <a:ext cx="5121084" cy="2383743"/>
          </a:xfrm>
          <a:prstGeom prst="rect">
            <a:avLst/>
          </a:prstGeom>
        </p:spPr>
      </p:pic>
      <p:pic>
        <p:nvPicPr>
          <p:cNvPr id="9" name="Picture 3" descr="C:\Documents and Settings\steveq\My Documents\CE_Advisor\WUI Outreach\RREA 2004-5\Fire front 2 pp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7660"/>
            <a:ext cx="4876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18" y="3428999"/>
            <a:ext cx="531617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45228-4776-40D5-8B52-812F6AA18FF6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528888"/>
            <a:ext cx="9144000" cy="1143000"/>
          </a:xfrm>
        </p:spPr>
        <p:txBody>
          <a:bodyPr/>
          <a:lstStyle/>
          <a:p>
            <a:pPr algn="ctr"/>
            <a:r>
              <a:rPr lang="en-US" altLang="en-US" sz="4400" b="1" dirty="0" smtClean="0"/>
              <a:t>Thank you! </a:t>
            </a:r>
            <a:r>
              <a:rPr lang="en-US" altLang="en-US" sz="4400" dirty="0" smtClean="0"/>
              <a:t/>
            </a:r>
            <a:br>
              <a:rPr lang="en-US" altLang="en-US" sz="4400" dirty="0" smtClean="0"/>
            </a:br>
            <a:r>
              <a:rPr lang="en-US" altLang="en-US" sz="4400" dirty="0" smtClean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7473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199" y="602900"/>
            <a:ext cx="7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How does a house burn from wildfire? </a:t>
            </a:r>
            <a:endParaRPr lang="en-US" sz="2400" b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736" y="1212677"/>
            <a:ext cx="6579930" cy="4408553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77279" y="1445003"/>
            <a:ext cx="448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Ember / Firebrand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78264" y="5584189"/>
            <a:ext cx="40853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</a:t>
            </a:r>
            <a:r>
              <a:rPr lang="en-US" sz="1200" dirty="0" smtClean="0"/>
              <a:t>credit</a:t>
            </a:r>
            <a:r>
              <a:rPr lang="en-US" sz="1200" dirty="0" smtClean="0"/>
              <a:t>: Insurance Institute for Business and Home Safety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20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199" y="602900"/>
            <a:ext cx="7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How does a house burn from wildfire? </a:t>
            </a:r>
            <a:endParaRPr lang="en-US" sz="24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7279" y="1260337"/>
            <a:ext cx="448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Ember / Firebrand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DSC00657.JPG"/>
          <p:cNvPicPr>
            <a:picLocks noChangeAspect="1"/>
          </p:cNvPicPr>
          <p:nvPr/>
        </p:nvPicPr>
        <p:blipFill rotWithShape="1">
          <a:blip r:embed="rId3" cstate="screen"/>
          <a:srcRect r="13939"/>
          <a:stretch/>
        </p:blipFill>
        <p:spPr>
          <a:xfrm>
            <a:off x="1258997" y="1215446"/>
            <a:ext cx="6588766" cy="4306450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77279" y="1400112"/>
            <a:ext cx="448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Radiant Heat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38344" y="5534277"/>
            <a:ext cx="29355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</a:t>
            </a:r>
            <a:r>
              <a:rPr lang="en-US" sz="1200" dirty="0" smtClean="0"/>
              <a:t>credit</a:t>
            </a:r>
            <a:r>
              <a:rPr lang="en-US" sz="1200" dirty="0" smtClean="0"/>
              <a:t>: Tennessee </a:t>
            </a:r>
            <a:r>
              <a:rPr lang="en-US" sz="1200" dirty="0"/>
              <a:t>Division of Forestry</a:t>
            </a:r>
          </a:p>
        </p:txBody>
      </p:sp>
    </p:spTree>
    <p:extLst>
      <p:ext uri="{BB962C8B-B14F-4D97-AF65-F5344CB8AC3E}">
        <p14:creationId xmlns:p14="http://schemas.microsoft.com/office/powerpoint/2010/main" val="302169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199" y="602900"/>
            <a:ext cx="7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How does a house burn from wildfire? </a:t>
            </a:r>
            <a:endParaRPr lang="en-US" sz="24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7279" y="1400112"/>
            <a:ext cx="448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Flame Contact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48" y="1106237"/>
            <a:ext cx="5730858" cy="4475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0421" y="1249721"/>
            <a:ext cx="448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Flame Contact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8264" y="5584189"/>
            <a:ext cx="40853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</a:t>
            </a:r>
            <a:r>
              <a:rPr lang="en-US" sz="1200" dirty="0" smtClean="0"/>
              <a:t>credit</a:t>
            </a:r>
            <a:r>
              <a:rPr lang="en-US" sz="1200" dirty="0" smtClean="0"/>
              <a:t>: Insurance Institute for Business and Home Safety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33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200" y="602900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Know the basics of fire: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06475" y="1321260"/>
            <a:ext cx="6626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Fuel + Oxygen + Heat = </a:t>
            </a:r>
            <a:r>
              <a:rPr lang="en-US" sz="2400" dirty="0" smtClean="0">
                <a:latin typeface="+mj-lt"/>
              </a:rPr>
              <a:t>Fire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+mj-lt"/>
              </a:rPr>
              <a:t>Which of </a:t>
            </a:r>
            <a:r>
              <a:rPr lang="en-US" sz="2400" dirty="0">
                <a:latin typeface="+mj-lt"/>
              </a:rPr>
              <a:t>these </a:t>
            </a:r>
            <a:r>
              <a:rPr lang="en-US" sz="2400" dirty="0" smtClean="0">
                <a:latin typeface="+mj-lt"/>
              </a:rPr>
              <a:t>three </a:t>
            </a:r>
            <a:r>
              <a:rPr lang="en-US" sz="2400" dirty="0">
                <a:latin typeface="+mj-lt"/>
              </a:rPr>
              <a:t>can 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you </a:t>
            </a:r>
            <a:r>
              <a:rPr lang="en-US" sz="2400" dirty="0">
                <a:latin typeface="+mj-lt"/>
              </a:rPr>
              <a:t>control?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Fuel is… anything that will burn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>
                <a:latin typeface="+mj-lt"/>
              </a:rPr>
              <a:t>Dry or dead vegetation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>
                <a:latin typeface="+mj-lt"/>
              </a:rPr>
              <a:t>Wood siding, roofing, fencing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>
                <a:latin typeface="+mj-lt"/>
              </a:rPr>
              <a:t>Trees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>
                <a:latin typeface="+mj-lt"/>
              </a:rPr>
              <a:t>Woody shrubs or perennials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400" dirty="0">
                <a:latin typeface="+mj-lt"/>
              </a:rPr>
              <a:t>Landscape mulch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1389" y="5495618"/>
            <a:ext cx="4480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Photo credit: MorgueFile.com – 46birds</a:t>
            </a:r>
            <a:endParaRPr lang="en-US" sz="1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70" t="-467" r="44570" b="467"/>
          <a:stretch/>
        </p:blipFill>
        <p:spPr>
          <a:xfrm>
            <a:off x="1822769" y="555750"/>
            <a:ext cx="7308875" cy="48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RBrand_UC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ANRBrand_MG_3</Template>
  <TotalTime>1406</TotalTime>
  <Words>1049</Words>
  <Application>Microsoft Office PowerPoint</Application>
  <PresentationFormat>On-screen Show (4:3)</PresentationFormat>
  <Paragraphs>227</Paragraphs>
  <Slides>50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ANRBrand_UCCE</vt:lpstr>
      <vt:lpstr>Custom Design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 Womack</dc:creator>
  <cp:lastModifiedBy>Melissa Womack</cp:lastModifiedBy>
  <cp:revision>43</cp:revision>
  <dcterms:created xsi:type="dcterms:W3CDTF">2015-03-31T21:47:32Z</dcterms:created>
  <dcterms:modified xsi:type="dcterms:W3CDTF">2015-08-24T15:34:48Z</dcterms:modified>
</cp:coreProperties>
</file>