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36"/>
  </p:notesMasterIdLst>
  <p:handoutMasterIdLst>
    <p:handoutMasterId r:id="rId37"/>
  </p:handoutMasterIdLst>
  <p:sldIdLst>
    <p:sldId id="349" r:id="rId3"/>
    <p:sldId id="329" r:id="rId4"/>
    <p:sldId id="278" r:id="rId5"/>
    <p:sldId id="297" r:id="rId6"/>
    <p:sldId id="277" r:id="rId7"/>
    <p:sldId id="353" r:id="rId8"/>
    <p:sldId id="354" r:id="rId9"/>
    <p:sldId id="355" r:id="rId10"/>
    <p:sldId id="356" r:id="rId11"/>
    <p:sldId id="357" r:id="rId12"/>
    <p:sldId id="358" r:id="rId13"/>
    <p:sldId id="359" r:id="rId14"/>
    <p:sldId id="360" r:id="rId15"/>
    <p:sldId id="361" r:id="rId16"/>
    <p:sldId id="362" r:id="rId17"/>
    <p:sldId id="363" r:id="rId18"/>
    <p:sldId id="364" r:id="rId19"/>
    <p:sldId id="365" r:id="rId20"/>
    <p:sldId id="366" r:id="rId21"/>
    <p:sldId id="367" r:id="rId22"/>
    <p:sldId id="368" r:id="rId23"/>
    <p:sldId id="369" r:id="rId24"/>
    <p:sldId id="370" r:id="rId25"/>
    <p:sldId id="371" r:id="rId26"/>
    <p:sldId id="372" r:id="rId27"/>
    <p:sldId id="373" r:id="rId28"/>
    <p:sldId id="374" r:id="rId29"/>
    <p:sldId id="375" r:id="rId30"/>
    <p:sldId id="376" r:id="rId31"/>
    <p:sldId id="377" r:id="rId32"/>
    <p:sldId id="280" r:id="rId33"/>
    <p:sldId id="352" r:id="rId34"/>
    <p:sldId id="344" r:id="rId35"/>
  </p:sldIdLst>
  <p:sldSz cx="9144000" cy="6858000" type="screen4x3"/>
  <p:notesSz cx="6950075" cy="92360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BF1"/>
    <a:srgbClr val="EABB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0" autoAdjust="0"/>
    <p:restoredTop sz="81818" autoAdjust="0"/>
  </p:normalViewPr>
  <p:slideViewPr>
    <p:cSldViewPr snapToGrid="0" snapToObjects="1" showGuides="1">
      <p:cViewPr>
        <p:scale>
          <a:sx n="66" d="100"/>
          <a:sy n="66" d="100"/>
        </p:scale>
        <p:origin x="-1524"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2492" tIns="46246" rIns="92492" bIns="46246" rtlCol="0"/>
          <a:lstStyle>
            <a:lvl1pPr algn="l">
              <a:defRPr sz="1200"/>
            </a:lvl1pPr>
          </a:lstStyle>
          <a:p>
            <a:pPr>
              <a:defRPr/>
            </a:pPr>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2492" tIns="46246" rIns="92492" bIns="46246" rtlCol="0"/>
          <a:lstStyle>
            <a:lvl1pPr algn="r">
              <a:defRPr sz="1200"/>
            </a:lvl1pPr>
          </a:lstStyle>
          <a:p>
            <a:pPr>
              <a:defRPr/>
            </a:pPr>
            <a:fld id="{830BAB0E-4665-4213-B339-71DEA1618686}" type="datetimeFigureOut">
              <a:rPr lang="en-US"/>
              <a:pPr>
                <a:defRPr/>
              </a:pPr>
              <a:t>8/20/2015</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2492" tIns="46246" rIns="92492" bIns="46246"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2492" tIns="46246" rIns="92492" bIns="46246" rtlCol="0" anchor="b"/>
          <a:lstStyle>
            <a:lvl1pPr algn="r">
              <a:defRPr sz="1200"/>
            </a:lvl1pPr>
          </a:lstStyle>
          <a:p>
            <a:pPr>
              <a:defRPr/>
            </a:pPr>
            <a:fld id="{E0192F0D-56BE-4646-8A9F-07C271FF234C}" type="slidenum">
              <a:rPr lang="en-US"/>
              <a:pPr>
                <a:defRPr/>
              </a:pPr>
              <a:t>‹#›</a:t>
            </a:fld>
            <a:endParaRPr lang="en-US"/>
          </a:p>
        </p:txBody>
      </p:sp>
    </p:spTree>
    <p:extLst>
      <p:ext uri="{BB962C8B-B14F-4D97-AF65-F5344CB8AC3E}">
        <p14:creationId xmlns:p14="http://schemas.microsoft.com/office/powerpoint/2010/main" val="3322053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2492" tIns="46246" rIns="92492" bIns="46246" rtlCol="0"/>
          <a:lstStyle>
            <a:lvl1pPr algn="l">
              <a:defRPr sz="1200"/>
            </a:lvl1pPr>
          </a:lstStyle>
          <a:p>
            <a:pPr>
              <a:defRPr/>
            </a:pPr>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2492" tIns="46246" rIns="92492" bIns="46246" rtlCol="0"/>
          <a:lstStyle>
            <a:lvl1pPr algn="r">
              <a:defRPr sz="1200"/>
            </a:lvl1pPr>
          </a:lstStyle>
          <a:p>
            <a:pPr>
              <a:defRPr/>
            </a:pPr>
            <a:fld id="{520694AE-0F07-4920-AD0B-2696926B049B}" type="datetimeFigureOut">
              <a:rPr lang="en-US"/>
              <a:pPr>
                <a:defRPr/>
              </a:pPr>
              <a:t>8/20/2015</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pPr lvl="0"/>
            <a:endParaRPr lang="en-US" noProof="0" smtClean="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2492" tIns="46246" rIns="92492" bIns="4624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2492" tIns="46246" rIns="92492" bIns="46246"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2492" tIns="46246" rIns="92492" bIns="46246" rtlCol="0" anchor="b"/>
          <a:lstStyle>
            <a:lvl1pPr algn="r">
              <a:defRPr sz="1200"/>
            </a:lvl1pPr>
          </a:lstStyle>
          <a:p>
            <a:pPr>
              <a:defRPr/>
            </a:pPr>
            <a:fld id="{D142E240-A708-47D8-B4C2-88F1104A4ED7}" type="slidenum">
              <a:rPr lang="en-US"/>
              <a:pPr>
                <a:defRPr/>
              </a:pPr>
              <a:t>‹#›</a:t>
            </a:fld>
            <a:endParaRPr lang="en-US"/>
          </a:p>
        </p:txBody>
      </p:sp>
    </p:spTree>
    <p:extLst>
      <p:ext uri="{BB962C8B-B14F-4D97-AF65-F5344CB8AC3E}">
        <p14:creationId xmlns:p14="http://schemas.microsoft.com/office/powerpoint/2010/main" val="10786659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6703A5F-F509-4BF6-8201-41353B526194}" type="slidenum">
              <a:rPr lang="en-US" altLang="en-US" smtClean="0">
                <a:latin typeface="Arial" panose="020B0604020202020204" pitchFamily="34" charset="0"/>
              </a:rPr>
              <a:pPr/>
              <a:t>2</a:t>
            </a:fld>
            <a:endParaRPr lang="en-US" altLang="en-US" smtClean="0">
              <a:latin typeface="Arial" panose="020B0604020202020204" pitchFamily="34" charset="0"/>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100" smtClean="0">
              <a:solidFill>
                <a:srgbClr val="000000"/>
              </a:solidFill>
              <a:latin typeface="Lucida Grande"/>
            </a:endParaRPr>
          </a:p>
        </p:txBody>
      </p:sp>
    </p:spTree>
    <p:extLst>
      <p:ext uri="{BB962C8B-B14F-4D97-AF65-F5344CB8AC3E}">
        <p14:creationId xmlns:p14="http://schemas.microsoft.com/office/powerpoint/2010/main" val="3092373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11</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12</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13</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14</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15</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16</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17</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18</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19</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20</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022C697-B5A2-4362-BE45-F87225FF3CAA}" type="slidenum">
              <a:rPr lang="en-US" altLang="en-US" smtClean="0"/>
              <a:pPr/>
              <a:t>3</a:t>
            </a:fld>
            <a:endParaRPr lang="en-US" altLang="en-US" smtClean="0"/>
          </a:p>
        </p:txBody>
      </p:sp>
    </p:spTree>
    <p:extLst>
      <p:ext uri="{BB962C8B-B14F-4D97-AF65-F5344CB8AC3E}">
        <p14:creationId xmlns:p14="http://schemas.microsoft.com/office/powerpoint/2010/main" val="1301930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21</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22</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23</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24</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25</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26</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27</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28</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29</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0E87638-3D0A-4C0E-BC21-578B4A75A959}" type="slidenum">
              <a:rPr lang="en-US" altLang="en-US" smtClean="0"/>
              <a:pPr/>
              <a:t>30</a:t>
            </a:fld>
            <a:endParaRPr lang="en-US" altLang="en-US" smtClean="0"/>
          </a:p>
        </p:txBody>
      </p:sp>
    </p:spTree>
    <p:extLst>
      <p:ext uri="{BB962C8B-B14F-4D97-AF65-F5344CB8AC3E}">
        <p14:creationId xmlns:p14="http://schemas.microsoft.com/office/powerpoint/2010/main" val="1273871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4</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A2B3DE0-1ABE-4521-987B-92C208404DF5}" type="slidenum">
              <a:rPr lang="en-US" altLang="en-US" smtClean="0"/>
              <a:pPr/>
              <a:t>31</a:t>
            </a:fld>
            <a:endParaRPr lang="en-US" altLang="en-US" smtClean="0"/>
          </a:p>
        </p:txBody>
      </p:sp>
    </p:spTree>
    <p:extLst>
      <p:ext uri="{BB962C8B-B14F-4D97-AF65-F5344CB8AC3E}">
        <p14:creationId xmlns:p14="http://schemas.microsoft.com/office/powerpoint/2010/main" val="3699680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6703A5F-F509-4BF6-8201-41353B526194}" type="slidenum">
              <a:rPr lang="en-US" altLang="en-US" smtClean="0">
                <a:latin typeface="Arial" panose="020B0604020202020204" pitchFamily="34" charset="0"/>
              </a:rPr>
              <a:pPr/>
              <a:t>32</a:t>
            </a:fld>
            <a:endParaRPr lang="en-US" altLang="en-US" smtClean="0">
              <a:latin typeface="Arial" panose="020B0604020202020204" pitchFamily="34" charset="0"/>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100" smtClean="0">
              <a:solidFill>
                <a:srgbClr val="000000"/>
              </a:solidFill>
              <a:latin typeface="Lucida Grande"/>
            </a:endParaRPr>
          </a:p>
        </p:txBody>
      </p:sp>
    </p:spTree>
    <p:extLst>
      <p:ext uri="{BB962C8B-B14F-4D97-AF65-F5344CB8AC3E}">
        <p14:creationId xmlns:p14="http://schemas.microsoft.com/office/powerpoint/2010/main" val="3624494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
        <p:nvSpPr>
          <p:cNvPr id="11366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0750">
              <a:spcBef>
                <a:spcPct val="30000"/>
              </a:spcBef>
              <a:defRPr sz="1200">
                <a:solidFill>
                  <a:schemeClr val="tx1"/>
                </a:solidFill>
                <a:latin typeface="Calibri" panose="020F0502020204030204" pitchFamily="34" charset="0"/>
              </a:defRPr>
            </a:lvl1pPr>
            <a:lvl2pPr marL="742950" indent="-285750" defTabSz="920750">
              <a:spcBef>
                <a:spcPct val="30000"/>
              </a:spcBef>
              <a:defRPr sz="1200">
                <a:solidFill>
                  <a:schemeClr val="tx1"/>
                </a:solidFill>
                <a:latin typeface="Calibri" panose="020F0502020204030204" pitchFamily="34" charset="0"/>
              </a:defRPr>
            </a:lvl2pPr>
            <a:lvl3pPr marL="1143000" indent="-228600" defTabSz="920750">
              <a:spcBef>
                <a:spcPct val="30000"/>
              </a:spcBef>
              <a:defRPr sz="1200">
                <a:solidFill>
                  <a:schemeClr val="tx1"/>
                </a:solidFill>
                <a:latin typeface="Calibri" panose="020F0502020204030204" pitchFamily="34" charset="0"/>
              </a:defRPr>
            </a:lvl3pPr>
            <a:lvl4pPr marL="1600200" indent="-228600" defTabSz="920750">
              <a:spcBef>
                <a:spcPct val="30000"/>
              </a:spcBef>
              <a:defRPr sz="1200">
                <a:solidFill>
                  <a:schemeClr val="tx1"/>
                </a:solidFill>
                <a:latin typeface="Calibri" panose="020F0502020204030204" pitchFamily="34" charset="0"/>
              </a:defRPr>
            </a:lvl4pPr>
            <a:lvl5pPr marL="2057400" indent="-228600" defTabSz="920750">
              <a:spcBef>
                <a:spcPct val="30000"/>
              </a:spcBef>
              <a:defRPr sz="1200">
                <a:solidFill>
                  <a:schemeClr val="tx1"/>
                </a:solidFill>
                <a:latin typeface="Calibri" panose="020F0502020204030204" pitchFamily="34" charset="0"/>
              </a:defRPr>
            </a:lvl5pPr>
            <a:lvl6pPr marL="2514600" indent="-228600" defTabSz="92075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075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075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r>
              <a:rPr lang="en-US" altLang="en-US" sz="1100" smtClean="0">
                <a:latin typeface="Arial" panose="020B0604020202020204" pitchFamily="34" charset="0"/>
              </a:rPr>
              <a:t>Master Gardener Program Overview by Sue Mosbacher</a:t>
            </a:r>
          </a:p>
        </p:txBody>
      </p:sp>
      <p:sp>
        <p:nvSpPr>
          <p:cNvPr id="1136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0750">
              <a:spcBef>
                <a:spcPct val="30000"/>
              </a:spcBef>
              <a:defRPr sz="1200">
                <a:solidFill>
                  <a:schemeClr val="tx1"/>
                </a:solidFill>
                <a:latin typeface="Calibri" panose="020F0502020204030204" pitchFamily="34" charset="0"/>
              </a:defRPr>
            </a:lvl1pPr>
            <a:lvl2pPr marL="742950" indent="-285750" defTabSz="920750">
              <a:spcBef>
                <a:spcPct val="30000"/>
              </a:spcBef>
              <a:defRPr sz="1200">
                <a:solidFill>
                  <a:schemeClr val="tx1"/>
                </a:solidFill>
                <a:latin typeface="Calibri" panose="020F0502020204030204" pitchFamily="34" charset="0"/>
              </a:defRPr>
            </a:lvl2pPr>
            <a:lvl3pPr marL="1143000" indent="-228600" defTabSz="920750">
              <a:spcBef>
                <a:spcPct val="30000"/>
              </a:spcBef>
              <a:defRPr sz="1200">
                <a:solidFill>
                  <a:schemeClr val="tx1"/>
                </a:solidFill>
                <a:latin typeface="Calibri" panose="020F0502020204030204" pitchFamily="34" charset="0"/>
              </a:defRPr>
            </a:lvl3pPr>
            <a:lvl4pPr marL="1600200" indent="-228600" defTabSz="920750">
              <a:spcBef>
                <a:spcPct val="30000"/>
              </a:spcBef>
              <a:defRPr sz="1200">
                <a:solidFill>
                  <a:schemeClr val="tx1"/>
                </a:solidFill>
                <a:latin typeface="Calibri" panose="020F0502020204030204" pitchFamily="34" charset="0"/>
              </a:defRPr>
            </a:lvl4pPr>
            <a:lvl5pPr marL="2057400" indent="-228600" defTabSz="920750">
              <a:spcBef>
                <a:spcPct val="30000"/>
              </a:spcBef>
              <a:defRPr sz="1200">
                <a:solidFill>
                  <a:schemeClr val="tx1"/>
                </a:solidFill>
                <a:latin typeface="Calibri" panose="020F0502020204030204" pitchFamily="34" charset="0"/>
              </a:defRPr>
            </a:lvl5pPr>
            <a:lvl6pPr marL="2514600" indent="-228600" defTabSz="92075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075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075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r>
              <a:rPr lang="en-US" altLang="en-US" sz="1100" smtClean="0">
                <a:latin typeface="Arial" panose="020B0604020202020204" pitchFamily="34" charset="0"/>
              </a:rPr>
              <a:t>11/27/2012</a:t>
            </a:r>
          </a:p>
        </p:txBody>
      </p:sp>
      <p:sp>
        <p:nvSpPr>
          <p:cNvPr id="11367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750">
              <a:spcBef>
                <a:spcPct val="30000"/>
              </a:spcBef>
              <a:defRPr sz="1200">
                <a:solidFill>
                  <a:schemeClr val="tx1"/>
                </a:solidFill>
                <a:latin typeface="Calibri" panose="020F0502020204030204" pitchFamily="34" charset="0"/>
              </a:defRPr>
            </a:lvl1pPr>
            <a:lvl2pPr marL="742950" indent="-285750" defTabSz="920750">
              <a:spcBef>
                <a:spcPct val="30000"/>
              </a:spcBef>
              <a:defRPr sz="1200">
                <a:solidFill>
                  <a:schemeClr val="tx1"/>
                </a:solidFill>
                <a:latin typeface="Calibri" panose="020F0502020204030204" pitchFamily="34" charset="0"/>
              </a:defRPr>
            </a:lvl2pPr>
            <a:lvl3pPr marL="1143000" indent="-228600" defTabSz="920750">
              <a:spcBef>
                <a:spcPct val="30000"/>
              </a:spcBef>
              <a:defRPr sz="1200">
                <a:solidFill>
                  <a:schemeClr val="tx1"/>
                </a:solidFill>
                <a:latin typeface="Calibri" panose="020F0502020204030204" pitchFamily="34" charset="0"/>
              </a:defRPr>
            </a:lvl3pPr>
            <a:lvl4pPr marL="1600200" indent="-228600" defTabSz="920750">
              <a:spcBef>
                <a:spcPct val="30000"/>
              </a:spcBef>
              <a:defRPr sz="1200">
                <a:solidFill>
                  <a:schemeClr val="tx1"/>
                </a:solidFill>
                <a:latin typeface="Calibri" panose="020F0502020204030204" pitchFamily="34" charset="0"/>
              </a:defRPr>
            </a:lvl4pPr>
            <a:lvl5pPr marL="2057400" indent="-228600" defTabSz="920750">
              <a:spcBef>
                <a:spcPct val="30000"/>
              </a:spcBef>
              <a:defRPr sz="1200">
                <a:solidFill>
                  <a:schemeClr val="tx1"/>
                </a:solidFill>
                <a:latin typeface="Calibri" panose="020F0502020204030204" pitchFamily="34" charset="0"/>
              </a:defRPr>
            </a:lvl5pPr>
            <a:lvl6pPr marL="2514600" indent="-228600" defTabSz="92075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075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075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r>
              <a:rPr lang="en-US" altLang="en-US" sz="1100" smtClean="0">
                <a:latin typeface="Arial" panose="020B0604020202020204" pitchFamily="34" charset="0"/>
              </a:rPr>
              <a:t>Amador County Master Gardener Training - 2013</a:t>
            </a:r>
          </a:p>
        </p:txBody>
      </p:sp>
      <p:sp>
        <p:nvSpPr>
          <p:cNvPr id="11367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750">
              <a:spcBef>
                <a:spcPct val="30000"/>
              </a:spcBef>
              <a:defRPr sz="1200">
                <a:solidFill>
                  <a:schemeClr val="tx1"/>
                </a:solidFill>
                <a:latin typeface="Calibri" panose="020F0502020204030204" pitchFamily="34" charset="0"/>
              </a:defRPr>
            </a:lvl1pPr>
            <a:lvl2pPr marL="742950" indent="-285750" defTabSz="920750">
              <a:spcBef>
                <a:spcPct val="30000"/>
              </a:spcBef>
              <a:defRPr sz="1200">
                <a:solidFill>
                  <a:schemeClr val="tx1"/>
                </a:solidFill>
                <a:latin typeface="Calibri" panose="020F0502020204030204" pitchFamily="34" charset="0"/>
              </a:defRPr>
            </a:lvl2pPr>
            <a:lvl3pPr marL="1143000" indent="-228600" defTabSz="920750">
              <a:spcBef>
                <a:spcPct val="30000"/>
              </a:spcBef>
              <a:defRPr sz="1200">
                <a:solidFill>
                  <a:schemeClr val="tx1"/>
                </a:solidFill>
                <a:latin typeface="Calibri" panose="020F0502020204030204" pitchFamily="34" charset="0"/>
              </a:defRPr>
            </a:lvl3pPr>
            <a:lvl4pPr marL="1600200" indent="-228600" defTabSz="920750">
              <a:spcBef>
                <a:spcPct val="30000"/>
              </a:spcBef>
              <a:defRPr sz="1200">
                <a:solidFill>
                  <a:schemeClr val="tx1"/>
                </a:solidFill>
                <a:latin typeface="Calibri" panose="020F0502020204030204" pitchFamily="34" charset="0"/>
              </a:defRPr>
            </a:lvl4pPr>
            <a:lvl5pPr marL="2057400" indent="-228600" defTabSz="920750">
              <a:spcBef>
                <a:spcPct val="30000"/>
              </a:spcBef>
              <a:defRPr sz="1200">
                <a:solidFill>
                  <a:schemeClr val="tx1"/>
                </a:solidFill>
                <a:latin typeface="Calibri" panose="020F0502020204030204" pitchFamily="34" charset="0"/>
              </a:defRPr>
            </a:lvl5pPr>
            <a:lvl6pPr marL="2514600" indent="-228600" defTabSz="92075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075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075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9E8523-828B-444D-A5F5-EEEA7A25EBB6}" type="slidenum">
              <a:rPr lang="en-US" altLang="en-US" sz="1100" smtClean="0">
                <a:latin typeface="Arial" panose="020B0604020202020204" pitchFamily="34" charset="0"/>
              </a:rPr>
              <a:pPr>
                <a:spcBef>
                  <a:spcPct val="0"/>
                </a:spcBef>
              </a:pPr>
              <a:t>33</a:t>
            </a:fld>
            <a:endParaRPr lang="en-US" altLang="en-US" sz="1100" smtClean="0">
              <a:latin typeface="Arial" panose="020B0604020202020204" pitchFamily="34" charset="0"/>
            </a:endParaRPr>
          </a:p>
        </p:txBody>
      </p:sp>
    </p:spTree>
    <p:extLst>
      <p:ext uri="{BB962C8B-B14F-4D97-AF65-F5344CB8AC3E}">
        <p14:creationId xmlns:p14="http://schemas.microsoft.com/office/powerpoint/2010/main" val="4106224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0E87638-3D0A-4C0E-BC21-578B4A75A959}" type="slidenum">
              <a:rPr lang="en-US" altLang="en-US" smtClean="0"/>
              <a:pPr/>
              <a:t>5</a:t>
            </a:fld>
            <a:endParaRPr lang="en-US" altLang="en-US" smtClean="0"/>
          </a:p>
        </p:txBody>
      </p:sp>
    </p:spTree>
    <p:extLst>
      <p:ext uri="{BB962C8B-B14F-4D97-AF65-F5344CB8AC3E}">
        <p14:creationId xmlns:p14="http://schemas.microsoft.com/office/powerpoint/2010/main" val="127387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0E87638-3D0A-4C0E-BC21-578B4A75A959}" type="slidenum">
              <a:rPr lang="en-US" altLang="en-US" smtClean="0"/>
              <a:pPr/>
              <a:t>6</a:t>
            </a:fld>
            <a:endParaRPr lang="en-US" altLang="en-US" smtClean="0"/>
          </a:p>
        </p:txBody>
      </p:sp>
    </p:spTree>
    <p:extLst>
      <p:ext uri="{BB962C8B-B14F-4D97-AF65-F5344CB8AC3E}">
        <p14:creationId xmlns:p14="http://schemas.microsoft.com/office/powerpoint/2010/main" val="127387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0E87638-3D0A-4C0E-BC21-578B4A75A959}" type="slidenum">
              <a:rPr lang="en-US" altLang="en-US" smtClean="0"/>
              <a:pPr/>
              <a:t>7</a:t>
            </a:fld>
            <a:endParaRPr lang="en-US" altLang="en-US" smtClean="0"/>
          </a:p>
        </p:txBody>
      </p:sp>
    </p:spTree>
    <p:extLst>
      <p:ext uri="{BB962C8B-B14F-4D97-AF65-F5344CB8AC3E}">
        <p14:creationId xmlns:p14="http://schemas.microsoft.com/office/powerpoint/2010/main" val="1273871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8</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9</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50888" indent="-288925">
              <a:defRPr>
                <a:solidFill>
                  <a:schemeClr val="tx1"/>
                </a:solidFill>
                <a:latin typeface="Calibri" panose="020F0502020204030204" pitchFamily="34" charset="0"/>
                <a:ea typeface="MS PGothic" panose="020B0600070205080204" pitchFamily="34" charset="-128"/>
              </a:defRPr>
            </a:lvl2pPr>
            <a:lvl3pPr marL="1155700" indent="-230188">
              <a:defRPr>
                <a:solidFill>
                  <a:schemeClr val="tx1"/>
                </a:solidFill>
                <a:latin typeface="Calibri" panose="020F0502020204030204" pitchFamily="34" charset="0"/>
                <a:ea typeface="MS PGothic" panose="020B0600070205080204" pitchFamily="34" charset="-128"/>
              </a:defRPr>
            </a:lvl3pPr>
            <a:lvl4pPr marL="1617663" indent="-230188">
              <a:defRPr>
                <a:solidFill>
                  <a:schemeClr val="tx1"/>
                </a:solidFill>
                <a:latin typeface="Calibri" panose="020F0502020204030204" pitchFamily="34" charset="0"/>
                <a:ea typeface="MS PGothic" panose="020B0600070205080204" pitchFamily="34" charset="-128"/>
              </a:defRPr>
            </a:lvl4pPr>
            <a:lvl5pPr marL="2079625" indent="-230188">
              <a:defRPr>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E0D13D-49F2-4E9D-BAA3-711ACBBFBF66}" type="slidenum">
              <a:rPr lang="en-US" altLang="en-US" smtClean="0"/>
              <a:pPr/>
              <a:t>10</a:t>
            </a:fld>
            <a:endParaRPr lang="en-US" altLang="en-US" smtClean="0"/>
          </a:p>
        </p:txBody>
      </p:sp>
    </p:spTree>
    <p:extLst>
      <p:ext uri="{BB962C8B-B14F-4D97-AF65-F5344CB8AC3E}">
        <p14:creationId xmlns:p14="http://schemas.microsoft.com/office/powerpoint/2010/main" val="381454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063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3DFA94-AB48-4A69-9EBF-A9746968F11F}" type="slidenum">
              <a:rPr lang="en-US" altLang="en-US"/>
              <a:pPr>
                <a:defRPr/>
              </a:pPr>
              <a:t>‹#›</a:t>
            </a:fld>
            <a:endParaRPr lang="en-US" altLang="en-US"/>
          </a:p>
        </p:txBody>
      </p:sp>
    </p:spTree>
    <p:extLst>
      <p:ext uri="{BB962C8B-B14F-4D97-AF65-F5344CB8AC3E}">
        <p14:creationId xmlns:p14="http://schemas.microsoft.com/office/powerpoint/2010/main" val="63142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9A7C3-70DD-4F8A-B066-11B3879231B4}" type="slidenum">
              <a:rPr lang="en-US" altLang="en-US"/>
              <a:pPr>
                <a:defRPr/>
              </a:pPr>
              <a:t>‹#›</a:t>
            </a:fld>
            <a:endParaRPr lang="en-US" altLang="en-US"/>
          </a:p>
        </p:txBody>
      </p:sp>
    </p:spTree>
    <p:extLst>
      <p:ext uri="{BB962C8B-B14F-4D97-AF65-F5344CB8AC3E}">
        <p14:creationId xmlns:p14="http://schemas.microsoft.com/office/powerpoint/2010/main" val="397659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
          <p:cNvSpPr>
            <a:spLocks noGrp="1"/>
          </p:cNvSpPr>
          <p:nvPr>
            <p:ph type="sldNum" sz="quarter" idx="10"/>
          </p:nvPr>
        </p:nvSpPr>
        <p:spPr/>
        <p:txBody>
          <a:bodyPr/>
          <a:lstStyle>
            <a:lvl1pPr>
              <a:defRPr/>
            </a:lvl1pPr>
          </a:lstStyle>
          <a:p>
            <a:pPr>
              <a:defRPr/>
            </a:pPr>
            <a:fld id="{AD385249-FC0C-4428-9B22-7D6FA4FCA6A7}" type="slidenum">
              <a:rPr lang="en-US"/>
              <a:pPr>
                <a:defRPr/>
              </a:pPr>
              <a:t>‹#›</a:t>
            </a:fld>
            <a:endParaRPr lang="en-US" dirty="0"/>
          </a:p>
        </p:txBody>
      </p:sp>
    </p:spTree>
    <p:extLst>
      <p:ext uri="{BB962C8B-B14F-4D97-AF65-F5344CB8AC3E}">
        <p14:creationId xmlns:p14="http://schemas.microsoft.com/office/powerpoint/2010/main" val="291828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46157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
          <p:cNvSpPr>
            <a:spLocks noGrp="1"/>
          </p:cNvSpPr>
          <p:nvPr>
            <p:ph type="sldNum" sz="quarter" idx="10"/>
          </p:nvPr>
        </p:nvSpPr>
        <p:spPr/>
        <p:txBody>
          <a:bodyPr/>
          <a:lstStyle>
            <a:lvl1pPr>
              <a:defRPr/>
            </a:lvl1pPr>
          </a:lstStyle>
          <a:p>
            <a:pPr>
              <a:defRPr/>
            </a:pPr>
            <a:fld id="{AD36DB16-89F5-4C07-8D1C-6B774CEDA612}" type="slidenum">
              <a:rPr lang="en-US"/>
              <a:pPr>
                <a:defRPr/>
              </a:pPr>
              <a:t>‹#›</a:t>
            </a:fld>
            <a:endParaRPr lang="en-US" dirty="0"/>
          </a:p>
        </p:txBody>
      </p:sp>
    </p:spTree>
    <p:extLst>
      <p:ext uri="{BB962C8B-B14F-4D97-AF65-F5344CB8AC3E}">
        <p14:creationId xmlns:p14="http://schemas.microsoft.com/office/powerpoint/2010/main" val="5153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4895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18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7775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2932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alpha val="38823"/>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lnSpc>
                <a:spcPct val="80000"/>
              </a:lnSpc>
              <a:spcBef>
                <a:spcPct val="20000"/>
              </a:spcBef>
              <a:buFontTx/>
              <a:buChar char="•"/>
              <a:defRPr>
                <a:latin typeface="Humana Sans ITC Std Medium" pitchFamily="50" charset="0"/>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lnSpc>
                <a:spcPct val="80000"/>
              </a:lnSpc>
              <a:spcBef>
                <a:spcPct val="20000"/>
              </a:spcBef>
              <a:buFontTx/>
              <a:buChar char="•"/>
              <a:defRPr>
                <a:latin typeface="Humana Sans ITC Std Medium" pitchFamily="50"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959767E-2853-40B1-AF51-6CDBAA85BBC6}" type="slidenum">
              <a:rPr lang="en-US" altLang="en-US"/>
              <a:pPr>
                <a:defRPr/>
              </a:pPr>
              <a:t>‹#›</a:t>
            </a:fld>
            <a:endParaRPr lang="en-US" altLang="en-US"/>
          </a:p>
        </p:txBody>
      </p:sp>
    </p:spTree>
    <p:extLst>
      <p:ext uri="{BB962C8B-B14F-4D97-AF65-F5344CB8AC3E}">
        <p14:creationId xmlns:p14="http://schemas.microsoft.com/office/powerpoint/2010/main" val="5787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Wave+ANRLogo+M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3688" y="5811838"/>
            <a:ext cx="88519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Slide Number Placeholder 1"/>
          <p:cNvSpPr>
            <a:spLocks noGrp="1"/>
          </p:cNvSpPr>
          <p:nvPr>
            <p:ph type="sldNum" sz="quarter" idx="4"/>
          </p:nvPr>
        </p:nvSpPr>
        <p:spPr>
          <a:xfrm>
            <a:off x="8618538" y="6492875"/>
            <a:ext cx="430212"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pPr>
              <a:defRPr/>
            </a:pPr>
            <a:fld id="{808AD698-1F00-47CD-8D89-EFE3D0F4B7E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51" r:id="rId1"/>
    <p:sldLayoutId id="2147483847" r:id="rId2"/>
    <p:sldLayoutId id="2147483852" r:id="rId3"/>
    <p:sldLayoutId id="2147483848" r:id="rId4"/>
    <p:sldLayoutId id="2147483853" r:id="rId5"/>
    <p:sldLayoutId id="2147483854" r:id="rId6"/>
    <p:sldLayoutId id="2147483855" r:id="rId7"/>
    <p:sldLayoutId id="2147483856" r:id="rId8"/>
    <p:sldLayoutId id="2147483857" r:id="rId9"/>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sz="3200" b="1" kern="1200">
          <a:solidFill>
            <a:schemeClr val="tx1"/>
          </a:solidFill>
          <a:latin typeface="+mj-lt"/>
          <a:ea typeface="MS PGothic" panose="020B0600070205080204" pitchFamily="34" charset="-128"/>
          <a:cs typeface="ＭＳ Ｐゴシック" charset="0"/>
        </a:defRPr>
      </a:lvl1pPr>
      <a:lvl2pPr algn="l" defTabSz="457200" rtl="0" eaLnBrk="0" fontAlgn="base" hangingPunct="0">
        <a:spcBef>
          <a:spcPct val="0"/>
        </a:spcBef>
        <a:spcAft>
          <a:spcPct val="0"/>
        </a:spcAft>
        <a:defRPr sz="3200" b="1">
          <a:solidFill>
            <a:schemeClr val="tx1"/>
          </a:solidFill>
          <a:latin typeface="Calibri"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3200" b="1">
          <a:solidFill>
            <a:schemeClr val="tx1"/>
          </a:solidFill>
          <a:latin typeface="Calibri"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3200" b="1">
          <a:solidFill>
            <a:schemeClr val="tx1"/>
          </a:solidFill>
          <a:latin typeface="Calibri"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3200" b="1">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E587D78-F0BE-4655-B157-BB534DC4C41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anrcatalog.ucdavis.edu/pdf/8044.pdf"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184844"/>
            <a:ext cx="9144000" cy="1143000"/>
          </a:xfrm>
        </p:spPr>
        <p:txBody>
          <a:bodyPr/>
          <a:lstStyle/>
          <a:p>
            <a:pPr algn="ctr"/>
            <a:r>
              <a:rPr lang="en-US" sz="3500" dirty="0">
                <a:latin typeface="Calibri" pitchFamily="34" charset="0"/>
                <a:cs typeface="Calibri" pitchFamily="34" charset="0"/>
              </a:rPr>
              <a:t>Keeping Landscapes and Garden  Plants Alive Under Drought or </a:t>
            </a:r>
            <a:r>
              <a:rPr lang="en-US" sz="3500" dirty="0" smtClean="0">
                <a:latin typeface="Calibri" pitchFamily="34" charset="0"/>
                <a:cs typeface="Calibri" pitchFamily="34" charset="0"/>
              </a:rPr>
              <a:t>Water </a:t>
            </a:r>
            <a:r>
              <a:rPr lang="en-US" sz="3500" dirty="0">
                <a:latin typeface="Calibri" pitchFamily="34" charset="0"/>
                <a:cs typeface="Calibri" pitchFamily="34" charset="0"/>
              </a:rPr>
              <a:t>Restrictions</a:t>
            </a:r>
            <a:endParaRPr lang="en-US" sz="3500" dirty="0">
              <a:latin typeface="Calibri" pitchFamily="34" charset="0"/>
              <a:cs typeface="Calibri" pitchFamily="34" charset="0"/>
            </a:endParaRPr>
          </a:p>
        </p:txBody>
      </p:sp>
      <p:sp>
        <p:nvSpPr>
          <p:cNvPr id="5123" name="TextBox 4"/>
          <p:cNvSpPr txBox="1">
            <a:spLocks noChangeArrowheads="1"/>
          </p:cNvSpPr>
          <p:nvPr/>
        </p:nvSpPr>
        <p:spPr bwMode="auto">
          <a:xfrm>
            <a:off x="0" y="4206558"/>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sz="2000" b="1" dirty="0" smtClean="0">
                <a:solidFill>
                  <a:schemeClr val="tx2">
                    <a:lumMod val="50000"/>
                  </a:schemeClr>
                </a:solidFill>
                <a:cs typeface="Calibri" pitchFamily="34" charset="0"/>
              </a:rPr>
              <a:t>Presented by:</a:t>
            </a:r>
            <a:br>
              <a:rPr lang="en-US" sz="2000" b="1" dirty="0" smtClean="0">
                <a:solidFill>
                  <a:schemeClr val="tx2">
                    <a:lumMod val="50000"/>
                  </a:schemeClr>
                </a:solidFill>
                <a:cs typeface="Calibri" pitchFamily="34" charset="0"/>
              </a:rPr>
            </a:br>
            <a:r>
              <a:rPr lang="en-US" altLang="en-US" sz="2000" dirty="0" smtClean="0">
                <a:latin typeface="+mj-lt"/>
              </a:rPr>
              <a:t>[</a:t>
            </a:r>
            <a:r>
              <a:rPr lang="en-US" altLang="en-US" sz="2000" dirty="0" smtClean="0">
                <a:latin typeface="+mj-lt"/>
              </a:rPr>
              <a:t>NAME]</a:t>
            </a:r>
          </a:p>
          <a:p>
            <a:pPr algn="ctr">
              <a:spcBef>
                <a:spcPct val="0"/>
              </a:spcBef>
              <a:buFontTx/>
              <a:buNone/>
            </a:pPr>
            <a:r>
              <a:rPr lang="en-US" altLang="en-US" sz="2000" dirty="0" smtClean="0">
                <a:latin typeface="+mj-lt"/>
              </a:rPr>
              <a:t>[Title]</a:t>
            </a:r>
          </a:p>
        </p:txBody>
      </p:sp>
      <p:sp>
        <p:nvSpPr>
          <p:cNvPr id="2" name="TextBox 1"/>
          <p:cNvSpPr txBox="1"/>
          <p:nvPr/>
        </p:nvSpPr>
        <p:spPr>
          <a:xfrm>
            <a:off x="-1" y="3555999"/>
            <a:ext cx="9143999" cy="430887"/>
          </a:xfrm>
          <a:prstGeom prst="rect">
            <a:avLst/>
          </a:prstGeom>
          <a:noFill/>
        </p:spPr>
        <p:txBody>
          <a:bodyPr wrap="square" rtlCol="0">
            <a:spAutoFit/>
          </a:bodyPr>
          <a:lstStyle/>
          <a:p>
            <a:pPr algn="ctr"/>
            <a:r>
              <a:rPr lang="en-US" sz="2200" b="1" dirty="0" smtClean="0">
                <a:solidFill>
                  <a:schemeClr val="tx2">
                    <a:lumMod val="50000"/>
                  </a:schemeClr>
                </a:solidFill>
                <a:cs typeface="Calibri" pitchFamily="34" charset="0"/>
              </a:rPr>
              <a:t>Source: Janet </a:t>
            </a:r>
            <a:r>
              <a:rPr lang="en-US" sz="2200" b="1" dirty="0" err="1">
                <a:solidFill>
                  <a:schemeClr val="tx2">
                    <a:lumMod val="50000"/>
                  </a:schemeClr>
                </a:solidFill>
                <a:cs typeface="Calibri" pitchFamily="34" charset="0"/>
              </a:rPr>
              <a:t>Hartin</a:t>
            </a:r>
            <a:r>
              <a:rPr lang="en-US" sz="2200" b="1" dirty="0">
                <a:solidFill>
                  <a:schemeClr val="tx2">
                    <a:lumMod val="50000"/>
                  </a:schemeClr>
                </a:solidFill>
                <a:cs typeface="Calibri" pitchFamily="34" charset="0"/>
              </a:rPr>
              <a:t> and Ben Faber, </a:t>
            </a:r>
            <a:r>
              <a:rPr lang="en-US" sz="2200" b="1" dirty="0" smtClean="0">
                <a:solidFill>
                  <a:schemeClr val="tx2">
                    <a:lumMod val="50000"/>
                  </a:schemeClr>
                </a:solidFill>
                <a:cs typeface="Calibri" pitchFamily="34" charset="0"/>
              </a:rPr>
              <a:t>UC Cooperative </a:t>
            </a:r>
            <a:r>
              <a:rPr lang="en-US" sz="2200" b="1" dirty="0">
                <a:solidFill>
                  <a:schemeClr val="tx2">
                    <a:lumMod val="50000"/>
                  </a:schemeClr>
                </a:solidFill>
                <a:cs typeface="Calibri" pitchFamily="34" charset="0"/>
              </a:rPr>
              <a:t>Extension</a:t>
            </a:r>
            <a:endParaRPr lang="en-US" sz="2200" b="1" dirty="0"/>
          </a:p>
        </p:txBody>
      </p:sp>
    </p:spTree>
    <p:extLst>
      <p:ext uri="{BB962C8B-B14F-4D97-AF65-F5344CB8AC3E}">
        <p14:creationId xmlns:p14="http://schemas.microsoft.com/office/powerpoint/2010/main" val="1677408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a:latin typeface="Calibri" pitchFamily="34" charset="0"/>
                <a:cs typeface="Calibri" pitchFamily="34" charset="0"/>
              </a:rPr>
              <a:t>Ornamental </a:t>
            </a:r>
            <a:r>
              <a:rPr lang="en-US" dirty="0" smtClean="0">
                <a:latin typeface="Calibri" pitchFamily="34" charset="0"/>
                <a:cs typeface="Calibri" pitchFamily="34" charset="0"/>
              </a:rPr>
              <a:t>Trees Cont. </a:t>
            </a:r>
            <a:endParaRPr lang="en-US" altLang="en-US" dirty="0" smtClean="0"/>
          </a:p>
        </p:txBody>
      </p:sp>
      <p:sp>
        <p:nvSpPr>
          <p:cNvPr id="10243" name="Rectangle 2"/>
          <p:cNvSpPr>
            <a:spLocks noChangeArrowheads="1"/>
          </p:cNvSpPr>
          <p:nvPr/>
        </p:nvSpPr>
        <p:spPr bwMode="auto">
          <a:xfrm>
            <a:off x="154214" y="1427390"/>
            <a:ext cx="5345681"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a:buFont typeface="Arial" panose="020B0604020202020204" pitchFamily="34" charset="0"/>
              <a:buChar char="•"/>
            </a:pPr>
            <a:r>
              <a:rPr lang="en-US" sz="2400" dirty="0">
                <a:cs typeface="Calibri" pitchFamily="34" charset="0"/>
              </a:rPr>
              <a:t>Although mature trees can often survive one season with only one or two deep </a:t>
            </a:r>
            <a:r>
              <a:rPr lang="en-US" sz="2400" dirty="0" err="1">
                <a:cs typeface="Calibri" pitchFamily="34" charset="0"/>
              </a:rPr>
              <a:t>waterings</a:t>
            </a:r>
            <a:r>
              <a:rPr lang="en-US" sz="2400" dirty="0">
                <a:cs typeface="Calibri" pitchFamily="34" charset="0"/>
              </a:rPr>
              <a:t> during the spring and summer, two seasons without enough water can result in severe drought stress and even </a:t>
            </a:r>
            <a:r>
              <a:rPr lang="en-US" sz="2400" dirty="0" smtClean="0">
                <a:cs typeface="Calibri" pitchFamily="34" charset="0"/>
              </a:rPr>
              <a:t>death</a:t>
            </a:r>
            <a:br>
              <a:rPr lang="en-US" sz="2400" dirty="0" smtClean="0">
                <a:cs typeface="Calibri" pitchFamily="34" charset="0"/>
              </a:rPr>
            </a:br>
            <a:endParaRPr lang="en-US" sz="2400" dirty="0" smtClean="0">
              <a:cs typeface="Calibri" pitchFamily="34" charset="0"/>
            </a:endParaRPr>
          </a:p>
          <a:p>
            <a:pPr lvl="1">
              <a:buFont typeface="Arial" panose="020B0604020202020204" pitchFamily="34" charset="0"/>
              <a:buChar char="•"/>
            </a:pPr>
            <a:r>
              <a:rPr lang="en-US" sz="2400" dirty="0" smtClean="0">
                <a:cs typeface="Calibri" pitchFamily="34" charset="0"/>
              </a:rPr>
              <a:t>Drought-stressed </a:t>
            </a:r>
            <a:r>
              <a:rPr lang="en-US" sz="2400" dirty="0">
                <a:cs typeface="Calibri" pitchFamily="34" charset="0"/>
              </a:rPr>
              <a:t>trees can be more prone to damage from diseases and </a:t>
            </a:r>
            <a:r>
              <a:rPr lang="en-US" sz="2400" dirty="0" smtClean="0">
                <a:cs typeface="Calibri" pitchFamily="34" charset="0"/>
              </a:rPr>
              <a:t>insects</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10</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895" y="1645433"/>
            <a:ext cx="3186905" cy="3512679"/>
          </a:xfrm>
          <a:prstGeom prst="rect">
            <a:avLst/>
          </a:prstGeom>
          <a:solidFill>
            <a:schemeClr val="tx2">
              <a:lumMod val="60000"/>
              <a:lumOff val="40000"/>
            </a:schemeClr>
          </a:solidFill>
          <a:ln w="25400">
            <a:noFill/>
          </a:ln>
        </p:spPr>
      </p:pic>
    </p:spTree>
    <p:extLst>
      <p:ext uri="{BB962C8B-B14F-4D97-AF65-F5344CB8AC3E}">
        <p14:creationId xmlns:p14="http://schemas.microsoft.com/office/powerpoint/2010/main" val="3863898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5606"/>
          <a:stretch/>
        </p:blipFill>
        <p:spPr>
          <a:xfrm>
            <a:off x="4908012" y="1486347"/>
            <a:ext cx="4064028" cy="3632200"/>
          </a:xfrm>
          <a:prstGeom prst="rect">
            <a:avLst/>
          </a:prstGeom>
          <a:ln w="28575">
            <a:noFill/>
          </a:ln>
        </p:spPr>
      </p:pic>
      <p:sp>
        <p:nvSpPr>
          <p:cNvPr id="18434" name="Title 4"/>
          <p:cNvSpPr>
            <a:spLocks noGrp="1"/>
          </p:cNvSpPr>
          <p:nvPr>
            <p:ph type="title"/>
          </p:nvPr>
        </p:nvSpPr>
        <p:spPr/>
        <p:txBody>
          <a:bodyPr/>
          <a:lstStyle/>
          <a:p>
            <a:pPr eaLnBrk="1" hangingPunct="1"/>
            <a:r>
              <a:rPr lang="en-US" dirty="0">
                <a:latin typeface="Calibri" pitchFamily="34" charset="0"/>
                <a:cs typeface="Calibri" pitchFamily="34" charset="0"/>
              </a:rPr>
              <a:t>Ornamental </a:t>
            </a:r>
            <a:r>
              <a:rPr lang="en-US" dirty="0" smtClean="0">
                <a:latin typeface="Calibri" pitchFamily="34" charset="0"/>
                <a:cs typeface="Calibri" pitchFamily="34" charset="0"/>
              </a:rPr>
              <a:t>Trees Cont. </a:t>
            </a:r>
            <a:endParaRPr lang="en-US" altLang="en-US" dirty="0" smtClean="0"/>
          </a:p>
        </p:txBody>
      </p:sp>
      <p:sp>
        <p:nvSpPr>
          <p:cNvPr id="10243" name="Rectangle 2"/>
          <p:cNvSpPr>
            <a:spLocks noChangeArrowheads="1"/>
          </p:cNvSpPr>
          <p:nvPr/>
        </p:nvSpPr>
        <p:spPr bwMode="auto">
          <a:xfrm>
            <a:off x="154215" y="1427390"/>
            <a:ext cx="451938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a:buFont typeface="Arial" panose="020B0604020202020204" pitchFamily="34" charset="0"/>
              <a:buChar char="•"/>
            </a:pPr>
            <a:r>
              <a:rPr lang="en-US" sz="2400" dirty="0">
                <a:cs typeface="Calibri" pitchFamily="34" charset="0"/>
              </a:rPr>
              <a:t>Watering with a garden hose slowly and deeply will help necessary water reach the root zone. Soaker hoses work well, too.  Water mature trees several feet out from the trunk and make sure water is moving through the soil several inches deep into the root </a:t>
            </a:r>
            <a:r>
              <a:rPr lang="en-US" sz="2400" dirty="0" smtClean="0">
                <a:cs typeface="Calibri" pitchFamily="34" charset="0"/>
              </a:rPr>
              <a:t>zone</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11</a:t>
            </a:fld>
            <a:endParaRPr lang="en-US" dirty="0"/>
          </a:p>
        </p:txBody>
      </p:sp>
    </p:spTree>
    <p:extLst>
      <p:ext uri="{BB962C8B-B14F-4D97-AF65-F5344CB8AC3E}">
        <p14:creationId xmlns:p14="http://schemas.microsoft.com/office/powerpoint/2010/main" val="15983052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a:latin typeface="Calibri" pitchFamily="34" charset="0"/>
                <a:cs typeface="Calibri" pitchFamily="34" charset="0"/>
              </a:rPr>
              <a:t>Fruit and Nut </a:t>
            </a:r>
            <a:r>
              <a:rPr lang="en-US" dirty="0" smtClean="0">
                <a:latin typeface="Calibri" pitchFamily="34" charset="0"/>
                <a:cs typeface="Calibri" pitchFamily="34" charset="0"/>
              </a:rPr>
              <a:t>Trees </a:t>
            </a:r>
            <a:endParaRPr lang="en-US" altLang="en-US" dirty="0" smtClean="0"/>
          </a:p>
        </p:txBody>
      </p:sp>
      <p:sp>
        <p:nvSpPr>
          <p:cNvPr id="10243" name="Rectangle 2"/>
          <p:cNvSpPr>
            <a:spLocks noChangeArrowheads="1"/>
          </p:cNvSpPr>
          <p:nvPr/>
        </p:nvSpPr>
        <p:spPr bwMode="auto">
          <a:xfrm>
            <a:off x="504738" y="1417638"/>
            <a:ext cx="4519386"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Keeping fruit and nut trees alive during severe water shortages is also possible, although crop production will probably be greatly reduced or </a:t>
            </a:r>
            <a:r>
              <a:rPr lang="en-US" sz="2400" dirty="0" smtClean="0">
                <a:cs typeface="Calibri" pitchFamily="34" charset="0"/>
              </a:rPr>
              <a:t>stop</a:t>
            </a:r>
            <a:br>
              <a:rPr lang="en-US" sz="2400" dirty="0" smtClean="0">
                <a:cs typeface="Calibri" pitchFamily="34" charset="0"/>
              </a:rPr>
            </a:br>
            <a:endParaRPr lang="en-US" sz="2400" dirty="0" smtClean="0">
              <a:cs typeface="Calibri" pitchFamily="34" charset="0"/>
            </a:endParaRPr>
          </a:p>
          <a:p>
            <a:r>
              <a:rPr lang="en-US" sz="2400" dirty="0" smtClean="0">
                <a:cs typeface="Calibri" pitchFamily="34" charset="0"/>
              </a:rPr>
              <a:t>To </a:t>
            </a:r>
            <a:r>
              <a:rPr lang="en-US" sz="2400" dirty="0">
                <a:cs typeface="Calibri" pitchFamily="34" charset="0"/>
              </a:rPr>
              <a:t>produce a good crop, deciduous fruit and nut trees need adequate water in their root zones continuously from bloom until </a:t>
            </a:r>
            <a:r>
              <a:rPr lang="en-US" sz="2400" dirty="0" smtClean="0">
                <a:cs typeface="Calibri" pitchFamily="34" charset="0"/>
              </a:rPr>
              <a:t>harvest</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12</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524" y="1524790"/>
            <a:ext cx="2979527" cy="3972703"/>
          </a:xfrm>
          <a:prstGeom prst="rect">
            <a:avLst/>
          </a:prstGeom>
          <a:solidFill>
            <a:schemeClr val="tx2">
              <a:lumMod val="60000"/>
              <a:lumOff val="40000"/>
            </a:schemeClr>
          </a:solidFill>
          <a:ln w="25400">
            <a:noFill/>
          </a:ln>
        </p:spPr>
      </p:pic>
    </p:spTree>
    <p:extLst>
      <p:ext uri="{BB962C8B-B14F-4D97-AF65-F5344CB8AC3E}">
        <p14:creationId xmlns:p14="http://schemas.microsoft.com/office/powerpoint/2010/main" val="2559614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smtClean="0">
                <a:latin typeface="Calibri" pitchFamily="34" charset="0"/>
                <a:cs typeface="Calibri" pitchFamily="34" charset="0"/>
              </a:rPr>
              <a:t>Peaches, Plums &amp; Nectarines</a:t>
            </a:r>
            <a:endParaRPr lang="en-US" altLang="en-US" dirty="0" smtClean="0"/>
          </a:p>
        </p:txBody>
      </p:sp>
      <p:sp>
        <p:nvSpPr>
          <p:cNvPr id="10243" name="Rectangle 2"/>
          <p:cNvSpPr>
            <a:spLocks noChangeArrowheads="1"/>
          </p:cNvSpPr>
          <p:nvPr/>
        </p:nvSpPr>
        <p:spPr bwMode="auto">
          <a:xfrm>
            <a:off x="444500" y="1417638"/>
            <a:ext cx="8409214" cy="31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Adequate irrigation during the final 4 – 6 weeks before harvest is important to produce fruit.  If necessary, reducing water application just prior to this period and after harvest are viable </a:t>
            </a:r>
            <a:r>
              <a:rPr lang="en-US" sz="2400" dirty="0" smtClean="0">
                <a:cs typeface="Calibri" pitchFamily="34" charset="0"/>
              </a:rPr>
              <a:t>strategies</a:t>
            </a:r>
            <a:r>
              <a:rPr lang="en-US" sz="2400" dirty="0">
                <a:cs typeface="Calibri" pitchFamily="34" charset="0"/>
              </a:rPr>
              <a:t/>
            </a:r>
            <a:br>
              <a:rPr lang="en-US" sz="2400" dirty="0">
                <a:cs typeface="Calibri" pitchFamily="34" charset="0"/>
              </a:rPr>
            </a:br>
            <a:endParaRPr lang="en-US" sz="2400" dirty="0">
              <a:cs typeface="Calibri" pitchFamily="34" charset="0"/>
            </a:endParaRPr>
          </a:p>
          <a:p>
            <a:r>
              <a:rPr lang="en-US" sz="2400" dirty="0">
                <a:cs typeface="Calibri" pitchFamily="34" charset="0"/>
              </a:rPr>
              <a:t>If little or no irrigation water is available throughout the season, trees may be kept alive by severely cutting scaffolds back to the trunk (dehorning</a:t>
            </a:r>
            <a:r>
              <a:rPr lang="en-US" sz="2400" dirty="0" smtClean="0">
                <a:cs typeface="Calibri" pitchFamily="34" charset="0"/>
              </a:rPr>
              <a:t>)</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13</a:t>
            </a:fld>
            <a:endParaRPr lang="en-US" dirty="0"/>
          </a:p>
        </p:txBody>
      </p:sp>
    </p:spTree>
    <p:extLst>
      <p:ext uri="{BB962C8B-B14F-4D97-AF65-F5344CB8AC3E}">
        <p14:creationId xmlns:p14="http://schemas.microsoft.com/office/powerpoint/2010/main" val="1495641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smtClean="0">
                <a:latin typeface="Calibri" pitchFamily="34" charset="0"/>
                <a:cs typeface="Calibri" pitchFamily="34" charset="0"/>
              </a:rPr>
              <a:t>Citrus</a:t>
            </a:r>
            <a:endParaRPr lang="en-US" altLang="en-US" dirty="0" smtClean="0"/>
          </a:p>
        </p:txBody>
      </p:sp>
      <p:sp>
        <p:nvSpPr>
          <p:cNvPr id="10243" name="Rectangle 2"/>
          <p:cNvSpPr>
            <a:spLocks noChangeArrowheads="1"/>
          </p:cNvSpPr>
          <p:nvPr/>
        </p:nvSpPr>
        <p:spPr bwMode="auto">
          <a:xfrm>
            <a:off x="504738" y="1417638"/>
            <a:ext cx="373343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Citrus trees need adequate soil moisture during spring to set fruit and steady water in summer and fall to produce acceptable size, numbers, and quality of </a:t>
            </a:r>
            <a:r>
              <a:rPr lang="en-US" sz="2400" dirty="0" smtClean="0">
                <a:cs typeface="Calibri" pitchFamily="34" charset="0"/>
              </a:rPr>
              <a:t>fruit</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14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104" y="1417638"/>
            <a:ext cx="4210434" cy="3769929"/>
          </a:xfrm>
          <a:prstGeom prst="rect">
            <a:avLst/>
          </a:prstGeom>
          <a:solidFill>
            <a:schemeClr val="tx2">
              <a:lumMod val="60000"/>
              <a:lumOff val="40000"/>
            </a:schemeClr>
          </a:solidFill>
          <a:ln w="25400">
            <a:noFill/>
          </a:ln>
        </p:spPr>
      </p:pic>
    </p:spTree>
    <p:extLst>
      <p:ext uri="{BB962C8B-B14F-4D97-AF65-F5344CB8AC3E}">
        <p14:creationId xmlns:p14="http://schemas.microsoft.com/office/powerpoint/2010/main" val="1734801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smtClean="0">
                <a:latin typeface="Calibri" pitchFamily="34" charset="0"/>
                <a:cs typeface="Calibri" pitchFamily="34" charset="0"/>
              </a:rPr>
              <a:t>Vegetables</a:t>
            </a:r>
            <a:endParaRPr lang="en-US" altLang="en-US" dirty="0" smtClean="0"/>
          </a:p>
        </p:txBody>
      </p:sp>
      <p:sp>
        <p:nvSpPr>
          <p:cNvPr id="10243" name="Rectangle 2"/>
          <p:cNvSpPr>
            <a:spLocks noChangeArrowheads="1"/>
          </p:cNvSpPr>
          <p:nvPr/>
        </p:nvSpPr>
        <p:spPr bwMode="auto">
          <a:xfrm>
            <a:off x="504739" y="1417637"/>
            <a:ext cx="517034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Vegetables are difficult to maintain during a drought. Know the critical watering periods for vegetables and you can target the timing and amount of water to </a:t>
            </a:r>
            <a:r>
              <a:rPr lang="en-US" sz="2400" dirty="0" smtClean="0">
                <a:cs typeface="Calibri" pitchFamily="34" charset="0"/>
              </a:rPr>
              <a:t>add</a:t>
            </a:r>
            <a:br>
              <a:rPr lang="en-US" sz="2400" dirty="0" smtClean="0">
                <a:cs typeface="Calibri" pitchFamily="34" charset="0"/>
              </a:rPr>
            </a:br>
            <a:endParaRPr lang="en-US" sz="2400" dirty="0" smtClean="0">
              <a:cs typeface="Calibri" pitchFamily="34" charset="0"/>
            </a:endParaRPr>
          </a:p>
          <a:p>
            <a:pPr>
              <a:spcBef>
                <a:spcPts val="0"/>
              </a:spcBef>
            </a:pPr>
            <a:r>
              <a:rPr lang="en-US" sz="2400" dirty="0" smtClean="0">
                <a:cs typeface="Calibri" pitchFamily="34" charset="0"/>
              </a:rPr>
              <a:t>As </a:t>
            </a:r>
            <a:r>
              <a:rPr lang="en-US" sz="2400" dirty="0">
                <a:cs typeface="Calibri" pitchFamily="34" charset="0"/>
              </a:rPr>
              <a:t>a rule of thumb, water is most </a:t>
            </a:r>
            <a:r>
              <a:rPr lang="en-US" sz="2400" dirty="0" smtClean="0">
                <a:cs typeface="Calibri" pitchFamily="34" charset="0"/>
              </a:rPr>
              <a:t>critical </a:t>
            </a:r>
            <a:r>
              <a:rPr lang="en-US" sz="2400" dirty="0">
                <a:cs typeface="Calibri" pitchFamily="34" charset="0"/>
              </a:rPr>
              <a:t>during the first few weeks </a:t>
            </a:r>
            <a:r>
              <a:rPr lang="en-US" sz="2400" dirty="0" smtClean="0">
                <a:cs typeface="Calibri" pitchFamily="34" charset="0"/>
              </a:rPr>
              <a:t>of </a:t>
            </a:r>
            <a:r>
              <a:rPr lang="en-US" sz="2400" dirty="0">
                <a:cs typeface="Calibri" pitchFamily="34" charset="0"/>
              </a:rPr>
              <a:t>development, immediately after </a:t>
            </a:r>
            <a:r>
              <a:rPr lang="en-US" sz="2400" dirty="0" smtClean="0">
                <a:cs typeface="Calibri" pitchFamily="34" charset="0"/>
              </a:rPr>
              <a:t>transplanting </a:t>
            </a:r>
            <a:r>
              <a:rPr lang="en-US" sz="2400" dirty="0">
                <a:cs typeface="Calibri" pitchFamily="34" charset="0"/>
              </a:rPr>
              <a:t>and during flowering </a:t>
            </a:r>
            <a:r>
              <a:rPr lang="en-US" sz="2400" dirty="0" smtClean="0">
                <a:cs typeface="Calibri" pitchFamily="34" charset="0"/>
              </a:rPr>
              <a:t>and </a:t>
            </a:r>
            <a:r>
              <a:rPr lang="en-US" sz="2400" dirty="0">
                <a:cs typeface="Calibri" pitchFamily="34" charset="0"/>
              </a:rPr>
              <a:t>fruit </a:t>
            </a:r>
            <a:r>
              <a:rPr lang="en-US" sz="2400" dirty="0" smtClean="0">
                <a:cs typeface="Calibri" pitchFamily="34" charset="0"/>
              </a:rPr>
              <a:t>production</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15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810" y="2926320"/>
            <a:ext cx="2956990" cy="2646301"/>
          </a:xfrm>
          <a:prstGeom prst="rect">
            <a:avLst/>
          </a:prstGeom>
          <a:solidFill>
            <a:schemeClr val="tx1"/>
          </a:solidFill>
          <a:ln w="25400">
            <a:noFill/>
          </a:ln>
        </p:spPr>
      </p:pic>
    </p:spTree>
    <p:extLst>
      <p:ext uri="{BB962C8B-B14F-4D97-AF65-F5344CB8AC3E}">
        <p14:creationId xmlns:p14="http://schemas.microsoft.com/office/powerpoint/2010/main" val="10813282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smtClean="0">
                <a:latin typeface="Calibri" pitchFamily="34" charset="0"/>
                <a:cs typeface="Calibri" pitchFamily="34" charset="0"/>
              </a:rPr>
              <a:t>Vegetables Cont.</a:t>
            </a:r>
            <a:endParaRPr lang="en-US" altLang="en-US" dirty="0" smtClean="0"/>
          </a:p>
        </p:txBody>
      </p:sp>
      <p:sp>
        <p:nvSpPr>
          <p:cNvPr id="10243" name="Rectangle 2"/>
          <p:cNvSpPr>
            <a:spLocks noChangeArrowheads="1"/>
          </p:cNvSpPr>
          <p:nvPr/>
        </p:nvSpPr>
        <p:spPr bwMode="auto">
          <a:xfrm>
            <a:off x="504740" y="1417637"/>
            <a:ext cx="480749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Tomatoes, beans, and root crops such as carrots require regular watering and are not tolerant to long, dry periods. Vine crops such as squash and zucchini often fare better and can be kept alive with a few </a:t>
            </a:r>
            <a:r>
              <a:rPr lang="en-US" sz="2400" dirty="0" err="1">
                <a:cs typeface="Calibri" pitchFamily="34" charset="0"/>
              </a:rPr>
              <a:t>waterings</a:t>
            </a:r>
            <a:r>
              <a:rPr lang="en-US" sz="2400" dirty="0">
                <a:cs typeface="Calibri" pitchFamily="34" charset="0"/>
              </a:rPr>
              <a:t> once or twice a week through the </a:t>
            </a:r>
            <a:r>
              <a:rPr lang="en-US" sz="2400" dirty="0" smtClean="0">
                <a:cs typeface="Calibri" pitchFamily="34" charset="0"/>
              </a:rPr>
              <a:t>season</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16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962" y="1048014"/>
            <a:ext cx="3037838" cy="4754875"/>
          </a:xfrm>
          <a:prstGeom prst="rect">
            <a:avLst/>
          </a:prstGeom>
          <a:solidFill>
            <a:schemeClr val="tx2">
              <a:lumMod val="60000"/>
              <a:lumOff val="40000"/>
            </a:schemeClr>
          </a:solidFill>
          <a:ln w="25400">
            <a:noFill/>
          </a:ln>
        </p:spPr>
      </p:pic>
    </p:spTree>
    <p:extLst>
      <p:ext uri="{BB962C8B-B14F-4D97-AF65-F5344CB8AC3E}">
        <p14:creationId xmlns:p14="http://schemas.microsoft.com/office/powerpoint/2010/main" val="135617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smtClean="0">
                <a:latin typeface="Calibri" pitchFamily="34" charset="0"/>
                <a:cs typeface="Calibri" pitchFamily="34" charset="0"/>
              </a:rPr>
              <a:t>Shrubs</a:t>
            </a:r>
            <a:endParaRPr lang="en-US" altLang="en-US" dirty="0" smtClean="0"/>
          </a:p>
        </p:txBody>
      </p:sp>
      <p:sp>
        <p:nvSpPr>
          <p:cNvPr id="10243" name="Rectangle 2"/>
          <p:cNvSpPr>
            <a:spLocks noChangeArrowheads="1"/>
          </p:cNvSpPr>
          <p:nvPr/>
        </p:nvSpPr>
        <p:spPr bwMode="auto">
          <a:xfrm>
            <a:off x="504738" y="1417638"/>
            <a:ext cx="373343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Most established shrubs can survive long periods of dry soil. Thorough spring watering and one or two thorough </a:t>
            </a:r>
            <a:r>
              <a:rPr lang="en-US" sz="2400" dirty="0" err="1">
                <a:cs typeface="Calibri" pitchFamily="34" charset="0"/>
              </a:rPr>
              <a:t>waterings</a:t>
            </a:r>
            <a:r>
              <a:rPr lang="en-US" sz="2400" dirty="0">
                <a:cs typeface="Calibri" pitchFamily="34" charset="0"/>
              </a:rPr>
              <a:t> in the summer keeps most well-established shrubs alive for at least one </a:t>
            </a:r>
            <a:r>
              <a:rPr lang="en-US" sz="2400" dirty="0" smtClean="0">
                <a:cs typeface="Calibri" pitchFamily="34" charset="0"/>
              </a:rPr>
              <a:t>season</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17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960" y="1417638"/>
            <a:ext cx="4100578" cy="3644956"/>
          </a:xfrm>
          <a:prstGeom prst="rect">
            <a:avLst/>
          </a:prstGeom>
          <a:solidFill>
            <a:schemeClr val="tx2">
              <a:lumMod val="60000"/>
              <a:lumOff val="40000"/>
            </a:schemeClr>
          </a:solidFill>
          <a:ln w="28575">
            <a:noFill/>
          </a:ln>
        </p:spPr>
      </p:pic>
    </p:spTree>
    <p:extLst>
      <p:ext uri="{BB962C8B-B14F-4D97-AF65-F5344CB8AC3E}">
        <p14:creationId xmlns:p14="http://schemas.microsoft.com/office/powerpoint/2010/main" val="2005323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smtClean="0">
                <a:latin typeface="Calibri" pitchFamily="34" charset="0"/>
                <a:cs typeface="Calibri" pitchFamily="34" charset="0"/>
              </a:rPr>
              <a:t>Groundcovers</a:t>
            </a:r>
            <a:endParaRPr lang="en-US" altLang="en-US" dirty="0" smtClean="0"/>
          </a:p>
        </p:txBody>
      </p:sp>
      <p:sp>
        <p:nvSpPr>
          <p:cNvPr id="10243" name="Rectangle 2"/>
          <p:cNvSpPr>
            <a:spLocks noChangeArrowheads="1"/>
          </p:cNvSpPr>
          <p:nvPr/>
        </p:nvSpPr>
        <p:spPr bwMode="auto">
          <a:xfrm>
            <a:off x="504738" y="1417638"/>
            <a:ext cx="4705891"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Groundcovers often survive on about half the amount of water received under optimal conditions, although some dieback may </a:t>
            </a:r>
            <a:r>
              <a:rPr lang="en-US" sz="2400" dirty="0" smtClean="0">
                <a:cs typeface="Calibri" pitchFamily="34" charset="0"/>
              </a:rPr>
              <a:t>occur</a:t>
            </a:r>
            <a:endParaRPr lang="en-US" sz="2400" dirty="0">
              <a:cs typeface="Calibri" pitchFamily="34" charset="0"/>
            </a:endParaRPr>
          </a:p>
          <a:p>
            <a:r>
              <a:rPr lang="en-US" sz="2400" dirty="0" smtClean="0">
                <a:cs typeface="Calibri" pitchFamily="34" charset="0"/>
              </a:rPr>
              <a:t>To </a:t>
            </a:r>
            <a:r>
              <a:rPr lang="en-US" sz="2400" dirty="0">
                <a:cs typeface="Calibri" pitchFamily="34" charset="0"/>
              </a:rPr>
              <a:t>avoid serious drought stress groundcovers require </a:t>
            </a:r>
            <a:r>
              <a:rPr lang="en-US" sz="2400" dirty="0" err="1">
                <a:cs typeface="Calibri" pitchFamily="34" charset="0"/>
              </a:rPr>
              <a:t>waterings</a:t>
            </a:r>
            <a:r>
              <a:rPr lang="en-US" sz="2400" dirty="0">
                <a:cs typeface="Calibri" pitchFamily="34" charset="0"/>
              </a:rPr>
              <a:t> every 3-6 weeks from Spring through Fall depending on species and soil type and microclimate</a:t>
            </a:r>
            <a:endParaRPr lang="en-US" sz="2400" dirty="0"/>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18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372" y="2575631"/>
            <a:ext cx="3336428" cy="3070857"/>
          </a:xfrm>
          <a:prstGeom prst="rect">
            <a:avLst/>
          </a:prstGeom>
          <a:ln w="25400">
            <a:noFill/>
          </a:ln>
        </p:spPr>
      </p:pic>
    </p:spTree>
    <p:extLst>
      <p:ext uri="{BB962C8B-B14F-4D97-AF65-F5344CB8AC3E}">
        <p14:creationId xmlns:p14="http://schemas.microsoft.com/office/powerpoint/2010/main" val="2981685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smtClean="0">
                <a:latin typeface="Calibri" pitchFamily="34" charset="0"/>
                <a:cs typeface="Calibri" pitchFamily="34" charset="0"/>
              </a:rPr>
              <a:t>Lawns</a:t>
            </a:r>
            <a:endParaRPr lang="en-US" altLang="en-US" dirty="0" smtClean="0"/>
          </a:p>
        </p:txBody>
      </p:sp>
      <p:sp>
        <p:nvSpPr>
          <p:cNvPr id="10243" name="Rectangle 2"/>
          <p:cNvSpPr>
            <a:spLocks noChangeArrowheads="1"/>
          </p:cNvSpPr>
          <p:nvPr/>
        </p:nvSpPr>
        <p:spPr bwMode="auto">
          <a:xfrm>
            <a:off x="444500" y="1316040"/>
            <a:ext cx="8409214" cy="46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Warm-season lawns such as </a:t>
            </a:r>
            <a:r>
              <a:rPr lang="en-US" sz="2400" dirty="0" err="1">
                <a:cs typeface="Calibri" pitchFamily="34" charset="0"/>
              </a:rPr>
              <a:t>bermudagrass</a:t>
            </a:r>
            <a:r>
              <a:rPr lang="en-US" sz="2400" dirty="0">
                <a:cs typeface="Calibri" pitchFamily="34" charset="0"/>
              </a:rPr>
              <a:t> and </a:t>
            </a:r>
            <a:r>
              <a:rPr lang="en-US" sz="2400" dirty="0" err="1">
                <a:cs typeface="Calibri" pitchFamily="34" charset="0"/>
              </a:rPr>
              <a:t>buffalograss</a:t>
            </a:r>
            <a:r>
              <a:rPr lang="en-US" sz="2400" dirty="0">
                <a:cs typeface="Calibri" pitchFamily="34" charset="0"/>
              </a:rPr>
              <a:t> are more drought-resistant than cool season grasses such as tall fescue and ryegrass and may come back after several weeks of dryness. Cool season grasses may die within a month or two of receiving no </a:t>
            </a:r>
            <a:r>
              <a:rPr lang="en-US" sz="2400" dirty="0" smtClean="0">
                <a:cs typeface="Calibri" pitchFamily="34" charset="0"/>
              </a:rPr>
              <a:t>water</a:t>
            </a:r>
            <a:br>
              <a:rPr lang="en-US" sz="2400" dirty="0" smtClean="0">
                <a:cs typeface="Calibri" pitchFamily="34" charset="0"/>
              </a:rPr>
            </a:br>
            <a:endParaRPr lang="en-US" sz="2400" dirty="0">
              <a:cs typeface="Calibri" pitchFamily="34" charset="0"/>
            </a:endParaRPr>
          </a:p>
          <a:p>
            <a:r>
              <a:rPr lang="en-US" sz="2400" dirty="0" smtClean="0">
                <a:cs typeface="Calibri" pitchFamily="34" charset="0"/>
              </a:rPr>
              <a:t>Cutting </a:t>
            </a:r>
            <a:r>
              <a:rPr lang="en-US" sz="2400" dirty="0">
                <a:cs typeface="Calibri" pitchFamily="34" charset="0"/>
              </a:rPr>
              <a:t>the length of irrigation down to ½ of that </a:t>
            </a:r>
            <a:r>
              <a:rPr lang="en-US" sz="2400" dirty="0" smtClean="0">
                <a:cs typeface="Calibri" pitchFamily="34" charset="0"/>
              </a:rPr>
              <a:t>recommended </a:t>
            </a:r>
            <a:r>
              <a:rPr lang="en-US" sz="2400" dirty="0">
                <a:cs typeface="Calibri" pitchFamily="34" charset="0"/>
              </a:rPr>
              <a:t>in the UC lawn watering guide </a:t>
            </a:r>
            <a:r>
              <a:rPr lang="en-US" sz="2400" dirty="0" smtClean="0">
                <a:cs typeface="Calibri" pitchFamily="34" charset="0"/>
              </a:rPr>
              <a:t>-</a:t>
            </a:r>
            <a:r>
              <a:rPr lang="en-US" sz="2400" dirty="0" smtClean="0">
                <a:cs typeface="Calibri" pitchFamily="34" charset="0"/>
                <a:hlinkClick r:id="rId3"/>
              </a:rPr>
              <a:t>http</a:t>
            </a:r>
            <a:r>
              <a:rPr lang="en-US" sz="2400" dirty="0">
                <a:cs typeface="Calibri" pitchFamily="34" charset="0"/>
                <a:hlinkClick r:id="rId3"/>
              </a:rPr>
              <a:t>://</a:t>
            </a:r>
            <a:r>
              <a:rPr lang="en-US" sz="2400" dirty="0" smtClean="0">
                <a:cs typeface="Calibri" pitchFamily="34" charset="0"/>
                <a:hlinkClick r:id="rId3"/>
              </a:rPr>
              <a:t>anrcatalog.ucdavis.edu/pdf/8044.pdf</a:t>
            </a:r>
            <a:r>
              <a:rPr lang="en-US" sz="2400" dirty="0" smtClean="0">
                <a:cs typeface="Calibri" pitchFamily="34" charset="0"/>
              </a:rPr>
              <a:t/>
            </a:r>
            <a:br>
              <a:rPr lang="en-US" sz="2400" dirty="0" smtClean="0">
                <a:cs typeface="Calibri" pitchFamily="34" charset="0"/>
              </a:rPr>
            </a:br>
            <a:endParaRPr lang="en-US" sz="2400" dirty="0" smtClean="0">
              <a:cs typeface="Calibri" pitchFamily="34" charset="0"/>
            </a:endParaRPr>
          </a:p>
          <a:p>
            <a:r>
              <a:rPr lang="en-US" sz="2400" dirty="0" smtClean="0">
                <a:cs typeface="Calibri" pitchFamily="34" charset="0"/>
              </a:rPr>
              <a:t>Watering </a:t>
            </a:r>
            <a:r>
              <a:rPr lang="en-US" sz="2400" dirty="0">
                <a:cs typeface="Calibri" pitchFamily="34" charset="0"/>
              </a:rPr>
              <a:t>only once or twice a week may help lawns survive </a:t>
            </a:r>
            <a:r>
              <a:rPr lang="en-US" sz="2400" dirty="0" smtClean="0">
                <a:cs typeface="Calibri" pitchFamily="34" charset="0"/>
              </a:rPr>
              <a:t>drought</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19</a:t>
            </a:fld>
            <a:endParaRPr lang="en-US" dirty="0"/>
          </a:p>
        </p:txBody>
      </p:sp>
    </p:spTree>
    <p:extLst>
      <p:ext uri="{BB962C8B-B14F-4D97-AF65-F5344CB8AC3E}">
        <p14:creationId xmlns:p14="http://schemas.microsoft.com/office/powerpoint/2010/main" val="993248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9"/>
          <p:cNvSpPr>
            <a:spLocks noChangeArrowheads="1"/>
          </p:cNvSpPr>
          <p:nvPr/>
        </p:nvSpPr>
        <p:spPr bwMode="auto">
          <a:xfrm>
            <a:off x="76200" y="1600200"/>
            <a:ext cx="8991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2400"/>
          </a:p>
        </p:txBody>
      </p:sp>
      <p:sp>
        <p:nvSpPr>
          <p:cNvPr id="14339" name="Title 1"/>
          <p:cNvSpPr>
            <a:spLocks noGrp="1"/>
          </p:cNvSpPr>
          <p:nvPr>
            <p:ph type="title"/>
          </p:nvPr>
        </p:nvSpPr>
        <p:spPr/>
        <p:txBody>
          <a:bodyPr/>
          <a:lstStyle/>
          <a:p>
            <a:r>
              <a:rPr lang="en-US" dirty="0">
                <a:solidFill>
                  <a:schemeClr val="tx2">
                    <a:lumMod val="50000"/>
                  </a:schemeClr>
                </a:solidFill>
                <a:latin typeface="Calibri" pitchFamily="34" charset="0"/>
                <a:cs typeface="Calibri" pitchFamily="34" charset="0"/>
              </a:rPr>
              <a:t>This Information Will Help You:</a:t>
            </a:r>
            <a:endParaRPr lang="en-US" altLang="en-US" dirty="0" smtClean="0"/>
          </a:p>
        </p:txBody>
      </p:sp>
      <p:sp>
        <p:nvSpPr>
          <p:cNvPr id="14340" name="Rectangle 39"/>
          <p:cNvSpPr>
            <a:spLocks noGrp="1" noChangeArrowheads="1"/>
          </p:cNvSpPr>
          <p:nvPr>
            <p:ph idx="1"/>
          </p:nvPr>
        </p:nvSpPr>
        <p:spPr>
          <a:xfrm>
            <a:off x="457200" y="1600199"/>
            <a:ext cx="8229600" cy="3958771"/>
          </a:xfrm>
        </p:spPr>
        <p:txBody>
          <a:bodyPr/>
          <a:lstStyle/>
          <a:p>
            <a:endParaRPr lang="en-US" altLang="en-US" dirty="0" smtClean="0"/>
          </a:p>
          <a:p>
            <a:endParaRPr lang="en-US" altLang="en-US" dirty="0" smtClean="0"/>
          </a:p>
          <a:p>
            <a:endParaRPr lang="en-US" altLang="en-US" dirty="0" smtClean="0"/>
          </a:p>
        </p:txBody>
      </p:sp>
      <p:sp>
        <p:nvSpPr>
          <p:cNvPr id="7172" name="TextBox 12"/>
          <p:cNvSpPr txBox="1">
            <a:spLocks noChangeArrowheads="1"/>
          </p:cNvSpPr>
          <p:nvPr/>
        </p:nvSpPr>
        <p:spPr bwMode="auto">
          <a:xfrm>
            <a:off x="655638" y="1328738"/>
            <a:ext cx="619510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342900" indent="-342900">
              <a:buFont typeface="Arial" panose="020B0604020202020204" pitchFamily="34" charset="0"/>
              <a:buChar char="•"/>
            </a:pPr>
            <a:r>
              <a:rPr lang="en-US" dirty="0">
                <a:solidFill>
                  <a:schemeClr val="tx2">
                    <a:lumMod val="50000"/>
                  </a:schemeClr>
                </a:solidFill>
                <a:latin typeface="Calibri" pitchFamily="34" charset="0"/>
                <a:cs typeface="Calibri" pitchFamily="34" charset="0"/>
              </a:rPr>
              <a:t>Recognize the signs of </a:t>
            </a:r>
            <a:r>
              <a:rPr lang="en-US" dirty="0" smtClean="0">
                <a:solidFill>
                  <a:schemeClr val="tx2">
                    <a:lumMod val="50000"/>
                  </a:schemeClr>
                </a:solidFill>
                <a:latin typeface="Calibri" pitchFamily="34" charset="0"/>
                <a:cs typeface="Calibri" pitchFamily="34" charset="0"/>
              </a:rPr>
              <a:t>drought</a:t>
            </a:r>
            <a:br>
              <a:rPr lang="en-US" dirty="0" smtClean="0">
                <a:solidFill>
                  <a:schemeClr val="tx2">
                    <a:lumMod val="50000"/>
                  </a:schemeClr>
                </a:solidFill>
                <a:latin typeface="Calibri" pitchFamily="34" charset="0"/>
                <a:cs typeface="Calibri" pitchFamily="34" charset="0"/>
              </a:rPr>
            </a:br>
            <a:endParaRPr lang="en-US" dirty="0">
              <a:solidFill>
                <a:schemeClr val="tx2">
                  <a:lumMod val="50000"/>
                </a:schemeClr>
              </a:solidFill>
              <a:latin typeface="Calibri" pitchFamily="34" charset="0"/>
              <a:cs typeface="Calibri" pitchFamily="34" charset="0"/>
            </a:endParaRPr>
          </a:p>
          <a:p>
            <a:pPr marL="342900" indent="-342900">
              <a:buFont typeface="Arial" panose="020B0604020202020204" pitchFamily="34" charset="0"/>
              <a:buChar char="•"/>
            </a:pPr>
            <a:r>
              <a:rPr lang="en-US" dirty="0">
                <a:solidFill>
                  <a:schemeClr val="tx2">
                    <a:lumMod val="50000"/>
                  </a:schemeClr>
                </a:solidFill>
                <a:latin typeface="Calibri" pitchFamily="34" charset="0"/>
                <a:cs typeface="Calibri" pitchFamily="34" charset="0"/>
              </a:rPr>
              <a:t>Reduce water waste </a:t>
            </a:r>
            <a:r>
              <a:rPr lang="en-US" dirty="0" smtClean="0">
                <a:solidFill>
                  <a:schemeClr val="tx2">
                    <a:lumMod val="50000"/>
                  </a:schemeClr>
                </a:solidFill>
                <a:latin typeface="Calibri" pitchFamily="34" charset="0"/>
                <a:cs typeface="Calibri" pitchFamily="34" charset="0"/>
              </a:rPr>
              <a:t/>
            </a:r>
            <a:br>
              <a:rPr lang="en-US" dirty="0" smtClean="0">
                <a:solidFill>
                  <a:schemeClr val="tx2">
                    <a:lumMod val="50000"/>
                  </a:schemeClr>
                </a:solidFill>
                <a:latin typeface="Calibri" pitchFamily="34" charset="0"/>
                <a:cs typeface="Calibri" pitchFamily="34" charset="0"/>
              </a:rPr>
            </a:br>
            <a:endParaRPr lang="en-US" dirty="0">
              <a:solidFill>
                <a:schemeClr val="tx2">
                  <a:lumMod val="50000"/>
                </a:schemeClr>
              </a:solidFill>
              <a:latin typeface="Calibri" pitchFamily="34" charset="0"/>
              <a:cs typeface="Calibri" pitchFamily="34" charset="0"/>
            </a:endParaRPr>
          </a:p>
          <a:p>
            <a:pPr marL="342900" indent="-342900">
              <a:buFont typeface="Arial" panose="020B0604020202020204" pitchFamily="34" charset="0"/>
              <a:buChar char="•"/>
            </a:pPr>
            <a:r>
              <a:rPr lang="en-US" dirty="0">
                <a:solidFill>
                  <a:schemeClr val="tx2">
                    <a:lumMod val="50000"/>
                  </a:schemeClr>
                </a:solidFill>
                <a:latin typeface="Calibri" pitchFamily="34" charset="0"/>
                <a:cs typeface="Calibri" pitchFamily="34" charset="0"/>
              </a:rPr>
              <a:t>Prioritize which plants to water when there just isn’t enough water to go </a:t>
            </a:r>
            <a:r>
              <a:rPr lang="en-US" dirty="0" smtClean="0">
                <a:solidFill>
                  <a:schemeClr val="tx2">
                    <a:lumMod val="50000"/>
                  </a:schemeClr>
                </a:solidFill>
                <a:latin typeface="Calibri" pitchFamily="34" charset="0"/>
                <a:cs typeface="Calibri" pitchFamily="34" charset="0"/>
              </a:rPr>
              <a:t>around</a:t>
            </a:r>
            <a:br>
              <a:rPr lang="en-US" dirty="0" smtClean="0">
                <a:solidFill>
                  <a:schemeClr val="tx2">
                    <a:lumMod val="50000"/>
                  </a:schemeClr>
                </a:solidFill>
                <a:latin typeface="Calibri" pitchFamily="34" charset="0"/>
                <a:cs typeface="Calibri" pitchFamily="34" charset="0"/>
              </a:rPr>
            </a:br>
            <a:endParaRPr lang="en-US" dirty="0">
              <a:solidFill>
                <a:schemeClr val="tx2">
                  <a:lumMod val="50000"/>
                </a:schemeClr>
              </a:solidFill>
              <a:latin typeface="Calibri" pitchFamily="34" charset="0"/>
              <a:cs typeface="Calibri" pitchFamily="34" charset="0"/>
            </a:endParaRPr>
          </a:p>
          <a:p>
            <a:pPr marL="342900" indent="-342900">
              <a:buFont typeface="Arial" panose="020B0604020202020204" pitchFamily="34" charset="0"/>
              <a:buChar char="•"/>
            </a:pPr>
            <a:r>
              <a:rPr lang="en-US" dirty="0">
                <a:solidFill>
                  <a:schemeClr val="tx2">
                    <a:lumMod val="50000"/>
                  </a:schemeClr>
                </a:solidFill>
                <a:latin typeface="Calibri" pitchFamily="34" charset="0"/>
                <a:cs typeface="Calibri" pitchFamily="34" charset="0"/>
              </a:rPr>
              <a:t>Think ahead in preparation for a bright sustainable future</a:t>
            </a:r>
            <a:endParaRPr lang="en-US" dirty="0">
              <a:solidFill>
                <a:schemeClr val="tx2">
                  <a:lumMod val="50000"/>
                </a:schemeClr>
              </a:solidFill>
              <a:latin typeface="Calibri" pitchFamily="34" charset="0"/>
              <a:cs typeface="Calibri" pitchFamily="34" charset="0"/>
            </a:endParaRPr>
          </a:p>
        </p:txBody>
      </p:sp>
      <p:sp>
        <p:nvSpPr>
          <p:cNvPr id="2" name="Slide Number Placeholder 1"/>
          <p:cNvSpPr>
            <a:spLocks noGrp="1"/>
          </p:cNvSpPr>
          <p:nvPr>
            <p:ph type="sldNum" sz="quarter" idx="10"/>
          </p:nvPr>
        </p:nvSpPr>
        <p:spPr/>
        <p:txBody>
          <a:bodyPr/>
          <a:lstStyle/>
          <a:p>
            <a:pPr>
              <a:defRPr/>
            </a:pPr>
            <a:fld id="{5DC5E276-9FDE-4143-AFB4-B5A9A27CEC63}" type="slidenum">
              <a:rPr lang="en-US" smtClean="0"/>
              <a:pPr>
                <a:defRPr/>
              </a:pPr>
              <a:t>2</a:t>
            </a:fld>
            <a:endParaRPr lang="en-US" dirty="0"/>
          </a:p>
        </p:txBody>
      </p:sp>
      <p:sp>
        <p:nvSpPr>
          <p:cNvPr id="7" name="Oval 6"/>
          <p:cNvSpPr/>
          <p:nvPr/>
        </p:nvSpPr>
        <p:spPr>
          <a:xfrm>
            <a:off x="3547451" y="-1460500"/>
            <a:ext cx="9617075" cy="9617075"/>
          </a:xfrm>
          <a:prstGeom prst="ellipse">
            <a:avLst/>
          </a:prstGeom>
          <a:blipFill dpi="0" rotWithShape="1">
            <a:blip r:embed="rId3">
              <a:alphaModFix amt="11000"/>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alpha val="9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altLang="en-US" dirty="0" smtClean="0">
                <a:latin typeface="Calibri" pitchFamily="34" charset="0"/>
              </a:rPr>
              <a:t>Lawns Cont. </a:t>
            </a:r>
            <a:endParaRPr lang="en-US" altLang="en-US" dirty="0" smtClean="0"/>
          </a:p>
        </p:txBody>
      </p:sp>
      <p:sp>
        <p:nvSpPr>
          <p:cNvPr id="10243" name="Rectangle 2"/>
          <p:cNvSpPr>
            <a:spLocks noChangeArrowheads="1"/>
          </p:cNvSpPr>
          <p:nvPr/>
        </p:nvSpPr>
        <p:spPr bwMode="auto">
          <a:xfrm>
            <a:off x="504738" y="1417638"/>
            <a:ext cx="4139833" cy="34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Once a lawn stops receiving adequate moisture, it will gradually turn brown and go dormant over </a:t>
            </a:r>
            <a:r>
              <a:rPr lang="en-US" sz="2400" dirty="0" smtClean="0">
                <a:cs typeface="Calibri" pitchFamily="34" charset="0"/>
              </a:rPr>
              <a:t>time</a:t>
            </a:r>
            <a:br>
              <a:rPr lang="en-US" sz="2400" dirty="0" smtClean="0">
                <a:cs typeface="Calibri" pitchFamily="34" charset="0"/>
              </a:rPr>
            </a:br>
            <a:endParaRPr lang="en-US" sz="2400" dirty="0" smtClean="0">
              <a:cs typeface="Calibri" pitchFamily="34" charset="0"/>
            </a:endParaRPr>
          </a:p>
          <a:p>
            <a:r>
              <a:rPr lang="en-US" sz="2400" dirty="0" smtClean="0">
                <a:cs typeface="Calibri" pitchFamily="34" charset="0"/>
              </a:rPr>
              <a:t>A </a:t>
            </a:r>
            <a:r>
              <a:rPr lang="en-US" sz="2400" dirty="0">
                <a:cs typeface="Calibri" pitchFamily="34" charset="0"/>
              </a:rPr>
              <a:t>lawn that recently turned brown from drought can often be revived with regular, thorough </a:t>
            </a:r>
            <a:r>
              <a:rPr lang="en-US" sz="2400" dirty="0" smtClean="0">
                <a:cs typeface="Calibri" pitchFamily="34" charset="0"/>
              </a:rPr>
              <a:t>watering</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20</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644" y="1553556"/>
            <a:ext cx="3744156" cy="3744157"/>
          </a:xfrm>
          <a:prstGeom prst="rect">
            <a:avLst/>
          </a:prstGeom>
          <a:solidFill>
            <a:schemeClr val="tx2">
              <a:lumMod val="40000"/>
              <a:lumOff val="60000"/>
            </a:schemeClr>
          </a:solidFill>
          <a:ln w="25400">
            <a:noFill/>
          </a:ln>
        </p:spPr>
      </p:pic>
    </p:spTree>
    <p:extLst>
      <p:ext uri="{BB962C8B-B14F-4D97-AF65-F5344CB8AC3E}">
        <p14:creationId xmlns:p14="http://schemas.microsoft.com/office/powerpoint/2010/main" val="3184986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558800" y="2566761"/>
            <a:ext cx="8229600" cy="1143000"/>
          </a:xfrm>
        </p:spPr>
        <p:txBody>
          <a:bodyPr/>
          <a:lstStyle/>
          <a:p>
            <a:pPr algn="ctr" eaLnBrk="1" hangingPunct="1"/>
            <a:r>
              <a:rPr lang="en-US" dirty="0">
                <a:latin typeface="Calibri" pitchFamily="34" charset="0"/>
                <a:cs typeface="Calibri" pitchFamily="34" charset="0"/>
              </a:rPr>
              <a:t>What Else Can You Do Right Now</a:t>
            </a:r>
            <a:br>
              <a:rPr lang="en-US" dirty="0">
                <a:latin typeface="Calibri" pitchFamily="34" charset="0"/>
                <a:cs typeface="Calibri" pitchFamily="34" charset="0"/>
              </a:rPr>
            </a:br>
            <a:r>
              <a:rPr lang="en-US" dirty="0">
                <a:latin typeface="Calibri" pitchFamily="34" charset="0"/>
                <a:cs typeface="Calibri" pitchFamily="34" charset="0"/>
              </a:rPr>
              <a:t>Without Starting Over?</a:t>
            </a:r>
            <a:endParaRPr lang="en-US" altLang="en-US" dirty="0" smtClean="0"/>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21</a:t>
            </a:fld>
            <a:endParaRPr lang="en-US" dirty="0"/>
          </a:p>
        </p:txBody>
      </p:sp>
    </p:spTree>
    <p:extLst>
      <p:ext uri="{BB962C8B-B14F-4D97-AF65-F5344CB8AC3E}">
        <p14:creationId xmlns:p14="http://schemas.microsoft.com/office/powerpoint/2010/main" val="37398289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altLang="en-US" dirty="0" smtClean="0"/>
              <a:t>Mulch</a:t>
            </a:r>
            <a:endParaRPr lang="en-US" altLang="en-US" dirty="0" smtClean="0"/>
          </a:p>
        </p:txBody>
      </p:sp>
      <p:sp>
        <p:nvSpPr>
          <p:cNvPr id="10243" name="Rectangle 2"/>
          <p:cNvSpPr>
            <a:spLocks noChangeArrowheads="1"/>
          </p:cNvSpPr>
          <p:nvPr/>
        </p:nvSpPr>
        <p:spPr bwMode="auto">
          <a:xfrm>
            <a:off x="141881" y="1320658"/>
            <a:ext cx="4430120"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a:buFont typeface="Arial" panose="020B0604020202020204" pitchFamily="34" charset="0"/>
              <a:buChar char="•"/>
            </a:pPr>
            <a:r>
              <a:rPr lang="en-US" sz="2400" dirty="0">
                <a:cs typeface="Calibri" pitchFamily="34" charset="0"/>
              </a:rPr>
              <a:t>Apply </a:t>
            </a:r>
            <a:r>
              <a:rPr lang="en-US" sz="2400" dirty="0" smtClean="0">
                <a:cs typeface="Calibri" pitchFamily="34" charset="0"/>
              </a:rPr>
              <a:t>2 – 4 inches </a:t>
            </a:r>
            <a:r>
              <a:rPr lang="en-US" sz="2400" dirty="0">
                <a:cs typeface="Calibri" pitchFamily="34" charset="0"/>
              </a:rPr>
              <a:t>of mulch around garden plants and trees to hold water in and reduce soil </a:t>
            </a:r>
            <a:r>
              <a:rPr lang="en-US" sz="2400" dirty="0" smtClean="0">
                <a:cs typeface="Calibri" pitchFamily="34" charset="0"/>
              </a:rPr>
              <a:t>evaporation</a:t>
            </a:r>
            <a:br>
              <a:rPr lang="en-US" sz="2400" dirty="0" smtClean="0">
                <a:cs typeface="Calibri" pitchFamily="34" charset="0"/>
              </a:rPr>
            </a:br>
            <a:endParaRPr lang="en-US" sz="2400" dirty="0" smtClean="0">
              <a:cs typeface="Calibri" pitchFamily="34" charset="0"/>
            </a:endParaRPr>
          </a:p>
          <a:p>
            <a:pPr lvl="1">
              <a:buFont typeface="Arial" panose="020B0604020202020204" pitchFamily="34" charset="0"/>
              <a:buChar char="•"/>
            </a:pPr>
            <a:r>
              <a:rPr lang="en-US" sz="2400" dirty="0" smtClean="0">
                <a:cs typeface="Calibri" pitchFamily="34" charset="0"/>
              </a:rPr>
              <a:t>Keep </a:t>
            </a:r>
            <a:r>
              <a:rPr lang="en-US" sz="2400" dirty="0">
                <a:cs typeface="Calibri" pitchFamily="34" charset="0"/>
              </a:rPr>
              <a:t>it several inches away from tree trunks</a:t>
            </a:r>
            <a:r>
              <a:rPr lang="en-US" sz="2400" dirty="0" smtClean="0">
                <a:cs typeface="Calibri" pitchFamily="34" charset="0"/>
              </a:rPr>
              <a:t>!</a:t>
            </a:r>
            <a:br>
              <a:rPr lang="en-US" sz="2400" dirty="0" smtClean="0">
                <a:cs typeface="Calibri" pitchFamily="34" charset="0"/>
              </a:rPr>
            </a:br>
            <a:endParaRPr lang="en-US" sz="2400" dirty="0">
              <a:cs typeface="Calibri" pitchFamily="34" charset="0"/>
            </a:endParaRPr>
          </a:p>
          <a:p>
            <a:pPr lvl="1">
              <a:buFont typeface="Arial" panose="020B0604020202020204" pitchFamily="34" charset="0"/>
              <a:buChar char="•"/>
            </a:pPr>
            <a:r>
              <a:rPr lang="en-US" sz="2400" dirty="0">
                <a:cs typeface="Calibri" pitchFamily="34" charset="0"/>
              </a:rPr>
              <a:t>Make sure to water beneath the </a:t>
            </a:r>
            <a:r>
              <a:rPr lang="en-US" sz="2400" dirty="0" smtClean="0">
                <a:cs typeface="Calibri" pitchFamily="34" charset="0"/>
              </a:rPr>
              <a:t>mulch</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22</a:t>
            </a:fld>
            <a:endParaRPr lang="en-US" dirty="0"/>
          </a:p>
        </p:txBody>
      </p:sp>
      <p:pic>
        <p:nvPicPr>
          <p:cNvPr id="6" name="Picture 6" descr="http://www.coopext.colostate.edu/4DMG/images/drought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721" y="1417638"/>
            <a:ext cx="3820079" cy="383640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307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altLang="en-US" dirty="0" smtClean="0"/>
              <a:t>Avoid Planting New Plants</a:t>
            </a:r>
            <a:endParaRPr lang="en-US" altLang="en-US" dirty="0" smtClean="0"/>
          </a:p>
        </p:txBody>
      </p:sp>
      <p:sp>
        <p:nvSpPr>
          <p:cNvPr id="10243" name="Rectangle 2"/>
          <p:cNvSpPr>
            <a:spLocks noChangeArrowheads="1"/>
          </p:cNvSpPr>
          <p:nvPr/>
        </p:nvSpPr>
        <p:spPr bwMode="auto">
          <a:xfrm>
            <a:off x="436601" y="1320516"/>
            <a:ext cx="4430120" cy="34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Young plants require frequent irrigation until established and should not be planted during a drought or under water </a:t>
            </a:r>
            <a:r>
              <a:rPr lang="en-US" sz="2400" dirty="0" smtClean="0">
                <a:cs typeface="Calibri" pitchFamily="34" charset="0"/>
              </a:rPr>
              <a:t>restrictions</a:t>
            </a:r>
            <a:br>
              <a:rPr lang="en-US" sz="2400" dirty="0" smtClean="0">
                <a:cs typeface="Calibri" pitchFamily="34" charset="0"/>
              </a:rPr>
            </a:br>
            <a:endParaRPr lang="en-US" sz="2400" dirty="0" smtClean="0">
              <a:cs typeface="Calibri" pitchFamily="34" charset="0"/>
            </a:endParaRPr>
          </a:p>
          <a:p>
            <a:r>
              <a:rPr lang="en-US" sz="2400" dirty="0" smtClean="0">
                <a:cs typeface="Calibri" pitchFamily="34" charset="0"/>
              </a:rPr>
              <a:t>Even </a:t>
            </a:r>
            <a:r>
              <a:rPr lang="en-US" sz="2400" dirty="0">
                <a:cs typeface="Calibri" pitchFamily="34" charset="0"/>
              </a:rPr>
              <a:t>native plants require continually moist root zones during </a:t>
            </a:r>
            <a:r>
              <a:rPr lang="en-US" sz="2400" dirty="0" smtClean="0">
                <a:cs typeface="Calibri" pitchFamily="34" charset="0"/>
              </a:rPr>
              <a:t>establishment</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23</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440" r="11099"/>
          <a:stretch/>
        </p:blipFill>
        <p:spPr>
          <a:xfrm>
            <a:off x="5289160" y="1320516"/>
            <a:ext cx="3397640" cy="3937846"/>
          </a:xfrm>
          <a:prstGeom prst="rect">
            <a:avLst/>
          </a:prstGeom>
          <a:ln w="25400">
            <a:noFill/>
          </a:ln>
        </p:spPr>
      </p:pic>
    </p:spTree>
    <p:extLst>
      <p:ext uri="{BB962C8B-B14F-4D97-AF65-F5344CB8AC3E}">
        <p14:creationId xmlns:p14="http://schemas.microsoft.com/office/powerpoint/2010/main" val="1234887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altLang="en-US" dirty="0" smtClean="0"/>
              <a:t>Avoid </a:t>
            </a:r>
            <a:r>
              <a:rPr lang="en-US" altLang="en-US" dirty="0" err="1" smtClean="0"/>
              <a:t>Overfertilizing</a:t>
            </a:r>
            <a:endParaRPr lang="en-US" altLang="en-US" dirty="0" smtClean="0"/>
          </a:p>
        </p:txBody>
      </p:sp>
      <p:sp>
        <p:nvSpPr>
          <p:cNvPr id="10243" name="Rectangle 2"/>
          <p:cNvSpPr>
            <a:spLocks noChangeArrowheads="1"/>
          </p:cNvSpPr>
          <p:nvPr/>
        </p:nvSpPr>
        <p:spPr bwMode="auto">
          <a:xfrm>
            <a:off x="262430" y="1320516"/>
            <a:ext cx="443012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a:buFont typeface="Arial" panose="020B0604020202020204" pitchFamily="34" charset="0"/>
              <a:buChar char="•"/>
            </a:pPr>
            <a:r>
              <a:rPr lang="en-US" sz="2400" dirty="0">
                <a:cs typeface="Calibri" pitchFamily="34" charset="0"/>
              </a:rPr>
              <a:t>Too much Nitrogen results in lush, weak new growth, and increases the need for even more </a:t>
            </a:r>
            <a:r>
              <a:rPr lang="en-US" sz="2400" dirty="0" smtClean="0">
                <a:cs typeface="Calibri" pitchFamily="34" charset="0"/>
              </a:rPr>
              <a:t>water</a:t>
            </a:r>
            <a:br>
              <a:rPr lang="en-US" sz="2400" dirty="0" smtClean="0">
                <a:cs typeface="Calibri" pitchFamily="34" charset="0"/>
              </a:rPr>
            </a:br>
            <a:endParaRPr lang="en-US" sz="2400" dirty="0">
              <a:cs typeface="Calibri" pitchFamily="34" charset="0"/>
            </a:endParaRPr>
          </a:p>
          <a:p>
            <a:pPr lvl="1">
              <a:buFont typeface="Arial" panose="020B0604020202020204" pitchFamily="34" charset="0"/>
              <a:buChar char="•"/>
            </a:pPr>
            <a:r>
              <a:rPr lang="en-US" sz="2400" dirty="0">
                <a:cs typeface="Calibri" pitchFamily="34" charset="0"/>
              </a:rPr>
              <a:t>Too much fertilizer can lead to pollution of </a:t>
            </a:r>
            <a:r>
              <a:rPr lang="en-US" sz="2400" dirty="0" smtClean="0">
                <a:cs typeface="Calibri" pitchFamily="34" charset="0"/>
              </a:rPr>
              <a:t>waterways</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24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808" y="1320515"/>
            <a:ext cx="3343730" cy="4230839"/>
          </a:xfrm>
          <a:prstGeom prst="rect">
            <a:avLst/>
          </a:prstGeom>
          <a:solidFill>
            <a:schemeClr val="tx1"/>
          </a:solidFill>
          <a:ln w="25400">
            <a:noFill/>
          </a:ln>
        </p:spPr>
      </p:pic>
    </p:spTree>
    <p:extLst>
      <p:ext uri="{BB962C8B-B14F-4D97-AF65-F5344CB8AC3E}">
        <p14:creationId xmlns:p14="http://schemas.microsoft.com/office/powerpoint/2010/main" val="26620818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a:latin typeface="Calibri" pitchFamily="34" charset="0"/>
                <a:cs typeface="Calibri" pitchFamily="34" charset="0"/>
              </a:rPr>
              <a:t>Keep Weeds Out!</a:t>
            </a:r>
            <a:endParaRPr lang="en-US" altLang="en-US" dirty="0" smtClean="0"/>
          </a:p>
        </p:txBody>
      </p:sp>
      <p:sp>
        <p:nvSpPr>
          <p:cNvPr id="10243" name="Rectangle 2"/>
          <p:cNvSpPr>
            <a:spLocks noChangeArrowheads="1"/>
          </p:cNvSpPr>
          <p:nvPr/>
        </p:nvSpPr>
        <p:spPr bwMode="auto">
          <a:xfrm>
            <a:off x="560787" y="1402840"/>
            <a:ext cx="4430120" cy="31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Weeds often outcompete garden plants and trees for water</a:t>
            </a:r>
            <a:br>
              <a:rPr lang="en-US" sz="2400" dirty="0">
                <a:cs typeface="Calibri" pitchFamily="34" charset="0"/>
              </a:rPr>
            </a:br>
            <a:endParaRPr lang="en-US" sz="2400" dirty="0">
              <a:cs typeface="Calibri" pitchFamily="34" charset="0"/>
            </a:endParaRPr>
          </a:p>
          <a:p>
            <a:r>
              <a:rPr lang="en-US" sz="2400" dirty="0">
                <a:cs typeface="Calibri" pitchFamily="34" charset="0"/>
              </a:rPr>
              <a:t>Avoid using chemical herbicides; hand-weed instead.  Overuse of pesticides can lead to waterways </a:t>
            </a:r>
            <a:r>
              <a:rPr lang="en-US" sz="2400" dirty="0" smtClean="0">
                <a:cs typeface="Calibri" pitchFamily="34" charset="0"/>
              </a:rPr>
              <a:t>pollution</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25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169" y="1596287"/>
            <a:ext cx="3627631" cy="3407285"/>
          </a:xfrm>
          <a:prstGeom prst="rect">
            <a:avLst/>
          </a:prstGeom>
          <a:solidFill>
            <a:schemeClr val="tx2">
              <a:lumMod val="60000"/>
              <a:lumOff val="40000"/>
            </a:schemeClr>
          </a:solidFill>
          <a:ln>
            <a:noFill/>
          </a:ln>
        </p:spPr>
      </p:pic>
    </p:spTree>
    <p:extLst>
      <p:ext uri="{BB962C8B-B14F-4D97-AF65-F5344CB8AC3E}">
        <p14:creationId xmlns:p14="http://schemas.microsoft.com/office/powerpoint/2010/main" val="2933755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a:latin typeface="Calibri" pitchFamily="34" charset="0"/>
                <a:cs typeface="Calibri" pitchFamily="34" charset="0"/>
              </a:rPr>
              <a:t>Use a Broom Instead of a Hose to Clean up After </a:t>
            </a:r>
            <a:r>
              <a:rPr lang="en-US" dirty="0" smtClean="0">
                <a:latin typeface="Calibri" pitchFamily="34" charset="0"/>
                <a:cs typeface="Calibri" pitchFamily="34" charset="0"/>
              </a:rPr>
              <a:t>Gardening or Pruning</a:t>
            </a:r>
            <a:endParaRPr lang="en-US" altLang="en-US" dirty="0" smtClean="0"/>
          </a:p>
        </p:txBody>
      </p:sp>
      <p:sp>
        <p:nvSpPr>
          <p:cNvPr id="10243" name="Rectangle 2"/>
          <p:cNvSpPr>
            <a:spLocks noChangeArrowheads="1"/>
          </p:cNvSpPr>
          <p:nvPr/>
        </p:nvSpPr>
        <p:spPr bwMode="auto">
          <a:xfrm>
            <a:off x="5526680" y="1680866"/>
            <a:ext cx="3160120" cy="238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a:buFont typeface="Arial" panose="020B0604020202020204" pitchFamily="34" charset="0"/>
              <a:buChar char="•"/>
            </a:pPr>
            <a:r>
              <a:rPr lang="en-US" sz="2400" dirty="0" smtClean="0">
                <a:cs typeface="Calibri" pitchFamily="34" charset="0"/>
              </a:rPr>
              <a:t>Save </a:t>
            </a:r>
            <a:r>
              <a:rPr lang="en-US" sz="2400" dirty="0">
                <a:cs typeface="Calibri" pitchFamily="34" charset="0"/>
              </a:rPr>
              <a:t>water and avoid polluting </a:t>
            </a:r>
            <a:r>
              <a:rPr lang="en-US" sz="2400" dirty="0" smtClean="0">
                <a:cs typeface="Calibri" pitchFamily="34" charset="0"/>
              </a:rPr>
              <a:t>waterways</a:t>
            </a:r>
            <a:br>
              <a:rPr lang="en-US" sz="2400" dirty="0" smtClean="0">
                <a:cs typeface="Calibri" pitchFamily="34" charset="0"/>
              </a:rPr>
            </a:br>
            <a:endParaRPr lang="en-US" sz="2400" dirty="0" smtClean="0">
              <a:cs typeface="Calibri" pitchFamily="34" charset="0"/>
            </a:endParaRPr>
          </a:p>
          <a:p>
            <a:pPr lvl="1">
              <a:buFont typeface="Arial" panose="020B0604020202020204" pitchFamily="34" charset="0"/>
              <a:buChar char="•"/>
            </a:pPr>
            <a:r>
              <a:rPr lang="en-US" sz="2400" dirty="0" smtClean="0">
                <a:cs typeface="Calibri" pitchFamily="34" charset="0"/>
              </a:rPr>
              <a:t>Get </a:t>
            </a:r>
            <a:r>
              <a:rPr lang="en-US" sz="2400" dirty="0">
                <a:cs typeface="Calibri" pitchFamily="34" charset="0"/>
              </a:rPr>
              <a:t>some exercise</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26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07" y="1810552"/>
            <a:ext cx="5039259" cy="3370104"/>
          </a:xfrm>
          <a:prstGeom prst="rect">
            <a:avLst/>
          </a:prstGeom>
          <a:solidFill>
            <a:schemeClr val="tx2">
              <a:lumMod val="40000"/>
              <a:lumOff val="60000"/>
            </a:schemeClr>
          </a:solidFill>
          <a:ln w="25400">
            <a:noFill/>
          </a:ln>
        </p:spPr>
      </p:pic>
    </p:spTree>
    <p:extLst>
      <p:ext uri="{BB962C8B-B14F-4D97-AF65-F5344CB8AC3E}">
        <p14:creationId xmlns:p14="http://schemas.microsoft.com/office/powerpoint/2010/main" val="19526865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558800" y="2566761"/>
            <a:ext cx="8229600" cy="1143000"/>
          </a:xfrm>
        </p:spPr>
        <p:txBody>
          <a:bodyPr/>
          <a:lstStyle/>
          <a:p>
            <a:pPr algn="ctr" eaLnBrk="1" hangingPunct="1"/>
            <a:r>
              <a:rPr lang="en-US" dirty="0" smtClean="0">
                <a:latin typeface="Calibri" pitchFamily="34" charset="0"/>
                <a:cs typeface="Calibri" pitchFamily="34" charset="0"/>
              </a:rPr>
              <a:t>What About Long Term Solutions?</a:t>
            </a:r>
            <a:endParaRPr lang="en-US" altLang="en-US" dirty="0" smtClean="0"/>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27</a:t>
            </a:fld>
            <a:endParaRPr lang="en-US" dirty="0"/>
          </a:p>
        </p:txBody>
      </p:sp>
    </p:spTree>
    <p:extLst>
      <p:ext uri="{BB962C8B-B14F-4D97-AF65-F5344CB8AC3E}">
        <p14:creationId xmlns:p14="http://schemas.microsoft.com/office/powerpoint/2010/main" val="518020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smtClean="0">
                <a:latin typeface="Calibri" pitchFamily="34" charset="0"/>
                <a:cs typeface="Calibri" pitchFamily="34" charset="0"/>
              </a:rPr>
              <a:t>Long Term Solutions</a:t>
            </a:r>
            <a:endParaRPr lang="en-US" altLang="en-US" dirty="0" smtClean="0"/>
          </a:p>
        </p:txBody>
      </p:sp>
      <p:sp>
        <p:nvSpPr>
          <p:cNvPr id="10243" name="Rectangle 2"/>
          <p:cNvSpPr>
            <a:spLocks noChangeArrowheads="1"/>
          </p:cNvSpPr>
          <p:nvPr/>
        </p:nvSpPr>
        <p:spPr bwMode="auto">
          <a:xfrm>
            <a:off x="444500" y="1316040"/>
            <a:ext cx="8409214"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Once water restrictions are lifted think about replacing all or a portion of your lawn with drip-irrigated water-efficient </a:t>
            </a:r>
            <a:r>
              <a:rPr lang="en-US" sz="2400" dirty="0" smtClean="0">
                <a:cs typeface="Calibri" pitchFamily="34" charset="0"/>
              </a:rPr>
              <a:t>ornamentals</a:t>
            </a:r>
            <a:br>
              <a:rPr lang="en-US" sz="2400" dirty="0" smtClean="0">
                <a:cs typeface="Calibri" pitchFamily="34" charset="0"/>
              </a:rPr>
            </a:br>
            <a:endParaRPr lang="en-US" sz="2400" dirty="0" smtClean="0">
              <a:cs typeface="Calibri" pitchFamily="34" charset="0"/>
            </a:endParaRPr>
          </a:p>
          <a:p>
            <a:r>
              <a:rPr lang="en-US" sz="2400" dirty="0" err="1" smtClean="0">
                <a:cs typeface="Calibri" pitchFamily="34" charset="0"/>
              </a:rPr>
              <a:t>Hydrozone</a:t>
            </a:r>
            <a:r>
              <a:rPr lang="en-US" sz="2400" dirty="0">
                <a:cs typeface="Calibri" pitchFamily="34" charset="0"/>
              </a:rPr>
              <a:t>: place plants with similar water needs </a:t>
            </a:r>
            <a:r>
              <a:rPr lang="en-US" sz="2400" dirty="0" smtClean="0">
                <a:cs typeface="Calibri" pitchFamily="34" charset="0"/>
              </a:rPr>
              <a:t>together</a:t>
            </a:r>
            <a:br>
              <a:rPr lang="en-US" sz="2400" dirty="0" smtClean="0">
                <a:cs typeface="Calibri" pitchFamily="34" charset="0"/>
              </a:rPr>
            </a:br>
            <a:endParaRPr lang="en-US" sz="2400" dirty="0">
              <a:cs typeface="Calibri" pitchFamily="34" charset="0"/>
            </a:endParaRPr>
          </a:p>
          <a:p>
            <a:r>
              <a:rPr lang="en-US" sz="2400" dirty="0">
                <a:cs typeface="Calibri" pitchFamily="34" charset="0"/>
              </a:rPr>
              <a:t>Before planting, mix compost evenly several inches into garden soil to hold water in longer and decrease the chance of waterway pollution from runoff (clay soils) or draining below the root zone into groundwater (sandy </a:t>
            </a:r>
            <a:r>
              <a:rPr lang="en-US" sz="2400" dirty="0" smtClean="0">
                <a:cs typeface="Calibri" pitchFamily="34" charset="0"/>
              </a:rPr>
              <a:t>soils)</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28</a:t>
            </a:fld>
            <a:endParaRPr lang="en-US" dirty="0"/>
          </a:p>
        </p:txBody>
      </p:sp>
    </p:spTree>
    <p:extLst>
      <p:ext uri="{BB962C8B-B14F-4D97-AF65-F5344CB8AC3E}">
        <p14:creationId xmlns:p14="http://schemas.microsoft.com/office/powerpoint/2010/main" val="2805277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smtClean="0">
                <a:latin typeface="Calibri" pitchFamily="34" charset="0"/>
                <a:cs typeface="Calibri" pitchFamily="34" charset="0"/>
              </a:rPr>
              <a:t>Long Term Solutions Cont.</a:t>
            </a:r>
            <a:endParaRPr lang="en-US" altLang="en-US" dirty="0" smtClean="0"/>
          </a:p>
        </p:txBody>
      </p:sp>
      <p:sp>
        <p:nvSpPr>
          <p:cNvPr id="10243" name="Rectangle 2"/>
          <p:cNvSpPr>
            <a:spLocks noChangeArrowheads="1"/>
          </p:cNvSpPr>
          <p:nvPr/>
        </p:nvSpPr>
        <p:spPr bwMode="auto">
          <a:xfrm>
            <a:off x="444500" y="1316040"/>
            <a:ext cx="8409214" cy="356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Add </a:t>
            </a:r>
            <a:r>
              <a:rPr lang="en-US" sz="2400" dirty="0" smtClean="0">
                <a:cs typeface="Calibri" pitchFamily="34" charset="0"/>
              </a:rPr>
              <a:t>2 - 4 </a:t>
            </a:r>
            <a:r>
              <a:rPr lang="en-US" sz="2400" dirty="0">
                <a:cs typeface="Calibri" pitchFamily="34" charset="0"/>
              </a:rPr>
              <a:t>inches of mulch on top of garden soil and around trees and shrubs, keeping it several inches </a:t>
            </a:r>
            <a:r>
              <a:rPr lang="en-US" sz="2400" dirty="0" smtClean="0">
                <a:cs typeface="Calibri" pitchFamily="34" charset="0"/>
              </a:rPr>
              <a:t>away </a:t>
            </a:r>
            <a:r>
              <a:rPr lang="en-US" sz="2400" dirty="0">
                <a:cs typeface="Calibri" pitchFamily="34" charset="0"/>
              </a:rPr>
              <a:t>from tree </a:t>
            </a:r>
            <a:r>
              <a:rPr lang="en-US" sz="2400" dirty="0" smtClean="0">
                <a:cs typeface="Calibri" pitchFamily="34" charset="0"/>
              </a:rPr>
              <a:t>trunks</a:t>
            </a:r>
            <a:br>
              <a:rPr lang="en-US" sz="2400" dirty="0" smtClean="0">
                <a:cs typeface="Calibri" pitchFamily="34" charset="0"/>
              </a:rPr>
            </a:br>
            <a:endParaRPr lang="en-US" sz="2400" dirty="0">
              <a:cs typeface="Calibri" pitchFamily="34" charset="0"/>
            </a:endParaRPr>
          </a:p>
          <a:p>
            <a:r>
              <a:rPr lang="en-US" sz="2400" dirty="0">
                <a:cs typeface="Calibri" pitchFamily="34" charset="0"/>
              </a:rPr>
              <a:t>Consider adding a graywater system if legal in your jurisdiction.  (Graywater systems reuse water from washing machines and </a:t>
            </a:r>
            <a:r>
              <a:rPr lang="en-US" sz="2400" dirty="0" smtClean="0">
                <a:cs typeface="Calibri" pitchFamily="34" charset="0"/>
              </a:rPr>
              <a:t>showers) </a:t>
            </a:r>
            <a:br>
              <a:rPr lang="en-US" sz="2400" dirty="0" smtClean="0">
                <a:cs typeface="Calibri" pitchFamily="34" charset="0"/>
              </a:rPr>
            </a:br>
            <a:endParaRPr lang="en-US" sz="2400" dirty="0" smtClean="0">
              <a:cs typeface="Calibri" pitchFamily="34" charset="0"/>
            </a:endParaRPr>
          </a:p>
          <a:p>
            <a:r>
              <a:rPr lang="en-US" sz="2400" dirty="0" smtClean="0">
                <a:cs typeface="Calibri" pitchFamily="34" charset="0"/>
              </a:rPr>
              <a:t>Never apply </a:t>
            </a:r>
            <a:r>
              <a:rPr lang="en-US" sz="2400" dirty="0">
                <a:cs typeface="Calibri" pitchFamily="34" charset="0"/>
              </a:rPr>
              <a:t>graywater to edibles or edible plant parts! </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29</a:t>
            </a:fld>
            <a:endParaRPr lang="en-US" dirty="0"/>
          </a:p>
        </p:txBody>
      </p:sp>
    </p:spTree>
    <p:extLst>
      <p:ext uri="{BB962C8B-B14F-4D97-AF65-F5344CB8AC3E}">
        <p14:creationId xmlns:p14="http://schemas.microsoft.com/office/powerpoint/2010/main" val="1051313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467470" y="1853067"/>
            <a:ext cx="4995863"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Irreversible damage can occur that no amount of watering will </a:t>
            </a:r>
            <a:r>
              <a:rPr lang="en-US" sz="2400" dirty="0" smtClean="0">
                <a:cs typeface="Calibri" pitchFamily="34" charset="0"/>
              </a:rPr>
              <a:t>correct</a:t>
            </a:r>
            <a:br>
              <a:rPr lang="en-US" sz="2400" dirty="0" smtClean="0">
                <a:cs typeface="Calibri" pitchFamily="34" charset="0"/>
              </a:rPr>
            </a:br>
            <a:endParaRPr lang="en-US" sz="2400" dirty="0">
              <a:cs typeface="Calibri" pitchFamily="34" charset="0"/>
            </a:endParaRPr>
          </a:p>
          <a:p>
            <a:r>
              <a:rPr lang="en-US" sz="2400" dirty="0">
                <a:cs typeface="Calibri" pitchFamily="34" charset="0"/>
              </a:rPr>
              <a:t>Mature fruit trees and landscape trees are worth saving!  </a:t>
            </a:r>
            <a:endParaRPr lang="en-US" sz="2400" dirty="0">
              <a:cs typeface="Calibri" pitchFamily="34" charset="0"/>
            </a:endParaRPr>
          </a:p>
        </p:txBody>
      </p:sp>
      <p:sp>
        <p:nvSpPr>
          <p:cNvPr id="3" name="Slide Number Placeholder 2"/>
          <p:cNvSpPr>
            <a:spLocks noGrp="1"/>
          </p:cNvSpPr>
          <p:nvPr>
            <p:ph type="sldNum" sz="quarter" idx="10"/>
          </p:nvPr>
        </p:nvSpPr>
        <p:spPr/>
        <p:txBody>
          <a:bodyPr/>
          <a:lstStyle/>
          <a:p>
            <a:pPr>
              <a:defRPr/>
            </a:pPr>
            <a:fld id="{564FF8D8-1DB4-4FFD-ABB5-52208E1E4FF6}" type="slidenum">
              <a:rPr lang="en-US" smtClean="0"/>
              <a:pPr>
                <a:defRPr/>
              </a:pPr>
              <a:t>3</a:t>
            </a:fld>
            <a:endParaRPr lang="en-US" dirty="0"/>
          </a:p>
        </p:txBody>
      </p:sp>
      <p:sp>
        <p:nvSpPr>
          <p:cNvPr id="4" name="Title 3"/>
          <p:cNvSpPr>
            <a:spLocks noGrp="1"/>
          </p:cNvSpPr>
          <p:nvPr>
            <p:ph type="title"/>
          </p:nvPr>
        </p:nvSpPr>
        <p:spPr>
          <a:xfrm>
            <a:off x="457200" y="445657"/>
            <a:ext cx="6451600" cy="1249362"/>
          </a:xfrm>
        </p:spPr>
        <p:txBody>
          <a:bodyPr/>
          <a:lstStyle/>
          <a:p>
            <a:r>
              <a:rPr lang="en-US" dirty="0">
                <a:latin typeface="Calibri" pitchFamily="34" charset="0"/>
                <a:cs typeface="Calibri" pitchFamily="34" charset="0"/>
              </a:rPr>
              <a:t>Recognizing Early Signs of Drought Stress is Important Because: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3333" y="1696152"/>
            <a:ext cx="3259515" cy="3933148"/>
          </a:xfrm>
          <a:prstGeom prst="rect">
            <a:avLst/>
          </a:prstGeom>
          <a:ln w="25400">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US" dirty="0">
                <a:latin typeface="Calibri" pitchFamily="34" charset="0"/>
                <a:cs typeface="Calibri" pitchFamily="34" charset="0"/>
              </a:rPr>
              <a:t>Beautify Your Landscape, Protect the Environment, </a:t>
            </a:r>
            <a:r>
              <a:rPr lang="en-US" dirty="0" smtClean="0">
                <a:latin typeface="Calibri" pitchFamily="34" charset="0"/>
                <a:cs typeface="Calibri" pitchFamily="34" charset="0"/>
              </a:rPr>
              <a:t>Save </a:t>
            </a:r>
            <a:r>
              <a:rPr lang="en-US" dirty="0">
                <a:latin typeface="Calibri" pitchFamily="34" charset="0"/>
                <a:cs typeface="Calibri" pitchFamily="34" charset="0"/>
              </a:rPr>
              <a:t>Water, Money, and Time!</a:t>
            </a:r>
            <a:endParaRPr lang="en-US" dirty="0">
              <a:latin typeface="Calibri" pitchFamily="34" charset="0"/>
              <a:cs typeface="Calibri" pitchFamily="34" charset="0"/>
            </a:endParaRPr>
          </a:p>
        </p:txBody>
      </p:sp>
      <p:sp>
        <p:nvSpPr>
          <p:cNvPr id="2" name="Slide Number Placeholder 1"/>
          <p:cNvSpPr>
            <a:spLocks noGrp="1"/>
          </p:cNvSpPr>
          <p:nvPr>
            <p:ph type="sldNum" sz="quarter" idx="10"/>
          </p:nvPr>
        </p:nvSpPr>
        <p:spPr/>
        <p:txBody>
          <a:bodyPr/>
          <a:lstStyle/>
          <a:p>
            <a:pPr>
              <a:defRPr/>
            </a:pPr>
            <a:fld id="{D846D8F6-D692-4B19-92B0-162302651B31}" type="slidenum">
              <a:rPr lang="en-US" smtClean="0"/>
              <a:pPr>
                <a:defRPr/>
              </a:pPr>
              <a:t>30</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745" y="1611986"/>
            <a:ext cx="4046238" cy="4046238"/>
          </a:xfrm>
          <a:prstGeom prst="rect">
            <a:avLst/>
          </a:prstGeom>
          <a:ln w="25400">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70" y="1611986"/>
            <a:ext cx="4030336" cy="4030336"/>
          </a:xfrm>
          <a:prstGeom prst="rect">
            <a:avLst/>
          </a:prstGeom>
          <a:solidFill>
            <a:schemeClr val="tx1"/>
          </a:solidFill>
          <a:ln w="25400">
            <a:noFill/>
          </a:ln>
        </p:spPr>
      </p:pic>
    </p:spTree>
    <p:extLst>
      <p:ext uri="{BB962C8B-B14F-4D97-AF65-F5344CB8AC3E}">
        <p14:creationId xmlns:p14="http://schemas.microsoft.com/office/powerpoint/2010/main" val="32950724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4"/>
          <p:cNvSpPr txBox="1">
            <a:spLocks noChangeArrowheads="1"/>
          </p:cNvSpPr>
          <p:nvPr/>
        </p:nvSpPr>
        <p:spPr bwMode="auto">
          <a:xfrm>
            <a:off x="400050" y="312738"/>
            <a:ext cx="4406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3200" b="1" dirty="0"/>
              <a:t>We’ve Gone Social!</a:t>
            </a:r>
          </a:p>
        </p:txBody>
      </p:sp>
      <p:sp>
        <p:nvSpPr>
          <p:cNvPr id="7" name="TextBox 6"/>
          <p:cNvSpPr txBox="1"/>
          <p:nvPr/>
        </p:nvSpPr>
        <p:spPr>
          <a:xfrm>
            <a:off x="696459" y="896938"/>
            <a:ext cx="4379912" cy="5324475"/>
          </a:xfrm>
          <a:prstGeom prst="rect">
            <a:avLst/>
          </a:prstGeom>
          <a:noFill/>
        </p:spPr>
        <p:txBody>
          <a:bodyPr>
            <a:spAutoFit/>
          </a:bodyPr>
          <a:lstStyle/>
          <a:p>
            <a:pPr>
              <a:defRPr/>
            </a:pPr>
            <a:r>
              <a:rPr lang="en-US" sz="2200" b="1" dirty="0"/>
              <a:t>Like us …</a:t>
            </a:r>
          </a:p>
          <a:p>
            <a:pPr marL="457200" indent="-457200">
              <a:buFont typeface="Arial" panose="020B0604020202020204" pitchFamily="34" charset="0"/>
              <a:buChar char="•"/>
              <a:defRPr/>
            </a:pPr>
            <a:r>
              <a:rPr lang="en-US" sz="2200" dirty="0"/>
              <a:t>www.Facebook.com/</a:t>
            </a:r>
            <a:br>
              <a:rPr lang="en-US" sz="2200" dirty="0"/>
            </a:br>
            <a:r>
              <a:rPr lang="en-US" sz="2200" dirty="0"/>
              <a:t>UCMasterGardeners</a:t>
            </a:r>
            <a:br>
              <a:rPr lang="en-US" sz="2200" dirty="0"/>
            </a:br>
            <a:endParaRPr lang="en-US" sz="2200" dirty="0"/>
          </a:p>
          <a:p>
            <a:pPr>
              <a:defRPr/>
            </a:pPr>
            <a:r>
              <a:rPr lang="en-US" sz="2200" b="1" dirty="0"/>
              <a:t>Tweet us …</a:t>
            </a:r>
          </a:p>
          <a:p>
            <a:pPr marL="457200" indent="-457200">
              <a:buFont typeface="Arial" panose="020B0604020202020204" pitchFamily="34" charset="0"/>
              <a:buChar char="•"/>
              <a:defRPr/>
            </a:pPr>
            <a:r>
              <a:rPr lang="en-US" sz="2200" dirty="0"/>
              <a:t>@UCMasterGarden</a:t>
            </a:r>
            <a:br>
              <a:rPr lang="en-US" sz="2200" dirty="0"/>
            </a:br>
            <a:endParaRPr lang="en-US" sz="2200" dirty="0"/>
          </a:p>
          <a:p>
            <a:pPr>
              <a:defRPr/>
            </a:pPr>
            <a:r>
              <a:rPr lang="en-US" sz="2200" b="1" dirty="0"/>
              <a:t>Pin us … </a:t>
            </a:r>
          </a:p>
          <a:p>
            <a:pPr marL="457200" indent="-457200">
              <a:buFont typeface="Arial" panose="020B0604020202020204" pitchFamily="34" charset="0"/>
              <a:buChar char="•"/>
              <a:defRPr/>
            </a:pPr>
            <a:r>
              <a:rPr lang="en-US" sz="2200" dirty="0"/>
              <a:t>Pinterest.com/</a:t>
            </a:r>
            <a:br>
              <a:rPr lang="en-US" sz="2200" dirty="0"/>
            </a:br>
            <a:r>
              <a:rPr lang="en-US" sz="2200" dirty="0"/>
              <a:t>UCMasterGarden</a:t>
            </a:r>
            <a:br>
              <a:rPr lang="en-US" sz="2200" dirty="0"/>
            </a:br>
            <a:endParaRPr lang="en-US" sz="2200" dirty="0"/>
          </a:p>
          <a:p>
            <a:pPr>
              <a:defRPr/>
            </a:pPr>
            <a:r>
              <a:rPr lang="en-US" sz="2200" b="1" dirty="0"/>
              <a:t>Subscribe … </a:t>
            </a:r>
          </a:p>
          <a:p>
            <a:pPr marL="342900" indent="-342900">
              <a:buFont typeface="Arial" panose="020B0604020202020204" pitchFamily="34" charset="0"/>
              <a:buChar char="•"/>
              <a:defRPr/>
            </a:pPr>
            <a:r>
              <a:rPr lang="en-US" sz="2200" dirty="0"/>
              <a:t>youtube.com/user/</a:t>
            </a:r>
            <a:br>
              <a:rPr lang="en-US" sz="2200" dirty="0"/>
            </a:br>
            <a:r>
              <a:rPr lang="en-US" sz="2200" dirty="0"/>
              <a:t>UCMasterGardeners</a:t>
            </a:r>
          </a:p>
          <a:p>
            <a:pPr>
              <a:defRPr/>
            </a:pPr>
            <a:endParaRPr lang="en-US" sz="3200" dirty="0"/>
          </a:p>
        </p:txBody>
      </p:sp>
      <p:pic>
        <p:nvPicPr>
          <p:cNvPr id="11059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7425" y="312738"/>
            <a:ext cx="490696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8"/>
          <p:cNvPicPr>
            <a:picLocks noChangeAspect="1"/>
          </p:cNvPicPr>
          <p:nvPr/>
        </p:nvPicPr>
        <p:blipFill>
          <a:blip r:embed="rId4">
            <a:extLst>
              <a:ext uri="{28A0092B-C50C-407E-A947-70E740481C1C}">
                <a14:useLocalDpi xmlns:a14="http://schemas.microsoft.com/office/drawing/2010/main" val="0"/>
              </a:ext>
            </a:extLst>
          </a:blip>
          <a:srcRect t="26721"/>
          <a:stretch>
            <a:fillRect/>
          </a:stretch>
        </p:blipFill>
        <p:spPr bwMode="auto">
          <a:xfrm>
            <a:off x="4531406" y="2544763"/>
            <a:ext cx="5543550"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4556" y="4256087"/>
            <a:ext cx="32004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FD346BB3-33E6-431C-9209-7B4DF0DC102E}" type="slidenum">
              <a:rPr lang="en-US" smtClean="0"/>
              <a:pPr>
                <a:defRPr/>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9"/>
          <p:cNvSpPr>
            <a:spLocks noChangeArrowheads="1"/>
          </p:cNvSpPr>
          <p:nvPr/>
        </p:nvSpPr>
        <p:spPr bwMode="auto">
          <a:xfrm>
            <a:off x="76200" y="1600200"/>
            <a:ext cx="8991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2400"/>
          </a:p>
        </p:txBody>
      </p:sp>
      <p:sp>
        <p:nvSpPr>
          <p:cNvPr id="14340" name="Rectangle 39"/>
          <p:cNvSpPr>
            <a:spLocks noGrp="1" noChangeArrowheads="1"/>
          </p:cNvSpPr>
          <p:nvPr>
            <p:ph idx="1"/>
          </p:nvPr>
        </p:nvSpPr>
        <p:spPr/>
        <p:txBody>
          <a:bodyPr/>
          <a:lstStyle/>
          <a:p>
            <a:endParaRPr lang="en-US" altLang="en-US" dirty="0" smtClean="0"/>
          </a:p>
          <a:p>
            <a:endParaRPr lang="en-US" altLang="en-US" dirty="0" smtClean="0"/>
          </a:p>
          <a:p>
            <a:endParaRPr lang="en-US" altLang="en-US" dirty="0" smtClean="0"/>
          </a:p>
        </p:txBody>
      </p:sp>
      <p:sp>
        <p:nvSpPr>
          <p:cNvPr id="7172" name="TextBox 12"/>
          <p:cNvSpPr txBox="1">
            <a:spLocks noChangeArrowheads="1"/>
          </p:cNvSpPr>
          <p:nvPr/>
        </p:nvSpPr>
        <p:spPr bwMode="auto">
          <a:xfrm>
            <a:off x="457200" y="1579110"/>
            <a:ext cx="825976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a:lnSpc>
                <a:spcPct val="100000"/>
              </a:lnSpc>
              <a:buNone/>
              <a:defRPr/>
            </a:pPr>
            <a:r>
              <a:rPr lang="en-US" sz="3000" b="1" dirty="0" smtClean="0">
                <a:latin typeface="Calibri" pitchFamily="34" charset="0"/>
                <a:cs typeface="Calibri" pitchFamily="34" charset="0"/>
              </a:rPr>
              <a:t>UCCE </a:t>
            </a:r>
            <a:r>
              <a:rPr lang="en-US" sz="3000" b="1" dirty="0">
                <a:latin typeface="Calibri" pitchFamily="34" charset="0"/>
                <a:cs typeface="Calibri" pitchFamily="34" charset="0"/>
              </a:rPr>
              <a:t>Master Gardeners are here to </a:t>
            </a:r>
            <a:r>
              <a:rPr lang="en-US" sz="3000" b="1" dirty="0" smtClean="0">
                <a:latin typeface="Calibri" pitchFamily="34" charset="0"/>
                <a:cs typeface="Calibri" pitchFamily="34" charset="0"/>
              </a:rPr>
              <a:t>help!</a:t>
            </a:r>
            <a:br>
              <a:rPr lang="en-US" sz="3000" b="1" dirty="0" smtClean="0">
                <a:latin typeface="Calibri" pitchFamily="34" charset="0"/>
                <a:cs typeface="Calibri" pitchFamily="34" charset="0"/>
              </a:rPr>
            </a:br>
            <a:r>
              <a:rPr lang="en-US" sz="3000" b="1" dirty="0" smtClean="0">
                <a:latin typeface="Calibri" pitchFamily="34" charset="0"/>
                <a:cs typeface="Calibri" pitchFamily="34" charset="0"/>
              </a:rPr>
              <a:t/>
            </a:r>
            <a:br>
              <a:rPr lang="en-US" sz="3000" b="1" dirty="0" smtClean="0">
                <a:latin typeface="Calibri" pitchFamily="34" charset="0"/>
                <a:cs typeface="Calibri" pitchFamily="34" charset="0"/>
              </a:rPr>
            </a:br>
            <a:r>
              <a:rPr lang="en-US" sz="3000" b="1" dirty="0" smtClean="0">
                <a:latin typeface="Calibri" pitchFamily="34" charset="0"/>
                <a:cs typeface="Calibri" pitchFamily="34" charset="0"/>
              </a:rPr>
              <a:t>Contact us:</a:t>
            </a:r>
          </a:p>
          <a:p>
            <a:pPr marL="0" indent="0" algn="ctr">
              <a:lnSpc>
                <a:spcPct val="100000"/>
              </a:lnSpc>
              <a:buNone/>
              <a:defRPr/>
            </a:pPr>
            <a:r>
              <a:rPr lang="en-US" sz="3000" b="1" dirty="0" smtClean="0">
                <a:latin typeface="Calibri" pitchFamily="34" charset="0"/>
                <a:cs typeface="Calibri" pitchFamily="34" charset="0"/>
              </a:rPr>
              <a:t>Website: </a:t>
            </a:r>
            <a:r>
              <a:rPr lang="en-US" sz="3000" dirty="0" smtClean="0">
                <a:latin typeface="Calibri" pitchFamily="34" charset="0"/>
                <a:cs typeface="Calibri" pitchFamily="34" charset="0"/>
              </a:rPr>
              <a:t>[Insert]</a:t>
            </a:r>
            <a:br>
              <a:rPr lang="en-US" sz="3000" dirty="0" smtClean="0">
                <a:latin typeface="Calibri" pitchFamily="34" charset="0"/>
                <a:cs typeface="Calibri" pitchFamily="34" charset="0"/>
              </a:rPr>
            </a:br>
            <a:r>
              <a:rPr lang="en-US" sz="3000" b="1" dirty="0" smtClean="0">
                <a:latin typeface="Calibri" pitchFamily="34" charset="0"/>
                <a:cs typeface="Calibri" pitchFamily="34" charset="0"/>
              </a:rPr>
              <a:t>Phone: </a:t>
            </a:r>
            <a:r>
              <a:rPr lang="en-US" sz="3000" dirty="0">
                <a:latin typeface="Calibri" pitchFamily="34" charset="0"/>
                <a:cs typeface="Calibri" pitchFamily="34" charset="0"/>
              </a:rPr>
              <a:t>[Insert]</a:t>
            </a:r>
            <a:endParaRPr lang="en-US" sz="3000" b="1" dirty="0" smtClean="0">
              <a:latin typeface="Calibri" pitchFamily="34" charset="0"/>
              <a:cs typeface="Calibri" pitchFamily="34" charset="0"/>
            </a:endParaRPr>
          </a:p>
          <a:p>
            <a:pPr marL="0" indent="0" algn="ctr">
              <a:lnSpc>
                <a:spcPct val="100000"/>
              </a:lnSpc>
              <a:buNone/>
              <a:defRPr/>
            </a:pPr>
            <a:r>
              <a:rPr lang="en-US" sz="3000" b="1" dirty="0" smtClean="0">
                <a:latin typeface="Calibri" pitchFamily="34" charset="0"/>
                <a:cs typeface="Times New Roman" panose="02020603050405020304" pitchFamily="18" charset="0"/>
              </a:rPr>
              <a:t>Email: </a:t>
            </a:r>
            <a:r>
              <a:rPr lang="en-US" sz="3000" dirty="0">
                <a:latin typeface="Calibri" pitchFamily="34" charset="0"/>
                <a:cs typeface="Calibri" pitchFamily="34" charset="0"/>
              </a:rPr>
              <a:t>[Insert]</a:t>
            </a:r>
            <a:endParaRPr lang="en-US" sz="3000" b="1"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0"/>
          </p:nvPr>
        </p:nvSpPr>
        <p:spPr/>
        <p:txBody>
          <a:bodyPr/>
          <a:lstStyle/>
          <a:p>
            <a:pPr>
              <a:defRPr/>
            </a:pPr>
            <a:fld id="{5DC5E276-9FDE-4143-AFB4-B5A9A27CEC63}" type="slidenum">
              <a:rPr lang="en-US" smtClean="0"/>
              <a:pPr>
                <a:defRPr/>
              </a:pPr>
              <a:t>32</a:t>
            </a:fld>
            <a:endParaRPr lang="en-US" dirty="0"/>
          </a:p>
        </p:txBody>
      </p:sp>
      <p:sp>
        <p:nvSpPr>
          <p:cNvPr id="7" name="Oval 6"/>
          <p:cNvSpPr/>
          <p:nvPr/>
        </p:nvSpPr>
        <p:spPr>
          <a:xfrm>
            <a:off x="3547450" y="-1460500"/>
            <a:ext cx="9617075" cy="9617075"/>
          </a:xfrm>
          <a:prstGeom prst="ellipse">
            <a:avLst/>
          </a:prstGeom>
          <a:blipFill dpi="0" rotWithShape="1">
            <a:blip r:embed="rId3">
              <a:alphaModFix amt="11000"/>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alpha val="9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194344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F945228-4776-40D5-8B52-812F6AA18FF6}" type="slidenum">
              <a:rPr lang="en-US" altLang="en-US" smtClean="0"/>
              <a:pPr>
                <a:defRPr/>
              </a:pPr>
              <a:t>33</a:t>
            </a:fld>
            <a:endParaRPr lang="en-US" altLang="en-US"/>
          </a:p>
        </p:txBody>
      </p:sp>
      <p:sp>
        <p:nvSpPr>
          <p:cNvPr id="5" name="Title 1"/>
          <p:cNvSpPr>
            <a:spLocks noGrp="1"/>
          </p:cNvSpPr>
          <p:nvPr>
            <p:ph type="title"/>
          </p:nvPr>
        </p:nvSpPr>
        <p:spPr>
          <a:xfrm>
            <a:off x="0" y="2528888"/>
            <a:ext cx="9144000" cy="1143000"/>
          </a:xfrm>
        </p:spPr>
        <p:txBody>
          <a:bodyPr/>
          <a:lstStyle/>
          <a:p>
            <a:pPr algn="ctr"/>
            <a:r>
              <a:rPr lang="en-US" altLang="en-US" sz="4400" b="1" dirty="0" smtClean="0"/>
              <a:t>Thank you! </a:t>
            </a:r>
            <a:r>
              <a:rPr lang="en-US" altLang="en-US" sz="4400" dirty="0" smtClean="0"/>
              <a:t/>
            </a:r>
            <a:br>
              <a:rPr lang="en-US" altLang="en-US" sz="4400" dirty="0" smtClean="0"/>
            </a:br>
            <a:r>
              <a:rPr lang="en-US" altLang="en-US" sz="4400" dirty="0" smtClean="0"/>
              <a:t>Questions?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a:latin typeface="Calibri" pitchFamily="34" charset="0"/>
                <a:cs typeface="Calibri" pitchFamily="34" charset="0"/>
              </a:rPr>
              <a:t>Common Symptoms of </a:t>
            </a:r>
            <a:br>
              <a:rPr lang="en-US" dirty="0">
                <a:latin typeface="Calibri" pitchFamily="34" charset="0"/>
                <a:cs typeface="Calibri" pitchFamily="34" charset="0"/>
              </a:rPr>
            </a:br>
            <a:r>
              <a:rPr lang="en-US" dirty="0">
                <a:latin typeface="Calibri" pitchFamily="34" charset="0"/>
                <a:cs typeface="Calibri" pitchFamily="34" charset="0"/>
              </a:rPr>
              <a:t>Drought Include:</a:t>
            </a:r>
            <a:endParaRPr lang="en-US" altLang="en-US" dirty="0" smtClean="0"/>
          </a:p>
        </p:txBody>
      </p:sp>
      <p:sp>
        <p:nvSpPr>
          <p:cNvPr id="10243" name="Rectangle 2"/>
          <p:cNvSpPr>
            <a:spLocks noChangeArrowheads="1"/>
          </p:cNvSpPr>
          <p:nvPr/>
        </p:nvSpPr>
        <p:spPr bwMode="auto">
          <a:xfrm>
            <a:off x="444500" y="1417638"/>
            <a:ext cx="8409214"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Wilting or drooping leaves that do not return to normal by </a:t>
            </a:r>
            <a:r>
              <a:rPr lang="en-US" sz="2400" dirty="0" smtClean="0">
                <a:cs typeface="Calibri" pitchFamily="34" charset="0"/>
              </a:rPr>
              <a:t>evening</a:t>
            </a:r>
            <a:br>
              <a:rPr lang="en-US" sz="2400" dirty="0" smtClean="0">
                <a:cs typeface="Calibri" pitchFamily="34" charset="0"/>
              </a:rPr>
            </a:br>
            <a:endParaRPr lang="en-US" sz="2400" dirty="0">
              <a:cs typeface="Calibri" pitchFamily="34" charset="0"/>
            </a:endParaRPr>
          </a:p>
          <a:p>
            <a:r>
              <a:rPr lang="en-US" sz="2400" dirty="0">
                <a:cs typeface="Calibri" pitchFamily="34" charset="0"/>
              </a:rPr>
              <a:t>Curled or chlorotic (yellow) leaves that may fold or </a:t>
            </a:r>
            <a:r>
              <a:rPr lang="en-US" sz="2400" dirty="0" smtClean="0">
                <a:cs typeface="Calibri" pitchFamily="34" charset="0"/>
              </a:rPr>
              <a:t>drop</a:t>
            </a:r>
            <a:br>
              <a:rPr lang="en-US" sz="2400" dirty="0" smtClean="0">
                <a:cs typeface="Calibri" pitchFamily="34" charset="0"/>
              </a:rPr>
            </a:br>
            <a:endParaRPr lang="en-US" sz="2400" dirty="0">
              <a:cs typeface="Calibri" pitchFamily="34" charset="0"/>
            </a:endParaRPr>
          </a:p>
          <a:p>
            <a:r>
              <a:rPr lang="en-US" sz="2400" dirty="0">
                <a:cs typeface="Calibri" pitchFamily="34" charset="0"/>
              </a:rPr>
              <a:t>Foliage that becomes grayish and loses its green </a:t>
            </a:r>
            <a:r>
              <a:rPr lang="en-US" sz="2400" dirty="0" smtClean="0">
                <a:cs typeface="Calibri" pitchFamily="34" charset="0"/>
              </a:rPr>
              <a:t>luster</a:t>
            </a:r>
            <a:br>
              <a:rPr lang="en-US" sz="2400" dirty="0" smtClean="0">
                <a:cs typeface="Calibri" pitchFamily="34" charset="0"/>
              </a:rPr>
            </a:br>
            <a:endParaRPr lang="en-US" sz="2400" dirty="0">
              <a:cs typeface="Calibri" pitchFamily="34" charset="0"/>
            </a:endParaRPr>
          </a:p>
          <a:p>
            <a:r>
              <a:rPr lang="en-US" sz="2400" dirty="0">
                <a:cs typeface="Calibri" pitchFamily="34" charset="0"/>
              </a:rPr>
              <a:t>New leaves that are smaller than </a:t>
            </a:r>
            <a:r>
              <a:rPr lang="en-US" sz="2400" dirty="0" smtClean="0">
                <a:cs typeface="Calibri" pitchFamily="34" charset="0"/>
              </a:rPr>
              <a:t>normal</a:t>
            </a:r>
            <a:br>
              <a:rPr lang="en-US" sz="2400" dirty="0" smtClean="0">
                <a:cs typeface="Calibri" pitchFamily="34" charset="0"/>
              </a:rPr>
            </a:br>
            <a:endParaRPr lang="en-US" sz="2400" dirty="0">
              <a:cs typeface="Calibri" pitchFamily="34" charset="0"/>
            </a:endParaRPr>
          </a:p>
          <a:p>
            <a:r>
              <a:rPr lang="en-US" sz="2400" dirty="0">
                <a:cs typeface="Calibri" pitchFamily="34" charset="0"/>
              </a:rPr>
              <a:t>Lawns that retain a footprint for several minutes</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pPr eaLnBrk="1" hangingPunct="1"/>
            <a:r>
              <a:rPr lang="en-US" altLang="en-US" dirty="0" smtClean="0"/>
              <a:t>The Effects of Drought </a:t>
            </a:r>
            <a:endParaRPr lang="en-US" altLang="en-US" dirty="0" smtClean="0"/>
          </a:p>
        </p:txBody>
      </p:sp>
      <p:sp>
        <p:nvSpPr>
          <p:cNvPr id="33801" name="TextBox 6"/>
          <p:cNvSpPr txBox="1">
            <a:spLocks noChangeArrowheads="1"/>
          </p:cNvSpPr>
          <p:nvPr/>
        </p:nvSpPr>
        <p:spPr bwMode="auto">
          <a:xfrm>
            <a:off x="11032733" y="3784008"/>
            <a:ext cx="1847788" cy="2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dirty="0"/>
              <a:t>© University of California </a:t>
            </a:r>
          </a:p>
        </p:txBody>
      </p:sp>
      <p:sp>
        <p:nvSpPr>
          <p:cNvPr id="2" name="Slide Number Placeholder 1"/>
          <p:cNvSpPr>
            <a:spLocks noGrp="1"/>
          </p:cNvSpPr>
          <p:nvPr>
            <p:ph type="sldNum" sz="quarter" idx="10"/>
          </p:nvPr>
        </p:nvSpPr>
        <p:spPr/>
        <p:txBody>
          <a:bodyPr/>
          <a:lstStyle/>
          <a:p>
            <a:pPr>
              <a:defRPr/>
            </a:pPr>
            <a:fld id="{D846D8F6-D692-4B19-92B0-162302651B31}" type="slidenum">
              <a:rPr lang="en-US" smtClean="0"/>
              <a:pPr>
                <a:defRPr/>
              </a:pPr>
              <a:t>5</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10">
            <a:off x="2672507" y="1573892"/>
            <a:ext cx="5181600" cy="2133601"/>
          </a:xfrm>
          <a:prstGeom prst="rect">
            <a:avLst/>
          </a:prstGeom>
          <a:ln w="25400">
            <a:noFill/>
          </a:ln>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258"/>
          <a:stretch/>
        </p:blipFill>
        <p:spPr>
          <a:xfrm rot="21035129">
            <a:off x="470895" y="2263548"/>
            <a:ext cx="3469472" cy="3200400"/>
          </a:xfrm>
          <a:prstGeom prst="rect">
            <a:avLst/>
          </a:prstGeom>
          <a:ln w="25400">
            <a:noFill/>
          </a:ln>
          <a:effectLst>
            <a:outerShdw blurRad="50800" dist="38100" dir="2700000" algn="tl" rotWithShape="0">
              <a:prstClr val="black">
                <a:alpha val="40000"/>
              </a:prstClr>
            </a:outerShdw>
          </a:effec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5585"/>
          <a:stretch/>
        </p:blipFill>
        <p:spPr>
          <a:xfrm rot="802274">
            <a:off x="5034045" y="2322269"/>
            <a:ext cx="3791280" cy="3200400"/>
          </a:xfrm>
          <a:prstGeom prst="rect">
            <a:avLst/>
          </a:prstGeom>
          <a:ln w="25400">
            <a:no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pPr eaLnBrk="1" hangingPunct="1"/>
            <a:r>
              <a:rPr lang="en-US" altLang="en-US" dirty="0" smtClean="0"/>
              <a:t>The Effects of Drought </a:t>
            </a:r>
            <a:endParaRPr lang="en-US" altLang="en-US" dirty="0" smtClean="0"/>
          </a:p>
        </p:txBody>
      </p:sp>
      <p:sp>
        <p:nvSpPr>
          <p:cNvPr id="33801" name="TextBox 6"/>
          <p:cNvSpPr txBox="1">
            <a:spLocks noChangeArrowheads="1"/>
          </p:cNvSpPr>
          <p:nvPr/>
        </p:nvSpPr>
        <p:spPr bwMode="auto">
          <a:xfrm>
            <a:off x="11032733" y="3784008"/>
            <a:ext cx="1847788" cy="2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dirty="0"/>
              <a:t>© University of California </a:t>
            </a:r>
          </a:p>
        </p:txBody>
      </p:sp>
      <p:sp>
        <p:nvSpPr>
          <p:cNvPr id="2" name="Slide Number Placeholder 1"/>
          <p:cNvSpPr>
            <a:spLocks noGrp="1"/>
          </p:cNvSpPr>
          <p:nvPr>
            <p:ph type="sldNum" sz="quarter" idx="10"/>
          </p:nvPr>
        </p:nvSpPr>
        <p:spPr/>
        <p:txBody>
          <a:bodyPr/>
          <a:lstStyle/>
          <a:p>
            <a:pPr>
              <a:defRPr/>
            </a:pPr>
            <a:fld id="{D846D8F6-D692-4B19-92B0-162302651B31}" type="slidenum">
              <a:rPr lang="en-US" smtClean="0"/>
              <a:pPr>
                <a:defRPr/>
              </a:pPr>
              <a:t>6</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74225"/>
            <a:ext cx="8365568" cy="3444648"/>
          </a:xfrm>
          <a:prstGeom prst="rect">
            <a:avLst/>
          </a:prstGeom>
          <a:solidFill>
            <a:schemeClr val="tx1"/>
          </a:solidFill>
          <a:ln w="2540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7615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69" y="1346873"/>
            <a:ext cx="8168030" cy="4328213"/>
          </a:xfrm>
          <a:prstGeom prst="rect">
            <a:avLst/>
          </a:prstGeom>
          <a:solidFill>
            <a:schemeClr val="tx1"/>
          </a:solidFill>
          <a:ln w="25400">
            <a:noFill/>
          </a:ln>
          <a:effectLst>
            <a:outerShdw blurRad="50800" dist="38100" dir="2700000" algn="tl" rotWithShape="0">
              <a:prstClr val="black">
                <a:alpha val="40000"/>
              </a:prstClr>
            </a:outerShdw>
          </a:effectLst>
        </p:spPr>
      </p:pic>
      <p:sp>
        <p:nvSpPr>
          <p:cNvPr id="33794" name="Title 4"/>
          <p:cNvSpPr>
            <a:spLocks noGrp="1"/>
          </p:cNvSpPr>
          <p:nvPr>
            <p:ph type="title"/>
          </p:nvPr>
        </p:nvSpPr>
        <p:spPr/>
        <p:txBody>
          <a:bodyPr/>
          <a:lstStyle/>
          <a:p>
            <a:pPr eaLnBrk="1" hangingPunct="1"/>
            <a:r>
              <a:rPr lang="en-US" altLang="en-US" dirty="0" smtClean="0"/>
              <a:t>The Effects of Drought </a:t>
            </a:r>
            <a:endParaRPr lang="en-US" altLang="en-US" dirty="0" smtClean="0"/>
          </a:p>
        </p:txBody>
      </p:sp>
      <p:sp>
        <p:nvSpPr>
          <p:cNvPr id="2" name="Slide Number Placeholder 1"/>
          <p:cNvSpPr>
            <a:spLocks noGrp="1"/>
          </p:cNvSpPr>
          <p:nvPr>
            <p:ph type="sldNum" sz="quarter" idx="10"/>
          </p:nvPr>
        </p:nvSpPr>
        <p:spPr/>
        <p:txBody>
          <a:bodyPr/>
          <a:lstStyle/>
          <a:p>
            <a:pPr>
              <a:defRPr/>
            </a:pPr>
            <a:fld id="{D846D8F6-D692-4B19-92B0-162302651B31}" type="slidenum">
              <a:rPr lang="en-US" smtClean="0"/>
              <a:pPr>
                <a:defRPr/>
              </a:pPr>
              <a:t>7</a:t>
            </a:fld>
            <a:endParaRPr lang="en-US" dirty="0"/>
          </a:p>
        </p:txBody>
      </p:sp>
      <p:sp>
        <p:nvSpPr>
          <p:cNvPr id="3" name="Rectangle 2"/>
          <p:cNvSpPr/>
          <p:nvPr/>
        </p:nvSpPr>
        <p:spPr>
          <a:xfrm>
            <a:off x="5696071" y="5064057"/>
            <a:ext cx="2922467" cy="461665"/>
          </a:xfrm>
          <a:prstGeom prst="rect">
            <a:avLst/>
          </a:prstGeom>
        </p:spPr>
        <p:txBody>
          <a:bodyPr wrap="none">
            <a:spAutoFit/>
          </a:bodyPr>
          <a:lstStyle/>
          <a:p>
            <a:r>
              <a:rPr lang="en-US" sz="2400" b="1" dirty="0">
                <a:solidFill>
                  <a:schemeClr val="bg1"/>
                </a:solidFill>
              </a:rPr>
              <a:t>Turf Drought Damage</a:t>
            </a:r>
            <a:endParaRPr lang="en-US" sz="2400" b="1" dirty="0">
              <a:solidFill>
                <a:schemeClr val="bg1"/>
              </a:solidFill>
            </a:endParaRPr>
          </a:p>
        </p:txBody>
      </p:sp>
    </p:spTree>
    <p:extLst>
      <p:ext uri="{BB962C8B-B14F-4D97-AF65-F5344CB8AC3E}">
        <p14:creationId xmlns:p14="http://schemas.microsoft.com/office/powerpoint/2010/main" val="396485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558800" y="2566761"/>
            <a:ext cx="8229600" cy="1143000"/>
          </a:xfrm>
        </p:spPr>
        <p:txBody>
          <a:bodyPr/>
          <a:lstStyle/>
          <a:p>
            <a:pPr algn="ctr" eaLnBrk="1" hangingPunct="1"/>
            <a:r>
              <a:rPr lang="en-US" dirty="0">
                <a:latin typeface="Calibri" pitchFamily="34" charset="0"/>
                <a:cs typeface="Calibri" pitchFamily="34" charset="0"/>
              </a:rPr>
              <a:t>Suggested Methods To Maintain Various Landscape Plants During Water Restrictions and Severe Drought</a:t>
            </a:r>
            <a:endParaRPr lang="en-US" altLang="en-US" dirty="0" smtClean="0"/>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8</a:t>
            </a:fld>
            <a:endParaRPr lang="en-US" dirty="0"/>
          </a:p>
        </p:txBody>
      </p:sp>
    </p:spTree>
    <p:extLst>
      <p:ext uri="{BB962C8B-B14F-4D97-AF65-F5344CB8AC3E}">
        <p14:creationId xmlns:p14="http://schemas.microsoft.com/office/powerpoint/2010/main" val="3163223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a:latin typeface="Calibri" pitchFamily="34" charset="0"/>
                <a:cs typeface="Calibri" pitchFamily="34" charset="0"/>
              </a:rPr>
              <a:t>Ornamental Trees</a:t>
            </a:r>
            <a:endParaRPr lang="en-US" altLang="en-US" dirty="0" smtClean="0"/>
          </a:p>
        </p:txBody>
      </p:sp>
      <p:sp>
        <p:nvSpPr>
          <p:cNvPr id="10243" name="Rectangle 2"/>
          <p:cNvSpPr>
            <a:spLocks noChangeArrowheads="1"/>
          </p:cNvSpPr>
          <p:nvPr/>
        </p:nvSpPr>
        <p:spPr bwMode="auto">
          <a:xfrm>
            <a:off x="444500" y="1417638"/>
            <a:ext cx="8409214"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cs typeface="Calibri" pitchFamily="34" charset="0"/>
              </a:rPr>
              <a:t>Most homeowners wisely choose to use whatever water is available to save their mature landscape ornamentals and fruit </a:t>
            </a:r>
            <a:r>
              <a:rPr lang="en-US" sz="2400" dirty="0" smtClean="0">
                <a:cs typeface="Calibri" pitchFamily="34" charset="0"/>
              </a:rPr>
              <a:t>trees</a:t>
            </a:r>
            <a:br>
              <a:rPr lang="en-US" sz="2400" dirty="0" smtClean="0">
                <a:cs typeface="Calibri" pitchFamily="34" charset="0"/>
              </a:rPr>
            </a:br>
            <a:endParaRPr lang="en-US" sz="2400" dirty="0" smtClean="0">
              <a:cs typeface="Calibri" pitchFamily="34" charset="0"/>
            </a:endParaRPr>
          </a:p>
          <a:p>
            <a:r>
              <a:rPr lang="en-US" sz="2400" dirty="0" smtClean="0">
                <a:cs typeface="Calibri" pitchFamily="34" charset="0"/>
              </a:rPr>
              <a:t> </a:t>
            </a:r>
            <a:r>
              <a:rPr lang="en-US" sz="2400" dirty="0">
                <a:cs typeface="Calibri" pitchFamily="34" charset="0"/>
              </a:rPr>
              <a:t>One or two deep irrigations with a garden hose several weeks apart in spring and summer will often keep these valued plants alive through summer, especially if roots are relatively deep </a:t>
            </a:r>
            <a:endParaRPr lang="en-US" sz="2400" dirty="0">
              <a:cs typeface="Calibri" pitchFamily="34" charset="0"/>
            </a:endParaRPr>
          </a:p>
        </p:txBody>
      </p:sp>
      <p:sp>
        <p:nvSpPr>
          <p:cNvPr id="4" name="Slide Number Placeholder 3"/>
          <p:cNvSpPr>
            <a:spLocks noGrp="1"/>
          </p:cNvSpPr>
          <p:nvPr>
            <p:ph type="sldNum" sz="quarter" idx="10"/>
          </p:nvPr>
        </p:nvSpPr>
        <p:spPr/>
        <p:txBody>
          <a:bodyPr/>
          <a:lstStyle/>
          <a:p>
            <a:pPr>
              <a:defRPr/>
            </a:pPr>
            <a:fld id="{714FDAEE-6347-407F-AF38-195EE2A5F698}" type="slidenum">
              <a:rPr lang="en-US" smtClean="0"/>
              <a:pPr>
                <a:defRPr/>
              </a:pPr>
              <a:t>9</a:t>
            </a:fld>
            <a:endParaRPr lang="en-US" dirty="0"/>
          </a:p>
        </p:txBody>
      </p:sp>
    </p:spTree>
    <p:extLst>
      <p:ext uri="{BB962C8B-B14F-4D97-AF65-F5344CB8AC3E}">
        <p14:creationId xmlns:p14="http://schemas.microsoft.com/office/powerpoint/2010/main" val="3318449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ANRBrand_M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3635</TotalTime>
  <Words>823</Words>
  <Application>Microsoft Office PowerPoint</Application>
  <PresentationFormat>On-screen Show (4:3)</PresentationFormat>
  <Paragraphs>167</Paragraphs>
  <Slides>33</Slides>
  <Notes>32</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ANRBrand_MG</vt:lpstr>
      <vt:lpstr>Custom Design</vt:lpstr>
      <vt:lpstr>Keeping Landscapes and Garden  Plants Alive Under Drought or Water Restrictions</vt:lpstr>
      <vt:lpstr>This Information Will Help You:</vt:lpstr>
      <vt:lpstr>Recognizing Early Signs of Drought Stress is Important Because:</vt:lpstr>
      <vt:lpstr>Common Symptoms of  Drought Include:</vt:lpstr>
      <vt:lpstr>The Effects of Drought </vt:lpstr>
      <vt:lpstr>The Effects of Drought </vt:lpstr>
      <vt:lpstr>The Effects of Drought </vt:lpstr>
      <vt:lpstr>Suggested Methods To Maintain Various Landscape Plants During Water Restrictions and Severe Drought</vt:lpstr>
      <vt:lpstr>Ornamental Trees</vt:lpstr>
      <vt:lpstr>Ornamental Trees Cont. </vt:lpstr>
      <vt:lpstr>Ornamental Trees Cont. </vt:lpstr>
      <vt:lpstr>Fruit and Nut Trees </vt:lpstr>
      <vt:lpstr>Peaches, Plums &amp; Nectarines</vt:lpstr>
      <vt:lpstr>Citrus</vt:lpstr>
      <vt:lpstr>Vegetables</vt:lpstr>
      <vt:lpstr>Vegetables Cont.</vt:lpstr>
      <vt:lpstr>Shrubs</vt:lpstr>
      <vt:lpstr>Groundcovers</vt:lpstr>
      <vt:lpstr>Lawns</vt:lpstr>
      <vt:lpstr>Lawns Cont. </vt:lpstr>
      <vt:lpstr>What Else Can You Do Right Now Without Starting Over?</vt:lpstr>
      <vt:lpstr>Mulch</vt:lpstr>
      <vt:lpstr>Avoid Planting New Plants</vt:lpstr>
      <vt:lpstr>Avoid Overfertilizing</vt:lpstr>
      <vt:lpstr>Keep Weeds Out!</vt:lpstr>
      <vt:lpstr>Use a Broom Instead of a Hose to Clean up After Gardening or Pruning</vt:lpstr>
      <vt:lpstr>What About Long Term Solutions?</vt:lpstr>
      <vt:lpstr>Long Term Solutions</vt:lpstr>
      <vt:lpstr>Long Term Solutions Cont.</vt:lpstr>
      <vt:lpstr>Beautify Your Landscape, Protect the Environment, Save Water, Money, and Time!</vt:lpstr>
      <vt:lpstr>PowerPoint Presentation</vt:lpstr>
      <vt:lpstr>PowerPoint Presentation</vt:lpstr>
      <vt:lpstr>Thank you!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Walton</dc:creator>
  <cp:lastModifiedBy>Melissa Womack</cp:lastModifiedBy>
  <cp:revision>179</cp:revision>
  <cp:lastPrinted>2014-11-19T15:37:53Z</cp:lastPrinted>
  <dcterms:created xsi:type="dcterms:W3CDTF">2012-08-13T15:35:09Z</dcterms:created>
  <dcterms:modified xsi:type="dcterms:W3CDTF">2015-08-20T17:11:39Z</dcterms:modified>
</cp:coreProperties>
</file>