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7" r:id="rId2"/>
    <p:sldId id="258" r:id="rId3"/>
    <p:sldId id="257" r:id="rId4"/>
    <p:sldId id="289" r:id="rId5"/>
    <p:sldId id="264" r:id="rId6"/>
    <p:sldId id="266" r:id="rId7"/>
    <p:sldId id="268" r:id="rId8"/>
    <p:sldId id="269" r:id="rId9"/>
    <p:sldId id="270" r:id="rId10"/>
    <p:sldId id="290" r:id="rId11"/>
    <p:sldId id="295" r:id="rId12"/>
    <p:sldId id="271" r:id="rId13"/>
    <p:sldId id="261" r:id="rId14"/>
    <p:sldId id="267" r:id="rId15"/>
    <p:sldId id="288" r:id="rId16"/>
    <p:sldId id="291" r:id="rId17"/>
    <p:sldId id="292" r:id="rId18"/>
    <p:sldId id="293" r:id="rId19"/>
    <p:sldId id="294" r:id="rId20"/>
    <p:sldId id="284" r:id="rId21"/>
    <p:sldId id="286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73249-623F-4B3E-A7AD-1C98DF3E59DE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9C47B-3737-4D01-9D37-B97F216EF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C9C47B-3737-4D01-9D37-B97F216EF01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0F107-C2A4-4D4B-92B4-6739E96B88E0}" type="datetimeFigureOut">
              <a:rPr lang="en-US" smtClean="0"/>
              <a:pPr/>
              <a:t>10/19/2013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5FD7A-C01E-41B6-AD53-0CB4EBBFA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SEED PROPAGATION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FROM SEED SELECTION TO STARTS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Master </a:t>
            </a:r>
            <a:r>
              <a:rPr lang="en-US" dirty="0" smtClean="0"/>
              <a:t>Gardener, </a:t>
            </a:r>
            <a:r>
              <a:rPr lang="en-US" dirty="0" smtClean="0"/>
              <a:t>Stephanie Means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Selecting &amp; STARTING SEEDS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Adaptability of selected seeds</a:t>
            </a:r>
          </a:p>
          <a:p>
            <a:r>
              <a:rPr lang="en-US" dirty="0" smtClean="0"/>
              <a:t>Hybrids vs. Heirloom</a:t>
            </a:r>
          </a:p>
          <a:p>
            <a:r>
              <a:rPr lang="en-US" dirty="0" smtClean="0"/>
              <a:t>Propagation in the Dark</a:t>
            </a:r>
          </a:p>
          <a:p>
            <a:pPr algn="ctr"/>
            <a:r>
              <a:rPr lang="en-US" b="1" dirty="0" smtClean="0"/>
              <a:t>BREAKING DORMANCY</a:t>
            </a:r>
          </a:p>
          <a:p>
            <a:r>
              <a:rPr lang="en-US" sz="2800" dirty="0" smtClean="0"/>
              <a:t>Scarify</a:t>
            </a:r>
          </a:p>
          <a:p>
            <a:r>
              <a:rPr lang="en-US" sz="2800" dirty="0" smtClean="0"/>
              <a:t>Seed Stratification</a:t>
            </a:r>
          </a:p>
          <a:p>
            <a:r>
              <a:rPr lang="en-US" sz="2800" dirty="0" smtClean="0"/>
              <a:t>Seed Fermentation</a:t>
            </a:r>
          </a:p>
          <a:p>
            <a:r>
              <a:rPr lang="en-US" sz="2800" dirty="0" smtClean="0"/>
              <a:t>Testing or Sprouting Seeds/Planting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BREAKING DORMANCY IN SEEDS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SCARIFY</a:t>
            </a:r>
          </a:p>
          <a:p>
            <a:r>
              <a:rPr lang="en-US" dirty="0" smtClean="0"/>
              <a:t>SEED STRATIFICATION</a:t>
            </a:r>
          </a:p>
          <a:p>
            <a:r>
              <a:rPr lang="en-US" dirty="0" smtClean="0"/>
              <a:t>SEED FERMENTATION AND CLEANING</a:t>
            </a:r>
          </a:p>
          <a:p>
            <a:r>
              <a:rPr lang="en-US" dirty="0" smtClean="0"/>
              <a:t>TESTING  OR PERMIGATING ( SPROUTING)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CA0LMA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2286000"/>
            <a:ext cx="3795712" cy="3733800"/>
          </a:xfrm>
          <a:prstGeom prst="rect">
            <a:avLst/>
          </a:prstGeom>
        </p:spPr>
      </p:pic>
      <p:pic>
        <p:nvPicPr>
          <p:cNvPr id="5" name="Picture 4" descr="thCA4MKY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8200" y="2514599"/>
            <a:ext cx="3962400" cy="33528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47800" y="457200"/>
            <a:ext cx="64367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SCARIFICATION</a:t>
            </a:r>
          </a:p>
          <a:p>
            <a:pPr algn="ctr"/>
            <a:r>
              <a:rPr lang="en-US" sz="3600" dirty="0" smtClean="0"/>
              <a:t>Breaking, Scratching or Softening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ENVIRONMENTAL CONDITIONS</a:t>
            </a:r>
            <a:endParaRPr lang="en-US" dirty="0"/>
          </a:p>
        </p:txBody>
      </p:sp>
      <p:pic>
        <p:nvPicPr>
          <p:cNvPr id="3" name="Picture 2" descr="thCAJD2OY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14800" y="1447800"/>
            <a:ext cx="3886200" cy="45878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524000"/>
            <a:ext cx="3124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/>
              <a:t>WATER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/>
              <a:t>OXYGEN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/>
              <a:t>LIGHT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3200" dirty="0" smtClean="0"/>
              <a:t>TEMPERATURE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pPr algn="ctr">
              <a:buFont typeface="Arial" pitchFamily="34" charset="0"/>
              <a:buChar char="•"/>
            </a:pPr>
            <a:r>
              <a:rPr lang="en-US" sz="3600" dirty="0" smtClean="0"/>
              <a:t>THE WOW FACTOR</a:t>
            </a:r>
            <a:br>
              <a:rPr lang="en-US" sz="3600" dirty="0" smtClean="0"/>
            </a:br>
            <a:r>
              <a:rPr lang="en-US" sz="3600" dirty="0" smtClean="0"/>
              <a:t>Water Oxygen Warmth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seed must have Water to break dormancy</a:t>
            </a:r>
          </a:p>
          <a:p>
            <a:r>
              <a:rPr lang="en-US" dirty="0" smtClean="0"/>
              <a:t>Oxygen. A loose median, well aerated.</a:t>
            </a:r>
          </a:p>
          <a:p>
            <a:r>
              <a:rPr lang="en-US" dirty="0" smtClean="0"/>
              <a:t>A 1/8 inch cover of vermiculite for small seeds.</a:t>
            </a:r>
          </a:p>
          <a:p>
            <a:r>
              <a:rPr lang="en-US" dirty="0" smtClean="0"/>
              <a:t>Most seeds germinate in the Light, morning sun or indirect. Some seeds germinate best in the dark.</a:t>
            </a:r>
          </a:p>
          <a:p>
            <a:r>
              <a:rPr lang="en-US" dirty="0" smtClean="0"/>
              <a:t>Temperature. Most seeds have a minimum and maximum they can tolerate. Planting in favorable temps stimulates optimum growth, which is a warm</a:t>
            </a:r>
          </a:p>
          <a:p>
            <a:r>
              <a:rPr lang="en-US" dirty="0" smtClean="0"/>
              <a:t>65-70 degrees for most plants.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INDOOR GROW LIGHTS</a:t>
            </a:r>
            <a:endParaRPr lang="en-US" dirty="0"/>
          </a:p>
        </p:txBody>
      </p:sp>
      <p:pic>
        <p:nvPicPr>
          <p:cNvPr id="4" name="Content Placeholder 3" descr="thCA168PG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28800" y="1981200"/>
            <a:ext cx="5562600" cy="408503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PLANTING CONTAINERS AND MEDIANS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Rule of Thumb</a:t>
            </a:r>
          </a:p>
          <a:p>
            <a:r>
              <a:rPr lang="en-US" dirty="0" smtClean="0"/>
              <a:t>Sterilize 1-9 ratio bleach and water</a:t>
            </a:r>
          </a:p>
          <a:p>
            <a:r>
              <a:rPr lang="en-US" dirty="0" smtClean="0"/>
              <a:t>Fill ¾ “ full &amp; dampen, drain</a:t>
            </a:r>
          </a:p>
          <a:p>
            <a:r>
              <a:rPr lang="en-US" dirty="0" smtClean="0"/>
              <a:t>Plant 2-4 </a:t>
            </a:r>
            <a:r>
              <a:rPr lang="en-US" dirty="0" err="1" smtClean="0"/>
              <a:t>x’s</a:t>
            </a:r>
            <a:r>
              <a:rPr lang="en-US" dirty="0" smtClean="0"/>
              <a:t> diameter of seed, or cover ¼”</a:t>
            </a:r>
          </a:p>
          <a:p>
            <a:r>
              <a:rPr lang="en-US" dirty="0" smtClean="0"/>
              <a:t>Firm edges. Do not pack.</a:t>
            </a:r>
          </a:p>
          <a:p>
            <a:r>
              <a:rPr lang="en-US" dirty="0" smtClean="0"/>
              <a:t>Mist until 1</a:t>
            </a:r>
            <a:r>
              <a:rPr lang="en-US" baseline="30000" dirty="0" smtClean="0"/>
              <a:t>st</a:t>
            </a:r>
            <a:r>
              <a:rPr lang="en-US" dirty="0" smtClean="0"/>
              <a:t> true leaves show.</a:t>
            </a:r>
          </a:p>
          <a:p>
            <a:r>
              <a:rPr lang="en-US" dirty="0" smtClean="0"/>
              <a:t>Protect from extreme hot and cold.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 </a:t>
            </a:r>
            <a:r>
              <a:rPr lang="en-US" sz="4000" b="1" dirty="0" smtClean="0"/>
              <a:t>GERMINATING MEDIANS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/>
              <a:t>Fine , uniform texture, aerated &amp; loose.</a:t>
            </a:r>
          </a:p>
          <a:p>
            <a:r>
              <a:rPr lang="en-US" sz="3600" dirty="0" smtClean="0"/>
              <a:t>Free of insects &amp; weeds</a:t>
            </a:r>
          </a:p>
          <a:p>
            <a:r>
              <a:rPr lang="en-US" sz="3600" dirty="0" smtClean="0"/>
              <a:t>Low in soluble salts</a:t>
            </a:r>
          </a:p>
          <a:p>
            <a:r>
              <a:rPr lang="en-US" sz="3600" dirty="0" smtClean="0"/>
              <a:t>Able to hold moisture</a:t>
            </a:r>
          </a:p>
          <a:p>
            <a:pPr algn="ctr"/>
            <a:r>
              <a:rPr lang="en-US" sz="3600" b="1" dirty="0" smtClean="0"/>
              <a:t>Recipe</a:t>
            </a:r>
          </a:p>
          <a:p>
            <a:r>
              <a:rPr lang="en-US" sz="3600" b="1" dirty="0" smtClean="0"/>
              <a:t>1/3</a:t>
            </a:r>
            <a:r>
              <a:rPr lang="en-US" sz="3600" b="1" baseline="30000" dirty="0" smtClean="0"/>
              <a:t>rd</a:t>
            </a:r>
            <a:r>
              <a:rPr lang="en-US" sz="3600" b="1" dirty="0" smtClean="0"/>
              <a:t> peat or crushed shell, 1/3</a:t>
            </a:r>
            <a:r>
              <a:rPr lang="en-US" sz="3600" b="1" baseline="30000" dirty="0" smtClean="0"/>
              <a:t>rd</a:t>
            </a:r>
            <a:r>
              <a:rPr lang="en-US" sz="3600" b="1" dirty="0" smtClean="0"/>
              <a:t> sterilized sand, 1/3</a:t>
            </a:r>
            <a:r>
              <a:rPr lang="en-US" sz="3600" b="1" baseline="30000" dirty="0" smtClean="0"/>
              <a:t>rd</a:t>
            </a:r>
            <a:r>
              <a:rPr lang="en-US" sz="3600" b="1" dirty="0" smtClean="0"/>
              <a:t> vermiculite or </a:t>
            </a:r>
            <a:r>
              <a:rPr lang="en-US" sz="3600" b="1" dirty="0" err="1" smtClean="0"/>
              <a:t>perlite</a:t>
            </a:r>
            <a:r>
              <a:rPr lang="en-US" sz="3600" b="1" dirty="0" smtClean="0"/>
              <a:t>.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 </a:t>
            </a:r>
            <a:r>
              <a:rPr lang="en-US" sz="3600" b="1" dirty="0" smtClean="0"/>
              <a:t> CONTAINERS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Wooden-12” x 18” w/2” depth</a:t>
            </a:r>
          </a:p>
          <a:p>
            <a:r>
              <a:rPr lang="en-US" dirty="0" smtClean="0"/>
              <a:t>1/8 “ between bottom boards or holes</a:t>
            </a:r>
          </a:p>
          <a:p>
            <a:r>
              <a:rPr lang="en-US" dirty="0" smtClean="0"/>
              <a:t>Cell packs covered in plastic, or rows of connected cells</a:t>
            </a:r>
          </a:p>
          <a:p>
            <a:r>
              <a:rPr lang="en-US" dirty="0" smtClean="0"/>
              <a:t>Compressed peat pellets, or pots</a:t>
            </a:r>
          </a:p>
          <a:p>
            <a:r>
              <a:rPr lang="en-US" dirty="0" smtClean="0"/>
              <a:t>Milk cartons, Produce or To Go Trays</a:t>
            </a:r>
          </a:p>
          <a:p>
            <a:r>
              <a:rPr lang="en-US" dirty="0" smtClean="0"/>
              <a:t>Get Creative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HARDENING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2800" dirty="0" smtClean="0"/>
              <a:t>  </a:t>
            </a:r>
            <a:r>
              <a:rPr lang="en-US" dirty="0" smtClean="0"/>
              <a:t>SLOWING DOWN PLANT GROWTH TO WITHSTAND ENVIRONMENTAL CHANGES</a:t>
            </a:r>
          </a:p>
          <a:p>
            <a:r>
              <a:rPr lang="en-US" dirty="0" smtClean="0"/>
              <a:t>Critical for every crop.</a:t>
            </a:r>
          </a:p>
          <a:p>
            <a:r>
              <a:rPr lang="en-US" dirty="0" smtClean="0"/>
              <a:t>Start 2 weeks before planting outside.</a:t>
            </a:r>
          </a:p>
          <a:p>
            <a:r>
              <a:rPr lang="en-US" dirty="0" smtClean="0"/>
              <a:t>Gradually Lower Temp and Water Intake.</a:t>
            </a:r>
          </a:p>
          <a:p>
            <a:r>
              <a:rPr lang="en-US" dirty="0" smtClean="0"/>
              <a:t>Optimum Temp. 45-50 degrees in shade.</a:t>
            </a:r>
          </a:p>
          <a:p>
            <a:r>
              <a:rPr lang="en-US" dirty="0" smtClean="0"/>
              <a:t>Do Not Allow to Wilt.</a:t>
            </a:r>
          </a:p>
          <a:p>
            <a:r>
              <a:rPr lang="en-US" dirty="0" smtClean="0"/>
              <a:t>Avoid High Winds.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Today’s Presentation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32500" lnSpcReduction="20000"/>
          </a:bodyPr>
          <a:lstStyle/>
          <a:p>
            <a:r>
              <a:rPr lang="en-US" sz="8000" dirty="0" smtClean="0"/>
              <a:t>Selecting and Storing </a:t>
            </a:r>
            <a:r>
              <a:rPr lang="en-US" sz="8000" dirty="0"/>
              <a:t>S</a:t>
            </a:r>
            <a:r>
              <a:rPr lang="en-US" sz="8000" dirty="0" smtClean="0"/>
              <a:t>eeds</a:t>
            </a:r>
          </a:p>
          <a:p>
            <a:r>
              <a:rPr lang="en-US" sz="8000" dirty="0" smtClean="0"/>
              <a:t>a)</a:t>
            </a:r>
            <a:r>
              <a:rPr lang="en-US" sz="8000" dirty="0"/>
              <a:t> </a:t>
            </a:r>
            <a:r>
              <a:rPr lang="en-US" sz="8000" dirty="0" smtClean="0"/>
              <a:t>seed preservation through fermentation</a:t>
            </a:r>
          </a:p>
          <a:p>
            <a:r>
              <a:rPr lang="en-US" sz="8000" dirty="0" smtClean="0"/>
              <a:t>Germination :  </a:t>
            </a:r>
          </a:p>
          <a:p>
            <a:r>
              <a:rPr lang="en-US" sz="8000" dirty="0"/>
              <a:t>a</a:t>
            </a:r>
            <a:r>
              <a:rPr lang="en-US" sz="8000" dirty="0" smtClean="0"/>
              <a:t>) environmental conditions necessary</a:t>
            </a:r>
          </a:p>
          <a:p>
            <a:r>
              <a:rPr lang="en-US" sz="8000" dirty="0" smtClean="0"/>
              <a:t>b)scarification</a:t>
            </a:r>
          </a:p>
          <a:p>
            <a:r>
              <a:rPr lang="en-US" sz="8000" dirty="0"/>
              <a:t>c</a:t>
            </a:r>
            <a:r>
              <a:rPr lang="en-US" sz="8000" dirty="0" smtClean="0"/>
              <a:t>) </a:t>
            </a:r>
            <a:r>
              <a:rPr lang="en-US" sz="8000" dirty="0" err="1" smtClean="0"/>
              <a:t>permigating</a:t>
            </a:r>
            <a:r>
              <a:rPr lang="en-US" sz="8000" dirty="0" smtClean="0"/>
              <a:t> seeds (sprouting) before planting</a:t>
            </a:r>
          </a:p>
          <a:p>
            <a:r>
              <a:rPr lang="en-US" sz="8000" dirty="0" smtClean="0"/>
              <a:t>Environmental factors:</a:t>
            </a:r>
          </a:p>
          <a:p>
            <a:r>
              <a:rPr lang="en-US" sz="8000" dirty="0"/>
              <a:t>w</a:t>
            </a:r>
            <a:r>
              <a:rPr lang="en-US" sz="8000" dirty="0" smtClean="0"/>
              <a:t>ater, oxygen, light and temp</a:t>
            </a:r>
          </a:p>
          <a:p>
            <a:r>
              <a:rPr lang="en-US" sz="8000" dirty="0" smtClean="0"/>
              <a:t>Selecting Planting Median and Containers:</a:t>
            </a:r>
          </a:p>
          <a:p>
            <a:r>
              <a:rPr lang="en-US" sz="8000" dirty="0" smtClean="0"/>
              <a:t>a) sowing seeds </a:t>
            </a:r>
          </a:p>
          <a:p>
            <a:r>
              <a:rPr lang="en-US" sz="8000" dirty="0" smtClean="0"/>
              <a:t>b) transplanting</a:t>
            </a:r>
          </a:p>
          <a:p>
            <a:r>
              <a:rPr lang="en-US" sz="8000" dirty="0" smtClean="0"/>
              <a:t>c) hardening off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COLD FRAMES FOR HARDENING OFF STARTS</a:t>
            </a:r>
            <a:endParaRPr lang="en-US" sz="3600" b="1" dirty="0"/>
          </a:p>
        </p:txBody>
      </p:sp>
      <p:pic>
        <p:nvPicPr>
          <p:cNvPr id="4" name="Content Placeholder 3" descr="thCAEY5ELV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828800"/>
            <a:ext cx="3652837" cy="3020219"/>
          </a:xfrm>
        </p:spPr>
      </p:pic>
      <p:pic>
        <p:nvPicPr>
          <p:cNvPr id="7" name="Picture 6" descr="kg04-cold-frame-gardening-01_lg[1]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19600" y="1905000"/>
            <a:ext cx="4338355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4478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GERMINATION BEGINS</a:t>
            </a:r>
            <a:br>
              <a:rPr lang="en-US" sz="3600" dirty="0" smtClean="0"/>
            </a:br>
            <a:r>
              <a:rPr lang="en-US" sz="3600" dirty="0" smtClean="0"/>
              <a:t>WITH SATISFACTORY CONDITIONS INSIDE </a:t>
            </a:r>
            <a:endParaRPr lang="en-US" sz="3600" dirty="0"/>
          </a:p>
        </p:txBody>
      </p:sp>
      <p:pic>
        <p:nvPicPr>
          <p:cNvPr id="6" name="Picture 5" descr="thCA3DQ14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4300" y="2486025"/>
            <a:ext cx="4076700" cy="330212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2362200"/>
            <a:ext cx="3048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 seed must have a mature embryo containing:</a:t>
            </a:r>
          </a:p>
          <a:p>
            <a:r>
              <a:rPr lang="en-US" sz="2800" dirty="0" smtClean="0"/>
              <a:t>An endosperm, sufficient hormones and </a:t>
            </a:r>
            <a:r>
              <a:rPr lang="en-US" sz="2800" dirty="0" err="1" smtClean="0"/>
              <a:t>auxin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PLANT HORMONES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Auxins</a:t>
            </a:r>
            <a:endParaRPr lang="en-US" dirty="0" smtClean="0"/>
          </a:p>
          <a:p>
            <a:r>
              <a:rPr lang="en-US" dirty="0" smtClean="0"/>
              <a:t>Gibberellins</a:t>
            </a:r>
          </a:p>
          <a:p>
            <a:r>
              <a:rPr lang="en-US" dirty="0" err="1" smtClean="0"/>
              <a:t>Cytokins</a:t>
            </a:r>
            <a:endParaRPr lang="en-US" dirty="0" smtClean="0"/>
          </a:p>
          <a:p>
            <a:r>
              <a:rPr lang="en-US" dirty="0" smtClean="0"/>
              <a:t>Ethylene</a:t>
            </a:r>
          </a:p>
          <a:p>
            <a:r>
              <a:rPr lang="en-US" dirty="0" smtClean="0"/>
              <a:t>Stomata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380999" y="-304800"/>
            <a:ext cx="3124200" cy="116205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     Stomata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Abscisic</a:t>
            </a:r>
            <a:r>
              <a:rPr lang="en-US" dirty="0" smtClean="0"/>
              <a:t>  Acid</a:t>
            </a:r>
          </a:p>
          <a:p>
            <a:r>
              <a:rPr lang="en-US" dirty="0"/>
              <a:t>r</a:t>
            </a:r>
            <a:r>
              <a:rPr lang="en-US" dirty="0" smtClean="0"/>
              <a:t>egulates and promotes dormancy in shoots and seeds</a:t>
            </a:r>
          </a:p>
          <a:p>
            <a:r>
              <a:rPr lang="en-US" dirty="0"/>
              <a:t>r</a:t>
            </a:r>
            <a:r>
              <a:rPr lang="en-US" dirty="0" smtClean="0"/>
              <a:t>esponsible for dropping off of leaves on deciduous plants and closing of stomata on leaves of plants severely stressed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is[4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371600"/>
            <a:ext cx="3048000" cy="47182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CELL DIVISION-  MITOSIS</a:t>
            </a:r>
            <a:br>
              <a:rPr lang="en-US" sz="3200" dirty="0" smtClean="0"/>
            </a:br>
            <a:r>
              <a:rPr lang="en-US" sz="3200" dirty="0" err="1" smtClean="0"/>
              <a:t>verticle</a:t>
            </a:r>
            <a:r>
              <a:rPr lang="en-US" sz="3200" dirty="0" smtClean="0"/>
              <a:t> section of an onion root</a:t>
            </a:r>
            <a:endParaRPr lang="en-US" sz="3200" dirty="0"/>
          </a:p>
        </p:txBody>
      </p:sp>
      <p:pic>
        <p:nvPicPr>
          <p:cNvPr id="4" name="Content Placeholder 3" descr="wtdv030876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371600"/>
            <a:ext cx="6324600" cy="44377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TWO TYPES OF SEEDS</a:t>
            </a:r>
            <a:endParaRPr lang="en-US" sz="3200" dirty="0"/>
          </a:p>
        </p:txBody>
      </p:sp>
      <p:pic>
        <p:nvPicPr>
          <p:cNvPr id="9" name="Content Placeholder 8" descr="thCAUV0XNE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549" b="549"/>
          <a:stretch>
            <a:fillRect/>
          </a:stretch>
        </p:blipFill>
        <p:spPr/>
      </p:pic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 err="1" smtClean="0"/>
              <a:t>Monocotes</a:t>
            </a:r>
            <a:r>
              <a:rPr lang="en-US" sz="2800" b="1" dirty="0" smtClean="0"/>
              <a:t> and </a:t>
            </a:r>
            <a:r>
              <a:rPr lang="en-US" sz="2800" b="1" dirty="0" err="1" smtClean="0"/>
              <a:t>Dicots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MONOCOTYLEDONS</a:t>
            </a:r>
            <a:br>
              <a:rPr lang="en-US" sz="3600" dirty="0" smtClean="0"/>
            </a:br>
            <a:r>
              <a:rPr lang="en-US" sz="3600" dirty="0" smtClean="0"/>
              <a:t>Grasses, Palms, Lilies, Orchids</a:t>
            </a:r>
            <a:endParaRPr lang="en-US" sz="3600" dirty="0"/>
          </a:p>
        </p:txBody>
      </p:sp>
      <p:pic>
        <p:nvPicPr>
          <p:cNvPr id="6" name="Picture 5" descr="thCA2CV0Z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209800"/>
            <a:ext cx="3200400" cy="4082762"/>
          </a:xfrm>
          <a:prstGeom prst="rect">
            <a:avLst/>
          </a:prstGeom>
        </p:spPr>
      </p:pic>
      <p:pic>
        <p:nvPicPr>
          <p:cNvPr id="7" name="Picture 6" descr="thCASM5EI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2209800"/>
            <a:ext cx="4948238" cy="411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DICOTYLEDONS</a:t>
            </a:r>
            <a:br>
              <a:rPr lang="en-US" dirty="0" smtClean="0"/>
            </a:br>
            <a:r>
              <a:rPr lang="en-US" dirty="0" smtClean="0"/>
              <a:t>Roses, Apples and Pears</a:t>
            </a:r>
            <a:endParaRPr lang="en-US" dirty="0"/>
          </a:p>
        </p:txBody>
      </p:sp>
      <p:pic>
        <p:nvPicPr>
          <p:cNvPr id="5" name="Content Placeholder 4" descr="thCA65TBP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2362200"/>
            <a:ext cx="3810000" cy="3581399"/>
          </a:xfrm>
        </p:spPr>
      </p:pic>
      <p:pic>
        <p:nvPicPr>
          <p:cNvPr id="6" name="Picture 5" descr="thCAOQBPF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2362201"/>
            <a:ext cx="3581400" cy="403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</TotalTime>
  <Words>469</Words>
  <Application>Microsoft Office PowerPoint</Application>
  <PresentationFormat>On-screen Show (4:3)</PresentationFormat>
  <Paragraphs>100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SEED PROPAGATION</vt:lpstr>
      <vt:lpstr>Today’s Presentation</vt:lpstr>
      <vt:lpstr>GERMINATION BEGINS WITH SATISFACTORY CONDITIONS INSIDE </vt:lpstr>
      <vt:lpstr>PLANT HORMONES</vt:lpstr>
      <vt:lpstr>      Stomata </vt:lpstr>
      <vt:lpstr>CELL DIVISION-  MITOSIS verticle section of an onion root</vt:lpstr>
      <vt:lpstr>TWO TYPES OF SEEDS</vt:lpstr>
      <vt:lpstr>MONOCOTYLEDONS Grasses, Palms, Lilies, Orchids</vt:lpstr>
      <vt:lpstr>DICOTYLEDONS Roses, Apples and Pears</vt:lpstr>
      <vt:lpstr>Selecting &amp; STARTING SEEDS</vt:lpstr>
      <vt:lpstr>BREAKING DORMANCY IN SEEDS</vt:lpstr>
      <vt:lpstr>Slide 12</vt:lpstr>
      <vt:lpstr>ENVIRONMENTAL CONDITIONS</vt:lpstr>
      <vt:lpstr>THE WOW FACTOR Water Oxygen Warmth</vt:lpstr>
      <vt:lpstr>INDOOR GROW LIGHTS</vt:lpstr>
      <vt:lpstr>PLANTING CONTAINERS AND MEDIANS</vt:lpstr>
      <vt:lpstr> GERMINATING MEDIANS</vt:lpstr>
      <vt:lpstr>  CONTAINERS</vt:lpstr>
      <vt:lpstr>HARDENING</vt:lpstr>
      <vt:lpstr>COLD FRAMES FOR HARDENING OFF STARTS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SEED PROPAGATION</dc:title>
  <dc:creator>Helen</dc:creator>
  <cp:lastModifiedBy>Helen Willoughby-Peck</cp:lastModifiedBy>
  <cp:revision>130</cp:revision>
  <dcterms:created xsi:type="dcterms:W3CDTF">2013-09-30T22:28:58Z</dcterms:created>
  <dcterms:modified xsi:type="dcterms:W3CDTF">2013-10-19T19:48:41Z</dcterms:modified>
</cp:coreProperties>
</file>