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86" r:id="rId4"/>
    <p:sldId id="258" r:id="rId5"/>
    <p:sldId id="260" r:id="rId6"/>
    <p:sldId id="282" r:id="rId7"/>
    <p:sldId id="283" r:id="rId8"/>
    <p:sldId id="261" r:id="rId9"/>
    <p:sldId id="263" r:id="rId10"/>
    <p:sldId id="266" r:id="rId11"/>
    <p:sldId id="267" r:id="rId12"/>
    <p:sldId id="289" r:id="rId13"/>
    <p:sldId id="268" r:id="rId14"/>
    <p:sldId id="265" r:id="rId15"/>
    <p:sldId id="269" r:id="rId16"/>
    <p:sldId id="270" r:id="rId17"/>
    <p:sldId id="281" r:id="rId18"/>
    <p:sldId id="284" r:id="rId19"/>
    <p:sldId id="277" r:id="rId20"/>
    <p:sldId id="271" r:id="rId21"/>
    <p:sldId id="280" r:id="rId22"/>
    <p:sldId id="285" r:id="rId23"/>
    <p:sldId id="288" r:id="rId24"/>
    <p:sldId id="290" r:id="rId25"/>
    <p:sldId id="291" r:id="rId26"/>
    <p:sldId id="264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63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72996-A431-44F8-8672-E0B94536EDE9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E1EBD-5EA3-43EB-A4BE-7410E658E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E1EBD-5EA3-43EB-A4BE-7410E658E3B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E1EBD-5EA3-43EB-A4BE-7410E658E3B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Sterile, well drained,</a:t>
            </a:r>
            <a:r>
              <a:rPr lang="en-US" baseline="0" dirty="0" smtClean="0"/>
              <a:t> good aeration, able to hold moisture (moistening in advance helps), low fertility? Warmth aids rooting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E1EBD-5EA3-43EB-A4BE-7410E658E3B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E1EBD-5EA3-43EB-A4BE-7410E658E3B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3E4BA-DBD0-4163-A723-CBC8053C70AA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C5344-DC3A-4B65-8DE2-DA9357667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CA9G52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066800"/>
            <a:ext cx="7010400" cy="525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b="1" dirty="0" smtClean="0"/>
              <a:t>PROPAGATING PLANTS WITH STEM CUTTINGS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24400"/>
            <a:ext cx="6400800" cy="16002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Mariposa Master Gardener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Helen Willoughby-Peck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Spring Softwood (Tip) Cuttings</a:t>
            </a:r>
            <a:br>
              <a:rPr lang="en-US" dirty="0" smtClean="0"/>
            </a:br>
            <a:r>
              <a:rPr lang="en-US" sz="3600" dirty="0" smtClean="0"/>
              <a:t>lush tender new growth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7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u="sng" dirty="0" smtClean="0"/>
              <a:t>Advantages</a:t>
            </a:r>
          </a:p>
          <a:p>
            <a:r>
              <a:rPr lang="en-US" sz="2400" dirty="0" smtClean="0"/>
              <a:t> quick root development</a:t>
            </a:r>
          </a:p>
          <a:p>
            <a:r>
              <a:rPr lang="en-US" sz="2400" dirty="0" smtClean="0"/>
              <a:t> faster leaf out and growth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u="sng" dirty="0" smtClean="0"/>
              <a:t>Disadvantages</a:t>
            </a:r>
          </a:p>
          <a:p>
            <a:r>
              <a:rPr lang="en-US" sz="2400" dirty="0" smtClean="0"/>
              <a:t>tender/easy bruised</a:t>
            </a:r>
          </a:p>
          <a:p>
            <a:r>
              <a:rPr lang="en-US" sz="2400" dirty="0" smtClean="0"/>
              <a:t>quickly dry out so require more attention to their environment</a:t>
            </a:r>
          </a:p>
          <a:p>
            <a:endParaRPr lang="en-US" dirty="0"/>
          </a:p>
        </p:txBody>
      </p:sp>
      <p:pic>
        <p:nvPicPr>
          <p:cNvPr id="5" name="Content Placeholder 4" descr="thCA4QQI7W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752600"/>
            <a:ext cx="4374894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>
                <a:latin typeface="Calibri" pitchFamily="34" charset="0"/>
              </a:rPr>
              <a:t>Fall/Early Winter Semi Hardwood Cuttings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Partially matured wood from current season’s growth taken in late summer to early winter</a:t>
            </a:r>
            <a:br>
              <a:rPr lang="en-US" sz="2700" dirty="0" smtClean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114800"/>
          </a:xfrm>
        </p:spPr>
        <p:txBody>
          <a:bodyPr/>
          <a:lstStyle/>
          <a:p>
            <a:pPr>
              <a:buNone/>
            </a:pPr>
            <a:r>
              <a:rPr lang="en-US" sz="2400" u="sng" dirty="0" smtClean="0"/>
              <a:t>Advantages</a:t>
            </a:r>
          </a:p>
          <a:p>
            <a:r>
              <a:rPr lang="en-US" sz="2400" dirty="0" smtClean="0"/>
              <a:t>Stems are hardier and better suited to handling and some neglect</a:t>
            </a:r>
          </a:p>
          <a:p>
            <a:pPr>
              <a:buNone/>
            </a:pPr>
            <a:r>
              <a:rPr lang="en-US" sz="2400" u="sng" dirty="0" smtClean="0"/>
              <a:t>Disadvantages</a:t>
            </a:r>
          </a:p>
          <a:p>
            <a:r>
              <a:rPr lang="en-US" sz="2400" dirty="0" smtClean="0"/>
              <a:t>Slower to root</a:t>
            </a:r>
          </a:p>
          <a:p>
            <a:r>
              <a:rPr lang="en-US" sz="2400" dirty="0" smtClean="0"/>
              <a:t>Often don’t show new growth until following spring</a:t>
            </a:r>
          </a:p>
        </p:txBody>
      </p:sp>
      <p:pic>
        <p:nvPicPr>
          <p:cNvPr id="7" name="Content Placeholder 6" descr="th[9]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91000" y="1828800"/>
            <a:ext cx="4330955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d growth pictur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0"/>
            <a:ext cx="47904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>
                <a:latin typeface="+mn-lt"/>
              </a:rPr>
              <a:t>Late Fall/Winter Hardwood Cuttings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dormant woody stems taken in late fall, winter, early spring after leaves have fallen off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1037"/>
            <a:ext cx="40386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2400" u="sng" dirty="0" smtClean="0"/>
              <a:t>Advantages</a:t>
            </a:r>
          </a:p>
          <a:p>
            <a:r>
              <a:rPr lang="en-US" sz="2400" u="sng" dirty="0" smtClean="0"/>
              <a:t>Requires little environmental control</a:t>
            </a:r>
          </a:p>
          <a:p>
            <a:endParaRPr lang="en-US" sz="2400" u="sng" dirty="0" smtClean="0"/>
          </a:p>
          <a:p>
            <a:pPr>
              <a:buFont typeface="Arial" pitchFamily="34" charset="0"/>
              <a:buNone/>
            </a:pPr>
            <a:r>
              <a:rPr lang="en-US" sz="2400" u="sng" dirty="0" smtClean="0"/>
              <a:t>Disadvantages</a:t>
            </a:r>
          </a:p>
          <a:p>
            <a:r>
              <a:rPr lang="en-US" sz="2400" u="sng" dirty="0" smtClean="0"/>
              <a:t>Usually not a productive plant until 1 year later</a:t>
            </a:r>
          </a:p>
          <a:p>
            <a:endParaRPr lang="en-US" sz="2400" u="sng" dirty="0" smtClean="0"/>
          </a:p>
        </p:txBody>
      </p:sp>
      <p:pic>
        <p:nvPicPr>
          <p:cNvPr id="5" name="Content Placeholder 4" descr="Hardwood cutting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981200"/>
            <a:ext cx="4134678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Plant Materials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Healthy – pest &amp; disease free</a:t>
            </a:r>
            <a:endParaRPr lang="en-US" sz="2200" dirty="0" smtClean="0"/>
          </a:p>
          <a:p>
            <a:r>
              <a:rPr lang="en-US" dirty="0" smtClean="0"/>
              <a:t>Younger plants work better</a:t>
            </a:r>
            <a:endParaRPr lang="en-US" sz="2200" dirty="0" smtClean="0"/>
          </a:p>
          <a:p>
            <a:r>
              <a:rPr lang="en-US" dirty="0" smtClean="0"/>
              <a:t>Lateral shoots work better than terminal shoots</a:t>
            </a:r>
            <a:endParaRPr lang="en-US" sz="2200" dirty="0" smtClean="0"/>
          </a:p>
          <a:p>
            <a:r>
              <a:rPr lang="en-US" dirty="0" smtClean="0"/>
              <a:t>Taken in the early morning</a:t>
            </a:r>
            <a:endParaRPr lang="en-US" sz="2200" dirty="0" smtClean="0"/>
          </a:p>
          <a:p>
            <a:r>
              <a:rPr lang="en-US" dirty="0" smtClean="0"/>
              <a:t>Well hydrated</a:t>
            </a:r>
            <a:endParaRPr lang="en-US" sz="2200" dirty="0" smtClean="0"/>
          </a:p>
          <a:p>
            <a:r>
              <a:rPr lang="en-US" dirty="0" smtClean="0"/>
              <a:t>Keep cool, hydrated and out of direct light if not planting immediately (refrigerate if storage is necessary)</a:t>
            </a:r>
            <a:endParaRPr lang="en-US" sz="2200" dirty="0" smtClean="0"/>
          </a:p>
          <a:p>
            <a:endParaRPr lang="en-US" dirty="0"/>
          </a:p>
        </p:txBody>
      </p:sp>
      <p:pic>
        <p:nvPicPr>
          <p:cNvPr id="10" name="Content Placeholder 9" descr="thCAHAC7C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447800"/>
            <a:ext cx="2667000" cy="4782207"/>
          </a:xfrm>
        </p:spPr>
      </p:pic>
      <p:sp>
        <p:nvSpPr>
          <p:cNvPr id="11" name="TextBox 10"/>
          <p:cNvSpPr txBox="1"/>
          <p:nvPr/>
        </p:nvSpPr>
        <p:spPr>
          <a:xfrm>
            <a:off x="7848600" y="3059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Terminal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3429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Lateral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Environmental Factors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for successful rooting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447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4000" dirty="0" smtClean="0"/>
              <a:t>Sanitation</a:t>
            </a:r>
            <a:endParaRPr lang="en-US" sz="4000" dirty="0"/>
          </a:p>
        </p:txBody>
      </p:sp>
      <p:pic>
        <p:nvPicPr>
          <p:cNvPr id="8" name="Picture 7" descr="thCA1Q5Q1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2743200"/>
            <a:ext cx="2857500" cy="2228850"/>
          </a:xfrm>
          <a:prstGeom prst="rect">
            <a:avLst/>
          </a:prstGeom>
        </p:spPr>
      </p:pic>
      <p:pic>
        <p:nvPicPr>
          <p:cNvPr id="9" name="Picture 8" descr="thCA2LJA4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2391" y="2743200"/>
            <a:ext cx="3041009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53340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 part bleach to </a:t>
            </a:r>
            <a:r>
              <a:rPr lang="en-US" sz="4000" dirty="0" smtClean="0"/>
              <a:t>9</a:t>
            </a:r>
            <a:r>
              <a:rPr lang="en-US" sz="4000" dirty="0" smtClean="0"/>
              <a:t> </a:t>
            </a:r>
            <a:r>
              <a:rPr lang="en-US" sz="4000" dirty="0" smtClean="0"/>
              <a:t>parts water</a:t>
            </a:r>
            <a:endParaRPr lang="en-US" sz="4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Medium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2"/>
            <a:r>
              <a:rPr lang="en-US" sz="3200" dirty="0" smtClean="0"/>
              <a:t>Peat</a:t>
            </a:r>
          </a:p>
          <a:p>
            <a:pPr lvl="2"/>
            <a:r>
              <a:rPr lang="en-US" sz="3200" dirty="0" smtClean="0"/>
              <a:t>Vermiculite</a:t>
            </a:r>
          </a:p>
          <a:p>
            <a:pPr lvl="2"/>
            <a:r>
              <a:rPr lang="en-US" sz="3200" dirty="0" err="1" smtClean="0"/>
              <a:t>Perlite</a:t>
            </a:r>
            <a:endParaRPr lang="en-US" sz="3200" dirty="0" smtClean="0"/>
          </a:p>
          <a:p>
            <a:pPr lvl="2"/>
            <a:r>
              <a:rPr lang="en-US" sz="3200" dirty="0" smtClean="0"/>
              <a:t>Sand</a:t>
            </a:r>
          </a:p>
          <a:p>
            <a:pPr lvl="2"/>
            <a:r>
              <a:rPr lang="en-US" sz="3200" dirty="0" smtClean="0"/>
              <a:t>Potting mix</a:t>
            </a:r>
          </a:p>
          <a:p>
            <a:pPr lvl="2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IMAG00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315967"/>
            <a:ext cx="8686800" cy="63134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 descr="IMAG0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 should </a:t>
            </a:r>
            <a:r>
              <a:rPr lang="en-US" smtClean="0"/>
              <a:t>remain around 65-75</a:t>
            </a:r>
            <a:endParaRPr lang="en-US" dirty="0"/>
          </a:p>
        </p:txBody>
      </p:sp>
      <p:pic>
        <p:nvPicPr>
          <p:cNvPr id="4" name="Picture 3" descr="thCAVYVDW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743200"/>
            <a:ext cx="2552700" cy="2552700"/>
          </a:xfrm>
          <a:prstGeom prst="rect">
            <a:avLst/>
          </a:prstGeom>
        </p:spPr>
      </p:pic>
      <p:pic>
        <p:nvPicPr>
          <p:cNvPr id="5" name="Picture 4" descr="thCAEL1T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743200"/>
            <a:ext cx="2628900" cy="2143125"/>
          </a:xfrm>
          <a:prstGeom prst="rect">
            <a:avLst/>
          </a:prstGeom>
        </p:spPr>
      </p:pic>
      <p:pic>
        <p:nvPicPr>
          <p:cNvPr id="6" name="Picture 5" descr="thCAM9OJ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352800"/>
            <a:ext cx="3733800" cy="1524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Cloning or Asexual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206514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 smtClean="0">
                <a:latin typeface="Comic Sans MS" pitchFamily="66" charset="0"/>
              </a:rPr>
              <a:t>After seeds, stem cuttings are the most widely used form of plant propagation  </a:t>
            </a:r>
          </a:p>
        </p:txBody>
      </p:sp>
      <p:pic>
        <p:nvPicPr>
          <p:cNvPr id="9" name="Content Placeholder 8" descr="stemCuttings3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02034" y="2057400"/>
            <a:ext cx="5865566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Humidity</a:t>
            </a:r>
            <a:endParaRPr lang="en-US" dirty="0"/>
          </a:p>
        </p:txBody>
      </p:sp>
      <p:pic>
        <p:nvPicPr>
          <p:cNvPr id="9" name="Content Placeholder 8" descr="thCA6BR0Y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457915"/>
            <a:ext cx="1676400" cy="2647485"/>
          </a:xfrm>
        </p:spPr>
      </p:pic>
      <p:pic>
        <p:nvPicPr>
          <p:cNvPr id="10" name="Picture 9" descr="thCAY6V3L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438400"/>
            <a:ext cx="2094088" cy="2667000"/>
          </a:xfrm>
          <a:prstGeom prst="rect">
            <a:avLst/>
          </a:prstGeom>
        </p:spPr>
      </p:pic>
      <p:pic>
        <p:nvPicPr>
          <p:cNvPr id="12" name="Picture 11" descr="thCAW7K9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362199"/>
            <a:ext cx="1600200" cy="2791047"/>
          </a:xfrm>
          <a:prstGeom prst="rect">
            <a:avLst/>
          </a:prstGeom>
        </p:spPr>
      </p:pic>
      <p:pic>
        <p:nvPicPr>
          <p:cNvPr id="13" name="Picture 12" descr="thCADPSE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2286000"/>
            <a:ext cx="1714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9 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888999"/>
            <a:ext cx="3352800" cy="4656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 But Indirect Light</a:t>
            </a:r>
            <a:endParaRPr lang="en-US" dirty="0"/>
          </a:p>
        </p:txBody>
      </p:sp>
      <p:pic>
        <p:nvPicPr>
          <p:cNvPr id="4" name="Picture 3" descr="IMG_1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593" y="1192041"/>
            <a:ext cx="6948207" cy="5665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Hardwood Cuttings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Deciduous plants that have lost the leaves</a:t>
            </a:r>
          </a:p>
          <a:p>
            <a:pPr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Last season’s growth</a:t>
            </a:r>
          </a:p>
          <a:p>
            <a:pPr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Stems cut from 6 to 20 inches long</a:t>
            </a:r>
          </a:p>
          <a:p>
            <a:pPr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Central or basal (bottom) cuttings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Bundling in Sawdust</a:t>
            </a:r>
            <a:endParaRPr lang="en-US" dirty="0"/>
          </a:p>
        </p:txBody>
      </p:sp>
      <p:pic>
        <p:nvPicPr>
          <p:cNvPr id="1026" name="Picture 2" descr="http://ts2.mm.bing.net/th?id=H.4730156049825913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1722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Rooting Outdoors</a:t>
            </a:r>
            <a:endParaRPr lang="en-US" dirty="0"/>
          </a:p>
        </p:txBody>
      </p:sp>
      <p:pic>
        <p:nvPicPr>
          <p:cNvPr id="5" name="Picture 4" descr="IMAG0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066800"/>
            <a:ext cx="3886200" cy="5596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Cuts for Difficult to Root Plants</a:t>
            </a:r>
            <a:endParaRPr lang="en-US" dirty="0"/>
          </a:p>
        </p:txBody>
      </p:sp>
      <p:pic>
        <p:nvPicPr>
          <p:cNvPr id="7" name="Picture 6" descr="thCAZQNCH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272539"/>
            <a:ext cx="6858000" cy="4594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897562"/>
          </a:xfrm>
        </p:spPr>
        <p:txBody>
          <a:bodyPr/>
          <a:lstStyle/>
          <a:p>
            <a:r>
              <a:rPr lang="en-US" dirty="0" smtClean="0"/>
              <a:t>Don’t Give Up Too Soon!</a:t>
            </a:r>
            <a:endParaRPr lang="en-US" dirty="0"/>
          </a:p>
        </p:txBody>
      </p:sp>
      <p:pic>
        <p:nvPicPr>
          <p:cNvPr id="5" name="Picture 4" descr="IMAG0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8728"/>
            <a:ext cx="4084172" cy="6829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9298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Types of cuttings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2768025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Choosing </a:t>
            </a:r>
            <a:r>
              <a:rPr lang="en-US" sz="3200" dirty="0"/>
              <a:t>plant material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37586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Environmental factors that affect success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67302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Step- by step / Hands on</a:t>
            </a: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7" grpId="0" build="allAtOnce"/>
      <p:bldP spid="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Propagate Using Cuttings?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44780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Free or close to free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2098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Identical to parent plant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048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A better idea of what the mature plant will look like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2672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More volume for mass plantings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054025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Satisfaction factor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5906" y="0"/>
            <a:ext cx="67088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Rooting in Water</a:t>
            </a:r>
            <a:endParaRPr lang="en-US" dirty="0"/>
          </a:p>
        </p:txBody>
      </p:sp>
      <p:pic>
        <p:nvPicPr>
          <p:cNvPr id="5" name="Picture 4" descr="th[1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524000"/>
            <a:ext cx="5486400" cy="4114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Development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752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167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th[7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3429000" cy="4876800"/>
          </a:xfrm>
          <a:prstGeom prst="rect">
            <a:avLst/>
          </a:prstGeom>
        </p:spPr>
      </p:pic>
      <p:pic>
        <p:nvPicPr>
          <p:cNvPr id="10" name="Picture 9" descr="thCABIXI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447800"/>
            <a:ext cx="4476750" cy="4876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</TotalTime>
  <Words>311</Words>
  <Application>Microsoft Office PowerPoint</Application>
  <PresentationFormat>On-screen Show (4:3)</PresentationFormat>
  <Paragraphs>77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PROPAGATING PLANTS WITH STEM CUTTINGS</vt:lpstr>
      <vt:lpstr>Cloning or Asexual</vt:lpstr>
      <vt:lpstr>Slide 3</vt:lpstr>
      <vt:lpstr>Today’s Agenda</vt:lpstr>
      <vt:lpstr>Why Propagate Using Cuttings?</vt:lpstr>
      <vt:lpstr>Slide 6</vt:lpstr>
      <vt:lpstr>Slide 7</vt:lpstr>
      <vt:lpstr>Rooting in Water</vt:lpstr>
      <vt:lpstr>Root Development</vt:lpstr>
      <vt:lpstr> Spring Softwood (Tip) Cuttings lush tender new growth </vt:lpstr>
      <vt:lpstr>Fall/Early Winter Semi Hardwood Cuttings  Partially matured wood from current season’s growth taken in late summer to early winter </vt:lpstr>
      <vt:lpstr>Slide 12</vt:lpstr>
      <vt:lpstr>Late Fall/Winter Hardwood Cuttings dormant woody stems taken in late fall, winter, early spring after leaves have fallen off </vt:lpstr>
      <vt:lpstr>Choosing Plant Materials</vt:lpstr>
      <vt:lpstr>Environmental Factors for successful rooting</vt:lpstr>
      <vt:lpstr>Planting Medium</vt:lpstr>
      <vt:lpstr>Slide 17</vt:lpstr>
      <vt:lpstr>Slide 18</vt:lpstr>
      <vt:lpstr>Air</vt:lpstr>
      <vt:lpstr>Humidity</vt:lpstr>
      <vt:lpstr>Slide 21</vt:lpstr>
      <vt:lpstr>Bright But Indirect Light</vt:lpstr>
      <vt:lpstr>Hardwood Cuttings</vt:lpstr>
      <vt:lpstr>Bundling in Sawdust</vt:lpstr>
      <vt:lpstr>Rooting Outdoors</vt:lpstr>
      <vt:lpstr>Cuts for Difficult to Root Plants</vt:lpstr>
      <vt:lpstr>Don’t Give Up Too Soon!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PROPAGATING PLANTS USING STEM CUTTINGS</dc:title>
  <dc:creator>Helen Willoughby-Peck</dc:creator>
  <cp:lastModifiedBy>Helen Willoughby-Peck</cp:lastModifiedBy>
  <cp:revision>90</cp:revision>
  <dcterms:created xsi:type="dcterms:W3CDTF">2013-09-09T01:24:07Z</dcterms:created>
  <dcterms:modified xsi:type="dcterms:W3CDTF">2013-10-18T22:47:46Z</dcterms:modified>
</cp:coreProperties>
</file>