
<file path=[Content_Types].xml><?xml version="1.0" encoding="utf-8"?>
<Types xmlns="http://schemas.openxmlformats.org/package/2006/content-types">
  <Default Extension="tmp" ContentType="image/png"/>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1" r:id="rId1"/>
  </p:sldMasterIdLst>
  <p:notesMasterIdLst>
    <p:notesMasterId r:id="rId41"/>
  </p:notesMasterIdLst>
  <p:handoutMasterIdLst>
    <p:handoutMasterId r:id="rId42"/>
  </p:handoutMasterIdLst>
  <p:sldIdLst>
    <p:sldId id="387" r:id="rId2"/>
    <p:sldId id="472" r:id="rId3"/>
    <p:sldId id="492" r:id="rId4"/>
    <p:sldId id="473" r:id="rId5"/>
    <p:sldId id="491" r:id="rId6"/>
    <p:sldId id="422" r:id="rId7"/>
    <p:sldId id="448" r:id="rId8"/>
    <p:sldId id="426" r:id="rId9"/>
    <p:sldId id="424" r:id="rId10"/>
    <p:sldId id="428" r:id="rId11"/>
    <p:sldId id="449" r:id="rId12"/>
    <p:sldId id="474" r:id="rId13"/>
    <p:sldId id="430" r:id="rId14"/>
    <p:sldId id="490" r:id="rId15"/>
    <p:sldId id="454" r:id="rId16"/>
    <p:sldId id="455" r:id="rId17"/>
    <p:sldId id="456" r:id="rId18"/>
    <p:sldId id="457" r:id="rId19"/>
    <p:sldId id="458" r:id="rId20"/>
    <p:sldId id="476" r:id="rId21"/>
    <p:sldId id="460" r:id="rId22"/>
    <p:sldId id="475" r:id="rId23"/>
    <p:sldId id="478" r:id="rId24"/>
    <p:sldId id="464" r:id="rId25"/>
    <p:sldId id="479" r:id="rId26"/>
    <p:sldId id="470" r:id="rId27"/>
    <p:sldId id="461" r:id="rId28"/>
    <p:sldId id="471" r:id="rId29"/>
    <p:sldId id="493" r:id="rId30"/>
    <p:sldId id="480" r:id="rId31"/>
    <p:sldId id="418" r:id="rId32"/>
    <p:sldId id="419" r:id="rId33"/>
    <p:sldId id="481" r:id="rId34"/>
    <p:sldId id="482" r:id="rId35"/>
    <p:sldId id="483" r:id="rId36"/>
    <p:sldId id="484" r:id="rId37"/>
    <p:sldId id="485" r:id="rId38"/>
    <p:sldId id="489" r:id="rId39"/>
    <p:sldId id="390" r:id="rId40"/>
  </p:sldIdLst>
  <p:sldSz cx="9144000" cy="6858000" type="screen4x3"/>
  <p:notesSz cx="7077075" cy="9051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t.lanclos" initials="k" lastIdx="2" clrIdx="0"/>
  <p:cmAuthor id="1" name="Vondie" initials="V"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666633"/>
    <a:srgbClr val="006600"/>
    <a:srgbClr val="DDDDDD"/>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3" autoAdjust="0"/>
    <p:restoredTop sz="89183" autoAdjust="0"/>
  </p:normalViewPr>
  <p:slideViewPr>
    <p:cSldViewPr>
      <p:cViewPr>
        <p:scale>
          <a:sx n="100" d="100"/>
          <a:sy n="100" d="100"/>
        </p:scale>
        <p:origin x="-768" y="-102"/>
      </p:cViewPr>
      <p:guideLst>
        <p:guide orient="horz" pos="2160"/>
        <p:guide pos="2880"/>
      </p:guideLst>
    </p:cSldViewPr>
  </p:slideViewPr>
  <p:outlineViewPr>
    <p:cViewPr>
      <p:scale>
        <a:sx n="33" d="100"/>
        <a:sy n="33" d="100"/>
      </p:scale>
      <p:origin x="0" y="67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288" y="-102"/>
      </p:cViewPr>
      <p:guideLst>
        <p:guide orient="horz" pos="285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4752743653197"/>
          <c:y val="3.0411133309828798E-2"/>
          <c:w val="0.7741632480572519"/>
          <c:h val="0.91046754416891917"/>
        </c:manualLayout>
      </c:layout>
      <c:lineChart>
        <c:grouping val="standard"/>
        <c:varyColors val="0"/>
        <c:ser>
          <c:idx val="1"/>
          <c:order val="0"/>
          <c:tx>
            <c:strRef>
              <c:f>'Piv Annual'!$H$4</c:f>
              <c:strCache>
                <c:ptCount val="1"/>
                <c:pt idx="0">
                  <c:v>Premium</c:v>
                </c:pt>
              </c:strCache>
            </c:strRef>
          </c:tx>
          <c:spPr>
            <a:ln>
              <a:solidFill>
                <a:srgbClr val="FF0000"/>
              </a:solidFill>
            </a:ln>
          </c:spPr>
          <c:marker>
            <c:symbol val="triangle"/>
            <c:size val="5"/>
            <c:spPr>
              <a:solidFill>
                <a:srgbClr val="FF0000"/>
              </a:solidFill>
              <a:ln>
                <a:solidFill>
                  <a:srgbClr val="FF0000"/>
                </a:solidFill>
              </a:ln>
            </c:spPr>
          </c:marker>
          <c:cat>
            <c:numRef>
              <c:f>'Piv Annual'!$G$5:$G$21</c:f>
              <c:numCache>
                <c:formatCode>General</c:formatCode>
                <c:ptCount val="1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numCache>
            </c:numRef>
          </c:cat>
          <c:val>
            <c:numRef>
              <c:f>'Piv Annual'!$H$5:$H$21</c:f>
              <c:numCache>
                <c:formatCode>_("$"* #,##0.000_);_("$"* \(#,##0.000\);_("$"* "-"??_);_(@_)</c:formatCode>
                <c:ptCount val="17"/>
                <c:pt idx="0">
                  <c:v>1.5433498370000001</c:v>
                </c:pt>
                <c:pt idx="1">
                  <c:v>1.8385591960000001</c:v>
                </c:pt>
                <c:pt idx="2">
                  <c:v>1.775367833</c:v>
                </c:pt>
                <c:pt idx="3">
                  <c:v>1.875927117</c:v>
                </c:pt>
                <c:pt idx="4">
                  <c:v>2.3101327810000001</c:v>
                </c:pt>
                <c:pt idx="5">
                  <c:v>2.5401636889999999</c:v>
                </c:pt>
                <c:pt idx="6">
                  <c:v>2.961847611</c:v>
                </c:pt>
                <c:pt idx="7">
                  <c:v>2.9159440569999999</c:v>
                </c:pt>
                <c:pt idx="8">
                  <c:v>3.4313593619999998</c:v>
                </c:pt>
                <c:pt idx="9">
                  <c:v>4.1861325520000001</c:v>
                </c:pt>
                <c:pt idx="10">
                  <c:v>3.9492300600000001</c:v>
                </c:pt>
                <c:pt idx="11">
                  <c:v>4.5795386220000003</c:v>
                </c:pt>
                <c:pt idx="12">
                  <c:v>6.5621182740000004</c:v>
                </c:pt>
                <c:pt idx="13">
                  <c:v>9.8513143169999999</c:v>
                </c:pt>
                <c:pt idx="14">
                  <c:v>8.9506447149999993</c:v>
                </c:pt>
                <c:pt idx="15">
                  <c:v>7.5941086310000001</c:v>
                </c:pt>
                <c:pt idx="16">
                  <c:v>11.910683744</c:v>
                </c:pt>
              </c:numCache>
            </c:numRef>
          </c:val>
          <c:smooth val="0"/>
        </c:ser>
        <c:ser>
          <c:idx val="3"/>
          <c:order val="2"/>
          <c:tx>
            <c:strRef>
              <c:f>'Piv Annual'!$J$4</c:f>
              <c:strCache>
                <c:ptCount val="1"/>
                <c:pt idx="0">
                  <c:v>Indemnity</c:v>
                </c:pt>
              </c:strCache>
            </c:strRef>
          </c:tx>
          <c:spPr>
            <a:ln>
              <a:solidFill>
                <a:srgbClr val="0F14E1"/>
              </a:solidFill>
            </a:ln>
          </c:spPr>
          <c:marker>
            <c:symbol val="circle"/>
            <c:size val="5"/>
            <c:spPr>
              <a:solidFill>
                <a:srgbClr val="0F14E1"/>
              </a:solidFill>
              <a:ln>
                <a:solidFill>
                  <a:srgbClr val="0F14E1"/>
                </a:solidFill>
              </a:ln>
            </c:spPr>
          </c:marker>
          <c:cat>
            <c:numRef>
              <c:f>'Piv Annual'!$G$5:$G$21</c:f>
              <c:numCache>
                <c:formatCode>General</c:formatCode>
                <c:ptCount val="1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numCache>
            </c:numRef>
          </c:cat>
          <c:val>
            <c:numRef>
              <c:f>'Piv Annual'!$J$5:$J$21</c:f>
              <c:numCache>
                <c:formatCode>_("$"* #,##0.000_);_("$"* \(#,##0.000\);_("$"* "-"??_);_(@_)</c:formatCode>
                <c:ptCount val="17"/>
                <c:pt idx="0">
                  <c:v>1.5677316050000001</c:v>
                </c:pt>
                <c:pt idx="1">
                  <c:v>1.4926627729999999</c:v>
                </c:pt>
                <c:pt idx="2">
                  <c:v>0.99355054499999995</c:v>
                </c:pt>
                <c:pt idx="3">
                  <c:v>1.6775417850000001</c:v>
                </c:pt>
                <c:pt idx="4">
                  <c:v>2.4347152040000002</c:v>
                </c:pt>
                <c:pt idx="5">
                  <c:v>2.5948343189999998</c:v>
                </c:pt>
                <c:pt idx="6">
                  <c:v>2.9601249969999999</c:v>
                </c:pt>
                <c:pt idx="7">
                  <c:v>4.066732236</c:v>
                </c:pt>
                <c:pt idx="8">
                  <c:v>3.2608064290000001</c:v>
                </c:pt>
                <c:pt idx="9">
                  <c:v>3.20972335</c:v>
                </c:pt>
                <c:pt idx="10">
                  <c:v>2.3673231170000002</c:v>
                </c:pt>
                <c:pt idx="11">
                  <c:v>3.503535957</c:v>
                </c:pt>
                <c:pt idx="12">
                  <c:v>3.5475693760000002</c:v>
                </c:pt>
                <c:pt idx="13">
                  <c:v>8.6799423880000006</c:v>
                </c:pt>
                <c:pt idx="14">
                  <c:v>5.2265691099999998</c:v>
                </c:pt>
                <c:pt idx="15">
                  <c:v>4.2374715260000002</c:v>
                </c:pt>
                <c:pt idx="16">
                  <c:v>9.8405043929999998</c:v>
                </c:pt>
              </c:numCache>
            </c:numRef>
          </c:val>
          <c:smooth val="0"/>
        </c:ser>
        <c:dLbls>
          <c:showLegendKey val="0"/>
          <c:showVal val="0"/>
          <c:showCatName val="0"/>
          <c:showSerName val="0"/>
          <c:showPercent val="0"/>
          <c:showBubbleSize val="0"/>
        </c:dLbls>
        <c:marker val="1"/>
        <c:smooth val="0"/>
        <c:axId val="117354880"/>
        <c:axId val="117356800"/>
      </c:lineChart>
      <c:lineChart>
        <c:grouping val="standard"/>
        <c:varyColors val="0"/>
        <c:ser>
          <c:idx val="2"/>
          <c:order val="1"/>
          <c:tx>
            <c:strRef>
              <c:f>'Piv Annual'!$I$4</c:f>
              <c:strCache>
                <c:ptCount val="1"/>
                <c:pt idx="0">
                  <c:v>Liability</c:v>
                </c:pt>
              </c:strCache>
            </c:strRef>
          </c:tx>
          <c:spPr>
            <a:ln>
              <a:solidFill>
                <a:schemeClr val="tx1"/>
              </a:solidFill>
              <a:prstDash val="sysDash"/>
            </a:ln>
          </c:spPr>
          <c:marker>
            <c:symbol val="square"/>
            <c:size val="5"/>
            <c:spPr>
              <a:solidFill>
                <a:schemeClr val="tx1"/>
              </a:solidFill>
              <a:ln>
                <a:solidFill>
                  <a:schemeClr val="tx1"/>
                </a:solidFill>
              </a:ln>
            </c:spPr>
          </c:marker>
          <c:val>
            <c:numRef>
              <c:f>'Piv Annual'!$I$5:$I$21</c:f>
              <c:numCache>
                <c:formatCode>_("$"* #,##0.000_);_("$"* \(#,##0.000\);_("$"* "-"??_);_(@_)</c:formatCode>
                <c:ptCount val="17"/>
                <c:pt idx="0">
                  <c:v>23.728453722000001</c:v>
                </c:pt>
                <c:pt idx="1">
                  <c:v>26.876812896000001</c:v>
                </c:pt>
                <c:pt idx="2">
                  <c:v>25.458851213999999</c:v>
                </c:pt>
                <c:pt idx="3">
                  <c:v>27.921436081</c:v>
                </c:pt>
                <c:pt idx="4">
                  <c:v>30.939449791000001</c:v>
                </c:pt>
                <c:pt idx="5">
                  <c:v>34.443753123999997</c:v>
                </c:pt>
                <c:pt idx="6">
                  <c:v>36.728587400999999</c:v>
                </c:pt>
                <c:pt idx="7">
                  <c:v>37.299303041999998</c:v>
                </c:pt>
                <c:pt idx="8">
                  <c:v>40.620507476999997</c:v>
                </c:pt>
                <c:pt idx="9">
                  <c:v>46.602279778000003</c:v>
                </c:pt>
                <c:pt idx="10">
                  <c:v>44.258915365</c:v>
                </c:pt>
                <c:pt idx="11">
                  <c:v>49.919480133</c:v>
                </c:pt>
                <c:pt idx="12">
                  <c:v>67.339911091000005</c:v>
                </c:pt>
                <c:pt idx="13">
                  <c:v>89.896664801</c:v>
                </c:pt>
                <c:pt idx="14">
                  <c:v>79.573570966000005</c:v>
                </c:pt>
                <c:pt idx="15">
                  <c:v>78.099621799000005</c:v>
                </c:pt>
                <c:pt idx="16">
                  <c:v>113.727267986</c:v>
                </c:pt>
              </c:numCache>
            </c:numRef>
          </c:val>
          <c:smooth val="0"/>
        </c:ser>
        <c:dLbls>
          <c:showLegendKey val="0"/>
          <c:showVal val="0"/>
          <c:showCatName val="0"/>
          <c:showSerName val="0"/>
          <c:showPercent val="0"/>
          <c:showBubbleSize val="0"/>
        </c:dLbls>
        <c:marker val="1"/>
        <c:smooth val="0"/>
        <c:axId val="117358976"/>
        <c:axId val="117360512"/>
      </c:lineChart>
      <c:catAx>
        <c:axId val="117354880"/>
        <c:scaling>
          <c:orientation val="minMax"/>
        </c:scaling>
        <c:delete val="0"/>
        <c:axPos val="b"/>
        <c:numFmt formatCode="General" sourceLinked="1"/>
        <c:majorTickMark val="none"/>
        <c:minorTickMark val="none"/>
        <c:tickLblPos val="nextTo"/>
        <c:txPr>
          <a:bodyPr/>
          <a:lstStyle/>
          <a:p>
            <a:pPr>
              <a:defRPr sz="1200" baseline="0">
                <a:solidFill>
                  <a:srgbClr val="003300"/>
                </a:solidFill>
                <a:latin typeface="Modern No. 20" pitchFamily="18" charset="0"/>
              </a:defRPr>
            </a:pPr>
            <a:endParaRPr lang="en-US"/>
          </a:p>
        </c:txPr>
        <c:crossAx val="117356800"/>
        <c:crosses val="autoZero"/>
        <c:auto val="1"/>
        <c:lblAlgn val="ctr"/>
        <c:lblOffset val="100"/>
        <c:noMultiLvlLbl val="0"/>
      </c:catAx>
      <c:valAx>
        <c:axId val="117356800"/>
        <c:scaling>
          <c:orientation val="minMax"/>
        </c:scaling>
        <c:delete val="0"/>
        <c:axPos val="l"/>
        <c:majorGridlines/>
        <c:title>
          <c:tx>
            <c:rich>
              <a:bodyPr/>
              <a:lstStyle/>
              <a:p>
                <a:pPr>
                  <a:defRPr sz="1400">
                    <a:solidFill>
                      <a:srgbClr val="003300"/>
                    </a:solidFill>
                    <a:latin typeface="Modern No. 20" pitchFamily="18" charset="0"/>
                  </a:defRPr>
                </a:pPr>
                <a:r>
                  <a:rPr lang="en-US" sz="1400">
                    <a:solidFill>
                      <a:srgbClr val="003300"/>
                    </a:solidFill>
                    <a:latin typeface="Modern No. 20" pitchFamily="18" charset="0"/>
                  </a:rPr>
                  <a:t>Premium &amp; Indemnity, $ Billion</a:t>
                </a:r>
              </a:p>
            </c:rich>
          </c:tx>
          <c:layout/>
          <c:overlay val="0"/>
        </c:title>
        <c:numFmt formatCode="\$#,##0" sourceLinked="0"/>
        <c:majorTickMark val="none"/>
        <c:minorTickMark val="none"/>
        <c:tickLblPos val="nextTo"/>
        <c:txPr>
          <a:bodyPr/>
          <a:lstStyle/>
          <a:p>
            <a:pPr>
              <a:defRPr sz="1200" baseline="0">
                <a:solidFill>
                  <a:srgbClr val="003300"/>
                </a:solidFill>
                <a:latin typeface="Modern No. 20" pitchFamily="18" charset="0"/>
              </a:defRPr>
            </a:pPr>
            <a:endParaRPr lang="en-US"/>
          </a:p>
        </c:txPr>
        <c:crossAx val="117354880"/>
        <c:crosses val="autoZero"/>
        <c:crossBetween val="between"/>
      </c:valAx>
      <c:catAx>
        <c:axId val="117358976"/>
        <c:scaling>
          <c:orientation val="minMax"/>
        </c:scaling>
        <c:delete val="1"/>
        <c:axPos val="b"/>
        <c:majorTickMark val="out"/>
        <c:minorTickMark val="none"/>
        <c:tickLblPos val="nextTo"/>
        <c:crossAx val="117360512"/>
        <c:crosses val="autoZero"/>
        <c:auto val="1"/>
        <c:lblAlgn val="ctr"/>
        <c:lblOffset val="100"/>
        <c:noMultiLvlLbl val="0"/>
      </c:catAx>
      <c:valAx>
        <c:axId val="117360512"/>
        <c:scaling>
          <c:orientation val="minMax"/>
        </c:scaling>
        <c:delete val="0"/>
        <c:axPos val="r"/>
        <c:title>
          <c:tx>
            <c:rich>
              <a:bodyPr rot="-5400000" vert="horz"/>
              <a:lstStyle/>
              <a:p>
                <a:pPr>
                  <a:defRPr sz="1400">
                    <a:solidFill>
                      <a:srgbClr val="003300"/>
                    </a:solidFill>
                    <a:latin typeface="Modern No. 20" pitchFamily="18" charset="0"/>
                  </a:defRPr>
                </a:pPr>
                <a:r>
                  <a:rPr lang="en-US" sz="1400">
                    <a:solidFill>
                      <a:srgbClr val="003300"/>
                    </a:solidFill>
                    <a:latin typeface="Modern No. 20" pitchFamily="18" charset="0"/>
                  </a:rPr>
                  <a:t>Liability, $ Billion</a:t>
                </a:r>
              </a:p>
            </c:rich>
          </c:tx>
          <c:layout/>
          <c:overlay val="0"/>
        </c:title>
        <c:numFmt formatCode="\$#,##0" sourceLinked="0"/>
        <c:majorTickMark val="out"/>
        <c:minorTickMark val="none"/>
        <c:tickLblPos val="nextTo"/>
        <c:txPr>
          <a:bodyPr/>
          <a:lstStyle/>
          <a:p>
            <a:pPr>
              <a:defRPr sz="1200" baseline="0">
                <a:solidFill>
                  <a:srgbClr val="003300"/>
                </a:solidFill>
                <a:latin typeface="Modern No. 20" pitchFamily="18" charset="0"/>
              </a:defRPr>
            </a:pPr>
            <a:endParaRPr lang="en-US"/>
          </a:p>
        </c:txPr>
        <c:crossAx val="117358976"/>
        <c:crosses val="max"/>
        <c:crossBetween val="between"/>
      </c:valAx>
    </c:plotArea>
    <c:legend>
      <c:legendPos val="r"/>
      <c:layout>
        <c:manualLayout>
          <c:xMode val="edge"/>
          <c:yMode val="edge"/>
          <c:x val="0.2347646972523792"/>
          <c:y val="0.23162964925532098"/>
          <c:w val="0.17503616738270486"/>
          <c:h val="0.25202226737786809"/>
        </c:manualLayout>
      </c:layout>
      <c:overlay val="0"/>
      <c:txPr>
        <a:bodyPr/>
        <a:lstStyle/>
        <a:p>
          <a:pPr>
            <a:defRPr sz="1400">
              <a:solidFill>
                <a:srgbClr val="003300"/>
              </a:solidFill>
              <a:latin typeface="Modern No. 20" pitchFamily="18"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800" baseline="0">
                <a:solidFill>
                  <a:schemeClr val="bg2">
                    <a:lumMod val="25000"/>
                  </a:schemeClr>
                </a:solidFill>
                <a:latin typeface="Modern No. 20" pitchFamily="18" charset="0"/>
              </a:defRPr>
            </a:pPr>
            <a:r>
              <a:rPr lang="en-US" sz="2800" baseline="0" dirty="0" smtClean="0">
                <a:solidFill>
                  <a:schemeClr val="bg2">
                    <a:lumMod val="25000"/>
                  </a:schemeClr>
                </a:solidFill>
                <a:latin typeface="Modern No. 20" pitchFamily="18" charset="0"/>
              </a:rPr>
              <a:t>Total Crop Insurance Liability</a:t>
            </a:r>
            <a:endParaRPr lang="en-US" sz="2800" baseline="0" dirty="0">
              <a:solidFill>
                <a:schemeClr val="bg2">
                  <a:lumMod val="25000"/>
                </a:schemeClr>
              </a:solidFill>
              <a:latin typeface="Modern No. 20" pitchFamily="18" charset="0"/>
            </a:endParaRPr>
          </a:p>
        </c:rich>
      </c:tx>
      <c:layout/>
      <c:overlay val="0"/>
    </c:title>
    <c:autoTitleDeleted val="0"/>
    <c:plotArea>
      <c:layout>
        <c:manualLayout>
          <c:layoutTarget val="inner"/>
          <c:xMode val="edge"/>
          <c:yMode val="edge"/>
          <c:x val="0.13633847051170184"/>
          <c:y val="0.15188734100545426"/>
          <c:w val="0.85245901639346489"/>
          <c:h val="0.65450643776824069"/>
        </c:manualLayout>
      </c:layout>
      <c:barChart>
        <c:barDir val="col"/>
        <c:grouping val="stacked"/>
        <c:varyColors val="0"/>
        <c:ser>
          <c:idx val="0"/>
          <c:order val="0"/>
          <c:tx>
            <c:strRef>
              <c:f>Sheet1!$A$2</c:f>
              <c:strCache>
                <c:ptCount val="1"/>
                <c:pt idx="0">
                  <c:v>APH</c:v>
                </c:pt>
              </c:strCache>
            </c:strRef>
          </c:tx>
          <c:invertIfNegative val="0"/>
          <c:cat>
            <c:numRef>
              <c:f>Sheet1!$B$1:$R$1</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Sheet1!$B$2:$R$2</c:f>
              <c:numCache>
                <c:formatCode>General</c:formatCode>
                <c:ptCount val="17"/>
                <c:pt idx="0">
                  <c:v>22.561342750000001</c:v>
                </c:pt>
                <c:pt idx="1">
                  <c:v>19.544388609999999</c:v>
                </c:pt>
                <c:pt idx="2">
                  <c:v>20.77820049</c:v>
                </c:pt>
                <c:pt idx="3">
                  <c:v>18.417942020000002</c:v>
                </c:pt>
                <c:pt idx="4">
                  <c:v>17.938462980000001</c:v>
                </c:pt>
                <c:pt idx="5">
                  <c:v>17.147908340000001</c:v>
                </c:pt>
                <c:pt idx="6">
                  <c:v>16.133244789999999</c:v>
                </c:pt>
                <c:pt idx="7">
                  <c:v>14.902933020000001</c:v>
                </c:pt>
                <c:pt idx="8">
                  <c:v>13.85587806</c:v>
                </c:pt>
                <c:pt idx="9">
                  <c:v>14.1721328</c:v>
                </c:pt>
                <c:pt idx="10">
                  <c:v>12.99007636</c:v>
                </c:pt>
                <c:pt idx="11">
                  <c:v>14.862</c:v>
                </c:pt>
                <c:pt idx="12">
                  <c:v>18.55</c:v>
                </c:pt>
                <c:pt idx="13">
                  <c:v>20.45</c:v>
                </c:pt>
                <c:pt idx="14" formatCode="&quot;$&quot;#,##0.00_);[Red]\(&quot;$&quot;#,##0.00\)">
                  <c:v>17.190000000000001</c:v>
                </c:pt>
                <c:pt idx="15" formatCode="#,##0.0">
                  <c:v>20.6</c:v>
                </c:pt>
                <c:pt idx="16">
                  <c:v>15.4</c:v>
                </c:pt>
              </c:numCache>
            </c:numRef>
          </c:val>
        </c:ser>
        <c:ser>
          <c:idx val="1"/>
          <c:order val="1"/>
          <c:tx>
            <c:strRef>
              <c:f>Sheet1!$A$3</c:f>
              <c:strCache>
                <c:ptCount val="1"/>
                <c:pt idx="0">
                  <c:v>Revenue</c:v>
                </c:pt>
              </c:strCache>
            </c:strRef>
          </c:tx>
          <c:invertIfNegative val="0"/>
          <c:cat>
            <c:numRef>
              <c:f>Sheet1!$B$1:$R$1</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Sheet1!$B$3:$R$3</c:f>
              <c:numCache>
                <c:formatCode>General</c:formatCode>
                <c:ptCount val="17"/>
                <c:pt idx="0">
                  <c:v>2.5811458630000002</c:v>
                </c:pt>
                <c:pt idx="1">
                  <c:v>4.1907530160000004</c:v>
                </c:pt>
                <c:pt idx="2">
                  <c:v>4.8584971379999997</c:v>
                </c:pt>
                <c:pt idx="3">
                  <c:v>8.6606438089999997</c:v>
                </c:pt>
                <c:pt idx="4">
                  <c:v>11.526198519999999</c:v>
                </c:pt>
                <c:pt idx="5">
                  <c:v>14.217726900000001</c:v>
                </c:pt>
                <c:pt idx="6">
                  <c:v>14.87301692</c:v>
                </c:pt>
                <c:pt idx="7">
                  <c:v>19.175219139999999</c:v>
                </c:pt>
                <c:pt idx="8">
                  <c:v>25.851500819999998</c:v>
                </c:pt>
                <c:pt idx="9">
                  <c:v>22.6498016</c:v>
                </c:pt>
                <c:pt idx="10">
                  <c:v>29.81998789</c:v>
                </c:pt>
                <c:pt idx="11">
                  <c:v>44.527000000000001</c:v>
                </c:pt>
                <c:pt idx="12">
                  <c:v>61.588999999999999</c:v>
                </c:pt>
                <c:pt idx="13">
                  <c:v>51.014000000000003</c:v>
                </c:pt>
                <c:pt idx="14" formatCode="&quot;$&quot;#,##0.00_);[Red]\(&quot;$&quot;#,##0.00\)">
                  <c:v>53.8</c:v>
                </c:pt>
                <c:pt idx="15" formatCode="0.0">
                  <c:v>86.7</c:v>
                </c:pt>
                <c:pt idx="16">
                  <c:v>60.5</c:v>
                </c:pt>
              </c:numCache>
            </c:numRef>
          </c:val>
        </c:ser>
        <c:ser>
          <c:idx val="2"/>
          <c:order val="2"/>
          <c:tx>
            <c:strRef>
              <c:f>Sheet1!$A$4</c:f>
              <c:strCache>
                <c:ptCount val="1"/>
                <c:pt idx="0">
                  <c:v>Group</c:v>
                </c:pt>
              </c:strCache>
            </c:strRef>
          </c:tx>
          <c:invertIfNegative val="0"/>
          <c:cat>
            <c:numRef>
              <c:f>Sheet1!$B$1:$R$1</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Sheet1!$B$4:$R$4</c:f>
              <c:numCache>
                <c:formatCode>General</c:formatCode>
                <c:ptCount val="17"/>
                <c:pt idx="0">
                  <c:v>0.51970410899999997</c:v>
                </c:pt>
                <c:pt idx="1">
                  <c:v>0.408965307</c:v>
                </c:pt>
                <c:pt idx="2">
                  <c:v>0.54853902499999996</c:v>
                </c:pt>
                <c:pt idx="3">
                  <c:v>0.51685011000000003</c:v>
                </c:pt>
                <c:pt idx="4">
                  <c:v>0.82196870200000005</c:v>
                </c:pt>
                <c:pt idx="5">
                  <c:v>0.81383380999999999</c:v>
                </c:pt>
                <c:pt idx="6">
                  <c:v>0.99124617199999998</c:v>
                </c:pt>
                <c:pt idx="7">
                  <c:v>1.140674637</c:v>
                </c:pt>
                <c:pt idx="8">
                  <c:v>1.267246962</c:v>
                </c:pt>
                <c:pt idx="9">
                  <c:v>1.3454199680000001</c:v>
                </c:pt>
                <c:pt idx="10">
                  <c:v>1.051943753</c:v>
                </c:pt>
                <c:pt idx="11">
                  <c:v>1.4690000000000001</c:v>
                </c:pt>
                <c:pt idx="12">
                  <c:v>2.802</c:v>
                </c:pt>
                <c:pt idx="13">
                  <c:v>1.921</c:v>
                </c:pt>
                <c:pt idx="14" formatCode="&quot;$&quot;#,##0.00_);[Red]\(&quot;$&quot;#,##0.00\)">
                  <c:v>1.29</c:v>
                </c:pt>
                <c:pt idx="15" formatCode="0.0">
                  <c:v>1.3</c:v>
                </c:pt>
                <c:pt idx="16">
                  <c:v>2.1</c:v>
                </c:pt>
              </c:numCache>
            </c:numRef>
          </c:val>
        </c:ser>
        <c:ser>
          <c:idx val="3"/>
          <c:order val="3"/>
          <c:tx>
            <c:strRef>
              <c:f>Sheet1!$A$5</c:f>
              <c:strCache>
                <c:ptCount val="1"/>
                <c:pt idx="0">
                  <c:v>Other</c:v>
                </c:pt>
              </c:strCache>
            </c:strRef>
          </c:tx>
          <c:invertIfNegative val="0"/>
          <c:cat>
            <c:numRef>
              <c:f>Sheet1!$B$1:$R$1</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Sheet1!$B$5:$R$5</c:f>
              <c:numCache>
                <c:formatCode>General</c:formatCode>
                <c:ptCount val="17"/>
                <c:pt idx="0">
                  <c:v>1.2146201780000001</c:v>
                </c:pt>
                <c:pt idx="1">
                  <c:v>1.314744285</c:v>
                </c:pt>
                <c:pt idx="2">
                  <c:v>1.7361994329999999</c:v>
                </c:pt>
                <c:pt idx="3">
                  <c:v>3.3440138560000001</c:v>
                </c:pt>
                <c:pt idx="4">
                  <c:v>4.1571229230000002</c:v>
                </c:pt>
                <c:pt idx="5">
                  <c:v>4.5491183560000001</c:v>
                </c:pt>
                <c:pt idx="6">
                  <c:v>5.3021479119999997</c:v>
                </c:pt>
                <c:pt idx="7">
                  <c:v>5.4009854749999997</c:v>
                </c:pt>
                <c:pt idx="8">
                  <c:v>5.6358072930000001</c:v>
                </c:pt>
                <c:pt idx="9">
                  <c:v>6.1071747529999998</c:v>
                </c:pt>
                <c:pt idx="10">
                  <c:v>6.0310401430000002</c:v>
                </c:pt>
                <c:pt idx="11">
                  <c:v>6.4829999999999997</c:v>
                </c:pt>
                <c:pt idx="12">
                  <c:v>6.9589999999999996</c:v>
                </c:pt>
                <c:pt idx="13">
                  <c:v>5.5890000000000004</c:v>
                </c:pt>
                <c:pt idx="14" formatCode="&quot;$&quot;#,##0.00_);[Red]\(&quot;$&quot;#,##0.00\)">
                  <c:v>5.65</c:v>
                </c:pt>
                <c:pt idx="15" formatCode="0.0">
                  <c:v>4.7999999999999972</c:v>
                </c:pt>
                <c:pt idx="16">
                  <c:v>0.8</c:v>
                </c:pt>
              </c:numCache>
            </c:numRef>
          </c:val>
        </c:ser>
        <c:ser>
          <c:idx val="4"/>
          <c:order val="4"/>
          <c:tx>
            <c:strRef>
              <c:f>Sheet1!$A$6</c:f>
              <c:strCache>
                <c:ptCount val="1"/>
                <c:pt idx="0">
                  <c:v>Estimate</c:v>
                </c:pt>
              </c:strCache>
            </c:strRef>
          </c:tx>
          <c:invertIfNegative val="0"/>
          <c:cat>
            <c:numRef>
              <c:f>Sheet1!$B$1:$R$1</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Sheet1!$B$6:$R$6</c:f>
              <c:numCache>
                <c:formatCode>General</c:formatCode>
                <c:ptCount val="17"/>
              </c:numCache>
            </c:numRef>
          </c:val>
        </c:ser>
        <c:dLbls>
          <c:showLegendKey val="0"/>
          <c:showVal val="0"/>
          <c:showCatName val="0"/>
          <c:showSerName val="0"/>
          <c:showPercent val="0"/>
          <c:showBubbleSize val="0"/>
        </c:dLbls>
        <c:gapWidth val="150"/>
        <c:overlap val="100"/>
        <c:axId val="135336704"/>
        <c:axId val="135338240"/>
      </c:barChart>
      <c:catAx>
        <c:axId val="135336704"/>
        <c:scaling>
          <c:orientation val="minMax"/>
        </c:scaling>
        <c:delete val="0"/>
        <c:axPos val="b"/>
        <c:majorGridlines>
          <c:spPr>
            <a:ln>
              <a:noFill/>
            </a:ln>
          </c:spPr>
        </c:majorGridlines>
        <c:numFmt formatCode="General" sourceLinked="1"/>
        <c:majorTickMark val="out"/>
        <c:minorTickMark val="none"/>
        <c:tickLblPos val="nextTo"/>
        <c:txPr>
          <a:bodyPr rot="-2100000" vert="horz"/>
          <a:lstStyle/>
          <a:p>
            <a:pPr>
              <a:defRPr baseline="0">
                <a:solidFill>
                  <a:schemeClr val="bg2">
                    <a:lumMod val="25000"/>
                  </a:schemeClr>
                </a:solidFill>
                <a:latin typeface="Modern No. 20" pitchFamily="18" charset="0"/>
              </a:defRPr>
            </a:pPr>
            <a:endParaRPr lang="en-US"/>
          </a:p>
        </c:txPr>
        <c:crossAx val="135338240"/>
        <c:crosses val="autoZero"/>
        <c:auto val="1"/>
        <c:lblAlgn val="ctr"/>
        <c:lblOffset val="100"/>
        <c:tickLblSkip val="1"/>
        <c:tickMarkSkip val="1"/>
        <c:noMultiLvlLbl val="0"/>
      </c:catAx>
      <c:valAx>
        <c:axId val="135338240"/>
        <c:scaling>
          <c:orientation val="minMax"/>
        </c:scaling>
        <c:delete val="0"/>
        <c:axPos val="l"/>
        <c:majorGridlines/>
        <c:title>
          <c:tx>
            <c:rich>
              <a:bodyPr/>
              <a:lstStyle/>
              <a:p>
                <a:pPr>
                  <a:defRPr>
                    <a:latin typeface="Modern No. 20" pitchFamily="18" charset="0"/>
                  </a:defRPr>
                </a:pPr>
                <a:r>
                  <a:rPr lang="en-US" sz="2000" dirty="0" smtClean="0">
                    <a:solidFill>
                      <a:schemeClr val="bg2">
                        <a:lumMod val="25000"/>
                      </a:schemeClr>
                    </a:solidFill>
                    <a:latin typeface="Modern No. 20" pitchFamily="18" charset="0"/>
                  </a:rPr>
                  <a:t>Billion</a:t>
                </a:r>
                <a:endParaRPr lang="en-US" sz="2000" dirty="0">
                  <a:solidFill>
                    <a:schemeClr val="bg2">
                      <a:lumMod val="25000"/>
                    </a:schemeClr>
                  </a:solidFill>
                  <a:latin typeface="Modern No. 20" pitchFamily="18" charset="0"/>
                </a:endParaRPr>
              </a:p>
            </c:rich>
          </c:tx>
          <c:layout>
            <c:manualLayout>
              <c:xMode val="edge"/>
              <c:yMode val="edge"/>
              <c:x val="1.1709601873536321E-2"/>
              <c:y val="0.37124463519313305"/>
            </c:manualLayout>
          </c:layout>
          <c:overlay val="0"/>
        </c:title>
        <c:numFmt formatCode="\$#,##0" sourceLinked="0"/>
        <c:majorTickMark val="out"/>
        <c:minorTickMark val="none"/>
        <c:tickLblPos val="nextTo"/>
        <c:txPr>
          <a:bodyPr rot="0" vert="horz"/>
          <a:lstStyle/>
          <a:p>
            <a:pPr>
              <a:defRPr baseline="0">
                <a:solidFill>
                  <a:schemeClr val="bg2">
                    <a:lumMod val="25000"/>
                  </a:schemeClr>
                </a:solidFill>
                <a:latin typeface="Modern No. 20" pitchFamily="18" charset="0"/>
              </a:defRPr>
            </a:pPr>
            <a:endParaRPr lang="en-US"/>
          </a:p>
        </c:txPr>
        <c:crossAx val="135336704"/>
        <c:crosses val="autoZero"/>
        <c:crossBetween val="between"/>
        <c:majorUnit val="10"/>
        <c:minorUnit val="1"/>
      </c:valAx>
    </c:plotArea>
    <c:legend>
      <c:legendPos val="r"/>
      <c:legendEntry>
        <c:idx val="0"/>
        <c:delete val="1"/>
      </c:legendEntry>
      <c:layout>
        <c:manualLayout>
          <c:xMode val="edge"/>
          <c:yMode val="edge"/>
          <c:x val="0.15491122145179614"/>
          <c:y val="0.19920225880855802"/>
          <c:w val="0.66159250585480089"/>
          <c:h val="7.2961373390557943E-2"/>
        </c:manualLayout>
      </c:layout>
      <c:overlay val="0"/>
      <c:txPr>
        <a:bodyPr/>
        <a:lstStyle/>
        <a:p>
          <a:pPr>
            <a:defRPr baseline="0">
              <a:solidFill>
                <a:schemeClr val="bg2">
                  <a:lumMod val="25000"/>
                </a:schemeClr>
              </a:solidFill>
              <a:latin typeface="Modern No. 20" pitchFamily="18"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10655737704918032"/>
          <c:y val="0.13609727204519778"/>
          <c:w val="0.86651053864168615"/>
          <c:h val="0.65619401484154816"/>
        </c:manualLayout>
      </c:layout>
      <c:barChart>
        <c:barDir val="col"/>
        <c:grouping val="clustered"/>
        <c:varyColors val="0"/>
        <c:ser>
          <c:idx val="1"/>
          <c:order val="0"/>
          <c:spPr>
            <a:solidFill>
              <a:srgbClr val="003470"/>
            </a:solidFill>
          </c:spPr>
          <c:invertIfNegative val="0"/>
          <c:cat>
            <c:numRef>
              <c:f>Sheet1!$A$2:$A$32</c:f>
              <c:numCache>
                <c:formatCode>General</c:formatCod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numCache>
            </c:numRef>
          </c:cat>
          <c:val>
            <c:numRef>
              <c:f>Sheet1!$B$2:$B$32</c:f>
              <c:numCache>
                <c:formatCode>General</c:formatCode>
                <c:ptCount val="31"/>
                <c:pt idx="0">
                  <c:v>1.08</c:v>
                </c:pt>
                <c:pt idx="1">
                  <c:v>1.34</c:v>
                </c:pt>
                <c:pt idx="2">
                  <c:v>2.04</c:v>
                </c:pt>
                <c:pt idx="3">
                  <c:v>1.47</c:v>
                </c:pt>
                <c:pt idx="4">
                  <c:v>1.55</c:v>
                </c:pt>
                <c:pt idx="5">
                  <c:v>1.62</c:v>
                </c:pt>
                <c:pt idx="6">
                  <c:v>1.01</c:v>
                </c:pt>
                <c:pt idx="7">
                  <c:v>2.39</c:v>
                </c:pt>
                <c:pt idx="8">
                  <c:v>1.49</c:v>
                </c:pt>
                <c:pt idx="9">
                  <c:v>1.1599999999999999</c:v>
                </c:pt>
                <c:pt idx="10">
                  <c:v>1.3</c:v>
                </c:pt>
                <c:pt idx="11">
                  <c:v>1.21</c:v>
                </c:pt>
                <c:pt idx="12">
                  <c:v>2.19</c:v>
                </c:pt>
                <c:pt idx="13">
                  <c:v>0.63</c:v>
                </c:pt>
                <c:pt idx="14">
                  <c:v>1.02</c:v>
                </c:pt>
                <c:pt idx="15">
                  <c:v>0.81</c:v>
                </c:pt>
                <c:pt idx="16">
                  <c:v>0.56000000000000005</c:v>
                </c:pt>
                <c:pt idx="17">
                  <c:v>0.89</c:v>
                </c:pt>
                <c:pt idx="18">
                  <c:v>1.05</c:v>
                </c:pt>
                <c:pt idx="19">
                  <c:v>1.02</c:v>
                </c:pt>
                <c:pt idx="20">
                  <c:v>1</c:v>
                </c:pt>
                <c:pt idx="21">
                  <c:v>1.39</c:v>
                </c:pt>
                <c:pt idx="22">
                  <c:v>0.95</c:v>
                </c:pt>
                <c:pt idx="23">
                  <c:v>0.77</c:v>
                </c:pt>
                <c:pt idx="24">
                  <c:v>0.6</c:v>
                </c:pt>
                <c:pt idx="25" formatCode="0.00">
                  <c:v>0.76504125113588795</c:v>
                </c:pt>
                <c:pt idx="26" formatCode="0.00">
                  <c:v>0.54061176713793424</c:v>
                </c:pt>
                <c:pt idx="27" formatCode="0.00">
                  <c:v>0.88115329341311188</c:v>
                </c:pt>
                <c:pt idx="28" formatCode="0.00">
                  <c:v>0.5830864168416926</c:v>
                </c:pt>
                <c:pt idx="29" formatCode="0.00">
                  <c:v>0.56000000000000005</c:v>
                </c:pt>
                <c:pt idx="30" formatCode="0.00">
                  <c:v>0.91</c:v>
                </c:pt>
              </c:numCache>
            </c:numRef>
          </c:val>
        </c:ser>
        <c:dLbls>
          <c:showLegendKey val="0"/>
          <c:showVal val="0"/>
          <c:showCatName val="0"/>
          <c:showSerName val="0"/>
          <c:showPercent val="0"/>
          <c:showBubbleSize val="0"/>
        </c:dLbls>
        <c:gapWidth val="150"/>
        <c:axId val="2699648"/>
        <c:axId val="2701184"/>
      </c:barChart>
      <c:catAx>
        <c:axId val="2699648"/>
        <c:scaling>
          <c:orientation val="minMax"/>
        </c:scaling>
        <c:delete val="0"/>
        <c:axPos val="b"/>
        <c:numFmt formatCode="General" sourceLinked="1"/>
        <c:majorTickMark val="out"/>
        <c:minorTickMark val="none"/>
        <c:tickLblPos val="nextTo"/>
        <c:txPr>
          <a:bodyPr rot="-3780000" vert="horz"/>
          <a:lstStyle/>
          <a:p>
            <a:pPr>
              <a:defRPr baseline="0">
                <a:solidFill>
                  <a:srgbClr val="003300"/>
                </a:solidFill>
                <a:latin typeface="Modern No. 20" pitchFamily="18" charset="0"/>
              </a:defRPr>
            </a:pPr>
            <a:endParaRPr lang="en-US"/>
          </a:p>
        </c:txPr>
        <c:crossAx val="2701184"/>
        <c:crosses val="autoZero"/>
        <c:auto val="1"/>
        <c:lblAlgn val="ctr"/>
        <c:lblOffset val="100"/>
        <c:tickLblSkip val="1"/>
        <c:tickMarkSkip val="1"/>
        <c:noMultiLvlLbl val="0"/>
      </c:catAx>
      <c:valAx>
        <c:axId val="2701184"/>
        <c:scaling>
          <c:orientation val="minMax"/>
          <c:max val="2.5"/>
          <c:min val="0"/>
        </c:scaling>
        <c:delete val="0"/>
        <c:axPos val="l"/>
        <c:majorGridlines/>
        <c:numFmt formatCode="0.00" sourceLinked="0"/>
        <c:majorTickMark val="out"/>
        <c:minorTickMark val="none"/>
        <c:tickLblPos val="nextTo"/>
        <c:txPr>
          <a:bodyPr rot="0" vert="horz"/>
          <a:lstStyle/>
          <a:p>
            <a:pPr>
              <a:defRPr baseline="0">
                <a:solidFill>
                  <a:srgbClr val="003300"/>
                </a:solidFill>
                <a:latin typeface="Modern No. 20" pitchFamily="18" charset="0"/>
              </a:defRPr>
            </a:pPr>
            <a:endParaRPr lang="en-US"/>
          </a:p>
        </c:txPr>
        <c:crossAx val="2699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66733" cy="4525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r>
              <a:rPr lang="en-US" dirty="0"/>
              <a:t>2009 AgriBank Insurance Template V04</a:t>
            </a:r>
          </a:p>
        </p:txBody>
      </p:sp>
      <p:sp>
        <p:nvSpPr>
          <p:cNvPr id="6147" name="Rectangle 3"/>
          <p:cNvSpPr>
            <a:spLocks noGrp="1" noChangeArrowheads="1"/>
          </p:cNvSpPr>
          <p:nvPr>
            <p:ph type="dt" sz="quarter" idx="1"/>
          </p:nvPr>
        </p:nvSpPr>
        <p:spPr bwMode="auto">
          <a:xfrm>
            <a:off x="4008705" y="0"/>
            <a:ext cx="3066733" cy="4525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6148" name="Rectangle 4"/>
          <p:cNvSpPr>
            <a:spLocks noGrp="1" noChangeArrowheads="1"/>
          </p:cNvSpPr>
          <p:nvPr>
            <p:ph type="ftr" sz="quarter" idx="2"/>
          </p:nvPr>
        </p:nvSpPr>
        <p:spPr bwMode="auto">
          <a:xfrm>
            <a:off x="0" y="8597758"/>
            <a:ext cx="3066733" cy="4525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6" name="Slide Number Placeholder 5"/>
          <p:cNvSpPr>
            <a:spLocks noGrp="1"/>
          </p:cNvSpPr>
          <p:nvPr>
            <p:ph type="sldNum" sz="quarter" idx="3"/>
          </p:nvPr>
        </p:nvSpPr>
        <p:spPr>
          <a:xfrm>
            <a:off x="4008705" y="8597474"/>
            <a:ext cx="3066733" cy="452906"/>
          </a:xfrm>
          <a:prstGeom prst="rect">
            <a:avLst/>
          </a:prstGeom>
        </p:spPr>
        <p:txBody>
          <a:bodyPr vert="horz" lIns="91440" tIns="45720" rIns="91440" bIns="45720" rtlCol="0" anchor="b"/>
          <a:lstStyle>
            <a:lvl1pPr algn="r">
              <a:defRPr sz="1200"/>
            </a:lvl1pPr>
          </a:lstStyle>
          <a:p>
            <a:fld id="{731056D3-0F49-41D0-AA14-C10645015DB7}" type="slidenum">
              <a:rPr lang="en-US" smtClean="0"/>
              <a:pPr/>
              <a:t>‹#›</a:t>
            </a:fld>
            <a:endParaRPr lang="en-US"/>
          </a:p>
        </p:txBody>
      </p:sp>
    </p:spTree>
    <p:extLst>
      <p:ext uri="{BB962C8B-B14F-4D97-AF65-F5344CB8AC3E}">
        <p14:creationId xmlns:p14="http://schemas.microsoft.com/office/powerpoint/2010/main" val="35034558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FAFD1ABC-2732-4874-AECD-04E6C32ABEA6}" type="datetimeFigureOut">
              <a:rPr lang="en-US" smtClean="0"/>
              <a:pPr/>
              <a:t>8/29/2012</a:t>
            </a:fld>
            <a:endParaRPr lang="en-US" dirty="0"/>
          </a:p>
        </p:txBody>
      </p:sp>
      <p:sp>
        <p:nvSpPr>
          <p:cNvPr id="4" name="Slide Image Placeholder 3"/>
          <p:cNvSpPr>
            <a:spLocks noGrp="1" noRot="1" noChangeAspect="1"/>
          </p:cNvSpPr>
          <p:nvPr>
            <p:ph type="sldImg" idx="2"/>
          </p:nvPr>
        </p:nvSpPr>
        <p:spPr>
          <a:xfrm>
            <a:off x="1274763" y="677863"/>
            <a:ext cx="4527550" cy="3395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08201468-B060-4FA2-8003-AC6F3354B032}" type="slidenum">
              <a:rPr lang="en-US" smtClean="0"/>
              <a:pPr/>
              <a:t>‹#›</a:t>
            </a:fld>
            <a:endParaRPr lang="en-US" dirty="0"/>
          </a:p>
        </p:txBody>
      </p:sp>
    </p:spTree>
    <p:extLst>
      <p:ext uri="{BB962C8B-B14F-4D97-AF65-F5344CB8AC3E}">
        <p14:creationId xmlns:p14="http://schemas.microsoft.com/office/powerpoint/2010/main" val="182269059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201468-B060-4FA2-8003-AC6F3354B032}"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684213"/>
            <a:ext cx="4481513" cy="33607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B2AF9A-DC1E-4BB4-A10C-C08E21D80D80}" type="slidenum">
              <a:rPr lang="en-US" smtClean="0"/>
              <a:pPr>
                <a:defRPr/>
              </a:pPr>
              <a:t>34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684213"/>
            <a:ext cx="4481513" cy="33607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B2AF9A-DC1E-4BB4-A10C-C08E21D80D80}" type="slidenum">
              <a:rPr lang="en-US" smtClean="0"/>
              <a:pPr>
                <a:defRPr/>
              </a:pPr>
              <a:t>35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684213"/>
            <a:ext cx="4481513" cy="33607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B2AF9A-DC1E-4BB4-A10C-C08E21D80D80}" type="slidenum">
              <a:rPr lang="en-US" smtClean="0"/>
              <a:pPr>
                <a:defRPr/>
              </a:pPr>
              <a:t>36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684213"/>
            <a:ext cx="4481513" cy="33607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B2AF9A-DC1E-4BB4-A10C-C08E21D80D80}" type="slidenum">
              <a:rPr lang="en-US" smtClean="0"/>
              <a:pPr>
                <a:defRPr/>
              </a:pPr>
              <a:t>37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684213"/>
            <a:ext cx="4481513" cy="33607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B2AF9A-DC1E-4BB4-A10C-C08E21D80D80}" type="slidenum">
              <a:rPr lang="en-US" smtClean="0"/>
              <a:pPr>
                <a:defRPr/>
              </a:pPr>
              <a:t>38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8201468-B060-4FA2-8003-AC6F3354B032}" type="slidenum">
              <a:rPr lang="en-US" smtClean="0"/>
              <a:pPr/>
              <a:t>3</a:t>
            </a:fld>
            <a:endParaRPr lang="en-US" dirty="0"/>
          </a:p>
        </p:txBody>
      </p:sp>
    </p:spTree>
    <p:extLst>
      <p:ext uri="{BB962C8B-B14F-4D97-AF65-F5344CB8AC3E}">
        <p14:creationId xmlns:p14="http://schemas.microsoft.com/office/powerpoint/2010/main" val="409454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8201468-B060-4FA2-8003-AC6F3354B032}"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8201468-B060-4FA2-8003-AC6F3354B032}" type="slidenum">
              <a:rPr lang="en-US" smtClean="0"/>
              <a:pPr/>
              <a:t>7</a:t>
            </a:fld>
            <a:endParaRPr lang="en-US" dirty="0"/>
          </a:p>
        </p:txBody>
      </p:sp>
    </p:spTree>
    <p:extLst>
      <p:ext uri="{BB962C8B-B14F-4D97-AF65-F5344CB8AC3E}">
        <p14:creationId xmlns:p14="http://schemas.microsoft.com/office/powerpoint/2010/main" val="89907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2ABD95D-2AAD-42B4-BA41-991C24516835}" type="slidenum">
              <a:rPr lang="en-US" smtClean="0"/>
              <a:pPr/>
              <a:t>8</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rtl="0" eaLnBrk="1" fontAlgn="base" latinLnBrk="0" hangingPunct="1"/>
            <a:endParaRPr lang="en-US" b="1" dirty="0" smtClean="0"/>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8201468-B060-4FA2-8003-AC6F3354B032}" type="slidenum">
              <a:rPr lang="en-US" smtClean="0"/>
              <a:pPr/>
              <a:t>21</a:t>
            </a:fld>
            <a:endParaRPr lang="en-US" dirty="0"/>
          </a:p>
        </p:txBody>
      </p:sp>
    </p:spTree>
    <p:extLst>
      <p:ext uri="{BB962C8B-B14F-4D97-AF65-F5344CB8AC3E}">
        <p14:creationId xmlns:p14="http://schemas.microsoft.com/office/powerpoint/2010/main" val="372087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8201468-B060-4FA2-8003-AC6F3354B032}" type="slidenum">
              <a:rPr lang="en-US" smtClean="0"/>
              <a:pPr/>
              <a:t>24</a:t>
            </a:fld>
            <a:endParaRPr lang="en-US" dirty="0"/>
          </a:p>
        </p:txBody>
      </p:sp>
    </p:spTree>
    <p:extLst>
      <p:ext uri="{BB962C8B-B14F-4D97-AF65-F5344CB8AC3E}">
        <p14:creationId xmlns:p14="http://schemas.microsoft.com/office/powerpoint/2010/main" val="173779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8201468-B060-4FA2-8003-AC6F3354B032}" type="slidenum">
              <a:rPr lang="en-US" smtClean="0"/>
              <a:pPr/>
              <a:t>27</a:t>
            </a:fld>
            <a:endParaRPr lang="en-US" dirty="0"/>
          </a:p>
        </p:txBody>
      </p:sp>
    </p:spTree>
    <p:extLst>
      <p:ext uri="{BB962C8B-B14F-4D97-AF65-F5344CB8AC3E}">
        <p14:creationId xmlns:p14="http://schemas.microsoft.com/office/powerpoint/2010/main" val="355578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684213"/>
            <a:ext cx="4481513" cy="33607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B2AF9A-DC1E-4BB4-A10C-C08E21D80D80}" type="slidenum">
              <a:rPr lang="en-US" smtClean="0"/>
              <a:pPr>
                <a:defRPr/>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32"/>
          <p:cNvSpPr>
            <a:spLocks noChangeArrowheads="1"/>
          </p:cNvSpPr>
          <p:nvPr userDrawn="1"/>
        </p:nvSpPr>
        <p:spPr bwMode="ltGray">
          <a:xfrm>
            <a:off x="1" y="0"/>
            <a:ext cx="2590800" cy="6858000"/>
          </a:xfrm>
          <a:prstGeom prst="rect">
            <a:avLst/>
          </a:prstGeom>
          <a:solidFill>
            <a:srgbClr val="666633"/>
          </a:solidFill>
          <a:ln w="9525">
            <a:solidFill>
              <a:schemeClr val="accent1"/>
            </a:solidFill>
            <a:miter lim="800000"/>
            <a:headEnd/>
            <a:tailEnd/>
          </a:ln>
          <a:effectLst>
            <a:outerShdw blurRad="50800" dist="38100" dir="10800000" algn="r" rotWithShape="0">
              <a:prstClr val="black">
                <a:alpha val="40000"/>
              </a:prstClr>
            </a:outerShdw>
          </a:effectLst>
          <a:scene3d>
            <a:camera prst="orthographicFront"/>
            <a:lightRig rig="threePt" dir="t"/>
          </a:scene3d>
          <a:sp3d>
            <a:bevelT/>
          </a:sp3d>
        </p:spPr>
        <p:txBody>
          <a:bodyPr wrap="none" anchor="ctr"/>
          <a:lstStyle/>
          <a:p>
            <a:pPr algn="ctr">
              <a:defRPr/>
            </a:pPr>
            <a:endParaRPr lang="en-US" sz="3600" dirty="0">
              <a:solidFill>
                <a:schemeClr val="accent5">
                  <a:lumMod val="40000"/>
                  <a:lumOff val="60000"/>
                </a:schemeClr>
              </a:solidFill>
              <a:latin typeface="+mj-lt"/>
            </a:endParaRPr>
          </a:p>
        </p:txBody>
      </p:sp>
      <p:sp>
        <p:nvSpPr>
          <p:cNvPr id="3" name="Rectangle 37"/>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lang="en-US" dirty="0"/>
          </a:p>
        </p:txBody>
      </p:sp>
      <p:sp>
        <p:nvSpPr>
          <p:cNvPr id="3074" name="Rectangle 2"/>
          <p:cNvSpPr>
            <a:spLocks noGrp="1" noChangeArrowheads="1"/>
          </p:cNvSpPr>
          <p:nvPr>
            <p:ph type="ctrTitle"/>
          </p:nvPr>
        </p:nvSpPr>
        <p:spPr bwMode="ltGray">
          <a:xfrm>
            <a:off x="2590802" y="2986088"/>
            <a:ext cx="6553198" cy="1066800"/>
          </a:xfrm>
          <a:prstGeom prst="rect">
            <a:avLst/>
          </a:prstGeom>
          <a:solidFill>
            <a:schemeClr val="tx2">
              <a:lumMod val="50000"/>
            </a:schemeClr>
          </a:solidFill>
          <a:ln w="57150">
            <a:solidFill>
              <a:srgbClr val="666633"/>
            </a:solidFill>
            <a:miter lim="800000"/>
            <a:headEnd/>
            <a:tailEnd/>
          </a:ln>
        </p:spPr>
        <p:txBody>
          <a:bodyPr vert="horz" wrap="square" lIns="91440" tIns="45720" rIns="91440" bIns="45720" numCol="1" anchor="ctr" anchorCtr="0" compatLnSpc="1">
            <a:prstTxWarp prst="textNoShape">
              <a:avLst/>
            </a:prstTxWarp>
          </a:bodyPr>
          <a:lstStyle>
            <a:lvl1pPr algn="r">
              <a:defRPr>
                <a:solidFill>
                  <a:schemeClr val="accent5">
                    <a:lumMod val="20000"/>
                    <a:lumOff val="80000"/>
                  </a:schemeClr>
                </a:solidFill>
                <a:latin typeface="Imprint MT Shadow" pitchFamily="82"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74976" cy="6858000"/>
          </a:xfrm>
          <a:prstGeom prst="rect">
            <a:avLst/>
          </a:prstGeom>
          <a:scene3d>
            <a:camera prst="orthographicFront"/>
            <a:lightRig rig="threePt" dir="t"/>
          </a:scene3d>
          <a:sp3d>
            <a:bevelT prst="angle"/>
          </a:sp3d>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accent4">
                    <a:lumMod val="40000"/>
                    <a:lumOff val="60000"/>
                  </a:schemeClr>
                </a:solidFill>
                <a:latin typeface="Imprint MT Shadow" pitchFamily="82"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5"/>
          <p:cNvSpPr>
            <a:spLocks noGrp="1" noChangeArrowheads="1"/>
          </p:cNvSpPr>
          <p:nvPr>
            <p:ph type="ftr" sz="quarter" idx="11"/>
          </p:nvPr>
        </p:nvSpPr>
        <p:spPr>
          <a:ln/>
        </p:spPr>
        <p:txBody>
          <a:bodyPr/>
          <a:lstStyle>
            <a:lvl1pPr>
              <a:defRPr>
                <a:solidFill>
                  <a:srgbClr val="003300"/>
                </a:solidFill>
              </a:defRPr>
            </a:lvl1pPr>
          </a:lstStyle>
          <a:p>
            <a:r>
              <a:rPr lang="en-US" dirty="0" smtClean="0"/>
              <a:t>William J. Murphy, Administrator </a:t>
            </a:r>
          </a:p>
          <a:p>
            <a:r>
              <a:rPr lang="en-US" dirty="0" smtClean="0"/>
              <a:t>Risk Management Agency</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BC35B-A44B-4119-B8DA-DE9E3DFADA20}" type="slidenum">
              <a:rPr kumimoji="0" lang="en-US" smtClean="0"/>
              <a:pPr/>
              <a:t>‹#›</a:t>
            </a:fld>
            <a:endParaRPr kumimoji="0" lang="en-US">
              <a:solidFill>
                <a:schemeClr val="tx1"/>
              </a:solidFill>
            </a:endParaRP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800"/>
            <a:ext cx="9144000" cy="685800"/>
          </a:xfrm>
          <a:prstGeom prst="rect">
            <a:avLst/>
          </a:prstGeom>
        </p:spPr>
      </p:pic>
      <p:sp>
        <p:nvSpPr>
          <p:cNvPr id="14" name="Rectangle 32"/>
          <p:cNvSpPr>
            <a:spLocks noChangeArrowheads="1"/>
          </p:cNvSpPr>
          <p:nvPr userDrawn="1"/>
        </p:nvSpPr>
        <p:spPr bwMode="ltGray">
          <a:xfrm>
            <a:off x="0" y="-76200"/>
            <a:ext cx="9132887" cy="1371600"/>
          </a:xfrm>
          <a:prstGeom prst="rect">
            <a:avLst/>
          </a:prstGeom>
          <a:solidFill>
            <a:srgbClr val="666633"/>
          </a:solidFill>
          <a:ln w="9525">
            <a:solidFill>
              <a:schemeClr val="accent1"/>
            </a:solidFill>
            <a:miter lim="800000"/>
            <a:headEnd/>
            <a:tailEnd/>
          </a:ln>
          <a:effectLst>
            <a:outerShdw blurRad="50800" dist="38100" dir="10800000" algn="r" rotWithShape="0">
              <a:prstClr val="black">
                <a:alpha val="40000"/>
              </a:prstClr>
            </a:outerShdw>
          </a:effectLst>
          <a:scene3d>
            <a:camera prst="orthographicFront"/>
            <a:lightRig rig="threePt" dir="t"/>
          </a:scene3d>
          <a:sp3d>
            <a:bevelT/>
          </a:sp3d>
        </p:spPr>
        <p:txBody>
          <a:bodyPr wrap="none" anchor="ctr"/>
          <a:lstStyle/>
          <a:p>
            <a:pPr algn="ctr">
              <a:defRPr/>
            </a:pPr>
            <a:endParaRPr lang="en-US" sz="3600" dirty="0">
              <a:solidFill>
                <a:schemeClr val="accent5">
                  <a:lumMod val="40000"/>
                  <a:lumOff val="60000"/>
                </a:schemeClr>
              </a:solidFill>
              <a:latin typeface="+mj-lt"/>
            </a:endParaRPr>
          </a:p>
        </p:txBody>
      </p:sp>
      <p:sp>
        <p:nvSpPr>
          <p:cNvPr id="2" name="Title 1"/>
          <p:cNvSpPr>
            <a:spLocks noGrp="1"/>
          </p:cNvSpPr>
          <p:nvPr>
            <p:ph type="title"/>
          </p:nvPr>
        </p:nvSpPr>
        <p:spPr>
          <a:xfrm>
            <a:off x="76200" y="38100"/>
            <a:ext cx="5181600" cy="1143000"/>
          </a:xfrm>
          <a:prstGeom prst="rect">
            <a:avLst/>
          </a:prstGeom>
        </p:spPr>
        <p:txBody>
          <a:bodyPr/>
          <a:lstStyle>
            <a:lvl1pPr algn="l">
              <a:defRPr sz="3600">
                <a:solidFill>
                  <a:schemeClr val="accent4">
                    <a:lumMod val="40000"/>
                    <a:lumOff val="60000"/>
                  </a:schemeClr>
                </a:solidFill>
                <a:latin typeface="Imprint MT Shadow" pitchFamily="82"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1"/>
          </p:nvPr>
        </p:nvSpPr>
        <p:spPr>
          <a:ln/>
        </p:spPr>
        <p:txBody>
          <a:bodyPr/>
          <a:lstStyle>
            <a:lvl1pPr>
              <a:defRPr/>
            </a:lvl1pPr>
          </a:lstStyle>
          <a:p>
            <a:r>
              <a:rPr kumimoji="0" lang="en-US" smtClean="0"/>
              <a:t>William J. Murphy, Administrator Risk Management Agency</a:t>
            </a:r>
            <a:endParaRPr kumimoji="0" lang="en-US"/>
          </a:p>
        </p:txBody>
      </p:sp>
      <p:sp>
        <p:nvSpPr>
          <p:cNvPr id="6" name="Rectangle 6"/>
          <p:cNvSpPr>
            <a:spLocks noGrp="1" noChangeArrowheads="1"/>
          </p:cNvSpPr>
          <p:nvPr>
            <p:ph type="sldNum" sz="quarter" idx="12"/>
          </p:nvPr>
        </p:nvSpPr>
        <p:spPr>
          <a:ln/>
        </p:spPr>
        <p:txBody>
          <a:bodyPr/>
          <a:lstStyle>
            <a:lvl1pPr>
              <a:defRPr/>
            </a:lvl1pPr>
          </a:lstStyle>
          <a:p>
            <a:fld id="{D5BBC35B-A44B-4119-B8DA-DE9E3DFADA2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800"/>
            <a:ext cx="9144000" cy="685800"/>
          </a:xfrm>
          <a:prstGeom prst="rect">
            <a:avLst/>
          </a:prstGeom>
        </p:spPr>
      </p:pic>
      <p:sp>
        <p:nvSpPr>
          <p:cNvPr id="15" name="Rectangle 32"/>
          <p:cNvSpPr>
            <a:spLocks noChangeArrowheads="1"/>
          </p:cNvSpPr>
          <p:nvPr userDrawn="1"/>
        </p:nvSpPr>
        <p:spPr bwMode="ltGray">
          <a:xfrm>
            <a:off x="0" y="-76200"/>
            <a:ext cx="9132887" cy="1371600"/>
          </a:xfrm>
          <a:prstGeom prst="rect">
            <a:avLst/>
          </a:prstGeom>
          <a:solidFill>
            <a:srgbClr val="666633"/>
          </a:solidFill>
          <a:ln w="9525">
            <a:solidFill>
              <a:schemeClr val="accent1"/>
            </a:solidFill>
            <a:miter lim="800000"/>
            <a:headEnd/>
            <a:tailEnd/>
          </a:ln>
          <a:effectLst>
            <a:outerShdw blurRad="50800" dist="38100" dir="10800000" algn="r" rotWithShape="0">
              <a:prstClr val="black">
                <a:alpha val="40000"/>
              </a:prstClr>
            </a:outerShdw>
          </a:effectLst>
          <a:scene3d>
            <a:camera prst="orthographicFront"/>
            <a:lightRig rig="threePt" dir="t"/>
          </a:scene3d>
          <a:sp3d>
            <a:bevelT/>
          </a:sp3d>
        </p:spPr>
        <p:txBody>
          <a:bodyPr wrap="none" anchor="ctr"/>
          <a:lstStyle/>
          <a:p>
            <a:pPr algn="ctr">
              <a:defRPr/>
            </a:pPr>
            <a:endParaRPr lang="en-US" sz="3600" dirty="0">
              <a:solidFill>
                <a:schemeClr val="accent5">
                  <a:lumMod val="40000"/>
                  <a:lumOff val="60000"/>
                </a:schemeClr>
              </a:solidFill>
              <a:latin typeface="+mj-lt"/>
            </a:endParaRPr>
          </a:p>
        </p:txBody>
      </p:sp>
      <p:sp>
        <p:nvSpPr>
          <p:cNvPr id="2" name="Title 1"/>
          <p:cNvSpPr>
            <a:spLocks noGrp="1"/>
          </p:cNvSpPr>
          <p:nvPr>
            <p:ph type="title"/>
          </p:nvPr>
        </p:nvSpPr>
        <p:spPr>
          <a:xfrm>
            <a:off x="76200" y="38100"/>
            <a:ext cx="5181600" cy="1143000"/>
          </a:xfrm>
          <a:prstGeom prst="rect">
            <a:avLst/>
          </a:prstGeom>
        </p:spPr>
        <p:txBody>
          <a:bodyPr/>
          <a:lstStyle>
            <a:lvl1pPr algn="l">
              <a:defRPr sz="3600">
                <a:solidFill>
                  <a:schemeClr val="accent4">
                    <a:lumMod val="40000"/>
                    <a:lumOff val="60000"/>
                  </a:schemeClr>
                </a:solidFill>
                <a:latin typeface="Imprint MT Shadow" pitchFamily="82"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752600"/>
            <a:ext cx="4038600" cy="4568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68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lgn="ctr">
              <a:defRPr sz="1200">
                <a:solidFill>
                  <a:schemeClr val="accent1"/>
                </a:solidFill>
              </a:defRPr>
            </a:lvl1pPr>
          </a:lstStyle>
          <a:p>
            <a:r>
              <a:rPr lang="en-US" dirty="0" smtClean="0"/>
              <a:t>William J. Murphy, Administrator Risk Management Agency</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BC35B-A44B-4119-B8DA-DE9E3DFADA20}" type="slidenum">
              <a:rPr kumimoji="0" lang="en-US" smtClean="0"/>
              <a:pPr/>
              <a:t>‹#›</a:t>
            </a:fld>
            <a:endParaRPr kumimoji="0" lang="en-US" sz="1000" b="0">
              <a:solidFill>
                <a:schemeClr val="tx1"/>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800"/>
            <a:ext cx="9144000" cy="685800"/>
          </a:xfrm>
          <a:prstGeom prst="rect">
            <a:avLst/>
          </a:prstGeom>
        </p:spPr>
      </p:pic>
      <p:sp>
        <p:nvSpPr>
          <p:cNvPr id="13" name="Rectangle 32"/>
          <p:cNvSpPr>
            <a:spLocks noChangeArrowheads="1"/>
          </p:cNvSpPr>
          <p:nvPr userDrawn="1"/>
        </p:nvSpPr>
        <p:spPr bwMode="ltGray">
          <a:xfrm>
            <a:off x="0" y="-76200"/>
            <a:ext cx="9132887" cy="1371600"/>
          </a:xfrm>
          <a:prstGeom prst="rect">
            <a:avLst/>
          </a:prstGeom>
          <a:solidFill>
            <a:srgbClr val="666633"/>
          </a:solidFill>
          <a:ln w="9525">
            <a:solidFill>
              <a:schemeClr val="accent1"/>
            </a:solidFill>
            <a:miter lim="800000"/>
            <a:headEnd/>
            <a:tailEnd/>
          </a:ln>
          <a:effectLst>
            <a:outerShdw blurRad="50800" dist="38100" dir="10800000" algn="r" rotWithShape="0">
              <a:prstClr val="black">
                <a:alpha val="40000"/>
              </a:prstClr>
            </a:outerShdw>
          </a:effectLst>
          <a:scene3d>
            <a:camera prst="orthographicFront"/>
            <a:lightRig rig="threePt" dir="t"/>
          </a:scene3d>
          <a:sp3d>
            <a:bevelT/>
          </a:sp3d>
        </p:spPr>
        <p:txBody>
          <a:bodyPr wrap="none" anchor="ctr"/>
          <a:lstStyle/>
          <a:p>
            <a:pPr algn="ctr">
              <a:defRPr/>
            </a:pPr>
            <a:endParaRPr lang="en-US" sz="3600" dirty="0">
              <a:solidFill>
                <a:schemeClr val="accent5">
                  <a:lumMod val="40000"/>
                  <a:lumOff val="60000"/>
                </a:schemeClr>
              </a:solidFill>
              <a:latin typeface="+mj-lt"/>
            </a:endParaRPr>
          </a:p>
        </p:txBody>
      </p:sp>
      <p:sp>
        <p:nvSpPr>
          <p:cNvPr id="2" name="Title 1"/>
          <p:cNvSpPr>
            <a:spLocks noGrp="1"/>
          </p:cNvSpPr>
          <p:nvPr>
            <p:ph type="title"/>
          </p:nvPr>
        </p:nvSpPr>
        <p:spPr>
          <a:xfrm>
            <a:off x="0" y="-67962"/>
            <a:ext cx="5410200" cy="1417638"/>
          </a:xfrm>
          <a:prstGeom prst="rect">
            <a:avLst/>
          </a:prstGeom>
        </p:spPr>
        <p:txBody>
          <a:bodyPr/>
          <a:lstStyle>
            <a:lvl1pPr algn="l">
              <a:defRPr sz="3600">
                <a:solidFill>
                  <a:schemeClr val="accent4">
                    <a:lumMod val="40000"/>
                    <a:lumOff val="60000"/>
                  </a:schemeClr>
                </a:solidFill>
                <a:latin typeface="Imprint MT Shadow" pitchFamily="82"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3300"/>
                </a:solidFill>
              </a:defRPr>
            </a:lvl1pPr>
            <a:lvl2pPr>
              <a:defRPr>
                <a:solidFill>
                  <a:srgbClr val="003300"/>
                </a:solidFill>
              </a:defRPr>
            </a:lvl2pPr>
            <a:lvl3pPr>
              <a:defRPr>
                <a:solidFill>
                  <a:srgbClr val="003300"/>
                </a:solidFill>
              </a:defRPr>
            </a:lvl3pPr>
            <a:lvl4pPr>
              <a:defRPr>
                <a:solidFill>
                  <a:srgbClr val="003300"/>
                </a:solidFill>
              </a:defRPr>
            </a:lvl4pPr>
            <a:lvl5pPr>
              <a:defRPr>
                <a:solidFill>
                  <a:srgbClr val="0033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1"/>
          </p:nvPr>
        </p:nvSpPr>
        <p:spPr>
          <a:ln/>
        </p:spPr>
        <p:txBody>
          <a:bodyPr/>
          <a:lstStyle>
            <a:lvl1pPr>
              <a:defRPr/>
            </a:lvl1pPr>
          </a:lstStyle>
          <a:p>
            <a:r>
              <a:rPr kumimoji="0" lang="en-US" dirty="0" smtClean="0"/>
              <a:t>William J. Murphy, Administrator Risk Management Agency</a:t>
            </a:r>
            <a:endParaRPr kumimoji="0" lang="en-US" dirty="0"/>
          </a:p>
        </p:txBody>
      </p:sp>
      <p:sp>
        <p:nvSpPr>
          <p:cNvPr id="6" name="Rectangle 6"/>
          <p:cNvSpPr>
            <a:spLocks noGrp="1" noChangeArrowheads="1"/>
          </p:cNvSpPr>
          <p:nvPr>
            <p:ph type="sldNum" sz="quarter" idx="12"/>
          </p:nvPr>
        </p:nvSpPr>
        <p:spPr>
          <a:ln/>
        </p:spPr>
        <p:txBody>
          <a:bodyPr/>
          <a:lstStyle>
            <a:lvl1pPr>
              <a:defRPr/>
            </a:lvl1pPr>
          </a:lstStyle>
          <a:p>
            <a:fld id="{D5BBC35B-A44B-4119-B8DA-DE9E3DFADA2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800"/>
            <a:ext cx="9144000" cy="685800"/>
          </a:xfrm>
          <a:prstGeom prst="rect">
            <a:avLst/>
          </a:prstGeom>
        </p:spPr>
      </p:pic>
      <p:sp>
        <p:nvSpPr>
          <p:cNvPr id="7" name="Rectangle 32"/>
          <p:cNvSpPr>
            <a:spLocks noChangeArrowheads="1"/>
          </p:cNvSpPr>
          <p:nvPr userDrawn="1"/>
        </p:nvSpPr>
        <p:spPr bwMode="ltGray">
          <a:xfrm>
            <a:off x="0" y="-76200"/>
            <a:ext cx="9132887" cy="1371600"/>
          </a:xfrm>
          <a:prstGeom prst="rect">
            <a:avLst/>
          </a:prstGeom>
          <a:solidFill>
            <a:srgbClr val="666633"/>
          </a:solidFill>
          <a:ln w="9525">
            <a:solidFill>
              <a:schemeClr val="accent1"/>
            </a:solidFill>
            <a:miter lim="800000"/>
            <a:headEnd/>
            <a:tailEnd/>
          </a:ln>
          <a:effectLst>
            <a:outerShdw blurRad="50800" dist="38100" dir="10800000" algn="r" rotWithShape="0">
              <a:prstClr val="black">
                <a:alpha val="40000"/>
              </a:prstClr>
            </a:outerShdw>
          </a:effectLst>
          <a:scene3d>
            <a:camera prst="orthographicFront"/>
            <a:lightRig rig="threePt" dir="t"/>
          </a:scene3d>
          <a:sp3d>
            <a:bevelT/>
          </a:sp3d>
        </p:spPr>
        <p:txBody>
          <a:bodyPr wrap="none" anchor="ctr"/>
          <a:lstStyle/>
          <a:p>
            <a:pPr algn="ctr">
              <a:defRPr/>
            </a:pPr>
            <a:endParaRPr lang="en-US" sz="3600" dirty="0">
              <a:solidFill>
                <a:schemeClr val="accent5">
                  <a:lumMod val="40000"/>
                  <a:lumOff val="60000"/>
                </a:schemeClr>
              </a:solidFill>
              <a:latin typeface="+mj-lt"/>
            </a:endParaRPr>
          </a:p>
        </p:txBody>
      </p:sp>
      <p:sp>
        <p:nvSpPr>
          <p:cNvPr id="2" name="Title 1"/>
          <p:cNvSpPr>
            <a:spLocks noGrp="1"/>
          </p:cNvSpPr>
          <p:nvPr>
            <p:ph type="title"/>
          </p:nvPr>
        </p:nvSpPr>
        <p:spPr>
          <a:xfrm>
            <a:off x="14416" y="-76200"/>
            <a:ext cx="5562600" cy="1417638"/>
          </a:xfrm>
          <a:prstGeom prst="rect">
            <a:avLst/>
          </a:prstGeom>
        </p:spPr>
        <p:txBody>
          <a:bodyPr/>
          <a:lstStyle>
            <a:lvl1pPr algn="l">
              <a:defRPr sz="3600">
                <a:solidFill>
                  <a:schemeClr val="accent4">
                    <a:lumMod val="40000"/>
                    <a:lumOff val="60000"/>
                  </a:schemeClr>
                </a:solidFill>
                <a:latin typeface="Imprint MT Shadow" pitchFamily="82" charset="0"/>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72000"/>
          </a:xfrm>
        </p:spPr>
        <p:txBody>
          <a:bodyPr/>
          <a:lstStyle>
            <a:lvl1pPr>
              <a:defRPr>
                <a:solidFill>
                  <a:schemeClr val="bg2">
                    <a:lumMod val="25000"/>
                  </a:schemeClr>
                </a:solidFill>
              </a:defRPr>
            </a:lvl1pPr>
          </a:lstStyle>
          <a:p>
            <a:pPr lvl="0"/>
            <a:r>
              <a:rPr lang="en-US" noProof="0" dirty="0" smtClean="0"/>
              <a:t>Click icon to add chart</a:t>
            </a:r>
          </a:p>
        </p:txBody>
      </p:sp>
      <p:sp>
        <p:nvSpPr>
          <p:cNvPr id="6" name="Rectangle 6"/>
          <p:cNvSpPr>
            <a:spLocks noGrp="1" noChangeArrowheads="1"/>
          </p:cNvSpPr>
          <p:nvPr>
            <p:ph type="sldNum" sz="quarter" idx="12"/>
          </p:nvPr>
        </p:nvSpPr>
        <p:spPr>
          <a:xfrm>
            <a:off x="6553200" y="6461125"/>
            <a:ext cx="2133600" cy="244475"/>
          </a:xfrm>
          <a:ln/>
        </p:spPr>
        <p:txBody>
          <a:bodyPr/>
          <a:lstStyle>
            <a:lvl1pPr>
              <a:defRPr/>
            </a:lvl1pPr>
          </a:lstStyle>
          <a:p>
            <a:fld id="{D5BBC35B-A44B-4119-B8DA-DE9E3DFADA20}" type="slidenum">
              <a:rPr kumimoji="0" lang="en-US" smtClean="0"/>
              <a:pPr/>
              <a:t>‹#›</a:t>
            </a:fld>
            <a:endParaRPr kumimoji="0"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003300"/>
                </a:solidFill>
                <a:latin typeface="Imprint MT Shadow" pitchFamily="82"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r>
              <a:rPr kumimoji="0" lang="en-US" smtClean="0"/>
              <a:t>William J. Murphy, Administrator Risk Management Agency</a:t>
            </a:r>
            <a:endParaRPr kumimoji="0" lang="en-US"/>
          </a:p>
        </p:txBody>
      </p:sp>
      <p:sp>
        <p:nvSpPr>
          <p:cNvPr id="6" name="Rectangle 6"/>
          <p:cNvSpPr>
            <a:spLocks noGrp="1" noChangeArrowheads="1"/>
          </p:cNvSpPr>
          <p:nvPr>
            <p:ph type="sldNum" sz="quarter" idx="12"/>
          </p:nvPr>
        </p:nvSpPr>
        <p:spPr>
          <a:ln/>
        </p:spPr>
        <p:txBody>
          <a:bodyPr/>
          <a:lstStyle>
            <a:lvl1pPr>
              <a:defRPr/>
            </a:lvl1pPr>
          </a:lstStyle>
          <a:p>
            <a:fld id="{D5BBC35B-A44B-4119-B8DA-DE9E3DFADA2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800"/>
            <a:ext cx="9144000" cy="685800"/>
          </a:xfrm>
          <a:prstGeom prst="rect">
            <a:avLst/>
          </a:prstGeom>
        </p:spPr>
      </p:pic>
      <p:sp>
        <p:nvSpPr>
          <p:cNvPr id="15" name="Rectangle 32"/>
          <p:cNvSpPr>
            <a:spLocks noChangeArrowheads="1"/>
          </p:cNvSpPr>
          <p:nvPr userDrawn="1"/>
        </p:nvSpPr>
        <p:spPr bwMode="ltGray">
          <a:xfrm>
            <a:off x="0" y="-76200"/>
            <a:ext cx="9132887" cy="1371600"/>
          </a:xfrm>
          <a:prstGeom prst="rect">
            <a:avLst/>
          </a:prstGeom>
          <a:solidFill>
            <a:srgbClr val="666633"/>
          </a:solidFill>
          <a:ln w="9525">
            <a:solidFill>
              <a:schemeClr val="accent1"/>
            </a:solidFill>
            <a:miter lim="800000"/>
            <a:headEnd/>
            <a:tailEnd/>
          </a:ln>
          <a:effectLst>
            <a:outerShdw blurRad="50800" dist="38100" dir="10800000" algn="r" rotWithShape="0">
              <a:prstClr val="black">
                <a:alpha val="40000"/>
              </a:prstClr>
            </a:outerShdw>
          </a:effectLst>
          <a:scene3d>
            <a:camera prst="orthographicFront"/>
            <a:lightRig rig="threePt" dir="t"/>
          </a:scene3d>
          <a:sp3d>
            <a:bevelT/>
          </a:sp3d>
        </p:spPr>
        <p:txBody>
          <a:bodyPr wrap="none" anchor="ctr"/>
          <a:lstStyle/>
          <a:p>
            <a:pPr algn="ctr">
              <a:defRPr/>
            </a:pPr>
            <a:endParaRPr lang="en-US" sz="3600" dirty="0">
              <a:solidFill>
                <a:schemeClr val="accent5">
                  <a:lumMod val="40000"/>
                  <a:lumOff val="60000"/>
                </a:schemeClr>
              </a:solidFill>
              <a:latin typeface="+mj-lt"/>
            </a:endParaRPr>
          </a:p>
        </p:txBody>
      </p:sp>
      <p:sp>
        <p:nvSpPr>
          <p:cNvPr id="2" name="Title 1"/>
          <p:cNvSpPr>
            <a:spLocks noGrp="1"/>
          </p:cNvSpPr>
          <p:nvPr>
            <p:ph type="title"/>
          </p:nvPr>
        </p:nvSpPr>
        <p:spPr>
          <a:xfrm>
            <a:off x="0" y="38100"/>
            <a:ext cx="5257800" cy="1143000"/>
          </a:xfrm>
          <a:prstGeom prst="rect">
            <a:avLst/>
          </a:prstGeom>
        </p:spPr>
        <p:txBody>
          <a:bodyPr/>
          <a:lstStyle>
            <a:lvl1pPr algn="l">
              <a:defRPr sz="3600">
                <a:solidFill>
                  <a:schemeClr val="accent4">
                    <a:lumMod val="40000"/>
                    <a:lumOff val="60000"/>
                  </a:schemeClr>
                </a:solidFill>
                <a:latin typeface="Imprint MT Shadow" pitchFamily="82"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r>
              <a:rPr kumimoji="0" lang="en-US" smtClean="0"/>
              <a:t>William J. Murphy, Administrator Risk Management Agency</a:t>
            </a:r>
            <a:endParaRPr kumimoji="0" lang="en-US"/>
          </a:p>
        </p:txBody>
      </p:sp>
      <p:sp>
        <p:nvSpPr>
          <p:cNvPr id="7" name="Rectangle 6"/>
          <p:cNvSpPr>
            <a:spLocks noGrp="1" noChangeArrowheads="1"/>
          </p:cNvSpPr>
          <p:nvPr>
            <p:ph type="sldNum" sz="quarter" idx="12"/>
          </p:nvPr>
        </p:nvSpPr>
        <p:spPr>
          <a:ln/>
        </p:spPr>
        <p:txBody>
          <a:bodyPr/>
          <a:lstStyle>
            <a:lvl1pPr>
              <a:defRPr/>
            </a:lvl1pPr>
          </a:lstStyle>
          <a:p>
            <a:fld id="{D5BBC35B-A44B-4119-B8DA-DE9E3DFADA2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800"/>
            <a:ext cx="9144000" cy="685800"/>
          </a:xfrm>
          <a:prstGeom prst="rect">
            <a:avLst/>
          </a:prstGeom>
        </p:spPr>
      </p:pic>
      <p:sp>
        <p:nvSpPr>
          <p:cNvPr id="17" name="Rectangle 32"/>
          <p:cNvSpPr>
            <a:spLocks noChangeArrowheads="1"/>
          </p:cNvSpPr>
          <p:nvPr userDrawn="1"/>
        </p:nvSpPr>
        <p:spPr bwMode="ltGray">
          <a:xfrm>
            <a:off x="0" y="-76200"/>
            <a:ext cx="9132887" cy="1371600"/>
          </a:xfrm>
          <a:prstGeom prst="rect">
            <a:avLst/>
          </a:prstGeom>
          <a:solidFill>
            <a:srgbClr val="666633"/>
          </a:solidFill>
          <a:ln w="9525">
            <a:solidFill>
              <a:schemeClr val="accent1"/>
            </a:solidFill>
            <a:miter lim="800000"/>
            <a:headEnd/>
            <a:tailEnd/>
          </a:ln>
          <a:effectLst>
            <a:outerShdw blurRad="50800" dist="38100" dir="10800000" algn="r" rotWithShape="0">
              <a:prstClr val="black">
                <a:alpha val="40000"/>
              </a:prstClr>
            </a:outerShdw>
          </a:effectLst>
          <a:scene3d>
            <a:camera prst="orthographicFront"/>
            <a:lightRig rig="threePt" dir="t"/>
          </a:scene3d>
          <a:sp3d>
            <a:bevelT/>
          </a:sp3d>
        </p:spPr>
        <p:txBody>
          <a:bodyPr wrap="none" anchor="ctr"/>
          <a:lstStyle/>
          <a:p>
            <a:pPr algn="ctr">
              <a:defRPr/>
            </a:pPr>
            <a:endParaRPr lang="en-US" sz="3600" dirty="0">
              <a:solidFill>
                <a:schemeClr val="accent5">
                  <a:lumMod val="40000"/>
                  <a:lumOff val="60000"/>
                </a:schemeClr>
              </a:solidFill>
              <a:latin typeface="+mj-lt"/>
            </a:endParaRPr>
          </a:p>
        </p:txBody>
      </p:sp>
      <p:sp>
        <p:nvSpPr>
          <p:cNvPr id="2" name="Title 1"/>
          <p:cNvSpPr>
            <a:spLocks noGrp="1"/>
          </p:cNvSpPr>
          <p:nvPr>
            <p:ph type="title"/>
          </p:nvPr>
        </p:nvSpPr>
        <p:spPr>
          <a:xfrm>
            <a:off x="76200" y="38100"/>
            <a:ext cx="5181600" cy="1143000"/>
          </a:xfrm>
          <a:prstGeom prst="rect">
            <a:avLst/>
          </a:prstGeom>
        </p:spPr>
        <p:txBody>
          <a:bodyPr/>
          <a:lstStyle>
            <a:lvl1pPr algn="l">
              <a:defRPr sz="3600">
                <a:solidFill>
                  <a:schemeClr val="accent4">
                    <a:lumMod val="40000"/>
                    <a:lumOff val="60000"/>
                  </a:schemeClr>
                </a:solidFill>
                <a:latin typeface="Imprint MT Shadow" pitchFamily="82"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ftr" sz="quarter" idx="11"/>
          </p:nvPr>
        </p:nvSpPr>
        <p:spPr>
          <a:ln/>
        </p:spPr>
        <p:txBody>
          <a:bodyPr/>
          <a:lstStyle>
            <a:lvl1pPr>
              <a:defRPr/>
            </a:lvl1pPr>
          </a:lstStyle>
          <a:p>
            <a:r>
              <a:rPr kumimoji="0" lang="en-US" smtClean="0"/>
              <a:t>William J. Murphy, Administrator Risk Management Agency</a:t>
            </a:r>
            <a:endParaRPr kumimoji="0" lang="en-US"/>
          </a:p>
        </p:txBody>
      </p:sp>
      <p:sp>
        <p:nvSpPr>
          <p:cNvPr id="9" name="Rectangle 6"/>
          <p:cNvSpPr>
            <a:spLocks noGrp="1" noChangeArrowheads="1"/>
          </p:cNvSpPr>
          <p:nvPr>
            <p:ph type="sldNum" sz="quarter" idx="12"/>
          </p:nvPr>
        </p:nvSpPr>
        <p:spPr>
          <a:ln/>
        </p:spPr>
        <p:txBody>
          <a:bodyPr/>
          <a:lstStyle>
            <a:lvl1pPr>
              <a:defRPr/>
            </a:lvl1pPr>
          </a:lstStyle>
          <a:p>
            <a:fld id="{D5BBC35B-A44B-4119-B8DA-DE9E3DFADA2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8200"/>
            <a:ext cx="9144000" cy="685800"/>
          </a:xfrm>
          <a:prstGeom prst="rect">
            <a:avLst/>
          </a:prstGeom>
        </p:spPr>
      </p:pic>
      <p:sp>
        <p:nvSpPr>
          <p:cNvPr id="13" name="Rectangle 32"/>
          <p:cNvSpPr>
            <a:spLocks noChangeArrowheads="1"/>
          </p:cNvSpPr>
          <p:nvPr userDrawn="1"/>
        </p:nvSpPr>
        <p:spPr bwMode="ltGray">
          <a:xfrm>
            <a:off x="11113" y="0"/>
            <a:ext cx="9132887" cy="1371600"/>
          </a:xfrm>
          <a:prstGeom prst="rect">
            <a:avLst/>
          </a:prstGeom>
          <a:solidFill>
            <a:srgbClr val="666633"/>
          </a:solidFill>
          <a:ln w="9525">
            <a:solidFill>
              <a:schemeClr val="accent1"/>
            </a:solidFill>
            <a:miter lim="800000"/>
            <a:headEnd/>
            <a:tailEnd/>
          </a:ln>
          <a:effectLst>
            <a:outerShdw blurRad="50800" dist="38100" dir="10800000" algn="r" rotWithShape="0">
              <a:prstClr val="black">
                <a:alpha val="40000"/>
              </a:prstClr>
            </a:outerShdw>
          </a:effectLst>
          <a:scene3d>
            <a:camera prst="orthographicFront"/>
            <a:lightRig rig="threePt" dir="t"/>
          </a:scene3d>
          <a:sp3d>
            <a:bevelT/>
          </a:sp3d>
        </p:spPr>
        <p:txBody>
          <a:bodyPr wrap="none" anchor="ctr"/>
          <a:lstStyle/>
          <a:p>
            <a:pPr algn="ctr">
              <a:defRPr/>
            </a:pPr>
            <a:endParaRPr lang="en-US" sz="3600" dirty="0">
              <a:solidFill>
                <a:schemeClr val="accent5">
                  <a:lumMod val="40000"/>
                  <a:lumOff val="60000"/>
                </a:schemeClr>
              </a:solidFill>
              <a:latin typeface="+mj-lt"/>
            </a:endParaRPr>
          </a:p>
        </p:txBody>
      </p:sp>
      <p:sp>
        <p:nvSpPr>
          <p:cNvPr id="2" name="Title 1"/>
          <p:cNvSpPr>
            <a:spLocks noGrp="1"/>
          </p:cNvSpPr>
          <p:nvPr>
            <p:ph type="title"/>
          </p:nvPr>
        </p:nvSpPr>
        <p:spPr>
          <a:xfrm>
            <a:off x="76200" y="114300"/>
            <a:ext cx="5181600" cy="1143000"/>
          </a:xfrm>
          <a:prstGeom prst="rect">
            <a:avLst/>
          </a:prstGeom>
        </p:spPr>
        <p:txBody>
          <a:bodyPr/>
          <a:lstStyle>
            <a:lvl1pPr algn="l">
              <a:defRPr sz="3600">
                <a:solidFill>
                  <a:schemeClr val="accent4">
                    <a:lumMod val="40000"/>
                    <a:lumOff val="60000"/>
                  </a:schemeClr>
                </a:solidFill>
                <a:latin typeface="Imprint MT Shadow" pitchFamily="82" charset="0"/>
              </a:defRPr>
            </a:lvl1pPr>
          </a:lstStyle>
          <a:p>
            <a:r>
              <a:rPr lang="en-US" dirty="0" smtClean="0"/>
              <a:t>Click to edit Master title style</a:t>
            </a:r>
            <a:endParaRPr lang="en-US" dirty="0"/>
          </a:p>
        </p:txBody>
      </p:sp>
      <p:sp>
        <p:nvSpPr>
          <p:cNvPr id="4" name="Rectangle 5"/>
          <p:cNvSpPr>
            <a:spLocks noGrp="1" noChangeArrowheads="1"/>
          </p:cNvSpPr>
          <p:nvPr>
            <p:ph type="ftr" sz="quarter" idx="11"/>
          </p:nvPr>
        </p:nvSpPr>
        <p:spPr>
          <a:ln/>
        </p:spPr>
        <p:txBody>
          <a:bodyPr/>
          <a:lstStyle>
            <a:lvl1pPr>
              <a:defRPr/>
            </a:lvl1pPr>
          </a:lstStyle>
          <a:p>
            <a:r>
              <a:rPr kumimoji="0" lang="en-US" smtClean="0"/>
              <a:t>William J. Murphy, Administrator Risk Management Agency</a:t>
            </a:r>
            <a:endParaRPr kumimoji="0" lang="en-US"/>
          </a:p>
        </p:txBody>
      </p:sp>
      <p:sp>
        <p:nvSpPr>
          <p:cNvPr id="5" name="Rectangle 6"/>
          <p:cNvSpPr>
            <a:spLocks noGrp="1" noChangeArrowheads="1"/>
          </p:cNvSpPr>
          <p:nvPr>
            <p:ph type="sldNum" sz="quarter" idx="12"/>
          </p:nvPr>
        </p:nvSpPr>
        <p:spPr>
          <a:ln/>
        </p:spPr>
        <p:txBody>
          <a:bodyPr/>
          <a:lstStyle>
            <a:lvl1pPr>
              <a:defRPr/>
            </a:lvl1pPr>
          </a:lstStyle>
          <a:p>
            <a:fld id="{D5BBC35B-A44B-4119-B8DA-DE9E3DFADA2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r>
              <a:rPr kumimoji="0" lang="en-US" smtClean="0"/>
              <a:t>William J. Murphy, Administrator Risk Management Agency</a:t>
            </a:r>
            <a:endParaRPr kumimoji="0" lang="en-US"/>
          </a:p>
        </p:txBody>
      </p:sp>
      <p:sp>
        <p:nvSpPr>
          <p:cNvPr id="4" name="Rectangle 6"/>
          <p:cNvSpPr>
            <a:spLocks noGrp="1" noChangeArrowheads="1"/>
          </p:cNvSpPr>
          <p:nvPr>
            <p:ph type="sldNum" sz="quarter" idx="12"/>
          </p:nvPr>
        </p:nvSpPr>
        <p:spPr>
          <a:ln/>
        </p:spPr>
        <p:txBody>
          <a:bodyPr/>
          <a:lstStyle>
            <a:lvl1pPr>
              <a:defRPr/>
            </a:lvl1pPr>
          </a:lstStyle>
          <a:p>
            <a:fld id="{D5BBC35B-A44B-4119-B8DA-DE9E3DFADA2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accent4">
                    <a:lumMod val="40000"/>
                    <a:lumOff val="60000"/>
                  </a:schemeClr>
                </a:solidFill>
                <a:latin typeface="Imprint MT Shadow" pitchFamily="8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r>
              <a:rPr kumimoji="0" lang="en-US" smtClean="0"/>
              <a:t>William J. Murphy, Administrator Risk Management Agency</a:t>
            </a:r>
            <a:endParaRPr kumimoji="0" lang="en-US"/>
          </a:p>
        </p:txBody>
      </p:sp>
      <p:sp>
        <p:nvSpPr>
          <p:cNvPr id="7" name="Rectangle 6"/>
          <p:cNvSpPr>
            <a:spLocks noGrp="1" noChangeArrowheads="1"/>
          </p:cNvSpPr>
          <p:nvPr>
            <p:ph type="sldNum" sz="quarter" idx="12"/>
          </p:nvPr>
        </p:nvSpPr>
        <p:spPr>
          <a:ln/>
        </p:spPr>
        <p:txBody>
          <a:bodyPr/>
          <a:lstStyle>
            <a:lvl1pPr>
              <a:defRPr/>
            </a:lvl1pPr>
          </a:lstStyle>
          <a:p>
            <a:fld id="{D5BBC35B-A44B-4119-B8DA-DE9E3DFADA2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duotone>
              <a:prstClr val="black"/>
              <a:schemeClr val="accent2">
                <a:tint val="45000"/>
                <a:satMod val="400000"/>
              </a:schemeClr>
            </a:duotone>
          </a:blip>
          <a:srcRect/>
          <a:tile tx="0" ty="0" sx="100000" sy="100000" flip="none" algn="tl"/>
        </a:blipFill>
        <a:effectLst/>
      </p:bgPr>
    </p:bg>
    <p:spTree>
      <p:nvGrpSpPr>
        <p:cNvPr id="1" name=""/>
        <p:cNvGrpSpPr/>
        <p:nvPr/>
      </p:nvGrpSpPr>
      <p:grpSpPr>
        <a:xfrm>
          <a:off x="0" y="0"/>
          <a:ext cx="0" cy="0"/>
          <a:chOff x="0" y="0"/>
          <a:chExt cx="0" cy="0"/>
        </a:xfrm>
      </p:grpSpPr>
      <p:sp>
        <p:nvSpPr>
          <p:cNvPr id="26628" name="Rectangle 3"/>
          <p:cNvSpPr>
            <a:spLocks noGrp="1" noChangeArrowheads="1"/>
          </p:cNvSpPr>
          <p:nvPr>
            <p:ph type="body" idx="1"/>
          </p:nvPr>
        </p:nvSpPr>
        <p:spPr bwMode="auto">
          <a:xfrm>
            <a:off x="457200" y="1752600"/>
            <a:ext cx="8229600" cy="456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124200" y="6399213"/>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i="1">
                <a:solidFill>
                  <a:srgbClr val="003300"/>
                </a:solidFill>
                <a:effectLst/>
                <a:latin typeface="Imprint MT Shadow" pitchFamily="82" charset="0"/>
              </a:defRPr>
            </a:lvl1pPr>
          </a:lstStyle>
          <a:p>
            <a:r>
              <a:rPr lang="en-US" dirty="0" smtClean="0"/>
              <a:t>William J. Murphy, Administrator </a:t>
            </a:r>
          </a:p>
          <a:p>
            <a:r>
              <a:rPr lang="en-US" dirty="0" smtClean="0"/>
              <a:t>Risk Management Agency</a:t>
            </a:r>
            <a:endParaRPr lang="en-US" dirty="0"/>
          </a:p>
        </p:txBody>
      </p:sp>
      <p:sp>
        <p:nvSpPr>
          <p:cNvPr id="1030" name="Rectangle 6"/>
          <p:cNvSpPr>
            <a:spLocks noGrp="1" noChangeArrowheads="1"/>
          </p:cNvSpPr>
          <p:nvPr>
            <p:ph type="sldNum" sz="quarter" idx="4"/>
          </p:nvPr>
        </p:nvSpPr>
        <p:spPr bwMode="auto">
          <a:xfrm>
            <a:off x="6553200" y="6399213"/>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3300"/>
                </a:solidFill>
                <a:effectLst>
                  <a:outerShdw blurRad="38100" dist="38100" dir="2700000" algn="tl">
                    <a:srgbClr val="000000">
                      <a:alpha val="43137"/>
                    </a:srgbClr>
                  </a:outerShdw>
                </a:effectLst>
                <a:latin typeface="Imprint MT Shadow" pitchFamily="82" charset="0"/>
              </a:defRPr>
            </a:lvl1pPr>
          </a:lstStyle>
          <a:p>
            <a:fld id="{D5BBC35B-A44B-4119-B8DA-DE9E3DFADA20}" type="slidenum">
              <a:rPr lang="en-US" smtClean="0"/>
              <a:pPr/>
              <a:t>‹#›</a:t>
            </a:fld>
            <a:endParaRPr lang="en-US" sz="1000" b="0" dirty="0"/>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94"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3" r:id="rId12"/>
  </p:sldLayoutIdLst>
  <p:transition>
    <p:fade/>
  </p:transition>
  <p:timing>
    <p:tnLst>
      <p:par>
        <p:cTn id="1" dur="indefinite" restart="never" nodeType="tmRoot"/>
      </p:par>
    </p:tnLst>
  </p:timing>
  <p:hf hdr="0" dt="0"/>
  <p:txStyles>
    <p:titleStyle>
      <a:lvl1pPr algn="r" rtl="0" eaLnBrk="1" fontAlgn="base" hangingPunct="1">
        <a:spcBef>
          <a:spcPct val="0"/>
        </a:spcBef>
        <a:spcAft>
          <a:spcPct val="0"/>
        </a:spcAft>
        <a:defRPr sz="4000">
          <a:solidFill>
            <a:schemeClr val="bg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Font typeface="Webdings" pitchFamily="18" charset="2"/>
        <a:buChar char=""/>
        <a:defRPr sz="3200">
          <a:solidFill>
            <a:srgbClr val="003300"/>
          </a:solidFill>
          <a:latin typeface="Modern No. 20" pitchFamily="18" charset="0"/>
          <a:ea typeface="+mn-ea"/>
          <a:cs typeface="+mn-cs"/>
        </a:defRPr>
      </a:lvl1pPr>
      <a:lvl2pPr marL="742950" indent="-285750" algn="l" rtl="0" eaLnBrk="1" fontAlgn="base" hangingPunct="1">
        <a:spcBef>
          <a:spcPct val="20000"/>
        </a:spcBef>
        <a:spcAft>
          <a:spcPct val="0"/>
        </a:spcAft>
        <a:buSzPct val="50000"/>
        <a:buFontTx/>
        <a:buBlip>
          <a:blip r:embed="rId15"/>
        </a:buBlip>
        <a:defRPr sz="2800">
          <a:solidFill>
            <a:srgbClr val="003300"/>
          </a:solidFill>
          <a:latin typeface="Modern No. 20" pitchFamily="18" charset="0"/>
        </a:defRPr>
      </a:lvl2pPr>
      <a:lvl3pPr marL="1143000" indent="-228600" algn="l" rtl="0" eaLnBrk="1" fontAlgn="base" hangingPunct="1">
        <a:spcBef>
          <a:spcPct val="20000"/>
        </a:spcBef>
        <a:spcAft>
          <a:spcPct val="0"/>
        </a:spcAft>
        <a:buFont typeface="Wingdings" pitchFamily="2" charset="2"/>
        <a:buChar char="Ø"/>
        <a:defRPr sz="2400">
          <a:solidFill>
            <a:srgbClr val="003300"/>
          </a:solidFill>
          <a:latin typeface="Modern No. 20" pitchFamily="18" charset="0"/>
        </a:defRPr>
      </a:lvl3pPr>
      <a:lvl4pPr marL="1600200" indent="-228600" algn="l" rtl="0" eaLnBrk="1" fontAlgn="base" hangingPunct="1">
        <a:spcBef>
          <a:spcPct val="20000"/>
        </a:spcBef>
        <a:spcAft>
          <a:spcPct val="0"/>
        </a:spcAft>
        <a:buSzPct val="60000"/>
        <a:buFontTx/>
        <a:buBlip>
          <a:blip r:embed="rId15"/>
        </a:buBlip>
        <a:defRPr sz="2000">
          <a:solidFill>
            <a:srgbClr val="003300"/>
          </a:solidFill>
          <a:latin typeface="Modern No. 20" pitchFamily="18" charset="0"/>
        </a:defRPr>
      </a:lvl4pPr>
      <a:lvl5pPr marL="2057400" indent="-228600" algn="l" rtl="0" eaLnBrk="1" fontAlgn="base" hangingPunct="1">
        <a:spcBef>
          <a:spcPct val="20000"/>
        </a:spcBef>
        <a:spcAft>
          <a:spcPct val="0"/>
        </a:spcAft>
        <a:buFont typeface="Wingdings" pitchFamily="2" charset="2"/>
        <a:buChar char="Ø"/>
        <a:defRPr sz="2000">
          <a:solidFill>
            <a:srgbClr val="003300"/>
          </a:solidFill>
          <a:latin typeface="Modern No. 20" pitchFamily="18" charset="0"/>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986088"/>
            <a:ext cx="6400800" cy="1066800"/>
          </a:xfrm>
          <a:scene3d>
            <a:camera prst="orthographicFront"/>
            <a:lightRig rig="threePt" dir="t"/>
          </a:scene3d>
          <a:sp3d>
            <a:bevelT/>
          </a:sp3d>
        </p:spPr>
        <p:txBody>
          <a:bodyPr/>
          <a:lstStyle/>
          <a:p>
            <a:pPr algn="l"/>
            <a:r>
              <a:rPr lang="en-US" sz="2400" b="1" dirty="0">
                <a:effectLst>
                  <a:outerShdw blurRad="38100" dist="38100" dir="2700000" algn="tl">
                    <a:srgbClr val="000000">
                      <a:alpha val="43137"/>
                    </a:srgbClr>
                  </a:outerShdw>
                </a:effectLst>
              </a:rPr>
              <a:t>Federal Crop Insurance: </a:t>
            </a:r>
            <a:r>
              <a:rPr lang="en-US" sz="2400" b="1" dirty="0" smtClean="0">
                <a:effectLst>
                  <a:outerShdw blurRad="38100" dist="38100" dir="2700000" algn="tl">
                    <a:srgbClr val="000000">
                      <a:alpha val="43137"/>
                    </a:srgbClr>
                  </a:outerShdw>
                </a:effectLst>
              </a:rPr>
              <a:t>A Program </a:t>
            </a:r>
            <a:r>
              <a:rPr lang="en-US" sz="2400" b="1" dirty="0">
                <a:effectLst>
                  <a:outerShdw blurRad="38100" dist="38100" dir="2700000" algn="tl">
                    <a:srgbClr val="000000">
                      <a:alpha val="43137"/>
                    </a:srgbClr>
                  </a:outerShdw>
                </a:effectLst>
              </a:rPr>
              <a:t>Update</a:t>
            </a:r>
          </a:p>
        </p:txBody>
      </p:sp>
      <p:sp>
        <p:nvSpPr>
          <p:cNvPr id="27651" name="Text Box 12"/>
          <p:cNvSpPr txBox="1">
            <a:spLocks noChangeArrowheads="1"/>
          </p:cNvSpPr>
          <p:nvPr/>
        </p:nvSpPr>
        <p:spPr bwMode="auto">
          <a:xfrm>
            <a:off x="6248400" y="76200"/>
            <a:ext cx="2743200" cy="2246769"/>
          </a:xfrm>
          <a:prstGeom prst="rect">
            <a:avLst/>
          </a:prstGeom>
          <a:noFill/>
          <a:ln w="9525">
            <a:noFill/>
            <a:miter lim="800000"/>
            <a:headEnd/>
            <a:tailEnd/>
          </a:ln>
        </p:spPr>
        <p:txBody>
          <a:bodyPr wrap="square">
            <a:spAutoFit/>
          </a:bodyPr>
          <a:lstStyle/>
          <a:p>
            <a:pPr algn="r"/>
            <a:r>
              <a:rPr lang="en-US" sz="2000" b="1" dirty="0">
                <a:solidFill>
                  <a:srgbClr val="003300"/>
                </a:solidFill>
                <a:latin typeface="Imprint MT Shadow" pitchFamily="82" charset="0"/>
              </a:rPr>
              <a:t>United </a:t>
            </a:r>
            <a:r>
              <a:rPr lang="en-US" sz="2000" b="1" dirty="0" smtClean="0">
                <a:solidFill>
                  <a:srgbClr val="003300"/>
                </a:solidFill>
                <a:latin typeface="Imprint MT Shadow" pitchFamily="82" charset="0"/>
              </a:rPr>
              <a:t>States Department of </a:t>
            </a:r>
          </a:p>
          <a:p>
            <a:pPr algn="r"/>
            <a:r>
              <a:rPr lang="en-US" sz="2000" b="1" dirty="0" smtClean="0">
                <a:solidFill>
                  <a:srgbClr val="003300"/>
                </a:solidFill>
                <a:latin typeface="Imprint MT Shadow" pitchFamily="82" charset="0"/>
              </a:rPr>
              <a:t>Agriculture</a:t>
            </a:r>
            <a:endParaRPr lang="en-US" sz="2000" b="1" dirty="0">
              <a:solidFill>
                <a:srgbClr val="003300"/>
              </a:solidFill>
              <a:latin typeface="Imprint MT Shadow" pitchFamily="82" charset="0"/>
            </a:endParaRPr>
          </a:p>
          <a:p>
            <a:pPr algn="r"/>
            <a:endParaRPr lang="en-US" sz="2000" b="1" dirty="0">
              <a:solidFill>
                <a:srgbClr val="003300"/>
              </a:solidFill>
              <a:latin typeface="Imprint MT Shadow" pitchFamily="82" charset="0"/>
            </a:endParaRPr>
          </a:p>
          <a:p>
            <a:pPr algn="r"/>
            <a:r>
              <a:rPr lang="en-US" sz="2000" b="1" dirty="0" smtClean="0">
                <a:solidFill>
                  <a:srgbClr val="003300"/>
                </a:solidFill>
                <a:latin typeface="Imprint MT Shadow" pitchFamily="82" charset="0"/>
              </a:rPr>
              <a:t>Risk </a:t>
            </a:r>
          </a:p>
          <a:p>
            <a:pPr algn="r"/>
            <a:r>
              <a:rPr lang="en-US" sz="2000" b="1" dirty="0" smtClean="0">
                <a:solidFill>
                  <a:srgbClr val="003300"/>
                </a:solidFill>
                <a:latin typeface="Imprint MT Shadow" pitchFamily="82" charset="0"/>
              </a:rPr>
              <a:t>Management </a:t>
            </a:r>
          </a:p>
          <a:p>
            <a:pPr algn="r"/>
            <a:r>
              <a:rPr lang="en-US" sz="2000" b="1" dirty="0" smtClean="0">
                <a:solidFill>
                  <a:srgbClr val="003300"/>
                </a:solidFill>
                <a:latin typeface="Imprint MT Shadow" pitchFamily="82" charset="0"/>
              </a:rPr>
              <a:t>Agency</a:t>
            </a:r>
            <a:endParaRPr lang="en-US" sz="2000" b="1" dirty="0">
              <a:solidFill>
                <a:srgbClr val="003300"/>
              </a:solidFill>
              <a:latin typeface="Imprint MT Shadow" pitchFamily="82" charset="0"/>
            </a:endParaRPr>
          </a:p>
        </p:txBody>
      </p:sp>
      <p:pic>
        <p:nvPicPr>
          <p:cNvPr id="27652" name="Picture 15" descr="RMA color logo"/>
          <p:cNvPicPr>
            <a:picLocks noChangeAspect="1" noChangeArrowheads="1"/>
          </p:cNvPicPr>
          <p:nvPr/>
        </p:nvPicPr>
        <p:blipFill>
          <a:blip r:embed="rId3" cstate="print"/>
          <a:srcRect/>
          <a:stretch>
            <a:fillRect/>
          </a:stretch>
        </p:blipFill>
        <p:spPr bwMode="auto">
          <a:xfrm>
            <a:off x="7604125" y="6190375"/>
            <a:ext cx="1387475" cy="633413"/>
          </a:xfrm>
          <a:prstGeom prst="rect">
            <a:avLst/>
          </a:prstGeom>
          <a:noFill/>
          <a:ln w="9525">
            <a:noFill/>
            <a:miter lim="800000"/>
            <a:headEnd/>
            <a:tailEnd/>
          </a:ln>
        </p:spPr>
      </p:pic>
      <p:sp>
        <p:nvSpPr>
          <p:cNvPr id="4" name="Rectangle 3"/>
          <p:cNvSpPr/>
          <p:nvPr/>
        </p:nvSpPr>
        <p:spPr>
          <a:xfrm>
            <a:off x="2590800" y="5181600"/>
            <a:ext cx="4572000" cy="1015663"/>
          </a:xfrm>
          <a:prstGeom prst="rect">
            <a:avLst/>
          </a:prstGeom>
        </p:spPr>
        <p:txBody>
          <a:bodyPr>
            <a:spAutoFit/>
          </a:bodyPr>
          <a:lstStyle/>
          <a:p>
            <a:r>
              <a:rPr lang="en-US" sz="2000" dirty="0" smtClean="0">
                <a:latin typeface="Modern No. 20" pitchFamily="18" charset="0"/>
              </a:rPr>
              <a:t>Farm Credit Administration</a:t>
            </a:r>
            <a:endParaRPr lang="en-US" sz="2000" dirty="0">
              <a:latin typeface="Modern No. 20" pitchFamily="18" charset="0"/>
            </a:endParaRPr>
          </a:p>
          <a:p>
            <a:r>
              <a:rPr lang="en-US" sz="2000" dirty="0" smtClean="0">
                <a:latin typeface="Modern No. 20" pitchFamily="18" charset="0"/>
              </a:rPr>
              <a:t>McLean, VA</a:t>
            </a:r>
          </a:p>
          <a:p>
            <a:r>
              <a:rPr lang="en-US" sz="2000" dirty="0" smtClean="0">
                <a:latin typeface="Modern No. 20" pitchFamily="18" charset="0"/>
              </a:rPr>
              <a:t>August 30</a:t>
            </a:r>
            <a:r>
              <a:rPr lang="en-US" sz="2000" dirty="0" smtClean="0">
                <a:latin typeface="Modern No. 20" pitchFamily="18" charset="0"/>
              </a:rPr>
              <a:t>, </a:t>
            </a:r>
            <a:r>
              <a:rPr lang="en-US" sz="2000" dirty="0">
                <a:latin typeface="Modern No. 20" pitchFamily="18" charset="0"/>
              </a:rPr>
              <a:t>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Overview  </a:t>
            </a:r>
            <a:br>
              <a:rPr lang="en-US"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Participation</a:t>
            </a:r>
            <a:endParaRPr lang="en-US" sz="3200" b="1" dirty="0">
              <a:solidFill>
                <a:schemeClr val="bg1"/>
              </a:solidFill>
              <a:effectLst>
                <a:outerShdw blurRad="38100" dist="38100" dir="2700000" algn="tl">
                  <a:srgbClr val="000000">
                    <a:alpha val="43137"/>
                  </a:srgbClr>
                </a:outerShdw>
              </a:effectLst>
            </a:endParaRP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1976537003"/>
              </p:ext>
            </p:extLst>
          </p:nvPr>
        </p:nvGraphicFramePr>
        <p:xfrm>
          <a:off x="152400" y="1600200"/>
          <a:ext cx="8229600" cy="5029200"/>
        </p:xfrm>
        <a:graphic>
          <a:graphicData uri="http://schemas.openxmlformats.org/drawingml/2006/table">
            <a:tbl>
              <a:tblPr firstRow="1" bandRow="1">
                <a:tableStyleId>{5C22544A-7EE6-4342-B048-85BDC9FD1C3A}</a:tableStyleId>
              </a:tblPr>
              <a:tblGrid>
                <a:gridCol w="838200"/>
                <a:gridCol w="990600"/>
                <a:gridCol w="914400"/>
                <a:gridCol w="914400"/>
                <a:gridCol w="914400"/>
                <a:gridCol w="914400"/>
                <a:gridCol w="914400"/>
                <a:gridCol w="914400"/>
                <a:gridCol w="914400"/>
              </a:tblGrid>
              <a:tr h="457200">
                <a:tc>
                  <a:txBody>
                    <a:bodyPr/>
                    <a:lstStyle/>
                    <a:p>
                      <a:pPr algn="ctr"/>
                      <a:r>
                        <a:rPr lang="en-US" sz="1800" dirty="0" smtClean="0">
                          <a:solidFill>
                            <a:schemeClr val="bg2">
                              <a:lumMod val="25000"/>
                            </a:schemeClr>
                          </a:solidFill>
                          <a:latin typeface="Modern No. 20" pitchFamily="18" charset="0"/>
                        </a:rPr>
                        <a:t>Crop</a:t>
                      </a:r>
                      <a:endParaRPr lang="en-US" sz="1800" dirty="0">
                        <a:solidFill>
                          <a:schemeClr val="bg2">
                            <a:lumMod val="25000"/>
                          </a:schemeClr>
                        </a:solidFill>
                        <a:latin typeface="Modern No. 20"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bg2">
                              <a:lumMod val="25000"/>
                            </a:schemeClr>
                          </a:solidFill>
                          <a:latin typeface="Modern No. 20" pitchFamily="18" charset="0"/>
                        </a:rPr>
                        <a:t>Plan</a:t>
                      </a:r>
                      <a:endParaRPr lang="en-US" sz="1800" dirty="0">
                        <a:solidFill>
                          <a:schemeClr val="bg2">
                            <a:lumMod val="25000"/>
                          </a:schemeClr>
                        </a:solidFill>
                        <a:latin typeface="Modern No. 20"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bg2">
                              <a:lumMod val="25000"/>
                            </a:schemeClr>
                          </a:solidFill>
                          <a:latin typeface="Modern No. 20" pitchFamily="18" charset="0"/>
                        </a:rPr>
                        <a:t>Ins Acres</a:t>
                      </a:r>
                      <a:endParaRPr lang="en-US" sz="1800" dirty="0">
                        <a:solidFill>
                          <a:schemeClr val="bg2">
                            <a:lumMod val="25000"/>
                          </a:schemeClr>
                        </a:solidFill>
                        <a:latin typeface="Modern No. 20"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bg2">
                              <a:lumMod val="25000"/>
                            </a:schemeClr>
                          </a:solidFill>
                          <a:latin typeface="Modern No. 20" pitchFamily="18" charset="0"/>
                        </a:rPr>
                        <a:t>Crop</a:t>
                      </a:r>
                      <a:endParaRPr lang="en-US" sz="1800" dirty="0">
                        <a:solidFill>
                          <a:schemeClr val="bg2">
                            <a:lumMod val="25000"/>
                          </a:schemeClr>
                        </a:solidFill>
                        <a:latin typeface="Modern No. 20"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bg2">
                              <a:lumMod val="25000"/>
                            </a:schemeClr>
                          </a:solidFill>
                          <a:latin typeface="Modern No. 20" pitchFamily="18" charset="0"/>
                        </a:rPr>
                        <a:t>Plan</a:t>
                      </a:r>
                      <a:endParaRPr lang="en-US" sz="1800" dirty="0">
                        <a:solidFill>
                          <a:schemeClr val="bg2">
                            <a:lumMod val="25000"/>
                          </a:schemeClr>
                        </a:solidFill>
                        <a:latin typeface="Modern No. 20"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bg2">
                              <a:lumMod val="25000"/>
                            </a:schemeClr>
                          </a:solidFill>
                          <a:latin typeface="Modern No. 20" pitchFamily="18" charset="0"/>
                        </a:rPr>
                        <a:t>Ins Acres</a:t>
                      </a:r>
                      <a:endParaRPr lang="en-US" sz="1800" dirty="0">
                        <a:solidFill>
                          <a:schemeClr val="bg2">
                            <a:lumMod val="25000"/>
                          </a:schemeClr>
                        </a:solidFill>
                        <a:latin typeface="Modern No. 20"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bg2">
                              <a:lumMod val="25000"/>
                            </a:schemeClr>
                          </a:solidFill>
                          <a:latin typeface="Modern No. 20" pitchFamily="18" charset="0"/>
                        </a:rPr>
                        <a:t>Crop</a:t>
                      </a:r>
                      <a:endParaRPr lang="en-US" sz="1800" dirty="0">
                        <a:solidFill>
                          <a:schemeClr val="bg2">
                            <a:lumMod val="25000"/>
                          </a:schemeClr>
                        </a:solidFill>
                        <a:latin typeface="Modern No. 20"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bg2">
                              <a:lumMod val="25000"/>
                            </a:schemeClr>
                          </a:solidFill>
                          <a:latin typeface="Modern No. 20" pitchFamily="18" charset="0"/>
                        </a:rPr>
                        <a:t>Plan</a:t>
                      </a:r>
                      <a:endParaRPr lang="en-US" sz="1800" dirty="0">
                        <a:solidFill>
                          <a:schemeClr val="bg2">
                            <a:lumMod val="25000"/>
                          </a:schemeClr>
                        </a:solidFill>
                        <a:latin typeface="Modern No. 20"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bg2">
                              <a:lumMod val="25000"/>
                            </a:schemeClr>
                          </a:solidFill>
                          <a:latin typeface="Modern No. 20" pitchFamily="18" charset="0"/>
                        </a:rPr>
                        <a:t>Ins Acres</a:t>
                      </a:r>
                      <a:endParaRPr lang="en-US" sz="1800" dirty="0">
                        <a:solidFill>
                          <a:schemeClr val="bg2">
                            <a:lumMod val="25000"/>
                          </a:schemeClr>
                        </a:solidFill>
                        <a:latin typeface="Modern No. 20"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242">
                <a:tc rowSpan="6">
                  <a:txBody>
                    <a:bodyPr/>
                    <a:lstStyle/>
                    <a:p>
                      <a:pPr algn="ctr"/>
                      <a:r>
                        <a:rPr lang="en-US" sz="1800" dirty="0" smtClean="0">
                          <a:solidFill>
                            <a:schemeClr val="bg2">
                              <a:lumMod val="25000"/>
                            </a:schemeClr>
                          </a:solidFill>
                          <a:latin typeface="Modern No. 20" pitchFamily="18" charset="0"/>
                        </a:rPr>
                        <a:t>Corn</a:t>
                      </a:r>
                      <a:endParaRPr lang="en-US" sz="1800" dirty="0">
                        <a:solidFill>
                          <a:schemeClr val="bg2">
                            <a:lumMod val="25000"/>
                          </a:schemeClr>
                        </a:solidFill>
                        <a:latin typeface="Modern No. 20" pitchFamily="18" charset="0"/>
                      </a:endParaRPr>
                    </a:p>
                  </a:txBody>
                  <a:tcPr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solidFill>
                            <a:schemeClr val="bg2">
                              <a:lumMod val="25000"/>
                            </a:schemeClr>
                          </a:solidFill>
                        </a:rPr>
                        <a:t>Group</a:t>
                      </a:r>
                      <a:endParaRPr lang="en-US" sz="1800" dirty="0">
                        <a:solidFill>
                          <a:schemeClr val="bg2">
                            <a:lumMod val="25000"/>
                          </a:schemeClr>
                        </a:solidFill>
                      </a:endParaRPr>
                    </a:p>
                  </a:txBody>
                  <a:tcP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a:effectLst/>
                          <a:latin typeface="+mn-lt"/>
                        </a:rPr>
                        <a:t>2.8</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6">
                  <a:txBody>
                    <a:bodyPr/>
                    <a:lstStyle/>
                    <a:p>
                      <a:pPr algn="ctr"/>
                      <a:r>
                        <a:rPr lang="en-US" sz="1800" dirty="0" smtClean="0">
                          <a:solidFill>
                            <a:schemeClr val="bg2">
                              <a:lumMod val="25000"/>
                            </a:schemeClr>
                          </a:solidFill>
                          <a:latin typeface="Modern No. 20" pitchFamily="18" charset="0"/>
                        </a:rPr>
                        <a:t>Soybeans</a:t>
                      </a:r>
                      <a:endParaRPr lang="en-US" sz="1800" dirty="0">
                        <a:solidFill>
                          <a:schemeClr val="bg2">
                            <a:lumMod val="25000"/>
                          </a:schemeClr>
                        </a:solidFill>
                        <a:latin typeface="Modern No. 20" pitchFamily="18" charset="0"/>
                      </a:endParaRPr>
                    </a:p>
                  </a:txBody>
                  <a:tcPr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solidFill>
                            <a:schemeClr val="bg2">
                              <a:lumMod val="25000"/>
                            </a:schemeClr>
                          </a:solidFill>
                        </a:rPr>
                        <a:t>Group</a:t>
                      </a:r>
                      <a:endParaRPr lang="en-US" sz="1800" dirty="0">
                        <a:solidFill>
                          <a:schemeClr val="bg2">
                            <a:lumMod val="25000"/>
                          </a:schemeClr>
                        </a:solidFill>
                      </a:endParaRPr>
                    </a:p>
                  </a:txBody>
                  <a:tcP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a:effectLst/>
                          <a:latin typeface="+mn-lt"/>
                        </a:rPr>
                        <a:t>1.8</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6">
                  <a:txBody>
                    <a:bodyPr/>
                    <a:lstStyle/>
                    <a:p>
                      <a:pPr algn="ctr"/>
                      <a:r>
                        <a:rPr lang="en-US" sz="1800" dirty="0" smtClean="0">
                          <a:solidFill>
                            <a:schemeClr val="bg2">
                              <a:lumMod val="25000"/>
                            </a:schemeClr>
                          </a:solidFill>
                          <a:latin typeface="Modern No. 20" pitchFamily="18" charset="0"/>
                        </a:rPr>
                        <a:t>Rice</a:t>
                      </a:r>
                      <a:endParaRPr lang="en-US" sz="1800" dirty="0">
                        <a:solidFill>
                          <a:schemeClr val="bg2">
                            <a:lumMod val="25000"/>
                          </a:schemeClr>
                        </a:solidFill>
                        <a:latin typeface="Modern No. 20" pitchFamily="18" charset="0"/>
                      </a:endParaRPr>
                    </a:p>
                  </a:txBody>
                  <a:tcPr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solidFill>
                            <a:schemeClr val="bg2">
                              <a:lumMod val="25000"/>
                            </a:schemeClr>
                          </a:solidFill>
                        </a:rPr>
                        <a:t>Group</a:t>
                      </a:r>
                      <a:endParaRPr lang="en-US" sz="1800" dirty="0">
                        <a:solidFill>
                          <a:schemeClr val="bg2">
                            <a:lumMod val="25000"/>
                          </a:schemeClr>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sz="1800" b="0" i="0" u="none" strike="noStrike" dirty="0" smtClean="0">
                          <a:effectLst/>
                          <a:latin typeface="+mn-lt"/>
                        </a:rPr>
                        <a:t>0.0</a:t>
                      </a:r>
                      <a:endParaRPr lang="en-US" sz="1800" dirty="0">
                        <a:solidFill>
                          <a:schemeClr val="bg2">
                            <a:lumMod val="25000"/>
                          </a:schemeClr>
                        </a:solidFill>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27242">
                <a:tc vMerge="1">
                  <a:txBody>
                    <a:bodyPr/>
                    <a:lstStyle/>
                    <a:p>
                      <a:endParaRPr lang="en-US" dirty="0"/>
                    </a:p>
                  </a:txBody>
                  <a:tcPr/>
                </a:tc>
                <a:tc>
                  <a:txBody>
                    <a:bodyPr/>
                    <a:lstStyle/>
                    <a:p>
                      <a:r>
                        <a:rPr lang="en-US" sz="1800" dirty="0" smtClean="0">
                          <a:solidFill>
                            <a:schemeClr val="bg2">
                              <a:lumMod val="25000"/>
                            </a:schemeClr>
                          </a:solidFill>
                        </a:rPr>
                        <a:t>APH</a:t>
                      </a:r>
                      <a:endParaRPr lang="en-US" sz="1800" dirty="0">
                        <a:solidFill>
                          <a:schemeClr val="bg2">
                            <a:lumMod val="25000"/>
                          </a:schemeClr>
                        </a:solidFill>
                      </a:endParaRPr>
                    </a:p>
                  </a:txBody>
                  <a:tcPr/>
                </a:tc>
                <a:tc>
                  <a:txBody>
                    <a:bodyPr/>
                    <a:lstStyle/>
                    <a:p>
                      <a:pPr algn="ctr" fontAlgn="b"/>
                      <a:r>
                        <a:rPr lang="en-US" sz="1800" b="0" i="0" u="none" strike="noStrike">
                          <a:effectLst/>
                          <a:latin typeface="+mn-lt"/>
                        </a:rPr>
                        <a:t>10.0</a:t>
                      </a:r>
                    </a:p>
                  </a:txBody>
                  <a:tcPr marL="9525" marR="9525" marT="9525" marB="0" anchor="ctr">
                    <a:lnR w="12700" cap="flat" cmpd="sng" algn="ctr">
                      <a:solidFill>
                        <a:schemeClr val="tx1"/>
                      </a:solidFill>
                      <a:prstDash val="solid"/>
                      <a:round/>
                      <a:headEnd type="none" w="med" len="med"/>
                      <a:tailEnd type="none" w="med" len="med"/>
                    </a:lnR>
                  </a:tcPr>
                </a:tc>
                <a:tc vMerge="1">
                  <a:txBody>
                    <a:bodyPr/>
                    <a:lstStyle/>
                    <a:p>
                      <a:endParaRPr lang="en-US" dirty="0"/>
                    </a:p>
                  </a:txBody>
                  <a:tcPr/>
                </a:tc>
                <a:tc>
                  <a:txBody>
                    <a:bodyPr/>
                    <a:lstStyle/>
                    <a:p>
                      <a:r>
                        <a:rPr lang="en-US" sz="1800" dirty="0" smtClean="0">
                          <a:solidFill>
                            <a:schemeClr val="bg2">
                              <a:lumMod val="25000"/>
                            </a:schemeClr>
                          </a:solidFill>
                        </a:rPr>
                        <a:t>APH</a:t>
                      </a:r>
                      <a:endParaRPr lang="en-US" sz="1800" dirty="0">
                        <a:solidFill>
                          <a:schemeClr val="bg2">
                            <a:lumMod val="25000"/>
                          </a:schemeClr>
                        </a:solidFill>
                      </a:endParaRPr>
                    </a:p>
                  </a:txBody>
                  <a:tcPr/>
                </a:tc>
                <a:tc>
                  <a:txBody>
                    <a:bodyPr/>
                    <a:lstStyle/>
                    <a:p>
                      <a:pPr algn="ctr" fontAlgn="b"/>
                      <a:r>
                        <a:rPr lang="en-US" sz="1800" b="0" i="0" u="none" strike="noStrike">
                          <a:effectLst/>
                          <a:latin typeface="+mn-lt"/>
                        </a:rPr>
                        <a:t>9.1</a:t>
                      </a:r>
                    </a:p>
                  </a:txBody>
                  <a:tcPr marL="9525" marR="9525" marT="9525" marB="0" anchor="ctr">
                    <a:lnR w="12700" cap="flat" cmpd="sng" algn="ctr">
                      <a:solidFill>
                        <a:schemeClr val="tx1"/>
                      </a:solidFill>
                      <a:prstDash val="solid"/>
                      <a:round/>
                      <a:headEnd type="none" w="med" len="med"/>
                      <a:tailEnd type="none" w="med" len="med"/>
                    </a:lnR>
                  </a:tcPr>
                </a:tc>
                <a:tc vMerge="1">
                  <a:txBody>
                    <a:bodyPr/>
                    <a:lstStyle/>
                    <a:p>
                      <a:pPr algn="r"/>
                      <a:endParaRPr lang="en-US" dirty="0">
                        <a:solidFill>
                          <a:schemeClr val="bg2">
                            <a:lumMod val="25000"/>
                          </a:schemeClr>
                        </a:solidFill>
                      </a:endParaRPr>
                    </a:p>
                  </a:txBody>
                  <a:tcPr/>
                </a:tc>
                <a:tc>
                  <a:txBody>
                    <a:bodyPr/>
                    <a:lstStyle/>
                    <a:p>
                      <a:r>
                        <a:rPr lang="en-US" sz="1800" dirty="0" smtClean="0">
                          <a:solidFill>
                            <a:schemeClr val="bg2">
                              <a:lumMod val="25000"/>
                            </a:schemeClr>
                          </a:solidFill>
                        </a:rPr>
                        <a:t>APH</a:t>
                      </a:r>
                      <a:endParaRPr lang="en-US" sz="1800" dirty="0">
                        <a:solidFill>
                          <a:schemeClr val="bg2">
                            <a:lumMod val="25000"/>
                          </a:schemeClr>
                        </a:solidFill>
                      </a:endParaRPr>
                    </a:p>
                  </a:txBody>
                  <a:tcPr/>
                </a:tc>
                <a:tc>
                  <a:txBody>
                    <a:bodyPr/>
                    <a:lstStyle/>
                    <a:p>
                      <a:pPr algn="ctr" fontAlgn="b"/>
                      <a:r>
                        <a:rPr lang="en-US" sz="1800" b="0" i="0" u="none" strike="noStrike" dirty="0">
                          <a:effectLst/>
                          <a:latin typeface="+mn-lt"/>
                        </a:rPr>
                        <a:t>0.8</a:t>
                      </a:r>
                    </a:p>
                  </a:txBody>
                  <a:tcPr marL="9525" marR="9525" marT="9525" marB="0" anchor="ctr">
                    <a:lnR w="12700" cap="flat" cmpd="sng" algn="ctr">
                      <a:solidFill>
                        <a:schemeClr val="tx1"/>
                      </a:solidFill>
                      <a:prstDash val="solid"/>
                      <a:round/>
                      <a:headEnd type="none" w="med" len="med"/>
                      <a:tailEnd type="none" w="med" len="med"/>
                    </a:lnR>
                  </a:tcPr>
                </a:tc>
              </a:tr>
              <a:tr h="327242">
                <a:tc vMerge="1">
                  <a:txBody>
                    <a:bodyPr/>
                    <a:lstStyle/>
                    <a:p>
                      <a:endParaRPr lang="en-US" dirty="0"/>
                    </a:p>
                  </a:txBody>
                  <a:tcPr/>
                </a:tc>
                <a:tc>
                  <a:txBody>
                    <a:bodyPr/>
                    <a:lstStyle/>
                    <a:p>
                      <a:r>
                        <a:rPr lang="en-US" sz="1800" dirty="0" smtClean="0">
                          <a:solidFill>
                            <a:schemeClr val="bg2">
                              <a:lumMod val="25000"/>
                            </a:schemeClr>
                          </a:solidFill>
                        </a:rPr>
                        <a:t>Rev</a:t>
                      </a:r>
                      <a:endParaRPr lang="en-US" sz="1800" dirty="0">
                        <a:solidFill>
                          <a:schemeClr val="bg2">
                            <a:lumMod val="25000"/>
                          </a:schemeClr>
                        </a:solidFill>
                      </a:endParaRPr>
                    </a:p>
                  </a:txBody>
                  <a:tcPr/>
                </a:tc>
                <a:tc>
                  <a:txBody>
                    <a:bodyPr/>
                    <a:lstStyle/>
                    <a:p>
                      <a:pPr algn="ctr" fontAlgn="b"/>
                      <a:r>
                        <a:rPr lang="en-US" sz="1800" b="0" i="0" u="none" strike="noStrike">
                          <a:effectLst/>
                          <a:latin typeface="+mn-lt"/>
                        </a:rPr>
                        <a:t>65.3</a:t>
                      </a:r>
                    </a:p>
                  </a:txBody>
                  <a:tcPr marL="9525" marR="9525" marT="9525" marB="0" anchor="ctr">
                    <a:lnR w="12700" cap="flat" cmpd="sng" algn="ctr">
                      <a:solidFill>
                        <a:schemeClr val="tx1"/>
                      </a:solidFill>
                      <a:prstDash val="solid"/>
                      <a:round/>
                      <a:headEnd type="none" w="med" len="med"/>
                      <a:tailEnd type="none" w="med" len="med"/>
                    </a:lnR>
                  </a:tcPr>
                </a:tc>
                <a:tc vMerge="1">
                  <a:txBody>
                    <a:bodyPr/>
                    <a:lstStyle/>
                    <a:p>
                      <a:endParaRPr lang="en-US" dirty="0"/>
                    </a:p>
                  </a:txBody>
                  <a:tcPr/>
                </a:tc>
                <a:tc>
                  <a:txBody>
                    <a:bodyPr/>
                    <a:lstStyle/>
                    <a:p>
                      <a:r>
                        <a:rPr lang="en-US" sz="1800" dirty="0" smtClean="0">
                          <a:solidFill>
                            <a:schemeClr val="bg2">
                              <a:lumMod val="25000"/>
                            </a:schemeClr>
                          </a:solidFill>
                        </a:rPr>
                        <a:t>Rev</a:t>
                      </a:r>
                      <a:endParaRPr lang="en-US" sz="1800" dirty="0">
                        <a:solidFill>
                          <a:schemeClr val="bg2">
                            <a:lumMod val="25000"/>
                          </a:schemeClr>
                        </a:solidFill>
                      </a:endParaRPr>
                    </a:p>
                  </a:txBody>
                  <a:tcPr/>
                </a:tc>
                <a:tc>
                  <a:txBody>
                    <a:bodyPr/>
                    <a:lstStyle/>
                    <a:p>
                      <a:pPr algn="ctr" fontAlgn="b"/>
                      <a:r>
                        <a:rPr lang="en-US" sz="1800" b="0" i="0" u="none" strike="noStrike">
                          <a:effectLst/>
                          <a:latin typeface="+mn-lt"/>
                        </a:rPr>
                        <a:t>52.4</a:t>
                      </a:r>
                    </a:p>
                  </a:txBody>
                  <a:tcPr marL="9525" marR="9525" marT="9525" marB="0" anchor="ctr">
                    <a:lnR w="12700" cap="flat" cmpd="sng" algn="ctr">
                      <a:solidFill>
                        <a:schemeClr val="tx1"/>
                      </a:solidFill>
                      <a:prstDash val="solid"/>
                      <a:round/>
                      <a:headEnd type="none" w="med" len="med"/>
                      <a:tailEnd type="none" w="med" len="med"/>
                    </a:lnR>
                  </a:tcPr>
                </a:tc>
                <a:tc vMerge="1">
                  <a:txBody>
                    <a:bodyPr/>
                    <a:lstStyle/>
                    <a:p>
                      <a:pPr algn="r"/>
                      <a:endParaRPr lang="en-US" dirty="0">
                        <a:solidFill>
                          <a:schemeClr val="bg2">
                            <a:lumMod val="25000"/>
                          </a:schemeClr>
                        </a:solidFill>
                      </a:endParaRPr>
                    </a:p>
                  </a:txBody>
                  <a:tcPr/>
                </a:tc>
                <a:tc>
                  <a:txBody>
                    <a:bodyPr/>
                    <a:lstStyle/>
                    <a:p>
                      <a:r>
                        <a:rPr lang="en-US" sz="1800" dirty="0" smtClean="0">
                          <a:solidFill>
                            <a:schemeClr val="bg2">
                              <a:lumMod val="25000"/>
                            </a:schemeClr>
                          </a:solidFill>
                        </a:rPr>
                        <a:t>Rev</a:t>
                      </a:r>
                      <a:endParaRPr lang="en-US" sz="1800" dirty="0">
                        <a:solidFill>
                          <a:schemeClr val="bg2">
                            <a:lumMod val="25000"/>
                          </a:schemeClr>
                        </a:solidFill>
                      </a:endParaRPr>
                    </a:p>
                  </a:txBody>
                  <a:tcPr/>
                </a:tc>
                <a:tc>
                  <a:txBody>
                    <a:bodyPr/>
                    <a:lstStyle/>
                    <a:p>
                      <a:pPr algn="ctr" fontAlgn="b"/>
                      <a:r>
                        <a:rPr lang="en-US" sz="1800" b="0" i="0" u="none" strike="noStrike" dirty="0">
                          <a:effectLst/>
                          <a:latin typeface="+mn-lt"/>
                        </a:rPr>
                        <a:t>1.5</a:t>
                      </a:r>
                    </a:p>
                  </a:txBody>
                  <a:tcPr marL="9525" marR="9525" marT="9525" marB="0" anchor="ctr">
                    <a:lnR w="12700" cap="flat" cmpd="sng" algn="ctr">
                      <a:solidFill>
                        <a:schemeClr val="tx1"/>
                      </a:solidFill>
                      <a:prstDash val="solid"/>
                      <a:round/>
                      <a:headEnd type="none" w="med" len="med"/>
                      <a:tailEnd type="none" w="med" len="med"/>
                    </a:lnR>
                  </a:tcPr>
                </a:tc>
              </a:tr>
              <a:tr h="327242">
                <a:tc vMerge="1">
                  <a:txBody>
                    <a:bodyPr/>
                    <a:lstStyle/>
                    <a:p>
                      <a:endParaRPr lang="en-US" dirty="0"/>
                    </a:p>
                  </a:txBody>
                  <a:tcPr/>
                </a:tc>
                <a:tc>
                  <a:txBody>
                    <a:bodyPr/>
                    <a:lstStyle/>
                    <a:p>
                      <a:r>
                        <a:rPr lang="en-US" sz="1800" dirty="0" smtClean="0">
                          <a:solidFill>
                            <a:schemeClr val="bg2">
                              <a:lumMod val="25000"/>
                            </a:schemeClr>
                          </a:solidFill>
                        </a:rPr>
                        <a:t>Total</a:t>
                      </a:r>
                      <a:endParaRPr lang="en-US" sz="1800" dirty="0">
                        <a:solidFill>
                          <a:schemeClr val="bg2">
                            <a:lumMod val="25000"/>
                          </a:schemeClr>
                        </a:solidFill>
                      </a:endParaRPr>
                    </a:p>
                  </a:txBody>
                  <a:tcPr>
                    <a:lnB w="12700" cmpd="sng">
                      <a:noFill/>
                    </a:lnB>
                  </a:tcPr>
                </a:tc>
                <a:tc>
                  <a:txBody>
                    <a:bodyPr/>
                    <a:lstStyle/>
                    <a:p>
                      <a:pPr algn="ctr" fontAlgn="b"/>
                      <a:r>
                        <a:rPr lang="en-US" sz="1800" b="0" i="0" u="none" strike="noStrike">
                          <a:effectLst/>
                          <a:latin typeface="+mn-lt"/>
                        </a:rPr>
                        <a:t>78.1</a:t>
                      </a:r>
                    </a:p>
                  </a:txBody>
                  <a:tcPr marL="9525" marR="9525" marT="9525" marB="0" anchor="ctr">
                    <a:lnR w="12700" cap="flat" cmpd="sng" algn="ctr">
                      <a:solidFill>
                        <a:schemeClr val="tx1"/>
                      </a:solidFill>
                      <a:prstDash val="solid"/>
                      <a:round/>
                      <a:headEnd type="none" w="med" len="med"/>
                      <a:tailEnd type="none" w="med" len="med"/>
                    </a:lnR>
                    <a:lnB w="12700" cmpd="sng">
                      <a:noFill/>
                    </a:lnB>
                  </a:tcPr>
                </a:tc>
                <a:tc vMerge="1">
                  <a:txBody>
                    <a:bodyPr/>
                    <a:lstStyle/>
                    <a:p>
                      <a:endParaRPr lang="en-US" dirty="0"/>
                    </a:p>
                  </a:txBody>
                  <a:tcPr/>
                </a:tc>
                <a:tc>
                  <a:txBody>
                    <a:bodyPr/>
                    <a:lstStyle/>
                    <a:p>
                      <a:r>
                        <a:rPr lang="en-US" sz="1800" dirty="0" smtClean="0">
                          <a:solidFill>
                            <a:schemeClr val="bg2">
                              <a:lumMod val="25000"/>
                            </a:schemeClr>
                          </a:solidFill>
                        </a:rPr>
                        <a:t>Total</a:t>
                      </a:r>
                      <a:endParaRPr lang="en-US" sz="1800" dirty="0">
                        <a:solidFill>
                          <a:schemeClr val="bg2">
                            <a:lumMod val="25000"/>
                          </a:schemeClr>
                        </a:solidFill>
                      </a:endParaRPr>
                    </a:p>
                  </a:txBody>
                  <a:tcPr>
                    <a:lnB w="12700" cmpd="sng">
                      <a:noFill/>
                    </a:lnB>
                  </a:tcPr>
                </a:tc>
                <a:tc>
                  <a:txBody>
                    <a:bodyPr/>
                    <a:lstStyle/>
                    <a:p>
                      <a:pPr algn="ctr" fontAlgn="b"/>
                      <a:r>
                        <a:rPr lang="en-US" sz="1800" b="0" i="0" u="none" strike="noStrike">
                          <a:effectLst/>
                          <a:latin typeface="+mn-lt"/>
                        </a:rPr>
                        <a:t>63.3</a:t>
                      </a:r>
                    </a:p>
                  </a:txBody>
                  <a:tcPr marL="9525" marR="9525" marT="9525" marB="0" anchor="ctr">
                    <a:lnR w="12700" cap="flat" cmpd="sng" algn="ctr">
                      <a:solidFill>
                        <a:schemeClr val="tx1"/>
                      </a:solidFill>
                      <a:prstDash val="solid"/>
                      <a:round/>
                      <a:headEnd type="none" w="med" len="med"/>
                      <a:tailEnd type="none" w="med" len="med"/>
                    </a:lnR>
                    <a:lnB w="12700" cmpd="sng">
                      <a:noFill/>
                    </a:lnB>
                  </a:tcPr>
                </a:tc>
                <a:tc vMerge="1">
                  <a:txBody>
                    <a:bodyPr/>
                    <a:lstStyle/>
                    <a:p>
                      <a:pPr algn="r"/>
                      <a:endParaRPr lang="en-US" dirty="0">
                        <a:solidFill>
                          <a:schemeClr val="bg2">
                            <a:lumMod val="25000"/>
                          </a:schemeClr>
                        </a:solidFill>
                      </a:endParaRPr>
                    </a:p>
                  </a:txBody>
                  <a:tcPr/>
                </a:tc>
                <a:tc>
                  <a:txBody>
                    <a:bodyPr/>
                    <a:lstStyle/>
                    <a:p>
                      <a:r>
                        <a:rPr lang="en-US" sz="1800" dirty="0" smtClean="0">
                          <a:solidFill>
                            <a:schemeClr val="bg2">
                              <a:lumMod val="25000"/>
                            </a:schemeClr>
                          </a:solidFill>
                        </a:rPr>
                        <a:t>Total</a:t>
                      </a:r>
                      <a:endParaRPr lang="en-US" sz="1800" dirty="0">
                        <a:solidFill>
                          <a:schemeClr val="bg2">
                            <a:lumMod val="25000"/>
                          </a:schemeClr>
                        </a:solidFill>
                      </a:endParaRPr>
                    </a:p>
                  </a:txBody>
                  <a:tcPr>
                    <a:lnB w="12700" cmpd="sng">
                      <a:noFill/>
                    </a:lnB>
                  </a:tcPr>
                </a:tc>
                <a:tc>
                  <a:txBody>
                    <a:bodyPr/>
                    <a:lstStyle/>
                    <a:p>
                      <a:pPr algn="ctr" fontAlgn="b"/>
                      <a:r>
                        <a:rPr lang="en-US" sz="1800" b="0" i="0" u="none" strike="noStrike" dirty="0">
                          <a:effectLst/>
                          <a:latin typeface="+mn-lt"/>
                        </a:rPr>
                        <a:t>2.3</a:t>
                      </a:r>
                    </a:p>
                  </a:txBody>
                  <a:tcPr marL="9525" marR="9525" marT="9525" marB="0" anchor="ctr">
                    <a:lnR w="12700" cap="flat" cmpd="sng" algn="ctr">
                      <a:solidFill>
                        <a:schemeClr val="tx1"/>
                      </a:solidFill>
                      <a:prstDash val="solid"/>
                      <a:round/>
                      <a:headEnd type="none" w="med" len="med"/>
                      <a:tailEnd type="none" w="med" len="med"/>
                    </a:lnR>
                    <a:lnB w="12700" cmpd="sng">
                      <a:noFill/>
                    </a:lnB>
                  </a:tcPr>
                </a:tc>
              </a:tr>
              <a:tr h="327242">
                <a:tc vMerge="1">
                  <a:txBody>
                    <a:bodyPr/>
                    <a:lstStyle/>
                    <a:p>
                      <a:pPr algn="ctr"/>
                      <a:endParaRPr lang="en-US" dirty="0">
                        <a:solidFill>
                          <a:schemeClr val="bg2">
                            <a:lumMod val="25000"/>
                          </a:schemeClr>
                        </a:solidFill>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bg2">
                              <a:lumMod val="25000"/>
                            </a:schemeClr>
                          </a:solidFill>
                          <a:latin typeface="+mn-lt"/>
                          <a:ea typeface="+mn-ea"/>
                          <a:cs typeface="+mn-cs"/>
                        </a:rPr>
                        <a:t>Partic</a:t>
                      </a:r>
                      <a:r>
                        <a:rPr lang="en-US" sz="1800" kern="1200" dirty="0" smtClean="0">
                          <a:solidFill>
                            <a:schemeClr val="bg2">
                              <a:lumMod val="25000"/>
                            </a:schemeClr>
                          </a:solidFill>
                          <a:latin typeface="+mn-lt"/>
                          <a:ea typeface="+mn-ea"/>
                          <a:cs typeface="+mn-cs"/>
                        </a:rPr>
                        <a:t>.</a:t>
                      </a:r>
                      <a:endParaRPr lang="en-US" sz="1800" kern="1200" dirty="0">
                        <a:solidFill>
                          <a:schemeClr val="bg2">
                            <a:lumMod val="25000"/>
                          </a:schemeClr>
                        </a:solidFill>
                        <a:latin typeface="+mn-lt"/>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a:effectLst/>
                          <a:latin typeface="+mn-lt"/>
                        </a:rPr>
                        <a:t>85%</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solidFill>
                          <a:schemeClr val="bg2">
                            <a:lumMod val="25000"/>
                          </a:schemeClr>
                        </a:solidFill>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bg2">
                              <a:lumMod val="25000"/>
                            </a:schemeClr>
                          </a:solidFill>
                        </a:rPr>
                        <a:t>Partic</a:t>
                      </a:r>
                      <a:r>
                        <a:rPr lang="en-US" sz="1800" dirty="0" smtClean="0">
                          <a:solidFill>
                            <a:schemeClr val="bg2">
                              <a:lumMod val="25000"/>
                            </a:schemeClr>
                          </a:solidFill>
                        </a:rPr>
                        <a:t>.</a:t>
                      </a:r>
                      <a:endParaRPr lang="en-US" sz="1800" dirty="0">
                        <a:solidFill>
                          <a:schemeClr val="bg2">
                            <a:lumMod val="25000"/>
                          </a:schemeClr>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a:effectLst/>
                          <a:latin typeface="+mn-lt"/>
                        </a:rPr>
                        <a:t>84%</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r"/>
                      <a:endParaRPr lang="en-US" dirty="0">
                        <a:solidFill>
                          <a:schemeClr val="bg2">
                            <a:lumMod val="2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bg2">
                              <a:lumMod val="25000"/>
                            </a:schemeClr>
                          </a:solidFill>
                        </a:rPr>
                        <a:t>Partic</a:t>
                      </a:r>
                      <a:r>
                        <a:rPr lang="en-US" sz="1800" dirty="0" smtClean="0">
                          <a:solidFill>
                            <a:schemeClr val="bg2">
                              <a:lumMod val="25000"/>
                            </a:schemeClr>
                          </a:solidFill>
                        </a:rPr>
                        <a:t>.</a:t>
                      </a:r>
                      <a:endParaRPr lang="en-US" sz="1800" dirty="0">
                        <a:solidFill>
                          <a:schemeClr val="bg2">
                            <a:lumMod val="25000"/>
                          </a:schemeClr>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effectLst/>
                          <a:latin typeface="+mn-lt"/>
                        </a:rPr>
                        <a:t>84%</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7242">
                <a:tc vMerge="1">
                  <a:txBody>
                    <a:bodyPr/>
                    <a:lstStyle/>
                    <a:p>
                      <a:pPr algn="ctr"/>
                      <a:endParaRPr lang="en-US" dirty="0">
                        <a:solidFill>
                          <a:schemeClr val="bg2">
                            <a:lumMod val="25000"/>
                          </a:schemeClr>
                        </a:solidFill>
                      </a:endParaRPr>
                    </a:p>
                  </a:txBody>
                  <a:tcPr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solidFill>
                            <a:schemeClr val="bg2">
                              <a:lumMod val="25000"/>
                            </a:schemeClr>
                          </a:solidFill>
                        </a:rPr>
                        <a:t>% BUP</a:t>
                      </a:r>
                      <a:endParaRPr lang="en-US" sz="1800" dirty="0">
                        <a:solidFill>
                          <a:schemeClr val="bg2">
                            <a:lumMod val="25000"/>
                          </a:schemeClr>
                        </a:solidFill>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mn-lt"/>
                        </a:rPr>
                        <a:t>95%</a:t>
                      </a:r>
                    </a:p>
                  </a:txBody>
                  <a:tcPr marL="9525" marR="9525" marT="9525"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dirty="0">
                        <a:solidFill>
                          <a:schemeClr val="bg2">
                            <a:lumMod val="25000"/>
                          </a:schemeClr>
                        </a:solidFill>
                      </a:endParaRPr>
                    </a:p>
                  </a:txBody>
                  <a:tcPr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lumMod val="25000"/>
                            </a:schemeClr>
                          </a:solidFill>
                        </a:rPr>
                        <a:t>% BUP</a:t>
                      </a:r>
                      <a:endParaRPr lang="en-US" sz="1800" dirty="0">
                        <a:solidFill>
                          <a:schemeClr val="bg2">
                            <a:lumMod val="25000"/>
                          </a:schemeClr>
                        </a:solidFill>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mn-lt"/>
                        </a:rPr>
                        <a:t>94%</a:t>
                      </a:r>
                    </a:p>
                  </a:txBody>
                  <a:tcPr marL="9525" marR="9525" marT="9525"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dirty="0">
                        <a:solidFill>
                          <a:schemeClr val="bg2">
                            <a:lumMod val="25000"/>
                          </a:schemeClr>
                        </a:solidFill>
                      </a:endParaRPr>
                    </a:p>
                  </a:txBody>
                  <a:tcPr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lumMod val="25000"/>
                            </a:schemeClr>
                          </a:solidFill>
                        </a:rPr>
                        <a:t>% BUP</a:t>
                      </a:r>
                      <a:endParaRPr lang="en-US" sz="1800" dirty="0">
                        <a:solidFill>
                          <a:schemeClr val="bg2">
                            <a:lumMod val="25000"/>
                          </a:schemeClr>
                        </a:solidFill>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mn-lt"/>
                        </a:rPr>
                        <a:t>57%</a:t>
                      </a:r>
                    </a:p>
                  </a:txBody>
                  <a:tcPr marL="9525" marR="9525" marT="9525"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966">
                <a:tc rowSpan="6">
                  <a:txBody>
                    <a:bodyPr/>
                    <a:lstStyle/>
                    <a:p>
                      <a:pPr algn="ctr"/>
                      <a:r>
                        <a:rPr lang="en-US" sz="1800" baseline="0" dirty="0" smtClean="0">
                          <a:solidFill>
                            <a:schemeClr val="bg2">
                              <a:lumMod val="25000"/>
                            </a:schemeClr>
                          </a:solidFill>
                          <a:latin typeface="Modern No. 20" pitchFamily="18" charset="0"/>
                        </a:rPr>
                        <a:t>Cotton</a:t>
                      </a:r>
                    </a:p>
                  </a:txBody>
                  <a:tcPr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solidFill>
                            <a:schemeClr val="bg2">
                              <a:lumMod val="25000"/>
                            </a:schemeClr>
                          </a:solidFill>
                        </a:rPr>
                        <a:t>Group</a:t>
                      </a:r>
                      <a:endParaRPr lang="en-US" sz="1800" dirty="0">
                        <a:solidFill>
                          <a:schemeClr val="bg2">
                            <a:lumMod val="25000"/>
                          </a:schemeClr>
                        </a:solidFill>
                      </a:endParaRPr>
                    </a:p>
                  </a:txBody>
                  <a:tcP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a:effectLst/>
                          <a:latin typeface="+mn-lt"/>
                        </a:rPr>
                        <a:t>0.0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6">
                  <a:txBody>
                    <a:bodyPr/>
                    <a:lstStyle/>
                    <a:p>
                      <a:pPr algn="ctr"/>
                      <a:r>
                        <a:rPr lang="en-US" sz="1800" dirty="0" smtClean="0">
                          <a:solidFill>
                            <a:schemeClr val="bg2">
                              <a:lumMod val="25000"/>
                            </a:schemeClr>
                          </a:solidFill>
                          <a:latin typeface="Modern No. 20" pitchFamily="18" charset="0"/>
                        </a:rPr>
                        <a:t>Wheat</a:t>
                      </a:r>
                      <a:endParaRPr lang="en-US" sz="1800" dirty="0">
                        <a:solidFill>
                          <a:schemeClr val="bg2">
                            <a:lumMod val="25000"/>
                          </a:schemeClr>
                        </a:solidFill>
                        <a:latin typeface="Modern No. 20" pitchFamily="18" charset="0"/>
                      </a:endParaRPr>
                    </a:p>
                  </a:txBody>
                  <a:tcPr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solidFill>
                            <a:schemeClr val="bg2">
                              <a:lumMod val="25000"/>
                            </a:schemeClr>
                          </a:solidFill>
                        </a:rPr>
                        <a:t>Group</a:t>
                      </a:r>
                      <a:endParaRPr lang="en-US" sz="1800" dirty="0">
                        <a:solidFill>
                          <a:schemeClr val="bg2">
                            <a:lumMod val="25000"/>
                          </a:schemeClr>
                        </a:solidFill>
                      </a:endParaRPr>
                    </a:p>
                  </a:txBody>
                  <a:tcP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a:effectLst/>
                          <a:latin typeface="+mn-lt"/>
                        </a:rPr>
                        <a:t>0.1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6" gridSpan="3">
                  <a:txBody>
                    <a:bodyPr/>
                    <a:lstStyle/>
                    <a:p>
                      <a:pPr algn="r"/>
                      <a:endParaRPr lang="en-US" sz="180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rowSpan="6" hMerge="1">
                  <a:txBody>
                    <a:bodyPr/>
                    <a:lstStyle/>
                    <a:p>
                      <a:pPr algn="r"/>
                      <a:endParaRPr lang="en-US" sz="1800" dirty="0">
                        <a:solidFill>
                          <a:schemeClr val="bg2">
                            <a:lumMod val="25000"/>
                          </a:schemeClr>
                        </a:solidFill>
                      </a:endParaRPr>
                    </a:p>
                  </a:txBody>
                  <a:tcPr>
                    <a:lnT w="12700" cap="flat" cmpd="sng" algn="ctr">
                      <a:solidFill>
                        <a:schemeClr val="tx1"/>
                      </a:solidFill>
                      <a:prstDash val="solid"/>
                      <a:round/>
                      <a:headEnd type="none" w="med" len="med"/>
                      <a:tailEnd type="none" w="med" len="med"/>
                    </a:lnT>
                    <a:noFill/>
                  </a:tcPr>
                </a:tc>
                <a:tc rowSpan="6" hMerge="1">
                  <a:txBody>
                    <a:bodyPr/>
                    <a:lstStyle/>
                    <a:p>
                      <a:pPr algn="r"/>
                      <a:endParaRPr lang="en-US" sz="1800" dirty="0">
                        <a:solidFill>
                          <a:schemeClr val="bg2">
                            <a:lumMod val="25000"/>
                          </a:schemeClr>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59966">
                <a:tc vMerge="1">
                  <a:txBody>
                    <a:bodyPr/>
                    <a:lstStyle/>
                    <a:p>
                      <a:endParaRPr lang="en-US" dirty="0"/>
                    </a:p>
                  </a:txBody>
                  <a:tcPr/>
                </a:tc>
                <a:tc>
                  <a:txBody>
                    <a:bodyPr/>
                    <a:lstStyle/>
                    <a:p>
                      <a:r>
                        <a:rPr lang="en-US" sz="1800" dirty="0" smtClean="0">
                          <a:solidFill>
                            <a:schemeClr val="bg2">
                              <a:lumMod val="25000"/>
                            </a:schemeClr>
                          </a:solidFill>
                        </a:rPr>
                        <a:t>APH</a:t>
                      </a:r>
                      <a:endParaRPr lang="en-US" sz="1800" dirty="0">
                        <a:solidFill>
                          <a:schemeClr val="bg2">
                            <a:lumMod val="25000"/>
                          </a:schemeClr>
                        </a:solidFill>
                      </a:endParaRPr>
                    </a:p>
                  </a:txBody>
                  <a:tcPr/>
                </a:tc>
                <a:tc>
                  <a:txBody>
                    <a:bodyPr/>
                    <a:lstStyle/>
                    <a:p>
                      <a:pPr algn="ctr" fontAlgn="b"/>
                      <a:r>
                        <a:rPr lang="en-US" sz="1800" b="0" i="0" u="none" strike="noStrike">
                          <a:effectLst/>
                          <a:latin typeface="+mn-lt"/>
                        </a:rPr>
                        <a:t>4.4</a:t>
                      </a:r>
                    </a:p>
                  </a:txBody>
                  <a:tcPr marL="9525" marR="9525" marT="9525" marB="0" anchor="ctr">
                    <a:lnR w="12700" cap="flat" cmpd="sng" algn="ctr">
                      <a:solidFill>
                        <a:schemeClr val="tx1"/>
                      </a:solidFill>
                      <a:prstDash val="solid"/>
                      <a:round/>
                      <a:headEnd type="none" w="med" len="med"/>
                      <a:tailEnd type="none" w="med" len="med"/>
                    </a:lnR>
                  </a:tcPr>
                </a:tc>
                <a:tc vMerge="1">
                  <a:txBody>
                    <a:bodyPr/>
                    <a:lstStyle/>
                    <a:p>
                      <a:endParaRPr lang="en-US" dirty="0"/>
                    </a:p>
                  </a:txBody>
                  <a:tcPr/>
                </a:tc>
                <a:tc>
                  <a:txBody>
                    <a:bodyPr/>
                    <a:lstStyle/>
                    <a:p>
                      <a:r>
                        <a:rPr lang="en-US" sz="1800" dirty="0" smtClean="0">
                          <a:solidFill>
                            <a:schemeClr val="bg2">
                              <a:lumMod val="25000"/>
                            </a:schemeClr>
                          </a:solidFill>
                        </a:rPr>
                        <a:t>APH</a:t>
                      </a:r>
                      <a:endParaRPr lang="en-US" sz="1800" dirty="0">
                        <a:solidFill>
                          <a:schemeClr val="bg2">
                            <a:lumMod val="25000"/>
                          </a:schemeClr>
                        </a:solidFill>
                      </a:endParaRPr>
                    </a:p>
                  </a:txBody>
                  <a:tcPr/>
                </a:tc>
                <a:tc>
                  <a:txBody>
                    <a:bodyPr/>
                    <a:lstStyle/>
                    <a:p>
                      <a:pPr algn="ctr" fontAlgn="b"/>
                      <a:r>
                        <a:rPr lang="en-US" sz="1800" b="0" i="0" u="none" strike="noStrike">
                          <a:effectLst/>
                          <a:latin typeface="+mn-lt"/>
                        </a:rPr>
                        <a:t>9.3</a:t>
                      </a:r>
                    </a:p>
                  </a:txBody>
                  <a:tcPr marL="9525" marR="9525" marT="9525" marB="0" anchor="ctr">
                    <a:lnR w="12700" cap="flat" cmpd="sng" algn="ctr">
                      <a:solidFill>
                        <a:schemeClr val="tx1"/>
                      </a:solidFill>
                      <a:prstDash val="solid"/>
                      <a:round/>
                      <a:headEnd type="none" w="med" len="med"/>
                      <a:tailEnd type="none" w="med" len="med"/>
                    </a:lnR>
                  </a:tcPr>
                </a:tc>
                <a:tc gridSpan="3" vMerge="1">
                  <a:txBody>
                    <a:bodyPr/>
                    <a:lstStyle/>
                    <a:p>
                      <a:pPr algn="r"/>
                      <a:endParaRPr lang="en-US" sz="1800" dirty="0">
                        <a:solidFill>
                          <a:schemeClr val="bg2">
                            <a:lumMod val="25000"/>
                          </a:schemeClr>
                        </a:solidFill>
                      </a:endParaRPr>
                    </a:p>
                  </a:txBody>
                  <a:tcPr>
                    <a:lnL w="12700" cap="flat" cmpd="sng" algn="ctr">
                      <a:solidFill>
                        <a:schemeClr val="tx1"/>
                      </a:solidFill>
                      <a:prstDash val="solid"/>
                      <a:round/>
                      <a:headEnd type="none" w="med" len="med"/>
                      <a:tailEnd type="none" w="med" len="med"/>
                    </a:lnL>
                    <a:noFill/>
                  </a:tcPr>
                </a:tc>
                <a:tc hMerge="1" vMerge="1">
                  <a:txBody>
                    <a:bodyPr/>
                    <a:lstStyle/>
                    <a:p>
                      <a:pPr algn="r"/>
                      <a:endParaRPr lang="en-US" sz="1800" dirty="0">
                        <a:solidFill>
                          <a:schemeClr val="bg2">
                            <a:lumMod val="25000"/>
                          </a:schemeClr>
                        </a:solidFill>
                      </a:endParaRPr>
                    </a:p>
                  </a:txBody>
                  <a:tcPr>
                    <a:noFill/>
                  </a:tcPr>
                </a:tc>
                <a:tc hMerge="1" vMerge="1">
                  <a:txBody>
                    <a:bodyPr/>
                    <a:lstStyle/>
                    <a:p>
                      <a:pPr algn="r"/>
                      <a:endParaRPr lang="en-US" sz="1800" dirty="0">
                        <a:solidFill>
                          <a:schemeClr val="bg2">
                            <a:lumMod val="25000"/>
                          </a:schemeClr>
                        </a:solidFill>
                      </a:endParaRPr>
                    </a:p>
                  </a:txBody>
                  <a:tcPr>
                    <a:lnR w="12700" cap="flat" cmpd="sng" algn="ctr">
                      <a:solidFill>
                        <a:schemeClr val="tx1"/>
                      </a:solidFill>
                      <a:prstDash val="solid"/>
                      <a:round/>
                      <a:headEnd type="none" w="med" len="med"/>
                      <a:tailEnd type="none" w="med" len="med"/>
                    </a:lnR>
                    <a:noFill/>
                  </a:tcPr>
                </a:tc>
              </a:tr>
              <a:tr h="359966">
                <a:tc vMerge="1">
                  <a:txBody>
                    <a:bodyPr/>
                    <a:lstStyle/>
                    <a:p>
                      <a:endParaRPr lang="en-US" dirty="0"/>
                    </a:p>
                  </a:txBody>
                  <a:tcPr/>
                </a:tc>
                <a:tc>
                  <a:txBody>
                    <a:bodyPr/>
                    <a:lstStyle/>
                    <a:p>
                      <a:r>
                        <a:rPr lang="en-US" sz="1800" dirty="0" smtClean="0">
                          <a:solidFill>
                            <a:schemeClr val="bg2">
                              <a:lumMod val="25000"/>
                            </a:schemeClr>
                          </a:solidFill>
                        </a:rPr>
                        <a:t>Rev</a:t>
                      </a:r>
                      <a:endParaRPr lang="en-US" sz="1800" dirty="0">
                        <a:solidFill>
                          <a:schemeClr val="bg2">
                            <a:lumMod val="25000"/>
                          </a:schemeClr>
                        </a:solidFill>
                      </a:endParaRPr>
                    </a:p>
                  </a:txBody>
                  <a:tcPr/>
                </a:tc>
                <a:tc>
                  <a:txBody>
                    <a:bodyPr/>
                    <a:lstStyle/>
                    <a:p>
                      <a:pPr algn="ctr" fontAlgn="b"/>
                      <a:r>
                        <a:rPr lang="en-US" sz="1800" b="0" i="0" u="none" strike="noStrike">
                          <a:effectLst/>
                          <a:latin typeface="+mn-lt"/>
                        </a:rPr>
                        <a:t>9.2</a:t>
                      </a:r>
                    </a:p>
                  </a:txBody>
                  <a:tcPr marL="9525" marR="9525" marT="9525" marB="0" anchor="ctr">
                    <a:lnR w="12700" cap="flat" cmpd="sng" algn="ctr">
                      <a:solidFill>
                        <a:schemeClr val="tx1"/>
                      </a:solidFill>
                      <a:prstDash val="solid"/>
                      <a:round/>
                      <a:headEnd type="none" w="med" len="med"/>
                      <a:tailEnd type="none" w="med" len="med"/>
                    </a:lnR>
                  </a:tcPr>
                </a:tc>
                <a:tc vMerge="1">
                  <a:txBody>
                    <a:bodyPr/>
                    <a:lstStyle/>
                    <a:p>
                      <a:endParaRPr lang="en-US" dirty="0"/>
                    </a:p>
                  </a:txBody>
                  <a:tcPr/>
                </a:tc>
                <a:tc>
                  <a:txBody>
                    <a:bodyPr/>
                    <a:lstStyle/>
                    <a:p>
                      <a:r>
                        <a:rPr lang="en-US" sz="1800" dirty="0" smtClean="0">
                          <a:solidFill>
                            <a:schemeClr val="bg2">
                              <a:lumMod val="25000"/>
                            </a:schemeClr>
                          </a:solidFill>
                        </a:rPr>
                        <a:t>Rev</a:t>
                      </a:r>
                      <a:endParaRPr lang="en-US" sz="1800" dirty="0">
                        <a:solidFill>
                          <a:schemeClr val="bg2">
                            <a:lumMod val="25000"/>
                          </a:schemeClr>
                        </a:solidFill>
                      </a:endParaRPr>
                    </a:p>
                  </a:txBody>
                  <a:tcPr/>
                </a:tc>
                <a:tc>
                  <a:txBody>
                    <a:bodyPr/>
                    <a:lstStyle/>
                    <a:p>
                      <a:pPr algn="ctr" fontAlgn="b"/>
                      <a:r>
                        <a:rPr lang="en-US" sz="1800" b="0" i="0" u="none" strike="noStrike">
                          <a:effectLst/>
                          <a:latin typeface="+mn-lt"/>
                        </a:rPr>
                        <a:t>38.1</a:t>
                      </a:r>
                    </a:p>
                  </a:txBody>
                  <a:tcPr marL="9525" marR="9525" marT="9525" marB="0" anchor="ctr">
                    <a:lnR w="12700" cap="flat" cmpd="sng" algn="ctr">
                      <a:solidFill>
                        <a:schemeClr val="tx1"/>
                      </a:solidFill>
                      <a:prstDash val="solid"/>
                      <a:round/>
                      <a:headEnd type="none" w="med" len="med"/>
                      <a:tailEnd type="none" w="med" len="med"/>
                    </a:lnR>
                  </a:tcPr>
                </a:tc>
                <a:tc gridSpan="3" vMerge="1">
                  <a:txBody>
                    <a:bodyPr/>
                    <a:lstStyle/>
                    <a:p>
                      <a:pPr algn="r"/>
                      <a:endParaRPr lang="en-US" sz="1800" dirty="0">
                        <a:solidFill>
                          <a:schemeClr val="bg2">
                            <a:lumMod val="25000"/>
                          </a:schemeClr>
                        </a:solidFill>
                      </a:endParaRPr>
                    </a:p>
                  </a:txBody>
                  <a:tcPr>
                    <a:lnL w="12700" cap="flat" cmpd="sng" algn="ctr">
                      <a:solidFill>
                        <a:schemeClr val="tx1"/>
                      </a:solidFill>
                      <a:prstDash val="solid"/>
                      <a:round/>
                      <a:headEnd type="none" w="med" len="med"/>
                      <a:tailEnd type="none" w="med" len="med"/>
                    </a:lnL>
                    <a:noFill/>
                  </a:tcPr>
                </a:tc>
                <a:tc hMerge="1" vMerge="1">
                  <a:txBody>
                    <a:bodyPr/>
                    <a:lstStyle/>
                    <a:p>
                      <a:pPr algn="r"/>
                      <a:endParaRPr lang="en-US" sz="1800" dirty="0">
                        <a:solidFill>
                          <a:schemeClr val="bg2">
                            <a:lumMod val="25000"/>
                          </a:schemeClr>
                        </a:solidFill>
                      </a:endParaRPr>
                    </a:p>
                  </a:txBody>
                  <a:tcPr>
                    <a:noFill/>
                  </a:tcPr>
                </a:tc>
                <a:tc hMerge="1" vMerge="1">
                  <a:txBody>
                    <a:bodyPr/>
                    <a:lstStyle/>
                    <a:p>
                      <a:pPr algn="r"/>
                      <a:endParaRPr lang="en-US" sz="1800" dirty="0">
                        <a:solidFill>
                          <a:schemeClr val="bg2">
                            <a:lumMod val="25000"/>
                          </a:schemeClr>
                        </a:solidFill>
                      </a:endParaRPr>
                    </a:p>
                  </a:txBody>
                  <a:tcPr>
                    <a:lnR w="12700" cap="flat" cmpd="sng" algn="ctr">
                      <a:solidFill>
                        <a:schemeClr val="tx1"/>
                      </a:solidFill>
                      <a:prstDash val="solid"/>
                      <a:round/>
                      <a:headEnd type="none" w="med" len="med"/>
                      <a:tailEnd type="none" w="med" len="med"/>
                    </a:lnR>
                    <a:noFill/>
                  </a:tcPr>
                </a:tc>
              </a:tr>
              <a:tr h="359966">
                <a:tc vMerge="1">
                  <a:txBody>
                    <a:bodyPr/>
                    <a:lstStyle/>
                    <a:p>
                      <a:endParaRPr lang="en-US" dirty="0"/>
                    </a:p>
                  </a:txBody>
                  <a:tcPr/>
                </a:tc>
                <a:tc>
                  <a:txBody>
                    <a:bodyPr/>
                    <a:lstStyle/>
                    <a:p>
                      <a:r>
                        <a:rPr lang="en-US" sz="1800" dirty="0" smtClean="0">
                          <a:solidFill>
                            <a:schemeClr val="bg2">
                              <a:lumMod val="25000"/>
                            </a:schemeClr>
                          </a:solidFill>
                        </a:rPr>
                        <a:t>Total</a:t>
                      </a:r>
                      <a:endParaRPr lang="en-US" sz="1800" dirty="0">
                        <a:solidFill>
                          <a:schemeClr val="bg2">
                            <a:lumMod val="25000"/>
                          </a:schemeClr>
                        </a:solidFill>
                      </a:endParaRPr>
                    </a:p>
                  </a:txBody>
                  <a:tcPr/>
                </a:tc>
                <a:tc>
                  <a:txBody>
                    <a:bodyPr/>
                    <a:lstStyle/>
                    <a:p>
                      <a:pPr algn="ctr" fontAlgn="b"/>
                      <a:r>
                        <a:rPr lang="en-US" sz="1800" b="0" i="0" u="none" strike="noStrike">
                          <a:effectLst/>
                          <a:latin typeface="+mn-lt"/>
                        </a:rPr>
                        <a:t>13.5</a:t>
                      </a:r>
                    </a:p>
                  </a:txBody>
                  <a:tcPr marL="9525" marR="9525" marT="9525" marB="0" anchor="ctr">
                    <a:lnR w="12700" cap="flat" cmpd="sng" algn="ctr">
                      <a:solidFill>
                        <a:schemeClr val="tx1"/>
                      </a:solidFill>
                      <a:prstDash val="solid"/>
                      <a:round/>
                      <a:headEnd type="none" w="med" len="med"/>
                      <a:tailEnd type="none" w="med" len="med"/>
                    </a:lnR>
                  </a:tcPr>
                </a:tc>
                <a:tc vMerge="1">
                  <a:txBody>
                    <a:bodyPr/>
                    <a:lstStyle/>
                    <a:p>
                      <a:endParaRPr lang="en-US" dirty="0"/>
                    </a:p>
                  </a:txBody>
                  <a:tcPr/>
                </a:tc>
                <a:tc>
                  <a:txBody>
                    <a:bodyPr/>
                    <a:lstStyle/>
                    <a:p>
                      <a:r>
                        <a:rPr lang="en-US" sz="1800" dirty="0" smtClean="0">
                          <a:solidFill>
                            <a:schemeClr val="bg2">
                              <a:lumMod val="25000"/>
                            </a:schemeClr>
                          </a:solidFill>
                        </a:rPr>
                        <a:t>Total</a:t>
                      </a:r>
                      <a:endParaRPr lang="en-US" sz="1800" dirty="0">
                        <a:solidFill>
                          <a:schemeClr val="bg2">
                            <a:lumMod val="25000"/>
                          </a:schemeClr>
                        </a:solidFill>
                      </a:endParaRPr>
                    </a:p>
                  </a:txBody>
                  <a:tcPr/>
                </a:tc>
                <a:tc>
                  <a:txBody>
                    <a:bodyPr/>
                    <a:lstStyle/>
                    <a:p>
                      <a:pPr algn="ctr" fontAlgn="b"/>
                      <a:r>
                        <a:rPr lang="en-US" sz="1800" b="0" i="0" u="none" strike="noStrike">
                          <a:effectLst/>
                          <a:latin typeface="+mn-lt"/>
                        </a:rPr>
                        <a:t>47.5</a:t>
                      </a:r>
                    </a:p>
                  </a:txBody>
                  <a:tcPr marL="9525" marR="9525" marT="9525" marB="0" anchor="ctr">
                    <a:lnR w="12700" cap="flat" cmpd="sng" algn="ctr">
                      <a:solidFill>
                        <a:schemeClr val="tx1"/>
                      </a:solidFill>
                      <a:prstDash val="solid"/>
                      <a:round/>
                      <a:headEnd type="none" w="med" len="med"/>
                      <a:tailEnd type="none" w="med" len="med"/>
                    </a:lnR>
                  </a:tcPr>
                </a:tc>
                <a:tc gridSpan="3" vMerge="1">
                  <a:txBody>
                    <a:bodyPr/>
                    <a:lstStyle/>
                    <a:p>
                      <a:pPr algn="r"/>
                      <a:endParaRPr lang="en-US" sz="1800" dirty="0">
                        <a:solidFill>
                          <a:schemeClr val="bg2">
                            <a:lumMod val="25000"/>
                          </a:schemeClr>
                        </a:solidFill>
                      </a:endParaRPr>
                    </a:p>
                  </a:txBody>
                  <a:tcPr>
                    <a:lnL w="12700" cap="flat" cmpd="sng" algn="ctr">
                      <a:solidFill>
                        <a:schemeClr val="tx1"/>
                      </a:solidFill>
                      <a:prstDash val="solid"/>
                      <a:round/>
                      <a:headEnd type="none" w="med" len="med"/>
                      <a:tailEnd type="none" w="med" len="med"/>
                    </a:lnL>
                    <a:noFill/>
                  </a:tcPr>
                </a:tc>
                <a:tc hMerge="1" vMerge="1">
                  <a:txBody>
                    <a:bodyPr/>
                    <a:lstStyle/>
                    <a:p>
                      <a:pPr algn="r"/>
                      <a:endParaRPr lang="en-US" sz="1800" dirty="0">
                        <a:solidFill>
                          <a:schemeClr val="bg2">
                            <a:lumMod val="25000"/>
                          </a:schemeClr>
                        </a:solidFill>
                      </a:endParaRPr>
                    </a:p>
                  </a:txBody>
                  <a:tcPr>
                    <a:noFill/>
                  </a:tcPr>
                </a:tc>
                <a:tc hMerge="1" vMerge="1">
                  <a:txBody>
                    <a:bodyPr/>
                    <a:lstStyle/>
                    <a:p>
                      <a:pPr algn="r"/>
                      <a:endParaRPr lang="en-US" sz="1800" dirty="0">
                        <a:solidFill>
                          <a:schemeClr val="bg2">
                            <a:lumMod val="25000"/>
                          </a:schemeClr>
                        </a:solidFill>
                      </a:endParaRPr>
                    </a:p>
                  </a:txBody>
                  <a:tcPr>
                    <a:lnR w="12700" cap="flat" cmpd="sng" algn="ctr">
                      <a:solidFill>
                        <a:schemeClr val="tx1"/>
                      </a:solidFill>
                      <a:prstDash val="solid"/>
                      <a:round/>
                      <a:headEnd type="none" w="med" len="med"/>
                      <a:tailEnd type="none" w="med" len="med"/>
                    </a:lnR>
                    <a:noFill/>
                  </a:tcPr>
                </a:tc>
              </a:tr>
              <a:tr h="359966">
                <a:tc vMerge="1">
                  <a:txBody>
                    <a:bodyPr/>
                    <a:lstStyle/>
                    <a:p>
                      <a:pPr algn="ctr"/>
                      <a:endParaRPr lang="en-US" baseline="0" dirty="0" smtClean="0">
                        <a:solidFill>
                          <a:schemeClr val="bg2">
                            <a:lumMod val="25000"/>
                          </a:schemeClr>
                        </a:solidFill>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bg2">
                              <a:lumMod val="25000"/>
                            </a:schemeClr>
                          </a:solidFill>
                        </a:rPr>
                        <a:t>Partic</a:t>
                      </a:r>
                      <a:r>
                        <a:rPr lang="en-US" sz="1800" dirty="0" smtClean="0">
                          <a:solidFill>
                            <a:schemeClr val="bg2">
                              <a:lumMod val="25000"/>
                            </a:schemeClr>
                          </a:solidFill>
                        </a:rPr>
                        <a:t>.</a:t>
                      </a:r>
                    </a:p>
                  </a:txBody>
                  <a:tcPr/>
                </a:tc>
                <a:tc>
                  <a:txBody>
                    <a:bodyPr/>
                    <a:lstStyle/>
                    <a:p>
                      <a:pPr algn="ctr" fontAlgn="b"/>
                      <a:r>
                        <a:rPr lang="en-US" sz="1800" b="0" i="0" u="none" strike="noStrike">
                          <a:effectLst/>
                          <a:latin typeface="+mn-lt"/>
                        </a:rPr>
                        <a:t>94%</a:t>
                      </a:r>
                    </a:p>
                  </a:txBody>
                  <a:tcPr marL="9525" marR="9525" marT="9525" marB="0" anchor="ctr">
                    <a:lnR w="12700" cap="flat" cmpd="sng" algn="ctr">
                      <a:solidFill>
                        <a:schemeClr val="tx1"/>
                      </a:solidFill>
                      <a:prstDash val="solid"/>
                      <a:round/>
                      <a:headEnd type="none" w="med" len="med"/>
                      <a:tailEnd type="none" w="med" len="med"/>
                    </a:lnR>
                  </a:tcPr>
                </a:tc>
                <a:tc vMerge="1">
                  <a:txBody>
                    <a:bodyPr/>
                    <a:lstStyle/>
                    <a:p>
                      <a:pPr algn="ctr"/>
                      <a:endParaRPr lang="en-US" dirty="0">
                        <a:solidFill>
                          <a:schemeClr val="bg2">
                            <a:lumMod val="25000"/>
                          </a:schemeClr>
                        </a:solidFill>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bg2">
                              <a:lumMod val="25000"/>
                            </a:schemeClr>
                          </a:solidFill>
                        </a:rPr>
                        <a:t>Partic</a:t>
                      </a:r>
                      <a:r>
                        <a:rPr lang="en-US" sz="1800" dirty="0" smtClean="0">
                          <a:solidFill>
                            <a:schemeClr val="bg2">
                              <a:lumMod val="25000"/>
                            </a:schemeClr>
                          </a:solidFill>
                        </a:rPr>
                        <a:t>.</a:t>
                      </a:r>
                    </a:p>
                  </a:txBody>
                  <a:tcPr/>
                </a:tc>
                <a:tc>
                  <a:txBody>
                    <a:bodyPr/>
                    <a:lstStyle/>
                    <a:p>
                      <a:pPr algn="ctr" fontAlgn="b"/>
                      <a:r>
                        <a:rPr lang="en-US" sz="1800" b="0" i="0" u="none" strike="noStrike">
                          <a:effectLst/>
                          <a:latin typeface="+mn-lt"/>
                        </a:rPr>
                        <a:t>87%</a:t>
                      </a:r>
                    </a:p>
                  </a:txBody>
                  <a:tcPr marL="9525" marR="9525" marT="9525" marB="0" anchor="ctr">
                    <a:lnR w="12700" cap="flat" cmpd="sng" algn="ctr">
                      <a:solidFill>
                        <a:schemeClr val="tx1"/>
                      </a:solidFill>
                      <a:prstDash val="solid"/>
                      <a:round/>
                      <a:headEnd type="none" w="med" len="med"/>
                      <a:tailEnd type="none" w="med" len="med"/>
                    </a:lnR>
                  </a:tcPr>
                </a:tc>
                <a:tc gridSpan="3" vMerge="1">
                  <a:txBody>
                    <a:bodyPr/>
                    <a:lstStyle/>
                    <a:p>
                      <a:pPr algn="r"/>
                      <a:endParaRPr lang="en-US" sz="1800" dirty="0">
                        <a:solidFill>
                          <a:schemeClr val="bg2">
                            <a:lumMod val="25000"/>
                          </a:schemeClr>
                        </a:solidFill>
                      </a:endParaRPr>
                    </a:p>
                  </a:txBody>
                  <a:tcPr>
                    <a:lnL w="12700" cap="flat" cmpd="sng" algn="ctr">
                      <a:solidFill>
                        <a:schemeClr val="tx1"/>
                      </a:solidFill>
                      <a:prstDash val="solid"/>
                      <a:round/>
                      <a:headEnd type="none" w="med" len="med"/>
                      <a:tailEnd type="none" w="med" len="med"/>
                    </a:lnL>
                    <a:noFill/>
                  </a:tcPr>
                </a:tc>
                <a:tc hMerge="1" vMerge="1">
                  <a:txBody>
                    <a:bodyPr/>
                    <a:lstStyle/>
                    <a:p>
                      <a:pPr algn="r"/>
                      <a:endParaRPr lang="en-US" sz="1800" dirty="0">
                        <a:solidFill>
                          <a:schemeClr val="bg2">
                            <a:lumMod val="25000"/>
                          </a:schemeClr>
                        </a:solidFill>
                      </a:endParaRPr>
                    </a:p>
                  </a:txBody>
                  <a:tcPr>
                    <a:noFill/>
                  </a:tcPr>
                </a:tc>
                <a:tc hMerge="1" vMerge="1">
                  <a:txBody>
                    <a:bodyPr/>
                    <a:lstStyle/>
                    <a:p>
                      <a:pPr algn="r"/>
                      <a:endParaRPr lang="en-US" sz="1800" dirty="0">
                        <a:solidFill>
                          <a:schemeClr val="bg2">
                            <a:lumMod val="25000"/>
                          </a:schemeClr>
                        </a:solidFill>
                      </a:endParaRPr>
                    </a:p>
                  </a:txBody>
                  <a:tcPr>
                    <a:lnR w="12700" cap="flat" cmpd="sng" algn="ctr">
                      <a:solidFill>
                        <a:schemeClr val="tx1"/>
                      </a:solidFill>
                      <a:prstDash val="solid"/>
                      <a:round/>
                      <a:headEnd type="none" w="med" len="med"/>
                      <a:tailEnd type="none" w="med" len="med"/>
                    </a:lnR>
                    <a:noFill/>
                  </a:tcPr>
                </a:tc>
              </a:tr>
              <a:tr h="359966">
                <a:tc vMerge="1">
                  <a:txBody>
                    <a:bodyPr/>
                    <a:lstStyle/>
                    <a:p>
                      <a:pPr algn="ctr"/>
                      <a:endParaRPr lang="en-US" baseline="0" dirty="0" smtClean="0">
                        <a:solidFill>
                          <a:schemeClr val="bg2">
                            <a:lumMod val="25000"/>
                          </a:schemeClr>
                        </a:solidFill>
                      </a:endParaRPr>
                    </a:p>
                  </a:txBody>
                  <a:tcPr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lumMod val="25000"/>
                            </a:schemeClr>
                          </a:solidFill>
                        </a:rPr>
                        <a:t>% BUP</a:t>
                      </a:r>
                    </a:p>
                  </a:txBody>
                  <a:tcP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mn-lt"/>
                        </a:rPr>
                        <a:t>88%</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en-US" dirty="0">
                        <a:solidFill>
                          <a:schemeClr val="bg2">
                            <a:lumMod val="25000"/>
                          </a:schemeClr>
                        </a:solidFill>
                      </a:endParaRPr>
                    </a:p>
                  </a:txBody>
                  <a:tcPr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lumMod val="25000"/>
                            </a:schemeClr>
                          </a:solidFill>
                        </a:rPr>
                        <a:t>% BUP</a:t>
                      </a:r>
                    </a:p>
                  </a:txBody>
                  <a:tcP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mn-lt"/>
                        </a:rPr>
                        <a:t>93%</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3" vMerge="1">
                  <a:txBody>
                    <a:bodyPr/>
                    <a:lstStyle/>
                    <a:p>
                      <a:pPr algn="r"/>
                      <a:endParaRPr lang="en-US" sz="1800" dirty="0">
                        <a:solidFill>
                          <a:schemeClr val="bg2">
                            <a:lumMod val="25000"/>
                          </a:schemeClr>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hMerge="1" vMerge="1">
                  <a:txBody>
                    <a:bodyPr/>
                    <a:lstStyle/>
                    <a:p>
                      <a:pPr algn="r"/>
                      <a:endParaRPr lang="en-US" sz="1800" dirty="0">
                        <a:solidFill>
                          <a:schemeClr val="bg2">
                            <a:lumMod val="25000"/>
                          </a:schemeClr>
                        </a:solidFill>
                      </a:endParaRPr>
                    </a:p>
                  </a:txBody>
                  <a:tcPr>
                    <a:lnB w="12700" cap="flat" cmpd="sng" algn="ctr">
                      <a:solidFill>
                        <a:schemeClr val="tx1"/>
                      </a:solidFill>
                      <a:prstDash val="solid"/>
                      <a:round/>
                      <a:headEnd type="none" w="med" len="med"/>
                      <a:tailEnd type="none" w="med" len="med"/>
                    </a:lnB>
                    <a:noFill/>
                  </a:tcPr>
                </a:tc>
                <a:tc hMerge="1" vMerge="1">
                  <a:txBody>
                    <a:bodyPr/>
                    <a:lstStyle/>
                    <a:p>
                      <a:pPr algn="r"/>
                      <a:endParaRPr lang="en-US" sz="1800" dirty="0">
                        <a:solidFill>
                          <a:schemeClr val="bg2">
                            <a:lumMod val="25000"/>
                          </a:schemeClr>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
        <p:nvSpPr>
          <p:cNvPr id="5" name="Slide Number Placeholder 4"/>
          <p:cNvSpPr>
            <a:spLocks noGrp="1"/>
          </p:cNvSpPr>
          <p:nvPr>
            <p:ph type="sldNum" sz="quarter" idx="12"/>
          </p:nvPr>
        </p:nvSpPr>
        <p:spPr>
          <a:xfrm>
            <a:off x="6553200" y="6399213"/>
            <a:ext cx="2133600" cy="244475"/>
          </a:xfrm>
        </p:spPr>
        <p:txBody>
          <a:bodyPr/>
          <a:lstStyle/>
          <a:p>
            <a:fld id="{D5BBC35B-A44B-4119-B8DA-DE9E3DFADA20}" type="slidenum">
              <a:rPr kumimoji="0" lang="en-US" smtClean="0"/>
              <a:pPr/>
              <a:t>10</a:t>
            </a:fld>
            <a:endParaRPr kumimoji="0" lang="en-US"/>
          </a:p>
        </p:txBody>
      </p:sp>
    </p:spTree>
    <p:extLst>
      <p:ext uri="{BB962C8B-B14F-4D97-AF65-F5344CB8AC3E}">
        <p14:creationId xmlns:p14="http://schemas.microsoft.com/office/powerpoint/2010/main" val="363221830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FCIC Loss Experience </a:t>
            </a:r>
            <a:r>
              <a:rPr lang="en-US" b="1" dirty="0" smtClean="0">
                <a:solidFill>
                  <a:schemeClr val="bg1"/>
                </a:solidFill>
                <a:effectLst>
                  <a:outerShdw blurRad="38100" dist="38100" dir="2700000" algn="tl">
                    <a:srgbClr val="000000">
                      <a:alpha val="43137"/>
                    </a:srgbClr>
                  </a:outerShdw>
                </a:effectLst>
              </a:rPr>
              <a:t>1981-2011</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11</a:t>
            </a:fld>
            <a:endParaRPr kumimoji="0" lang="en-US" dirty="0"/>
          </a:p>
        </p:txBody>
      </p:sp>
      <p:graphicFrame>
        <p:nvGraphicFramePr>
          <p:cNvPr id="5" name="Object 3"/>
          <p:cNvGraphicFramePr>
            <a:graphicFrameLocks noGrp="1" noChangeAspect="1"/>
          </p:cNvGraphicFramePr>
          <p:nvPr>
            <p:ph type="chart" idx="1"/>
            <p:extLst>
              <p:ext uri="{D42A27DB-BD31-4B8C-83A1-F6EECF244321}">
                <p14:modId xmlns:p14="http://schemas.microsoft.com/office/powerpoint/2010/main" val="4219170395"/>
              </p:ext>
            </p:extLst>
          </p:nvPr>
        </p:nvGraphicFramePr>
        <p:xfrm>
          <a:off x="381000" y="1676400"/>
          <a:ext cx="8194675" cy="4519613"/>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5" y="6345237"/>
            <a:ext cx="28956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13760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600" dirty="0" smtClean="0">
                <a:solidFill>
                  <a:schemeClr val="bg1"/>
                </a:solidFill>
                <a:effectLst>
                  <a:outerShdw blurRad="38100" dist="38100" dir="2700000" algn="tl">
                    <a:srgbClr val="000000">
                      <a:alpha val="43137"/>
                    </a:srgbClr>
                  </a:outerShdw>
                </a:effectLst>
              </a:rPr>
              <a:t>Recent Program Changes</a:t>
            </a:r>
            <a:endParaRPr lang="en-US" sz="3600" dirty="0">
              <a:solidFill>
                <a:schemeClr val="bg1"/>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kumimoji="0" lang="en-US" dirty="0" smtClean="0">
                <a:solidFill>
                  <a:schemeClr val="bg1"/>
                </a:solidFill>
              </a:rPr>
              <a:t>William J. Murphy, Administrator Risk Management Agency</a:t>
            </a:r>
            <a:endParaRPr kumimoji="0" lang="en-US" dirty="0">
              <a:solidFill>
                <a:schemeClr val="bg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12</a:t>
            </a:fld>
            <a:endParaRPr kumimoji="0" lang="en-US"/>
          </a:p>
        </p:txBody>
      </p:sp>
    </p:spTree>
    <p:extLst>
      <p:ext uri="{BB962C8B-B14F-4D97-AF65-F5344CB8AC3E}">
        <p14:creationId xmlns:p14="http://schemas.microsoft.com/office/powerpoint/2010/main" val="322138332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New Program Feature </a:t>
            </a:r>
            <a:r>
              <a:rPr lang="en-US" b="1" dirty="0" smtClean="0">
                <a:solidFill>
                  <a:schemeClr val="bg1"/>
                </a:solidFill>
                <a:effectLst>
                  <a:outerShdw blurRad="38100" dist="38100" dir="2700000" algn="tl">
                    <a:srgbClr val="000000">
                      <a:alpha val="43137"/>
                    </a:srgbClr>
                  </a:outerShdw>
                </a:effectLst>
              </a:rPr>
              <a:t> </a:t>
            </a:r>
            <a:r>
              <a:rPr lang="en-US" sz="3200" b="1" dirty="0">
                <a:solidFill>
                  <a:schemeClr val="bg1"/>
                </a:solidFill>
                <a:effectLst>
                  <a:outerShdw blurRad="38100" dist="38100" dir="2700000" algn="tl">
                    <a:srgbClr val="000000">
                      <a:alpha val="43137"/>
                    </a:srgbClr>
                  </a:outerShdw>
                </a:effectLst>
              </a:rPr>
              <a:t>Trend Adjusted Yield</a:t>
            </a:r>
            <a:r>
              <a:rPr lang="en-US" b="1" dirty="0">
                <a:solidFill>
                  <a:schemeClr val="bg1"/>
                </a:solidFill>
                <a:effectLst>
                  <a:outerShdw blurRad="38100" dist="38100" dir="2700000" algn="tl">
                    <a:srgbClr val="000000">
                      <a:alpha val="43137"/>
                    </a:srgbClr>
                  </a:outerShdw>
                </a:effectLst>
              </a:rPr>
              <a:t/>
            </a:r>
            <a:br>
              <a:rPr lang="en-US" b="1" dirty="0">
                <a:solidFill>
                  <a:schemeClr val="bg1"/>
                </a:solidFill>
                <a:effectLst>
                  <a:outerShdw blurRad="38100" dist="38100" dir="2700000" algn="tl">
                    <a:srgbClr val="000000">
                      <a:alpha val="43137"/>
                    </a:srgbClr>
                  </a:outerShdw>
                </a:effectLst>
              </a:rPr>
            </a:b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752600"/>
            <a:ext cx="8382000" cy="4353580"/>
          </a:xfrm>
        </p:spPr>
        <p:txBody>
          <a:bodyPr>
            <a:normAutofit lnSpcReduction="10000"/>
          </a:bodyPr>
          <a:lstStyle/>
          <a:p>
            <a:pPr marL="0" indent="0">
              <a:buNone/>
            </a:pPr>
            <a:endParaRPr lang="en-US" sz="2600" dirty="0" smtClean="0"/>
          </a:p>
          <a:p>
            <a:r>
              <a:rPr lang="en-US" sz="2600" dirty="0" smtClean="0"/>
              <a:t>Additive </a:t>
            </a:r>
            <a:r>
              <a:rPr lang="en-US" sz="2600" dirty="0"/>
              <a:t>upward adjustment to yields that reflect the long-term </a:t>
            </a:r>
            <a:r>
              <a:rPr lang="en-US" sz="2600" dirty="0" smtClean="0"/>
              <a:t>trend</a:t>
            </a:r>
            <a:endParaRPr lang="en-US" sz="2200" dirty="0"/>
          </a:p>
          <a:p>
            <a:endParaRPr lang="en-US" sz="2600" dirty="0" smtClean="0"/>
          </a:p>
          <a:p>
            <a:r>
              <a:rPr lang="en-US" sz="2600" dirty="0" smtClean="0"/>
              <a:t>Trend </a:t>
            </a:r>
            <a:r>
              <a:rPr lang="en-US" sz="2600" dirty="0"/>
              <a:t>will vary by crop and </a:t>
            </a:r>
            <a:r>
              <a:rPr lang="en-US" sz="2600" dirty="0" smtClean="0"/>
              <a:t>county</a:t>
            </a:r>
          </a:p>
          <a:p>
            <a:endParaRPr lang="en-US" sz="2600" dirty="0"/>
          </a:p>
          <a:p>
            <a:r>
              <a:rPr lang="en-US" sz="2600" dirty="0" smtClean="0"/>
              <a:t>Will be expanded into additional crop programs</a:t>
            </a:r>
          </a:p>
          <a:p>
            <a:endParaRPr lang="en-US" sz="2600" dirty="0"/>
          </a:p>
          <a:p>
            <a:r>
              <a:rPr lang="en-US" sz="2600" dirty="0" smtClean="0"/>
              <a:t>2013:  Corn/Beans, Wheat, Canola, Grain </a:t>
            </a:r>
            <a:r>
              <a:rPr lang="en-US" sz="2600" dirty="0" smtClean="0"/>
              <a:t>S</a:t>
            </a:r>
            <a:r>
              <a:rPr lang="en-US" sz="2600" dirty="0" smtClean="0"/>
              <a:t>orghum, Cotton and Rice</a:t>
            </a:r>
            <a:endParaRPr lang="en-US" sz="2600" dirty="0"/>
          </a:p>
          <a:p>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13</a:t>
            </a:fld>
            <a:endParaRPr kumimoji="0" lang="en-US"/>
          </a:p>
        </p:txBody>
      </p:sp>
      <p:sp>
        <p:nvSpPr>
          <p:cNvPr id="7"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Tree>
    <p:extLst>
      <p:ext uri="{BB962C8B-B14F-4D97-AF65-F5344CB8AC3E}">
        <p14:creationId xmlns:p14="http://schemas.microsoft.com/office/powerpoint/2010/main" val="3454327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Adjusted Yield</a:t>
            </a:r>
            <a:br>
              <a:rPr lang="en-US" dirty="0" smtClean="0"/>
            </a:br>
            <a:r>
              <a:rPr lang="en-US" dirty="0" smtClean="0"/>
              <a:t>Corn and Soybeans  2012</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14</a:t>
            </a:fld>
            <a:endParaRPr kumimoji="0" lang="en-US"/>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50872"/>
            <a:ext cx="4572396" cy="381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05000"/>
            <a:ext cx="47244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Tree>
    <p:extLst>
      <p:ext uri="{BB962C8B-B14F-4D97-AF65-F5344CB8AC3E}">
        <p14:creationId xmlns:p14="http://schemas.microsoft.com/office/powerpoint/2010/main" val="14172547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Trend Adjusted Yield</a:t>
            </a:r>
            <a:br>
              <a:rPr lang="en-US" dirty="0" smtClean="0">
                <a:solidFill>
                  <a:schemeClr val="bg1"/>
                </a:solidFill>
              </a:rPr>
            </a:br>
            <a:r>
              <a:rPr lang="en-US" dirty="0">
                <a:solidFill>
                  <a:schemeClr val="bg1"/>
                </a:solidFill>
              </a:rPr>
              <a:t> </a:t>
            </a:r>
            <a:r>
              <a:rPr lang="en-US" dirty="0" smtClean="0">
                <a:solidFill>
                  <a:schemeClr val="bg1"/>
                </a:solidFill>
              </a:rPr>
              <a:t>Corn and Soybeans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15</a:t>
            </a:fld>
            <a:endParaRPr kumimoji="0"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8915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Tree>
    <p:extLst>
      <p:ext uri="{BB962C8B-B14F-4D97-AF65-F5344CB8AC3E}">
        <p14:creationId xmlns:p14="http://schemas.microsoft.com/office/powerpoint/2010/main" val="55449972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Whole Farm &amp; </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Enterprise </a:t>
            </a:r>
            <a:r>
              <a:rPr lang="en-US" b="1" dirty="0">
                <a:solidFill>
                  <a:schemeClr val="bg1"/>
                </a:solidFill>
                <a:effectLst>
                  <a:outerShdw blurRad="38100" dist="38100" dir="2700000" algn="tl">
                    <a:srgbClr val="000000">
                      <a:alpha val="43137"/>
                    </a:srgbClr>
                  </a:outerShdw>
                </a:effectLst>
              </a:rPr>
              <a:t>Unit Pilot</a:t>
            </a:r>
            <a:br>
              <a:rPr lang="en-US" b="1" dirty="0">
                <a:solidFill>
                  <a:schemeClr val="bg1"/>
                </a:solidFill>
                <a:effectLst>
                  <a:outerShdw blurRad="38100" dist="38100" dir="2700000" algn="tl">
                    <a:srgbClr val="000000">
                      <a:alpha val="43137"/>
                    </a:srgbClr>
                  </a:outerShdw>
                </a:effectLst>
              </a:rPr>
            </a:b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362200"/>
            <a:ext cx="8229600" cy="3886200"/>
          </a:xfrm>
        </p:spPr>
        <p:txBody>
          <a:bodyPr/>
          <a:lstStyle/>
          <a:p>
            <a:r>
              <a:rPr lang="en-US" sz="2000" dirty="0"/>
              <a:t>Authorized by 08 Farm Bill</a:t>
            </a:r>
          </a:p>
          <a:p>
            <a:endParaRPr lang="en-US" sz="2000" dirty="0"/>
          </a:p>
          <a:p>
            <a:r>
              <a:rPr lang="en-US" sz="2000" dirty="0"/>
              <a:t>Gives farmers same dollar subsidy as for basic and optional units, resulting in subsidy increases of more than a third for most coverage levels</a:t>
            </a:r>
          </a:p>
          <a:p>
            <a:endParaRPr lang="en-US" sz="2000" dirty="0"/>
          </a:p>
          <a:p>
            <a:r>
              <a:rPr lang="en-US" sz="2000" dirty="0"/>
              <a:t>Resulted in significant increases in enterprise units from 2008 to 2009 but no increase in whole farm units</a:t>
            </a:r>
          </a:p>
          <a:p>
            <a:endParaRPr lang="en-US" sz="2000" dirty="0"/>
          </a:p>
          <a:p>
            <a:r>
              <a:rPr lang="en-US" sz="2000" dirty="0"/>
              <a:t>Classified as a pilot in the statute. RMA wants next Farm Bill to clarify this</a:t>
            </a:r>
          </a:p>
          <a:p>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16</a:t>
            </a:fld>
            <a:endParaRPr kumimoji="0" lang="en-US"/>
          </a:p>
        </p:txBody>
      </p:sp>
      <p:sp>
        <p:nvSpPr>
          <p:cNvPr id="7"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Tree>
    <p:extLst>
      <p:ext uri="{BB962C8B-B14F-4D97-AF65-F5344CB8AC3E}">
        <p14:creationId xmlns:p14="http://schemas.microsoft.com/office/powerpoint/2010/main" val="22771708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Enterprise Units</a:t>
            </a:r>
          </a:p>
        </p:txBody>
      </p:sp>
      <p:sp>
        <p:nvSpPr>
          <p:cNvPr id="3" name="Footer Placeholder 2"/>
          <p:cNvSpPr>
            <a:spLocks noGrp="1"/>
          </p:cNvSpPr>
          <p:nvPr>
            <p:ph type="ftr" sz="quarter" idx="11"/>
          </p:nvPr>
        </p:nvSpPr>
        <p:spPr/>
        <p:txBody>
          <a:bodyPr/>
          <a:lstStyle/>
          <a:p>
            <a:r>
              <a:rPr kumimoji="0" lang="en-US" smtClean="0"/>
              <a:t>William J. Murphy, Administrator Risk Management Agency</a:t>
            </a:r>
            <a:endParaRPr kumimoji="0"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17</a:t>
            </a:fld>
            <a:endParaRPr kumimoji="0"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708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APH Review</a:t>
            </a:r>
          </a:p>
        </p:txBody>
      </p:sp>
      <p:sp>
        <p:nvSpPr>
          <p:cNvPr id="3" name="Content Placeholder 2"/>
          <p:cNvSpPr>
            <a:spLocks noGrp="1"/>
          </p:cNvSpPr>
          <p:nvPr>
            <p:ph idx="1"/>
          </p:nvPr>
        </p:nvSpPr>
        <p:spPr/>
        <p:txBody>
          <a:bodyPr/>
          <a:lstStyle/>
          <a:p>
            <a:r>
              <a:rPr lang="en-US" sz="2800" dirty="0"/>
              <a:t>RMA conducted an internal evaluation of APH program </a:t>
            </a:r>
          </a:p>
          <a:p>
            <a:r>
              <a:rPr lang="en-US" sz="2800" dirty="0"/>
              <a:t>Fundamental basis of APH program is sound and does not require significant overhaul but</a:t>
            </a:r>
          </a:p>
          <a:p>
            <a:pPr lvl="1"/>
            <a:r>
              <a:rPr lang="en-US" sz="2400" dirty="0"/>
              <a:t>Does not reflect advances and capabilities in data, technology, etc. </a:t>
            </a:r>
          </a:p>
          <a:p>
            <a:pPr lvl="1"/>
            <a:r>
              <a:rPr lang="en-US" sz="2400" dirty="0"/>
              <a:t>Opportunity to reduce administrative burden, provide more appropriate insurance guarantees, and improve actuarial efficiency and program integrity</a:t>
            </a: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18</a:t>
            </a:fld>
            <a:endParaRPr kumimoji="0" lang="en-US"/>
          </a:p>
        </p:txBody>
      </p:sp>
      <p:sp>
        <p:nvSpPr>
          <p:cNvPr id="6"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Tree>
    <p:extLst>
      <p:ext uri="{BB962C8B-B14F-4D97-AF65-F5344CB8AC3E}">
        <p14:creationId xmlns:p14="http://schemas.microsoft.com/office/powerpoint/2010/main" val="159946969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APH Review</a:t>
            </a:r>
          </a:p>
        </p:txBody>
      </p:sp>
      <p:sp>
        <p:nvSpPr>
          <p:cNvPr id="3" name="Content Placeholder 2"/>
          <p:cNvSpPr>
            <a:spLocks noGrp="1"/>
          </p:cNvSpPr>
          <p:nvPr>
            <p:ph idx="1"/>
          </p:nvPr>
        </p:nvSpPr>
        <p:spPr/>
        <p:txBody>
          <a:bodyPr/>
          <a:lstStyle/>
          <a:p>
            <a:r>
              <a:rPr lang="en-US" dirty="0"/>
              <a:t>APH - Producers report production annually </a:t>
            </a:r>
          </a:p>
          <a:p>
            <a:pPr lvl="1"/>
            <a:r>
              <a:rPr lang="en-US" dirty="0"/>
              <a:t>Including area-based plans</a:t>
            </a:r>
          </a:p>
          <a:p>
            <a:pPr lvl="1"/>
            <a:r>
              <a:rPr lang="en-US" dirty="0"/>
              <a:t>Production reporting tied to current year’s policy, not next year’s policy APH database</a:t>
            </a:r>
          </a:p>
          <a:p>
            <a:pPr lvl="1"/>
            <a:r>
              <a:rPr lang="en-US" dirty="0"/>
              <a:t>Data contained in permanent databases identified by land and by producer - used for establishing guarantees, etc. </a:t>
            </a:r>
          </a:p>
          <a:p>
            <a:pPr lvl="1"/>
            <a:r>
              <a:rPr lang="en-US" dirty="0"/>
              <a:t>Historical data would not be ‘lost’</a:t>
            </a:r>
          </a:p>
          <a:p>
            <a:pPr lvl="1"/>
            <a:r>
              <a:rPr lang="en-US" dirty="0"/>
              <a:t>Yields tied to the common land unit</a:t>
            </a: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19</a:t>
            </a:fld>
            <a:endParaRPr kumimoji="0" lang="en-US"/>
          </a:p>
        </p:txBody>
      </p:sp>
      <p:sp>
        <p:nvSpPr>
          <p:cNvPr id="6"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Tree>
    <p:extLst>
      <p:ext uri="{BB962C8B-B14F-4D97-AF65-F5344CB8AC3E}">
        <p14:creationId xmlns:p14="http://schemas.microsoft.com/office/powerpoint/2010/main" val="264962016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z="3600" dirty="0" smtClean="0">
                <a:solidFill>
                  <a:schemeClr val="bg1"/>
                </a:solidFill>
                <a:effectLst>
                  <a:outerShdw blurRad="38100" dist="38100" dir="2700000" algn="tl">
                    <a:srgbClr val="000000">
                      <a:alpha val="43137"/>
                    </a:srgbClr>
                  </a:outerShdw>
                </a:effectLst>
              </a:rPr>
              <a:t>Federal Crop Insurance Program Overview</a:t>
            </a:r>
            <a:endParaRPr lang="en-US" sz="3600" dirty="0">
              <a:solidFill>
                <a:schemeClr val="bg1"/>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kumimoji="0" lang="en-US" dirty="0" smtClean="0">
                <a:solidFill>
                  <a:schemeClr val="bg1"/>
                </a:solidFill>
              </a:rPr>
              <a:t>William J. Murphy, Administrator Risk Management Agency</a:t>
            </a:r>
            <a:endParaRPr kumimoji="0" lang="en-US" dirty="0">
              <a:solidFill>
                <a:schemeClr val="bg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a:t>
            </a:fld>
            <a:endParaRPr kumimoji="0" lang="en-US"/>
          </a:p>
        </p:txBody>
      </p:sp>
    </p:spTree>
    <p:extLst>
      <p:ext uri="{BB962C8B-B14F-4D97-AF65-F5344CB8AC3E}">
        <p14:creationId xmlns:p14="http://schemas.microsoft.com/office/powerpoint/2010/main" val="337682387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ACRSI Project </a:t>
            </a:r>
            <a:br>
              <a:rPr lang="en-US"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High Level Objectives</a:t>
            </a:r>
            <a:endParaRPr lang="en-US" sz="32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US" dirty="0" smtClean="0"/>
              <a:t>Provide self-service solutions for producers to participate in USDA programs</a:t>
            </a:r>
          </a:p>
          <a:p>
            <a:pPr lvl="1"/>
            <a:r>
              <a:rPr lang="en-US" dirty="0" smtClean="0"/>
              <a:t>Provide options to report common data</a:t>
            </a:r>
          </a:p>
          <a:p>
            <a:pPr lvl="1"/>
            <a:r>
              <a:rPr lang="en-US" dirty="0" smtClean="0"/>
              <a:t>Consolidate acreage reporting dates</a:t>
            </a:r>
          </a:p>
          <a:p>
            <a:pPr lvl="1"/>
            <a:r>
              <a:rPr lang="en-US" dirty="0" smtClean="0"/>
              <a:t>Standardize requirements to facilitate data sharing across farm programs</a:t>
            </a:r>
          </a:p>
          <a:p>
            <a:pPr lvl="1"/>
            <a:r>
              <a:rPr lang="en-US" dirty="0" smtClean="0"/>
              <a:t>Publish data standards to provide Private Ag Services the option to incorporate</a:t>
            </a:r>
            <a:endParaRPr lang="en-US" dirty="0"/>
          </a:p>
        </p:txBody>
      </p:sp>
      <p:sp>
        <p:nvSpPr>
          <p:cNvPr id="6"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
        <p:nvSpPr>
          <p:cNvPr id="7" name="Slide Number Placeholder 4"/>
          <p:cNvSpPr>
            <a:spLocks noGrp="1"/>
          </p:cNvSpPr>
          <p:nvPr>
            <p:ph type="sldNum" sz="quarter" idx="12"/>
          </p:nvPr>
        </p:nvSpPr>
        <p:spPr>
          <a:xfrm>
            <a:off x="6553200" y="6399213"/>
            <a:ext cx="2133600" cy="244475"/>
          </a:xfrm>
        </p:spPr>
        <p:txBody>
          <a:bodyPr/>
          <a:lstStyle/>
          <a:p>
            <a:fld id="{D5BBC35B-A44B-4119-B8DA-DE9E3DFADA20}" type="slidenum">
              <a:rPr kumimoji="0" lang="en-US" smtClean="0"/>
              <a:pPr/>
              <a:t>20</a:t>
            </a:fld>
            <a:endParaRPr kumimoji="0" lang="en-US"/>
          </a:p>
        </p:txBody>
      </p:sp>
    </p:spTree>
    <p:extLst>
      <p:ext uri="{BB962C8B-B14F-4D97-AF65-F5344CB8AC3E}">
        <p14:creationId xmlns:p14="http://schemas.microsoft.com/office/powerpoint/2010/main" val="2421170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Common Acreage Reporting Dates</a:t>
            </a:r>
            <a:br>
              <a:rPr lang="en-US" b="1" dirty="0">
                <a:solidFill>
                  <a:schemeClr val="bg1"/>
                </a:solidFill>
                <a:effectLst>
                  <a:outerShdw blurRad="38100" dist="38100" dir="2700000" algn="tl">
                    <a:srgbClr val="000000">
                      <a:alpha val="43137"/>
                    </a:srgbClr>
                  </a:outerShdw>
                </a:effectLst>
              </a:rPr>
            </a:b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400" dirty="0"/>
              <a:t>In the past year, the joint RMA-FSA team looked at RMA’s 54 ARDs for 122 crops, and FSA’s 17 ARDs for 273 crops, and consolidated them into the 15 common ARDs. </a:t>
            </a:r>
          </a:p>
          <a:p>
            <a:r>
              <a:rPr lang="en-US" sz="2400" dirty="0"/>
              <a:t>RMA and FSA will implement the July 15 and August 15 common ARDs for certain commodities during 2012. The new common July ARD combines 15, and the August date combines 10, of the previous acreage reporting dates.  </a:t>
            </a:r>
          </a:p>
          <a:p>
            <a:r>
              <a:rPr lang="en-US" sz="2400" dirty="0"/>
              <a:t>The remaining common ARDs will be implemented during the 2013 crop/program year.</a:t>
            </a:r>
          </a:p>
          <a:p>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21</a:t>
            </a:fld>
            <a:endParaRPr kumimoji="0" lang="en-US"/>
          </a:p>
        </p:txBody>
      </p:sp>
      <p:sp>
        <p:nvSpPr>
          <p:cNvPr id="6"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Tree>
    <p:extLst>
      <p:ext uri="{BB962C8B-B14F-4D97-AF65-F5344CB8AC3E}">
        <p14:creationId xmlns:p14="http://schemas.microsoft.com/office/powerpoint/2010/main" val="30835680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Rating Methodology</a:t>
            </a:r>
            <a:br>
              <a:rPr lang="en-US" b="1" dirty="0">
                <a:solidFill>
                  <a:schemeClr val="bg1"/>
                </a:solidFill>
                <a:effectLst>
                  <a:outerShdw blurRad="38100" dist="38100" dir="2700000" algn="tl">
                    <a:srgbClr val="000000">
                      <a:alpha val="43137"/>
                    </a:srgbClr>
                  </a:outerShdw>
                </a:effectLst>
              </a:rPr>
            </a:b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86000"/>
            <a:ext cx="8229600" cy="3962400"/>
          </a:xfrm>
        </p:spPr>
        <p:txBody>
          <a:bodyPr/>
          <a:lstStyle/>
          <a:p>
            <a:r>
              <a:rPr lang="en-US" sz="2000" dirty="0"/>
              <a:t>RMA contracted for a rate study by </a:t>
            </a:r>
            <a:r>
              <a:rPr lang="en-US" sz="2000" dirty="0" err="1"/>
              <a:t>Sumaria</a:t>
            </a:r>
            <a:r>
              <a:rPr lang="en-US" sz="2000" dirty="0"/>
              <a:t> Systems, Inc.</a:t>
            </a:r>
          </a:p>
          <a:p>
            <a:pPr lvl="1"/>
            <a:r>
              <a:rPr lang="en-US" sz="1800" dirty="0"/>
              <a:t>Study peer reviewed</a:t>
            </a:r>
          </a:p>
          <a:p>
            <a:pPr lvl="1"/>
            <a:r>
              <a:rPr lang="en-US" sz="1800" dirty="0"/>
              <a:t>RMA accepted in general the study recommendations, but with limitations</a:t>
            </a:r>
          </a:p>
          <a:p>
            <a:pPr lvl="1"/>
            <a:r>
              <a:rPr lang="en-US" sz="1800" dirty="0"/>
              <a:t>RMA plans to conduct additional analysis before making further adjustments</a:t>
            </a:r>
          </a:p>
          <a:p>
            <a:pPr lvl="1"/>
            <a:r>
              <a:rPr lang="en-US" sz="1800" dirty="0"/>
              <a:t>Many corn and soybean producers will see decreased rates, but not all</a:t>
            </a:r>
          </a:p>
          <a:p>
            <a:pPr lvl="1"/>
            <a:r>
              <a:rPr lang="en-US" sz="1800" dirty="0"/>
              <a:t>Varies by state, but overall a rate decrease around 7% for corn and 9% for soybeans</a:t>
            </a:r>
          </a:p>
          <a:p>
            <a:r>
              <a:rPr lang="en-US" sz="2000" dirty="0"/>
              <a:t>Additional crops to follow include wheat, cotton, rice, sorghum, potatoes and apples</a:t>
            </a:r>
          </a:p>
          <a:p>
            <a:r>
              <a:rPr lang="en-US" sz="2000" dirty="0"/>
              <a:t>Ultimate goal is to establish the best rate for the risk faced by producers so each pays their fair share.</a:t>
            </a:r>
          </a:p>
          <a:p>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22</a:t>
            </a:fld>
            <a:endParaRPr kumimoji="0" lang="en-US"/>
          </a:p>
        </p:txBody>
      </p:sp>
      <p:sp>
        <p:nvSpPr>
          <p:cNvPr id="6" name="TextBox 5"/>
          <p:cNvSpPr txBox="1"/>
          <p:nvPr/>
        </p:nvSpPr>
        <p:spPr>
          <a:xfrm>
            <a:off x="573314" y="1536309"/>
            <a:ext cx="7848599" cy="523220"/>
          </a:xfrm>
          <a:prstGeom prst="rect">
            <a:avLst/>
          </a:prstGeom>
          <a:noFill/>
        </p:spPr>
        <p:txBody>
          <a:bodyPr wrap="square" rtlCol="0">
            <a:spAutoFit/>
          </a:bodyPr>
          <a:lstStyle/>
          <a:p>
            <a:pPr algn="ctr" fontAlgn="auto">
              <a:spcBef>
                <a:spcPts val="0"/>
              </a:spcBef>
              <a:spcAft>
                <a:spcPts val="0"/>
              </a:spcAft>
            </a:pPr>
            <a:r>
              <a:rPr lang="en-US" sz="2800" b="1" dirty="0" smtClean="0">
                <a:solidFill>
                  <a:srgbClr val="003300"/>
                </a:solidFill>
                <a:effectLst>
                  <a:outerShdw blurRad="38100" dist="38100" dir="2700000" algn="tl">
                    <a:srgbClr val="000000">
                      <a:alpha val="43137"/>
                    </a:srgbClr>
                  </a:outerShdw>
                </a:effectLst>
                <a:latin typeface="Modern No. 20" pitchFamily="18" charset="0"/>
                <a:cs typeface="Times New Roman" pitchFamily="18" charset="0"/>
              </a:rPr>
              <a:t>Rating Methodology Review</a:t>
            </a:r>
            <a:endParaRPr lang="en-US" sz="2800" b="1" dirty="0">
              <a:solidFill>
                <a:srgbClr val="003300"/>
              </a:solidFill>
              <a:effectLst>
                <a:outerShdw blurRad="38100" dist="38100" dir="2700000" algn="tl">
                  <a:srgbClr val="000000">
                    <a:alpha val="43137"/>
                  </a:srgbClr>
                </a:outerShdw>
              </a:effectLst>
              <a:latin typeface="Modern No. 20" pitchFamily="18" charset="0"/>
              <a:cs typeface="Times New Roman" pitchFamily="18" charset="0"/>
            </a:endParaRPr>
          </a:p>
        </p:txBody>
      </p:sp>
      <p:sp>
        <p:nvSpPr>
          <p:cNvPr id="7"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Tree>
    <p:extLst>
      <p:ext uri="{BB962C8B-B14F-4D97-AF65-F5344CB8AC3E}">
        <p14:creationId xmlns:p14="http://schemas.microsoft.com/office/powerpoint/2010/main" val="102465269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Next Steps</a:t>
            </a:r>
            <a:endParaRPr lang="en-US"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US" dirty="0" smtClean="0"/>
              <a:t>Analyze and address reviewer (or other) comments and recommendations</a:t>
            </a:r>
          </a:p>
          <a:p>
            <a:pPr lvl="1"/>
            <a:r>
              <a:rPr lang="en-US" dirty="0" smtClean="0"/>
              <a:t>Replicate reviewer analysis/results, sensitivity analysis, consult with reviewers as needed</a:t>
            </a:r>
          </a:p>
          <a:p>
            <a:pPr lvl="1"/>
            <a:r>
              <a:rPr lang="en-US" dirty="0" smtClean="0"/>
              <a:t>Key issues: Pre-95 adjustment, Weather Weighting</a:t>
            </a:r>
          </a:p>
          <a:p>
            <a:pPr lvl="1"/>
            <a:r>
              <a:rPr lang="en-US" dirty="0"/>
              <a:t>Make revisions to methodology as </a:t>
            </a:r>
            <a:r>
              <a:rPr lang="en-US" dirty="0" smtClean="0"/>
              <a:t>appropriate</a:t>
            </a:r>
          </a:p>
          <a:p>
            <a:r>
              <a:rPr lang="en-US" dirty="0" smtClean="0"/>
              <a:t>Complete in time for 2013 crop year</a:t>
            </a:r>
          </a:p>
          <a:p>
            <a:pPr lvl="1"/>
            <a:r>
              <a:rPr lang="en-US" dirty="0" smtClean="0"/>
              <a:t>Apply to wheat (if complete), cotton, rice, others</a:t>
            </a:r>
          </a:p>
          <a:p>
            <a:endParaRPr lang="en-US" dirty="0"/>
          </a:p>
        </p:txBody>
      </p:sp>
      <p:sp>
        <p:nvSpPr>
          <p:cNvPr id="6"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
        <p:nvSpPr>
          <p:cNvPr id="7" name="Slide Number Placeholder 4"/>
          <p:cNvSpPr>
            <a:spLocks noGrp="1"/>
          </p:cNvSpPr>
          <p:nvPr>
            <p:ph type="sldNum" sz="quarter" idx="12"/>
          </p:nvPr>
        </p:nvSpPr>
        <p:spPr>
          <a:xfrm>
            <a:off x="6553200" y="6399213"/>
            <a:ext cx="2133600" cy="244475"/>
          </a:xfrm>
        </p:spPr>
        <p:txBody>
          <a:bodyPr/>
          <a:lstStyle/>
          <a:p>
            <a:fld id="{D5BBC35B-A44B-4119-B8DA-DE9E3DFADA20}" type="slidenum">
              <a:rPr kumimoji="0" lang="en-US" smtClean="0"/>
              <a:pPr/>
              <a:t>23</a:t>
            </a:fld>
            <a:endParaRPr kumimoji="0" lang="en-US"/>
          </a:p>
        </p:txBody>
      </p:sp>
    </p:spTree>
    <p:extLst>
      <p:ext uri="{BB962C8B-B14F-4D97-AF65-F5344CB8AC3E}">
        <p14:creationId xmlns:p14="http://schemas.microsoft.com/office/powerpoint/2010/main" val="310834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Premium Billing</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36385"/>
            <a:ext cx="8229600" cy="4383415"/>
          </a:xfrm>
        </p:spPr>
        <p:txBody>
          <a:bodyPr/>
          <a:lstStyle/>
          <a:p>
            <a:r>
              <a:rPr lang="en-US" sz="1800" dirty="0"/>
              <a:t>The 2008 Farm Bill mandated premium billing dates that occur after August 15 be moved to August 15 beginning with crops falling under the 2012 reinsurance year.</a:t>
            </a:r>
          </a:p>
          <a:p>
            <a:pPr lvl="1"/>
            <a:r>
              <a:rPr lang="en-US" sz="1600" dirty="0"/>
              <a:t>Not all billing dates occurring after August 15th could be moved to the earlier date due to the normal growing season of the crop</a:t>
            </a:r>
          </a:p>
          <a:p>
            <a:pPr lvl="1"/>
            <a:r>
              <a:rPr lang="en-US" sz="1600" dirty="0"/>
              <a:t>To the extent practical RMA moved those billing dates to August 15th or some earlier date, where there was sufficient time (e.g., 30 days) after acreage is normally processed for a crop.</a:t>
            </a:r>
          </a:p>
          <a:p>
            <a:pPr lvl="1"/>
            <a:r>
              <a:rPr lang="en-US" sz="1600" dirty="0"/>
              <a:t>More than 20,750 county/crop programs were impacted by the change.</a:t>
            </a:r>
          </a:p>
          <a:p>
            <a:r>
              <a:rPr lang="en-US" sz="1800" dirty="0"/>
              <a:t>Additionally, RMA added a special provisions statement to continue to provide a minimum of 30 days from the billing date to when interest would attach on unpaid premium.</a:t>
            </a:r>
          </a:p>
          <a:p>
            <a:pPr lvl="1"/>
            <a:r>
              <a:rPr lang="en-US" sz="1600" dirty="0"/>
              <a:t>The policy states that interest will start to accrue on the first day of the month following the premium billing date specified in the special provisions.</a:t>
            </a:r>
          </a:p>
          <a:p>
            <a:pPr lvl="1"/>
            <a:r>
              <a:rPr lang="en-US" sz="1600" dirty="0"/>
              <a:t>The new special provisions statement modifies this to the first day of the month following the premium billing date as long as 30 days have passed.</a:t>
            </a:r>
          </a:p>
          <a:p>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24</a:t>
            </a:fld>
            <a:endParaRPr kumimoji="0" lang="en-US"/>
          </a:p>
        </p:txBody>
      </p:sp>
      <p:sp>
        <p:nvSpPr>
          <p:cNvPr id="7"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Tree>
    <p:extLst>
      <p:ext uri="{BB962C8B-B14F-4D97-AF65-F5344CB8AC3E}">
        <p14:creationId xmlns:p14="http://schemas.microsoft.com/office/powerpoint/2010/main" val="52056292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700"/>
            <a:ext cx="9296399"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600" dirty="0" smtClean="0">
                <a:solidFill>
                  <a:schemeClr val="bg1"/>
                </a:solidFill>
                <a:effectLst>
                  <a:outerShdw blurRad="38100" dist="38100" dir="2700000" algn="tl">
                    <a:srgbClr val="000000">
                      <a:alpha val="43137"/>
                    </a:srgbClr>
                  </a:outerShdw>
                </a:effectLst>
              </a:rPr>
              <a:t>Product Development</a:t>
            </a:r>
            <a:endParaRPr lang="en-US" sz="3600" dirty="0">
              <a:solidFill>
                <a:schemeClr val="bg1"/>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kumimoji="0" lang="en-US" dirty="0" smtClean="0">
                <a:solidFill>
                  <a:schemeClr val="bg1"/>
                </a:solidFill>
              </a:rPr>
              <a:t>William J. Murphy, Administrator Risk Management Agency</a:t>
            </a:r>
            <a:endParaRPr kumimoji="0" lang="en-US" dirty="0">
              <a:solidFill>
                <a:schemeClr val="bg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25</a:t>
            </a:fld>
            <a:endParaRPr kumimoji="0" lang="en-US"/>
          </a:p>
        </p:txBody>
      </p:sp>
    </p:spTree>
    <p:extLst>
      <p:ext uri="{BB962C8B-B14F-4D97-AF65-F5344CB8AC3E}">
        <p14:creationId xmlns:p14="http://schemas.microsoft.com/office/powerpoint/2010/main" val="11615275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962"/>
            <a:ext cx="6096000" cy="1417638"/>
          </a:xfrm>
        </p:spPr>
        <p:txBody>
          <a:bodyPr/>
          <a:lstStyle/>
          <a:p>
            <a:r>
              <a:rPr lang="en-US" b="1" dirty="0">
                <a:effectLst>
                  <a:outerShdw blurRad="38100" dist="38100" dir="2700000" algn="tl">
                    <a:srgbClr val="000000">
                      <a:alpha val="43137"/>
                    </a:srgbClr>
                  </a:outerShdw>
                </a:effectLst>
              </a:rPr>
              <a:t>New </a:t>
            </a:r>
            <a:r>
              <a:rPr lang="en-US" b="1" dirty="0" smtClean="0">
                <a:effectLst>
                  <a:outerShdw blurRad="38100" dist="38100" dir="2700000" algn="tl">
                    <a:srgbClr val="000000">
                      <a:alpha val="43137"/>
                    </a:srgbClr>
                  </a:outerShdw>
                </a:effectLst>
              </a:rPr>
              <a:t>Product Development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1"/>
            <a:ext cx="8229600" cy="2514600"/>
          </a:xfrm>
        </p:spPr>
        <p:txBody>
          <a:bodyPr/>
          <a:lstStyle/>
          <a:p>
            <a:r>
              <a:rPr lang="en-US" sz="2400" dirty="0"/>
              <a:t>23 Concept Proposals submitted to FCIC Board</a:t>
            </a:r>
          </a:p>
          <a:p>
            <a:r>
              <a:rPr lang="en-US" sz="2400" dirty="0"/>
              <a:t>18 Approved for expert review</a:t>
            </a:r>
          </a:p>
          <a:p>
            <a:r>
              <a:rPr lang="en-US" sz="2400" dirty="0"/>
              <a:t> 12 Funded</a:t>
            </a:r>
          </a:p>
          <a:p>
            <a:r>
              <a:rPr lang="en-US" sz="2400" dirty="0"/>
              <a:t> 7 Resubmitted as 508(h</a:t>
            </a:r>
            <a:r>
              <a:rPr lang="en-US" sz="2400" dirty="0" smtClean="0"/>
              <a:t>)</a:t>
            </a:r>
            <a:endParaRPr lang="en-US" sz="2400"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26</a:t>
            </a:fld>
            <a:endParaRPr kumimoji="0" lang="en-US"/>
          </a:p>
        </p:txBody>
      </p:sp>
      <p:sp>
        <p:nvSpPr>
          <p:cNvPr id="9" name="TextBox 8"/>
          <p:cNvSpPr txBox="1"/>
          <p:nvPr/>
        </p:nvSpPr>
        <p:spPr>
          <a:xfrm>
            <a:off x="784746" y="1325940"/>
            <a:ext cx="7391400" cy="523220"/>
          </a:xfrm>
          <a:prstGeom prst="rect">
            <a:avLst/>
          </a:prstGeom>
          <a:noFill/>
        </p:spPr>
        <p:txBody>
          <a:bodyPr wrap="square" rtlCol="0">
            <a:spAutoFit/>
          </a:bodyPr>
          <a:lstStyle/>
          <a:p>
            <a:pPr algn="ctr" fontAlgn="auto">
              <a:spcBef>
                <a:spcPts val="0"/>
              </a:spcBef>
              <a:spcAft>
                <a:spcPts val="0"/>
              </a:spcAft>
            </a:pPr>
            <a:r>
              <a:rPr lang="en-US" sz="2800" b="1" dirty="0" smtClean="0">
                <a:solidFill>
                  <a:srgbClr val="003300"/>
                </a:solidFill>
                <a:effectLst>
                  <a:outerShdw blurRad="38100" dist="38100" dir="2700000" algn="tl">
                    <a:srgbClr val="000000">
                      <a:alpha val="43137"/>
                    </a:srgbClr>
                  </a:outerShdw>
                </a:effectLst>
                <a:latin typeface="Modern No. 20" pitchFamily="18" charset="0"/>
                <a:cs typeface="Times New Roman" pitchFamily="18" charset="0"/>
              </a:rPr>
              <a:t>Concept Proposals</a:t>
            </a:r>
            <a:endParaRPr lang="en-US" sz="2800" b="1" dirty="0">
              <a:solidFill>
                <a:srgbClr val="003300"/>
              </a:solidFill>
              <a:effectLst>
                <a:outerShdw blurRad="38100" dist="38100" dir="2700000" algn="tl">
                  <a:srgbClr val="000000">
                    <a:alpha val="43137"/>
                  </a:srgbClr>
                </a:outerShdw>
              </a:effectLst>
              <a:latin typeface="Modern No. 20" pitchFamily="18" charset="0"/>
              <a:cs typeface="Times New Roman" pitchFamily="18" charset="0"/>
            </a:endParaRPr>
          </a:p>
        </p:txBody>
      </p:sp>
      <p:sp>
        <p:nvSpPr>
          <p:cNvPr id="10" name="Content Placeholder 2"/>
          <p:cNvSpPr txBox="1">
            <a:spLocks/>
          </p:cNvSpPr>
          <p:nvPr/>
        </p:nvSpPr>
        <p:spPr bwMode="auto">
          <a:xfrm>
            <a:off x="365646" y="4267200"/>
            <a:ext cx="8229600" cy="1524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ebdings" pitchFamily="18" charset="2"/>
              <a:buChar char=""/>
              <a:defRPr sz="3200">
                <a:solidFill>
                  <a:srgbClr val="003300"/>
                </a:solidFill>
                <a:latin typeface="Modern No. 20" pitchFamily="18" charset="0"/>
                <a:ea typeface="+mn-ea"/>
                <a:cs typeface="+mn-cs"/>
              </a:defRPr>
            </a:lvl1pPr>
            <a:lvl2pPr marL="742950" indent="-285750" algn="l" rtl="0" eaLnBrk="1" fontAlgn="base" hangingPunct="1">
              <a:spcBef>
                <a:spcPct val="20000"/>
              </a:spcBef>
              <a:spcAft>
                <a:spcPct val="0"/>
              </a:spcAft>
              <a:buSzPct val="50000"/>
              <a:buFontTx/>
              <a:buBlip>
                <a:blip r:embed="rId2"/>
              </a:buBlip>
              <a:defRPr sz="2800">
                <a:solidFill>
                  <a:srgbClr val="003300"/>
                </a:solidFill>
                <a:latin typeface="Modern No. 20" pitchFamily="18" charset="0"/>
              </a:defRPr>
            </a:lvl2pPr>
            <a:lvl3pPr marL="1143000" indent="-228600" algn="l" rtl="0" eaLnBrk="1" fontAlgn="base" hangingPunct="1">
              <a:spcBef>
                <a:spcPct val="20000"/>
              </a:spcBef>
              <a:spcAft>
                <a:spcPct val="0"/>
              </a:spcAft>
              <a:buFont typeface="Wingdings" pitchFamily="2" charset="2"/>
              <a:buChar char="Ø"/>
              <a:defRPr sz="2400">
                <a:solidFill>
                  <a:srgbClr val="003300"/>
                </a:solidFill>
                <a:latin typeface="Modern No. 20" pitchFamily="18" charset="0"/>
              </a:defRPr>
            </a:lvl3pPr>
            <a:lvl4pPr marL="1600200" indent="-228600" algn="l" rtl="0" eaLnBrk="1" fontAlgn="base" hangingPunct="1">
              <a:spcBef>
                <a:spcPct val="20000"/>
              </a:spcBef>
              <a:spcAft>
                <a:spcPct val="0"/>
              </a:spcAft>
              <a:buSzPct val="60000"/>
              <a:buFontTx/>
              <a:buBlip>
                <a:blip r:embed="rId2"/>
              </a:buBlip>
              <a:defRPr sz="2000">
                <a:solidFill>
                  <a:srgbClr val="003300"/>
                </a:solidFill>
                <a:latin typeface="Modern No. 20" pitchFamily="18" charset="0"/>
              </a:defRPr>
            </a:lvl4pPr>
            <a:lvl5pPr marL="2057400" indent="-228600" algn="l" rtl="0" eaLnBrk="1" fontAlgn="base" hangingPunct="1">
              <a:spcBef>
                <a:spcPct val="20000"/>
              </a:spcBef>
              <a:spcAft>
                <a:spcPct val="0"/>
              </a:spcAft>
              <a:buFont typeface="Wingdings" pitchFamily="2" charset="2"/>
              <a:buChar char="Ø"/>
              <a:defRPr sz="2000">
                <a:solidFill>
                  <a:srgbClr val="003300"/>
                </a:solidFill>
                <a:latin typeface="Modern No. 20" pitchFamily="18" charset="0"/>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a:lstStyle>
          <a:p>
            <a:r>
              <a:rPr lang="en-US" sz="2400" dirty="0" smtClean="0"/>
              <a:t>22 Pilot Programs Operating</a:t>
            </a:r>
          </a:p>
          <a:p>
            <a:r>
              <a:rPr lang="en-US" sz="2400" dirty="0" smtClean="0"/>
              <a:t>2 Approved for Conversion to Regulatory, including Forage Seed</a:t>
            </a:r>
          </a:p>
          <a:p>
            <a:endParaRPr lang="en-US" dirty="0"/>
          </a:p>
        </p:txBody>
      </p:sp>
      <p:sp>
        <p:nvSpPr>
          <p:cNvPr id="11" name="TextBox 10"/>
          <p:cNvSpPr txBox="1"/>
          <p:nvPr/>
        </p:nvSpPr>
        <p:spPr>
          <a:xfrm>
            <a:off x="838200" y="3743980"/>
            <a:ext cx="7391400" cy="523220"/>
          </a:xfrm>
          <a:prstGeom prst="rect">
            <a:avLst/>
          </a:prstGeom>
          <a:noFill/>
        </p:spPr>
        <p:txBody>
          <a:bodyPr wrap="square" rtlCol="0">
            <a:spAutoFit/>
          </a:bodyPr>
          <a:lstStyle/>
          <a:p>
            <a:pPr algn="ctr" fontAlgn="auto">
              <a:spcBef>
                <a:spcPts val="0"/>
              </a:spcBef>
              <a:spcAft>
                <a:spcPts val="0"/>
              </a:spcAft>
            </a:pPr>
            <a:r>
              <a:rPr lang="en-US" sz="2800" b="1" dirty="0" smtClean="0">
                <a:solidFill>
                  <a:srgbClr val="003300"/>
                </a:solidFill>
                <a:effectLst>
                  <a:outerShdw blurRad="38100" dist="38100" dir="2700000" algn="tl">
                    <a:srgbClr val="000000">
                      <a:alpha val="43137"/>
                    </a:srgbClr>
                  </a:outerShdw>
                </a:effectLst>
                <a:latin typeface="Modern No. 20" pitchFamily="18" charset="0"/>
                <a:cs typeface="Times New Roman" pitchFamily="18" charset="0"/>
              </a:rPr>
              <a:t>RMA’s Pilot Programs</a:t>
            </a:r>
            <a:endParaRPr lang="en-US" sz="2800" b="1" dirty="0">
              <a:solidFill>
                <a:srgbClr val="003300"/>
              </a:solidFill>
              <a:effectLst>
                <a:outerShdw blurRad="38100" dist="38100" dir="2700000" algn="tl">
                  <a:srgbClr val="000000">
                    <a:alpha val="43137"/>
                  </a:srgbClr>
                </a:outerShdw>
              </a:effectLst>
              <a:latin typeface="Modern No. 20" pitchFamily="18" charset="0"/>
              <a:cs typeface="Times New Roman" pitchFamily="18" charset="0"/>
            </a:endParaRPr>
          </a:p>
        </p:txBody>
      </p:sp>
      <p:sp>
        <p:nvSpPr>
          <p:cNvPr id="12"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Tree>
    <p:extLst>
      <p:ext uri="{BB962C8B-B14F-4D97-AF65-F5344CB8AC3E}">
        <p14:creationId xmlns:p14="http://schemas.microsoft.com/office/powerpoint/2010/main" val="231519569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962"/>
            <a:ext cx="6705600" cy="1417638"/>
          </a:xfrm>
        </p:spPr>
        <p:txBody>
          <a:bodyPr/>
          <a:lstStyle/>
          <a:p>
            <a:r>
              <a:rPr lang="en-US" b="1" dirty="0">
                <a:effectLst>
                  <a:outerShdw blurRad="38100" dist="38100" dir="2700000" algn="tl">
                    <a:srgbClr val="000000">
                      <a:alpha val="43137"/>
                    </a:srgbClr>
                  </a:outerShdw>
                </a:effectLst>
              </a:rPr>
              <a:t>New </a:t>
            </a:r>
            <a:r>
              <a:rPr lang="en-US" b="1" dirty="0" smtClean="0">
                <a:effectLst>
                  <a:outerShdw blurRad="38100" dist="38100" dir="2700000" algn="tl">
                    <a:srgbClr val="000000">
                      <a:alpha val="43137"/>
                    </a:srgbClr>
                  </a:outerShdw>
                </a:effectLst>
              </a:rPr>
              <a:t>Insurance Programs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APH Camelina - 2012</a:t>
            </a:r>
            <a:endParaRPr lang="en-US" dirty="0"/>
          </a:p>
          <a:p>
            <a:r>
              <a:rPr lang="en-US" dirty="0" smtClean="0"/>
              <a:t>APH Pistachios - 2012</a:t>
            </a:r>
          </a:p>
          <a:p>
            <a:r>
              <a:rPr lang="en-US" dirty="0" smtClean="0"/>
              <a:t>APH Olives - 2012</a:t>
            </a:r>
          </a:p>
          <a:p>
            <a:r>
              <a:rPr lang="en-US" dirty="0" smtClean="0"/>
              <a:t>High Land Risk Endorsement - 2013</a:t>
            </a:r>
          </a:p>
          <a:p>
            <a:r>
              <a:rPr lang="en-US" dirty="0" smtClean="0"/>
              <a:t>Pulse Crop Revenue – 2013?</a:t>
            </a:r>
          </a:p>
          <a:p>
            <a:r>
              <a:rPr lang="en-US" dirty="0" smtClean="0"/>
              <a:t>Downed Rice – 2013?</a:t>
            </a:r>
          </a:p>
          <a:p>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27</a:t>
            </a:fld>
            <a:endParaRPr kumimoji="0" lang="en-US"/>
          </a:p>
        </p:txBody>
      </p:sp>
      <p:sp>
        <p:nvSpPr>
          <p:cNvPr id="6"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Tree>
    <p:extLst>
      <p:ext uri="{BB962C8B-B14F-4D97-AF65-F5344CB8AC3E}">
        <p14:creationId xmlns:p14="http://schemas.microsoft.com/office/powerpoint/2010/main" val="33094347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Planned New Product Development</a:t>
            </a:r>
          </a:p>
        </p:txBody>
      </p:sp>
      <p:sp>
        <p:nvSpPr>
          <p:cNvPr id="3" name="Content Placeholder 2"/>
          <p:cNvSpPr>
            <a:spLocks noGrp="1"/>
          </p:cNvSpPr>
          <p:nvPr>
            <p:ph idx="1"/>
          </p:nvPr>
        </p:nvSpPr>
        <p:spPr/>
        <p:txBody>
          <a:bodyPr/>
          <a:lstStyle/>
          <a:p>
            <a:r>
              <a:rPr lang="en-US" sz="2800" dirty="0"/>
              <a:t>Combined Area Plans- </a:t>
            </a:r>
            <a:r>
              <a:rPr lang="en-US" sz="2800" dirty="0" smtClean="0"/>
              <a:t>GRP/GRIP = ARPI</a:t>
            </a:r>
            <a:endParaRPr lang="en-US" sz="2800" dirty="0"/>
          </a:p>
          <a:p>
            <a:r>
              <a:rPr lang="en-US" sz="2800" dirty="0"/>
              <a:t>Triticale Program development</a:t>
            </a:r>
          </a:p>
          <a:p>
            <a:pPr lvl="1"/>
            <a:r>
              <a:rPr lang="en-US" sz="2400" dirty="0"/>
              <a:t>Contracted-in progress</a:t>
            </a:r>
          </a:p>
          <a:p>
            <a:pPr lvl="1"/>
            <a:r>
              <a:rPr lang="en-US" sz="2400" dirty="0"/>
              <a:t>Within small grains policy</a:t>
            </a:r>
          </a:p>
          <a:p>
            <a:r>
              <a:rPr lang="en-US" sz="2800" dirty="0"/>
              <a:t>Precision Ag recognized</a:t>
            </a:r>
          </a:p>
          <a:p>
            <a:pPr lvl="1"/>
            <a:r>
              <a:rPr lang="en-US" sz="2400" dirty="0"/>
              <a:t>Data used in program</a:t>
            </a:r>
          </a:p>
          <a:p>
            <a:r>
              <a:rPr lang="en-US" sz="2800" dirty="0"/>
              <a:t>Use of Common Land Units</a:t>
            </a:r>
          </a:p>
          <a:p>
            <a:pPr lvl="1"/>
            <a:r>
              <a:rPr lang="en-US" sz="2400" dirty="0"/>
              <a:t>APH</a:t>
            </a:r>
          </a:p>
          <a:p>
            <a:pPr lvl="1"/>
            <a:r>
              <a:rPr lang="en-US" sz="2400" dirty="0"/>
              <a:t>Compliance</a:t>
            </a:r>
          </a:p>
          <a:p>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28</a:t>
            </a:fld>
            <a:endParaRPr kumimoji="0" lang="en-US"/>
          </a:p>
        </p:txBody>
      </p:sp>
      <p:sp>
        <p:nvSpPr>
          <p:cNvPr id="6"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Tree>
    <p:extLst>
      <p:ext uri="{BB962C8B-B14F-4D97-AF65-F5344CB8AC3E}">
        <p14:creationId xmlns:p14="http://schemas.microsoft.com/office/powerpoint/2010/main" val="400185777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Update</a:t>
            </a:r>
            <a:endParaRPr lang="en-US" dirty="0"/>
          </a:p>
        </p:txBody>
      </p:sp>
      <p:sp>
        <p:nvSpPr>
          <p:cNvPr id="3" name="Content Placeholder 2"/>
          <p:cNvSpPr>
            <a:spLocks noGrp="1"/>
          </p:cNvSpPr>
          <p:nvPr>
            <p:ph idx="1"/>
          </p:nvPr>
        </p:nvSpPr>
        <p:spPr/>
        <p:txBody>
          <a:bodyPr/>
          <a:lstStyle/>
          <a:p>
            <a:r>
              <a:rPr lang="en-US" dirty="0" smtClean="0"/>
              <a:t>2013 Crop Year</a:t>
            </a:r>
          </a:p>
          <a:p>
            <a:pPr lvl="1"/>
            <a:r>
              <a:rPr lang="en-US" dirty="0" smtClean="0"/>
              <a:t>Processing Chili Peppers</a:t>
            </a:r>
          </a:p>
          <a:p>
            <a:pPr lvl="1"/>
            <a:r>
              <a:rPr lang="en-US" dirty="0" smtClean="0"/>
              <a:t>Fresh Market Tomato – Dollar Plan</a:t>
            </a:r>
          </a:p>
          <a:p>
            <a:r>
              <a:rPr lang="en-US" dirty="0" smtClean="0"/>
              <a:t>2014 Crop Year</a:t>
            </a:r>
          </a:p>
          <a:p>
            <a:pPr lvl="1"/>
            <a:r>
              <a:rPr lang="en-US" dirty="0" smtClean="0"/>
              <a:t>Area Risk Protection Insurance Plan</a:t>
            </a:r>
          </a:p>
          <a:p>
            <a:pPr lvl="1"/>
            <a:r>
              <a:rPr lang="en-US" dirty="0" smtClean="0"/>
              <a:t>CAT Endorsement</a:t>
            </a:r>
          </a:p>
          <a:p>
            <a:pPr lvl="1"/>
            <a:r>
              <a:rPr lang="en-US" dirty="0" smtClean="0"/>
              <a:t>Florida Citrus</a:t>
            </a:r>
          </a:p>
          <a:p>
            <a:pPr lvl="1"/>
            <a:r>
              <a:rPr lang="en-US" dirty="0" smtClean="0"/>
              <a:t>Pecan Revenue</a:t>
            </a:r>
          </a:p>
          <a:p>
            <a:pPr lvl="1"/>
            <a:r>
              <a:rPr lang="en-US" dirty="0" smtClean="0"/>
              <a:t>Peaches</a:t>
            </a:r>
          </a:p>
          <a:p>
            <a:pPr marL="457200" lvl="1" indent="0">
              <a:buNone/>
            </a:pPr>
            <a:endParaRPr lang="en-US" dirty="0" smtClean="0"/>
          </a:p>
        </p:txBody>
      </p:sp>
      <p:sp>
        <p:nvSpPr>
          <p:cNvPr id="4" name="Footer Placeholder 3"/>
          <p:cNvSpPr>
            <a:spLocks noGrp="1"/>
          </p:cNvSpPr>
          <p:nvPr>
            <p:ph type="ftr" sz="quarter" idx="11"/>
          </p:nvPr>
        </p:nvSpPr>
        <p:spPr/>
        <p:txBody>
          <a:bodyPr/>
          <a:lstStyle/>
          <a:p>
            <a:r>
              <a:rPr kumimoji="0" lang="en-US" smtClean="0"/>
              <a:t>William J. Murphy, Administrator Risk Management Agency</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29</a:t>
            </a:fld>
            <a:endParaRPr kumimoji="0" lang="en-US"/>
          </a:p>
        </p:txBody>
      </p:sp>
    </p:spTree>
    <p:extLst>
      <p:ext uri="{BB962C8B-B14F-4D97-AF65-F5344CB8AC3E}">
        <p14:creationId xmlns:p14="http://schemas.microsoft.com/office/powerpoint/2010/main" val="17259233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DDAC29-422D-4867-A1EB-FAE676697E59}" type="slidenum">
              <a:rPr lang="en-US" smtClean="0"/>
              <a:pPr/>
              <a:t>3</a:t>
            </a:fld>
            <a:endParaRPr lang="en-US"/>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909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ichelle.bouchard\AppData\Local\Microsoft\Windows\Temporary Internet Files\Content.IE5\8XHPAKMB\MP9004092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2" y="4406900"/>
            <a:ext cx="7888287" cy="1362075"/>
          </a:xfrm>
        </p:spPr>
        <p:txBody>
          <a:bodyPr/>
          <a:lstStyle/>
          <a:p>
            <a:r>
              <a:rPr lang="en-US" sz="3600" dirty="0" smtClean="0">
                <a:effectLst>
                  <a:outerShdw blurRad="38100" dist="38100" dir="2700000" algn="tl">
                    <a:srgbClr val="000000">
                      <a:alpha val="43137"/>
                    </a:srgbClr>
                  </a:outerShdw>
                </a:effectLst>
              </a:rPr>
              <a:t>Compliance &amp; Enforcement</a:t>
            </a:r>
            <a:endParaRPr lang="en-US" sz="3600"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kumimoji="0" lang="en-US" smtClean="0"/>
              <a:t>William J. Murphy, Administrator Risk Management Agency</a:t>
            </a:r>
            <a:endParaRPr kumimoji="0"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30</a:t>
            </a:fld>
            <a:endParaRPr kumimoji="0" lang="en-US"/>
          </a:p>
        </p:txBody>
      </p:sp>
    </p:spTree>
    <p:extLst>
      <p:ext uri="{BB962C8B-B14F-4D97-AF65-F5344CB8AC3E}">
        <p14:creationId xmlns:p14="http://schemas.microsoft.com/office/powerpoint/2010/main" val="335694920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962"/>
            <a:ext cx="6324600" cy="1417638"/>
          </a:xfrm>
        </p:spPr>
        <p:txBody>
          <a:bodyPr/>
          <a:lstStyle/>
          <a:p>
            <a:r>
              <a:rPr lang="en-US" b="1" dirty="0">
                <a:solidFill>
                  <a:schemeClr val="bg1"/>
                </a:solidFill>
                <a:effectLst>
                  <a:outerShdw blurRad="38100" dist="38100" dir="2700000" algn="tl">
                    <a:srgbClr val="000000">
                      <a:alpha val="43137"/>
                    </a:srgbClr>
                  </a:outerShdw>
                </a:effectLst>
              </a:rPr>
              <a:t>Data Mining</a:t>
            </a:r>
            <a:br>
              <a:rPr lang="en-US" b="1" dirty="0">
                <a:solidFill>
                  <a:schemeClr val="bg1"/>
                </a:solidFill>
                <a:effectLst>
                  <a:outerShdw blurRad="38100" dist="38100" dir="2700000" algn="tl">
                    <a:srgbClr val="000000">
                      <a:alpha val="43137"/>
                    </a:srgbClr>
                  </a:outerShdw>
                </a:effectLst>
              </a:rPr>
            </a:b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4111625"/>
          </a:xfrm>
        </p:spPr>
        <p:txBody>
          <a:bodyPr/>
          <a:lstStyle/>
          <a:p>
            <a:r>
              <a:rPr lang="en-US" sz="2600" dirty="0"/>
              <a:t>Efforts of past 6 years yield significant results</a:t>
            </a:r>
          </a:p>
          <a:p>
            <a:endParaRPr lang="en-US" sz="2600" dirty="0"/>
          </a:p>
          <a:p>
            <a:r>
              <a:rPr lang="en-US" sz="2600" dirty="0"/>
              <a:t>CBO: “Over 1.6 billion in cost avoidance since inception”</a:t>
            </a:r>
          </a:p>
          <a:p>
            <a:endParaRPr lang="en-US" sz="2600" dirty="0"/>
          </a:p>
          <a:p>
            <a:r>
              <a:rPr lang="en-US" sz="2600" dirty="0"/>
              <a:t>Application of satellite imaging and remote Doppler radar cited in profession and legal studies and cases</a:t>
            </a:r>
          </a:p>
          <a:p>
            <a:endParaRPr lang="en-US" sz="2600" dirty="0"/>
          </a:p>
          <a:p>
            <a:r>
              <a:rPr lang="en-US" sz="2600" dirty="0"/>
              <a:t>Company participation</a:t>
            </a:r>
          </a:p>
          <a:p>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31</a:t>
            </a:fld>
            <a:endParaRPr kumimoji="0" lang="en-US"/>
          </a:p>
        </p:txBody>
      </p:sp>
      <p:sp>
        <p:nvSpPr>
          <p:cNvPr id="8"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Tree>
    <p:extLst>
      <p:ext uri="{BB962C8B-B14F-4D97-AF65-F5344CB8AC3E}">
        <p14:creationId xmlns:p14="http://schemas.microsoft.com/office/powerpoint/2010/main" val="371838053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962"/>
            <a:ext cx="6096000" cy="1417638"/>
          </a:xfrm>
        </p:spPr>
        <p:txBody>
          <a:bodyPr/>
          <a:lstStyle/>
          <a:p>
            <a:r>
              <a:rPr lang="en-US" b="1" dirty="0">
                <a:solidFill>
                  <a:schemeClr val="bg1"/>
                </a:solidFill>
                <a:effectLst>
                  <a:outerShdw blurRad="38100" dist="38100" dir="2700000" algn="tl">
                    <a:srgbClr val="000000">
                      <a:alpha val="43137"/>
                    </a:srgbClr>
                  </a:outerShdw>
                </a:effectLst>
              </a:rPr>
              <a:t>Compliance &amp; Enforcement</a:t>
            </a:r>
          </a:p>
        </p:txBody>
      </p:sp>
      <p:sp>
        <p:nvSpPr>
          <p:cNvPr id="3" name="Content Placeholder 2"/>
          <p:cNvSpPr>
            <a:spLocks noGrp="1"/>
          </p:cNvSpPr>
          <p:nvPr>
            <p:ph idx="1"/>
          </p:nvPr>
        </p:nvSpPr>
        <p:spPr>
          <a:xfrm>
            <a:off x="457200" y="1600200"/>
            <a:ext cx="8229600" cy="4568825"/>
          </a:xfrm>
        </p:spPr>
        <p:txBody>
          <a:bodyPr/>
          <a:lstStyle/>
          <a:p>
            <a:r>
              <a:rPr lang="en-US" sz="2400" dirty="0"/>
              <a:t>RMA takes program compliance seriously</a:t>
            </a:r>
          </a:p>
          <a:p>
            <a:endParaRPr lang="en-US" sz="2400" dirty="0"/>
          </a:p>
          <a:p>
            <a:r>
              <a:rPr lang="en-US" sz="2400" dirty="0"/>
              <a:t>RMA has suspended an agent and an adjuster related to ongoing tobacco investigation. Another agent is currently serving jail time. Several additional administrative sanctions are pending for next month against numerous others involved in investigation. </a:t>
            </a: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32</a:t>
            </a:fld>
            <a:endParaRPr kumimoji="0" lang="en-US"/>
          </a:p>
        </p:txBody>
      </p:sp>
      <p:sp>
        <p:nvSpPr>
          <p:cNvPr id="6"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Tree>
    <p:extLst>
      <p:ext uri="{BB962C8B-B14F-4D97-AF65-F5344CB8AC3E}">
        <p14:creationId xmlns:p14="http://schemas.microsoft.com/office/powerpoint/2010/main" val="97901054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71714" name="Rectangle 2"/>
          <p:cNvSpPr>
            <a:spLocks noGrp="1" noChangeArrowheads="1"/>
          </p:cNvSpPr>
          <p:nvPr>
            <p:ph type="title"/>
          </p:nvPr>
        </p:nvSpPr>
        <p:spPr>
          <a:xfrm>
            <a:off x="762000" y="3429000"/>
            <a:ext cx="7772400" cy="850900"/>
          </a:xfrm>
        </p:spPr>
        <p:txBody>
          <a:bodyPr/>
          <a:lstStyle/>
          <a:p>
            <a:pPr eaLnBrk="1" hangingPunct="1">
              <a:defRPr/>
            </a:pPr>
            <a:r>
              <a:rPr lang="en-US" i="0" dirty="0" smtClean="0">
                <a:solidFill>
                  <a:schemeClr val="bg1"/>
                </a:solidFill>
                <a:effectLst>
                  <a:outerShdw blurRad="38100" dist="38100" dir="2700000" algn="tl">
                    <a:srgbClr val="000000">
                      <a:alpha val="43137"/>
                    </a:srgbClr>
                  </a:outerShdw>
                </a:effectLst>
              </a:rPr>
              <a:t>Tobacco Insurance </a:t>
            </a:r>
            <a:endParaRPr lang="en-US" i="0" dirty="0">
              <a:solidFill>
                <a:schemeClr val="bg1"/>
              </a:solidFill>
              <a:effectLst>
                <a:outerShdw blurRad="38100" dist="38100" dir="2700000" algn="tl">
                  <a:srgbClr val="000000">
                    <a:alpha val="43137"/>
                  </a:srgbClr>
                </a:outerShdw>
              </a:effectLst>
            </a:endParaRPr>
          </a:p>
        </p:txBody>
      </p:sp>
      <p:sp>
        <p:nvSpPr>
          <p:cNvPr id="14340" name="Rectangle 3"/>
          <p:cNvSpPr>
            <a:spLocks noGrp="1" noChangeArrowheads="1"/>
          </p:cNvSpPr>
          <p:nvPr>
            <p:ph type="body" idx="1"/>
          </p:nvPr>
        </p:nvSpPr>
        <p:spPr>
          <a:xfrm>
            <a:off x="722313" y="4367213"/>
            <a:ext cx="7772400" cy="1500187"/>
          </a:xfrm>
        </p:spPr>
        <p:txBody>
          <a:bodyPr/>
          <a:lstStyle/>
          <a:p>
            <a:pPr marL="0" indent="0" eaLnBrk="1" hangingPunct="1">
              <a:lnSpc>
                <a:spcPct val="75000"/>
              </a:lnSpc>
              <a:buNone/>
            </a:pPr>
            <a:r>
              <a:rPr lang="en-US" sz="3600" i="0" dirty="0" smtClean="0">
                <a:solidFill>
                  <a:schemeClr val="bg1"/>
                </a:solidFill>
              </a:rPr>
              <a:t>What is the future of Federal Crop Insurance for Tobacco?</a:t>
            </a:r>
            <a:endParaRPr lang="en-US" sz="3600" i="0" dirty="0">
              <a:solidFill>
                <a:schemeClr val="bg1"/>
              </a:solidFill>
            </a:endParaRPr>
          </a:p>
        </p:txBody>
      </p:sp>
      <p:sp>
        <p:nvSpPr>
          <p:cNvPr id="14338" name="Slide Number Placeholder 5"/>
          <p:cNvSpPr>
            <a:spLocks noGrp="1"/>
          </p:cNvSpPr>
          <p:nvPr>
            <p:ph type="sldNum" sz="quarter" idx="12"/>
          </p:nvPr>
        </p:nvSpPr>
        <p:spPr>
          <a:noFill/>
        </p:spPr>
        <p:txBody>
          <a:bodyPr/>
          <a:lstStyle/>
          <a:p>
            <a:fld id="{22B4D749-EF77-4900-A8CC-D3E9B1ADAFCF}" type="slidenum">
              <a:rPr lang="en-US"/>
              <a:pPr/>
              <a:t>33</a:t>
            </a:fld>
            <a:endParaRPr lang="en-US" dirty="0"/>
          </a:p>
        </p:txBody>
      </p:sp>
      <p:sp>
        <p:nvSpPr>
          <p:cNvPr id="6" name="Footer Placeholder 3"/>
          <p:cNvSpPr>
            <a:spLocks noGrp="1"/>
          </p:cNvSpPr>
          <p:nvPr>
            <p:ph type="ftr" sz="quarter" idx="11"/>
          </p:nvPr>
        </p:nvSpPr>
        <p:spPr>
          <a:xfrm>
            <a:off x="3124200" y="6399213"/>
            <a:ext cx="2895600" cy="244475"/>
          </a:xfrm>
        </p:spPr>
        <p:txBody>
          <a:bodyPr/>
          <a:lstStyle/>
          <a:p>
            <a:r>
              <a:rPr kumimoji="0" lang="en-US" dirty="0" smtClean="0">
                <a:solidFill>
                  <a:schemeClr val="bg1"/>
                </a:solidFill>
              </a:rPr>
              <a:t>William J. Murphy, Administrator</a:t>
            </a:r>
          </a:p>
          <a:p>
            <a:r>
              <a:rPr kumimoji="0" lang="en-US" dirty="0" smtClean="0">
                <a:solidFill>
                  <a:schemeClr val="bg1"/>
                </a:solidFill>
              </a:rPr>
              <a:t>Risk Management Agency</a:t>
            </a:r>
            <a:endParaRPr kumimoji="0" lang="en-US" dirty="0">
              <a:solidFill>
                <a:schemeClr val="bg1"/>
              </a:solidFill>
            </a:endParaRPr>
          </a:p>
        </p:txBody>
      </p:sp>
    </p:spTree>
    <p:extLst>
      <p:ext uri="{BB962C8B-B14F-4D97-AF65-F5344CB8AC3E}">
        <p14:creationId xmlns:p14="http://schemas.microsoft.com/office/powerpoint/2010/main" val="139766784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76200" y="152400"/>
            <a:ext cx="7772400" cy="869156"/>
          </a:xfrm>
        </p:spPr>
        <p:txBody>
          <a:bodyPr>
            <a:normAutofit fontScale="90000"/>
          </a:bodyPr>
          <a:lstStyle/>
          <a:p>
            <a:pPr eaLnBrk="1" hangingPunct="1">
              <a:defRPr/>
            </a:pPr>
            <a:r>
              <a:rPr lang="en-US" sz="4000" b="1" dirty="0" smtClean="0">
                <a:solidFill>
                  <a:schemeClr val="bg1"/>
                </a:solidFill>
                <a:effectLst>
                  <a:outerShdw blurRad="38100" dist="38100" dir="2700000" algn="tl">
                    <a:srgbClr val="000000">
                      <a:alpha val="43137"/>
                    </a:srgbClr>
                  </a:outerShdw>
                </a:effectLst>
              </a:rPr>
              <a:t>Historically Where </a:t>
            </a:r>
            <a:r>
              <a:rPr lang="en-US" sz="4000" b="1" dirty="0">
                <a:solidFill>
                  <a:schemeClr val="bg1"/>
                </a:solidFill>
                <a:effectLst>
                  <a:outerShdw blurRad="38100" dist="38100" dir="2700000" algn="tl">
                    <a:srgbClr val="000000">
                      <a:alpha val="43137"/>
                    </a:srgbClr>
                  </a:outerShdw>
                </a:effectLst>
              </a:rPr>
              <a:t>H</a:t>
            </a:r>
            <a:r>
              <a:rPr lang="en-US" sz="4000" b="1" dirty="0" smtClean="0">
                <a:solidFill>
                  <a:schemeClr val="bg1"/>
                </a:solidFill>
                <a:effectLst>
                  <a:outerShdw blurRad="38100" dist="38100" dir="2700000" algn="tl">
                    <a:srgbClr val="000000">
                      <a:alpha val="43137"/>
                    </a:srgbClr>
                  </a:outerShdw>
                </a:effectLst>
              </a:rPr>
              <a:t>ave </a:t>
            </a:r>
            <a:r>
              <a:rPr lang="en-US" sz="4000" b="1" dirty="0">
                <a:solidFill>
                  <a:schemeClr val="bg1"/>
                </a:solidFill>
                <a:effectLst>
                  <a:outerShdw blurRad="38100" dist="38100" dir="2700000" algn="tl">
                    <a:srgbClr val="000000">
                      <a:alpha val="43137"/>
                    </a:srgbClr>
                  </a:outerShdw>
                </a:effectLst>
              </a:rPr>
              <a:t>W</a:t>
            </a:r>
            <a:r>
              <a:rPr lang="en-US" sz="4000" b="1" dirty="0" smtClean="0">
                <a:solidFill>
                  <a:schemeClr val="bg1"/>
                </a:solidFill>
                <a:effectLst>
                  <a:outerShdw blurRad="38100" dist="38100" dir="2700000" algn="tl">
                    <a:srgbClr val="000000">
                      <a:alpha val="43137"/>
                    </a:srgbClr>
                  </a:outerShdw>
                </a:effectLst>
              </a:rPr>
              <a:t>e </a:t>
            </a:r>
            <a:r>
              <a:rPr lang="en-US" sz="4000" b="1" dirty="0">
                <a:solidFill>
                  <a:schemeClr val="bg1"/>
                </a:solidFill>
                <a:effectLst>
                  <a:outerShdw blurRad="38100" dist="38100" dir="2700000" algn="tl">
                    <a:srgbClr val="000000">
                      <a:alpha val="43137"/>
                    </a:srgbClr>
                  </a:outerShdw>
                </a:effectLst>
              </a:rPr>
              <a:t>B</a:t>
            </a:r>
            <a:r>
              <a:rPr lang="en-US" sz="4000" b="1" dirty="0" smtClean="0">
                <a:solidFill>
                  <a:schemeClr val="bg1"/>
                </a:solidFill>
                <a:effectLst>
                  <a:outerShdw blurRad="38100" dist="38100" dir="2700000" algn="tl">
                    <a:srgbClr val="000000">
                      <a:alpha val="43137"/>
                    </a:srgbClr>
                  </a:outerShdw>
                </a:effectLst>
              </a:rPr>
              <a:t>een?</a:t>
            </a:r>
            <a:endParaRPr lang="en-US" sz="4000" b="1" i="0" dirty="0">
              <a:solidFill>
                <a:schemeClr val="bg1"/>
              </a:solidFill>
              <a:effectLst>
                <a:outerShdw blurRad="38100" dist="38100" dir="2700000" algn="tl">
                  <a:srgbClr val="000000">
                    <a:alpha val="43137"/>
                  </a:srgbClr>
                </a:outerShdw>
              </a:effectLst>
            </a:endParaRPr>
          </a:p>
        </p:txBody>
      </p:sp>
      <p:sp>
        <p:nvSpPr>
          <p:cNvPr id="14340" name="Rectangle 3"/>
          <p:cNvSpPr>
            <a:spLocks noGrp="1" noChangeArrowheads="1"/>
          </p:cNvSpPr>
          <p:nvPr>
            <p:ph idx="1"/>
          </p:nvPr>
        </p:nvSpPr>
        <p:spPr>
          <a:xfrm>
            <a:off x="432459" y="1983782"/>
            <a:ext cx="8228613" cy="4224043"/>
          </a:xfrm>
        </p:spPr>
        <p:txBody>
          <a:bodyPr/>
          <a:lstStyle/>
          <a:p>
            <a:pPr marL="0" indent="0" eaLnBrk="1" hangingPunct="1">
              <a:lnSpc>
                <a:spcPct val="75000"/>
              </a:lnSpc>
              <a:buNone/>
            </a:pPr>
            <a:endParaRPr lang="en-US" sz="3600" b="0" i="0" dirty="0">
              <a:latin typeface="Arial" charset="0"/>
            </a:endParaRPr>
          </a:p>
          <a:p>
            <a:pPr eaLnBrk="1" hangingPunct="1">
              <a:lnSpc>
                <a:spcPct val="75000"/>
              </a:lnSpc>
            </a:pPr>
            <a:r>
              <a:rPr lang="en-US" sz="3600" b="0" i="0" dirty="0" smtClean="0"/>
              <a:t>The end of the quota program.</a:t>
            </a:r>
          </a:p>
          <a:p>
            <a:pPr eaLnBrk="1" hangingPunct="1">
              <a:lnSpc>
                <a:spcPct val="75000"/>
              </a:lnSpc>
            </a:pPr>
            <a:endParaRPr lang="en-US" sz="3600" b="0" i="0" dirty="0"/>
          </a:p>
          <a:p>
            <a:pPr eaLnBrk="1" hangingPunct="1">
              <a:lnSpc>
                <a:spcPct val="75000"/>
              </a:lnSpc>
            </a:pPr>
            <a:r>
              <a:rPr lang="en-US" sz="3600" b="0" i="0" dirty="0" smtClean="0"/>
              <a:t>And the beginning of the problems.</a:t>
            </a:r>
          </a:p>
          <a:p>
            <a:pPr eaLnBrk="1" hangingPunct="1">
              <a:lnSpc>
                <a:spcPct val="75000"/>
              </a:lnSpc>
            </a:pPr>
            <a:endParaRPr lang="en-US" sz="3600" b="0" i="0" dirty="0" smtClean="0">
              <a:latin typeface="Arial" charset="0"/>
            </a:endParaRPr>
          </a:p>
        </p:txBody>
      </p:sp>
      <p:sp>
        <p:nvSpPr>
          <p:cNvPr id="14338" name="Slide Number Placeholder 5"/>
          <p:cNvSpPr>
            <a:spLocks noGrp="1"/>
          </p:cNvSpPr>
          <p:nvPr>
            <p:ph type="sldNum" sz="quarter" idx="12"/>
          </p:nvPr>
        </p:nvSpPr>
        <p:spPr>
          <a:noFill/>
        </p:spPr>
        <p:txBody>
          <a:bodyPr/>
          <a:lstStyle/>
          <a:p>
            <a:fld id="{22B4D749-EF77-4900-A8CC-D3E9B1ADAFCF}" type="slidenum">
              <a:rPr lang="en-US"/>
              <a:pPr/>
              <a:t>34</a:t>
            </a:fld>
            <a:endParaRPr lang="en-US" dirty="0"/>
          </a:p>
        </p:txBody>
      </p:sp>
      <p:sp>
        <p:nvSpPr>
          <p:cNvPr id="5"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 Risk Management Agency</a:t>
            </a:r>
            <a:endParaRPr kumimoji="0" lang="en-US" dirty="0"/>
          </a:p>
        </p:txBody>
      </p:sp>
    </p:spTree>
    <p:extLst>
      <p:ext uri="{BB962C8B-B14F-4D97-AF65-F5344CB8AC3E}">
        <p14:creationId xmlns:p14="http://schemas.microsoft.com/office/powerpoint/2010/main" val="138325186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normAutofit/>
          </a:bodyPr>
          <a:lstStyle/>
          <a:p>
            <a:pPr eaLnBrk="1" hangingPunct="1">
              <a:lnSpc>
                <a:spcPct val="75000"/>
              </a:lnSpc>
            </a:pPr>
            <a:r>
              <a:rPr lang="en-US" b="1" dirty="0" smtClean="0">
                <a:solidFill>
                  <a:schemeClr val="bg1"/>
                </a:solidFill>
                <a:effectLst>
                  <a:outerShdw blurRad="38100" dist="38100" dir="2700000" algn="tl">
                    <a:srgbClr val="000000">
                      <a:alpha val="43137"/>
                    </a:srgbClr>
                  </a:outerShdw>
                </a:effectLst>
              </a:rPr>
              <a:t>Tennessee</a:t>
            </a:r>
            <a:endParaRPr lang="en-US" b="1" dirty="0">
              <a:solidFill>
                <a:schemeClr val="bg1"/>
              </a:solidFill>
              <a:effectLst>
                <a:outerShdw blurRad="38100" dist="38100" dir="2700000" algn="tl">
                  <a:srgbClr val="000000">
                    <a:alpha val="43137"/>
                  </a:srgbClr>
                </a:outerShdw>
              </a:effectLst>
            </a:endParaRPr>
          </a:p>
        </p:txBody>
      </p:sp>
      <p:sp>
        <p:nvSpPr>
          <p:cNvPr id="14338" name="Slide Number Placeholder 5"/>
          <p:cNvSpPr>
            <a:spLocks noGrp="1"/>
          </p:cNvSpPr>
          <p:nvPr>
            <p:ph type="sldNum" sz="quarter" idx="12"/>
          </p:nvPr>
        </p:nvSpPr>
        <p:spPr>
          <a:noFill/>
        </p:spPr>
        <p:txBody>
          <a:bodyPr/>
          <a:lstStyle/>
          <a:p>
            <a:fld id="{22B4D749-EF77-4900-A8CC-D3E9B1ADAFCF}" type="slidenum">
              <a:rPr lang="en-US"/>
              <a:pPr/>
              <a:t>35</a:t>
            </a:fld>
            <a:endParaRPr lang="en-US" dirty="0"/>
          </a:p>
        </p:txBody>
      </p:sp>
      <p:sp>
        <p:nvSpPr>
          <p:cNvPr id="2" name="Rectangle 1"/>
          <p:cNvSpPr/>
          <p:nvPr/>
        </p:nvSpPr>
        <p:spPr>
          <a:xfrm>
            <a:off x="2209800" y="1639669"/>
            <a:ext cx="4801314" cy="646331"/>
          </a:xfrm>
          <a:prstGeom prst="rect">
            <a:avLst/>
          </a:prstGeom>
        </p:spPr>
        <p:txBody>
          <a:bodyPr wrap="none">
            <a:spAutoFit/>
          </a:bodyPr>
          <a:lstStyle/>
          <a:p>
            <a:r>
              <a:rPr lang="en-US" sz="3600" dirty="0">
                <a:solidFill>
                  <a:srgbClr val="003300"/>
                </a:solidFill>
                <a:latin typeface="Modern No. 20" pitchFamily="18" charset="0"/>
              </a:rPr>
              <a:t>Historical </a:t>
            </a:r>
            <a:r>
              <a:rPr lang="en-US" sz="3600" dirty="0" smtClean="0">
                <a:solidFill>
                  <a:srgbClr val="003300"/>
                </a:solidFill>
                <a:latin typeface="Modern No. 20" pitchFamily="18" charset="0"/>
              </a:rPr>
              <a:t>Loss Ratios</a:t>
            </a:r>
            <a:r>
              <a:rPr lang="en-US" sz="3600" dirty="0">
                <a:solidFill>
                  <a:srgbClr val="003300"/>
                </a:solidFill>
                <a:latin typeface="Modern No. 20"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4171054792"/>
              </p:ext>
            </p:extLst>
          </p:nvPr>
        </p:nvGraphicFramePr>
        <p:xfrm>
          <a:off x="685800" y="2362200"/>
          <a:ext cx="7924800" cy="4023360"/>
        </p:xfrm>
        <a:graphic>
          <a:graphicData uri="http://schemas.openxmlformats.org/drawingml/2006/table">
            <a:tbl>
              <a:tblPr firstRow="1" bandRow="1">
                <a:tableStyleId>{EB9631B5-78F2-41C9-869B-9F39066F8104}</a:tableStyleId>
              </a:tblPr>
              <a:tblGrid>
                <a:gridCol w="2641600"/>
                <a:gridCol w="2641600"/>
                <a:gridCol w="2641600"/>
              </a:tblGrid>
              <a:tr h="731288">
                <a:tc>
                  <a:txBody>
                    <a:bodyPr/>
                    <a:lstStyle/>
                    <a:p>
                      <a:endParaRPr lang="en-US" sz="2400" dirty="0">
                        <a:latin typeface="Modern No. 20" pitchFamily="18" charset="0"/>
                      </a:endParaRPr>
                    </a:p>
                  </a:txBody>
                  <a:tcPr/>
                </a:tc>
                <a:tc>
                  <a:txBody>
                    <a:bodyPr/>
                    <a:lstStyle/>
                    <a:p>
                      <a:r>
                        <a:rPr lang="en-US" sz="2400" dirty="0" smtClean="0"/>
                        <a:t>Tobacco</a:t>
                      </a:r>
                      <a:endParaRPr lang="en-US" sz="2400" dirty="0">
                        <a:latin typeface="Modern No. 20" pitchFamily="18" charset="0"/>
                      </a:endParaRPr>
                    </a:p>
                  </a:txBody>
                  <a:tcPr/>
                </a:tc>
                <a:tc>
                  <a:txBody>
                    <a:bodyPr/>
                    <a:lstStyle/>
                    <a:p>
                      <a:pPr marL="0" marR="0" lvl="6" indent="0" algn="l" defTabSz="914400" rtl="0" eaLnBrk="1" fontAlgn="auto" latinLnBrk="0" hangingPunct="1">
                        <a:lnSpc>
                          <a:spcPct val="100000"/>
                        </a:lnSpc>
                        <a:spcBef>
                          <a:spcPts val="0"/>
                        </a:spcBef>
                        <a:spcAft>
                          <a:spcPts val="0"/>
                        </a:spcAft>
                        <a:buClrTx/>
                        <a:buSzTx/>
                        <a:buFontTx/>
                        <a:buNone/>
                        <a:tabLst/>
                        <a:defRPr/>
                      </a:pPr>
                      <a:r>
                        <a:rPr lang="en-US" sz="2400" dirty="0" smtClean="0"/>
                        <a:t>TN All Crops</a:t>
                      </a:r>
                    </a:p>
                    <a:p>
                      <a:endParaRPr lang="en-US" sz="2400" dirty="0">
                        <a:latin typeface="Modern No. 20" pitchFamily="18" charset="0"/>
                      </a:endParaRPr>
                    </a:p>
                  </a:txBody>
                  <a:tcPr/>
                </a:tc>
              </a:tr>
              <a:tr h="423683">
                <a:tc>
                  <a:txBody>
                    <a:bodyPr/>
                    <a:lstStyle/>
                    <a:p>
                      <a:r>
                        <a:rPr lang="en-US" sz="2400" dirty="0" smtClean="0">
                          <a:solidFill>
                            <a:srgbClr val="003300"/>
                          </a:solidFill>
                          <a:latin typeface="Modern No. 20" pitchFamily="18" charset="0"/>
                        </a:rPr>
                        <a:t>2005</a:t>
                      </a:r>
                      <a:endParaRPr lang="en-US" sz="2400" dirty="0">
                        <a:solidFill>
                          <a:srgbClr val="003300"/>
                        </a:solidFill>
                        <a:latin typeface="Modern No. 20" pitchFamily="18" charset="0"/>
                      </a:endParaRPr>
                    </a:p>
                  </a:txBody>
                  <a:tcPr/>
                </a:tc>
                <a:tc>
                  <a:txBody>
                    <a:bodyPr/>
                    <a:lstStyle/>
                    <a:p>
                      <a:r>
                        <a:rPr lang="en-US" sz="2400" dirty="0" smtClean="0">
                          <a:solidFill>
                            <a:srgbClr val="003300"/>
                          </a:solidFill>
                          <a:latin typeface="Modern No. 20" pitchFamily="18" charset="0"/>
                        </a:rPr>
                        <a:t>2.04</a:t>
                      </a:r>
                      <a:endParaRPr lang="en-US" sz="2400" dirty="0">
                        <a:solidFill>
                          <a:srgbClr val="003300"/>
                        </a:solidFill>
                        <a:latin typeface="Modern No. 20" pitchFamily="18" charset="0"/>
                      </a:endParaRPr>
                    </a:p>
                  </a:txBody>
                  <a:tcPr/>
                </a:tc>
                <a:tc>
                  <a:txBody>
                    <a:bodyPr/>
                    <a:lstStyle/>
                    <a:p>
                      <a:r>
                        <a:rPr lang="en-US" sz="2400" dirty="0" smtClean="0">
                          <a:solidFill>
                            <a:srgbClr val="003300"/>
                          </a:solidFill>
                          <a:latin typeface="Modern No. 20" pitchFamily="18" charset="0"/>
                        </a:rPr>
                        <a:t>0.46</a:t>
                      </a:r>
                      <a:endParaRPr lang="en-US" sz="2400" dirty="0">
                        <a:solidFill>
                          <a:srgbClr val="003300"/>
                        </a:solidFill>
                        <a:latin typeface="Modern No. 20" pitchFamily="18" charset="0"/>
                      </a:endParaRPr>
                    </a:p>
                  </a:txBody>
                  <a:tcPr/>
                </a:tc>
              </a:tr>
              <a:tr h="423683">
                <a:tc>
                  <a:txBody>
                    <a:bodyPr/>
                    <a:lstStyle/>
                    <a:p>
                      <a:r>
                        <a:rPr lang="en-US" sz="2400" dirty="0" smtClean="0">
                          <a:solidFill>
                            <a:srgbClr val="003300"/>
                          </a:solidFill>
                          <a:latin typeface="Modern No. 20" pitchFamily="18" charset="0"/>
                        </a:rPr>
                        <a:t>2006</a:t>
                      </a:r>
                      <a:endParaRPr lang="en-US" sz="2400" dirty="0">
                        <a:solidFill>
                          <a:srgbClr val="003300"/>
                        </a:solidFill>
                        <a:latin typeface="Modern No. 20" pitchFamily="18" charset="0"/>
                      </a:endParaRPr>
                    </a:p>
                  </a:txBody>
                  <a:tcPr/>
                </a:tc>
                <a:tc>
                  <a:txBody>
                    <a:bodyPr/>
                    <a:lstStyle/>
                    <a:p>
                      <a:r>
                        <a:rPr lang="en-US" sz="2400" dirty="0" smtClean="0">
                          <a:solidFill>
                            <a:srgbClr val="003300"/>
                          </a:solidFill>
                          <a:latin typeface="Modern No. 20" pitchFamily="18" charset="0"/>
                        </a:rPr>
                        <a:t>1.80</a:t>
                      </a:r>
                      <a:endParaRPr lang="en-US" sz="2400" dirty="0">
                        <a:solidFill>
                          <a:srgbClr val="003300"/>
                        </a:solidFill>
                        <a:latin typeface="Modern No. 20" pitchFamily="18" charset="0"/>
                      </a:endParaRPr>
                    </a:p>
                  </a:txBody>
                  <a:tcPr/>
                </a:tc>
                <a:tc>
                  <a:txBody>
                    <a:bodyPr/>
                    <a:lstStyle/>
                    <a:p>
                      <a:r>
                        <a:rPr lang="en-US" sz="2400" dirty="0" smtClean="0">
                          <a:solidFill>
                            <a:srgbClr val="003300"/>
                          </a:solidFill>
                          <a:latin typeface="Modern No. 20" pitchFamily="18" charset="0"/>
                        </a:rPr>
                        <a:t>0.55</a:t>
                      </a:r>
                      <a:endParaRPr lang="en-US" sz="2400" dirty="0">
                        <a:solidFill>
                          <a:srgbClr val="003300"/>
                        </a:solidFill>
                        <a:latin typeface="Modern No. 20" pitchFamily="18" charset="0"/>
                      </a:endParaRPr>
                    </a:p>
                  </a:txBody>
                  <a:tcPr/>
                </a:tc>
              </a:tr>
              <a:tr h="423683">
                <a:tc>
                  <a:txBody>
                    <a:bodyPr/>
                    <a:lstStyle/>
                    <a:p>
                      <a:r>
                        <a:rPr lang="en-US" sz="2400" dirty="0" smtClean="0">
                          <a:solidFill>
                            <a:srgbClr val="003300"/>
                          </a:solidFill>
                          <a:latin typeface="Modern No. 20" pitchFamily="18" charset="0"/>
                        </a:rPr>
                        <a:t>2007</a:t>
                      </a:r>
                      <a:endParaRPr lang="en-US" sz="2400" dirty="0">
                        <a:solidFill>
                          <a:srgbClr val="003300"/>
                        </a:solidFill>
                        <a:latin typeface="Modern No. 20" pitchFamily="18" charset="0"/>
                      </a:endParaRPr>
                    </a:p>
                  </a:txBody>
                  <a:tcPr/>
                </a:tc>
                <a:tc>
                  <a:txBody>
                    <a:bodyPr/>
                    <a:lstStyle/>
                    <a:p>
                      <a:r>
                        <a:rPr lang="en-US" sz="2400" dirty="0" smtClean="0">
                          <a:solidFill>
                            <a:srgbClr val="003300"/>
                          </a:solidFill>
                          <a:latin typeface="Modern No. 20" pitchFamily="18" charset="0"/>
                        </a:rPr>
                        <a:t>2.28</a:t>
                      </a:r>
                      <a:endParaRPr lang="en-US" sz="2400" dirty="0">
                        <a:solidFill>
                          <a:srgbClr val="003300"/>
                        </a:solidFill>
                        <a:latin typeface="Modern No. 20" pitchFamily="18" charset="0"/>
                      </a:endParaRPr>
                    </a:p>
                  </a:txBody>
                  <a:tcPr/>
                </a:tc>
                <a:tc>
                  <a:txBody>
                    <a:bodyPr/>
                    <a:lstStyle/>
                    <a:p>
                      <a:r>
                        <a:rPr lang="en-US" sz="2400" dirty="0" smtClean="0">
                          <a:solidFill>
                            <a:srgbClr val="003300"/>
                          </a:solidFill>
                          <a:latin typeface="Modern No. 20" pitchFamily="18" charset="0"/>
                        </a:rPr>
                        <a:t>2.35</a:t>
                      </a:r>
                      <a:endParaRPr lang="en-US" sz="2400" dirty="0">
                        <a:solidFill>
                          <a:srgbClr val="003300"/>
                        </a:solidFill>
                        <a:latin typeface="Modern No. 20" pitchFamily="18" charset="0"/>
                      </a:endParaRPr>
                    </a:p>
                  </a:txBody>
                  <a:tcPr/>
                </a:tc>
              </a:tr>
              <a:tr h="423683">
                <a:tc>
                  <a:txBody>
                    <a:bodyPr/>
                    <a:lstStyle/>
                    <a:p>
                      <a:r>
                        <a:rPr lang="en-US" sz="2400" dirty="0" smtClean="0">
                          <a:solidFill>
                            <a:srgbClr val="003300"/>
                          </a:solidFill>
                          <a:latin typeface="Modern No. 20" pitchFamily="18" charset="0"/>
                        </a:rPr>
                        <a:t>2008</a:t>
                      </a:r>
                      <a:endParaRPr lang="en-US" sz="2400" dirty="0">
                        <a:solidFill>
                          <a:srgbClr val="003300"/>
                        </a:solidFill>
                        <a:latin typeface="Modern No. 20" pitchFamily="18" charset="0"/>
                      </a:endParaRPr>
                    </a:p>
                  </a:txBody>
                  <a:tcPr/>
                </a:tc>
                <a:tc>
                  <a:txBody>
                    <a:bodyPr/>
                    <a:lstStyle/>
                    <a:p>
                      <a:r>
                        <a:rPr lang="en-US" sz="2400" dirty="0" smtClean="0">
                          <a:solidFill>
                            <a:srgbClr val="003300"/>
                          </a:solidFill>
                          <a:latin typeface="Modern No. 20" pitchFamily="18" charset="0"/>
                        </a:rPr>
                        <a:t>1.47</a:t>
                      </a:r>
                      <a:endParaRPr lang="en-US" sz="2400" dirty="0">
                        <a:solidFill>
                          <a:srgbClr val="003300"/>
                        </a:solidFill>
                        <a:latin typeface="Modern No. 20" pitchFamily="18" charset="0"/>
                      </a:endParaRPr>
                    </a:p>
                  </a:txBody>
                  <a:tcPr/>
                </a:tc>
                <a:tc>
                  <a:txBody>
                    <a:bodyPr/>
                    <a:lstStyle/>
                    <a:p>
                      <a:r>
                        <a:rPr lang="en-US" sz="2400" dirty="0" smtClean="0">
                          <a:solidFill>
                            <a:srgbClr val="003300"/>
                          </a:solidFill>
                          <a:latin typeface="Modern No. 20" pitchFamily="18" charset="0"/>
                        </a:rPr>
                        <a:t>1.03</a:t>
                      </a:r>
                      <a:endParaRPr lang="en-US" sz="2400" dirty="0">
                        <a:solidFill>
                          <a:srgbClr val="003300"/>
                        </a:solidFill>
                        <a:latin typeface="Modern No. 20" pitchFamily="18" charset="0"/>
                      </a:endParaRPr>
                    </a:p>
                  </a:txBody>
                  <a:tcPr/>
                </a:tc>
              </a:tr>
              <a:tr h="423683">
                <a:tc>
                  <a:txBody>
                    <a:bodyPr/>
                    <a:lstStyle/>
                    <a:p>
                      <a:r>
                        <a:rPr lang="en-US" sz="2400" dirty="0" smtClean="0">
                          <a:solidFill>
                            <a:srgbClr val="003300"/>
                          </a:solidFill>
                          <a:latin typeface="Modern No. 20" pitchFamily="18" charset="0"/>
                        </a:rPr>
                        <a:t>2009</a:t>
                      </a:r>
                      <a:endParaRPr lang="en-US" sz="2400" dirty="0">
                        <a:solidFill>
                          <a:srgbClr val="003300"/>
                        </a:solidFill>
                        <a:latin typeface="Modern No. 20" pitchFamily="18" charset="0"/>
                      </a:endParaRPr>
                    </a:p>
                  </a:txBody>
                  <a:tcPr/>
                </a:tc>
                <a:tc>
                  <a:txBody>
                    <a:bodyPr/>
                    <a:lstStyle/>
                    <a:p>
                      <a:r>
                        <a:rPr lang="en-US" sz="2400" dirty="0" smtClean="0">
                          <a:solidFill>
                            <a:srgbClr val="003300"/>
                          </a:solidFill>
                          <a:latin typeface="Modern No. 20" pitchFamily="18" charset="0"/>
                        </a:rPr>
                        <a:t>2.00</a:t>
                      </a:r>
                      <a:endParaRPr lang="en-US" sz="2400" dirty="0">
                        <a:solidFill>
                          <a:srgbClr val="003300"/>
                        </a:solidFill>
                        <a:latin typeface="Modern No. 20" pitchFamily="18" charset="0"/>
                      </a:endParaRPr>
                    </a:p>
                  </a:txBody>
                  <a:tcPr/>
                </a:tc>
                <a:tc>
                  <a:txBody>
                    <a:bodyPr/>
                    <a:lstStyle/>
                    <a:p>
                      <a:r>
                        <a:rPr lang="en-US" sz="2400" dirty="0" smtClean="0">
                          <a:solidFill>
                            <a:srgbClr val="003300"/>
                          </a:solidFill>
                          <a:latin typeface="Modern No. 20" pitchFamily="18" charset="0"/>
                        </a:rPr>
                        <a:t>0.65</a:t>
                      </a:r>
                      <a:endParaRPr lang="en-US" sz="2400" dirty="0">
                        <a:solidFill>
                          <a:srgbClr val="003300"/>
                        </a:solidFill>
                        <a:latin typeface="Modern No. 20" pitchFamily="18" charset="0"/>
                      </a:endParaRPr>
                    </a:p>
                  </a:txBody>
                  <a:tcPr/>
                </a:tc>
              </a:tr>
              <a:tr h="423683">
                <a:tc>
                  <a:txBody>
                    <a:bodyPr/>
                    <a:lstStyle/>
                    <a:p>
                      <a:r>
                        <a:rPr lang="en-US" sz="2400" dirty="0" smtClean="0">
                          <a:solidFill>
                            <a:srgbClr val="003300"/>
                          </a:solidFill>
                          <a:latin typeface="Modern No. 20" pitchFamily="18" charset="0"/>
                        </a:rPr>
                        <a:t>2010</a:t>
                      </a:r>
                      <a:endParaRPr lang="en-US" sz="2400" dirty="0">
                        <a:solidFill>
                          <a:srgbClr val="003300"/>
                        </a:solidFill>
                        <a:latin typeface="Modern No. 20" pitchFamily="18" charset="0"/>
                      </a:endParaRPr>
                    </a:p>
                  </a:txBody>
                  <a:tcPr/>
                </a:tc>
                <a:tc>
                  <a:txBody>
                    <a:bodyPr/>
                    <a:lstStyle/>
                    <a:p>
                      <a:r>
                        <a:rPr lang="en-US" sz="2400" dirty="0" smtClean="0">
                          <a:solidFill>
                            <a:srgbClr val="003300"/>
                          </a:solidFill>
                          <a:latin typeface="Modern No. 20" pitchFamily="18" charset="0"/>
                        </a:rPr>
                        <a:t>2.04</a:t>
                      </a:r>
                      <a:endParaRPr lang="en-US" sz="2400" dirty="0">
                        <a:solidFill>
                          <a:srgbClr val="003300"/>
                        </a:solidFill>
                        <a:latin typeface="Modern No. 20" pitchFamily="18" charset="0"/>
                      </a:endParaRPr>
                    </a:p>
                  </a:txBody>
                  <a:tcPr/>
                </a:tc>
                <a:tc>
                  <a:txBody>
                    <a:bodyPr/>
                    <a:lstStyle/>
                    <a:p>
                      <a:r>
                        <a:rPr lang="en-US" sz="2400" dirty="0" smtClean="0">
                          <a:solidFill>
                            <a:srgbClr val="003300"/>
                          </a:solidFill>
                          <a:latin typeface="Modern No. 20" pitchFamily="18" charset="0"/>
                        </a:rPr>
                        <a:t>0.93</a:t>
                      </a:r>
                      <a:endParaRPr lang="en-US" sz="2400" dirty="0">
                        <a:solidFill>
                          <a:srgbClr val="003300"/>
                        </a:solidFill>
                        <a:latin typeface="Modern No. 20" pitchFamily="18" charset="0"/>
                      </a:endParaRPr>
                    </a:p>
                  </a:txBody>
                  <a:tcPr/>
                </a:tc>
              </a:tr>
              <a:tr h="423683">
                <a:tc>
                  <a:txBody>
                    <a:bodyPr/>
                    <a:lstStyle/>
                    <a:p>
                      <a:r>
                        <a:rPr lang="en-US" sz="2400" dirty="0" smtClean="0">
                          <a:solidFill>
                            <a:srgbClr val="003300"/>
                          </a:solidFill>
                          <a:latin typeface="Modern No. 20" pitchFamily="18" charset="0"/>
                        </a:rPr>
                        <a:t>2011</a:t>
                      </a:r>
                      <a:endParaRPr lang="en-US" sz="2400" dirty="0">
                        <a:solidFill>
                          <a:srgbClr val="003300"/>
                        </a:solidFill>
                        <a:latin typeface="Modern No. 20" pitchFamily="18" charset="0"/>
                      </a:endParaRPr>
                    </a:p>
                  </a:txBody>
                  <a:tcPr/>
                </a:tc>
                <a:tc>
                  <a:txBody>
                    <a:bodyPr/>
                    <a:lstStyle/>
                    <a:p>
                      <a:r>
                        <a:rPr lang="en-US" sz="2400" dirty="0" smtClean="0">
                          <a:solidFill>
                            <a:srgbClr val="003300"/>
                          </a:solidFill>
                          <a:latin typeface="Modern No. 20" pitchFamily="18" charset="0"/>
                        </a:rPr>
                        <a:t>1.85</a:t>
                      </a:r>
                      <a:endParaRPr lang="en-US" sz="2400" dirty="0">
                        <a:solidFill>
                          <a:srgbClr val="003300"/>
                        </a:solidFill>
                        <a:latin typeface="Modern No. 20" pitchFamily="18" charset="0"/>
                      </a:endParaRPr>
                    </a:p>
                  </a:txBody>
                  <a:tcPr/>
                </a:tc>
                <a:tc>
                  <a:txBody>
                    <a:bodyPr/>
                    <a:lstStyle/>
                    <a:p>
                      <a:r>
                        <a:rPr lang="en-US" sz="2400" dirty="0" smtClean="0">
                          <a:solidFill>
                            <a:srgbClr val="003300"/>
                          </a:solidFill>
                          <a:latin typeface="Modern No. 20" pitchFamily="18" charset="0"/>
                        </a:rPr>
                        <a:t>0.53</a:t>
                      </a:r>
                      <a:endParaRPr lang="en-US" sz="2400" dirty="0">
                        <a:solidFill>
                          <a:srgbClr val="003300"/>
                        </a:solidFill>
                        <a:latin typeface="Modern No. 20" pitchFamily="18" charset="0"/>
                      </a:endParaRPr>
                    </a:p>
                  </a:txBody>
                  <a:tcPr/>
                </a:tc>
              </a:tr>
            </a:tbl>
          </a:graphicData>
        </a:graphic>
      </p:graphicFrame>
      <p:sp>
        <p:nvSpPr>
          <p:cNvPr id="8"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 Risk Management Agency</a:t>
            </a:r>
            <a:endParaRPr kumimoji="0" lang="en-US" dirty="0"/>
          </a:p>
        </p:txBody>
      </p:sp>
    </p:spTree>
    <p:extLst>
      <p:ext uri="{BB962C8B-B14F-4D97-AF65-F5344CB8AC3E}">
        <p14:creationId xmlns:p14="http://schemas.microsoft.com/office/powerpoint/2010/main" val="239079560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pPr eaLnBrk="1" hangingPunct="1">
              <a:lnSpc>
                <a:spcPct val="75000"/>
              </a:lnSpc>
            </a:pPr>
            <a:r>
              <a:rPr lang="en-US" b="1" dirty="0" smtClean="0">
                <a:solidFill>
                  <a:schemeClr val="bg1"/>
                </a:solidFill>
                <a:effectLst>
                  <a:outerShdw blurRad="38100" dist="38100" dir="2700000" algn="tl">
                    <a:srgbClr val="000000">
                      <a:alpha val="43137"/>
                    </a:srgbClr>
                  </a:outerShdw>
                </a:effectLst>
              </a:rPr>
              <a:t>Tobacco Premiums </a:t>
            </a:r>
            <a:endParaRPr lang="en-US" b="1" dirty="0">
              <a:solidFill>
                <a:schemeClr val="bg1"/>
              </a:solidFill>
              <a:effectLst>
                <a:outerShdw blurRad="38100" dist="38100" dir="2700000" algn="tl">
                  <a:srgbClr val="000000">
                    <a:alpha val="43137"/>
                  </a:srgbClr>
                </a:outerShdw>
              </a:effectLst>
            </a:endParaRPr>
          </a:p>
        </p:txBody>
      </p:sp>
      <p:sp>
        <p:nvSpPr>
          <p:cNvPr id="14338" name="Slide Number Placeholder 5"/>
          <p:cNvSpPr>
            <a:spLocks noGrp="1"/>
          </p:cNvSpPr>
          <p:nvPr>
            <p:ph type="sldNum" sz="quarter" idx="12"/>
          </p:nvPr>
        </p:nvSpPr>
        <p:spPr>
          <a:noFill/>
        </p:spPr>
        <p:txBody>
          <a:bodyPr/>
          <a:lstStyle/>
          <a:p>
            <a:fld id="{22B4D749-EF77-4900-A8CC-D3E9B1ADAFCF}" type="slidenum">
              <a:rPr lang="en-US"/>
              <a:pPr/>
              <a:t>36</a:t>
            </a:fld>
            <a:endParaRPr lang="en-US" dirty="0"/>
          </a:p>
        </p:txBody>
      </p:sp>
      <p:sp>
        <p:nvSpPr>
          <p:cNvPr id="2" name="Rectangle 1"/>
          <p:cNvSpPr/>
          <p:nvPr/>
        </p:nvSpPr>
        <p:spPr>
          <a:xfrm>
            <a:off x="1905000" y="1600200"/>
            <a:ext cx="5257800" cy="600164"/>
          </a:xfrm>
          <a:prstGeom prst="rect">
            <a:avLst/>
          </a:prstGeom>
        </p:spPr>
        <p:txBody>
          <a:bodyPr wrap="square">
            <a:spAutoFit/>
          </a:bodyPr>
          <a:lstStyle/>
          <a:p>
            <a:pPr marL="0" indent="0" algn="ctr" eaLnBrk="1" hangingPunct="1">
              <a:lnSpc>
                <a:spcPct val="75000"/>
              </a:lnSpc>
              <a:buNone/>
            </a:pPr>
            <a:r>
              <a:rPr lang="en-US" sz="2800" dirty="0">
                <a:solidFill>
                  <a:srgbClr val="003300"/>
                </a:solidFill>
                <a:latin typeface="Modern No. 20" pitchFamily="18" charset="0"/>
              </a:rPr>
              <a:t>Average Paid Premium Per Acre </a:t>
            </a:r>
            <a:r>
              <a:rPr lang="en-US" sz="1600" dirty="0">
                <a:solidFill>
                  <a:srgbClr val="003300"/>
                </a:solidFill>
                <a:latin typeface="Modern No. 20" pitchFamily="18" charset="0"/>
              </a:rPr>
              <a:t>(Dollar$ Per Acre)</a:t>
            </a:r>
          </a:p>
        </p:txBody>
      </p:sp>
      <p:graphicFrame>
        <p:nvGraphicFramePr>
          <p:cNvPr id="3" name="Table 2"/>
          <p:cNvGraphicFramePr>
            <a:graphicFrameLocks noGrp="1"/>
          </p:cNvGraphicFramePr>
          <p:nvPr>
            <p:extLst>
              <p:ext uri="{D42A27DB-BD31-4B8C-83A1-F6EECF244321}">
                <p14:modId xmlns:p14="http://schemas.microsoft.com/office/powerpoint/2010/main" val="1431630915"/>
              </p:ext>
            </p:extLst>
          </p:nvPr>
        </p:nvGraphicFramePr>
        <p:xfrm>
          <a:off x="914400" y="2362200"/>
          <a:ext cx="7543800" cy="3886200"/>
        </p:xfrm>
        <a:graphic>
          <a:graphicData uri="http://schemas.openxmlformats.org/drawingml/2006/table">
            <a:tbl>
              <a:tblPr firstRow="1" bandRow="1">
                <a:tableStyleId>{775DCB02-9BB8-47FD-8907-85C794F793BA}</a:tableStyleId>
              </a:tblPr>
              <a:tblGrid>
                <a:gridCol w="1885950"/>
                <a:gridCol w="1885950"/>
                <a:gridCol w="1885950"/>
                <a:gridCol w="1885950"/>
              </a:tblGrid>
              <a:tr h="485775">
                <a:tc>
                  <a:txBody>
                    <a:bodyPr/>
                    <a:lstStyle/>
                    <a:p>
                      <a:endParaRPr lang="en-US" dirty="0"/>
                    </a:p>
                  </a:txBody>
                  <a:tcPr/>
                </a:tc>
                <a:tc>
                  <a:txBody>
                    <a:bodyPr/>
                    <a:lstStyle/>
                    <a:p>
                      <a:r>
                        <a:rPr lang="en-US" dirty="0" smtClean="0"/>
                        <a:t>NC</a:t>
                      </a:r>
                      <a:endParaRPr lang="en-US" dirty="0"/>
                    </a:p>
                  </a:txBody>
                  <a:tcPr/>
                </a:tc>
                <a:tc>
                  <a:txBody>
                    <a:bodyPr/>
                    <a:lstStyle/>
                    <a:p>
                      <a:r>
                        <a:rPr lang="en-US" dirty="0" smtClean="0"/>
                        <a:t>KY</a:t>
                      </a:r>
                      <a:endParaRPr lang="en-US" dirty="0"/>
                    </a:p>
                  </a:txBody>
                  <a:tcPr/>
                </a:tc>
                <a:tc>
                  <a:txBody>
                    <a:bodyPr/>
                    <a:lstStyle/>
                    <a:p>
                      <a:r>
                        <a:rPr lang="en-US" dirty="0" smtClean="0"/>
                        <a:t>TN</a:t>
                      </a:r>
                      <a:endParaRPr lang="en-US" dirty="0"/>
                    </a:p>
                  </a:txBody>
                  <a:tcPr/>
                </a:tc>
              </a:tr>
              <a:tr h="485775">
                <a:tc>
                  <a:txBody>
                    <a:bodyPr/>
                    <a:lstStyle/>
                    <a:p>
                      <a:r>
                        <a:rPr lang="en-US" sz="2000" dirty="0" smtClean="0">
                          <a:solidFill>
                            <a:srgbClr val="003300"/>
                          </a:solidFill>
                          <a:latin typeface="Modern No. 20" pitchFamily="18" charset="0"/>
                        </a:rPr>
                        <a:t>2005</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$44.42</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$57.39</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$103.65</a:t>
                      </a:r>
                      <a:endParaRPr lang="en-US" sz="2000" dirty="0">
                        <a:solidFill>
                          <a:srgbClr val="003300"/>
                        </a:solidFill>
                        <a:latin typeface="Modern No. 20" pitchFamily="18" charset="0"/>
                      </a:endParaRPr>
                    </a:p>
                  </a:txBody>
                  <a:tcPr/>
                </a:tc>
              </a:tr>
              <a:tr h="485775">
                <a:tc>
                  <a:txBody>
                    <a:bodyPr/>
                    <a:lstStyle/>
                    <a:p>
                      <a:r>
                        <a:rPr lang="en-US" sz="2000" dirty="0" smtClean="0">
                          <a:solidFill>
                            <a:srgbClr val="003300"/>
                          </a:solidFill>
                          <a:latin typeface="Modern No. 20" pitchFamily="18" charset="0"/>
                        </a:rPr>
                        <a:t>2006</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$50.00</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$64.10</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$121.93</a:t>
                      </a:r>
                      <a:endParaRPr lang="en-US" sz="2000" dirty="0">
                        <a:solidFill>
                          <a:srgbClr val="003300"/>
                        </a:solidFill>
                        <a:latin typeface="Modern No. 20" pitchFamily="18" charset="0"/>
                      </a:endParaRPr>
                    </a:p>
                  </a:txBody>
                  <a:tcPr/>
                </a:tc>
              </a:tr>
              <a:tr h="485775">
                <a:tc>
                  <a:txBody>
                    <a:bodyPr/>
                    <a:lstStyle/>
                    <a:p>
                      <a:r>
                        <a:rPr lang="en-US" sz="2000" dirty="0" smtClean="0">
                          <a:solidFill>
                            <a:srgbClr val="003300"/>
                          </a:solidFill>
                          <a:latin typeface="Modern No. 20" pitchFamily="18" charset="0"/>
                        </a:rPr>
                        <a:t>2007</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$61.05</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$76.72</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$163.17</a:t>
                      </a:r>
                      <a:endParaRPr lang="en-US" sz="2000" dirty="0">
                        <a:solidFill>
                          <a:srgbClr val="003300"/>
                        </a:solidFill>
                        <a:latin typeface="Modern No. 20" pitchFamily="18" charset="0"/>
                      </a:endParaRPr>
                    </a:p>
                  </a:txBody>
                  <a:tcPr/>
                </a:tc>
              </a:tr>
              <a:tr h="485775">
                <a:tc>
                  <a:txBody>
                    <a:bodyPr/>
                    <a:lstStyle/>
                    <a:p>
                      <a:r>
                        <a:rPr lang="en-US" sz="2000" dirty="0" smtClean="0">
                          <a:solidFill>
                            <a:srgbClr val="003300"/>
                          </a:solidFill>
                          <a:latin typeface="Modern No. 20" pitchFamily="18" charset="0"/>
                        </a:rPr>
                        <a:t>2008</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$69.26</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$86.27</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$185.27</a:t>
                      </a:r>
                      <a:endParaRPr lang="en-US" sz="2000" dirty="0">
                        <a:solidFill>
                          <a:srgbClr val="003300"/>
                        </a:solidFill>
                        <a:latin typeface="Modern No. 20" pitchFamily="18" charset="0"/>
                      </a:endParaRPr>
                    </a:p>
                  </a:txBody>
                  <a:tcPr/>
                </a:tc>
              </a:tr>
              <a:tr h="485775">
                <a:tc>
                  <a:txBody>
                    <a:bodyPr/>
                    <a:lstStyle/>
                    <a:p>
                      <a:r>
                        <a:rPr lang="en-US" sz="2000" dirty="0" smtClean="0">
                          <a:solidFill>
                            <a:srgbClr val="003300"/>
                          </a:solidFill>
                          <a:latin typeface="Modern No. 20" pitchFamily="18" charset="0"/>
                        </a:rPr>
                        <a:t>2009</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$75.29</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$91.84</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$217.75</a:t>
                      </a:r>
                      <a:endParaRPr lang="en-US" sz="2000" dirty="0">
                        <a:solidFill>
                          <a:srgbClr val="003300"/>
                        </a:solidFill>
                        <a:latin typeface="Modern No. 20" pitchFamily="18" charset="0"/>
                      </a:endParaRPr>
                    </a:p>
                  </a:txBody>
                  <a:tcPr/>
                </a:tc>
              </a:tr>
              <a:tr h="485775">
                <a:tc>
                  <a:txBody>
                    <a:bodyPr/>
                    <a:lstStyle/>
                    <a:p>
                      <a:r>
                        <a:rPr lang="en-US" sz="2000" dirty="0" smtClean="0">
                          <a:solidFill>
                            <a:srgbClr val="003300"/>
                          </a:solidFill>
                          <a:latin typeface="Modern No. 20" pitchFamily="18" charset="0"/>
                        </a:rPr>
                        <a:t>2010</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$72.34</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$88.15</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$222.37</a:t>
                      </a:r>
                      <a:endParaRPr lang="en-US" sz="2000" dirty="0">
                        <a:solidFill>
                          <a:srgbClr val="003300"/>
                        </a:solidFill>
                        <a:latin typeface="Modern No. 20" pitchFamily="18" charset="0"/>
                      </a:endParaRPr>
                    </a:p>
                  </a:txBody>
                  <a:tcPr/>
                </a:tc>
              </a:tr>
              <a:tr h="485775">
                <a:tc>
                  <a:txBody>
                    <a:bodyPr/>
                    <a:lstStyle/>
                    <a:p>
                      <a:r>
                        <a:rPr lang="en-US" sz="2000" dirty="0" smtClean="0">
                          <a:solidFill>
                            <a:srgbClr val="003300"/>
                          </a:solidFill>
                          <a:latin typeface="Modern No. 20" pitchFamily="18" charset="0"/>
                        </a:rPr>
                        <a:t>2011</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$76.17</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$89.22</a:t>
                      </a:r>
                      <a:endParaRPr lang="en-US" sz="2000" dirty="0">
                        <a:solidFill>
                          <a:srgbClr val="003300"/>
                        </a:solidFill>
                        <a:latin typeface="Modern No. 20" pitchFamily="18" charset="0"/>
                      </a:endParaRPr>
                    </a:p>
                  </a:txBody>
                  <a:tcPr/>
                </a:tc>
                <a:tc>
                  <a:txBody>
                    <a:bodyPr/>
                    <a:lstStyle/>
                    <a:p>
                      <a:r>
                        <a:rPr lang="en-US" sz="2000" dirty="0" smtClean="0">
                          <a:solidFill>
                            <a:srgbClr val="003300"/>
                          </a:solidFill>
                          <a:latin typeface="Modern No. 20" pitchFamily="18" charset="0"/>
                        </a:rPr>
                        <a:t>$215.76</a:t>
                      </a:r>
                      <a:endParaRPr lang="en-US" sz="2000" dirty="0">
                        <a:solidFill>
                          <a:srgbClr val="003300"/>
                        </a:solidFill>
                        <a:latin typeface="Modern No. 20" pitchFamily="18" charset="0"/>
                      </a:endParaRPr>
                    </a:p>
                  </a:txBody>
                  <a:tcPr/>
                </a:tc>
              </a:tr>
            </a:tbl>
          </a:graphicData>
        </a:graphic>
      </p:graphicFrame>
      <p:sp>
        <p:nvSpPr>
          <p:cNvPr id="8"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 Risk Management Agency</a:t>
            </a:r>
            <a:endParaRPr kumimoji="0" lang="en-US" dirty="0"/>
          </a:p>
        </p:txBody>
      </p:sp>
    </p:spTree>
    <p:extLst>
      <p:ext uri="{BB962C8B-B14F-4D97-AF65-F5344CB8AC3E}">
        <p14:creationId xmlns:p14="http://schemas.microsoft.com/office/powerpoint/2010/main" val="28834687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76200" y="152400"/>
            <a:ext cx="7772400" cy="869156"/>
          </a:xfrm>
        </p:spPr>
        <p:txBody>
          <a:bodyPr/>
          <a:lstStyle/>
          <a:p>
            <a:pPr eaLnBrk="1" hangingPunct="1">
              <a:defRPr/>
            </a:pPr>
            <a:r>
              <a:rPr lang="en-US" b="1" dirty="0">
                <a:solidFill>
                  <a:schemeClr val="bg1"/>
                </a:solidFill>
                <a:effectLst>
                  <a:outerShdw blurRad="38100" dist="38100" dir="2700000" algn="tl">
                    <a:srgbClr val="000000">
                      <a:alpha val="43137"/>
                    </a:srgbClr>
                  </a:outerShdw>
                </a:effectLst>
              </a:rPr>
              <a:t>Tobacco </a:t>
            </a:r>
            <a:r>
              <a:rPr lang="en-US" b="1" dirty="0" smtClean="0">
                <a:solidFill>
                  <a:schemeClr val="bg1"/>
                </a:solidFill>
                <a:effectLst>
                  <a:outerShdw blurRad="38100" dist="38100" dir="2700000" algn="tl">
                    <a:srgbClr val="000000">
                      <a:alpha val="43137"/>
                    </a:srgbClr>
                  </a:outerShdw>
                </a:effectLst>
              </a:rPr>
              <a:t>&amp; Crop </a:t>
            </a:r>
            <a:r>
              <a:rPr lang="en-US" b="1" dirty="0">
                <a:solidFill>
                  <a:schemeClr val="bg1"/>
                </a:solidFill>
                <a:effectLst>
                  <a:outerShdw blurRad="38100" dist="38100" dir="2700000" algn="tl">
                    <a:srgbClr val="000000">
                      <a:alpha val="43137"/>
                    </a:srgbClr>
                  </a:outerShdw>
                </a:effectLst>
              </a:rPr>
              <a:t>Insurance </a:t>
            </a:r>
            <a:endParaRPr lang="en-US" b="1" i="0" dirty="0">
              <a:solidFill>
                <a:schemeClr val="bg1"/>
              </a:solidFill>
              <a:effectLst>
                <a:outerShdw blurRad="38100" dist="38100" dir="2700000" algn="tl">
                  <a:srgbClr val="000000">
                    <a:alpha val="43137"/>
                  </a:srgbClr>
                </a:outerShdw>
              </a:effectLst>
            </a:endParaRPr>
          </a:p>
        </p:txBody>
      </p:sp>
      <p:sp>
        <p:nvSpPr>
          <p:cNvPr id="14340" name="Rectangle 3"/>
          <p:cNvSpPr>
            <a:spLocks noGrp="1" noChangeArrowheads="1"/>
          </p:cNvSpPr>
          <p:nvPr>
            <p:ph idx="1"/>
          </p:nvPr>
        </p:nvSpPr>
        <p:spPr>
          <a:xfrm>
            <a:off x="432459" y="1513748"/>
            <a:ext cx="8228613" cy="4694078"/>
          </a:xfrm>
        </p:spPr>
        <p:txBody>
          <a:bodyPr/>
          <a:lstStyle/>
          <a:p>
            <a:pPr algn="ctr" eaLnBrk="1" hangingPunct="1">
              <a:lnSpc>
                <a:spcPct val="75000"/>
              </a:lnSpc>
              <a:buNone/>
            </a:pPr>
            <a:endParaRPr lang="en-US" sz="2000" b="0" i="0" dirty="0" smtClean="0">
              <a:latin typeface="Arial" charset="0"/>
            </a:endParaRPr>
          </a:p>
          <a:p>
            <a:pPr eaLnBrk="1" hangingPunct="1">
              <a:lnSpc>
                <a:spcPct val="75000"/>
              </a:lnSpc>
            </a:pPr>
            <a:r>
              <a:rPr lang="en-US" b="0" i="0" dirty="0" smtClean="0"/>
              <a:t>Investigations are ongoing</a:t>
            </a:r>
          </a:p>
          <a:p>
            <a:pPr eaLnBrk="1" hangingPunct="1">
              <a:lnSpc>
                <a:spcPct val="75000"/>
              </a:lnSpc>
            </a:pPr>
            <a:endParaRPr lang="en-US" b="0" i="0" dirty="0" smtClean="0"/>
          </a:p>
          <a:p>
            <a:pPr eaLnBrk="1" hangingPunct="1">
              <a:lnSpc>
                <a:spcPct val="75000"/>
              </a:lnSpc>
            </a:pPr>
            <a:r>
              <a:rPr lang="en-US" b="0" i="0" dirty="0" smtClean="0"/>
              <a:t>RMA, OIG, IRS, DOJ are engaged</a:t>
            </a:r>
          </a:p>
          <a:p>
            <a:pPr eaLnBrk="1" hangingPunct="1">
              <a:lnSpc>
                <a:spcPct val="75000"/>
              </a:lnSpc>
            </a:pPr>
            <a:endParaRPr lang="en-US" b="0" i="0" dirty="0" smtClean="0"/>
          </a:p>
          <a:p>
            <a:pPr eaLnBrk="1" hangingPunct="1">
              <a:lnSpc>
                <a:spcPct val="75000"/>
              </a:lnSpc>
            </a:pPr>
            <a:r>
              <a:rPr lang="en-US" b="0" i="0" dirty="0" smtClean="0"/>
              <a:t>But resources are diminishing</a:t>
            </a:r>
          </a:p>
          <a:p>
            <a:pPr eaLnBrk="1" hangingPunct="1">
              <a:lnSpc>
                <a:spcPct val="75000"/>
              </a:lnSpc>
            </a:pPr>
            <a:endParaRPr lang="en-US" b="0" i="0" dirty="0"/>
          </a:p>
          <a:p>
            <a:pPr eaLnBrk="1" hangingPunct="1">
              <a:lnSpc>
                <a:spcPct val="75000"/>
              </a:lnSpc>
            </a:pPr>
            <a:r>
              <a:rPr lang="en-US" b="0" i="0" dirty="0" smtClean="0"/>
              <a:t>And enforcement efforts have had little apparent impact</a:t>
            </a:r>
            <a:endParaRPr lang="en-US" b="0" i="0" dirty="0"/>
          </a:p>
        </p:txBody>
      </p:sp>
      <p:sp>
        <p:nvSpPr>
          <p:cNvPr id="14338" name="Slide Number Placeholder 5"/>
          <p:cNvSpPr>
            <a:spLocks noGrp="1"/>
          </p:cNvSpPr>
          <p:nvPr>
            <p:ph type="sldNum" sz="quarter" idx="12"/>
          </p:nvPr>
        </p:nvSpPr>
        <p:spPr>
          <a:noFill/>
        </p:spPr>
        <p:txBody>
          <a:bodyPr/>
          <a:lstStyle/>
          <a:p>
            <a:fld id="{22B4D749-EF77-4900-A8CC-D3E9B1ADAFCF}" type="slidenum">
              <a:rPr lang="en-US"/>
              <a:pPr/>
              <a:t>37</a:t>
            </a:fld>
            <a:endParaRPr lang="en-US" dirty="0"/>
          </a:p>
        </p:txBody>
      </p:sp>
      <p:sp>
        <p:nvSpPr>
          <p:cNvPr id="5"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 Risk Management Agency</a:t>
            </a:r>
            <a:endParaRPr kumimoji="0" lang="en-US" dirty="0"/>
          </a:p>
        </p:txBody>
      </p:sp>
    </p:spTree>
    <p:extLst>
      <p:ext uri="{BB962C8B-B14F-4D97-AF65-F5344CB8AC3E}">
        <p14:creationId xmlns:p14="http://schemas.microsoft.com/office/powerpoint/2010/main" val="299886667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0" y="228600"/>
            <a:ext cx="7772400" cy="869156"/>
          </a:xfrm>
        </p:spPr>
        <p:txBody>
          <a:bodyPr/>
          <a:lstStyle/>
          <a:p>
            <a:pPr eaLnBrk="1" hangingPunct="1">
              <a:defRPr/>
            </a:pPr>
            <a:r>
              <a:rPr lang="en-US" b="1" dirty="0">
                <a:solidFill>
                  <a:schemeClr val="bg1"/>
                </a:solidFill>
                <a:effectLst>
                  <a:outerShdw blurRad="38100" dist="38100" dir="2700000" algn="tl">
                    <a:srgbClr val="000000">
                      <a:alpha val="43137"/>
                    </a:srgbClr>
                  </a:outerShdw>
                </a:effectLst>
              </a:rPr>
              <a:t>Tobacco &amp; Crop Insurance</a:t>
            </a:r>
            <a:endParaRPr lang="en-US" b="1" i="0" dirty="0">
              <a:solidFill>
                <a:schemeClr val="bg1"/>
              </a:solidFill>
              <a:effectLst>
                <a:outerShdw blurRad="38100" dist="38100" dir="2700000" algn="tl">
                  <a:srgbClr val="000000">
                    <a:alpha val="43137"/>
                  </a:srgbClr>
                </a:outerShdw>
              </a:effectLst>
            </a:endParaRPr>
          </a:p>
        </p:txBody>
      </p:sp>
      <p:sp>
        <p:nvSpPr>
          <p:cNvPr id="14340" name="Rectangle 3"/>
          <p:cNvSpPr>
            <a:spLocks noGrp="1" noChangeArrowheads="1"/>
          </p:cNvSpPr>
          <p:nvPr>
            <p:ph idx="1"/>
          </p:nvPr>
        </p:nvSpPr>
        <p:spPr>
          <a:xfrm>
            <a:off x="432459" y="1513748"/>
            <a:ext cx="8228613" cy="4694078"/>
          </a:xfrm>
        </p:spPr>
        <p:txBody>
          <a:bodyPr/>
          <a:lstStyle/>
          <a:p>
            <a:pPr marL="0" indent="0" algn="ctr" eaLnBrk="1" hangingPunct="1">
              <a:lnSpc>
                <a:spcPct val="75000"/>
              </a:lnSpc>
              <a:buNone/>
            </a:pPr>
            <a:r>
              <a:rPr lang="en-US" sz="3600" b="0" i="0" dirty="0" smtClean="0"/>
              <a:t>Solution?</a:t>
            </a:r>
          </a:p>
          <a:p>
            <a:pPr marL="0" indent="0" algn="ctr" eaLnBrk="1" hangingPunct="1">
              <a:lnSpc>
                <a:spcPct val="75000"/>
              </a:lnSpc>
              <a:buNone/>
            </a:pPr>
            <a:endParaRPr lang="en-US" b="0" i="0" dirty="0" smtClean="0"/>
          </a:p>
          <a:p>
            <a:pPr marL="0" indent="0" algn="ctr" eaLnBrk="1" hangingPunct="1">
              <a:lnSpc>
                <a:spcPct val="75000"/>
              </a:lnSpc>
              <a:buNone/>
            </a:pPr>
            <a:r>
              <a:rPr lang="en-US" b="0" i="0" dirty="0" smtClean="0"/>
              <a:t>Advance Notice of Public Rulemaking</a:t>
            </a:r>
            <a:endParaRPr lang="en-US" b="0" i="0" dirty="0"/>
          </a:p>
          <a:p>
            <a:pPr eaLnBrk="1" hangingPunct="1">
              <a:lnSpc>
                <a:spcPct val="75000"/>
              </a:lnSpc>
            </a:pPr>
            <a:endParaRPr lang="en-US" sz="3600" b="0" i="0" dirty="0" smtClean="0"/>
          </a:p>
          <a:p>
            <a:pPr lvl="1">
              <a:lnSpc>
                <a:spcPct val="75000"/>
              </a:lnSpc>
            </a:pPr>
            <a:r>
              <a:rPr lang="en-US" b="0" i="0" dirty="0" smtClean="0"/>
              <a:t>Excessive Risk Identification System </a:t>
            </a:r>
            <a:r>
              <a:rPr lang="en-US" sz="2800" b="0" i="0" dirty="0" smtClean="0"/>
              <a:t>(ERIS)</a:t>
            </a:r>
          </a:p>
          <a:p>
            <a:pPr lvl="1" eaLnBrk="1" hangingPunct="1">
              <a:lnSpc>
                <a:spcPct val="75000"/>
              </a:lnSpc>
            </a:pPr>
            <a:r>
              <a:rPr lang="en-US" b="0" i="0" dirty="0" smtClean="0"/>
              <a:t>Use data mining to exclude tobacco growers based on abnormal experience</a:t>
            </a:r>
          </a:p>
          <a:p>
            <a:pPr lvl="1" eaLnBrk="1" hangingPunct="1">
              <a:lnSpc>
                <a:spcPct val="75000"/>
              </a:lnSpc>
            </a:pPr>
            <a:r>
              <a:rPr lang="en-US" b="0" i="0" dirty="0" smtClean="0"/>
              <a:t>Producers could be excluded individually – Target 2014 </a:t>
            </a:r>
            <a:endParaRPr lang="en-US" b="0" i="0" dirty="0"/>
          </a:p>
        </p:txBody>
      </p:sp>
      <p:sp>
        <p:nvSpPr>
          <p:cNvPr id="14338" name="Slide Number Placeholder 5"/>
          <p:cNvSpPr>
            <a:spLocks noGrp="1"/>
          </p:cNvSpPr>
          <p:nvPr>
            <p:ph type="sldNum" sz="quarter" idx="12"/>
          </p:nvPr>
        </p:nvSpPr>
        <p:spPr>
          <a:noFill/>
        </p:spPr>
        <p:txBody>
          <a:bodyPr/>
          <a:lstStyle/>
          <a:p>
            <a:fld id="{22B4D749-EF77-4900-A8CC-D3E9B1ADAFCF}" type="slidenum">
              <a:rPr lang="en-US"/>
              <a:pPr/>
              <a:t>38</a:t>
            </a:fld>
            <a:endParaRPr lang="en-US" dirty="0"/>
          </a:p>
        </p:txBody>
      </p:sp>
      <p:sp>
        <p:nvSpPr>
          <p:cNvPr id="5"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 Risk Management Agency</a:t>
            </a:r>
            <a:endParaRPr kumimoji="0" lang="en-US" dirty="0"/>
          </a:p>
        </p:txBody>
      </p:sp>
    </p:spTree>
    <p:extLst>
      <p:ext uri="{BB962C8B-B14F-4D97-AF65-F5344CB8AC3E}">
        <p14:creationId xmlns:p14="http://schemas.microsoft.com/office/powerpoint/2010/main" val="263064619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chemeClr val="bg1"/>
                </a:solidFill>
                <a:effectLst>
                  <a:outerShdw blurRad="38100" dist="38100" dir="2700000" algn="tl">
                    <a:srgbClr val="000000">
                      <a:alpha val="43137"/>
                    </a:srgbClr>
                  </a:outerShdw>
                </a:effectLst>
              </a:rPr>
              <a:t>Thank You</a:t>
            </a:r>
            <a:endParaRPr lang="en-US" sz="54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676400" y="2690336"/>
            <a:ext cx="5715000" cy="1938992"/>
          </a:xfrm>
          <a:prstGeom prst="rect">
            <a:avLst/>
          </a:prstGeom>
        </p:spPr>
        <p:txBody>
          <a:bodyPr wrap="square">
            <a:spAutoFit/>
          </a:bodyPr>
          <a:lstStyle/>
          <a:p>
            <a:pPr algn="ctr">
              <a:buNone/>
            </a:pPr>
            <a:r>
              <a:rPr lang="en-US" sz="4000" b="1" dirty="0" smtClean="0">
                <a:solidFill>
                  <a:srgbClr val="003300"/>
                </a:solidFill>
                <a:effectLst>
                  <a:outerShdw blurRad="38100" dist="38100" dir="2700000" algn="tl">
                    <a:srgbClr val="000000">
                      <a:alpha val="43137"/>
                    </a:srgbClr>
                  </a:outerShdw>
                </a:effectLst>
                <a:latin typeface="Modern No. 20" pitchFamily="18" charset="0"/>
              </a:rPr>
              <a:t>Bill  Murphy</a:t>
            </a:r>
            <a:endParaRPr lang="en-US" sz="4000" b="1" dirty="0">
              <a:solidFill>
                <a:srgbClr val="003300"/>
              </a:solidFill>
              <a:effectLst>
                <a:outerShdw blurRad="38100" dist="38100" dir="2700000" algn="tl">
                  <a:srgbClr val="000000">
                    <a:alpha val="43137"/>
                  </a:srgbClr>
                </a:outerShdw>
              </a:effectLst>
              <a:latin typeface="Modern No. 20" pitchFamily="18" charset="0"/>
            </a:endParaRPr>
          </a:p>
          <a:p>
            <a:pPr algn="ctr">
              <a:buNone/>
            </a:pPr>
            <a:r>
              <a:rPr lang="en-US" sz="4000" b="1" dirty="0">
                <a:solidFill>
                  <a:srgbClr val="003300"/>
                </a:solidFill>
                <a:effectLst>
                  <a:outerShdw blurRad="38100" dist="38100" dir="2700000" algn="tl">
                    <a:srgbClr val="000000">
                      <a:alpha val="43137"/>
                    </a:srgbClr>
                  </a:outerShdw>
                </a:effectLst>
                <a:latin typeface="Modern No. 20" pitchFamily="18" charset="0"/>
              </a:rPr>
              <a:t>Administrator</a:t>
            </a:r>
          </a:p>
          <a:p>
            <a:pPr algn="ctr">
              <a:buNone/>
            </a:pPr>
            <a:r>
              <a:rPr lang="en-US" sz="4000" b="1" dirty="0">
                <a:solidFill>
                  <a:srgbClr val="003300"/>
                </a:solidFill>
                <a:effectLst>
                  <a:outerShdw blurRad="38100" dist="38100" dir="2700000" algn="tl">
                    <a:srgbClr val="000000">
                      <a:alpha val="43137"/>
                    </a:srgbClr>
                  </a:outerShdw>
                </a:effectLst>
                <a:latin typeface="Modern No. 20" pitchFamily="18" charset="0"/>
              </a:rPr>
              <a:t> Risk Management Agency</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545" y="1524000"/>
            <a:ext cx="8568655" cy="4525963"/>
          </a:xfrm>
        </p:spPr>
        <p:txBody>
          <a:bodyPr>
            <a:normAutofit fontScale="77500" lnSpcReduction="20000"/>
          </a:bodyPr>
          <a:lstStyle/>
          <a:p>
            <a:pPr marL="0" indent="0">
              <a:buNone/>
            </a:pPr>
            <a:r>
              <a:rPr lang="en-US" dirty="0" smtClean="0"/>
              <a:t>  </a:t>
            </a:r>
            <a:endParaRPr lang="en-US" dirty="0" smtClean="0"/>
          </a:p>
          <a:p>
            <a:r>
              <a:rPr lang="en-US" dirty="0" smtClean="0"/>
              <a:t>RMA </a:t>
            </a:r>
            <a:r>
              <a:rPr lang="en-US" dirty="0" smtClean="0"/>
              <a:t>and its private delivery partners are prepared for </a:t>
            </a:r>
            <a:r>
              <a:rPr lang="en-US" dirty="0" smtClean="0"/>
              <a:t>the 2012 </a:t>
            </a:r>
            <a:r>
              <a:rPr lang="en-US" dirty="0" smtClean="0"/>
              <a:t>crop </a:t>
            </a:r>
            <a:r>
              <a:rPr lang="en-US" dirty="0" smtClean="0"/>
              <a:t>year.</a:t>
            </a:r>
          </a:p>
          <a:p>
            <a:pPr marL="0" indent="0">
              <a:buNone/>
            </a:pPr>
            <a:endParaRPr lang="en-US" dirty="0" smtClean="0"/>
          </a:p>
          <a:p>
            <a:r>
              <a:rPr lang="en-US" dirty="0" smtClean="0"/>
              <a:t>There is adequate funding for 2012 losses.</a:t>
            </a:r>
          </a:p>
          <a:p>
            <a:pPr marL="0" indent="0">
              <a:buNone/>
            </a:pPr>
            <a:endParaRPr lang="en-US" dirty="0" smtClean="0"/>
          </a:p>
          <a:p>
            <a:r>
              <a:rPr lang="en-US" dirty="0" smtClean="0"/>
              <a:t>There is an adequate loss adjuster workforce to complete claims.</a:t>
            </a:r>
            <a:endParaRPr lang="en-US" dirty="0" smtClean="0"/>
          </a:p>
          <a:p>
            <a:pPr marL="0" indent="0">
              <a:buNone/>
            </a:pPr>
            <a:endParaRPr lang="en-US" dirty="0"/>
          </a:p>
          <a:p>
            <a:r>
              <a:rPr lang="en-US" dirty="0" smtClean="0"/>
              <a:t>Although, policies are sold by private companies they are reinsured by the USDA, Federal Crop Insurance Corporation, Risk Management </a:t>
            </a:r>
            <a:r>
              <a:rPr lang="en-US" dirty="0" smtClean="0"/>
              <a:t>Agency.</a:t>
            </a:r>
            <a:endParaRPr lang="en-US" dirty="0" smtClean="0"/>
          </a:p>
          <a:p>
            <a:endParaRPr lang="en-US" dirty="0"/>
          </a:p>
          <a:p>
            <a:endParaRPr lang="en-US" dirty="0"/>
          </a:p>
        </p:txBody>
      </p:sp>
      <p:sp>
        <p:nvSpPr>
          <p:cNvPr id="3" name="Title 2"/>
          <p:cNvSpPr>
            <a:spLocks noGrp="1"/>
          </p:cNvSpPr>
          <p:nvPr>
            <p:ph type="title"/>
          </p:nvPr>
        </p:nvSpPr>
        <p:spPr>
          <a:xfrm>
            <a:off x="76200" y="0"/>
            <a:ext cx="8763000" cy="1143000"/>
          </a:xfrm>
        </p:spPr>
        <p:txBody>
          <a:bodyPr>
            <a:normAutofit fontScale="90000"/>
          </a:bodyPr>
          <a:lstStyle/>
          <a:p>
            <a:r>
              <a:rPr lang="en-US" sz="4000" b="1" dirty="0">
                <a:solidFill>
                  <a:schemeClr val="bg1"/>
                </a:solidFill>
                <a:effectLst>
                  <a:outerShdw blurRad="38100" dist="38100" dir="2700000" algn="tl">
                    <a:srgbClr val="000000">
                      <a:alpha val="43137"/>
                    </a:srgbClr>
                  </a:outerShdw>
                </a:effectLst>
              </a:rPr>
              <a:t>T</a:t>
            </a:r>
            <a:r>
              <a:rPr lang="en-US" sz="4000" b="1" dirty="0" smtClean="0">
                <a:solidFill>
                  <a:schemeClr val="bg1"/>
                </a:solidFill>
                <a:effectLst>
                  <a:outerShdw blurRad="38100" dist="38100" dir="2700000" algn="tl">
                    <a:srgbClr val="000000">
                      <a:alpha val="43137"/>
                    </a:srgbClr>
                  </a:outerShdw>
                </a:effectLst>
              </a:rPr>
              <a:t>he </a:t>
            </a:r>
            <a:r>
              <a:rPr lang="en-US" sz="4000" b="1" dirty="0">
                <a:solidFill>
                  <a:schemeClr val="bg1"/>
                </a:solidFill>
                <a:effectLst>
                  <a:outerShdw blurRad="38100" dist="38100" dir="2700000" algn="tl">
                    <a:srgbClr val="000000">
                      <a:alpha val="43137"/>
                    </a:srgbClr>
                  </a:outerShdw>
                </a:effectLst>
              </a:rPr>
              <a:t>2012 </a:t>
            </a:r>
            <a:r>
              <a:rPr lang="en-US" sz="4000" b="1" dirty="0" smtClean="0">
                <a:solidFill>
                  <a:schemeClr val="bg1"/>
                </a:solidFill>
                <a:effectLst>
                  <a:outerShdw blurRad="38100" dist="38100" dir="2700000" algn="tl">
                    <a:srgbClr val="000000">
                      <a:alpha val="43137"/>
                    </a:srgbClr>
                  </a:outerShdw>
                </a:effectLst>
              </a:rPr>
              <a:t>Drought</a:t>
            </a: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t>
            </a:r>
            <a:endParaRPr lang="en-US" dirty="0">
              <a:solidFill>
                <a:schemeClr val="bg1"/>
              </a:solidFill>
            </a:endParaRPr>
          </a:p>
        </p:txBody>
      </p:sp>
      <p:sp>
        <p:nvSpPr>
          <p:cNvPr id="4" name="Footer Placeholder 3"/>
          <p:cNvSpPr>
            <a:spLocks noGrp="1"/>
          </p:cNvSpPr>
          <p:nvPr>
            <p:ph type="ftr" sz="quarter" idx="11"/>
          </p:nvPr>
        </p:nvSpPr>
        <p:spPr>
          <a:xfrm>
            <a:off x="3124200" y="6399213"/>
            <a:ext cx="2895600" cy="244475"/>
          </a:xfrm>
        </p:spPr>
        <p:txBody>
          <a:bodyPr/>
          <a:lstStyle/>
          <a:p>
            <a:r>
              <a:rPr kumimoji="0" lang="en-US" dirty="0" smtClean="0"/>
              <a:t>William J. Murphy, Administrator</a:t>
            </a:r>
          </a:p>
          <a:p>
            <a:r>
              <a:rPr kumimoji="0" lang="en-US" dirty="0" smtClean="0"/>
              <a:t>Risk Management Agency</a:t>
            </a:r>
            <a:endParaRPr kumimoji="0" lang="en-US" dirty="0"/>
          </a:p>
        </p:txBody>
      </p:sp>
      <p:sp>
        <p:nvSpPr>
          <p:cNvPr id="5" name="Slide Number Placeholder 4"/>
          <p:cNvSpPr>
            <a:spLocks noGrp="1"/>
          </p:cNvSpPr>
          <p:nvPr>
            <p:ph type="sldNum" sz="quarter" idx="12"/>
          </p:nvPr>
        </p:nvSpPr>
        <p:spPr>
          <a:xfrm>
            <a:off x="6553200" y="6399213"/>
            <a:ext cx="2133600" cy="244475"/>
          </a:xfrm>
        </p:spPr>
        <p:txBody>
          <a:bodyPr/>
          <a:lstStyle/>
          <a:p>
            <a:fld id="{D5BBC35B-A44B-4119-B8DA-DE9E3DFADA20}" type="slidenum">
              <a:rPr kumimoji="0" lang="en-US" smtClean="0"/>
              <a:pPr/>
              <a:t>4</a:t>
            </a:fld>
            <a:endParaRPr kumimoji="0" lang="en-US"/>
          </a:p>
        </p:txBody>
      </p:sp>
    </p:spTree>
    <p:extLst>
      <p:ext uri="{BB962C8B-B14F-4D97-AF65-F5344CB8AC3E}">
        <p14:creationId xmlns:p14="http://schemas.microsoft.com/office/powerpoint/2010/main" val="22956677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2012 Drought</a:t>
            </a:r>
            <a:endParaRPr lang="en-US" dirty="0"/>
          </a:p>
        </p:txBody>
      </p:sp>
      <p:sp>
        <p:nvSpPr>
          <p:cNvPr id="3" name="Content Placeholder 2"/>
          <p:cNvSpPr>
            <a:spLocks noGrp="1"/>
          </p:cNvSpPr>
          <p:nvPr>
            <p:ph idx="1"/>
          </p:nvPr>
        </p:nvSpPr>
        <p:spPr/>
        <p:txBody>
          <a:bodyPr/>
          <a:lstStyle/>
          <a:p>
            <a:r>
              <a:rPr lang="en-US" dirty="0" smtClean="0"/>
              <a:t>Premium Billing Date and Interest Penalty</a:t>
            </a:r>
          </a:p>
          <a:p>
            <a:pPr marL="0" indent="0">
              <a:buNone/>
            </a:pPr>
            <a:endParaRPr lang="en-US" dirty="0" smtClean="0"/>
          </a:p>
          <a:p>
            <a:r>
              <a:rPr lang="en-US" dirty="0" smtClean="0"/>
              <a:t>Cover Crops – Haying and Grazing</a:t>
            </a:r>
          </a:p>
          <a:p>
            <a:pPr marL="0" indent="0">
              <a:buNone/>
            </a:pPr>
            <a:endParaRPr lang="en-US" dirty="0" smtClean="0"/>
          </a:p>
          <a:p>
            <a:r>
              <a:rPr lang="en-US" dirty="0" smtClean="0"/>
              <a:t>Increased Threshold for APH reviews</a:t>
            </a:r>
          </a:p>
          <a:p>
            <a:pPr lvl="1"/>
            <a:r>
              <a:rPr lang="en-US" dirty="0" smtClean="0"/>
              <a:t>$100,000 to $200,000</a:t>
            </a:r>
          </a:p>
          <a:p>
            <a:pPr lvl="1"/>
            <a:r>
              <a:rPr lang="en-US" dirty="0" smtClean="0"/>
              <a:t>Will Continue to monitor</a:t>
            </a:r>
          </a:p>
          <a:p>
            <a:pPr marL="457200" lvl="1" indent="0">
              <a:buNone/>
            </a:pPr>
            <a:endParaRPr lang="en-US" dirty="0" smtClean="0"/>
          </a:p>
        </p:txBody>
      </p:sp>
      <p:sp>
        <p:nvSpPr>
          <p:cNvPr id="4" name="Footer Placeholder 3"/>
          <p:cNvSpPr>
            <a:spLocks noGrp="1"/>
          </p:cNvSpPr>
          <p:nvPr>
            <p:ph type="ftr" sz="quarter" idx="11"/>
          </p:nvPr>
        </p:nvSpPr>
        <p:spPr/>
        <p:txBody>
          <a:bodyPr/>
          <a:lstStyle/>
          <a:p>
            <a:r>
              <a:rPr kumimoji="0" lang="en-US" smtClean="0"/>
              <a:t>William J. Murphy, Administrator Risk Management Agency</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5</a:t>
            </a:fld>
            <a:endParaRPr kumimoji="0" lang="en-US"/>
          </a:p>
        </p:txBody>
      </p:sp>
    </p:spTree>
    <p:extLst>
      <p:ext uri="{BB962C8B-B14F-4D97-AF65-F5344CB8AC3E}">
        <p14:creationId xmlns:p14="http://schemas.microsoft.com/office/powerpoint/2010/main" val="8058953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76200"/>
            <a:ext cx="5029200" cy="685800"/>
          </a:xfrm>
        </p:spPr>
        <p:txBody>
          <a:bodyPr>
            <a:noAutofit/>
          </a:bodyPr>
          <a:lstStyle/>
          <a:p>
            <a:pPr marL="0" indent="0" algn="r">
              <a:buNone/>
            </a:pPr>
            <a:r>
              <a:rPr lang="en-US" sz="4000" dirty="0" smtClean="0">
                <a:solidFill>
                  <a:schemeClr val="bg1"/>
                </a:solidFill>
                <a:effectLst>
                  <a:outerShdw blurRad="38100" dist="38100" dir="2700000" algn="tl">
                    <a:srgbClr val="000000">
                      <a:alpha val="43137"/>
                    </a:srgbClr>
                  </a:outerShdw>
                </a:effectLst>
              </a:rPr>
              <a:t>A Snapshot</a:t>
            </a:r>
            <a:r>
              <a:rPr lang="en-US" sz="4800" dirty="0" smtClean="0">
                <a:solidFill>
                  <a:schemeClr val="bg1"/>
                </a:solidFill>
                <a:effectLst>
                  <a:outerShdw blurRad="38100" dist="38100" dir="2700000" algn="tl">
                    <a:srgbClr val="000000">
                      <a:alpha val="43137"/>
                    </a:srgbClr>
                  </a:outerShdw>
                </a:effectLst>
              </a:rPr>
              <a:t/>
            </a:r>
            <a:br>
              <a:rPr lang="en-US" sz="4800" dirty="0" smtClean="0">
                <a:solidFill>
                  <a:schemeClr val="bg1"/>
                </a:solidFill>
                <a:effectLst>
                  <a:outerShdw blurRad="38100" dist="38100" dir="2700000" algn="tl">
                    <a:srgbClr val="000000">
                      <a:alpha val="43137"/>
                    </a:srgbClr>
                  </a:outerShdw>
                </a:effectLst>
              </a:rPr>
            </a:br>
            <a:endParaRPr lang="en-US" sz="4800"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381000" y="2514600"/>
            <a:ext cx="8458200" cy="3970318"/>
          </a:xfrm>
          <a:prstGeom prst="rect">
            <a:avLst/>
          </a:prstGeom>
        </p:spPr>
        <p:txBody>
          <a:bodyPr wrap="square">
            <a:spAutoFit/>
          </a:bodyPr>
          <a:lstStyle/>
          <a:p>
            <a:r>
              <a:rPr lang="en-US" sz="2800" dirty="0" smtClean="0">
                <a:solidFill>
                  <a:schemeClr val="bg2">
                    <a:lumMod val="25000"/>
                  </a:schemeClr>
                </a:solidFill>
                <a:latin typeface="+mn-lt"/>
              </a:rPr>
              <a:t>			</a:t>
            </a:r>
          </a:p>
          <a:p>
            <a:endParaRPr lang="en-US" sz="2800" dirty="0" smtClean="0">
              <a:solidFill>
                <a:schemeClr val="bg2">
                  <a:lumMod val="25000"/>
                </a:schemeClr>
              </a:solidFill>
              <a:latin typeface="+mn-lt"/>
            </a:endParaRPr>
          </a:p>
          <a:p>
            <a:r>
              <a:rPr lang="en-US" sz="2800" dirty="0" smtClean="0">
                <a:solidFill>
                  <a:schemeClr val="bg2">
                    <a:lumMod val="25000"/>
                  </a:schemeClr>
                </a:solidFill>
                <a:latin typeface="+mn-lt"/>
              </a:rPr>
              <a:t>		</a:t>
            </a:r>
          </a:p>
          <a:p>
            <a:endParaRPr lang="en-US" sz="2800" dirty="0" smtClean="0">
              <a:solidFill>
                <a:schemeClr val="bg2">
                  <a:lumMod val="25000"/>
                </a:schemeClr>
              </a:solidFill>
              <a:latin typeface="+mn-lt"/>
            </a:endParaRPr>
          </a:p>
          <a:p>
            <a:r>
              <a:rPr lang="en-US" sz="2800" dirty="0" smtClean="0">
                <a:solidFill>
                  <a:schemeClr val="bg2">
                    <a:lumMod val="25000"/>
                  </a:schemeClr>
                </a:solidFill>
                <a:latin typeface="+mn-lt"/>
              </a:rPr>
              <a:t>		</a:t>
            </a:r>
          </a:p>
          <a:p>
            <a:endParaRPr lang="en-US" sz="2800" dirty="0" smtClean="0">
              <a:solidFill>
                <a:schemeClr val="bg2">
                  <a:lumMod val="25000"/>
                </a:schemeClr>
              </a:solidFill>
              <a:latin typeface="+mn-lt"/>
            </a:endParaRPr>
          </a:p>
          <a:p>
            <a:r>
              <a:rPr lang="en-US" sz="2800" dirty="0" smtClean="0">
                <a:solidFill>
                  <a:schemeClr val="bg2">
                    <a:lumMod val="25000"/>
                  </a:schemeClr>
                </a:solidFill>
                <a:latin typeface="+mn-lt"/>
              </a:rPr>
              <a:t>		</a:t>
            </a:r>
          </a:p>
          <a:p>
            <a:endParaRPr lang="en-US" sz="2800" dirty="0" smtClean="0">
              <a:solidFill>
                <a:schemeClr val="bg2">
                  <a:lumMod val="25000"/>
                </a:schemeClr>
              </a:solidFill>
              <a:latin typeface="+mn-lt"/>
            </a:endParaRPr>
          </a:p>
          <a:p>
            <a:r>
              <a:rPr lang="en-US" sz="2800" dirty="0" smtClean="0">
                <a:solidFill>
                  <a:schemeClr val="bg2">
                    <a:lumMod val="25000"/>
                  </a:schemeClr>
                </a:solidFill>
                <a:latin typeface="+mn-lt"/>
              </a:rPr>
              <a:t>		</a:t>
            </a:r>
            <a:endParaRPr lang="en-US" sz="2800" dirty="0">
              <a:solidFill>
                <a:schemeClr val="bg2">
                  <a:lumMod val="25000"/>
                </a:schemeClr>
              </a:solidFill>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3663796807"/>
              </p:ext>
            </p:extLst>
          </p:nvPr>
        </p:nvGraphicFramePr>
        <p:xfrm>
          <a:off x="228599" y="1600200"/>
          <a:ext cx="8153403" cy="4494483"/>
        </p:xfrm>
        <a:graphic>
          <a:graphicData uri="http://schemas.openxmlformats.org/drawingml/2006/table">
            <a:tbl>
              <a:tblPr bandRow="1">
                <a:tableStyleId>{284E427A-3D55-4303-BF80-6455036E1DE7}</a:tableStyleId>
              </a:tblPr>
              <a:tblGrid>
                <a:gridCol w="2122119"/>
                <a:gridCol w="2010428"/>
                <a:gridCol w="2010428"/>
                <a:gridCol w="2010428"/>
              </a:tblGrid>
              <a:tr h="521923">
                <a:tc>
                  <a:txBody>
                    <a:bodyPr/>
                    <a:lstStyle/>
                    <a:p>
                      <a:pPr algn="ct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2010</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2011</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2012</a:t>
                      </a:r>
                      <a:r>
                        <a:rPr lang="en-US" sz="2000" baseline="0" dirty="0" smtClean="0">
                          <a:solidFill>
                            <a:srgbClr val="003300"/>
                          </a:solidFill>
                          <a:latin typeface="Modern No. 20" pitchFamily="18" charset="0"/>
                        </a:rPr>
                        <a:t> (so far)</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1437">
                <a:tc>
                  <a:txBody>
                    <a:bodyPr/>
                    <a:lstStyle/>
                    <a:p>
                      <a:pPr algn="ctr"/>
                      <a:r>
                        <a:rPr lang="en-US" sz="2000" dirty="0" smtClean="0">
                          <a:solidFill>
                            <a:srgbClr val="003300"/>
                          </a:solidFill>
                          <a:latin typeface="Modern No. 20" pitchFamily="18" charset="0"/>
                        </a:rPr>
                        <a:t>Liability</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$78 Billion</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$114 Billion</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$93.37 Billion</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1923">
                <a:tc>
                  <a:txBody>
                    <a:bodyPr/>
                    <a:lstStyle/>
                    <a:p>
                      <a:pPr algn="ctr"/>
                      <a:r>
                        <a:rPr lang="en-US" sz="2000" dirty="0" smtClean="0">
                          <a:solidFill>
                            <a:srgbClr val="003300"/>
                          </a:solidFill>
                          <a:latin typeface="Modern No. 20" pitchFamily="18" charset="0"/>
                        </a:rPr>
                        <a:t>Acres Insured </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256.2 Million</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265 Million</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206</a:t>
                      </a:r>
                      <a:r>
                        <a:rPr lang="en-US" sz="2000" baseline="0" dirty="0" smtClean="0">
                          <a:solidFill>
                            <a:srgbClr val="003300"/>
                          </a:solidFill>
                          <a:latin typeface="Modern No. 20" pitchFamily="18" charset="0"/>
                        </a:rPr>
                        <a:t> Million</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1437">
                <a:tc>
                  <a:txBody>
                    <a:bodyPr/>
                    <a:lstStyle/>
                    <a:p>
                      <a:pPr algn="ctr"/>
                      <a:r>
                        <a:rPr lang="en-US" sz="2000" dirty="0" smtClean="0">
                          <a:solidFill>
                            <a:srgbClr val="003300"/>
                          </a:solidFill>
                          <a:latin typeface="Modern No. 20" pitchFamily="18" charset="0"/>
                        </a:rPr>
                        <a:t>Total Premium</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$7.6 Billion</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$11.95 Billion</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$7.5 Billion</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1437">
                <a:tc>
                  <a:txBody>
                    <a:bodyPr/>
                    <a:lstStyle/>
                    <a:p>
                      <a:pPr algn="ctr"/>
                      <a:r>
                        <a:rPr lang="en-US" sz="2000" dirty="0" smtClean="0">
                          <a:solidFill>
                            <a:srgbClr val="003300"/>
                          </a:solidFill>
                          <a:latin typeface="Modern No. 20" pitchFamily="18" charset="0"/>
                        </a:rPr>
                        <a:t>Indemnity</a:t>
                      </a:r>
                    </a:p>
                    <a:p>
                      <a:pPr algn="ctr"/>
                      <a:r>
                        <a:rPr lang="en-US" sz="2000" dirty="0" smtClean="0">
                          <a:solidFill>
                            <a:srgbClr val="003300"/>
                          </a:solidFill>
                          <a:latin typeface="Modern No. 20" pitchFamily="18" charset="0"/>
                        </a:rPr>
                        <a:t>(Claims</a:t>
                      </a:r>
                      <a:r>
                        <a:rPr lang="en-US" sz="2000" baseline="0" dirty="0" smtClean="0">
                          <a:solidFill>
                            <a:srgbClr val="003300"/>
                          </a:solidFill>
                          <a:latin typeface="Modern No. 20" pitchFamily="18" charset="0"/>
                        </a:rPr>
                        <a:t> Paid S</a:t>
                      </a:r>
                      <a:r>
                        <a:rPr lang="en-US" sz="2000" dirty="0" smtClean="0">
                          <a:solidFill>
                            <a:srgbClr val="003300"/>
                          </a:solidFill>
                          <a:latin typeface="Modern No. 20" pitchFamily="18" charset="0"/>
                        </a:rPr>
                        <a:t>o Far)</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$4.2 Billion</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$10.84</a:t>
                      </a:r>
                      <a:r>
                        <a:rPr lang="en-US" sz="2000" baseline="0" dirty="0" smtClean="0">
                          <a:solidFill>
                            <a:srgbClr val="003300"/>
                          </a:solidFill>
                          <a:latin typeface="Modern No. 20" pitchFamily="18" charset="0"/>
                        </a:rPr>
                        <a:t> Billion</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$695,600</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1923">
                <a:tc>
                  <a:txBody>
                    <a:bodyPr/>
                    <a:lstStyle/>
                    <a:p>
                      <a:pPr algn="ctr"/>
                      <a:r>
                        <a:rPr lang="en-US" sz="2000" dirty="0" smtClean="0">
                          <a:solidFill>
                            <a:srgbClr val="003300"/>
                          </a:solidFill>
                          <a:latin typeface="Modern No. 20" pitchFamily="18" charset="0"/>
                        </a:rPr>
                        <a:t>Loss Ratio </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.56</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.91</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3300"/>
                          </a:solidFill>
                          <a:latin typeface="Modern No. 20" pitchFamily="18" charset="0"/>
                        </a:rPr>
                        <a:t>.08</a:t>
                      </a:r>
                      <a:endParaRPr lang="en-US" sz="2000" dirty="0">
                        <a:solidFill>
                          <a:srgbClr val="003300"/>
                        </a:solidFill>
                        <a:latin typeface="Modern No. 2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228599" y="6484918"/>
            <a:ext cx="2472152" cy="307777"/>
          </a:xfrm>
          <a:prstGeom prst="rect">
            <a:avLst/>
          </a:prstGeom>
          <a:noFill/>
        </p:spPr>
        <p:txBody>
          <a:bodyPr wrap="none" rtlCol="0">
            <a:spAutoFit/>
          </a:bodyPr>
          <a:lstStyle/>
          <a:p>
            <a:r>
              <a:rPr lang="en-US" sz="1400" dirty="0" smtClean="0">
                <a:solidFill>
                  <a:srgbClr val="003300"/>
                </a:solidFill>
                <a:latin typeface="Modern No. 20" pitchFamily="18" charset="0"/>
              </a:rPr>
              <a:t>Data current as of July 30, 2012</a:t>
            </a:r>
            <a:endParaRPr lang="en-US" sz="1400" dirty="0">
              <a:solidFill>
                <a:srgbClr val="003300"/>
              </a:solidFill>
              <a:latin typeface="Modern No. 20" pitchFamily="18" charset="0"/>
            </a:endParaRPr>
          </a:p>
        </p:txBody>
      </p:sp>
      <p:sp>
        <p:nvSpPr>
          <p:cNvPr id="9" name="Rectangle 8"/>
          <p:cNvSpPr/>
          <p:nvPr/>
        </p:nvSpPr>
        <p:spPr>
          <a:xfrm rot="-1200000">
            <a:off x="115724" y="766436"/>
            <a:ext cx="3667784" cy="1077218"/>
          </a:xfrm>
          <a:prstGeom prst="rect">
            <a:avLst/>
          </a:prstGeom>
          <a:noFill/>
          <a:effectLst>
            <a:innerShdw blurRad="63500" dist="50800" dir="2700000">
              <a:prstClr val="black">
                <a:alpha val="37000"/>
              </a:prstClr>
            </a:inn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solidFill>
                  <a:schemeClr val="accent3">
                    <a:lumMod val="20000"/>
                    <a:lumOff val="80000"/>
                  </a:schemeClr>
                </a:solidFill>
                <a:effectLst>
                  <a:outerShdw blurRad="80000" dist="40000" dir="5040000" algn="tl">
                    <a:srgbClr val="000000">
                      <a:alpha val="30000"/>
                    </a:srgbClr>
                  </a:outerShdw>
                </a:effectLst>
                <a:latin typeface="Imprint MT Shadow" pitchFamily="82" charset="0"/>
              </a:rPr>
              <a:t>What’s the current status?</a:t>
            </a:r>
            <a:endParaRPr lang="en-US" sz="3200" b="1" cap="none" spc="0" dirty="0">
              <a:ln w="11430"/>
              <a:solidFill>
                <a:schemeClr val="accent3">
                  <a:lumMod val="20000"/>
                  <a:lumOff val="80000"/>
                </a:schemeClr>
              </a:solidFill>
              <a:effectLst>
                <a:outerShdw blurRad="80000" dist="40000" dir="5040000" algn="tl">
                  <a:srgbClr val="000000">
                    <a:alpha val="30000"/>
                  </a:srgbClr>
                </a:outerShdw>
              </a:effectLst>
              <a:latin typeface="Imprint MT Shadow" pitchFamily="82" charset="0"/>
            </a:endParaRPr>
          </a:p>
        </p:txBody>
      </p:sp>
      <p:sp>
        <p:nvSpPr>
          <p:cNvPr id="10" name="Footer Placeholder 3"/>
          <p:cNvSpPr txBox="1">
            <a:spLocks/>
          </p:cNvSpPr>
          <p:nvPr/>
        </p:nvSpPr>
        <p:spPr>
          <a:xfrm>
            <a:off x="3124200" y="6324600"/>
            <a:ext cx="2895600" cy="2444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b="1" i="1" dirty="0" smtClean="0">
                <a:solidFill>
                  <a:srgbClr val="003300"/>
                </a:solidFill>
                <a:latin typeface="Imprint MT Shadow" pitchFamily="82" charset="0"/>
              </a:rPr>
              <a:t>William J. Murphy, Administrator</a:t>
            </a:r>
          </a:p>
          <a:p>
            <a:pPr algn="ctr"/>
            <a:r>
              <a:rPr lang="en-US" sz="1200" b="1" i="1" dirty="0" smtClean="0">
                <a:solidFill>
                  <a:srgbClr val="003300"/>
                </a:solidFill>
                <a:latin typeface="Imprint MT Shadow" pitchFamily="82" charset="0"/>
              </a:rPr>
              <a:t>Risk Management Agency</a:t>
            </a:r>
            <a:endParaRPr lang="en-US" sz="1200" b="1" i="1" dirty="0">
              <a:solidFill>
                <a:srgbClr val="003300"/>
              </a:solidFill>
              <a:latin typeface="Imprint MT Shadow" pitchFamily="82" charset="0"/>
            </a:endParaRPr>
          </a:p>
        </p:txBody>
      </p:sp>
      <p:sp>
        <p:nvSpPr>
          <p:cNvPr id="11" name="Slide Number Placeholder 4"/>
          <p:cNvSpPr>
            <a:spLocks noGrp="1"/>
          </p:cNvSpPr>
          <p:nvPr>
            <p:ph type="sldNum" sz="quarter" idx="12"/>
          </p:nvPr>
        </p:nvSpPr>
        <p:spPr>
          <a:xfrm>
            <a:off x="6553200" y="6399213"/>
            <a:ext cx="2133600" cy="244475"/>
          </a:xfrm>
        </p:spPr>
        <p:txBody>
          <a:bodyPr/>
          <a:lstStyle/>
          <a:p>
            <a:fld id="{D5BBC35B-A44B-4119-B8DA-DE9E3DFADA20}" type="slidenum">
              <a:rPr kumimoji="0" lang="en-US" smtClean="0"/>
              <a:pPr/>
              <a:t>6</a:t>
            </a:fld>
            <a:endParaRPr kumimoji="0" lang="en-US" dirty="0"/>
          </a:p>
        </p:txBody>
      </p:sp>
    </p:spTree>
    <p:extLst>
      <p:ext uri="{BB962C8B-B14F-4D97-AF65-F5344CB8AC3E}">
        <p14:creationId xmlns:p14="http://schemas.microsoft.com/office/powerpoint/2010/main" val="256876308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300"/>
            <a:ext cx="7010400" cy="1143000"/>
          </a:xfrm>
        </p:spPr>
        <p:txBody>
          <a:bodyPr/>
          <a:lstStyle/>
          <a:p>
            <a:r>
              <a:rPr lang="en-US" b="1" dirty="0">
                <a:solidFill>
                  <a:schemeClr val="bg1"/>
                </a:solidFill>
                <a:effectLst>
                  <a:outerShdw blurRad="38100" dist="38100" dir="2700000" algn="tl">
                    <a:srgbClr val="000000">
                      <a:alpha val="43137"/>
                    </a:srgbClr>
                  </a:outerShdw>
                </a:effectLst>
              </a:rPr>
              <a:t>Premium, </a:t>
            </a:r>
            <a:r>
              <a:rPr lang="en-US" b="1" dirty="0" smtClean="0">
                <a:solidFill>
                  <a:schemeClr val="bg1"/>
                </a:solidFill>
                <a:effectLst>
                  <a:outerShdw blurRad="38100" dist="38100" dir="2700000" algn="tl">
                    <a:srgbClr val="000000">
                      <a:alpha val="43137"/>
                    </a:srgbClr>
                  </a:outerShdw>
                </a:effectLst>
              </a:rPr>
              <a:t>Indemnity</a:t>
            </a:r>
            <a:r>
              <a:rPr lang="en-US" b="1" dirty="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&amp; </a:t>
            </a:r>
            <a:r>
              <a:rPr lang="en-US" b="1" dirty="0">
                <a:solidFill>
                  <a:schemeClr val="bg1"/>
                </a:solidFill>
                <a:effectLst>
                  <a:outerShdw blurRad="38100" dist="38100" dir="2700000" algn="tl">
                    <a:srgbClr val="000000">
                      <a:alpha val="43137"/>
                    </a:srgbClr>
                  </a:outerShdw>
                </a:effectLst>
              </a:rPr>
              <a:t>Liability</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7</a:t>
            </a:fld>
            <a:endParaRPr kumimoji="0"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2726738666"/>
              </p:ext>
            </p:extLst>
          </p:nvPr>
        </p:nvGraphicFramePr>
        <p:xfrm>
          <a:off x="250824" y="1600200"/>
          <a:ext cx="8664575"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3"/>
          <p:cNvSpPr txBox="1">
            <a:spLocks/>
          </p:cNvSpPr>
          <p:nvPr/>
        </p:nvSpPr>
        <p:spPr>
          <a:xfrm>
            <a:off x="3124200" y="6399213"/>
            <a:ext cx="2895600" cy="2444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b="1" i="1" dirty="0" smtClean="0">
                <a:solidFill>
                  <a:srgbClr val="003300"/>
                </a:solidFill>
                <a:latin typeface="Imprint MT Shadow" pitchFamily="82" charset="0"/>
              </a:rPr>
              <a:t>William J. Murphy, Administrator</a:t>
            </a:r>
          </a:p>
          <a:p>
            <a:pPr algn="ctr"/>
            <a:r>
              <a:rPr lang="en-US" sz="1200" b="1" i="1" dirty="0" smtClean="0">
                <a:solidFill>
                  <a:srgbClr val="003300"/>
                </a:solidFill>
                <a:latin typeface="Imprint MT Shadow" pitchFamily="82" charset="0"/>
              </a:rPr>
              <a:t>Risk Management Agency</a:t>
            </a:r>
            <a:endParaRPr lang="en-US" sz="1200" b="1" i="1" dirty="0">
              <a:solidFill>
                <a:srgbClr val="003300"/>
              </a:solidFill>
              <a:latin typeface="Imprint MT Shadow" pitchFamily="82" charset="0"/>
            </a:endParaRPr>
          </a:p>
        </p:txBody>
      </p:sp>
    </p:spTree>
    <p:extLst>
      <p:ext uri="{BB962C8B-B14F-4D97-AF65-F5344CB8AC3E}">
        <p14:creationId xmlns:p14="http://schemas.microsoft.com/office/powerpoint/2010/main" val="123763445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5410200" cy="1143000"/>
          </a:xfrm>
        </p:spPr>
        <p:txBody>
          <a:bodyPr>
            <a:noAutofit/>
          </a:bodyPr>
          <a:lstStyle/>
          <a:p>
            <a:pPr eaLnBrk="1" hangingPunct="1"/>
            <a:r>
              <a:rPr lang="en-US" b="1" dirty="0" smtClean="0">
                <a:solidFill>
                  <a:schemeClr val="bg1"/>
                </a:solidFill>
                <a:effectLst>
                  <a:outerShdw blurRad="38100" dist="38100" dir="2700000" algn="tl">
                    <a:srgbClr val="000000">
                      <a:alpha val="43137"/>
                    </a:srgbClr>
                  </a:outerShdw>
                </a:effectLst>
              </a:rPr>
              <a:t>National Crop Ranking</a:t>
            </a:r>
            <a:br>
              <a:rPr lang="en-US" b="1" dirty="0" smtClean="0">
                <a:solidFill>
                  <a:schemeClr val="bg1"/>
                </a:solidFill>
                <a:effectLst>
                  <a:outerShdw blurRad="38100" dist="38100" dir="2700000" algn="tl">
                    <a:srgbClr val="000000">
                      <a:alpha val="43137"/>
                    </a:srgbClr>
                  </a:outerShdw>
                </a:effectLst>
              </a:rPr>
            </a:br>
            <a:endParaRPr lang="en-US" b="1" dirty="0" smtClean="0">
              <a:solidFill>
                <a:schemeClr val="bg1"/>
              </a:solidFill>
              <a:effectLst>
                <a:outerShdw blurRad="38100" dist="38100" dir="2700000" algn="tl">
                  <a:srgbClr val="000000">
                    <a:alpha val="43137"/>
                  </a:srgbClr>
                </a:outerShdw>
              </a:effectLst>
            </a:endParaRPr>
          </a:p>
        </p:txBody>
      </p:sp>
      <p:graphicFrame>
        <p:nvGraphicFramePr>
          <p:cNvPr id="8" name="Group 58"/>
          <p:cNvGraphicFramePr>
            <a:graphicFrameLocks noGrp="1"/>
          </p:cNvGraphicFramePr>
          <p:nvPr>
            <p:ph type="chart" idx="1"/>
            <p:extLst>
              <p:ext uri="{D42A27DB-BD31-4B8C-83A1-F6EECF244321}">
                <p14:modId xmlns:p14="http://schemas.microsoft.com/office/powerpoint/2010/main" val="3131793149"/>
              </p:ext>
            </p:extLst>
          </p:nvPr>
        </p:nvGraphicFramePr>
        <p:xfrm>
          <a:off x="152399" y="1447800"/>
          <a:ext cx="8610601" cy="5181599"/>
        </p:xfrm>
        <a:graphic>
          <a:graphicData uri="http://schemas.openxmlformats.org/drawingml/2006/table">
            <a:tbl>
              <a:tblPr>
                <a:tableStyleId>{3C2FFA5D-87B4-456A-9821-1D502468CF0F}</a:tableStyleId>
              </a:tblPr>
              <a:tblGrid>
                <a:gridCol w="2961983"/>
                <a:gridCol w="2952369"/>
                <a:gridCol w="2696249"/>
              </a:tblGrid>
              <a:tr h="407324">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solidFill>
                            <a:srgbClr val="003300"/>
                          </a:solidFill>
                          <a:effectLst/>
                          <a:latin typeface="Modern No. 20" pitchFamily="18" charset="0"/>
                        </a:rPr>
                        <a:t>2011 Crop Ranking by Value</a:t>
                      </a:r>
                    </a:p>
                  </a:txBody>
                  <a:tcPr marL="103953" marR="103953" horzOverflow="overflow"/>
                </a:tc>
                <a:tc hMerge="1">
                  <a:txBody>
                    <a:bodyPr/>
                    <a:lstStyle/>
                    <a:p>
                      <a:endParaRPr lang="en-US"/>
                    </a:p>
                  </a:txBody>
                  <a:tcPr/>
                </a:tc>
                <a:tc hMerge="1">
                  <a:txBody>
                    <a:bodyPr/>
                    <a:lstStyle/>
                    <a:p>
                      <a:endParaRPr lang="en-US"/>
                    </a:p>
                  </a:txBody>
                  <a:tcPr/>
                </a:tc>
              </a:tr>
              <a:tr h="43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solidFill>
                            <a:srgbClr val="003300"/>
                          </a:solidFill>
                          <a:effectLst/>
                          <a:latin typeface="Modern No. 20" pitchFamily="18" charset="0"/>
                        </a:rPr>
                        <a:t>Crop</a:t>
                      </a:r>
                      <a:endParaRPr kumimoji="0" lang="en-US" sz="2000" b="1" i="1"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solidFill>
                            <a:srgbClr val="003300"/>
                          </a:solidFill>
                          <a:effectLst/>
                          <a:latin typeface="Modern No. 20" pitchFamily="18" charset="0"/>
                        </a:rPr>
                        <a:t>Crop Liability </a:t>
                      </a:r>
                      <a:endParaRPr kumimoji="0" lang="en-US" sz="2000" b="1" i="1"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solidFill>
                            <a:srgbClr val="003300"/>
                          </a:solidFill>
                          <a:effectLst/>
                          <a:latin typeface="Modern No. 20" pitchFamily="18" charset="0"/>
                        </a:rPr>
                        <a:t>Percent of Total</a:t>
                      </a:r>
                      <a:endParaRPr kumimoji="0" lang="en-US" sz="2000" b="1" i="1" u="none" strike="noStrike" cap="none" normalizeH="0" baseline="0" dirty="0" smtClean="0">
                        <a:ln>
                          <a:noFill/>
                        </a:ln>
                        <a:solidFill>
                          <a:srgbClr val="003300"/>
                        </a:solidFill>
                        <a:effectLst/>
                        <a:latin typeface="Modern No. 20" pitchFamily="18" charset="0"/>
                      </a:endParaRPr>
                    </a:p>
                  </a:txBody>
                  <a:tcPr marL="103953" marR="103953" horzOverflow="overflow"/>
                </a:tc>
              </a:tr>
              <a:tr h="43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Corn</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a:t>
                      </a:r>
                      <a:r>
                        <a:rPr kumimoji="0" lang="en-US" sz="2000" b="0" u="none" strike="noStrike" kern="1200" cap="none" normalizeH="0" baseline="0" dirty="0" smtClean="0">
                          <a:ln>
                            <a:noFill/>
                          </a:ln>
                          <a:solidFill>
                            <a:srgbClr val="003300"/>
                          </a:solidFill>
                          <a:effectLst/>
                          <a:latin typeface="Modern No. 20" pitchFamily="18" charset="0"/>
                          <a:ea typeface="+mn-ea"/>
                          <a:cs typeface="+mn-cs"/>
                        </a:rPr>
                        <a:t>51.5 Billion</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45.5%</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r>
              <a:tr h="43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Soybeans</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a:t>
                      </a:r>
                      <a:r>
                        <a:rPr lang="en-US" sz="2000" b="0" kern="1200" baseline="0" dirty="0" smtClean="0">
                          <a:solidFill>
                            <a:srgbClr val="003300"/>
                          </a:solidFill>
                          <a:latin typeface="Modern No. 20" pitchFamily="18" charset="0"/>
                          <a:ea typeface="+mn-ea"/>
                          <a:cs typeface="+mn-cs"/>
                        </a:rPr>
                        <a:t>25.6 Billion</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22.5%</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r>
              <a:tr h="43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Wheat</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a:t>
                      </a:r>
                      <a:r>
                        <a:rPr kumimoji="0" lang="en-US" sz="2000" b="0" u="none" strike="noStrike" kern="1200" cap="none" normalizeH="0" baseline="0" dirty="0" smtClean="0">
                          <a:ln>
                            <a:noFill/>
                          </a:ln>
                          <a:solidFill>
                            <a:srgbClr val="003300"/>
                          </a:solidFill>
                          <a:effectLst/>
                          <a:latin typeface="Modern No. 20" pitchFamily="18" charset="0"/>
                          <a:ea typeface="+mn-ea"/>
                          <a:cs typeface="+mn-cs"/>
                        </a:rPr>
                        <a:t>10.3 Billion</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9.1%</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r>
              <a:tr h="43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Cotton</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a:t>
                      </a:r>
                      <a:r>
                        <a:rPr lang="en-US" sz="2000" b="0" kern="1200" baseline="0" dirty="0" smtClean="0">
                          <a:solidFill>
                            <a:srgbClr val="003300"/>
                          </a:solidFill>
                          <a:latin typeface="Modern No. 20" pitchFamily="18" charset="0"/>
                          <a:ea typeface="+mn-ea"/>
                          <a:cs typeface="+mn-cs"/>
                        </a:rPr>
                        <a:t>6.7 Billion</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5.9%</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r>
              <a:tr h="43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Nursery (FG&amp;C)</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$2.3 Billion</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2.0%</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r>
              <a:tr h="43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Citrus</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a:t>
                      </a:r>
                      <a:r>
                        <a:rPr kumimoji="0" lang="en-US" sz="2000" b="0" u="none" strike="noStrike" kern="1200" cap="none" normalizeH="0" baseline="0" dirty="0" smtClean="0">
                          <a:ln>
                            <a:noFill/>
                          </a:ln>
                          <a:solidFill>
                            <a:srgbClr val="003300"/>
                          </a:solidFill>
                          <a:effectLst/>
                          <a:latin typeface="Modern No. 20" pitchFamily="18" charset="0"/>
                          <a:ea typeface="+mn-ea"/>
                          <a:cs typeface="+mn-cs"/>
                        </a:rPr>
                        <a:t>2 Billion</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1.8%</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r>
              <a:tr h="43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Rice</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a:t>
                      </a:r>
                      <a:r>
                        <a:rPr lang="en-US" sz="2000" b="0" kern="1200" baseline="0" dirty="0" smtClean="0">
                          <a:solidFill>
                            <a:srgbClr val="003300"/>
                          </a:solidFill>
                          <a:latin typeface="Modern No. 20" pitchFamily="18" charset="0"/>
                          <a:ea typeface="+mn-ea"/>
                          <a:cs typeface="+mn-cs"/>
                        </a:rPr>
                        <a:t>1.2 Billion</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1.1%</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r>
              <a:tr h="43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Potatoes</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a:t>
                      </a:r>
                      <a:r>
                        <a:rPr kumimoji="0" lang="en-US" sz="2000" b="0" u="none" strike="noStrike" kern="1200" cap="none" normalizeH="0" baseline="0" dirty="0" smtClean="0">
                          <a:ln>
                            <a:noFill/>
                          </a:ln>
                          <a:solidFill>
                            <a:srgbClr val="003300"/>
                          </a:solidFill>
                          <a:effectLst/>
                          <a:latin typeface="Modern No. 20" pitchFamily="18" charset="0"/>
                          <a:ea typeface="+mn-ea"/>
                          <a:cs typeface="+mn-cs"/>
                        </a:rPr>
                        <a:t>1.0 Billion</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0.9%</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r>
              <a:tr h="43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All Others</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kern="1200" cap="none" normalizeH="0" baseline="0" dirty="0" smtClean="0">
                          <a:ln>
                            <a:noFill/>
                          </a:ln>
                          <a:solidFill>
                            <a:srgbClr val="003300"/>
                          </a:solidFill>
                          <a:effectLst/>
                          <a:latin typeface="Modern No. 20" pitchFamily="18" charset="0"/>
                          <a:ea typeface="+mn-ea"/>
                          <a:cs typeface="+mn-cs"/>
                        </a:rPr>
                        <a:t>$12.7 Billion</a:t>
                      </a: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rgbClr val="003300"/>
                          </a:solidFill>
                          <a:effectLst/>
                          <a:latin typeface="Modern No. 20" pitchFamily="18" charset="0"/>
                        </a:rPr>
                        <a:t>11.2%</a:t>
                      </a:r>
                      <a:endParaRPr kumimoji="0" lang="en-US" sz="2000" b="0" i="0" u="none" strike="noStrike" cap="none" normalizeH="0" baseline="0" dirty="0" smtClean="0">
                        <a:ln>
                          <a:noFill/>
                        </a:ln>
                        <a:solidFill>
                          <a:srgbClr val="003300"/>
                        </a:solidFill>
                        <a:effectLst/>
                        <a:latin typeface="Modern No. 20" pitchFamily="18" charset="0"/>
                      </a:endParaRPr>
                    </a:p>
                  </a:txBody>
                  <a:tcPr marL="103953" marR="103953" horzOverflow="overflow"/>
                </a:tc>
              </a:tr>
              <a:tr h="43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solidFill>
                            <a:srgbClr val="003300"/>
                          </a:solidFill>
                          <a:effectLst/>
                          <a:latin typeface="Modern No. 20" pitchFamily="18" charset="0"/>
                        </a:rPr>
                        <a:t>Total</a:t>
                      </a:r>
                      <a:endParaRPr kumimoji="0" lang="en-US" sz="2000" b="1"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solidFill>
                            <a:srgbClr val="003300"/>
                          </a:solidFill>
                          <a:effectLst/>
                          <a:latin typeface="Modern No. 20" pitchFamily="18" charset="0"/>
                        </a:rPr>
                        <a:t>$</a:t>
                      </a:r>
                      <a:r>
                        <a:rPr lang="en-US" sz="2000" b="1" kern="1200" baseline="0" dirty="0" smtClean="0">
                          <a:solidFill>
                            <a:srgbClr val="003300"/>
                          </a:solidFill>
                          <a:latin typeface="Modern No. 20" pitchFamily="18" charset="0"/>
                          <a:ea typeface="+mn-ea"/>
                          <a:cs typeface="+mn-cs"/>
                        </a:rPr>
                        <a:t>113.3 Billion</a:t>
                      </a:r>
                      <a:endParaRPr kumimoji="0" lang="en-US" sz="2000" b="1" i="0" u="none" strike="noStrike" cap="none" normalizeH="0" baseline="0" dirty="0" smtClean="0">
                        <a:ln>
                          <a:noFill/>
                        </a:ln>
                        <a:solidFill>
                          <a:srgbClr val="003300"/>
                        </a:solidFill>
                        <a:effectLst/>
                        <a:latin typeface="Modern No. 20" pitchFamily="18" charset="0"/>
                      </a:endParaRPr>
                    </a:p>
                  </a:txBody>
                  <a:tcPr marL="103953" marR="10395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solidFill>
                            <a:srgbClr val="003300"/>
                          </a:solidFill>
                          <a:effectLst/>
                          <a:latin typeface="Modern No. 20" pitchFamily="18" charset="0"/>
                        </a:rPr>
                        <a:t>100.0%</a:t>
                      </a:r>
                      <a:endParaRPr kumimoji="0" lang="en-US" sz="2000" b="1" i="0" u="none" strike="noStrike" cap="none" normalizeH="0" baseline="0" dirty="0" smtClean="0">
                        <a:ln>
                          <a:noFill/>
                        </a:ln>
                        <a:solidFill>
                          <a:srgbClr val="003300"/>
                        </a:solidFill>
                        <a:effectLst/>
                        <a:latin typeface="Modern No. 20" pitchFamily="18" charset="0"/>
                      </a:endParaRPr>
                    </a:p>
                  </a:txBody>
                  <a:tcPr marL="103953" marR="103953" horzOverflow="overflow"/>
                </a:tc>
              </a:tr>
            </a:tbl>
          </a:graphicData>
        </a:graphic>
      </p:graphicFrame>
      <p:sp>
        <p:nvSpPr>
          <p:cNvPr id="5" name="Slide Number Placeholder 3"/>
          <p:cNvSpPr>
            <a:spLocks noGrp="1"/>
          </p:cNvSpPr>
          <p:nvPr>
            <p:ph type="sldNum" sz="quarter" idx="12"/>
          </p:nvPr>
        </p:nvSpPr>
        <p:spPr>
          <a:xfrm>
            <a:off x="6858000" y="6477000"/>
            <a:ext cx="2133600" cy="244475"/>
          </a:xfrm>
        </p:spPr>
        <p:txBody>
          <a:bodyPr/>
          <a:lstStyle/>
          <a:p>
            <a:fld id="{D5BBC35B-A44B-4119-B8DA-DE9E3DFADA20}" type="slidenum">
              <a:rPr kumimoji="0" lang="en-US" smtClean="0"/>
              <a:pPr/>
              <a:t>8</a:t>
            </a:fld>
            <a:endParaRPr kumimoji="0" lang="en-US" dirty="0"/>
          </a:p>
        </p:txBody>
      </p:sp>
    </p:spTree>
    <p:extLst>
      <p:ext uri="{BB962C8B-B14F-4D97-AF65-F5344CB8AC3E}">
        <p14:creationId xmlns:p14="http://schemas.microsoft.com/office/powerpoint/2010/main" val="234789573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Overview  </a:t>
            </a:r>
            <a:br>
              <a:rPr lang="en-US"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Liability</a:t>
            </a:r>
            <a:endParaRPr lang="en-US" sz="3200" b="1" dirty="0">
              <a:solidFill>
                <a:schemeClr val="bg1"/>
              </a:solidFill>
              <a:effectLst>
                <a:outerShdw blurRad="38100" dist="38100" dir="2700000" algn="tl">
                  <a:srgbClr val="000000">
                    <a:alpha val="43137"/>
                  </a:srgbClr>
                </a:outerShdw>
              </a:effectLst>
            </a:endParaRPr>
          </a:p>
        </p:txBody>
      </p:sp>
      <p:graphicFrame>
        <p:nvGraphicFramePr>
          <p:cNvPr id="4" name="Object 3"/>
          <p:cNvGraphicFramePr>
            <a:graphicFrameLocks noGrp="1" noChangeAspect="1"/>
          </p:cNvGraphicFramePr>
          <p:nvPr>
            <p:ph type="chart" idx="1"/>
            <p:extLst>
              <p:ext uri="{D42A27DB-BD31-4B8C-83A1-F6EECF244321}">
                <p14:modId xmlns:p14="http://schemas.microsoft.com/office/powerpoint/2010/main" val="1773485362"/>
              </p:ext>
            </p:extLst>
          </p:nvPr>
        </p:nvGraphicFramePr>
        <p:xfrm>
          <a:off x="1524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3"/>
          <p:cNvSpPr txBox="1">
            <a:spLocks/>
          </p:cNvSpPr>
          <p:nvPr/>
        </p:nvSpPr>
        <p:spPr>
          <a:xfrm>
            <a:off x="3124200" y="6399213"/>
            <a:ext cx="2895600" cy="2444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b="1" i="1" dirty="0" smtClean="0">
                <a:solidFill>
                  <a:srgbClr val="003300"/>
                </a:solidFill>
                <a:latin typeface="Imprint MT Shadow" pitchFamily="82" charset="0"/>
              </a:rPr>
              <a:t>William J. Murphy, Administrator</a:t>
            </a:r>
          </a:p>
          <a:p>
            <a:pPr algn="ctr"/>
            <a:r>
              <a:rPr lang="en-US" sz="1200" b="1" i="1" dirty="0" smtClean="0">
                <a:solidFill>
                  <a:srgbClr val="003300"/>
                </a:solidFill>
                <a:latin typeface="Imprint MT Shadow" pitchFamily="82" charset="0"/>
              </a:rPr>
              <a:t>Risk Management Agency</a:t>
            </a:r>
            <a:endParaRPr lang="en-US" sz="1200" b="1" i="1" dirty="0">
              <a:solidFill>
                <a:srgbClr val="003300"/>
              </a:solidFill>
              <a:latin typeface="Imprint MT Shadow" pitchFamily="82" charset="0"/>
            </a:endParaRPr>
          </a:p>
        </p:txBody>
      </p:sp>
      <p:sp>
        <p:nvSpPr>
          <p:cNvPr id="7" name="Slide Number Placeholder 4"/>
          <p:cNvSpPr>
            <a:spLocks noGrp="1"/>
          </p:cNvSpPr>
          <p:nvPr>
            <p:ph type="sldNum" sz="quarter" idx="12"/>
          </p:nvPr>
        </p:nvSpPr>
        <p:spPr>
          <a:xfrm>
            <a:off x="6553200" y="6399213"/>
            <a:ext cx="2133600" cy="244475"/>
          </a:xfrm>
        </p:spPr>
        <p:txBody>
          <a:bodyPr/>
          <a:lstStyle/>
          <a:p>
            <a:fld id="{D5BBC35B-A44B-4119-B8DA-DE9E3DFADA20}" type="slidenum">
              <a:rPr kumimoji="0" lang="en-US" smtClean="0"/>
              <a:pPr/>
              <a:t>9</a:t>
            </a:fld>
            <a:endParaRPr kumimoji="0" lang="en-US"/>
          </a:p>
        </p:txBody>
      </p:sp>
      <p:sp>
        <p:nvSpPr>
          <p:cNvPr id="3" name="TextBox 2"/>
          <p:cNvSpPr txBox="1"/>
          <p:nvPr/>
        </p:nvSpPr>
        <p:spPr>
          <a:xfrm>
            <a:off x="228600" y="6399213"/>
            <a:ext cx="2514600" cy="307777"/>
          </a:xfrm>
          <a:prstGeom prst="rect">
            <a:avLst/>
          </a:prstGeom>
          <a:noFill/>
        </p:spPr>
        <p:txBody>
          <a:bodyPr wrap="square" rtlCol="0">
            <a:spAutoFit/>
          </a:bodyPr>
          <a:lstStyle/>
          <a:p>
            <a:r>
              <a:rPr lang="en-US" sz="1400" dirty="0" smtClean="0">
                <a:solidFill>
                  <a:srgbClr val="003300"/>
                </a:solidFill>
                <a:latin typeface="Modern No. 20" pitchFamily="18" charset="0"/>
              </a:rPr>
              <a:t>Data current as of July 23, 2012</a:t>
            </a:r>
            <a:endParaRPr lang="en-US" sz="1400" dirty="0">
              <a:solidFill>
                <a:srgbClr val="003300"/>
              </a:solidFill>
              <a:latin typeface="Modern No. 20" pitchFamily="18" charset="0"/>
            </a:endParaRPr>
          </a:p>
        </p:txBody>
      </p:sp>
    </p:spTree>
    <p:extLst>
      <p:ext uri="{BB962C8B-B14F-4D97-AF65-F5344CB8AC3E}">
        <p14:creationId xmlns:p14="http://schemas.microsoft.com/office/powerpoint/2010/main" val="405338014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reen 09">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presentation slides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09</Template>
  <TotalTime>6544</TotalTime>
  <Words>1907</Words>
  <Application>Microsoft Office PowerPoint</Application>
  <PresentationFormat>On-screen Show (4:3)</PresentationFormat>
  <Paragraphs>492</Paragraphs>
  <Slides>39</Slides>
  <Notes>14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Green 09</vt:lpstr>
      <vt:lpstr>Federal Crop Insurance: A Program Update</vt:lpstr>
      <vt:lpstr>Federal Crop Insurance Program Overview</vt:lpstr>
      <vt:lpstr>PowerPoint Presentation</vt:lpstr>
      <vt:lpstr>The 2012 Drought     </vt:lpstr>
      <vt:lpstr>The 2012 Drought</vt:lpstr>
      <vt:lpstr>A Snapshot </vt:lpstr>
      <vt:lpstr>Premium, Indemnity &amp; Liability</vt:lpstr>
      <vt:lpstr>National Crop Ranking </vt:lpstr>
      <vt:lpstr>Overview   Liability</vt:lpstr>
      <vt:lpstr>Overview   Participation</vt:lpstr>
      <vt:lpstr>FCIC Loss Experience 1981-2011</vt:lpstr>
      <vt:lpstr>Recent Program Changes</vt:lpstr>
      <vt:lpstr>New Program Feature  Trend Adjusted Yield </vt:lpstr>
      <vt:lpstr>Trend Adjusted Yield Corn and Soybeans  2012</vt:lpstr>
      <vt:lpstr>Trend Adjusted Yield  Corn and Soybeans   2013</vt:lpstr>
      <vt:lpstr>Whole Farm &amp;  Enterprise Unit Pilot </vt:lpstr>
      <vt:lpstr>Enterprise Units</vt:lpstr>
      <vt:lpstr>APH Review</vt:lpstr>
      <vt:lpstr>APH Review</vt:lpstr>
      <vt:lpstr>ACRSI Project  High Level Objectives</vt:lpstr>
      <vt:lpstr>Common Acreage Reporting Dates </vt:lpstr>
      <vt:lpstr>Rating Methodology </vt:lpstr>
      <vt:lpstr>Next Steps</vt:lpstr>
      <vt:lpstr>Premium Billing </vt:lpstr>
      <vt:lpstr>Product Development</vt:lpstr>
      <vt:lpstr>New Product Development</vt:lpstr>
      <vt:lpstr>New Insurance Programs</vt:lpstr>
      <vt:lpstr>Planned New Product Development</vt:lpstr>
      <vt:lpstr>Regulation Update</vt:lpstr>
      <vt:lpstr>Compliance &amp; Enforcement</vt:lpstr>
      <vt:lpstr>Data Mining </vt:lpstr>
      <vt:lpstr>Compliance &amp; Enforcement</vt:lpstr>
      <vt:lpstr>Tobacco Insurance </vt:lpstr>
      <vt:lpstr>Historically Where Have We Been?</vt:lpstr>
      <vt:lpstr>Tennessee</vt:lpstr>
      <vt:lpstr>Tobacco Premiums </vt:lpstr>
      <vt:lpstr>Tobacco &amp; Crop Insurance </vt:lpstr>
      <vt:lpstr>Tobacco &amp; Crop Insurance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J. Murphy</dc:title>
  <dc:creator>Judy Larkin;Bouchard, Michelle - RMA</dc:creator>
  <cp:lastModifiedBy>Murphy, William - RMA</cp:lastModifiedBy>
  <cp:revision>375</cp:revision>
  <cp:lastPrinted>2012-07-26T17:43:45Z</cp:lastPrinted>
  <dcterms:created xsi:type="dcterms:W3CDTF">2009-04-23T20:11:11Z</dcterms:created>
  <dcterms:modified xsi:type="dcterms:W3CDTF">2012-08-29T18:46:23Z</dcterms:modified>
</cp:coreProperties>
</file>