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9" r:id="rId2"/>
    <p:sldId id="257" r:id="rId3"/>
    <p:sldId id="258" r:id="rId4"/>
    <p:sldId id="262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04" y="-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BAE49-6E72-1143-9DF7-84C58B01244D}" type="datetimeFigureOut">
              <a:rPr lang="en-US" smtClean="0"/>
              <a:t>6/18/12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3DC52-3F9E-CD44-A52B-CB99DABD9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88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DB134-9992-B547-B447-BA3BA53679FC}" type="datetimeFigureOut">
              <a:rPr lang="en-US" smtClean="0"/>
              <a:t>6/18/12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5135F-EC16-A147-936B-0CBEB6D12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35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A50F19D1-3E78-AA49-8215-D900BD2104E7}" type="datetime1">
              <a:rPr lang="en-US" smtClean="0"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C453-9F6F-9F4B-9CE3-5FFB14CA9F4B}" type="datetime1">
              <a:rPr lang="en-US" smtClean="0"/>
              <a:t>6/18/12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1E05-F766-704E-A30C-4587BF4EC019}" type="datetime1">
              <a:rPr lang="en-US" smtClean="0"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BDD0-40CB-1F4A-B292-BD9C99080CB8}" type="datetime1">
              <a:rPr lang="en-US" smtClean="0"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9252-E5BA-7C47-BC12-3476317C70B8}" type="datetime1">
              <a:rPr lang="en-US" smtClean="0"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0C2-F211-B64B-A71F-5857277A2321}" type="datetime1">
              <a:rPr lang="en-US" smtClean="0"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99E2-EAE5-F742-A410-B45ED7332E98}" type="datetime1">
              <a:rPr lang="en-US" smtClean="0"/>
              <a:t>6/18/12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B9CB-02AF-FF49-B0D5-E781788A6886}" type="datetime1">
              <a:rPr lang="en-US" smtClean="0"/>
              <a:t>6/18/12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9A6A2-8934-394F-BC7E-CF893B834A48}" type="datetime1">
              <a:rPr lang="en-US" smtClean="0"/>
              <a:t>6/18/12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7A04-84D5-4C4E-83F0-1E06748D8D4E}" type="datetime1">
              <a:rPr lang="en-US" smtClean="0"/>
              <a:t>6/18/12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DAED-B814-AD45-BA86-B6EE009CC23E}" type="datetime1">
              <a:rPr lang="en-US" smtClean="0"/>
              <a:t>6/18/12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787D-250F-B04E-B8EC-1CB9D96C1AB3}" type="datetime1">
              <a:rPr lang="en-US" smtClean="0"/>
              <a:t>6/18/12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D1AE5D-F19B-214F-9504-E7416C37A879}" type="datetime1">
              <a:rPr lang="en-US" smtClean="0"/>
              <a:t>6/18/12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23Jun2012 by Lisa Erdos, UCCE Master Gardener for San Mateo/San Francisco Counties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for Bees !</a:t>
            </a:r>
            <a:endParaRPr lang="en-US" dirty="0"/>
          </a:p>
        </p:txBody>
      </p:sp>
      <p:pic>
        <p:nvPicPr>
          <p:cNvPr id="4" name="Content Placeholder 3" descr="355571-9611-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 b="5530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6378234" cy="365125"/>
          </a:xfrm>
        </p:spPr>
        <p:txBody>
          <a:bodyPr/>
          <a:lstStyle/>
          <a:p>
            <a:r>
              <a:rPr lang="en-US" sz="1000" dirty="0" smtClean="0">
                <a:cs typeface="Arial"/>
              </a:rPr>
              <a:t>23Jun2012 by Lisa </a:t>
            </a:r>
            <a:r>
              <a:rPr lang="en-US" sz="1000" dirty="0" err="1" smtClean="0">
                <a:cs typeface="Arial"/>
              </a:rPr>
              <a:t>Erdos</a:t>
            </a:r>
            <a:r>
              <a:rPr lang="en-US" sz="1000" dirty="0" smtClean="0">
                <a:cs typeface="Arial"/>
              </a:rPr>
              <a:t>, UCCE Master Gardener for San Mateo/San Francisco Counties </a:t>
            </a:r>
            <a:endParaRPr lang="en-US" sz="1000" dirty="0"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63" y="6249788"/>
            <a:ext cx="524799" cy="471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76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12" y="274638"/>
            <a:ext cx="8265665" cy="860746"/>
          </a:xfrm>
        </p:spPr>
        <p:txBody>
          <a:bodyPr/>
          <a:lstStyle/>
          <a:p>
            <a:r>
              <a:rPr lang="en-US" sz="4400" dirty="0" smtClean="0"/>
              <a:t>Design a bee -friendly Plant Pallet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11" y="1135384"/>
            <a:ext cx="7253631" cy="32769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 continuous bloom throughout the season</a:t>
            </a:r>
          </a:p>
          <a:p>
            <a:r>
              <a:rPr lang="en-US" dirty="0" smtClean="0"/>
              <a:t>Plants preferred by bees </a:t>
            </a:r>
          </a:p>
          <a:p>
            <a:r>
              <a:rPr lang="en-US" dirty="0" smtClean="0"/>
              <a:t>A diversity of flower types –supports a diversity of bees</a:t>
            </a:r>
          </a:p>
          <a:p>
            <a:r>
              <a:rPr lang="en-US" dirty="0" smtClean="0"/>
              <a:t>Native to CA</a:t>
            </a:r>
          </a:p>
          <a:p>
            <a:r>
              <a:rPr lang="en-US" dirty="0" smtClean="0"/>
              <a:t>Drought tolerant</a:t>
            </a:r>
            <a:endParaRPr lang="en-US" dirty="0"/>
          </a:p>
        </p:txBody>
      </p:sp>
      <p:pic>
        <p:nvPicPr>
          <p:cNvPr id="5" name="Picture 4" descr="honeyb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72" y="2862617"/>
            <a:ext cx="4705566" cy="335977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7210" y="6356350"/>
            <a:ext cx="6158595" cy="365125"/>
          </a:xfrm>
        </p:spPr>
        <p:txBody>
          <a:bodyPr/>
          <a:lstStyle/>
          <a:p>
            <a:r>
              <a:rPr lang="en-US" sz="1000" dirty="0" smtClean="0">
                <a:cs typeface="Arial"/>
              </a:rPr>
              <a:t>23Jun2012 by Lisa </a:t>
            </a:r>
            <a:r>
              <a:rPr lang="en-US" sz="1000" dirty="0" err="1" smtClean="0">
                <a:cs typeface="Arial"/>
              </a:rPr>
              <a:t>Erdos</a:t>
            </a:r>
            <a:r>
              <a:rPr lang="en-US" sz="1000" dirty="0" smtClean="0">
                <a:cs typeface="Arial"/>
              </a:rPr>
              <a:t>, UCCE Master Gardener for San Mateo/San Francisco Counties </a:t>
            </a:r>
            <a:endParaRPr lang="en-US" sz="1000" dirty="0">
              <a:cs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578" y="6266339"/>
            <a:ext cx="584299" cy="420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773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624" y="0"/>
            <a:ext cx="7925692" cy="942945"/>
          </a:xfrm>
        </p:spPr>
        <p:txBody>
          <a:bodyPr/>
          <a:lstStyle/>
          <a:p>
            <a:r>
              <a:rPr lang="en-US" sz="4000" dirty="0" smtClean="0"/>
              <a:t>Mix Native  Annuals &amp; Perennials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17" y="942945"/>
            <a:ext cx="8400010" cy="5559341"/>
          </a:xfrm>
        </p:spPr>
        <p:txBody>
          <a:bodyPr>
            <a:normAutofit/>
          </a:bodyPr>
          <a:lstStyle/>
          <a:p>
            <a:r>
              <a:rPr lang="en-US" u="sng" dirty="0" smtClean="0"/>
              <a:t>Plant		Common Name	   Bloom Time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1800" i="1" dirty="0" err="1" smtClean="0"/>
              <a:t>Lupinus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succulentus</a:t>
            </a:r>
            <a:r>
              <a:rPr lang="en-US" sz="1800" dirty="0" smtClean="0"/>
              <a:t>	Arroyo Lupine		      Spring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1800" i="1" dirty="0" err="1" smtClean="0"/>
              <a:t>Phacelia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tanacetifolia</a:t>
            </a:r>
            <a:r>
              <a:rPr lang="en-US" sz="1800" i="1" dirty="0" smtClean="0"/>
              <a:t>	</a:t>
            </a:r>
            <a:r>
              <a:rPr lang="en-US" sz="1800" dirty="0" smtClean="0"/>
              <a:t>Tansy leaf </a:t>
            </a:r>
            <a:r>
              <a:rPr lang="en-US" sz="1800" dirty="0" err="1" smtClean="0"/>
              <a:t>phacelia</a:t>
            </a:r>
            <a:r>
              <a:rPr lang="en-US" sz="1800" i="1" dirty="0" smtClean="0"/>
              <a:t>		      </a:t>
            </a:r>
            <a:r>
              <a:rPr lang="en-US" sz="1800" dirty="0" smtClean="0"/>
              <a:t>Spring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1800" i="1" dirty="0" err="1" smtClean="0"/>
              <a:t>Trifolium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wildenovii</a:t>
            </a:r>
            <a:r>
              <a:rPr lang="en-US" sz="1800" dirty="0" smtClean="0"/>
              <a:t>	Tomcat clover		      Late spring-Summer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1800" i="1" dirty="0" err="1" smtClean="0"/>
              <a:t>Trifolium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fucatum</a:t>
            </a:r>
            <a:r>
              <a:rPr lang="en-US" sz="1800" dirty="0" smtClean="0"/>
              <a:t>		Bull clover/Sour clover	      Late spring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1800" i="1" dirty="0" err="1" smtClean="0"/>
              <a:t>Trichostema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lanceolatum</a:t>
            </a:r>
            <a:r>
              <a:rPr lang="en-US" sz="1800" i="1" dirty="0" smtClean="0"/>
              <a:t> </a:t>
            </a:r>
            <a:r>
              <a:rPr lang="en-US" sz="1800" dirty="0" smtClean="0"/>
              <a:t>	Vinegar weed		      Summer-Late summer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1800" i="1" dirty="0" err="1" smtClean="0"/>
              <a:t>Eschscholzia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californica</a:t>
            </a:r>
            <a:r>
              <a:rPr lang="en-US" sz="1800" dirty="0" smtClean="0"/>
              <a:t>	California Poppy		      Spring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1800" i="1" dirty="0" err="1" smtClean="0"/>
              <a:t>Phacelia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californica</a:t>
            </a:r>
            <a:r>
              <a:rPr lang="en-US" sz="1800" dirty="0" smtClean="0"/>
              <a:t>		</a:t>
            </a:r>
            <a:r>
              <a:rPr lang="en-US" sz="1800" dirty="0" err="1" smtClean="0"/>
              <a:t>Ca</a:t>
            </a:r>
            <a:r>
              <a:rPr lang="en-US" sz="1800" dirty="0" smtClean="0"/>
              <a:t> </a:t>
            </a:r>
            <a:r>
              <a:rPr lang="en-US" sz="1800" dirty="0" err="1" smtClean="0"/>
              <a:t>phacelia</a:t>
            </a:r>
            <a:r>
              <a:rPr lang="en-US" sz="1800" dirty="0" smtClean="0"/>
              <a:t>/</a:t>
            </a:r>
            <a:r>
              <a:rPr lang="en-US" sz="1800" dirty="0" err="1" smtClean="0"/>
              <a:t>Ca</a:t>
            </a:r>
            <a:r>
              <a:rPr lang="en-US" sz="1800" dirty="0" smtClean="0"/>
              <a:t> </a:t>
            </a:r>
            <a:r>
              <a:rPr lang="en-US" sz="1800" dirty="0" err="1" smtClean="0"/>
              <a:t>scorpionweed</a:t>
            </a:r>
            <a:r>
              <a:rPr lang="en-US" sz="1800" dirty="0" smtClean="0"/>
              <a:t>     Early summer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1800" i="1" dirty="0" err="1" smtClean="0"/>
              <a:t>Lupinus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formosus</a:t>
            </a:r>
            <a:r>
              <a:rPr lang="en-US" sz="1800" dirty="0" smtClean="0"/>
              <a:t>		Lupine			       Late Spring- Summer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1800" i="1" dirty="0" smtClean="0"/>
              <a:t>Lotus </a:t>
            </a:r>
            <a:r>
              <a:rPr lang="en-US" sz="1800" i="1" dirty="0" err="1" smtClean="0"/>
              <a:t>scoparius</a:t>
            </a:r>
            <a:r>
              <a:rPr lang="en-US" sz="1800" dirty="0" smtClean="0"/>
              <a:t>		Common </a:t>
            </a:r>
            <a:r>
              <a:rPr lang="en-US" sz="1800" dirty="0" err="1" smtClean="0"/>
              <a:t>Deerweed</a:t>
            </a:r>
            <a:r>
              <a:rPr lang="en-US" sz="1800" dirty="0" smtClean="0"/>
              <a:t>	       Summer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1800" i="1" dirty="0" err="1" smtClean="0"/>
              <a:t>Grindella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camporum</a:t>
            </a:r>
            <a:r>
              <a:rPr lang="en-US" sz="1800" dirty="0" smtClean="0"/>
              <a:t>	Valley </a:t>
            </a:r>
            <a:r>
              <a:rPr lang="en-US" sz="1800" dirty="0" err="1" smtClean="0"/>
              <a:t>Gumplant</a:t>
            </a:r>
            <a:r>
              <a:rPr lang="en-US" sz="1800" dirty="0" smtClean="0"/>
              <a:t>/</a:t>
            </a:r>
            <a:r>
              <a:rPr lang="en-US" sz="1800" dirty="0" err="1" smtClean="0"/>
              <a:t>Gumweed</a:t>
            </a:r>
            <a:r>
              <a:rPr lang="en-US" sz="1800" dirty="0" smtClean="0"/>
              <a:t>	       Summer- Fall</a:t>
            </a:r>
          </a:p>
          <a:p>
            <a:pPr marL="0" indent="0">
              <a:spcBef>
                <a:spcPts val="1400"/>
              </a:spcBef>
              <a:buNone/>
            </a:pPr>
            <a:r>
              <a:rPr lang="en-US" sz="1400" dirty="0" smtClean="0"/>
              <a:t>				</a:t>
            </a:r>
            <a:r>
              <a:rPr lang="en-US" sz="1400" b="1" i="1" dirty="0" smtClean="0"/>
              <a:t>Neal Williams/Department of Entomology UC Davis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799" y="6356350"/>
            <a:ext cx="5978654" cy="365125"/>
          </a:xfrm>
        </p:spPr>
        <p:txBody>
          <a:bodyPr/>
          <a:lstStyle/>
          <a:p>
            <a:r>
              <a:rPr lang="en-US" sz="1000" dirty="0" smtClean="0"/>
              <a:t>23Jun2012 by Lisa </a:t>
            </a:r>
            <a:r>
              <a:rPr lang="en-US" sz="1000" dirty="0" err="1" smtClean="0"/>
              <a:t>Erdos</a:t>
            </a:r>
            <a:r>
              <a:rPr lang="en-US" sz="1000" dirty="0" smtClean="0"/>
              <a:t>, UCCE Master Gardener for San Mateo/San Francisco Counties </a:t>
            </a:r>
            <a:endParaRPr lang="en-US" sz="1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48" y="6231128"/>
            <a:ext cx="592936" cy="490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76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60746"/>
          </a:xfrm>
        </p:spPr>
        <p:txBody>
          <a:bodyPr/>
          <a:lstStyle/>
          <a:p>
            <a:r>
              <a:rPr lang="en-US" dirty="0" smtClean="0"/>
              <a:t>Plant Families Bees LOVE!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16" y="1135384"/>
            <a:ext cx="7591747" cy="550371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Asteraceae</a:t>
            </a:r>
            <a:r>
              <a:rPr lang="en-US" dirty="0" smtClean="0"/>
              <a:t> – Daisy, Aster, Sunflower family- (Erigeron </a:t>
            </a:r>
            <a:r>
              <a:rPr lang="en-US" dirty="0" err="1" smtClean="0"/>
              <a:t>glaucus</a:t>
            </a:r>
            <a:r>
              <a:rPr lang="en-US" dirty="0" smtClean="0"/>
              <a:t>, Echinacea </a:t>
            </a:r>
            <a:r>
              <a:rPr lang="en-US" dirty="0" err="1" smtClean="0"/>
              <a:t>purpurea</a:t>
            </a:r>
            <a:r>
              <a:rPr lang="en-US" dirty="0" smtClean="0"/>
              <a:t>, Gaillardia </a:t>
            </a:r>
            <a:r>
              <a:rPr lang="en-US" dirty="0" err="1" smtClean="0"/>
              <a:t>grandiflora</a:t>
            </a:r>
            <a:r>
              <a:rPr lang="en-US" dirty="0" smtClean="0"/>
              <a:t>, Coreopsis </a:t>
            </a:r>
            <a:r>
              <a:rPr lang="en-US" dirty="0" err="1" smtClean="0"/>
              <a:t>grandiflora</a:t>
            </a:r>
            <a:r>
              <a:rPr lang="en-US" dirty="0" smtClean="0"/>
              <a:t>, Cosmos </a:t>
            </a:r>
            <a:r>
              <a:rPr lang="en-US" dirty="0" err="1" smtClean="0"/>
              <a:t>binnatus</a:t>
            </a:r>
            <a:r>
              <a:rPr lang="en-US" dirty="0" smtClean="0"/>
              <a:t>,)</a:t>
            </a:r>
          </a:p>
          <a:p>
            <a:r>
              <a:rPr lang="en-US" b="1" dirty="0" err="1" smtClean="0"/>
              <a:t>Fabaceae</a:t>
            </a:r>
            <a:r>
              <a:rPr lang="en-US" dirty="0" smtClean="0"/>
              <a:t> – Legume family</a:t>
            </a:r>
          </a:p>
          <a:p>
            <a:r>
              <a:rPr lang="en-US" b="1" dirty="0" err="1" smtClean="0"/>
              <a:t>Lamiaceae</a:t>
            </a:r>
            <a:r>
              <a:rPr lang="en-US" dirty="0" smtClean="0"/>
              <a:t> – Mint, Lavender, Salvia, </a:t>
            </a:r>
            <a:r>
              <a:rPr lang="en-US" dirty="0" err="1" smtClean="0"/>
              <a:t>Thyme,Rosemary</a:t>
            </a:r>
            <a:r>
              <a:rPr lang="en-US" dirty="0" smtClean="0"/>
              <a:t> (</a:t>
            </a:r>
            <a:r>
              <a:rPr lang="en-US" dirty="0" err="1"/>
              <a:t>A</a:t>
            </a:r>
            <a:r>
              <a:rPr lang="en-US" dirty="0" err="1" smtClean="0"/>
              <a:t>gastache</a:t>
            </a:r>
            <a:r>
              <a:rPr lang="en-US" dirty="0" smtClean="0"/>
              <a:t>, </a:t>
            </a:r>
            <a:r>
              <a:rPr lang="en-US" dirty="0" err="1" smtClean="0"/>
              <a:t>Lavandula</a:t>
            </a:r>
            <a:r>
              <a:rPr lang="en-US" dirty="0" smtClean="0"/>
              <a:t>, Salvia </a:t>
            </a:r>
            <a:r>
              <a:rPr lang="en-US" dirty="0" err="1" smtClean="0"/>
              <a:t>uliginosa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Polygonaceae</a:t>
            </a:r>
            <a:r>
              <a:rPr lang="en-US" b="1" dirty="0" smtClean="0"/>
              <a:t> </a:t>
            </a:r>
            <a:r>
              <a:rPr lang="en-US" dirty="0" smtClean="0"/>
              <a:t>– Buckwheat family</a:t>
            </a:r>
          </a:p>
          <a:p>
            <a:r>
              <a:rPr lang="en-US" b="1" dirty="0" err="1" smtClean="0"/>
              <a:t>Rosaceae</a:t>
            </a:r>
            <a:r>
              <a:rPr lang="en-US" dirty="0" smtClean="0"/>
              <a:t> – Roses, Apple, Cherry, Strawberry</a:t>
            </a:r>
          </a:p>
          <a:p>
            <a:r>
              <a:rPr lang="en-US" b="1" dirty="0" err="1" smtClean="0"/>
              <a:t>Scrophulariaceae</a:t>
            </a:r>
            <a:r>
              <a:rPr lang="en-US" dirty="0" smtClean="0"/>
              <a:t> – Snapdragon, </a:t>
            </a:r>
            <a:r>
              <a:rPr lang="en-US" dirty="0" err="1" smtClean="0"/>
              <a:t>Penstemon</a:t>
            </a:r>
            <a:r>
              <a:rPr lang="en-US" dirty="0" smtClean="0"/>
              <a:t> </a:t>
            </a:r>
          </a:p>
          <a:p>
            <a:r>
              <a:rPr lang="en-US" b="1" dirty="0" err="1" smtClean="0"/>
              <a:t>Papaveraceae</a:t>
            </a:r>
            <a:r>
              <a:rPr lang="en-US" dirty="0" smtClean="0"/>
              <a:t> – California Poppy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477084" cy="365125"/>
          </a:xfrm>
        </p:spPr>
        <p:txBody>
          <a:bodyPr/>
          <a:lstStyle/>
          <a:p>
            <a:r>
              <a:rPr lang="en-US" sz="1000" dirty="0" smtClean="0"/>
              <a:t>23Jun2012 by Lisa </a:t>
            </a:r>
            <a:r>
              <a:rPr lang="en-US" sz="1000" dirty="0" err="1" smtClean="0"/>
              <a:t>Erdos</a:t>
            </a:r>
            <a:r>
              <a:rPr lang="en-US" sz="1000" dirty="0" smtClean="0"/>
              <a:t>, UCCE Master Gardener for San Mateo/San Francisco Counties </a:t>
            </a:r>
            <a:endParaRPr lang="en-US" sz="1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78" y="6124808"/>
            <a:ext cx="655369" cy="532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34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41502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What do honey bees pollinate?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12" y="981432"/>
            <a:ext cx="7784151" cy="534977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2800" b="1" dirty="0" smtClean="0"/>
              <a:t>Veggies:</a:t>
            </a:r>
          </a:p>
          <a:p>
            <a:pPr marL="0" indent="0">
              <a:buNone/>
            </a:pPr>
            <a:r>
              <a:rPr lang="en-US" sz="2800" dirty="0" smtClean="0"/>
              <a:t>Beet, broccoli, </a:t>
            </a:r>
            <a:r>
              <a:rPr lang="en-US" sz="2800" dirty="0" err="1" smtClean="0"/>
              <a:t>brussels</a:t>
            </a:r>
            <a:r>
              <a:rPr lang="en-US" sz="2800" dirty="0" smtClean="0"/>
              <a:t> sprout, cabbage, carrot, cauliflower, cucumber, eggplant, okra, squash</a:t>
            </a:r>
          </a:p>
          <a:p>
            <a:pPr>
              <a:buFont typeface="Wingdings" charset="2"/>
              <a:buChar char="v"/>
            </a:pPr>
            <a:r>
              <a:rPr lang="en-US" sz="2800" b="1" dirty="0" smtClean="0"/>
              <a:t>Fruits:</a:t>
            </a:r>
          </a:p>
          <a:p>
            <a:pPr marL="0" indent="0">
              <a:buNone/>
            </a:pPr>
            <a:r>
              <a:rPr lang="en-US" sz="2800" dirty="0" smtClean="0"/>
              <a:t>Apples, apricot, berries, cherry, citrus, melons, pear, plum, tomato, watermelon</a:t>
            </a:r>
          </a:p>
          <a:p>
            <a:pPr>
              <a:buFont typeface="Wingdings" charset="2"/>
              <a:buChar char="v"/>
            </a:pPr>
            <a:r>
              <a:rPr lang="en-US" sz="2800" b="1" dirty="0" smtClean="0"/>
              <a:t>Nuts &amp;  Seeds:</a:t>
            </a:r>
          </a:p>
          <a:p>
            <a:pPr marL="0" indent="0">
              <a:buNone/>
            </a:pPr>
            <a:r>
              <a:rPr lang="en-US" sz="2800" dirty="0" smtClean="0"/>
              <a:t>Almonds, walnuts, hazelnuts, macadamia, sunflower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6406776" cy="365125"/>
          </a:xfrm>
        </p:spPr>
        <p:txBody>
          <a:bodyPr/>
          <a:lstStyle/>
          <a:p>
            <a:r>
              <a:rPr lang="en-US" sz="1000" dirty="0" smtClean="0"/>
              <a:t>23Jun2012 by Lisa </a:t>
            </a:r>
            <a:r>
              <a:rPr lang="en-US" sz="1000" dirty="0" err="1" smtClean="0"/>
              <a:t>Erdos</a:t>
            </a:r>
            <a:r>
              <a:rPr lang="en-US" sz="1000" dirty="0" smtClean="0"/>
              <a:t>, UCCE Master Gardener for San Mateo/San Francisco Counties </a:t>
            </a:r>
            <a:endParaRPr lang="en-US" sz="10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59" y="6135636"/>
            <a:ext cx="711141" cy="52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74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879989"/>
          </a:xfrm>
        </p:spPr>
        <p:txBody>
          <a:bodyPr/>
          <a:lstStyle/>
          <a:p>
            <a:r>
              <a:rPr lang="en-US" dirty="0" smtClean="0"/>
              <a:t>References for gardeners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024" y="1308578"/>
            <a:ext cx="7272339" cy="481758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http://</a:t>
            </a:r>
            <a:r>
              <a:rPr lang="en-US" b="1" dirty="0" err="1">
                <a:solidFill>
                  <a:schemeClr val="tx1"/>
                </a:solidFill>
              </a:rPr>
              <a:t>ccuh.ucdavis.edu</a:t>
            </a:r>
            <a:r>
              <a:rPr lang="en-US" b="1" dirty="0">
                <a:solidFill>
                  <a:schemeClr val="tx1"/>
                </a:solidFill>
              </a:rPr>
              <a:t>/projects/honey-bees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www.pollinator.org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b="1" dirty="0"/>
              <a:t>http://</a:t>
            </a:r>
            <a:r>
              <a:rPr lang="en-US" b="1" dirty="0" err="1"/>
              <a:t>www.xerces.org</a:t>
            </a:r>
            <a:r>
              <a:rPr lang="en-US" b="1" dirty="0"/>
              <a:t>/pollinator-resource-center </a:t>
            </a:r>
          </a:p>
        </p:txBody>
      </p:sp>
      <p:pic>
        <p:nvPicPr>
          <p:cNvPr id="4" name="Picture 3" descr="Screen Shot 2012-06-12 at 10.3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75" y="3348418"/>
            <a:ext cx="2743200" cy="939800"/>
          </a:xfrm>
          <a:prstGeom prst="rect">
            <a:avLst/>
          </a:prstGeom>
        </p:spPr>
      </p:pic>
      <p:pic>
        <p:nvPicPr>
          <p:cNvPr id="5" name="Picture 4" descr="Screen Shot 2012-06-12 at 10.40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726">
            <a:off x="6060911" y="5056731"/>
            <a:ext cx="1860918" cy="1163813"/>
          </a:xfrm>
          <a:prstGeom prst="rect">
            <a:avLst/>
          </a:prstGeom>
        </p:spPr>
      </p:pic>
      <p:pic>
        <p:nvPicPr>
          <p:cNvPr id="6" name="Picture 5" descr="Screen Shot 2012-06-12 at 10.44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50" y="2074689"/>
            <a:ext cx="6118478" cy="73490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85799" y="6356350"/>
            <a:ext cx="6135632" cy="365125"/>
          </a:xfrm>
        </p:spPr>
        <p:txBody>
          <a:bodyPr/>
          <a:lstStyle/>
          <a:p>
            <a:r>
              <a:rPr lang="en-US" sz="1000" dirty="0" smtClean="0"/>
              <a:t>23Jun2012 by Lisa </a:t>
            </a:r>
            <a:r>
              <a:rPr lang="en-US" sz="1000" dirty="0" err="1" smtClean="0"/>
              <a:t>Erdos</a:t>
            </a:r>
            <a:r>
              <a:rPr lang="en-US" sz="1000" dirty="0" smtClean="0"/>
              <a:t>, UCCE Master Gardener for San Mateo/San Francisco Counties </a:t>
            </a:r>
            <a:endParaRPr lang="en-US" sz="1000" dirty="0"/>
          </a:p>
        </p:txBody>
      </p:sp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28" y="6234430"/>
            <a:ext cx="652011" cy="487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07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uropean_honey_bee_extracts_necta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12371"/>
          <a:stretch>
            <a:fillRect/>
          </a:stretch>
        </p:blipFill>
        <p:spPr>
          <a:xfrm>
            <a:off x="324949" y="913211"/>
            <a:ext cx="8478944" cy="504172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5799" y="6356350"/>
            <a:ext cx="6578025" cy="365125"/>
          </a:xfrm>
        </p:spPr>
        <p:txBody>
          <a:bodyPr/>
          <a:lstStyle/>
          <a:p>
            <a:r>
              <a:rPr lang="en-US" sz="1000" dirty="0" smtClean="0"/>
              <a:t>23Jun2012 by Lisa </a:t>
            </a:r>
            <a:r>
              <a:rPr lang="en-US" sz="1000" dirty="0" err="1" smtClean="0"/>
              <a:t>Erdos</a:t>
            </a:r>
            <a:r>
              <a:rPr lang="en-US" sz="1000" dirty="0" smtClean="0"/>
              <a:t>, UCCE Master Gardener for San Mateo/San Francisco Counties </a:t>
            </a:r>
            <a:endParaRPr lang="en-US" sz="10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45" y="6231128"/>
            <a:ext cx="635748" cy="490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02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1594</TotalTime>
  <Words>312</Words>
  <Application>Microsoft Macintosh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Tradition</vt:lpstr>
      <vt:lpstr>Designing for Bees !</vt:lpstr>
      <vt:lpstr>Design a bee -friendly Plant Pallet</vt:lpstr>
      <vt:lpstr>Mix Native  Annuals &amp; Perennials</vt:lpstr>
      <vt:lpstr>Plant Families Bees LOVE!</vt:lpstr>
      <vt:lpstr>What do honey bees pollinate?</vt:lpstr>
      <vt:lpstr>References for gardeners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Bee –friendly pallet</dc:title>
  <dc:creator>Wayne deJong</dc:creator>
  <cp:lastModifiedBy>Wayne deJong</cp:lastModifiedBy>
  <cp:revision>21</cp:revision>
  <dcterms:created xsi:type="dcterms:W3CDTF">2012-06-13T04:21:54Z</dcterms:created>
  <dcterms:modified xsi:type="dcterms:W3CDTF">2012-06-18T17:17:19Z</dcterms:modified>
</cp:coreProperties>
</file>