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66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TitleSlid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ContentSlid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Cap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PictureCapti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8977" y="187452"/>
            <a:ext cx="853665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124" y="6288741"/>
            <a:ext cx="1887537" cy="365125"/>
          </a:xfrm>
        </p:spPr>
        <p:txBody>
          <a:bodyPr/>
          <a:lstStyle/>
          <a:p>
            <a:fld id="{E90C4CEC-16D5-4229-B4DE-FDE9B679D7E2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399" y="6288741"/>
            <a:ext cx="26759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E90C4CEC-16D5-4229-B4DE-FDE9B679D7E2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PictureCaption-Extra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 anchor="b"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741"/>
            <a:ext cx="1865125" cy="365125"/>
          </a:xfrm>
        </p:spPr>
        <p:txBody>
          <a:bodyPr/>
          <a:lstStyle/>
          <a:p>
            <a:fld id="{E90C4CEC-16D5-4229-B4DE-FDE9B679D7E2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741"/>
            <a:ext cx="521755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ContentSlid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SectionHea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8367" y="187452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 anchor="b" anchorCtr="0"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 anchor="t" anchorCtr="0"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Overlay-ContentSlid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74059" y="2286000"/>
            <a:ext cx="3563003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815840" y="2286000"/>
            <a:ext cx="356616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Overlay-ContentSlid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Overlay-ContentSlide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0887" y="186645"/>
            <a:ext cx="8827266" cy="64830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C4CEC-16D5-4229-B4DE-FDE9B679D7E2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BAE4E6-4D12-4A48-9B6B-6FA0B79BEE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7" cy="42089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741"/>
            <a:ext cx="18875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90C4CEC-16D5-4229-B4DE-FDE9B679D7E2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4615" y="6288741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411" y="219635"/>
            <a:ext cx="493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DBAE4E6-4D12-4A48-9B6B-6FA0B79BEE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1711325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6pPr>
      <a:lvl7pPr marL="20002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7pPr>
      <a:lvl8pPr marL="2290763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 smtClean="0">
          <a:solidFill>
            <a:schemeClr val="bg1"/>
          </a:solidFill>
          <a:latin typeface="+mn-lt"/>
          <a:ea typeface="+mn-ea"/>
          <a:cs typeface="+mn-cs"/>
        </a:defRPr>
      </a:lvl8pPr>
      <a:lvl9pPr marL="2571750" indent="-288925" algn="l" defTabSz="914400" rtl="0" eaLnBrk="1" latinLnBrk="0" hangingPunct="1">
        <a:spcBef>
          <a:spcPct val="20000"/>
        </a:spcBef>
        <a:buFont typeface="Wingdings 2" pitchFamily="18" charset="2"/>
        <a:buChar char=""/>
        <a:defRPr lang="en-US" sz="1800" kern="1200" dirty="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2572"/>
            <a:ext cx="9144000" cy="898942"/>
          </a:xfrm>
        </p:spPr>
        <p:txBody>
          <a:bodyPr/>
          <a:lstStyle/>
          <a:p>
            <a:r>
              <a:rPr lang="en-US" sz="5400" dirty="0" smtClean="0">
                <a:solidFill>
                  <a:schemeClr val="tx1"/>
                </a:solidFill>
              </a:rPr>
              <a:t> SHEET MULCHING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Lawn Removal Method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582" y="1141515"/>
            <a:ext cx="8391215" cy="522242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Steps:</a:t>
            </a:r>
          </a:p>
          <a:p>
            <a:pPr marL="739775" lvl="1" indent="-457200">
              <a:buFont typeface="+mj-ea"/>
              <a:buAutoNum type="circleNumDbPlain"/>
            </a:pPr>
            <a:r>
              <a:rPr lang="en-US" dirty="0">
                <a:solidFill>
                  <a:srgbClr val="000000"/>
                </a:solidFill>
              </a:rPr>
              <a:t>Water existing lawn until soil is moist</a:t>
            </a:r>
          </a:p>
          <a:p>
            <a:pPr marL="739775" lvl="1" indent="-457200">
              <a:buFont typeface="+mj-ea"/>
              <a:buAutoNum type="circleNumDbPlain"/>
            </a:pPr>
            <a:r>
              <a:rPr lang="en-US" dirty="0">
                <a:solidFill>
                  <a:srgbClr val="000000"/>
                </a:solidFill>
              </a:rPr>
              <a:t>Put down a thick layer of cardboard (not waxed)</a:t>
            </a:r>
          </a:p>
          <a:p>
            <a:pPr marL="739775" lvl="1" indent="-457200">
              <a:buFont typeface="+mj-ea"/>
              <a:buAutoNum type="circleNumDbPlain"/>
            </a:pPr>
            <a:r>
              <a:rPr lang="en-US" dirty="0">
                <a:solidFill>
                  <a:srgbClr val="000000"/>
                </a:solidFill>
              </a:rPr>
              <a:t>Add </a:t>
            </a:r>
            <a:r>
              <a:rPr lang="en-US" dirty="0" smtClean="0">
                <a:solidFill>
                  <a:srgbClr val="000000"/>
                </a:solidFill>
              </a:rPr>
              <a:t>a thick </a:t>
            </a:r>
            <a:r>
              <a:rPr lang="en-US" dirty="0">
                <a:solidFill>
                  <a:srgbClr val="000000"/>
                </a:solidFill>
              </a:rPr>
              <a:t>layer of organic material </a:t>
            </a:r>
            <a:r>
              <a:rPr lang="en-US" dirty="0" smtClean="0">
                <a:solidFill>
                  <a:srgbClr val="000000"/>
                </a:solidFill>
              </a:rPr>
              <a:t>&gt; 12” </a:t>
            </a:r>
          </a:p>
          <a:p>
            <a:pPr marL="1022350" lvl="2" indent="-457200">
              <a:buFont typeface="Wingdings" charset="2"/>
              <a:buChar char="Ø"/>
            </a:pPr>
            <a:r>
              <a:rPr lang="en-US" dirty="0" smtClean="0">
                <a:solidFill>
                  <a:srgbClr val="000000"/>
                </a:solidFill>
              </a:rPr>
              <a:t>Compost, manure, soil, straw, wood chips</a:t>
            </a:r>
          </a:p>
          <a:p>
            <a:pPr marL="1022350" lvl="2" indent="-457200">
              <a:buFont typeface="Wingdings" charset="2"/>
              <a:buChar char="Ø"/>
            </a:pPr>
            <a:r>
              <a:rPr lang="en-US" dirty="0" smtClean="0">
                <a:solidFill>
                  <a:srgbClr val="000000"/>
                </a:solidFill>
              </a:rPr>
              <a:t>Must be weed/seed free</a:t>
            </a:r>
          </a:p>
          <a:p>
            <a:pPr marL="1022350" lvl="2" indent="-457200">
              <a:buFont typeface="Wingdings" charset="2"/>
              <a:buChar char="Ø"/>
            </a:pPr>
            <a:r>
              <a:rPr lang="en-US" dirty="0" smtClean="0">
                <a:solidFill>
                  <a:srgbClr val="000000"/>
                </a:solidFill>
              </a:rPr>
              <a:t>Moisten the layer to speed decomposition  </a:t>
            </a:r>
          </a:p>
          <a:p>
            <a:pPr marL="1022350" lvl="2" indent="-457200">
              <a:buFont typeface="Wingdings" charset="2"/>
              <a:buChar char="Ø"/>
            </a:pPr>
            <a:r>
              <a:rPr lang="en-US" dirty="0" smtClean="0">
                <a:solidFill>
                  <a:srgbClr val="000000"/>
                </a:solidFill>
              </a:rPr>
              <a:t>Let the layers sit for 4 – 6 weeks before planting</a:t>
            </a:r>
          </a:p>
          <a:p>
            <a:pPr marL="282575" lvl="1" indent="0"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What happens under the Mulch?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Grass/weeds decay and become food for earthworms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Weeds are too deep to germinate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Clay soil will drain more rapidly due to increase in organic matter</a:t>
            </a:r>
          </a:p>
          <a:p>
            <a:pPr marL="282575" lvl="1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lvl="1"/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Picture 3" descr="images.jpe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20908" y="4566313"/>
            <a:ext cx="1170206" cy="1185949"/>
          </a:xfrm>
          <a:prstGeom prst="rect">
            <a:avLst/>
          </a:prstGeom>
        </p:spPr>
      </p:pic>
      <p:sp>
        <p:nvSpPr>
          <p:cNvPr id="5" name="Footer Placeholder 3"/>
          <p:cNvSpPr>
            <a:spLocks noGrp="1"/>
          </p:cNvSpPr>
          <p:nvPr/>
        </p:nvSpPr>
        <p:spPr>
          <a:xfrm>
            <a:off x="670726" y="6309797"/>
            <a:ext cx="66501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kern="1200" dirty="0" smtClean="0">
                <a:solidFill>
                  <a:srgbClr val="000000"/>
                </a:solidFill>
              </a:rPr>
              <a:t>23Jun2012, UCCE </a:t>
            </a:r>
            <a:r>
              <a:rPr lang="en-US" kern="1200" smtClean="0">
                <a:solidFill>
                  <a:srgbClr val="000000"/>
                </a:solidFill>
              </a:rPr>
              <a:t>Master Gardeners </a:t>
            </a:r>
            <a:r>
              <a:rPr lang="en-US" kern="1200" dirty="0" smtClean="0">
                <a:solidFill>
                  <a:srgbClr val="000000"/>
                </a:solidFill>
              </a:rPr>
              <a:t>for San Mateo/San Francisco Counties </a:t>
            </a:r>
            <a:endParaRPr lang="en-US" kern="1200" dirty="0">
              <a:solidFill>
                <a:srgbClr val="00000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721536" y="4131666"/>
            <a:ext cx="2422464" cy="4346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Nature’s little </a:t>
            </a:r>
            <a:r>
              <a:rPr lang="en-US" sz="1400" b="1" dirty="0" err="1" smtClean="0">
                <a:solidFill>
                  <a:srgbClr val="000000"/>
                </a:solidFill>
                <a:latin typeface="Arial"/>
                <a:cs typeface="Arial"/>
              </a:rPr>
              <a:t>roto</a:t>
            </a: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-tiller!</a:t>
            </a:r>
            <a:endParaRPr lang="en-US" sz="14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1328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volutio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Revolution.thmx</Template>
  <TotalTime>79</TotalTime>
  <Words>112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Revolution</vt:lpstr>
      <vt:lpstr> SHEET MULCHING Lawn Removal Method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SHEET MULCHING- Method of Lawn Removal</dc:title>
  <dc:creator>Wayne deJong</dc:creator>
  <cp:lastModifiedBy>Sharon Lamparter</cp:lastModifiedBy>
  <cp:revision>7</cp:revision>
  <cp:lastPrinted>2012-06-20T07:21:07Z</cp:lastPrinted>
  <dcterms:created xsi:type="dcterms:W3CDTF">2012-06-20T06:22:08Z</dcterms:created>
  <dcterms:modified xsi:type="dcterms:W3CDTF">2012-06-29T18:15:53Z</dcterms:modified>
</cp:coreProperties>
</file>