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</p:sldMasterIdLst>
  <p:notesMasterIdLst>
    <p:notesMasterId r:id="rId24"/>
  </p:notesMasterIdLst>
  <p:sldIdLst>
    <p:sldId id="256" r:id="rId2"/>
    <p:sldId id="258" r:id="rId3"/>
    <p:sldId id="262" r:id="rId4"/>
    <p:sldId id="257" r:id="rId5"/>
    <p:sldId id="259" r:id="rId6"/>
    <p:sldId id="261" r:id="rId7"/>
    <p:sldId id="267" r:id="rId8"/>
    <p:sldId id="273" r:id="rId9"/>
    <p:sldId id="277" r:id="rId10"/>
    <p:sldId id="269" r:id="rId11"/>
    <p:sldId id="278" r:id="rId12"/>
    <p:sldId id="263" r:id="rId13"/>
    <p:sldId id="264" r:id="rId14"/>
    <p:sldId id="265" r:id="rId15"/>
    <p:sldId id="266" r:id="rId16"/>
    <p:sldId id="270" r:id="rId17"/>
    <p:sldId id="271" r:id="rId18"/>
    <p:sldId id="274" r:id="rId19"/>
    <p:sldId id="275" r:id="rId20"/>
    <p:sldId id="276" r:id="rId21"/>
    <p:sldId id="280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mes Bell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clrMru>
    <a:srgbClr val="FFE924"/>
    <a:srgbClr val="FFD61D"/>
    <a:srgbClr val="FFE327"/>
    <a:srgbClr val="7E27FF"/>
    <a:srgbClr val="AC65FF"/>
    <a:srgbClr val="FF48D2"/>
    <a:srgbClr val="FF4C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61" autoAdjust="0"/>
    <p:restoredTop sz="93247" autoAdjust="0"/>
  </p:normalViewPr>
  <p:slideViewPr>
    <p:cSldViewPr snapToGrid="0" snapToObjects="1">
      <p:cViewPr varScale="1">
        <p:scale>
          <a:sx n="89" d="100"/>
          <a:sy n="89" d="100"/>
        </p:scale>
        <p:origin x="-120" y="-7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commentAuthors" Target="commentAuthors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1-07T11:38:03.719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92190E-270F-3540-BD90-D2E21C3FB8F5}" type="datetimeFigureOut">
              <a:rPr lang="en-US" smtClean="0"/>
              <a:t>6/14/12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B91F4-5486-4449-8724-DBC97B6AF0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125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B91F4-5486-4449-8724-DBC97B6AF08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462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integration of insectary</a:t>
            </a:r>
            <a:r>
              <a:rPr lang="en-US" baseline="0" dirty="0" smtClean="0"/>
              <a:t> plants, fruit trees and veggie beds; good sun exposure, good scale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B91F4-5486-4449-8724-DBC97B6AF08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680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http://www.@</a:t>
            </a:r>
            <a:r>
              <a:rPr lang="en-US" dirty="0" err="1" smtClean="0"/>
              <a:t>ucdavis.ucdavis.edu</a:t>
            </a:r>
            <a:r>
              <a:rPr lang="en-US" dirty="0" smtClean="0"/>
              <a:t> davis.edu/PMG/NE/assassin_bugs.html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B91F4-5486-4449-8724-DBC97B6AF08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535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B91F4-5486-4449-8724-DBC97B6AF08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437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Assassin bug </a:t>
            </a:r>
            <a:r>
              <a:rPr lang="en-US" baseline="0" dirty="0" smtClean="0"/>
              <a:t>   2. Bigeyed Bug   	3. Convergent Lady Beetle     4. Damsel Bug    5. Green Lacewing   6. Mantid</a:t>
            </a:r>
          </a:p>
          <a:p>
            <a:endParaRPr lang="en-US" baseline="0" dirty="0" smtClean="0"/>
          </a:p>
          <a:p>
            <a:r>
              <a:rPr lang="en-US" baseline="0" dirty="0" smtClean="0"/>
              <a:t>7. Soldier Beetle    8. Syrphid Fly		9. Orb Spider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B91F4-5486-4449-8724-DBC97B6AF08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093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B91F4-5486-4449-8724-DBC97B6AF08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847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ED3E41-E2DE-48B7-AD25-2C05D8372D60}" type="datetime4">
              <a:rPr lang="en-US" smtClean="0"/>
              <a:pPr/>
              <a:t>June 14, 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t>6/14/12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t>6/14/12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02C6-8B37-41F0-B3E4-774551D1C22F}" type="datetime4">
              <a:rPr lang="en-US" smtClean="0"/>
              <a:pPr/>
              <a:t>June 14, 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8F78D1B-BB73-41B2-8202-C6678B761557}" type="datetime4">
              <a:rPr lang="en-US" smtClean="0"/>
              <a:pPr/>
              <a:t>June 14, 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11E46-B9AD-4605-BA48-F4BA770367EA}" type="datetime4">
              <a:rPr lang="en-US" smtClean="0"/>
              <a:pPr/>
              <a:t>June 14, 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4492-1D66-40E5-BF5F-8AE5B76A3760}" type="datetime4">
              <a:rPr lang="en-US" smtClean="0"/>
              <a:pPr/>
              <a:t>June 14, 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120655-FBEF-4656-A8A9-E7D9EB4F4DEC}" type="datetime4">
              <a:rPr lang="en-US" smtClean="0"/>
              <a:pPr/>
              <a:t>June 14, 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2BA2-D035-44CD-B6C5-345CD46C68A9}" type="datetime4">
              <a:rPr lang="en-US" smtClean="0"/>
              <a:pPr/>
              <a:t>June 14, 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2544D9-E8EB-4DFC-9BAC-8FC5CFB1A919}" type="datetime4">
              <a:rPr lang="en-US" smtClean="0"/>
              <a:pPr/>
              <a:t>June 14, 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of </a:t>
            </a:r>
            <a:r>
              <a:rPr lang="en-US" dirty="0" err="1" smtClean="0"/>
              <a:t>anaphesto</a:t>
            </a:r>
            <a:r>
              <a:rPr lang="en-US" dirty="0" smtClean="0"/>
              <a:t>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F894904-8048-429B-BF77-F17DA8F8287B}" type="datetime4">
              <a:rPr lang="en-US" smtClean="0"/>
              <a:pPr/>
              <a:t>June 14,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6441D7B3-F7C5-4013-AC5D-399DD8DB11FA}" type="datetime4">
              <a:rPr lang="en-US" smtClean="0"/>
              <a:pPr/>
              <a:t>June 14, 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hf sldNum="0" hdr="0" ftr="0" dt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17.jpg"/><Relationship Id="rId5" Type="http://schemas.openxmlformats.org/officeDocument/2006/relationships/image" Target="../media/image18.jpg"/><Relationship Id="rId6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1.png"/><Relationship Id="rId5" Type="http://schemas.microsoft.com/office/2007/relationships/hdphoto" Target="../media/hdphoto2.wdp"/><Relationship Id="rId6" Type="http://schemas.openxmlformats.org/officeDocument/2006/relationships/image" Target="../media/image22.png"/><Relationship Id="rId7" Type="http://schemas.microsoft.com/office/2007/relationships/hdphoto" Target="../media/hdphoto3.wdp"/><Relationship Id="rId8" Type="http://schemas.openxmlformats.org/officeDocument/2006/relationships/image" Target="../media/image23.jpg"/><Relationship Id="rId9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4" Type="http://schemas.openxmlformats.org/officeDocument/2006/relationships/image" Target="../media/image7.jpg"/><Relationship Id="rId5" Type="http://schemas.openxmlformats.org/officeDocument/2006/relationships/image" Target="../media/image26.png"/><Relationship Id="rId6" Type="http://schemas.microsoft.com/office/2007/relationships/hdphoto" Target="../media/hdphoto5.wdp"/><Relationship Id="rId7" Type="http://schemas.openxmlformats.org/officeDocument/2006/relationships/image" Target="../media/image27.jpg"/><Relationship Id="rId8" Type="http://schemas.openxmlformats.org/officeDocument/2006/relationships/image" Target="../media/image28.jpg"/><Relationship Id="rId9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4" Type="http://schemas.openxmlformats.org/officeDocument/2006/relationships/image" Target="../media/image28.jp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microsoft.com/office/2007/relationships/hdphoto" Target="../media/hdphoto6.wdp"/><Relationship Id="rId8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4" Type="http://schemas.openxmlformats.org/officeDocument/2006/relationships/image" Target="../media/image39.jpg"/><Relationship Id="rId5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4" Type="http://schemas.openxmlformats.org/officeDocument/2006/relationships/image" Target="../media/image42.png"/><Relationship Id="rId5" Type="http://schemas.microsoft.com/office/2007/relationships/hdphoto" Target="../media/hdphoto7.wdp"/><Relationship Id="rId6" Type="http://schemas.openxmlformats.org/officeDocument/2006/relationships/image" Target="../media/image43.jpg"/><Relationship Id="rId7" Type="http://schemas.openxmlformats.org/officeDocument/2006/relationships/image" Target="../media/image44.png"/><Relationship Id="rId8" Type="http://schemas.microsoft.com/office/2007/relationships/hdphoto" Target="../media/hdphoto8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45.jpg"/><Relationship Id="rId5" Type="http://schemas.openxmlformats.org/officeDocument/2006/relationships/image" Target="../media/image46.jpg"/><Relationship Id="rId6" Type="http://schemas.openxmlformats.org/officeDocument/2006/relationships/image" Target="../media/image30.jpg"/><Relationship Id="rId7" Type="http://schemas.openxmlformats.org/officeDocument/2006/relationships/image" Target="../media/image47.jpg"/><Relationship Id="rId8" Type="http://schemas.openxmlformats.org/officeDocument/2006/relationships/image" Target="../media/image6.jpg"/><Relationship Id="rId9" Type="http://schemas.openxmlformats.org/officeDocument/2006/relationships/image" Target="../media/image27.jpg"/><Relationship Id="rId10" Type="http://schemas.openxmlformats.org/officeDocument/2006/relationships/image" Target="../media/image48.jpg"/><Relationship Id="rId11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7.jpg"/><Relationship Id="rId12" Type="http://schemas.openxmlformats.org/officeDocument/2006/relationships/image" Target="../media/image58.jpeg"/><Relationship Id="rId13" Type="http://schemas.openxmlformats.org/officeDocument/2006/relationships/image" Target="../media/image59.jpg"/><Relationship Id="rId14" Type="http://schemas.openxmlformats.org/officeDocument/2006/relationships/image" Target="../media/image6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9.jpg"/><Relationship Id="rId4" Type="http://schemas.openxmlformats.org/officeDocument/2006/relationships/image" Target="../media/image50.jpg"/><Relationship Id="rId5" Type="http://schemas.openxmlformats.org/officeDocument/2006/relationships/image" Target="../media/image51.jpg"/><Relationship Id="rId6" Type="http://schemas.openxmlformats.org/officeDocument/2006/relationships/image" Target="../media/image52.jpeg"/><Relationship Id="rId7" Type="http://schemas.openxmlformats.org/officeDocument/2006/relationships/image" Target="../media/image53.jpeg"/><Relationship Id="rId8" Type="http://schemas.openxmlformats.org/officeDocument/2006/relationships/image" Target="../media/image54.jpg"/><Relationship Id="rId9" Type="http://schemas.openxmlformats.org/officeDocument/2006/relationships/image" Target="../media/image55.jpeg"/><Relationship Id="rId10" Type="http://schemas.openxmlformats.org/officeDocument/2006/relationships/image" Target="../media/image5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4" Type="http://schemas.openxmlformats.org/officeDocument/2006/relationships/image" Target="../media/image62.jpeg"/><Relationship Id="rId5" Type="http://schemas.openxmlformats.org/officeDocument/2006/relationships/image" Target="../media/image63.jpeg"/><Relationship Id="rId6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/imgres?imgurl=http://www.davidaustinroses.com/images/AdvancedPage/1321.jpg&amp;imgrefurl=http://www.davidaustinroses.com/american/&amp;h=350&amp;w=395&amp;sz=166&amp;tbnid=Svpo7V3JWzsl5M:&amp;tbnh=97&amp;tbnw=110&amp;prev=/search?q=images+of+david+austin+roses&amp;tbm=isch&amp;tbo=u&amp;zoom=1&amp;q=images+of+david+austin+roses&amp;docid=dvp-YIty05xRdM&amp;sa=X&amp;ei=XvOQT6W_JMmhiAL_nenyAg&amp;ved=0CDUQ9QEwAA&amp;dur=620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omments" Target="../comments/commen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Diantha Bell, </a:t>
            </a:r>
            <a:r>
              <a:rPr lang="en-US" sz="2000" dirty="0" smtClean="0"/>
              <a:t>Marin Master Gardener 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Book Antiqua"/>
                <a:cs typeface="Book Antiqua"/>
              </a:rPr>
              <a:t>How to Attract beneficials </a:t>
            </a:r>
            <a:br>
              <a:rPr lang="en-US" dirty="0" smtClean="0">
                <a:latin typeface="Book Antiqua"/>
                <a:cs typeface="Book Antiqua"/>
              </a:rPr>
            </a:br>
            <a:r>
              <a:rPr lang="en-US" dirty="0" smtClean="0">
                <a:latin typeface="Book Antiqua"/>
                <a:cs typeface="Book Antiqua"/>
              </a:rPr>
              <a:t>to your garden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628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 flipH="1" flipV="1">
            <a:off x="8869679" y="1252729"/>
            <a:ext cx="75587" cy="457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1" name="Picture 10" descr="photo veggiegard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426" y="3238500"/>
            <a:ext cx="4561840" cy="3426449"/>
          </a:xfrm>
          <a:prstGeom prst="rect">
            <a:avLst/>
          </a:prstGeom>
        </p:spPr>
      </p:pic>
      <p:pic>
        <p:nvPicPr>
          <p:cNvPr id="14" name="Picture 13" descr="Modern-Contemporary-Japanese-Organic-Garden-Design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1" y="1496060"/>
            <a:ext cx="4419600" cy="33147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77520" y="5049520"/>
            <a:ext cx="2438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French Potager Garden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394960" y="2335014"/>
            <a:ext cx="3068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Aesthetic and Very Functional</a:t>
            </a:r>
          </a:p>
          <a:p>
            <a:r>
              <a:rPr lang="en-US" dirty="0"/>
              <a:t> </a:t>
            </a:r>
            <a:r>
              <a:rPr lang="en-US" dirty="0" smtClean="0"/>
              <a:t>            Organic Garden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  </a:t>
            </a:r>
            <a:r>
              <a:rPr lang="en-US" sz="3100" dirty="0" smtClean="0"/>
              <a:t> Sample Gardens That Illustrate a Good Integration </a:t>
            </a:r>
            <a:br>
              <a:rPr lang="en-US" sz="3100" dirty="0" smtClean="0"/>
            </a:br>
            <a:r>
              <a:rPr lang="en-US" sz="3100" dirty="0" smtClean="0"/>
              <a:t>              of Vegetable and Insectary Components    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3840621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56" y="214887"/>
            <a:ext cx="8591550" cy="106984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Now let’s connect the pests to the beneficials to the insectary plants.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284734"/>
            <a:ext cx="8595360" cy="493776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We’re going to look at five </a:t>
            </a:r>
            <a:r>
              <a:rPr lang="en-US" b="1" dirty="0" smtClean="0"/>
              <a:t>pests</a:t>
            </a:r>
            <a:r>
              <a:rPr lang="en-US" dirty="0" smtClean="0"/>
              <a:t>: aphids, beetles, caterpillars, mites and scale.</a:t>
            </a:r>
          </a:p>
          <a:p>
            <a:r>
              <a:rPr lang="en-US" dirty="0" smtClean="0"/>
              <a:t>Next we’ll identify </a:t>
            </a:r>
            <a:r>
              <a:rPr lang="en-US" b="1" dirty="0" smtClean="0"/>
              <a:t>beneficials</a:t>
            </a:r>
            <a:r>
              <a:rPr lang="en-US" dirty="0" smtClean="0"/>
              <a:t> to manage the pests.</a:t>
            </a:r>
          </a:p>
          <a:p>
            <a:r>
              <a:rPr lang="en-US" dirty="0" smtClean="0"/>
              <a:t>Finally we’ll select </a:t>
            </a:r>
            <a:r>
              <a:rPr lang="en-US" b="1" dirty="0" smtClean="0"/>
              <a:t>insectary plants </a:t>
            </a:r>
            <a:r>
              <a:rPr lang="en-US" dirty="0" smtClean="0"/>
              <a:t>to attract the beneficials.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images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7" r="5670" b="7184"/>
          <a:stretch/>
        </p:blipFill>
        <p:spPr>
          <a:xfrm>
            <a:off x="752490" y="3378717"/>
            <a:ext cx="2441724" cy="1734051"/>
          </a:xfrm>
          <a:prstGeom prst="rect">
            <a:avLst/>
          </a:prstGeom>
        </p:spPr>
      </p:pic>
      <p:pic>
        <p:nvPicPr>
          <p:cNvPr id="7" name="Picture 6" descr="I-CO-DUND-AD.009a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9" t="14600" r="11733" b="13015"/>
          <a:stretch/>
        </p:blipFill>
        <p:spPr>
          <a:xfrm>
            <a:off x="2369984" y="4910317"/>
            <a:ext cx="2506060" cy="1553610"/>
          </a:xfrm>
          <a:prstGeom prst="rect">
            <a:avLst/>
          </a:prstGeom>
        </p:spPr>
      </p:pic>
      <p:pic>
        <p:nvPicPr>
          <p:cNvPr id="8" name="Picture 7" descr="I-LP-TRNI-LV.028b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2" r="8286"/>
          <a:stretch/>
        </p:blipFill>
        <p:spPr>
          <a:xfrm>
            <a:off x="3708061" y="3356323"/>
            <a:ext cx="2049860" cy="1361210"/>
          </a:xfrm>
          <a:prstGeom prst="rect">
            <a:avLst/>
          </a:prstGeom>
        </p:spPr>
      </p:pic>
      <p:pic>
        <p:nvPicPr>
          <p:cNvPr id="9" name="Picture 8" descr="I-AC-TSPP-CO.004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2" t="6486" r="9783" b="9946"/>
          <a:stretch/>
        </p:blipFill>
        <p:spPr>
          <a:xfrm>
            <a:off x="4978101" y="4434082"/>
            <a:ext cx="2438022" cy="1599863"/>
          </a:xfrm>
          <a:prstGeom prst="rect">
            <a:avLst/>
          </a:prstGeom>
        </p:spPr>
      </p:pic>
      <p:pic>
        <p:nvPicPr>
          <p:cNvPr id="10" name="Picture 9" descr="I-HO-IPUR-CO.014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2" r="10881" b="12188"/>
          <a:stretch/>
        </p:blipFill>
        <p:spPr>
          <a:xfrm>
            <a:off x="6871997" y="3302091"/>
            <a:ext cx="1995778" cy="193192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50472" y="4725651"/>
            <a:ext cx="952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Aphids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08061" y="3568948"/>
            <a:ext cx="1283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Caterpillars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19897" y="5912237"/>
            <a:ext cx="907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Beetles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73932" y="5485446"/>
            <a:ext cx="729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Mites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53254" y="3753614"/>
            <a:ext cx="69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Scale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038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706" y="228601"/>
            <a:ext cx="8591550" cy="497173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Beneficials for Aphids                           Insectary Plants</a:t>
            </a:r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6024067"/>
              </p:ext>
            </p:extLst>
          </p:nvPr>
        </p:nvGraphicFramePr>
        <p:xfrm>
          <a:off x="274638" y="833438"/>
          <a:ext cx="8386445" cy="59128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285682"/>
                <a:gridCol w="1615440"/>
                <a:gridCol w="4485323"/>
              </a:tblGrid>
              <a:tr h="1182560">
                <a:tc>
                  <a:txBody>
                    <a:bodyPr/>
                    <a:lstStyle/>
                    <a:p>
                      <a:pPr algn="just"/>
                      <a:r>
                        <a:rPr lang="en-US" b="0" i="0" u="none" dirty="0" smtClean="0"/>
                        <a:t>Bigeyed</a:t>
                      </a:r>
                      <a:r>
                        <a:rPr lang="en-US" b="0" i="0" u="none" baseline="0" dirty="0" smtClean="0"/>
                        <a:t> bugs</a:t>
                      </a:r>
                      <a:endParaRPr lang="en-US" b="0" i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CA Lilac, Coyote Bush, Toyon, CA Buckwheat, Yarrow,  Alfalfa</a:t>
                      </a:r>
                      <a:endParaRPr lang="en-US" sz="1600" b="0" dirty="0"/>
                    </a:p>
                  </a:txBody>
                  <a:tcPr/>
                </a:tc>
              </a:tr>
              <a:tr h="1182560">
                <a:tc>
                  <a:txBody>
                    <a:bodyPr/>
                    <a:lstStyle/>
                    <a:p>
                      <a:pPr algn="just"/>
                      <a:r>
                        <a:rPr lang="en-US" b="0" i="0" u="none" dirty="0" smtClean="0"/>
                        <a:t>Convergent lady bug</a:t>
                      </a:r>
                      <a:endParaRPr lang="en-US" b="0" i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 smtClean="0"/>
                    </a:p>
                    <a:p>
                      <a:pPr algn="l"/>
                      <a:endParaRPr lang="en-US" dirty="0" smtClean="0"/>
                    </a:p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Coffeeberry, CA Lilac, Yarrow, CA Aster, Angelica, Milkweed, Alyssum, Morning</a:t>
                      </a:r>
                      <a:r>
                        <a:rPr lang="en-US" sz="1600" baseline="0" dirty="0" smtClean="0"/>
                        <a:t> Glory,  Dill, Fennel</a:t>
                      </a:r>
                      <a:endParaRPr lang="en-US" sz="1600" dirty="0"/>
                    </a:p>
                  </a:txBody>
                  <a:tcPr/>
                </a:tc>
              </a:tr>
              <a:tr h="1182560">
                <a:tc>
                  <a:txBody>
                    <a:bodyPr/>
                    <a:lstStyle/>
                    <a:p>
                      <a:pPr algn="just"/>
                      <a:r>
                        <a:rPr lang="en-US" b="0" i="0" u="none" dirty="0" smtClean="0"/>
                        <a:t>Damsel bug</a:t>
                      </a:r>
                      <a:endParaRPr lang="en-US" b="0" i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Morning Glory, Fennel</a:t>
                      </a:r>
                      <a:endParaRPr lang="en-US" sz="1600" dirty="0"/>
                    </a:p>
                  </a:txBody>
                  <a:tcPr/>
                </a:tc>
              </a:tr>
              <a:tr h="1182560">
                <a:tc>
                  <a:txBody>
                    <a:bodyPr/>
                    <a:lstStyle/>
                    <a:p>
                      <a:pPr algn="just"/>
                      <a:r>
                        <a:rPr lang="en-US" b="0" i="0" u="none" dirty="0" smtClean="0"/>
                        <a:t>Green lacewings</a:t>
                      </a:r>
                      <a:endParaRPr lang="en-US" b="0" i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Buckwheat, CA Aster, Yarrow, Angelica, Cosmos, Tansy, Sunflowers</a:t>
                      </a:r>
                    </a:p>
                    <a:p>
                      <a:pPr algn="l"/>
                      <a:endParaRPr lang="en-US" sz="1600" dirty="0"/>
                    </a:p>
                  </a:txBody>
                  <a:tcPr/>
                </a:tc>
              </a:tr>
              <a:tr h="1182560">
                <a:tc>
                  <a:txBody>
                    <a:bodyPr/>
                    <a:lstStyle/>
                    <a:p>
                      <a:pPr algn="just"/>
                      <a:r>
                        <a:rPr lang="en-US" b="0" i="0" u="none" dirty="0" smtClean="0"/>
                        <a:t>Minute pirate bug</a:t>
                      </a:r>
                      <a:endParaRPr lang="en-US" b="0" i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Toyon, Coyote Bush, Buckwheat, Alyssum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10" descr="Big Eyed Bug Geocoris uliginosus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036" b="73929" l="22321" r="79286">
                        <a14:foregroundMark x1="78571" y1="13036" x2="78571" y2="130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56" t="23729" r="13558" b="20339"/>
          <a:stretch/>
        </p:blipFill>
        <p:spPr>
          <a:xfrm>
            <a:off x="2591205" y="833438"/>
            <a:ext cx="1584555" cy="1245008"/>
          </a:xfrm>
          <a:prstGeom prst="rect">
            <a:avLst/>
          </a:prstGeom>
        </p:spPr>
      </p:pic>
      <p:pic>
        <p:nvPicPr>
          <p:cNvPr id="12" name="Picture 11" descr="I-CO-HCON-AD-1.024.jp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867" b="72603" l="44489" r="844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490" t="17775" r="10517" b="21305"/>
          <a:stretch/>
        </p:blipFill>
        <p:spPr>
          <a:xfrm>
            <a:off x="2395089" y="1788160"/>
            <a:ext cx="1973711" cy="1537718"/>
          </a:xfrm>
          <a:prstGeom prst="rect">
            <a:avLst/>
          </a:prstGeom>
        </p:spPr>
      </p:pic>
      <p:pic>
        <p:nvPicPr>
          <p:cNvPr id="15" name="Picture 14" descr="images.jpe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73474">
            <a:off x="2252956" y="4170352"/>
            <a:ext cx="2156040" cy="1442586"/>
          </a:xfrm>
          <a:prstGeom prst="rect">
            <a:avLst/>
          </a:prstGeom>
        </p:spPr>
      </p:pic>
      <p:pic>
        <p:nvPicPr>
          <p:cNvPr id="19" name="Picture 18" descr="orius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231718" y="-3128493"/>
            <a:ext cx="1784711" cy="1015136"/>
          </a:xfrm>
          <a:prstGeom prst="rect">
            <a:avLst/>
          </a:prstGeom>
        </p:spPr>
      </p:pic>
      <p:pic>
        <p:nvPicPr>
          <p:cNvPr id="24" name="Picture 23" descr="orius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0304" y="5347606"/>
            <a:ext cx="946358" cy="1584553"/>
          </a:xfrm>
          <a:prstGeom prst="rect">
            <a:avLst/>
          </a:prstGeom>
        </p:spPr>
      </p:pic>
      <p:pic>
        <p:nvPicPr>
          <p:cNvPr id="3" name="Picture 2" descr="dams-bug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204" y="3213313"/>
            <a:ext cx="1584555" cy="115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922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71439029"/>
              </p:ext>
            </p:extLst>
          </p:nvPr>
        </p:nvGraphicFramePr>
        <p:xfrm>
          <a:off x="274638" y="1298575"/>
          <a:ext cx="859472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4908"/>
                <a:gridCol w="2864908"/>
                <a:gridCol w="2864908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670363"/>
              </p:ext>
            </p:extLst>
          </p:nvPr>
        </p:nvGraphicFramePr>
        <p:xfrm>
          <a:off x="72873" y="687517"/>
          <a:ext cx="9071127" cy="595424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550480"/>
                <a:gridCol w="1821774"/>
                <a:gridCol w="4698873"/>
              </a:tblGrid>
              <a:tr h="1315416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b="0" i="0" dirty="0" smtClean="0"/>
                        <a:t>Parasitic Wasps</a:t>
                      </a:r>
                      <a:endParaRPr lang="en-US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/>
                        <a:t>Alyssum, Caraway, Dill,</a:t>
                      </a:r>
                      <a:r>
                        <a:rPr lang="en-US" b="0" i="0" baseline="0" dirty="0" smtClean="0"/>
                        <a:t> Cosmos and Statice</a:t>
                      </a:r>
                      <a:r>
                        <a:rPr lang="en-US" b="0" i="0" dirty="0" smtClean="0"/>
                        <a:t> </a:t>
                      </a:r>
                      <a:endParaRPr lang="en-US" b="0" i="0" dirty="0"/>
                    </a:p>
                  </a:txBody>
                  <a:tcPr/>
                </a:tc>
              </a:tr>
              <a:tr h="1172096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Seven Spotted</a:t>
                      </a:r>
                    </a:p>
                    <a:p>
                      <a:r>
                        <a:rPr lang="en-US" dirty="0" smtClean="0"/>
                        <a:t>Lady Lady Beetle</a:t>
                      </a:r>
                    </a:p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/>
                        <a:t>Coffeeberry, CA Lilac, Milkweed, Yarrow,</a:t>
                      </a:r>
                      <a:r>
                        <a:rPr lang="en-US" b="0" i="0" baseline="0" dirty="0" smtClean="0"/>
                        <a:t> CA Astor, Angelica, Dill, Alyssum</a:t>
                      </a:r>
                      <a:r>
                        <a:rPr lang="en-US" b="0" i="0" dirty="0" smtClean="0"/>
                        <a:t> </a:t>
                      </a:r>
                      <a:endParaRPr lang="en-US" b="0" i="0" dirty="0"/>
                    </a:p>
                  </a:txBody>
                  <a:tcPr/>
                </a:tc>
              </a:tr>
              <a:tr h="1172096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Soldier</a:t>
                      </a:r>
                      <a:r>
                        <a:rPr lang="en-US" baseline="0" dirty="0" smtClean="0"/>
                        <a:t> Beetle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/>
                        <a:t>Goldenrod, Roses</a:t>
                      </a:r>
                      <a:endParaRPr lang="en-US" b="0" i="0" dirty="0"/>
                    </a:p>
                  </a:txBody>
                  <a:tcPr/>
                </a:tc>
              </a:tr>
              <a:tr h="1130695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Crab Spider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/>
                        <a:t>Evening Primrose</a:t>
                      </a:r>
                      <a:endParaRPr lang="en-US" b="0" i="0" dirty="0"/>
                    </a:p>
                  </a:txBody>
                  <a:tcPr/>
                </a:tc>
              </a:tr>
              <a:tr h="1130695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Syrphid Flies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/>
                        <a:t>Coffeeberry, Coyote Bush, CA Lilac,</a:t>
                      </a:r>
                      <a:r>
                        <a:rPr lang="en-US" b="0" i="0" baseline="0" dirty="0" smtClean="0"/>
                        <a:t> Lupine, Buckwheat, CA Aster, Statice, Dill, Morning Glory, Sunflowers, Cosmos</a:t>
                      </a:r>
                      <a:r>
                        <a:rPr lang="en-US" b="0" i="0" dirty="0" smtClean="0"/>
                        <a:t> </a:t>
                      </a:r>
                      <a:endParaRPr lang="en-US" b="0" i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2873" y="124743"/>
            <a:ext cx="8793315" cy="49897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Beneficials for Aphids		        Insectary Plants</a:t>
            </a:r>
            <a:endParaRPr lang="en-US" sz="24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6" descr="I-LP-HZEA-TS-1.004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038" b="73885" l="37053" r="652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901" t="38293" r="32996" b="23909"/>
          <a:stretch/>
        </p:blipFill>
        <p:spPr>
          <a:xfrm>
            <a:off x="2540072" y="1020241"/>
            <a:ext cx="1848028" cy="1395028"/>
          </a:xfrm>
          <a:prstGeom prst="rect">
            <a:avLst/>
          </a:prstGeom>
        </p:spPr>
      </p:pic>
      <p:pic>
        <p:nvPicPr>
          <p:cNvPr id="8" name="Picture 7" descr="I-LP-HZEA-TS-1.004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1" t="37709" r="37998" b="31679"/>
          <a:stretch/>
        </p:blipFill>
        <p:spPr>
          <a:xfrm>
            <a:off x="2612272" y="687517"/>
            <a:ext cx="1888062" cy="1378571"/>
          </a:xfrm>
          <a:prstGeom prst="rect">
            <a:avLst/>
          </a:prstGeom>
        </p:spPr>
      </p:pic>
      <p:pic>
        <p:nvPicPr>
          <p:cNvPr id="9" name="Picture 8" descr="I-CO-CSEP-AD.009.jp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502" b="78275" l="21353" r="739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28" t="9405" r="24502" b="18574"/>
          <a:stretch/>
        </p:blipFill>
        <p:spPr>
          <a:xfrm rot="1068963">
            <a:off x="2805702" y="1882198"/>
            <a:ext cx="1571930" cy="1370305"/>
          </a:xfrm>
          <a:prstGeom prst="rect">
            <a:avLst/>
          </a:prstGeom>
        </p:spPr>
      </p:pic>
      <p:pic>
        <p:nvPicPr>
          <p:cNvPr id="11" name="Picture 10" descr="I-CO-CANS-AD-2.004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5" t="29128" r="29440" b="26248"/>
          <a:stretch/>
        </p:blipFill>
        <p:spPr>
          <a:xfrm>
            <a:off x="2612272" y="3152775"/>
            <a:ext cx="1866572" cy="1222370"/>
          </a:xfrm>
          <a:prstGeom prst="rect">
            <a:avLst/>
          </a:prstGeom>
        </p:spPr>
      </p:pic>
      <p:pic>
        <p:nvPicPr>
          <p:cNvPr id="15" name="Picture 14" descr="250px-Ozyptila_praticola_-_front_(aka).jp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" t="808" r="7511" b="12808"/>
          <a:stretch/>
        </p:blipFill>
        <p:spPr>
          <a:xfrm>
            <a:off x="2630816" y="4375145"/>
            <a:ext cx="1848028" cy="1171196"/>
          </a:xfrm>
          <a:prstGeom prst="rect">
            <a:avLst/>
          </a:prstGeom>
        </p:spPr>
      </p:pic>
      <p:pic>
        <p:nvPicPr>
          <p:cNvPr id="18" name="Picture 17" descr="I-DP-SYRP-AD-2.010.jp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6" t="18711" r="5534" b="14073"/>
          <a:stretch/>
        </p:blipFill>
        <p:spPr>
          <a:xfrm>
            <a:off x="2612272" y="5546341"/>
            <a:ext cx="1866572" cy="109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3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365760"/>
            <a:ext cx="8591550" cy="93281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Beneficials for Beetles                         Insectary Plants</a:t>
            </a:r>
            <a:endParaRPr lang="en-US" sz="2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0" y="1397000"/>
          <a:ext cx="6096000" cy="1854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54055237"/>
              </p:ext>
            </p:extLst>
          </p:nvPr>
        </p:nvGraphicFramePr>
        <p:xfrm>
          <a:off x="274638" y="1298575"/>
          <a:ext cx="859472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4908"/>
                <a:gridCol w="2864908"/>
                <a:gridCol w="2864908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17068"/>
              </p:ext>
            </p:extLst>
          </p:nvPr>
        </p:nvGraphicFramePr>
        <p:xfrm>
          <a:off x="216219" y="1298575"/>
          <a:ext cx="8653143" cy="499376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44661"/>
                <a:gridCol w="1584960"/>
                <a:gridCol w="5323522"/>
              </a:tblGrid>
              <a:tr h="1085469">
                <a:tc>
                  <a:txBody>
                    <a:bodyPr/>
                    <a:lstStyle/>
                    <a:p>
                      <a:r>
                        <a:rPr lang="en-US" b="0" i="1" dirty="0" smtClean="0"/>
                        <a:t>Anaphes </a:t>
                      </a:r>
                      <a:r>
                        <a:rPr lang="en-US" b="0" i="0" dirty="0" smtClean="0"/>
                        <a:t>Species</a:t>
                      </a:r>
                      <a:endParaRPr lang="en-US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/>
                        <a:t>Sucks</a:t>
                      </a:r>
                      <a:r>
                        <a:rPr lang="en-US" b="0" i="0" baseline="0" dirty="0" smtClean="0"/>
                        <a:t> blood!  No insectary plants.</a:t>
                      </a:r>
                      <a:endParaRPr lang="en-US" b="0" i="0" dirty="0"/>
                    </a:p>
                  </a:txBody>
                  <a:tcPr/>
                </a:tc>
              </a:tr>
              <a:tr h="1085469">
                <a:tc>
                  <a:txBody>
                    <a:bodyPr/>
                    <a:lstStyle/>
                    <a:p>
                      <a:r>
                        <a:rPr lang="en-US" b="0" i="0" dirty="0" smtClean="0"/>
                        <a:t>Elm Leaf Beetle Parasite</a:t>
                      </a:r>
                      <a:endParaRPr lang="en-US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/>
                        <a:t> Angelica,</a:t>
                      </a:r>
                      <a:r>
                        <a:rPr lang="en-US" b="0" i="0" baseline="0" dirty="0" smtClean="0"/>
                        <a:t> Dill, Fennel, Lovage, Lavender, Nasturiums, Hardy Margarita, Rock Cress, Yarrow, Dwarf Morning Glory, Zinnia, Dandelion, Buckwheat, Clovers</a:t>
                      </a:r>
                      <a:endParaRPr lang="en-US" b="0" i="0" dirty="0" smtClean="0"/>
                    </a:p>
                  </a:txBody>
                  <a:tcPr/>
                </a:tc>
              </a:tr>
              <a:tr h="1085469">
                <a:tc>
                  <a:txBody>
                    <a:bodyPr/>
                    <a:lstStyle/>
                    <a:p>
                      <a:r>
                        <a:rPr lang="en-US" b="0" i="0" dirty="0" smtClean="0"/>
                        <a:t>Tachinid</a:t>
                      </a:r>
                      <a:r>
                        <a:rPr lang="en-US" b="0" i="0" baseline="0" dirty="0" smtClean="0"/>
                        <a:t> Flies</a:t>
                      </a:r>
                      <a:endParaRPr lang="en-US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/>
                        <a:t>Anise, </a:t>
                      </a:r>
                      <a:r>
                        <a:rPr lang="en-US" b="0" i="1" dirty="0" smtClean="0"/>
                        <a:t>Scabiosa,</a:t>
                      </a:r>
                      <a:r>
                        <a:rPr lang="en-US" b="0" i="0" dirty="0" smtClean="0"/>
                        <a:t> Yarrow, Cosmos, Sunflowers, Wild Mustards, Oxeye Daisy</a:t>
                      </a:r>
                      <a:endParaRPr lang="en-US" b="0" i="0" dirty="0"/>
                    </a:p>
                  </a:txBody>
                  <a:tcPr/>
                </a:tc>
              </a:tr>
              <a:tr h="1571498">
                <a:tc>
                  <a:txBody>
                    <a:bodyPr/>
                    <a:lstStyle/>
                    <a:p>
                      <a:r>
                        <a:rPr lang="en-US" b="0" i="1" dirty="0" smtClean="0"/>
                        <a:t>Repeats</a:t>
                      </a:r>
                    </a:p>
                    <a:p>
                      <a:endParaRPr lang="en-US" b="0" i="1" dirty="0" smtClean="0"/>
                    </a:p>
                    <a:p>
                      <a:r>
                        <a:rPr lang="en-US" b="0" i="0" dirty="0" smtClean="0"/>
                        <a:t>Damsel</a:t>
                      </a:r>
                      <a:r>
                        <a:rPr lang="en-US" b="0" i="0" baseline="0" dirty="0" smtClean="0"/>
                        <a:t> Bugs</a:t>
                      </a:r>
                    </a:p>
                    <a:p>
                      <a:r>
                        <a:rPr lang="en-US" b="0" i="0" baseline="0" dirty="0" smtClean="0"/>
                        <a:t>Soldier Beetles</a:t>
                      </a:r>
                    </a:p>
                    <a:p>
                      <a:r>
                        <a:rPr lang="en-US" b="0" i="0" baseline="0" dirty="0" smtClean="0"/>
                        <a:t>Spiders</a:t>
                      </a:r>
                      <a:endParaRPr lang="en-US" b="0" i="0" dirty="0" smtClean="0"/>
                    </a:p>
                    <a:p>
                      <a:endParaRPr lang="en-US" b="0" i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b="0" i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0" i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10" descr="I-CO-CANS-AD-1.00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6" t="17689" r="19736" b="24643"/>
          <a:stretch/>
        </p:blipFill>
        <p:spPr>
          <a:xfrm>
            <a:off x="4318000" y="4765040"/>
            <a:ext cx="2184400" cy="1272730"/>
          </a:xfrm>
          <a:prstGeom prst="rect">
            <a:avLst/>
          </a:prstGeom>
        </p:spPr>
      </p:pic>
      <p:pic>
        <p:nvPicPr>
          <p:cNvPr id="13" name="Picture 12" descr="I-HM-NABI-AD-1.00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424" y="4765040"/>
            <a:ext cx="1958576" cy="1300300"/>
          </a:xfrm>
          <a:prstGeom prst="rect">
            <a:avLst/>
          </a:prstGeom>
        </p:spPr>
      </p:pic>
      <p:pic>
        <p:nvPicPr>
          <p:cNvPr id="14" name="Picture 13" descr="250px-Ozyptila_praticola_-_front_(aka)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763" y="4778020"/>
            <a:ext cx="1849598" cy="12873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-5063" t="5570" r="10759" b="10411"/>
          <a:stretch/>
        </p:blipFill>
        <p:spPr>
          <a:xfrm>
            <a:off x="1879599" y="1298574"/>
            <a:ext cx="1659237" cy="11282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10" b="100000" l="935" r="89720"/>
                    </a14:imgEffect>
                  </a14:imgLayer>
                </a14:imgProps>
              </a:ext>
            </a:extLst>
          </a:blip>
          <a:srcRect l="-2608"/>
          <a:stretch/>
        </p:blipFill>
        <p:spPr>
          <a:xfrm rot="2682718">
            <a:off x="1988505" y="2018862"/>
            <a:ext cx="1739999" cy="166934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60881" y="3483473"/>
            <a:ext cx="1577956" cy="105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962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8" y="228601"/>
            <a:ext cx="8591550" cy="10699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2700" dirty="0" smtClean="0"/>
              <a:t>Beneficials for Caterpillars                       Insectary Plants                     </a:t>
            </a:r>
            <a:endParaRPr lang="en-US" sz="27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85132102"/>
              </p:ext>
            </p:extLst>
          </p:nvPr>
        </p:nvGraphicFramePr>
        <p:xfrm>
          <a:off x="376238" y="1391919"/>
          <a:ext cx="8594724" cy="486473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86242"/>
                <a:gridCol w="1717040"/>
                <a:gridCol w="5191442"/>
              </a:tblGrid>
              <a:tr h="1216184">
                <a:tc>
                  <a:txBody>
                    <a:bodyPr/>
                    <a:lstStyle/>
                    <a:p>
                      <a:r>
                        <a:rPr lang="en-US" b="0" i="0" dirty="0" smtClean="0"/>
                        <a:t>Assassin Bug</a:t>
                      </a:r>
                      <a:endParaRPr lang="en-US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Alfalfa, Camphorweed, Carrot, Goldenrod, Mexican Tea, Oleander, Ragweed</a:t>
                      </a:r>
                      <a:endParaRPr lang="en-US" b="0" dirty="0"/>
                    </a:p>
                  </a:txBody>
                  <a:tcPr/>
                </a:tc>
              </a:tr>
              <a:tr h="1216184">
                <a:tc>
                  <a:txBody>
                    <a:bodyPr/>
                    <a:lstStyle/>
                    <a:p>
                      <a:r>
                        <a:rPr lang="en-US" b="0" i="1" dirty="0" smtClean="0"/>
                        <a:t>Hyposoter</a:t>
                      </a:r>
                      <a:r>
                        <a:rPr lang="en-US" b="0" i="1" baseline="0" dirty="0" smtClean="0"/>
                        <a:t> exiguae</a:t>
                      </a:r>
                    </a:p>
                    <a:p>
                      <a:r>
                        <a:rPr lang="en-US" b="0" i="0" baseline="0" dirty="0" smtClean="0"/>
                        <a:t>(caterpillar parasite)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Alfalfa, Coffeeberry, Carrot, Coyote Bush, Goldenrod, Oleander, Rue, White Mustard</a:t>
                      </a:r>
                      <a:endParaRPr lang="en-US" dirty="0"/>
                    </a:p>
                  </a:txBody>
                  <a:tcPr/>
                </a:tc>
              </a:tr>
              <a:tr h="1216184">
                <a:tc>
                  <a:txBody>
                    <a:bodyPr/>
                    <a:lstStyle/>
                    <a:p>
                      <a:r>
                        <a:rPr lang="en-US" b="0" i="1" u="none" dirty="0" smtClean="0"/>
                        <a:t>Trichogramma spp.</a:t>
                      </a:r>
                    </a:p>
                    <a:p>
                      <a:r>
                        <a:rPr lang="en-US" b="0" i="1" u="none" dirty="0" smtClean="0"/>
                        <a:t>(egg parasite)</a:t>
                      </a:r>
                      <a:endParaRPr lang="en-US" b="0" i="1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Caraway, Chervil, Dill, Fennel, Parsley, Bee Balm, Hardy Margarita,</a:t>
                      </a:r>
                      <a:r>
                        <a:rPr lang="en-US" baseline="0" dirty="0" smtClean="0"/>
                        <a:t> Yarrow, Black-eyed Susan, Cosmos, Targetes, Sunflower, Alyssum</a:t>
                      </a:r>
                      <a:endParaRPr lang="en-US" dirty="0"/>
                    </a:p>
                  </a:txBody>
                  <a:tcPr/>
                </a:tc>
              </a:tr>
              <a:tr h="1216184">
                <a:tc>
                  <a:txBody>
                    <a:bodyPr/>
                    <a:lstStyle/>
                    <a:p>
                      <a:r>
                        <a:rPr lang="en-US" b="0" i="0" dirty="0" smtClean="0"/>
                        <a:t>Repeats</a:t>
                      </a:r>
                      <a:endParaRPr lang="en-US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Too many species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Bigeyed Bugs, Damsel</a:t>
                      </a:r>
                      <a:r>
                        <a:rPr lang="en-US" baseline="0" dirty="0" smtClean="0"/>
                        <a:t> Bugs, Green lacewings, Minute Pirate Bugs, Spiders, Tachinid flies</a:t>
                      </a:r>
                    </a:p>
                    <a:p>
                      <a:r>
                        <a:rPr lang="en-US" baseline="0" dirty="0" smtClean="0"/>
                        <a:t>(See Beneficials for Aphids, Beetles or Caterpillars)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6800" t="27879" r="19363" b="20406"/>
          <a:stretch/>
        </p:blipFill>
        <p:spPr>
          <a:xfrm rot="5400000">
            <a:off x="2275836" y="1117605"/>
            <a:ext cx="1229363" cy="17779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5119" t="25878" r="21096" b="14406"/>
          <a:stretch/>
        </p:blipFill>
        <p:spPr>
          <a:xfrm>
            <a:off x="2001520" y="2621285"/>
            <a:ext cx="1800646" cy="1198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35833" t="17570" r="8001" b="21580"/>
          <a:stretch/>
        </p:blipFill>
        <p:spPr>
          <a:xfrm>
            <a:off x="2001520" y="3820159"/>
            <a:ext cx="1812463" cy="129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417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35745871"/>
              </p:ext>
            </p:extLst>
          </p:nvPr>
        </p:nvGraphicFramePr>
        <p:xfrm>
          <a:off x="276225" y="952538"/>
          <a:ext cx="8484870" cy="575316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625601"/>
                <a:gridCol w="1686560"/>
                <a:gridCol w="5172709"/>
              </a:tblGrid>
              <a:tr h="1099961">
                <a:tc>
                  <a:txBody>
                    <a:bodyPr/>
                    <a:lstStyle/>
                    <a:p>
                      <a:r>
                        <a:rPr lang="en-US" b="0" i="0" dirty="0" smtClean="0"/>
                        <a:t>Brown</a:t>
                      </a:r>
                    </a:p>
                    <a:p>
                      <a:r>
                        <a:rPr lang="en-US" b="0" i="0" dirty="0" smtClean="0"/>
                        <a:t>Lacewing</a:t>
                      </a:r>
                      <a:endParaRPr lang="en-US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/>
                        <a:t>Angelica, Golden Asters, Goldenrod, Calendula, Sunflowers</a:t>
                      </a:r>
                      <a:endParaRPr lang="en-US" b="0" i="0" dirty="0"/>
                    </a:p>
                  </a:txBody>
                  <a:tcPr/>
                </a:tc>
              </a:tr>
              <a:tr h="1099961">
                <a:tc>
                  <a:txBody>
                    <a:bodyPr/>
                    <a:lstStyle/>
                    <a:p>
                      <a:r>
                        <a:rPr lang="en-US" b="0" i="0" dirty="0" smtClean="0"/>
                        <a:t>Sixspotted Thrips</a:t>
                      </a:r>
                      <a:endParaRPr lang="en-US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/>
                        <a:t>Predator</a:t>
                      </a:r>
                      <a:endParaRPr lang="en-US" b="0" i="0" dirty="0"/>
                    </a:p>
                  </a:txBody>
                  <a:tcPr/>
                </a:tc>
              </a:tr>
              <a:tr h="1367658">
                <a:tc>
                  <a:txBody>
                    <a:bodyPr/>
                    <a:lstStyle/>
                    <a:p>
                      <a:r>
                        <a:rPr lang="en-US" b="0" i="0" dirty="0" smtClean="0"/>
                        <a:t>Spider Mite Destroyer</a:t>
                      </a:r>
                    </a:p>
                    <a:p>
                      <a:r>
                        <a:rPr lang="en-US" b="0" i="0" dirty="0" smtClean="0"/>
                        <a:t>Lady Beetle</a:t>
                      </a:r>
                      <a:endParaRPr lang="en-US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/>
                        <a:t>See</a:t>
                      </a:r>
                      <a:r>
                        <a:rPr lang="en-US" b="0" i="0" baseline="0" dirty="0" smtClean="0"/>
                        <a:t> other lady beetles, Aphids</a:t>
                      </a:r>
                      <a:endParaRPr lang="en-US" b="0" i="0" dirty="0"/>
                    </a:p>
                  </a:txBody>
                  <a:tcPr/>
                </a:tc>
              </a:tr>
              <a:tr h="1085623">
                <a:tc>
                  <a:txBody>
                    <a:bodyPr/>
                    <a:lstStyle/>
                    <a:p>
                      <a:r>
                        <a:rPr lang="en-US" b="0" i="0" dirty="0" smtClean="0"/>
                        <a:t>Western </a:t>
                      </a:r>
                    </a:p>
                    <a:p>
                      <a:r>
                        <a:rPr lang="en-US" b="0" i="0" dirty="0" smtClean="0"/>
                        <a:t>Predatory </a:t>
                      </a:r>
                    </a:p>
                    <a:p>
                      <a:r>
                        <a:rPr lang="en-US" b="0" i="0" dirty="0" smtClean="0"/>
                        <a:t>Mite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/>
                        <a:t>Predator</a:t>
                      </a:r>
                      <a:endParaRPr lang="en-US" b="0" i="0" dirty="0"/>
                    </a:p>
                  </a:txBody>
                  <a:tcPr/>
                </a:tc>
              </a:tr>
              <a:tr h="1099961">
                <a:tc>
                  <a:txBody>
                    <a:bodyPr/>
                    <a:lstStyle/>
                    <a:p>
                      <a:r>
                        <a:rPr lang="en-US" b="0" i="0" dirty="0" smtClean="0"/>
                        <a:t>Repeats</a:t>
                      </a:r>
                    </a:p>
                    <a:p>
                      <a:endParaRPr lang="en-US" b="0" i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b="0" i="0" dirty="0" smtClean="0"/>
                        <a:t>Bigeyed Bugs, Damsel Bugs, Green Lacewings, </a:t>
                      </a:r>
                    </a:p>
                    <a:p>
                      <a:r>
                        <a:rPr lang="en-US" b="0" i="0" dirty="0" smtClean="0"/>
                        <a:t>Minute</a:t>
                      </a:r>
                      <a:r>
                        <a:rPr lang="en-US" b="0" i="0" baseline="0" dirty="0" smtClean="0"/>
                        <a:t> Pirate Bugs</a:t>
                      </a:r>
                      <a:r>
                        <a:rPr lang="en-US" b="0" i="0" dirty="0" smtClean="0"/>
                        <a:t> </a:t>
                      </a:r>
                    </a:p>
                    <a:p>
                      <a:r>
                        <a:rPr lang="en-US" b="0" i="0" dirty="0" smtClean="0"/>
                        <a:t>(See Beneficials for Aphids, Beetles or Caterpillars)</a:t>
                      </a:r>
                      <a:endParaRPr lang="en-US" b="0" i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0" i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6225" y="76200"/>
            <a:ext cx="8591550" cy="76685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Beneficial for Mites      		 Insectary Plants</a:t>
            </a:r>
            <a:endParaRPr lang="en-US" sz="2700" dirty="0"/>
          </a:p>
        </p:txBody>
      </p:sp>
      <p:pic>
        <p:nvPicPr>
          <p:cNvPr id="7" name="Picture 6" descr="I-NR-HEME-AD.009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5" t="27590" r="10678"/>
          <a:stretch/>
        </p:blipFill>
        <p:spPr>
          <a:xfrm>
            <a:off x="1861095" y="952539"/>
            <a:ext cx="1718777" cy="1095408"/>
          </a:xfrm>
          <a:prstGeom prst="rect">
            <a:avLst/>
          </a:prstGeom>
        </p:spPr>
      </p:pic>
      <p:pic>
        <p:nvPicPr>
          <p:cNvPr id="8" name="Picture 7" descr="I-TS-SSEX-AD.003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1" t="19309" r="27124" b="23381"/>
          <a:stretch/>
        </p:blipFill>
        <p:spPr>
          <a:xfrm>
            <a:off x="1861095" y="2028889"/>
            <a:ext cx="1718778" cy="1142920"/>
          </a:xfrm>
          <a:prstGeom prst="rect">
            <a:avLst/>
          </a:prstGeom>
        </p:spPr>
      </p:pic>
      <p:pic>
        <p:nvPicPr>
          <p:cNvPr id="10" name="Picture 9" descr="I-CO-SPIC-AD.021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0" t="-9835" r="-50627" b="56812"/>
          <a:stretch/>
        </p:blipFill>
        <p:spPr>
          <a:xfrm>
            <a:off x="5331491" y="1707999"/>
            <a:ext cx="2496058" cy="1729898"/>
          </a:xfrm>
          <a:prstGeom prst="rect">
            <a:avLst/>
          </a:prstGeom>
        </p:spPr>
      </p:pic>
      <p:pic>
        <p:nvPicPr>
          <p:cNvPr id="12" name="Picture 11" descr="I-CO-SPIC-AD.021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72" t="36199" r="28445" b="21316"/>
          <a:stretch/>
        </p:blipFill>
        <p:spPr>
          <a:xfrm>
            <a:off x="1861095" y="3171809"/>
            <a:ext cx="1718777" cy="1328112"/>
          </a:xfrm>
          <a:prstGeom prst="rect">
            <a:avLst/>
          </a:prstGeom>
        </p:spPr>
      </p:pic>
      <p:pic>
        <p:nvPicPr>
          <p:cNvPr id="13" name="Picture 12" descr="I-AC-MOCC-AD-1.050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12" t="54310" r="31293" b="17940"/>
          <a:stretch/>
        </p:blipFill>
        <p:spPr>
          <a:xfrm>
            <a:off x="1861095" y="4499921"/>
            <a:ext cx="1718778" cy="112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062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0080" y="1"/>
            <a:ext cx="8591550" cy="60105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        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97753868"/>
              </p:ext>
            </p:extLst>
          </p:nvPr>
        </p:nvGraphicFramePr>
        <p:xfrm>
          <a:off x="300248" y="905651"/>
          <a:ext cx="8594724" cy="588697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620887"/>
                <a:gridCol w="1795410"/>
                <a:gridCol w="5178427"/>
              </a:tblGrid>
              <a:tr h="1245410">
                <a:tc>
                  <a:txBody>
                    <a:bodyPr/>
                    <a:lstStyle/>
                    <a:p>
                      <a:r>
                        <a:rPr lang="en-US" b="0" i="0" dirty="0" smtClean="0"/>
                        <a:t>Cottony</a:t>
                      </a:r>
                    </a:p>
                    <a:p>
                      <a:r>
                        <a:rPr lang="en-US" b="0" i="0" dirty="0" smtClean="0"/>
                        <a:t>Cushion </a:t>
                      </a:r>
                    </a:p>
                    <a:p>
                      <a:r>
                        <a:rPr lang="en-US" b="0" i="0" dirty="0" smtClean="0"/>
                        <a:t>Scale Parasite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/>
                        <a:t>Parasite, not a predator such as the Lady Beetle</a:t>
                      </a:r>
                      <a:endParaRPr lang="en-US" b="0" i="0" dirty="0"/>
                    </a:p>
                  </a:txBody>
                  <a:tcPr/>
                </a:tc>
              </a:tr>
              <a:tr h="1169251">
                <a:tc>
                  <a:txBody>
                    <a:bodyPr/>
                    <a:lstStyle/>
                    <a:p>
                      <a:r>
                        <a:rPr lang="en-US" b="0" i="0" dirty="0" smtClean="0"/>
                        <a:t>Multicolored</a:t>
                      </a:r>
                    </a:p>
                    <a:p>
                      <a:r>
                        <a:rPr lang="en-US" b="0" i="0" dirty="0" smtClean="0"/>
                        <a:t>Asian</a:t>
                      </a:r>
                    </a:p>
                    <a:p>
                      <a:r>
                        <a:rPr lang="en-US" b="0" i="0" dirty="0" smtClean="0"/>
                        <a:t>Lady Beetle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 smtClean="0"/>
                    </a:p>
                    <a:p>
                      <a:endParaRPr lang="en-US" dirty="0" smtClean="0"/>
                    </a:p>
                    <a:p>
                      <a:endParaRPr lang="en-US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/>
                        <a:t>Carrot Family: Angelica, Anise, Dill,</a:t>
                      </a:r>
                      <a:r>
                        <a:rPr lang="en-US" b="0" i="0" baseline="0" dirty="0" smtClean="0"/>
                        <a:t> Fennel. </a:t>
                      </a:r>
                    </a:p>
                    <a:p>
                      <a:r>
                        <a:rPr lang="en-US" b="0" i="0" baseline="0" dirty="0" smtClean="0"/>
                        <a:t>Hardy Margarite, Yarrow, Morning Glory, Zinnia, Dandelion</a:t>
                      </a:r>
                      <a:endParaRPr lang="en-US" b="0" i="0" dirty="0"/>
                    </a:p>
                  </a:txBody>
                  <a:tcPr/>
                </a:tc>
              </a:tr>
              <a:tr h="1245410">
                <a:tc>
                  <a:txBody>
                    <a:bodyPr/>
                    <a:lstStyle/>
                    <a:p>
                      <a:r>
                        <a:rPr lang="en-US" b="0" i="0" dirty="0" smtClean="0"/>
                        <a:t>Twicestabbed</a:t>
                      </a:r>
                    </a:p>
                    <a:p>
                      <a:r>
                        <a:rPr lang="en-US" b="0" i="0" dirty="0" smtClean="0"/>
                        <a:t>Lady Beetle</a:t>
                      </a:r>
                    </a:p>
                    <a:p>
                      <a:endParaRPr lang="en-US" b="0" i="0" dirty="0" smtClean="0"/>
                    </a:p>
                    <a:p>
                      <a:endParaRPr lang="en-US" b="0" i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/>
                        <a:t>See above</a:t>
                      </a:r>
                      <a:endParaRPr lang="en-US" b="0" i="0" dirty="0"/>
                    </a:p>
                  </a:txBody>
                  <a:tcPr/>
                </a:tc>
              </a:tr>
              <a:tr h="1113452">
                <a:tc>
                  <a:txBody>
                    <a:bodyPr/>
                    <a:lstStyle/>
                    <a:p>
                      <a:r>
                        <a:rPr lang="en-US" b="0" i="0" dirty="0" smtClean="0"/>
                        <a:t>Vedalia</a:t>
                      </a:r>
                    </a:p>
                    <a:p>
                      <a:r>
                        <a:rPr lang="en-US" b="0" i="0" dirty="0" smtClean="0"/>
                        <a:t>Beetle</a:t>
                      </a:r>
                      <a:endParaRPr lang="en-US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/>
                        <a:t>See above</a:t>
                      </a:r>
                      <a:endParaRPr lang="en-US" b="0" i="0" dirty="0"/>
                    </a:p>
                  </a:txBody>
                  <a:tcPr/>
                </a:tc>
              </a:tr>
              <a:tr h="1113452">
                <a:tc>
                  <a:txBody>
                    <a:bodyPr/>
                    <a:lstStyle/>
                    <a:p>
                      <a:r>
                        <a:rPr lang="en-US" b="0" i="0" dirty="0" smtClean="0"/>
                        <a:t>Brown </a:t>
                      </a:r>
                    </a:p>
                    <a:p>
                      <a:r>
                        <a:rPr lang="en-US" b="0" i="0" dirty="0" smtClean="0"/>
                        <a:t>Lacewing</a:t>
                      </a:r>
                      <a:endParaRPr lang="en-US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/>
                        <a:t>Repeat</a:t>
                      </a:r>
                      <a:endParaRPr lang="en-US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/>
                        <a:t>See Mites</a:t>
                      </a:r>
                      <a:endParaRPr lang="en-US" b="0" i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 descr="I-HO-IPUR-CI-1.019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1" t="58292" r="30015" b="4443"/>
          <a:stretch/>
        </p:blipFill>
        <p:spPr>
          <a:xfrm>
            <a:off x="1929967" y="905651"/>
            <a:ext cx="1805454" cy="1232923"/>
          </a:xfrm>
          <a:prstGeom prst="rect">
            <a:avLst/>
          </a:prstGeom>
        </p:spPr>
      </p:pic>
      <p:pic>
        <p:nvPicPr>
          <p:cNvPr id="7" name="Picture 6" descr="I-CO-HAXY-AD-1.001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0850">
            <a:off x="390518" y="1436898"/>
            <a:ext cx="3910595" cy="2596040"/>
          </a:xfrm>
          <a:prstGeom prst="rect">
            <a:avLst/>
          </a:prstGeom>
        </p:spPr>
      </p:pic>
      <p:pic>
        <p:nvPicPr>
          <p:cNvPr id="8" name="Picture 7" descr="I-CO-CORB-AD-1.010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40" t="39947" r="25378" b="14215"/>
          <a:stretch/>
        </p:blipFill>
        <p:spPr>
          <a:xfrm>
            <a:off x="1929967" y="3299811"/>
            <a:ext cx="1805454" cy="1332375"/>
          </a:xfrm>
          <a:prstGeom prst="rect">
            <a:avLst/>
          </a:prstGeom>
        </p:spPr>
      </p:pic>
      <p:pic>
        <p:nvPicPr>
          <p:cNvPr id="9" name="Picture 8" descr="I-CO-RCAR-AD-2.010.jpg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5669" b="84395" l="4421" r="75789">
                        <a14:foregroundMark x1="4421" y1="63694" x2="4421" y2="636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54" t="29755" r="18942" b="9334"/>
          <a:stretch/>
        </p:blipFill>
        <p:spPr>
          <a:xfrm>
            <a:off x="1929967" y="4333336"/>
            <a:ext cx="1967322" cy="15440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8055" y="0"/>
            <a:ext cx="49556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37601" y="186782"/>
            <a:ext cx="8509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Beneficials for Scale		          Insectary Plants	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87092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5727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		</a:t>
            </a:r>
            <a:r>
              <a:rPr lang="en-US" b="1" dirty="0" smtClean="0"/>
              <a:t>Common Beneficials???????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75673279"/>
              </p:ext>
            </p:extLst>
          </p:nvPr>
        </p:nvGraphicFramePr>
        <p:xfrm>
          <a:off x="276225" y="924673"/>
          <a:ext cx="8635098" cy="569060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78366"/>
                <a:gridCol w="2878366"/>
                <a:gridCol w="2878366"/>
              </a:tblGrid>
              <a:tr h="18968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8968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8968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 smtClean="0">
                        <a:solidFill>
                          <a:srgbClr val="262626"/>
                        </a:solidFill>
                        <a:latin typeface="Verdan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5959" t="18194" r="12998" b="21115"/>
          <a:stretch/>
        </p:blipFill>
        <p:spPr>
          <a:xfrm rot="5400000">
            <a:off x="760813" y="440085"/>
            <a:ext cx="1910998" cy="2880174"/>
          </a:xfrm>
          <a:prstGeom prst="rect">
            <a:avLst/>
          </a:prstGeom>
        </p:spPr>
      </p:pic>
      <p:pic>
        <p:nvPicPr>
          <p:cNvPr id="3" name="Picture 2" descr="I-HM-GPUN-AD.004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9" t="12027" r="10742" b="14632"/>
          <a:stretch/>
        </p:blipFill>
        <p:spPr>
          <a:xfrm>
            <a:off x="3156399" y="924673"/>
            <a:ext cx="2915411" cy="1910998"/>
          </a:xfrm>
          <a:prstGeom prst="rect">
            <a:avLst/>
          </a:prstGeom>
        </p:spPr>
      </p:pic>
      <p:pic>
        <p:nvPicPr>
          <p:cNvPr id="6" name="Picture 5" descr="I-CO-HCON-AD.024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1" t="20061" r="6308" b="23349"/>
          <a:stretch/>
        </p:blipFill>
        <p:spPr>
          <a:xfrm>
            <a:off x="5926666" y="924673"/>
            <a:ext cx="2984657" cy="1910998"/>
          </a:xfrm>
          <a:prstGeom prst="rect">
            <a:avLst/>
          </a:prstGeom>
        </p:spPr>
      </p:pic>
      <p:pic>
        <p:nvPicPr>
          <p:cNvPr id="7" name="Picture 6" descr="I-HM-NABI-AD.009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4420" r="4280" b="11006"/>
          <a:stretch/>
        </p:blipFill>
        <p:spPr>
          <a:xfrm>
            <a:off x="276225" y="2835671"/>
            <a:ext cx="2880174" cy="1869377"/>
          </a:xfrm>
          <a:prstGeom prst="rect">
            <a:avLst/>
          </a:prstGeom>
        </p:spPr>
      </p:pic>
      <p:pic>
        <p:nvPicPr>
          <p:cNvPr id="10" name="Picture 9" descr="IS0092_1l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7" t="7647" b="3162"/>
          <a:stretch/>
        </p:blipFill>
        <p:spPr>
          <a:xfrm>
            <a:off x="3156398" y="2835671"/>
            <a:ext cx="2915411" cy="1869377"/>
          </a:xfrm>
          <a:prstGeom prst="rect">
            <a:avLst/>
          </a:prstGeom>
        </p:spPr>
      </p:pic>
      <p:pic>
        <p:nvPicPr>
          <p:cNvPr id="11" name="Picture 10" descr="I-OT-MANT-AD.002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777" y="2797451"/>
            <a:ext cx="2873546" cy="1907597"/>
          </a:xfrm>
          <a:prstGeom prst="rect">
            <a:avLst/>
          </a:prstGeom>
        </p:spPr>
      </p:pic>
      <p:pic>
        <p:nvPicPr>
          <p:cNvPr id="12" name="Picture 11" descr="I-CO-CANS-AD.004.jp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9" t="17723" r="24027" b="18797"/>
          <a:stretch/>
        </p:blipFill>
        <p:spPr>
          <a:xfrm>
            <a:off x="276226" y="4705048"/>
            <a:ext cx="2880174" cy="1910232"/>
          </a:xfrm>
          <a:prstGeom prst="rect">
            <a:avLst/>
          </a:prstGeom>
        </p:spPr>
      </p:pic>
      <p:pic>
        <p:nvPicPr>
          <p:cNvPr id="13" name="Picture 12" descr="I-AR-HNED-AD.001.jpg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9" b="11274"/>
          <a:stretch/>
        </p:blipFill>
        <p:spPr>
          <a:xfrm>
            <a:off x="5926666" y="4705048"/>
            <a:ext cx="2984657" cy="1910232"/>
          </a:xfrm>
          <a:prstGeom prst="rect">
            <a:avLst/>
          </a:prstGeom>
        </p:spPr>
      </p:pic>
      <p:pic>
        <p:nvPicPr>
          <p:cNvPr id="14" name="Picture 13" descr="I-DP-SYRP-AD.010.jpg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16" r="4164" b="6525"/>
          <a:stretch/>
        </p:blipFill>
        <p:spPr>
          <a:xfrm>
            <a:off x="3156400" y="4705047"/>
            <a:ext cx="2915410" cy="191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636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60597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	</a:t>
            </a:r>
            <a:r>
              <a:rPr lang="en-US" b="1" dirty="0" smtClean="0"/>
              <a:t>The Four Major Insectary Plant Families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59614135"/>
              </p:ext>
            </p:extLst>
          </p:nvPr>
        </p:nvGraphicFramePr>
        <p:xfrm>
          <a:off x="79378" y="1044575"/>
          <a:ext cx="9041944" cy="570456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814370"/>
                <a:gridCol w="7227574"/>
              </a:tblGrid>
              <a:tr h="1426142">
                <a:tc>
                  <a:txBody>
                    <a:bodyPr/>
                    <a:lstStyle/>
                    <a:p>
                      <a:pPr algn="just"/>
                      <a:r>
                        <a:rPr lang="en-US" sz="2400" b="0" i="0" dirty="0" smtClean="0"/>
                        <a:t>Carrot</a:t>
                      </a:r>
                    </a:p>
                    <a:p>
                      <a:pPr algn="just"/>
                      <a:endParaRPr lang="en-US" sz="2400" b="0" i="0" dirty="0" smtClean="0"/>
                    </a:p>
                    <a:p>
                      <a:pPr algn="just"/>
                      <a:r>
                        <a:rPr lang="en-US" sz="2400" b="0" i="1" dirty="0" smtClean="0"/>
                        <a:t>Apiaceae</a:t>
                      </a:r>
                      <a:endParaRPr lang="en-US" sz="24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0" i="0" dirty="0" smtClean="0"/>
                        <a:t>Anise,</a:t>
                      </a:r>
                      <a:r>
                        <a:rPr lang="en-US" sz="2000" b="0" i="0" baseline="0" dirty="0" smtClean="0"/>
                        <a:t> Angelica, Caraway, Chervil, Cilantro, Coriander, Dill, Fennel,  Parsley, Wild Carrot</a:t>
                      </a:r>
                    </a:p>
                    <a:p>
                      <a:pPr algn="just"/>
                      <a:endParaRPr lang="en-US" sz="2000" b="0" i="0" baseline="0" dirty="0" smtClean="0"/>
                    </a:p>
                  </a:txBody>
                  <a:tcPr/>
                </a:tc>
              </a:tr>
              <a:tr h="1426142">
                <a:tc>
                  <a:txBody>
                    <a:bodyPr/>
                    <a:lstStyle/>
                    <a:p>
                      <a:pPr algn="just"/>
                      <a:r>
                        <a:rPr lang="en-US" sz="2400" b="0" i="0" dirty="0" smtClean="0"/>
                        <a:t>Daisy</a:t>
                      </a:r>
                    </a:p>
                    <a:p>
                      <a:pPr algn="just"/>
                      <a:endParaRPr lang="en-US" sz="2400" b="0" i="0" dirty="0" smtClean="0"/>
                    </a:p>
                    <a:p>
                      <a:pPr algn="just"/>
                      <a:r>
                        <a:rPr lang="en-US" sz="2400" b="0" i="1" dirty="0" smtClean="0"/>
                        <a:t>Asteraceae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0" i="0" dirty="0" smtClean="0"/>
                        <a:t>Calendula, Chrysanthemum, Cosmos, Daisy, Dandelion, Echinacea, Sunflowers, Yarrow, Zinnia</a:t>
                      </a:r>
                      <a:endParaRPr lang="en-US" sz="2000" b="0" i="0" dirty="0"/>
                    </a:p>
                  </a:txBody>
                  <a:tcPr/>
                </a:tc>
              </a:tr>
              <a:tr h="1426142">
                <a:tc>
                  <a:txBody>
                    <a:bodyPr/>
                    <a:lstStyle/>
                    <a:p>
                      <a:pPr algn="just"/>
                      <a:r>
                        <a:rPr lang="en-US" sz="2400" b="0" i="0" dirty="0" smtClean="0"/>
                        <a:t>Mustard</a:t>
                      </a:r>
                    </a:p>
                    <a:p>
                      <a:pPr algn="just"/>
                      <a:endParaRPr lang="en-US" sz="2400" b="0" i="0" dirty="0" smtClean="0"/>
                    </a:p>
                    <a:p>
                      <a:pPr algn="just"/>
                      <a:r>
                        <a:rPr lang="en-US" sz="2400" b="0" i="1" dirty="0" smtClean="0"/>
                        <a:t>Brassiaceae</a:t>
                      </a:r>
                      <a:endParaRPr lang="en-US" sz="24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0" i="0" dirty="0" smtClean="0"/>
                        <a:t>Alyssum, Arugula, Candy</a:t>
                      </a:r>
                      <a:r>
                        <a:rPr lang="en-US" sz="2000" b="0" i="0" baseline="0" dirty="0" smtClean="0"/>
                        <a:t>tuft, </a:t>
                      </a:r>
                      <a:r>
                        <a:rPr lang="en-US" sz="2000" b="0" i="0" dirty="0" smtClean="0"/>
                        <a:t>Rock Cress, Mustard, Kohl Crops</a:t>
                      </a:r>
                      <a:endParaRPr lang="en-US" sz="2000" b="0" i="0" dirty="0"/>
                    </a:p>
                  </a:txBody>
                  <a:tcPr/>
                </a:tc>
              </a:tr>
              <a:tr h="1426142">
                <a:tc>
                  <a:txBody>
                    <a:bodyPr/>
                    <a:lstStyle/>
                    <a:p>
                      <a:pPr algn="just"/>
                      <a:r>
                        <a:rPr lang="en-US" sz="2400" b="0" i="0" dirty="0" smtClean="0"/>
                        <a:t>Mint</a:t>
                      </a:r>
                    </a:p>
                    <a:p>
                      <a:pPr algn="just"/>
                      <a:endParaRPr lang="en-US" sz="2400" b="0" i="0" dirty="0" smtClean="0"/>
                    </a:p>
                    <a:p>
                      <a:pPr algn="just"/>
                      <a:r>
                        <a:rPr lang="en-US" sz="2400" b="0" i="1" dirty="0" smtClean="0"/>
                        <a:t>Lamiaceae</a:t>
                      </a:r>
                      <a:endParaRPr lang="en-US" sz="24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0" i="0" dirty="0" smtClean="0"/>
                        <a:t>Basil, Bee Balm, Catnip, Lavender, Marjoram, Mint, Oregano, Sage</a:t>
                      </a:r>
                      <a:endParaRPr lang="en-US" sz="2000" b="0" i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6695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228600"/>
            <a:ext cx="8591550" cy="106680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What are beneficials?	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Beneficials are plants and animals that discourage unwanted pests and weeds in your garden.</a:t>
            </a:r>
          </a:p>
          <a:p>
            <a:endParaRPr lang="en-US" dirty="0"/>
          </a:p>
          <a:p>
            <a:r>
              <a:rPr lang="en-US" dirty="0" smtClean="0"/>
              <a:t>Do these pests damage your precious vegetables and flowers?</a:t>
            </a:r>
            <a:endParaRPr lang="en-US" dirty="0"/>
          </a:p>
        </p:txBody>
      </p:sp>
      <p:pic>
        <p:nvPicPr>
          <p:cNvPr id="4" name="Picture 3" descr="I-HO-MPER-NM.0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1" y="3086100"/>
            <a:ext cx="2682239" cy="1773101"/>
          </a:xfrm>
          <a:prstGeom prst="rect">
            <a:avLst/>
          </a:prstGeom>
        </p:spPr>
      </p:pic>
      <p:pic>
        <p:nvPicPr>
          <p:cNvPr id="5" name="Picture 4" descr="I-CO-DUND-AD.009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550" y="3086100"/>
            <a:ext cx="2717356" cy="1773101"/>
          </a:xfrm>
          <a:prstGeom prst="rect">
            <a:avLst/>
          </a:prstGeom>
        </p:spPr>
      </p:pic>
      <p:pic>
        <p:nvPicPr>
          <p:cNvPr id="6" name="Picture 5" descr="h.I-DM-FAUR-AD.00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903" y="3086100"/>
            <a:ext cx="2673504" cy="17731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0240" y="5252720"/>
            <a:ext cx="8219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Aphids		        Cucumber Beetles  	                   Earwigs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7200" y="1485900"/>
            <a:ext cx="101600" cy="6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292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96763"/>
            <a:ext cx="8591550" cy="508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	 </a:t>
            </a:r>
            <a:r>
              <a:rPr lang="en-US" sz="3100" b="1" dirty="0" smtClean="0"/>
              <a:t>                   Common Insectary Plants</a:t>
            </a:r>
            <a:endParaRPr lang="en-US" sz="31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09652933"/>
              </p:ext>
            </p:extLst>
          </p:nvPr>
        </p:nvGraphicFramePr>
        <p:xfrm>
          <a:off x="549276" y="669624"/>
          <a:ext cx="8594724" cy="601016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148681"/>
                <a:gridCol w="2152233"/>
                <a:gridCol w="2145129"/>
                <a:gridCol w="2148681"/>
              </a:tblGrid>
              <a:tr h="539900">
                <a:tc>
                  <a:txBody>
                    <a:bodyPr/>
                    <a:lstStyle/>
                    <a:p>
                      <a:r>
                        <a:rPr lang="en-US" dirty="0" smtClean="0"/>
                        <a:t>Carrot Family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Daisy Family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Mustard Family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Mint Family</a:t>
                      </a:r>
                      <a:endParaRPr lang="en-US" dirty="0"/>
                    </a:p>
                  </a:txBody>
                  <a:tcPr/>
                </a:tc>
              </a:tr>
              <a:tr h="16822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88247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9055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48D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Angelica_arguta.YNP.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78" b="2001"/>
          <a:stretch/>
        </p:blipFill>
        <p:spPr>
          <a:xfrm>
            <a:off x="549276" y="1190722"/>
            <a:ext cx="2152317" cy="1723715"/>
          </a:xfrm>
          <a:prstGeom prst="rect">
            <a:avLst/>
          </a:prstGeom>
        </p:spPr>
      </p:pic>
      <p:pic>
        <p:nvPicPr>
          <p:cNvPr id="6" name="Picture 5" descr="coriand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6" y="2914437"/>
            <a:ext cx="2152317" cy="1882477"/>
          </a:xfrm>
          <a:prstGeom prst="rect">
            <a:avLst/>
          </a:prstGeom>
        </p:spPr>
      </p:pic>
      <p:pic>
        <p:nvPicPr>
          <p:cNvPr id="7" name="Picture 6" descr="dill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8" r="14759" b="23088"/>
          <a:stretch/>
        </p:blipFill>
        <p:spPr>
          <a:xfrm>
            <a:off x="549276" y="4775027"/>
            <a:ext cx="2152317" cy="190476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6178" y="2545105"/>
            <a:ext cx="1015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Angelica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86548" y="4223458"/>
            <a:ext cx="94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Cilantro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6" name="Picture 15" descr="images.jpe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8" t="27870" r="18607" b="13119"/>
          <a:stretch/>
        </p:blipFill>
        <p:spPr>
          <a:xfrm>
            <a:off x="2701593" y="1190722"/>
            <a:ext cx="2151772" cy="1723715"/>
          </a:xfrm>
          <a:prstGeom prst="rect">
            <a:avLst/>
          </a:prstGeom>
        </p:spPr>
      </p:pic>
      <p:pic>
        <p:nvPicPr>
          <p:cNvPr id="18" name="Picture 17" descr="images-1.jpe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1" t="14100" b="-5549"/>
          <a:stretch/>
        </p:blipFill>
        <p:spPr>
          <a:xfrm>
            <a:off x="2701593" y="2914436"/>
            <a:ext cx="2151772" cy="1973199"/>
          </a:xfrm>
          <a:prstGeom prst="rect">
            <a:avLst/>
          </a:prstGeom>
        </p:spPr>
      </p:pic>
      <p:pic>
        <p:nvPicPr>
          <p:cNvPr id="19" name="Picture 18" descr="Cosmos_bipinnatus_flowers.jp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5" t="6383" r="3484" b="19555"/>
          <a:stretch/>
        </p:blipFill>
        <p:spPr>
          <a:xfrm>
            <a:off x="2683362" y="4775027"/>
            <a:ext cx="2170003" cy="190476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231797" y="2295620"/>
            <a:ext cx="700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Daisy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99715" y="4223458"/>
            <a:ext cx="1859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Black-eyed Susan</a:t>
            </a:r>
          </a:p>
        </p:txBody>
      </p:sp>
      <p:pic>
        <p:nvPicPr>
          <p:cNvPr id="24" name="Picture 23" descr="images-3.jpe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54"/>
          <a:stretch/>
        </p:blipFill>
        <p:spPr>
          <a:xfrm>
            <a:off x="4853364" y="1190722"/>
            <a:ext cx="2120513" cy="1723714"/>
          </a:xfrm>
          <a:prstGeom prst="rect">
            <a:avLst/>
          </a:prstGeom>
        </p:spPr>
      </p:pic>
      <p:pic>
        <p:nvPicPr>
          <p:cNvPr id="25" name="Picture 24" descr="images-2.jpeg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63" b="6210"/>
          <a:stretch/>
        </p:blipFill>
        <p:spPr>
          <a:xfrm>
            <a:off x="4853365" y="2914436"/>
            <a:ext cx="2170185" cy="1860591"/>
          </a:xfrm>
          <a:prstGeom prst="rect">
            <a:avLst/>
          </a:prstGeom>
        </p:spPr>
      </p:pic>
      <p:pic>
        <p:nvPicPr>
          <p:cNvPr id="26" name="Picture 25" descr="flowering.jpg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7" t="11542" r="19436" b="21824"/>
          <a:stretch/>
        </p:blipFill>
        <p:spPr>
          <a:xfrm>
            <a:off x="4853364" y="4788796"/>
            <a:ext cx="2170186" cy="191327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454366" y="2415468"/>
            <a:ext cx="1007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Mustard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454366" y="6233900"/>
            <a:ext cx="971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Broccoli</a:t>
            </a:r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34" name="Picture 33" descr="images-4.jpeg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9" t="4173" r="-11172" b="19328"/>
          <a:stretch/>
        </p:blipFill>
        <p:spPr>
          <a:xfrm>
            <a:off x="6973877" y="1190722"/>
            <a:ext cx="2427359" cy="1723715"/>
          </a:xfrm>
          <a:prstGeom prst="rect">
            <a:avLst/>
          </a:prstGeom>
        </p:spPr>
      </p:pic>
      <p:pic>
        <p:nvPicPr>
          <p:cNvPr id="36" name="Picture 35" descr="define-bergamot-bee-balm-oswego-tea-1.jpg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9" r="18478"/>
          <a:stretch/>
        </p:blipFill>
        <p:spPr>
          <a:xfrm>
            <a:off x="7012148" y="2914437"/>
            <a:ext cx="2131852" cy="1876858"/>
          </a:xfrm>
          <a:prstGeom prst="rect">
            <a:avLst/>
          </a:prstGeom>
        </p:spPr>
      </p:pic>
      <p:pic>
        <p:nvPicPr>
          <p:cNvPr id="37" name="Picture 36" descr="LavenderBudsm.jpg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4" r="6597" b="8646"/>
          <a:stretch/>
        </p:blipFill>
        <p:spPr>
          <a:xfrm>
            <a:off x="7012148" y="4773836"/>
            <a:ext cx="2131852" cy="1928235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7584601" y="2360439"/>
            <a:ext cx="639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Mint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399935" y="4223458"/>
            <a:ext cx="1097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Bee Balm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584601" y="6233900"/>
            <a:ext cx="1092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Lavender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322514" y="6067019"/>
            <a:ext cx="951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Cosmos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767663" y="6233900"/>
            <a:ext cx="488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Dill</a:t>
            </a:r>
            <a:endParaRPr lang="en-US" dirty="0">
              <a:solidFill>
                <a:srgbClr val="FF6600"/>
              </a:solidFill>
            </a:endParaRPr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7890039"/>
              </p:ext>
            </p:extLst>
          </p:nvPr>
        </p:nvGraphicFramePr>
        <p:xfrm>
          <a:off x="9297096" y="2438147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rgbClr r="0" g="0" b="0"/>
                      </a:solidFill>
                      <a:prstDash val="solid"/>
                    </a:lnR>
                    <a:lnT w="12700" cmpd="sng">
                      <a:solidFill>
                        <a:scrgbClr r="0" g="0" b="0"/>
                      </a:solidFill>
                      <a:prstDash val="solid"/>
                    </a:lnT>
                    <a:lnB w="12700" cmpd="sng">
                      <a:solidFill>
                        <a:scrgbClr r="0" g="0" b="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308729" y="4223458"/>
            <a:ext cx="993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Alyssum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007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Questions about Marin Master Gardeners??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sz="2800" dirty="0" smtClean="0">
                <a:solidFill>
                  <a:srgbClr val="3366FF"/>
                </a:solidFill>
              </a:rPr>
              <a:t>Contact to Marin Master Gardeners at this web site</a:t>
            </a:r>
            <a:r>
              <a:rPr lang="en-US" sz="2800" dirty="0" smtClean="0"/>
              <a:t>:</a:t>
            </a:r>
          </a:p>
          <a:p>
            <a:pPr marL="0" indent="0">
              <a:buNone/>
            </a:pPr>
            <a:endParaRPr lang="en-US" sz="2800" dirty="0">
              <a:solidFill>
                <a:srgbClr val="D53326"/>
              </a:solidFill>
              <a:latin typeface="ArialMT"/>
              <a:hlinkClick r:id="rId2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7E27FF"/>
                </a:solidFill>
              </a:rPr>
              <a:t> 	</a:t>
            </a:r>
            <a:r>
              <a:rPr lang="en-US" sz="2800" dirty="0" err="1" smtClean="0">
                <a:solidFill>
                  <a:srgbClr val="7E27FF"/>
                </a:solidFill>
              </a:rPr>
              <a:t>ucanr.org</a:t>
            </a:r>
            <a:r>
              <a:rPr lang="en-US" sz="2800" dirty="0" smtClean="0">
                <a:solidFill>
                  <a:srgbClr val="7E27FF"/>
                </a:solidFill>
              </a:rPr>
              <a:t>/sites/</a:t>
            </a:r>
            <a:r>
              <a:rPr lang="en-US" sz="2800" dirty="0" err="1" smtClean="0">
                <a:solidFill>
                  <a:srgbClr val="7E27FF"/>
                </a:solidFill>
              </a:rPr>
              <a:t>MarinMG</a:t>
            </a:r>
            <a:r>
              <a:rPr lang="en-US" sz="2800" dirty="0" smtClean="0">
                <a:solidFill>
                  <a:srgbClr val="7E27FF"/>
                </a:solidFill>
              </a:rPr>
              <a:t>/</a:t>
            </a:r>
            <a:endParaRPr lang="en-US" sz="2800" dirty="0">
              <a:solidFill>
                <a:srgbClr val="7E27FF"/>
              </a:solidFill>
            </a:endParaRPr>
          </a:p>
        </p:txBody>
      </p:sp>
      <p:pic>
        <p:nvPicPr>
          <p:cNvPr id="4" name="Picture 3" descr="Unknow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8539" y="4739750"/>
            <a:ext cx="2726210" cy="1810374"/>
          </a:xfrm>
          <a:prstGeom prst="rect">
            <a:avLst/>
          </a:prstGeom>
          <a:ln w="57150" cmpd="sng">
            <a:solidFill>
              <a:srgbClr val="FFE924"/>
            </a:solidFill>
          </a:ln>
        </p:spPr>
      </p:pic>
      <p:pic>
        <p:nvPicPr>
          <p:cNvPr id="5" name="Picture 4" descr="images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549" y="4739750"/>
            <a:ext cx="1926554" cy="1810374"/>
          </a:xfrm>
          <a:prstGeom prst="rect">
            <a:avLst/>
          </a:prstGeom>
          <a:ln w="57150" cmpd="sng">
            <a:solidFill>
              <a:srgbClr val="FF6600"/>
            </a:solidFill>
          </a:ln>
        </p:spPr>
      </p:pic>
      <p:pic>
        <p:nvPicPr>
          <p:cNvPr id="7" name="Picture 6" descr="images-2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43" y="4710766"/>
            <a:ext cx="2083443" cy="1839358"/>
          </a:xfrm>
          <a:prstGeom prst="rect">
            <a:avLst/>
          </a:prstGeom>
          <a:ln w="57150" cmpd="sng">
            <a:solidFill>
              <a:srgbClr val="FFE327"/>
            </a:solidFill>
          </a:ln>
        </p:spPr>
      </p:pic>
      <p:pic>
        <p:nvPicPr>
          <p:cNvPr id="9" name="Picture 8" descr="Unknown-1.jpe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56"/>
          <a:stretch/>
        </p:blipFill>
        <p:spPr>
          <a:xfrm>
            <a:off x="5778539" y="3041676"/>
            <a:ext cx="1143000" cy="1067775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69009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                        Any Questions?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Best Source of Information for Beneficials and Insectary Plants, without a doubt: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  </a:t>
            </a:r>
            <a:endParaRPr lang="en-US" sz="3200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		    </a:t>
            </a:r>
            <a:r>
              <a:rPr lang="en-US" sz="3200" b="1" dirty="0" smtClean="0">
                <a:solidFill>
                  <a:srgbClr val="0000FF"/>
                </a:solidFill>
              </a:rPr>
              <a:t>  </a:t>
            </a:r>
            <a:r>
              <a:rPr lang="en-US" sz="3200" b="1" dirty="0" err="1" smtClean="0">
                <a:solidFill>
                  <a:srgbClr val="0000FF"/>
                </a:solidFill>
              </a:rPr>
              <a:t>ipm.ucdavis.edu</a:t>
            </a:r>
            <a:endParaRPr lang="en-US" sz="3200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sz="32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3200" b="1" dirty="0" smtClean="0">
                <a:solidFill>
                  <a:srgbClr val="0000FF"/>
                </a:solidFill>
              </a:rPr>
              <a:t>		( belldj89@comcast.net)</a:t>
            </a:r>
            <a:endParaRPr lang="en-US" sz="3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583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Predators are beneficials that eat their pray -  such as praying mantids.</a:t>
            </a:r>
          </a:p>
          <a:p>
            <a:r>
              <a:rPr lang="en-US" dirty="0" smtClean="0"/>
              <a:t>Parasites or parasitoids are beneficials that live on a pest such as  </a:t>
            </a:r>
            <a:r>
              <a:rPr lang="en-US" i="1" dirty="0" smtClean="0"/>
              <a:t>Trichogramma </a:t>
            </a:r>
            <a:r>
              <a:rPr lang="en-US" dirty="0" smtClean="0"/>
              <a:t>wasps. </a:t>
            </a:r>
          </a:p>
          <a:p>
            <a:r>
              <a:rPr lang="en-US" dirty="0" smtClean="0"/>
              <a:t>Pollinators are  benficials that carry pollen from one plant to another such as bees. 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Types of benefials: predators, parasites and pollinators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6" name="Picture 5" descr="I-OT-MANT-AD.0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5" y="3716022"/>
            <a:ext cx="2663785" cy="1768348"/>
          </a:xfrm>
          <a:prstGeom prst="rect">
            <a:avLst/>
          </a:prstGeom>
        </p:spPr>
      </p:pic>
      <p:pic>
        <p:nvPicPr>
          <p:cNvPr id="8" name="Picture 7" descr="I-LP-HZEA-TS.0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351" y="3716022"/>
            <a:ext cx="2675047" cy="1768347"/>
          </a:xfrm>
          <a:prstGeom prst="rect">
            <a:avLst/>
          </a:prstGeom>
        </p:spPr>
      </p:pic>
      <p:pic>
        <p:nvPicPr>
          <p:cNvPr id="2" name="Picture 1" descr="116px-Scopa_594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559" y="3750161"/>
            <a:ext cx="1676401" cy="17342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1025" y="5618480"/>
            <a:ext cx="778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Praying Mantid		   </a:t>
            </a:r>
            <a:r>
              <a:rPr lang="en-US" b="1" i="1" dirty="0" smtClean="0"/>
              <a:t>Trichogramma</a:t>
            </a:r>
            <a:r>
              <a:rPr lang="en-US" b="1" dirty="0" smtClean="0"/>
              <a:t>	                  Honey Bee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01620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498600"/>
          </a:xfrm>
        </p:spPr>
        <p:txBody>
          <a:bodyPr>
            <a:normAutofit/>
          </a:bodyPr>
          <a:lstStyle/>
          <a:p>
            <a:r>
              <a:rPr lang="en-US" b="1" dirty="0" smtClean="0"/>
              <a:t>What to do?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9760" y="1595120"/>
            <a:ext cx="77317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Ignore them, pick them off, use insecticidal soaps, botanicals, full throttle pesticides????</a:t>
            </a:r>
          </a:p>
          <a:p>
            <a:endParaRPr lang="en-US" dirty="0"/>
          </a:p>
          <a:p>
            <a:r>
              <a:rPr lang="en-US" dirty="0" smtClean="0"/>
              <a:t>Where are the beneficials when you most need them………or how to attract beneficials??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ladybug-adul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3611880"/>
            <a:ext cx="2296160" cy="1722120"/>
          </a:xfrm>
          <a:prstGeom prst="rect">
            <a:avLst/>
          </a:prstGeom>
        </p:spPr>
      </p:pic>
      <p:pic>
        <p:nvPicPr>
          <p:cNvPr id="8" name="Picture 7" descr="praying-manti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410" y="3101076"/>
            <a:ext cx="1519890" cy="2232924"/>
          </a:xfrm>
          <a:prstGeom prst="rect">
            <a:avLst/>
          </a:prstGeom>
        </p:spPr>
      </p:pic>
      <p:pic>
        <p:nvPicPr>
          <p:cNvPr id="9" name="Picture 8" descr="syrphid-fly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350" y="3402329"/>
            <a:ext cx="1964690" cy="19316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12800" y="5663676"/>
            <a:ext cx="7833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Lady Beetle		       Praying Mantid  	     Syrphid</a:t>
            </a:r>
            <a:r>
              <a:rPr lang="en-US" dirty="0"/>
              <a:t> </a:t>
            </a:r>
            <a:r>
              <a:rPr lang="en-US" dirty="0" smtClean="0"/>
              <a:t>Fly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249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Thank God for Insectaries!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Insectaries are plantings that attract beneficials.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Each beneficial has its favorite insectary plants.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Designing insectaries is an important element of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garden planning.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Identify your insect pests, choose the target beneficials, then 		select the appropriate insectary plants which should 			bloom in sequence</a:t>
            </a:r>
            <a:r>
              <a:rPr lang="en-US" dirty="0"/>
              <a:t> </a:t>
            </a:r>
            <a:r>
              <a:rPr lang="en-US" dirty="0" smtClean="0"/>
              <a:t>to insure continual food for the 			beneficials.</a:t>
            </a:r>
            <a:endParaRPr lang="en-US" dirty="0"/>
          </a:p>
        </p:txBody>
      </p:sp>
      <p:pic>
        <p:nvPicPr>
          <p:cNvPr id="4" name="Picture 3" descr="angelic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600" y="350181"/>
            <a:ext cx="1849120" cy="24654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89215" y="2924294"/>
            <a:ext cx="1849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Angelica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450195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-172606"/>
            <a:ext cx="8591550" cy="1760238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How to incorporate an insectary into your existing garden.</a:t>
            </a:r>
            <a:br>
              <a:rPr lang="en-US" sz="2800" b="1" dirty="0" smtClean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86107" y="1587632"/>
            <a:ext cx="8595360" cy="4626810"/>
          </a:xfrm>
        </p:spPr>
        <p:txBody>
          <a:bodyPr>
            <a:noAutofit/>
          </a:bodyPr>
          <a:lstStyle/>
          <a:p>
            <a:r>
              <a:rPr lang="en-US" sz="2000" dirty="0" smtClean="0"/>
              <a:t>Provide a shallow pool(s) where the beneficials can drink.</a:t>
            </a:r>
          </a:p>
          <a:p>
            <a:endParaRPr lang="en-US" sz="2000" dirty="0"/>
          </a:p>
          <a:p>
            <a:r>
              <a:rPr lang="en-US" sz="2000" dirty="0" smtClean="0"/>
              <a:t>Use the “French Intensive Garden Plan”, i.e.,  many separate small islands of four to five sets of the same plant. The insectary islands must be large enough to attract beneficials</a:t>
            </a:r>
            <a:r>
              <a:rPr lang="en-US" sz="2000" dirty="0"/>
              <a:t>.</a:t>
            </a:r>
            <a:endParaRPr lang="en-US" sz="2000" dirty="0" smtClean="0"/>
          </a:p>
          <a:p>
            <a:endParaRPr lang="en-US" sz="2400" dirty="0" smtClean="0"/>
          </a:p>
          <a:p>
            <a:r>
              <a:rPr lang="en-US" sz="2000" dirty="0" smtClean="0"/>
              <a:t>Insectary plant and vegetable islands should be interspersed to allow the beneficials to commute easily amongst them. </a:t>
            </a:r>
          </a:p>
          <a:p>
            <a:endParaRPr lang="en-US" sz="2000" dirty="0" smtClean="0"/>
          </a:p>
          <a:p>
            <a:r>
              <a:rPr lang="en-US" sz="2000" dirty="0" smtClean="0"/>
              <a:t>Active </a:t>
            </a:r>
            <a:r>
              <a:rPr lang="en-US" sz="2000" dirty="0"/>
              <a:t>b</a:t>
            </a:r>
            <a:r>
              <a:rPr lang="en-US" sz="2000" dirty="0" smtClean="0"/>
              <a:t>eneficials do not like to travel very far between food and insectary plants.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859748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57404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Garden design continued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190723"/>
            <a:ext cx="8593455" cy="595361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Select insectary plants that provide a gamut of habitats for predators, parasites/parasitoids and pollinators.</a:t>
            </a:r>
          </a:p>
          <a:p>
            <a:endParaRPr lang="en-US" sz="2400" dirty="0"/>
          </a:p>
          <a:p>
            <a:r>
              <a:rPr lang="en-US" sz="2400" dirty="0" smtClean="0"/>
              <a:t>Keep </a:t>
            </a:r>
            <a:r>
              <a:rPr lang="en-US" sz="2400" dirty="0"/>
              <a:t>insectary and crop islands fairly close to insure easy commuting for your beneficials.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Choose </a:t>
            </a:r>
            <a:r>
              <a:rPr lang="en-US" sz="2400" dirty="0"/>
              <a:t>insectary </a:t>
            </a:r>
            <a:r>
              <a:rPr lang="en-US" sz="2400" dirty="0" smtClean="0"/>
              <a:t>plants </a:t>
            </a:r>
            <a:r>
              <a:rPr lang="en-US" sz="2400" dirty="0"/>
              <a:t>that bloom sequentially to maintain appealing </a:t>
            </a:r>
            <a:r>
              <a:rPr lang="en-US" sz="2400" dirty="0" smtClean="0"/>
              <a:t>habitats and provide </a:t>
            </a:r>
            <a:r>
              <a:rPr lang="en-US" sz="2400" dirty="0" err="1" smtClean="0"/>
              <a:t>beneficials</a:t>
            </a:r>
            <a:r>
              <a:rPr lang="en-US" sz="2400" dirty="0" smtClean="0"/>
              <a:t> food </a:t>
            </a:r>
            <a:r>
              <a:rPr lang="en-US" sz="2400" dirty="0"/>
              <a:t>for much of the year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Use insectary plants that grow different heights to serve different feeding niches.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33985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45390"/>
          </a:xfrm>
        </p:spPr>
        <p:txBody>
          <a:bodyPr/>
          <a:lstStyle/>
          <a:p>
            <a:r>
              <a:rPr lang="en-US" b="1" dirty="0" smtClean="0"/>
              <a:t>Garden Design Continued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400" dirty="0"/>
              <a:t>Don’t use too much fertilizer that may attract many additional pests.</a:t>
            </a:r>
          </a:p>
          <a:p>
            <a:endParaRPr lang="en-US" sz="2400" dirty="0"/>
          </a:p>
          <a:p>
            <a:r>
              <a:rPr lang="en-US" sz="2400" dirty="0" smtClean="0"/>
              <a:t>Letting  </a:t>
            </a:r>
            <a:r>
              <a:rPr lang="en-US" sz="2400" dirty="0"/>
              <a:t>vegetables in the mustard family go to </a:t>
            </a:r>
            <a:r>
              <a:rPr lang="en-US" sz="2400" dirty="0" smtClean="0"/>
              <a:t>seed  provides  good habitat</a:t>
            </a:r>
            <a:r>
              <a:rPr lang="en-US" sz="2400" dirty="0"/>
              <a:t> </a:t>
            </a:r>
            <a:r>
              <a:rPr lang="en-US" sz="2400" dirty="0" smtClean="0"/>
              <a:t>for the beneficials.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Rotate “crop islands” from year to year to discourage pest build up.</a:t>
            </a:r>
          </a:p>
          <a:p>
            <a:endParaRPr lang="en-US" sz="2400" dirty="0"/>
          </a:p>
          <a:p>
            <a:r>
              <a:rPr lang="en-US" sz="2400" dirty="0" smtClean="0"/>
              <a:t>Managing </a:t>
            </a:r>
            <a:r>
              <a:rPr lang="en-US" sz="2400" dirty="0"/>
              <a:t>small patches of native </a:t>
            </a:r>
            <a:r>
              <a:rPr lang="en-US" sz="2400" dirty="0" smtClean="0"/>
              <a:t>weeds to attract beneficials is a </a:t>
            </a:r>
            <a:r>
              <a:rPr lang="en-US" sz="2400" dirty="0"/>
              <a:t>good environmental practice.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843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701298"/>
          </a:xfrm>
        </p:spPr>
        <p:txBody>
          <a:bodyPr>
            <a:normAutofit/>
          </a:bodyPr>
          <a:lstStyle/>
          <a:p>
            <a:r>
              <a:rPr lang="en-US" dirty="0" smtClean="0"/>
              <a:t>	</a:t>
            </a:r>
            <a:r>
              <a:rPr lang="en-US" b="1" dirty="0" smtClean="0"/>
              <a:t>A Reasonably Good Garden Design</a:t>
            </a:r>
            <a:endParaRPr lang="en-US" b="1" dirty="0"/>
          </a:p>
        </p:txBody>
      </p:sp>
      <p:pic>
        <p:nvPicPr>
          <p:cNvPr id="4" name="Content Placeholder 3" descr="RHS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3" t="6764" r="1421" b="6759"/>
          <a:stretch/>
        </p:blipFill>
        <p:spPr>
          <a:xfrm>
            <a:off x="276225" y="1295401"/>
            <a:ext cx="8568444" cy="4808254"/>
          </a:xfrm>
        </p:spPr>
      </p:pic>
    </p:spTree>
    <p:extLst>
      <p:ext uri="{BB962C8B-B14F-4D97-AF65-F5344CB8AC3E}">
        <p14:creationId xmlns:p14="http://schemas.microsoft.com/office/powerpoint/2010/main" val="4029215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SOHO.thmx</Template>
  <TotalTime>6061</TotalTime>
  <Words>1067</Words>
  <Application>Microsoft Macintosh PowerPoint</Application>
  <PresentationFormat>On-screen Show (4:3)</PresentationFormat>
  <Paragraphs>233</Paragraphs>
  <Slides>22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SOHO</vt:lpstr>
      <vt:lpstr>How to Attract beneficials  to your garden </vt:lpstr>
      <vt:lpstr>What are beneficials?  </vt:lpstr>
      <vt:lpstr>Types of benefials: predators, parasites and pollinators </vt:lpstr>
      <vt:lpstr>What to do? </vt:lpstr>
      <vt:lpstr>Thank God for Insectaries!</vt:lpstr>
      <vt:lpstr>How to incorporate an insectary into your existing garden. </vt:lpstr>
      <vt:lpstr>Garden design continued</vt:lpstr>
      <vt:lpstr>Garden Design Continued</vt:lpstr>
      <vt:lpstr> A Reasonably Good Garden Design</vt:lpstr>
      <vt:lpstr>      Sample Gardens That Illustrate a Good Integration                of Vegetable and Insectary Components    </vt:lpstr>
      <vt:lpstr>Now let’s connect the pests to the beneficials to the insectary plants.</vt:lpstr>
      <vt:lpstr>Beneficials for Aphids                           Insectary Plants</vt:lpstr>
      <vt:lpstr>Beneficials for Aphids          Insectary Plants</vt:lpstr>
      <vt:lpstr>Beneficials for Beetles                         Insectary Plants</vt:lpstr>
      <vt:lpstr>  Beneficials for Caterpillars                       Insectary Plants                     </vt:lpstr>
      <vt:lpstr> Beneficial for Mites         Insectary Plants</vt:lpstr>
      <vt:lpstr>         </vt:lpstr>
      <vt:lpstr>  Common Beneficials???????</vt:lpstr>
      <vt:lpstr> The Four Major Insectary Plant Families</vt:lpstr>
      <vt:lpstr>                     Common Insectary Plants</vt:lpstr>
      <vt:lpstr>Questions about Marin Master Gardeners??</vt:lpstr>
      <vt:lpstr>                         Any 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Attract beneficials  to your garden </dc:title>
  <dc:creator>James Bell</dc:creator>
  <cp:lastModifiedBy>James Bell</cp:lastModifiedBy>
  <cp:revision>183</cp:revision>
  <cp:lastPrinted>2012-06-14T23:45:17Z</cp:lastPrinted>
  <dcterms:created xsi:type="dcterms:W3CDTF">2011-12-31T00:48:40Z</dcterms:created>
  <dcterms:modified xsi:type="dcterms:W3CDTF">2012-06-15T00:27:29Z</dcterms:modified>
</cp:coreProperties>
</file>